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>
            <a:lvl1pPr defTabSz="584200">
              <a:defRPr sz="8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Body Level One</a:t>
            </a:r>
            <a:endParaRPr sz="4400"/>
          </a:p>
          <a:p>
            <a:pPr lvl="1">
              <a:defRPr sz="1800"/>
            </a:pPr>
            <a:r>
              <a:rPr sz="4400"/>
              <a:t>Body Level Two</a:t>
            </a:r>
            <a:endParaRPr sz="4400"/>
          </a:p>
          <a:p>
            <a:pPr lvl="2">
              <a:defRPr sz="1800"/>
            </a:pPr>
            <a:r>
              <a:rPr sz="4400"/>
              <a:t>Body Level Three</a:t>
            </a:r>
            <a:endParaRPr sz="4400"/>
          </a:p>
          <a:p>
            <a:pPr lvl="3">
              <a:defRPr sz="1800"/>
            </a:pPr>
            <a:r>
              <a:rPr sz="4400"/>
              <a:t>Body Level Four</a:t>
            </a:r>
            <a:endParaRPr sz="4400"/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lIns="0" tIns="0" rIns="0" bIns="0"/>
          <a:lstStyle>
            <a:lvl1pPr defTabSz="584200">
              <a:defRPr sz="8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0" tIns="0" rIns="0" bIns="0"/>
          <a:lstStyle>
            <a:lvl1pPr defTabSz="584200">
              <a:defRPr sz="8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lIns="0" tIns="0" rIns="0" bIns="0" anchor="b"/>
          <a:lstStyle>
            <a:lvl1pPr defTabSz="584200">
              <a:defRPr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defTabSz="584200">
              <a:defRPr sz="8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defTabSz="584200">
              <a:defRPr sz="8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spcBef>
                <a:spcPts val="4200"/>
              </a:spcBef>
              <a:buSzPct val="75000"/>
              <a:buFontTx/>
              <a:defRPr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889000" indent="-444500" defTabSz="584200">
              <a:spcBef>
                <a:spcPts val="4200"/>
              </a:spcBef>
              <a:buSzPct val="75000"/>
              <a:buFontTx/>
              <a:buChar char="•"/>
              <a:defRPr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indent="-444500" defTabSz="584200">
              <a:spcBef>
                <a:spcPts val="4200"/>
              </a:spcBef>
              <a:buSzPct val="75000"/>
              <a:buFontTx/>
              <a:defRPr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778000" indent="-444500" defTabSz="584200">
              <a:spcBef>
                <a:spcPts val="4200"/>
              </a:spcBef>
              <a:buSzPct val="75000"/>
              <a:buFontTx/>
              <a:buChar char="•"/>
              <a:defRPr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2222500" indent="-444500" defTabSz="584200">
              <a:spcBef>
                <a:spcPts val="4200"/>
              </a:spcBef>
              <a:buSzPct val="75000"/>
              <a:buFontTx/>
              <a:buChar char="•"/>
              <a:defRPr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defTabSz="584200">
              <a:defRPr sz="8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342900" indent="-342900" defTabSz="584200">
              <a:spcBef>
                <a:spcPts val="3200"/>
              </a:spcBef>
              <a:buSzPct val="75000"/>
              <a:buFontTx/>
              <a:defRPr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685800" indent="-342900" defTabSz="584200">
              <a:spcBef>
                <a:spcPts val="3200"/>
              </a:spcBef>
              <a:buSzPct val="75000"/>
              <a:buFontTx/>
              <a:buChar char="•"/>
              <a:defRPr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1231900" indent="-342900" defTabSz="584200">
              <a:spcBef>
                <a:spcPts val="3200"/>
              </a:spcBef>
              <a:buSzPct val="75000"/>
              <a:buFontTx/>
              <a:defRPr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676400" indent="-342900" defTabSz="584200">
              <a:spcBef>
                <a:spcPts val="3200"/>
              </a:spcBef>
              <a:buSzPct val="75000"/>
              <a:buFontTx/>
              <a:buChar char="•"/>
              <a:defRPr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2120900" indent="-342900" defTabSz="584200">
              <a:spcBef>
                <a:spcPts val="3200"/>
              </a:spcBef>
              <a:buSzPct val="75000"/>
              <a:buFontTx/>
              <a:buChar char="•"/>
              <a:defRPr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spcBef>
                <a:spcPts val="4200"/>
              </a:spcBef>
              <a:buSzPct val="75000"/>
              <a:buFontTx/>
              <a:defRPr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889000" indent="-444500" defTabSz="584200">
              <a:spcBef>
                <a:spcPts val="4200"/>
              </a:spcBef>
              <a:buSzPct val="75000"/>
              <a:buFontTx/>
              <a:buChar char="•"/>
              <a:defRPr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indent="-444500" defTabSz="584200">
              <a:spcBef>
                <a:spcPts val="4200"/>
              </a:spcBef>
              <a:buSzPct val="75000"/>
              <a:buFontTx/>
              <a:defRPr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778000" indent="-444500" defTabSz="584200">
              <a:spcBef>
                <a:spcPts val="4200"/>
              </a:spcBef>
              <a:buSzPct val="75000"/>
              <a:buFontTx/>
              <a:buChar char="•"/>
              <a:defRPr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2222500" indent="-444500" defTabSz="584200">
              <a:spcBef>
                <a:spcPts val="4200"/>
              </a:spcBef>
              <a:buSzPct val="75000"/>
              <a:buFontTx/>
              <a:buChar char="•"/>
              <a:defRPr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50238" y="130951"/>
            <a:ext cx="11704324" cy="2144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>
            <a:normAutofit fontScale="100000" lnSpcReduction="0"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50238" y="2275838"/>
            <a:ext cx="11704324" cy="7477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Body Level One</a:t>
            </a:r>
            <a:endParaRPr sz="4400"/>
          </a:p>
          <a:p>
            <a:pPr lvl="1">
              <a:defRPr sz="1800"/>
            </a:pPr>
            <a:r>
              <a:rPr sz="4400"/>
              <a:t>Body Level Two</a:t>
            </a:r>
            <a:endParaRPr sz="4400"/>
          </a:p>
          <a:p>
            <a:pPr lvl="2">
              <a:defRPr sz="1800"/>
            </a:pPr>
            <a:r>
              <a:rPr sz="4400"/>
              <a:t>Body Level Three</a:t>
            </a:r>
            <a:endParaRPr sz="4400"/>
          </a:p>
          <a:p>
            <a:pPr lvl="3">
              <a:defRPr sz="1800"/>
            </a:pPr>
            <a:r>
              <a:rPr sz="4400"/>
              <a:t>Body Level Four</a:t>
            </a:r>
            <a:endParaRPr sz="4400"/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9320106" y="9114112"/>
            <a:ext cx="3034456" cy="371347"/>
          </a:xfrm>
          <a:prstGeom prst="rect">
            <a:avLst/>
          </a:prstGeom>
          <a:ln w="12700">
            <a:miter lim="400000"/>
          </a:ln>
        </p:spPr>
        <p:txBody>
          <a:bodyPr lIns="65022" tIns="65022" rIns="65022" bIns="65022" anchor="ctr">
            <a:spAutoFit/>
          </a:bodyPr>
          <a:lstStyle>
            <a:lvl1pPr algn="r" defTabSz="91440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spd="med" advClick="1"/>
  <p:txStyles>
    <p:titleStyle>
      <a:lvl1pPr algn="ctr">
        <a:defRPr sz="6200">
          <a:latin typeface="Calibri"/>
          <a:ea typeface="Calibri"/>
          <a:cs typeface="Calibri"/>
          <a:sym typeface="Calibri"/>
        </a:defRPr>
      </a:lvl1pPr>
      <a:lvl2pPr algn="ctr">
        <a:defRPr sz="6200">
          <a:latin typeface="Calibri"/>
          <a:ea typeface="Calibri"/>
          <a:cs typeface="Calibri"/>
          <a:sym typeface="Calibri"/>
        </a:defRPr>
      </a:lvl2pPr>
      <a:lvl3pPr algn="ctr">
        <a:defRPr sz="6200">
          <a:latin typeface="Calibri"/>
          <a:ea typeface="Calibri"/>
          <a:cs typeface="Calibri"/>
          <a:sym typeface="Calibri"/>
        </a:defRPr>
      </a:lvl3pPr>
      <a:lvl4pPr algn="ctr">
        <a:defRPr sz="6200">
          <a:latin typeface="Calibri"/>
          <a:ea typeface="Calibri"/>
          <a:cs typeface="Calibri"/>
          <a:sym typeface="Calibri"/>
        </a:defRPr>
      </a:lvl4pPr>
      <a:lvl5pPr algn="ctr">
        <a:defRPr sz="6200">
          <a:latin typeface="Calibri"/>
          <a:ea typeface="Calibri"/>
          <a:cs typeface="Calibri"/>
          <a:sym typeface="Calibri"/>
        </a:defRPr>
      </a:lvl5pPr>
      <a:lvl6pPr algn="ctr">
        <a:defRPr sz="6200">
          <a:latin typeface="Calibri"/>
          <a:ea typeface="Calibri"/>
          <a:cs typeface="Calibri"/>
          <a:sym typeface="Calibri"/>
        </a:defRPr>
      </a:lvl6pPr>
      <a:lvl7pPr algn="ctr">
        <a:defRPr sz="6200">
          <a:latin typeface="Calibri"/>
          <a:ea typeface="Calibri"/>
          <a:cs typeface="Calibri"/>
          <a:sym typeface="Calibri"/>
        </a:defRPr>
      </a:lvl7pPr>
      <a:lvl8pPr algn="ctr">
        <a:defRPr sz="6200">
          <a:latin typeface="Calibri"/>
          <a:ea typeface="Calibri"/>
          <a:cs typeface="Calibri"/>
          <a:sym typeface="Calibri"/>
        </a:defRPr>
      </a:lvl8pPr>
      <a:lvl9pPr algn="ctr">
        <a:defRPr sz="6200">
          <a:latin typeface="Calibri"/>
          <a:ea typeface="Calibri"/>
          <a:cs typeface="Calibri"/>
          <a:sym typeface="Calibri"/>
        </a:defRPr>
      </a:lvl9pPr>
    </p:titleStyle>
    <p:bodyStyle>
      <a:lvl1pPr marL="471487" indent="-471487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1pPr>
      <a:lvl2pPr marL="906234" indent="-449034">
        <a:spcBef>
          <a:spcPts val="700"/>
        </a:spcBef>
        <a:buSzPct val="100000"/>
        <a:buFont typeface="Arial"/>
        <a:buChar char="–"/>
        <a:defRPr sz="4400">
          <a:latin typeface="Calibri"/>
          <a:ea typeface="Calibri"/>
          <a:cs typeface="Calibri"/>
          <a:sym typeface="Calibri"/>
        </a:defRPr>
      </a:lvl2pPr>
      <a:lvl3pPr marL="1333500" indent="-419100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3pPr>
      <a:lvl4pPr marL="1874520" indent="-502919">
        <a:spcBef>
          <a:spcPts val="700"/>
        </a:spcBef>
        <a:buSzPct val="100000"/>
        <a:buFont typeface="Arial"/>
        <a:buChar char="–"/>
        <a:defRPr sz="4400">
          <a:latin typeface="Calibri"/>
          <a:ea typeface="Calibri"/>
          <a:cs typeface="Calibri"/>
          <a:sym typeface="Calibri"/>
        </a:defRPr>
      </a:lvl4pPr>
      <a:lvl5pPr marL="2331720" indent="-502920">
        <a:spcBef>
          <a:spcPts val="700"/>
        </a:spcBef>
        <a:buSzPct val="100000"/>
        <a:buFont typeface="Arial"/>
        <a:buChar char="»"/>
        <a:defRPr sz="4400">
          <a:latin typeface="Calibri"/>
          <a:ea typeface="Calibri"/>
          <a:cs typeface="Calibri"/>
          <a:sym typeface="Calibri"/>
        </a:defRPr>
      </a:lvl5pPr>
      <a:lvl6pPr marL="2788920" indent="-502920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6pPr>
      <a:lvl7pPr marL="3246120" indent="-502920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7pPr>
      <a:lvl8pPr marL="3703320" indent="-502920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8pPr>
      <a:lvl9pPr marL="4160520" indent="-502920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Relationship Id="rId3" Type="http://schemas.openxmlformats.org/officeDocument/2006/relationships/image" Target="../media/image1.gif"/><Relationship Id="rId4" Type="http://schemas.openxmlformats.org/officeDocument/2006/relationships/image" Target="../media/image2.gif"/><Relationship Id="rId5" Type="http://schemas.openxmlformats.org/officeDocument/2006/relationships/image" Target="../media/image2.jpe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Relationship Id="rId3" Type="http://schemas.openxmlformats.org/officeDocument/2006/relationships/image" Target="../media/image1.gif"/><Relationship Id="rId4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65C1"/>
            </a:gs>
            <a:gs pos="100000">
              <a:srgbClr val="00397A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Hunt the Trojans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by Jonathan Ong, Ran Gross, and Quanjie Geng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65C1"/>
            </a:gs>
            <a:gs pos="100000">
              <a:srgbClr val="00397A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840">
                <a:solidFill>
                  <a:srgbClr val="FFFFFF"/>
                </a:solidFill>
              </a:rPr>
              <a:t>Jonathan’s Contributions</a:t>
            </a: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slacking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leeching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65C1"/>
            </a:gs>
            <a:gs pos="100000">
              <a:srgbClr val="00397A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xfrm>
            <a:off x="1468881" y="607211"/>
            <a:ext cx="10464801" cy="14224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Screenshots - Start</a:t>
            </a:r>
          </a:p>
        </p:txBody>
      </p:sp>
      <p:pic>
        <p:nvPicPr>
          <p:cNvPr id="94" name="HuntTheTrojans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5283" y="2559781"/>
            <a:ext cx="3731251" cy="6633335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HuntTheTrojans2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94005" y="2559782"/>
            <a:ext cx="3731251" cy="66333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65C1"/>
            </a:gs>
            <a:gs pos="100000">
              <a:srgbClr val="00397A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xfrm>
            <a:off x="1468881" y="607211"/>
            <a:ext cx="10464801" cy="14224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Screenshots - Map</a:t>
            </a:r>
          </a:p>
        </p:txBody>
      </p:sp>
      <p:pic>
        <p:nvPicPr>
          <p:cNvPr id="98" name="HuntTheTrojans3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6227" y="2653535"/>
            <a:ext cx="3729365" cy="662998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HuntTheTrojans4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83630" y="2653535"/>
            <a:ext cx="3729365" cy="66299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65C1"/>
            </a:gs>
            <a:gs pos="100000">
              <a:srgbClr val="00397A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Q&amp;A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Thank you!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65C1"/>
            </a:gs>
            <a:gs pos="100000">
              <a:srgbClr val="00397A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71487" indent="-471487" defTabSz="914400">
              <a:spcBef>
                <a:spcPts val="700"/>
              </a:spcBef>
              <a:buSzPct val="100000"/>
              <a:buFont typeface="Arial"/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An interactive cat and mouse Android app</a:t>
            </a:r>
            <a:endParaRPr sz="4400">
              <a:solidFill>
                <a:srgbClr val="FFFFFF"/>
              </a:solidFill>
            </a:endParaRPr>
          </a:p>
          <a:p>
            <a:pPr lvl="0" marL="471487" indent="-471487" defTabSz="914400">
              <a:spcBef>
                <a:spcPts val="700"/>
              </a:spcBef>
              <a:buSzPct val="100000"/>
              <a:buFont typeface="Arial"/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Equipments</a:t>
            </a:r>
            <a:endParaRPr sz="4400">
              <a:solidFill>
                <a:srgbClr val="FFFFFF"/>
              </a:solidFill>
            </a:endParaRPr>
          </a:p>
          <a:p>
            <a:pPr lvl="1" marL="906234" indent="-449034" defTabSz="914400">
              <a:spcBef>
                <a:spcPts val="700"/>
              </a:spcBef>
              <a:buSzPct val="100000"/>
              <a:buFont typeface="Arial"/>
              <a:buChar char="–"/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Server (Parse)</a:t>
            </a:r>
            <a:endParaRPr sz="4400">
              <a:solidFill>
                <a:srgbClr val="FFFFFF"/>
              </a:solidFill>
            </a:endParaRPr>
          </a:p>
          <a:p>
            <a:pPr lvl="1" marL="906234" indent="-449034" defTabSz="914400">
              <a:spcBef>
                <a:spcPts val="700"/>
              </a:spcBef>
              <a:buSzPct val="100000"/>
              <a:buFont typeface="Arial"/>
              <a:buChar char="–"/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Android devices</a:t>
            </a:r>
            <a:endParaRPr sz="4400">
              <a:solidFill>
                <a:srgbClr val="FFFFFF"/>
              </a:solidFill>
            </a:endParaRPr>
          </a:p>
          <a:p>
            <a:pPr lvl="0" marL="471487" indent="-471487" defTabSz="914400">
              <a:spcBef>
                <a:spcPts val="700"/>
              </a:spcBef>
              <a:buSzPct val="100000"/>
              <a:buFont typeface="Arial"/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Communication Methods</a:t>
            </a:r>
            <a:endParaRPr sz="4400">
              <a:solidFill>
                <a:srgbClr val="FFFFFF"/>
              </a:solidFill>
            </a:endParaRPr>
          </a:p>
          <a:p>
            <a:pPr lvl="1" marL="906234" indent="-449034" defTabSz="914400">
              <a:spcBef>
                <a:spcPts val="700"/>
              </a:spcBef>
              <a:buSzPct val="100000"/>
              <a:buFont typeface="Arial"/>
              <a:buChar char="–"/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Wi-Fi, Cellular Data, Bluetooth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65C1"/>
            </a:gs>
            <a:gs pos="100000">
              <a:srgbClr val="00397A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FFFFFF"/>
                </a:solidFill>
              </a:rPr>
              <a:t>Game Logic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650238" y="2161538"/>
            <a:ext cx="11704324" cy="7477764"/>
          </a:xfrm>
          <a:prstGeom prst="rect">
            <a:avLst/>
          </a:prstGeom>
        </p:spPr>
        <p:txBody>
          <a:bodyPr/>
          <a:lstStyle/>
          <a:p>
            <a:pPr lvl="0" marL="348900" indent="-348900" defTabSz="676655">
              <a:spcBef>
                <a:spcPts val="500"/>
              </a:spcBef>
              <a:defRPr sz="1800"/>
            </a:pPr>
            <a:r>
              <a:rPr sz="3256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rPr>
              <a:t>A player can either create a new game or join an existing game.</a:t>
            </a:r>
            <a:endParaRPr sz="3256">
              <a:solidFill>
                <a:srgbClr val="FFFFFF"/>
              </a:solidFill>
              <a:latin typeface="+mn-lt"/>
              <a:ea typeface="+mn-ea"/>
              <a:cs typeface="+mn-cs"/>
              <a:sym typeface="Helvetica Light"/>
            </a:endParaRPr>
          </a:p>
          <a:p>
            <a:pPr lvl="0" marL="348900" indent="-348900" defTabSz="676655">
              <a:spcBef>
                <a:spcPts val="500"/>
              </a:spcBef>
              <a:defRPr sz="1800"/>
            </a:pPr>
            <a:r>
              <a:rPr sz="3256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rPr>
              <a:t>The player created the game is the cat and the players who joined the game are the mice</a:t>
            </a:r>
            <a:endParaRPr sz="3256">
              <a:solidFill>
                <a:srgbClr val="FFFFFF"/>
              </a:solidFill>
              <a:latin typeface="+mn-lt"/>
              <a:ea typeface="+mn-ea"/>
              <a:cs typeface="+mn-cs"/>
              <a:sym typeface="Helvetica Light"/>
            </a:endParaRPr>
          </a:p>
          <a:p>
            <a:pPr lvl="0" marL="348900" indent="-348900" defTabSz="676655">
              <a:spcBef>
                <a:spcPts val="500"/>
              </a:spcBef>
              <a:defRPr sz="1800"/>
            </a:pPr>
            <a:r>
              <a:rPr sz="3256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rPr>
              <a:t>Cat and mice can request for the locations of everyone that is near them within a certain range</a:t>
            </a:r>
            <a:endParaRPr sz="3256">
              <a:solidFill>
                <a:srgbClr val="FFFFFF"/>
              </a:solidFill>
              <a:latin typeface="+mn-lt"/>
              <a:ea typeface="+mn-ea"/>
              <a:cs typeface="+mn-cs"/>
              <a:sym typeface="Helvetica Light"/>
            </a:endParaRPr>
          </a:p>
          <a:p>
            <a:pPr lvl="0" marL="348900" indent="-348900" defTabSz="676655">
              <a:spcBef>
                <a:spcPts val="500"/>
              </a:spcBef>
              <a:defRPr sz="1800"/>
            </a:pPr>
            <a:r>
              <a:rPr sz="3256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rPr>
              <a:t>Locations are served once per 60 seconds for minute ping which both cat and mice have.</a:t>
            </a:r>
            <a:endParaRPr sz="3256">
              <a:solidFill>
                <a:srgbClr val="FFFFFF"/>
              </a:solidFill>
              <a:latin typeface="+mn-lt"/>
              <a:ea typeface="+mn-ea"/>
              <a:cs typeface="+mn-cs"/>
              <a:sym typeface="Helvetica Light"/>
            </a:endParaRPr>
          </a:p>
          <a:p>
            <a:pPr lvl="0" marL="348900" indent="-348900" defTabSz="676655">
              <a:spcBef>
                <a:spcPts val="500"/>
              </a:spcBef>
              <a:defRPr sz="1800"/>
            </a:pPr>
            <a:r>
              <a:rPr sz="3256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rPr>
              <a:t>cat has a super ping that allows a request for locations once every 30 seconds.</a:t>
            </a:r>
            <a:endParaRPr sz="3256">
              <a:solidFill>
                <a:srgbClr val="FFFFFF"/>
              </a:solidFill>
              <a:latin typeface="+mn-lt"/>
              <a:ea typeface="+mn-ea"/>
              <a:cs typeface="+mn-cs"/>
              <a:sym typeface="Helvetica Light"/>
            </a:endParaRPr>
          </a:p>
          <a:p>
            <a:pPr lvl="0" marL="348900" indent="-348900" defTabSz="676655">
              <a:spcBef>
                <a:spcPts val="500"/>
              </a:spcBef>
              <a:defRPr sz="1800"/>
            </a:pPr>
            <a:r>
              <a:rPr sz="3256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rPr>
              <a:t>A mouse is captured by the cat if Bluetooth connection between their devices is established.</a:t>
            </a:r>
            <a:endParaRPr sz="3256">
              <a:solidFill>
                <a:srgbClr val="FFFFFF"/>
              </a:solidFill>
              <a:latin typeface="+mn-lt"/>
              <a:ea typeface="+mn-ea"/>
              <a:cs typeface="+mn-cs"/>
              <a:sym typeface="Helvetica Light"/>
            </a:endParaRPr>
          </a:p>
          <a:p>
            <a:pPr lvl="0" marL="348900" indent="-348900" defTabSz="676655">
              <a:spcBef>
                <a:spcPts val="500"/>
              </a:spcBef>
              <a:defRPr sz="1800"/>
            </a:pPr>
            <a:r>
              <a:rPr sz="3256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rPr>
              <a:t>If the cat captures all the mice within the time limit, the cat wins. Otherwise the mice win. 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6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UCLA-HOCKEy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049" y="3187290"/>
            <a:ext cx="3689404" cy="3720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Usc_football_logo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70564" y="4489374"/>
            <a:ext cx="1045841" cy="11160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contact_map_all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97283" y="1871165"/>
            <a:ext cx="4715035" cy="5610892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parse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906883" y="6405301"/>
            <a:ext cx="3556001" cy="317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Usc_football_logo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49156" y="5273528"/>
            <a:ext cx="1045842" cy="11160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Usc_football_logo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49156" y="3983130"/>
            <a:ext cx="1045842" cy="11160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Usc_football_logo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1972" y="4940663"/>
            <a:ext cx="1045842" cy="111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Usc_football_logo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70564" y="5803852"/>
            <a:ext cx="1045841" cy="1116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Usc_football_logo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1972" y="3632896"/>
            <a:ext cx="1045842" cy="1116032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hape 56"/>
          <p:cNvSpPr/>
          <p:nvPr/>
        </p:nvSpPr>
        <p:spPr>
          <a:xfrm>
            <a:off x="3208693" y="6393336"/>
            <a:ext cx="2539369" cy="1270001"/>
          </a:xfrm>
          <a:prstGeom prst="leftRightArrow">
            <a:avLst>
              <a:gd name="adj1" fmla="val 42399"/>
              <a:gd name="adj2" fmla="val 58286"/>
            </a:avLst>
          </a:prstGeom>
          <a:blipFill>
            <a:blip r:embed="rId6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57" name="Shape 57"/>
          <p:cNvSpPr/>
          <p:nvPr/>
        </p:nvSpPr>
        <p:spPr>
          <a:xfrm>
            <a:off x="3430017" y="6704486"/>
            <a:ext cx="209672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Locations</a:t>
            </a:r>
          </a:p>
        </p:txBody>
      </p:sp>
      <p:sp>
        <p:nvSpPr>
          <p:cNvPr id="58" name="Shape 58"/>
          <p:cNvSpPr/>
          <p:nvPr/>
        </p:nvSpPr>
        <p:spPr>
          <a:xfrm>
            <a:off x="7630186" y="6393336"/>
            <a:ext cx="2539369" cy="1270001"/>
          </a:xfrm>
          <a:prstGeom prst="leftRightArrow">
            <a:avLst>
              <a:gd name="adj1" fmla="val 42399"/>
              <a:gd name="adj2" fmla="val 58286"/>
            </a:avLst>
          </a:prstGeom>
          <a:blipFill>
            <a:blip r:embed="rId6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59" name="Shape 59"/>
          <p:cNvSpPr/>
          <p:nvPr/>
        </p:nvSpPr>
        <p:spPr>
          <a:xfrm>
            <a:off x="7851510" y="6704486"/>
            <a:ext cx="209672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Locations</a:t>
            </a:r>
          </a:p>
        </p:txBody>
      </p:sp>
      <p:pic>
        <p:nvPicPr>
          <p:cNvPr id="60" name="Usc_football_logo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70564" y="3174895"/>
            <a:ext cx="1045841" cy="1116032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/>
        </p:nvSpPr>
        <p:spPr>
          <a:xfrm flipH="1" flipV="1">
            <a:off x="6835696" y="3198620"/>
            <a:ext cx="2534441" cy="1108502"/>
          </a:xfrm>
          <a:prstGeom prst="line">
            <a:avLst/>
          </a:prstGeom>
          <a:ln w="25400">
            <a:solidFill>
              <a:srgbClr val="971817"/>
            </a:solidFill>
            <a:miter lim="400000"/>
            <a:tailEnd type="triangle"/>
          </a:ln>
          <a:effectLst>
            <a:outerShdw sx="100000" sy="100000" kx="0" ky="0" algn="b" rotWithShape="0" blurRad="190500" dist="12700" dir="54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62" name="Shape 62"/>
          <p:cNvSpPr/>
          <p:nvPr/>
        </p:nvSpPr>
        <p:spPr>
          <a:xfrm flipH="1" flipV="1">
            <a:off x="8198872" y="2660547"/>
            <a:ext cx="2292673" cy="851487"/>
          </a:xfrm>
          <a:prstGeom prst="line">
            <a:avLst/>
          </a:prstGeom>
          <a:ln w="25400">
            <a:solidFill>
              <a:srgbClr val="971817"/>
            </a:solidFill>
            <a:miter lim="400000"/>
            <a:tailEnd type="triangle"/>
          </a:ln>
          <a:effectLst>
            <a:outerShdw sx="100000" sy="100000" kx="0" ky="0" algn="b" rotWithShape="0" blurRad="190500" dist="12700" dir="54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63" name="Shape 63"/>
          <p:cNvSpPr/>
          <p:nvPr/>
        </p:nvSpPr>
        <p:spPr>
          <a:xfrm flipH="1">
            <a:off x="6837472" y="5725122"/>
            <a:ext cx="2535681" cy="1"/>
          </a:xfrm>
          <a:prstGeom prst="line">
            <a:avLst/>
          </a:prstGeom>
          <a:ln w="25400">
            <a:solidFill>
              <a:srgbClr val="971817"/>
            </a:solidFill>
            <a:miter lim="400000"/>
            <a:tailEnd type="triangle"/>
          </a:ln>
          <a:effectLst>
            <a:outerShdw sx="100000" sy="100000" kx="0" ky="0" algn="b" rotWithShape="0" blurRad="190500" dist="12700" dir="54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64" name="Shape 64"/>
          <p:cNvSpPr/>
          <p:nvPr/>
        </p:nvSpPr>
        <p:spPr>
          <a:xfrm flipH="1" flipV="1">
            <a:off x="7598447" y="4808589"/>
            <a:ext cx="2894826" cy="396927"/>
          </a:xfrm>
          <a:prstGeom prst="line">
            <a:avLst/>
          </a:prstGeom>
          <a:ln w="25400">
            <a:solidFill>
              <a:srgbClr val="971817"/>
            </a:solidFill>
            <a:miter lim="400000"/>
            <a:tailEnd type="triangle"/>
          </a:ln>
          <a:effectLst>
            <a:outerShdw sx="100000" sy="100000" kx="0" ky="0" algn="b" rotWithShape="0" blurRad="190500" dist="12700" dir="540000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pic>
        <p:nvPicPr>
          <p:cNvPr id="65" name="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 rot="20130646">
            <a:off x="3655919" y="4645879"/>
            <a:ext cx="2874061" cy="352234"/>
          </a:xfrm>
          <a:prstGeom prst="rect">
            <a:avLst/>
          </a:prstGeom>
          <a:effectLst>
            <a:outerShdw sx="100000" sy="100000" kx="0" ky="0" algn="b" rotWithShape="0" blurRad="190500" dist="12700" dir="5400000">
              <a:srgbClr val="000000">
                <a:alpha val="75000"/>
              </a:srgbClr>
            </a:outerShdw>
          </a:effectLst>
        </p:spPr>
      </p:pic>
      <p:sp>
        <p:nvSpPr>
          <p:cNvPr id="66" name="Shape 66"/>
          <p:cNvSpPr/>
          <p:nvPr>
            <p:ph type="title"/>
          </p:nvPr>
        </p:nvSpPr>
        <p:spPr>
          <a:xfrm>
            <a:off x="650239" y="216639"/>
            <a:ext cx="11704322" cy="1625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5C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0065C1"/>
                </a:solidFill>
              </a:rPr>
              <a:t>Tracking Locations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5C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0065C1"/>
                </a:solidFill>
              </a:rPr>
              <a:t>Bluetooth Capture</a:t>
            </a:r>
          </a:p>
        </p:txBody>
      </p:sp>
      <p:sp>
        <p:nvSpPr>
          <p:cNvPr id="69" name="Shape 6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600">
                <a:solidFill>
                  <a:srgbClr val="888888"/>
                </a:solidFill>
              </a:rPr>
            </a:fld>
          </a:p>
        </p:txBody>
      </p:sp>
      <p:pic>
        <p:nvPicPr>
          <p:cNvPr id="70" name="UCLA-HOCKEy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0534" y="2572565"/>
            <a:ext cx="5399943" cy="5445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Usc_football_logo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14413" y="4318784"/>
            <a:ext cx="1045841" cy="1116032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/>
          <p:nvPr/>
        </p:nvSpPr>
        <p:spPr>
          <a:xfrm>
            <a:off x="6934128" y="4241800"/>
            <a:ext cx="2926634" cy="1270000"/>
          </a:xfrm>
          <a:prstGeom prst="rightArrow">
            <a:avLst>
              <a:gd name="adj1" fmla="val 59572"/>
              <a:gd name="adj2" fmla="val 73826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73" name="Shape 73"/>
          <p:cNvSpPr/>
          <p:nvPr/>
        </p:nvSpPr>
        <p:spPr>
          <a:xfrm>
            <a:off x="7374459" y="4552950"/>
            <a:ext cx="204597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Bluetooth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65C1"/>
            </a:gs>
            <a:gs pos="100000">
              <a:srgbClr val="00397A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Parse</a:t>
            </a:r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xfrm>
            <a:off x="952500" y="5611101"/>
            <a:ext cx="11099800" cy="3266199"/>
          </a:xfrm>
          <a:prstGeom prst="rect">
            <a:avLst/>
          </a:prstGeom>
        </p:spPr>
        <p:txBody>
          <a:bodyPr/>
          <a:lstStyle/>
          <a:p>
            <a:pPr lvl="0" marL="191135" indent="-191135" defTabSz="251206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634">
                <a:solidFill>
                  <a:srgbClr val="FFFFFF"/>
                </a:solidFill>
              </a:rPr>
              <a:t>The server chosen to store data for the game.</a:t>
            </a:r>
            <a:endParaRPr sz="1634">
              <a:solidFill>
                <a:srgbClr val="FFFFFF"/>
              </a:solidFill>
            </a:endParaRPr>
          </a:p>
          <a:p>
            <a:pPr lvl="0" marL="191135" indent="-191135" defTabSz="251206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634">
                <a:solidFill>
                  <a:srgbClr val="FFFFFF"/>
                </a:solidFill>
              </a:rPr>
              <a:t>Data stored includes:</a:t>
            </a:r>
            <a:endParaRPr sz="1634">
              <a:solidFill>
                <a:srgbClr val="FFFFFF"/>
              </a:solidFill>
            </a:endParaRPr>
          </a:p>
          <a:p>
            <a:pPr lvl="2" marL="573405" indent="-191135" defTabSz="251206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634">
                <a:solidFill>
                  <a:srgbClr val="FFFFFF"/>
                </a:solidFill>
              </a:rPr>
              <a:t>ID of each device</a:t>
            </a:r>
            <a:endParaRPr sz="1634">
              <a:solidFill>
                <a:srgbClr val="FFFFFF"/>
              </a:solidFill>
            </a:endParaRPr>
          </a:p>
          <a:p>
            <a:pPr lvl="2" marL="573405" indent="-191135" defTabSz="251206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634">
                <a:solidFill>
                  <a:srgbClr val="FFFFFF"/>
                </a:solidFill>
              </a:rPr>
              <a:t>whether a device ID is taken or not</a:t>
            </a:r>
            <a:endParaRPr sz="1634">
              <a:solidFill>
                <a:srgbClr val="FFFFFF"/>
              </a:solidFill>
            </a:endParaRPr>
          </a:p>
          <a:p>
            <a:pPr lvl="2" marL="573405" indent="-191135" defTabSz="251206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634">
                <a:solidFill>
                  <a:srgbClr val="FFFFFF"/>
                </a:solidFill>
              </a:rPr>
              <a:t>whether the player is dead or alive</a:t>
            </a:r>
            <a:endParaRPr sz="1634">
              <a:solidFill>
                <a:srgbClr val="FFFFFF"/>
              </a:solidFill>
            </a:endParaRPr>
          </a:p>
          <a:p>
            <a:pPr lvl="2" marL="573405" indent="-191135" defTabSz="251206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634">
                <a:solidFill>
                  <a:srgbClr val="FFFFFF"/>
                </a:solidFill>
              </a:rPr>
              <a:t>The locations of each device</a:t>
            </a:r>
            <a:endParaRPr sz="1634">
              <a:solidFill>
                <a:srgbClr val="FFFFFF"/>
              </a:solidFill>
            </a:endParaRPr>
          </a:p>
          <a:p>
            <a:pPr lvl="0" marL="191135" indent="-191135" defTabSz="251206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634">
                <a:solidFill>
                  <a:srgbClr val="FFFFFF"/>
                </a:solidFill>
              </a:rPr>
              <a:t>Uses a set of queries to get data that was previously stored on the server to use for the map.</a:t>
            </a:r>
          </a:p>
        </p:txBody>
      </p:sp>
      <p:pic>
        <p:nvPicPr>
          <p:cNvPr id="77" name="21dENiw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9824" y="2284540"/>
            <a:ext cx="11345152" cy="27981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65C1"/>
            </a:gs>
            <a:gs pos="100000">
              <a:srgbClr val="00397A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FFFFFF"/>
                </a:solidFill>
              </a:rPr>
              <a:t>Google Map</a:t>
            </a:r>
          </a:p>
        </p:txBody>
      </p:sp>
      <p:sp>
        <p:nvSpPr>
          <p:cNvPr id="80" name="Shape 80"/>
          <p:cNvSpPr/>
          <p:nvPr>
            <p:ph type="body" idx="1"/>
          </p:nvPr>
        </p:nvSpPr>
        <p:spPr>
          <a:xfrm>
            <a:off x="650238" y="2313938"/>
            <a:ext cx="11704324" cy="747776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>
                <a:solidFill>
                  <a:srgbClr val="FFFFFF"/>
                </a:solidFill>
              </a:rPr>
              <a:t>A high level API that let us create a map</a:t>
            </a:r>
            <a:endParaRPr sz="4400">
              <a:solidFill>
                <a:srgbClr val="FFFFFF"/>
              </a:solidFill>
            </a:endParaRPr>
          </a:p>
          <a:p>
            <a:pPr lvl="1" marL="928687" indent="-471487">
              <a:buChar char="•"/>
              <a:defRPr sz="1800"/>
            </a:pPr>
            <a:r>
              <a:rPr sz="4400">
                <a:solidFill>
                  <a:srgbClr val="FFFFFF"/>
                </a:solidFill>
              </a:rPr>
              <a:t>Move camera across the map</a:t>
            </a:r>
            <a:endParaRPr sz="4400">
              <a:solidFill>
                <a:srgbClr val="FFFFFF"/>
              </a:solidFill>
            </a:endParaRPr>
          </a:p>
          <a:p>
            <a:pPr lvl="1" marL="928687" indent="-471487">
              <a:buChar char="•"/>
              <a:defRPr sz="1800"/>
            </a:pPr>
            <a:r>
              <a:rPr sz="4400">
                <a:solidFill>
                  <a:srgbClr val="FFFFFF"/>
                </a:solidFill>
              </a:rPr>
              <a:t>Zoom in or out</a:t>
            </a:r>
            <a:endParaRPr sz="4400">
              <a:solidFill>
                <a:srgbClr val="FFFFFF"/>
              </a:solidFill>
            </a:endParaRPr>
          </a:p>
          <a:p>
            <a:pPr lvl="1" marL="928687" indent="-471487">
              <a:buChar char="•"/>
              <a:defRPr sz="1800"/>
            </a:pPr>
            <a:r>
              <a:rPr sz="4400">
                <a:solidFill>
                  <a:srgbClr val="FFFFFF"/>
                </a:solidFill>
              </a:rPr>
              <a:t>Draw markers</a:t>
            </a:r>
            <a:endParaRPr sz="4400">
              <a:solidFill>
                <a:srgbClr val="FFFFFF"/>
              </a:solidFill>
            </a:endParaRPr>
          </a:p>
          <a:p>
            <a:pPr lvl="1" marL="928687" indent="-471487">
              <a:buChar char="•"/>
              <a:defRPr sz="1800"/>
            </a:pPr>
            <a:r>
              <a:rPr sz="4400">
                <a:solidFill>
                  <a:srgbClr val="FFFFFF"/>
                </a:solidFill>
              </a:rPr>
              <a:t>Display the device location</a:t>
            </a:r>
          </a:p>
        </p:txBody>
      </p:sp>
      <p:sp>
        <p:nvSpPr>
          <p:cNvPr id="81" name="Shape 8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6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65C1"/>
            </a:gs>
            <a:gs pos="100000">
              <a:srgbClr val="00397A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xfrm>
            <a:off x="650238" y="118251"/>
            <a:ext cx="11704324" cy="2144890"/>
          </a:xfrm>
          <a:prstGeom prst="rect">
            <a:avLst/>
          </a:prstGeom>
        </p:spPr>
        <p:txBody>
          <a:bodyPr/>
          <a:lstStyle/>
          <a:p>
            <a:pPr lvl="2">
              <a:defRPr sz="1800"/>
            </a:pPr>
            <a:r>
              <a:rPr sz="6200">
                <a:solidFill>
                  <a:srgbClr val="FFFFFF"/>
                </a:solidFill>
              </a:rPr>
              <a:t>Ran’s Contribution</a:t>
            </a:r>
          </a:p>
        </p:txBody>
      </p:sp>
      <p:sp>
        <p:nvSpPr>
          <p:cNvPr id="84" name="Shape 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30040" indent="-330040" defTabSz="640079">
              <a:spcBef>
                <a:spcPts val="400"/>
              </a:spcBef>
              <a:defRPr sz="1800"/>
            </a:pPr>
            <a:r>
              <a:rPr sz="308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rPr>
              <a:t>wrote the code that lets the app access the parse server.</a:t>
            </a:r>
            <a:endParaRPr sz="3080">
              <a:solidFill>
                <a:srgbClr val="FFFFFF"/>
              </a:solidFill>
              <a:latin typeface="+mn-lt"/>
              <a:ea typeface="+mn-ea"/>
              <a:cs typeface="+mn-cs"/>
              <a:sym typeface="Helvetica Light"/>
            </a:endParaRPr>
          </a:p>
          <a:p>
            <a:pPr lvl="0" marL="330040" indent="-330040" defTabSz="640079">
              <a:spcBef>
                <a:spcPts val="400"/>
              </a:spcBef>
              <a:defRPr sz="1800"/>
            </a:pPr>
            <a:r>
              <a:rPr sz="308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rPr>
              <a:t>organized the server inputs and defined the entries for the table</a:t>
            </a:r>
            <a:endParaRPr sz="3080">
              <a:solidFill>
                <a:srgbClr val="FFFFFF"/>
              </a:solidFill>
              <a:latin typeface="+mn-lt"/>
              <a:ea typeface="+mn-ea"/>
              <a:cs typeface="+mn-cs"/>
              <a:sym typeface="Helvetica Light"/>
            </a:endParaRPr>
          </a:p>
          <a:p>
            <a:pPr lvl="0" marL="330040" indent="-330040" defTabSz="640079">
              <a:spcBef>
                <a:spcPts val="400"/>
              </a:spcBef>
              <a:defRPr sz="1800"/>
            </a:pPr>
            <a:r>
              <a:rPr sz="308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rPr>
              <a:t>worked on the code for part of the game logic, different activity displays, layout of the app, and integrating the server code into the rest of the app.</a:t>
            </a:r>
            <a:endParaRPr sz="3080">
              <a:solidFill>
                <a:srgbClr val="FFFFFF"/>
              </a:solidFill>
              <a:latin typeface="+mn-lt"/>
              <a:ea typeface="+mn-ea"/>
              <a:cs typeface="+mn-cs"/>
              <a:sym typeface="Helvetica Light"/>
            </a:endParaRPr>
          </a:p>
          <a:p>
            <a:pPr lvl="0" marL="330040" indent="-330040" defTabSz="640079">
              <a:spcBef>
                <a:spcPts val="400"/>
              </a:spcBef>
              <a:defRPr sz="1800"/>
            </a:pPr>
            <a:r>
              <a:rPr sz="308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rPr>
              <a:t>For the map:</a:t>
            </a:r>
            <a:endParaRPr sz="3080">
              <a:solidFill>
                <a:srgbClr val="FFFFFF"/>
              </a:solidFill>
              <a:latin typeface="+mn-lt"/>
              <a:ea typeface="+mn-ea"/>
              <a:cs typeface="+mn-cs"/>
              <a:sym typeface="Helvetica Light"/>
            </a:endParaRPr>
          </a:p>
          <a:p>
            <a:pPr lvl="2" marL="970120" indent="-330040" defTabSz="640079">
              <a:spcBef>
                <a:spcPts val="400"/>
              </a:spcBef>
              <a:defRPr sz="1800"/>
            </a:pPr>
            <a:r>
              <a:rPr sz="308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rPr>
              <a:t>upload and download of location data that is currently allowed to be viewed</a:t>
            </a:r>
            <a:endParaRPr sz="3080">
              <a:solidFill>
                <a:srgbClr val="FFFFFF"/>
              </a:solidFill>
              <a:latin typeface="+mn-lt"/>
              <a:ea typeface="+mn-ea"/>
              <a:cs typeface="+mn-cs"/>
              <a:sym typeface="Helvetica Light"/>
            </a:endParaRPr>
          </a:p>
          <a:p>
            <a:pPr lvl="0" marL="330040" indent="-330040" defTabSz="640079">
              <a:spcBef>
                <a:spcPts val="400"/>
              </a:spcBef>
              <a:defRPr sz="1800"/>
            </a:pPr>
            <a:r>
              <a:rPr sz="308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rPr>
              <a:t>For the game logic:</a:t>
            </a:r>
            <a:endParaRPr sz="3080">
              <a:solidFill>
                <a:srgbClr val="FFFFFF"/>
              </a:solidFill>
              <a:latin typeface="+mn-lt"/>
              <a:ea typeface="+mn-ea"/>
              <a:cs typeface="+mn-cs"/>
              <a:sym typeface="Helvetica Light"/>
            </a:endParaRPr>
          </a:p>
          <a:p>
            <a:pPr lvl="2" marL="970120" indent="-330040" defTabSz="640079">
              <a:spcBef>
                <a:spcPts val="400"/>
              </a:spcBef>
              <a:defRPr sz="1800"/>
            </a:pPr>
            <a:r>
              <a:rPr sz="308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rPr>
              <a:t>upload and check conditions on the server to see if we can:</a:t>
            </a:r>
            <a:endParaRPr sz="3080">
              <a:solidFill>
                <a:srgbClr val="FFFFFF"/>
              </a:solidFill>
              <a:latin typeface="+mn-lt"/>
              <a:ea typeface="+mn-ea"/>
              <a:cs typeface="+mn-cs"/>
              <a:sym typeface="Helvetica Light"/>
            </a:endParaRPr>
          </a:p>
          <a:p>
            <a:pPr lvl="4" marL="1610200" indent="-330040" defTabSz="640079">
              <a:spcBef>
                <a:spcPts val="400"/>
              </a:spcBef>
              <a:buChar char="•"/>
              <a:defRPr sz="1800"/>
            </a:pPr>
            <a:r>
              <a:rPr sz="308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rPr>
              <a:t>make a game</a:t>
            </a:r>
            <a:endParaRPr sz="3080">
              <a:solidFill>
                <a:srgbClr val="FFFFFF"/>
              </a:solidFill>
              <a:latin typeface="+mn-lt"/>
              <a:ea typeface="+mn-ea"/>
              <a:cs typeface="+mn-cs"/>
              <a:sym typeface="Helvetica Light"/>
            </a:endParaRPr>
          </a:p>
          <a:p>
            <a:pPr lvl="4" marL="1610200" indent="-330040" defTabSz="640079">
              <a:spcBef>
                <a:spcPts val="400"/>
              </a:spcBef>
              <a:buChar char="•"/>
              <a:defRPr sz="1800"/>
            </a:pPr>
            <a:r>
              <a:rPr sz="308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rPr>
              <a:t>join a game</a:t>
            </a:r>
            <a:endParaRPr sz="3080">
              <a:solidFill>
                <a:srgbClr val="FFFFFF"/>
              </a:solidFill>
              <a:latin typeface="+mn-lt"/>
              <a:ea typeface="+mn-ea"/>
              <a:cs typeface="+mn-cs"/>
              <a:sym typeface="Helvetica Light"/>
            </a:endParaRPr>
          </a:p>
          <a:p>
            <a:pPr lvl="4" marL="1610200" indent="-330040" defTabSz="640079">
              <a:spcBef>
                <a:spcPts val="400"/>
              </a:spcBef>
              <a:buChar char="•"/>
              <a:defRPr sz="1800"/>
            </a:pPr>
            <a:r>
              <a:rPr sz="308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rPr>
              <a:t>won/lost a game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6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65C1"/>
            </a:gs>
            <a:gs pos="100000">
              <a:srgbClr val="00397A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Nero’s Contribution</a:t>
            </a:r>
          </a:p>
        </p:txBody>
      </p:sp>
      <p:sp>
        <p:nvSpPr>
          <p:cNvPr id="88" name="Shape 8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24485" indent="-324485" defTabSz="426466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774">
                <a:solidFill>
                  <a:srgbClr val="FFFFFF"/>
                </a:solidFill>
              </a:rPr>
              <a:t>Use the Google Map API to create a map in the app</a:t>
            </a:r>
            <a:endParaRPr sz="2774">
              <a:solidFill>
                <a:srgbClr val="FFFFFF"/>
              </a:solidFill>
            </a:endParaRPr>
          </a:p>
          <a:p>
            <a:pPr lvl="1" marL="648970" indent="-324485" defTabSz="426466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774">
                <a:solidFill>
                  <a:srgbClr val="FFFFFF"/>
                </a:solidFill>
              </a:rPr>
              <a:t>Acquire the device’s current location through Wi-Fi or GPS</a:t>
            </a:r>
            <a:endParaRPr sz="2774">
              <a:solidFill>
                <a:srgbClr val="FFFFFF"/>
              </a:solidFill>
            </a:endParaRPr>
          </a:p>
          <a:p>
            <a:pPr lvl="1" marL="648970" indent="-324485" defTabSz="426466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774">
                <a:solidFill>
                  <a:srgbClr val="FFFFFF"/>
                </a:solidFill>
              </a:rPr>
              <a:t>Update current location through a location listener</a:t>
            </a:r>
            <a:endParaRPr sz="2774">
              <a:solidFill>
                <a:srgbClr val="FFFFFF"/>
              </a:solidFill>
            </a:endParaRPr>
          </a:p>
          <a:p>
            <a:pPr lvl="1" marL="648970" indent="-324485" defTabSz="426466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774">
                <a:solidFill>
                  <a:srgbClr val="FFFFFF"/>
                </a:solidFill>
              </a:rPr>
              <a:t>Draw a marker on the map with a location as input</a:t>
            </a:r>
            <a:endParaRPr sz="2774">
              <a:solidFill>
                <a:srgbClr val="FFFFFF"/>
              </a:solidFill>
            </a:endParaRPr>
          </a:p>
          <a:p>
            <a:pPr lvl="0" marL="324485" indent="-324485" defTabSz="426466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774">
                <a:solidFill>
                  <a:srgbClr val="FFFFFF"/>
                </a:solidFill>
              </a:rPr>
              <a:t>Integrate Parse API for upload and download (from Ran)</a:t>
            </a:r>
            <a:endParaRPr sz="2774">
              <a:solidFill>
                <a:srgbClr val="FFFFFF"/>
              </a:solidFill>
            </a:endParaRPr>
          </a:p>
          <a:p>
            <a:pPr lvl="1" marL="648970" indent="-324485" defTabSz="426466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774">
                <a:solidFill>
                  <a:srgbClr val="FFFFFF"/>
                </a:solidFill>
              </a:rPr>
              <a:t>Put the device’s current location on Parse as current location updates</a:t>
            </a:r>
            <a:endParaRPr sz="2774">
              <a:solidFill>
                <a:srgbClr val="FFFFFF"/>
              </a:solidFill>
            </a:endParaRPr>
          </a:p>
          <a:p>
            <a:pPr lvl="1" marL="648970" indent="-324485" defTabSz="426466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774">
                <a:solidFill>
                  <a:srgbClr val="FFFFFF"/>
                </a:solidFill>
              </a:rPr>
              <a:t>Download the locations of other devices from Parse and draw markers for those locations upon player’s request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