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05" r:id="rId2"/>
    <p:sldId id="313" r:id="rId3"/>
    <p:sldId id="385" r:id="rId4"/>
    <p:sldId id="322" r:id="rId5"/>
    <p:sldId id="387" r:id="rId6"/>
    <p:sldId id="40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8" r:id="rId21"/>
    <p:sldId id="401" r:id="rId22"/>
    <p:sldId id="402" r:id="rId23"/>
    <p:sldId id="403" r:id="rId24"/>
    <p:sldId id="404" r:id="rId25"/>
    <p:sldId id="405" r:id="rId26"/>
    <p:sldId id="409" r:id="rId27"/>
    <p:sldId id="406" r:id="rId28"/>
    <p:sldId id="386" r:id="rId29"/>
    <p:sldId id="384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66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1119">
          <p15:clr>
            <a:srgbClr val="A4A3A4"/>
          </p15:clr>
        </p15:guide>
        <p15:guide id="4" orient="horz" pos="2088">
          <p15:clr>
            <a:srgbClr val="A4A3A4"/>
          </p15:clr>
        </p15:guide>
        <p15:guide id="5" pos="2909">
          <p15:clr>
            <a:srgbClr val="A4A3A4"/>
          </p15:clr>
        </p15:guide>
        <p15:guide id="6" pos="4281">
          <p15:clr>
            <a:srgbClr val="A4A3A4"/>
          </p15:clr>
        </p15:guide>
        <p15:guide id="7" pos="4209">
          <p15:clr>
            <a:srgbClr val="A4A3A4"/>
          </p15:clr>
        </p15:guide>
        <p15:guide id="8" pos="5581">
          <p15:clr>
            <a:srgbClr val="A4A3A4"/>
          </p15:clr>
        </p15:guide>
        <p15:guide id="9" pos="15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898989"/>
    <a:srgbClr val="4FA556"/>
    <a:srgbClr val="82C387"/>
    <a:srgbClr val="82C376"/>
    <a:srgbClr val="229246"/>
    <a:srgbClr val="F8961D"/>
    <a:srgbClr val="194963"/>
    <a:srgbClr val="D2E3EB"/>
    <a:srgbClr val="23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9"/>
    <p:restoredTop sz="86174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2088" y="176"/>
      </p:cViewPr>
      <p:guideLst>
        <p:guide orient="horz" pos="2466"/>
        <p:guide orient="horz" pos="1071"/>
        <p:guide orient="horz" pos="1119"/>
        <p:guide orient="horz" pos="2088"/>
        <p:guide pos="2909"/>
        <p:guide pos="4281"/>
        <p:guide pos="4209"/>
        <p:guide pos="5581"/>
        <p:guide pos="15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6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128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256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51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1024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64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64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(calculation!$C$8,calculation!$D$8,calculation!$E$8,calculation!$F$8,calculation!$G$8)</c:f>
              <c:numCache>
                <c:formatCode>General</c:formatCode>
                <c:ptCount val="5"/>
                <c:pt idx="0">
                  <c:v>51.877626068888496</c:v>
                </c:pt>
                <c:pt idx="1">
                  <c:v>9.3215739503503041</c:v>
                </c:pt>
                <c:pt idx="2">
                  <c:v>9.7592502906917211</c:v>
                </c:pt>
                <c:pt idx="3">
                  <c:v>9.5785200335086422</c:v>
                </c:pt>
                <c:pt idx="4">
                  <c:v>10.668441973627331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1A-B244-909A-F36FE4872224}"/>
            </c:ext>
          </c:extLst>
        </c:ser>
        <c:ser>
          <c:idx val="1"/>
          <c:order val="1"/>
          <c:tx>
            <c:strRef>
              <c:f>calculation!$A$9</c:f>
              <c:strCache>
                <c:ptCount val="1"/>
                <c:pt idx="0">
                  <c:v> Load 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(calculation!$C$9,calculation!$D$9,calculation!$E$9,calculation!$F$9,calculation!$G$9)</c:f>
              <c:numCache>
                <c:formatCode>General</c:formatCode>
                <c:ptCount val="5"/>
                <c:pt idx="0">
                  <c:v>73.066785585134369</c:v>
                </c:pt>
                <c:pt idx="1">
                  <c:v>23.777955114841358</c:v>
                </c:pt>
                <c:pt idx="2">
                  <c:v>23.761314880103271</c:v>
                </c:pt>
                <c:pt idx="3">
                  <c:v>23.583667527888597</c:v>
                </c:pt>
                <c:pt idx="4">
                  <c:v>24.69307315349814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1A-B244-909A-F36FE4872224}"/>
            </c:ext>
          </c:extLst>
        </c:ser>
        <c:ser>
          <c:idx val="3"/>
          <c:order val="2"/>
          <c:tx>
            <c:strRef>
              <c:f>calculation!$A$13</c:f>
              <c:strCache>
                <c:ptCount val="1"/>
                <c:pt idx="0">
                  <c:v> Training Iteration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(calculation!$C$13,calculation!$D$13,calculation!$E$13,calculation!$F$13,calculation!$G$13)</c:f>
              <c:numCache>
                <c:formatCode>General</c:formatCode>
                <c:ptCount val="5"/>
                <c:pt idx="0">
                  <c:v>554.86514921857849</c:v>
                </c:pt>
                <c:pt idx="1">
                  <c:v>507.31487143784557</c:v>
                </c:pt>
                <c:pt idx="2">
                  <c:v>503.16940387338866</c:v>
                </c:pt>
                <c:pt idx="3">
                  <c:v>512.25544729084038</c:v>
                </c:pt>
                <c:pt idx="4">
                  <c:v>456.45263212919502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1A-B244-909A-F36FE487222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TAKEN</a:t>
                </a:r>
                <a:r>
                  <a:rPr lang="en-US" baseline="0"/>
                  <a:t> PER NODE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128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(calculation!$C$8,calculation!$D$8,calculation!$E$8,calculation!$F$8,calculation!$G$8)</c:f>
              <c:numCache>
                <c:formatCode>General</c:formatCode>
                <c:ptCount val="5"/>
                <c:pt idx="0">
                  <c:v>23.807590356098281</c:v>
                </c:pt>
                <c:pt idx="1">
                  <c:v>4.8139645140617553</c:v>
                </c:pt>
                <c:pt idx="2">
                  <c:v>4.2443206589668261</c:v>
                </c:pt>
                <c:pt idx="3">
                  <c:v>4.2520211841911006</c:v>
                </c:pt>
                <c:pt idx="4">
                  <c:v>4.7559533864261621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E8-F140-81EC-EC36AA0DD4AC}"/>
            </c:ext>
          </c:extLst>
        </c:ser>
        <c:ser>
          <c:idx val="1"/>
          <c:order val="1"/>
          <c:tx>
            <c:strRef>
              <c:f>calculation!$A$9</c:f>
              <c:strCache>
                <c:ptCount val="1"/>
                <c:pt idx="0">
                  <c:v> Load 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(calculation!$C$9,calculation!$D$9,calculation!$E$9,calculation!$F$9,calculation!$G$9)</c:f>
              <c:numCache>
                <c:formatCode>General</c:formatCode>
                <c:ptCount val="5"/>
                <c:pt idx="0">
                  <c:v>34.262431291864722</c:v>
                </c:pt>
                <c:pt idx="1">
                  <c:v>12.282109461724877</c:v>
                </c:pt>
                <c:pt idx="2">
                  <c:v>11.251780908556634</c:v>
                </c:pt>
                <c:pt idx="3">
                  <c:v>11.258977351709765</c:v>
                </c:pt>
                <c:pt idx="4">
                  <c:v>11.769077707083284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E8-F140-81EC-EC36AA0DD4AC}"/>
            </c:ext>
          </c:extLst>
        </c:ser>
        <c:ser>
          <c:idx val="3"/>
          <c:order val="2"/>
          <c:tx>
            <c:strRef>
              <c:f>calculation!$A$13</c:f>
              <c:strCache>
                <c:ptCount val="1"/>
                <c:pt idx="0">
                  <c:v> Training Iteration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([2]calculation!$C$13,[2]calculation!$D$13,[2]calculation!$E$13,[2]calculation!$F$13,[2]calculation!$G$13)</c:f>
              <c:numCache>
                <c:formatCode>General</c:formatCode>
                <c:ptCount val="5"/>
                <c:pt idx="0">
                  <c:v>554.86514921857849</c:v>
                </c:pt>
                <c:pt idx="1">
                  <c:v>507.31487143784557</c:v>
                </c:pt>
                <c:pt idx="2">
                  <c:v>503.16940387338866</c:v>
                </c:pt>
                <c:pt idx="3">
                  <c:v>512.25544729084038</c:v>
                </c:pt>
                <c:pt idx="4">
                  <c:v>456.45263212919502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E8-F140-81EC-EC36AA0DD4A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TAKEN</a:t>
                </a:r>
                <a:r>
                  <a:rPr lang="en-US" baseline="0"/>
                  <a:t> PER NODE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256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(calculation!$C$8,calculation!$D$8,calculation!$E$8,calculation!$F$8,calculation!$G$8)</c:f>
              <c:numCache>
                <c:formatCode>General</c:formatCode>
                <c:ptCount val="5"/>
                <c:pt idx="0">
                  <c:v>11.574504481627898</c:v>
                </c:pt>
                <c:pt idx="1">
                  <c:v>2.5531169977038659</c:v>
                </c:pt>
                <c:pt idx="2">
                  <c:v>2.3392588635907727</c:v>
                </c:pt>
                <c:pt idx="3">
                  <c:v>2.1147089600563129</c:v>
                </c:pt>
                <c:pt idx="4">
                  <c:v>2.1289557628333786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95-0346-87E2-0A7CDCE2D197}"/>
            </c:ext>
          </c:extLst>
        </c:ser>
        <c:ser>
          <c:idx val="1"/>
          <c:order val="1"/>
          <c:tx>
            <c:strRef>
              <c:f>calculation!$A$9</c:f>
              <c:strCache>
                <c:ptCount val="1"/>
                <c:pt idx="0">
                  <c:v> Load 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(calculation!$C$9,calculation!$D$9,calculation!$E$9,calculation!$F$9,calculation!$G$9)</c:f>
              <c:numCache>
                <c:formatCode>General</c:formatCode>
                <c:ptCount val="5"/>
                <c:pt idx="0">
                  <c:v>16.609422953799307</c:v>
                </c:pt>
                <c:pt idx="1">
                  <c:v>6.5121748968961768</c:v>
                </c:pt>
                <c:pt idx="2">
                  <c:v>5.8365809861569646</c:v>
                </c:pt>
                <c:pt idx="3">
                  <c:v>5.6126067722220769</c:v>
                </c:pt>
                <c:pt idx="4">
                  <c:v>5.6265382971619635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95-0346-87E2-0A7CDCE2D197}"/>
            </c:ext>
          </c:extLst>
        </c:ser>
        <c:ser>
          <c:idx val="3"/>
          <c:order val="2"/>
          <c:tx>
            <c:strRef>
              <c:f>calculation!$A$13</c:f>
              <c:strCache>
                <c:ptCount val="1"/>
                <c:pt idx="0">
                  <c:v> Training Iteration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(calculation!$C$13,calculation!$D$13,calculation!$E$13,calculation!$F$13,calculation!$G$13)</c:f>
              <c:numCache>
                <c:formatCode>General</c:formatCode>
                <c:ptCount val="5"/>
                <c:pt idx="0">
                  <c:v>155.38772455696093</c:v>
                </c:pt>
                <c:pt idx="1">
                  <c:v>130.68355566728775</c:v>
                </c:pt>
                <c:pt idx="2">
                  <c:v>128.34883547854002</c:v>
                </c:pt>
                <c:pt idx="3">
                  <c:v>128.98230311554028</c:v>
                </c:pt>
                <c:pt idx="4">
                  <c:v>110.77770930994261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95-0346-87E2-0A7CDCE2D1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TAKEN</a:t>
                </a:r>
                <a:r>
                  <a:rPr lang="en-US" baseline="0"/>
                  <a:t> PER NODE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512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(calculation!$C$8,calculation!$D$8,calculation!$E$8,calculation!$F$8,calculation!$G$8)</c:f>
              <c:numCache>
                <c:formatCode>General</c:formatCode>
                <c:ptCount val="5"/>
                <c:pt idx="0">
                  <c:v>5.4927643476989108</c:v>
                </c:pt>
                <c:pt idx="1">
                  <c:v>1.4582872362807384</c:v>
                </c:pt>
                <c:pt idx="2">
                  <c:v>1.0561176799237777</c:v>
                </c:pt>
                <c:pt idx="3">
                  <c:v>1.0618205121718409</c:v>
                </c:pt>
                <c:pt idx="4">
                  <c:v>1.0890120924450113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34-F94A-A38E-93EDF40228DE}"/>
            </c:ext>
          </c:extLst>
        </c:ser>
        <c:ser>
          <c:idx val="1"/>
          <c:order val="1"/>
          <c:tx>
            <c:strRef>
              <c:f>calculation!$A$9</c:f>
              <c:strCache>
                <c:ptCount val="1"/>
                <c:pt idx="0">
                  <c:v> Load 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(calculation!$C$9,calculation!$D$9,calculation!$E$9,calculation!$F$9,calculation!$G$9)</c:f>
              <c:numCache>
                <c:formatCode>General</c:formatCode>
                <c:ptCount val="5"/>
                <c:pt idx="0">
                  <c:v>7.8449584278278621</c:v>
                </c:pt>
                <c:pt idx="1">
                  <c:v>3.671208114828826</c:v>
                </c:pt>
                <c:pt idx="2">
                  <c:v>2.8044828930869738</c:v>
                </c:pt>
                <c:pt idx="3">
                  <c:v>2.8108467576095735</c:v>
                </c:pt>
                <c:pt idx="4">
                  <c:v>2.8381265299393363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34-F94A-A38E-93EDF40228DE}"/>
            </c:ext>
          </c:extLst>
        </c:ser>
        <c:ser>
          <c:idx val="3"/>
          <c:order val="2"/>
          <c:tx>
            <c:strRef>
              <c:f>calculation!$A$13</c:f>
              <c:strCache>
                <c:ptCount val="1"/>
                <c:pt idx="0">
                  <c:v> Training Iteration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(calculation!$C$13,calculation!$D$13,calculation!$E$13,calculation!$F$13,calculation!$G$13)</c:f>
              <c:numCache>
                <c:formatCode>General</c:formatCode>
                <c:ptCount val="5"/>
                <c:pt idx="0">
                  <c:v>92.032429399435415</c:v>
                </c:pt>
                <c:pt idx="1">
                  <c:v>67.997551132457161</c:v>
                </c:pt>
                <c:pt idx="2">
                  <c:v>67.492169479838338</c:v>
                </c:pt>
                <c:pt idx="3">
                  <c:v>68.179228951224871</c:v>
                </c:pt>
                <c:pt idx="4">
                  <c:v>53.829530871938417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34-F94A-A38E-93EDF40228D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TAKEN</a:t>
                </a:r>
                <a:r>
                  <a:rPr lang="en-US" baseline="0"/>
                  <a:t> PER NODE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1024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(calculation!$C$8,calculation!$D$8,calculation!$E$8,calculation!$F$8,calculation!$G$8)</c:f>
              <c:numCache>
                <c:formatCode>General</c:formatCode>
                <c:ptCount val="5"/>
                <c:pt idx="0">
                  <c:v>2.5391159178689322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C6-584C-BE3B-1A34EC013ECE}"/>
            </c:ext>
          </c:extLst>
        </c:ser>
        <c:ser>
          <c:idx val="1"/>
          <c:order val="1"/>
          <c:tx>
            <c:strRef>
              <c:f>calculation!$A$9</c:f>
              <c:strCache>
                <c:ptCount val="1"/>
                <c:pt idx="0">
                  <c:v> Load 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(calculation!$C$9,calculation!$D$9,calculation!$E$9,calculation!$F$9,calculation!$G$9)</c:f>
              <c:numCache>
                <c:formatCode>General</c:formatCode>
                <c:ptCount val="5"/>
                <c:pt idx="0">
                  <c:v>3.5282073360866852</c:v>
                </c:pt>
                <c:pt idx="1">
                  <c:v>1.2837079491000347</c:v>
                </c:pt>
                <c:pt idx="2">
                  <c:v>0.83755362057126714</c:v>
                </c:pt>
                <c:pt idx="3">
                  <c:v>0.83863681834191217</c:v>
                </c:pt>
                <c:pt idx="4">
                  <c:v>0.84035937767475688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C6-584C-BE3B-1A34EC013ECE}"/>
            </c:ext>
          </c:extLst>
        </c:ser>
        <c:ser>
          <c:idx val="3"/>
          <c:order val="2"/>
          <c:tx>
            <c:strRef>
              <c:f>calculation!$A$13</c:f>
              <c:strCache>
                <c:ptCount val="1"/>
                <c:pt idx="0">
                  <c:v> Training Iteration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(calculation!$C$13,calculation!$D$13,calculation!$E$13,calculation!$F$13,calculation!$G$13)</c:f>
              <c:numCache>
                <c:formatCode>General</c:formatCode>
                <c:ptCount val="5"/>
                <c:pt idx="0">
                  <c:v>51.293431697177596</c:v>
                </c:pt>
                <c:pt idx="1">
                  <c:v>35.845329791074711</c:v>
                </c:pt>
                <c:pt idx="2">
                  <c:v>31.278248590418425</c:v>
                </c:pt>
                <c:pt idx="3">
                  <c:v>36.559420452452819</c:v>
                </c:pt>
                <c:pt idx="4">
                  <c:v>21.569662065711192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C6-584C-BE3B-1A34EC013EC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TAKEN</a:t>
                </a:r>
                <a:r>
                  <a:rPr lang="en-US" baseline="0"/>
                  <a:t> PER NODE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Scale Out 5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scale!$A$2</c:f>
              <c:strCache>
                <c:ptCount val="1"/>
                <c:pt idx="0">
                  <c:v>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scale!$B$2:$F$2</c:f>
              <c:numCache>
                <c:formatCode>General</c:formatCode>
                <c:ptCount val="5"/>
                <c:pt idx="0">
                  <c:v>91.205412317066504</c:v>
                </c:pt>
                <c:pt idx="1">
                  <c:v>41.873850099744125</c:v>
                </c:pt>
                <c:pt idx="2">
                  <c:v>20.710545065812227</c:v>
                </c:pt>
                <c:pt idx="3">
                  <c:v>10.158001868520278</c:v>
                </c:pt>
                <c:pt idx="4">
                  <c:v>2.5391159178689322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66-7541-8210-3398F32B0C97}"/>
            </c:ext>
          </c:extLst>
        </c:ser>
        <c:ser>
          <c:idx val="1"/>
          <c:order val="1"/>
          <c:tx>
            <c:strRef>
              <c:f>scale!$A$3</c:f>
              <c:strCache>
                <c:ptCount val="1"/>
                <c:pt idx="0">
                  <c:v>Load 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scale!$B$3:$F$3</c:f>
              <c:numCache>
                <c:formatCode>General</c:formatCode>
                <c:ptCount val="5"/>
                <c:pt idx="0">
                  <c:v>168.88279626146576</c:v>
                </c:pt>
                <c:pt idx="1">
                  <c:v>80.824376720939284</c:v>
                </c:pt>
                <c:pt idx="2">
                  <c:v>40.197323906236491</c:v>
                </c:pt>
                <c:pt idx="3">
                  <c:v>19.969622723292574</c:v>
                </c:pt>
                <c:pt idx="4">
                  <c:v>7.3284651017746558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66-7541-8210-3398F32B0C97}"/>
            </c:ext>
          </c:extLst>
        </c:ser>
        <c:ser>
          <c:idx val="3"/>
          <c:order val="2"/>
          <c:tx>
            <c:strRef>
              <c:f>scale!$A$5</c:f>
              <c:strCache>
                <c:ptCount val="1"/>
                <c:pt idx="0">
                  <c:v>Sum of Training Iterations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scale!$B$5:$F$5</c:f>
              <c:numCache>
                <c:formatCode>General</c:formatCode>
                <c:ptCount val="5"/>
                <c:pt idx="0">
                  <c:v>2534.0575039498481</c:v>
                </c:pt>
                <c:pt idx="1">
                  <c:v>1358.6131849288995</c:v>
                </c:pt>
                <c:pt idx="2">
                  <c:v>654.18012812827146</c:v>
                </c:pt>
                <c:pt idx="3">
                  <c:v>349.5309098348942</c:v>
                </c:pt>
                <c:pt idx="4">
                  <c:v>176.54609259683474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66-7541-8210-3398F32B0C97}"/>
            </c:ext>
          </c:extLst>
        </c:ser>
        <c:ser>
          <c:idx val="2"/>
          <c:order val="3"/>
          <c:tx>
            <c:strRef>
              <c:f>scale!$A$6</c:f>
              <c:strCache>
                <c:ptCount val="1"/>
                <c:pt idx="0">
                  <c:v>Train Loop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scale!$B$6:$F$6</c:f>
              <c:numCache>
                <c:formatCode>General</c:formatCode>
                <c:ptCount val="5"/>
                <c:pt idx="0">
                  <c:v>2534.1757495770321</c:v>
                </c:pt>
                <c:pt idx="1">
                  <c:v>1358.6733137928122</c:v>
                </c:pt>
                <c:pt idx="2">
                  <c:v>654.20966616271846</c:v>
                </c:pt>
                <c:pt idx="3">
                  <c:v>349.54583505401376</c:v>
                </c:pt>
                <c:pt idx="4">
                  <c:v>176.55346917222184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66-7541-8210-3398F32B0C97}"/>
            </c:ext>
          </c:extLst>
        </c:ser>
        <c:ser>
          <c:idx val="4"/>
          <c:order val="4"/>
          <c:tx>
            <c:strRef>
              <c:f>scale!$A$7</c:f>
              <c:strCache>
                <c:ptCount val="1"/>
                <c:pt idx="0">
                  <c:v> Initialization and Train Loop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scale!$B$7:$F$7</c:f>
              <c:numCache>
                <c:formatCode>General</c:formatCode>
                <c:ptCount val="5"/>
                <c:pt idx="0">
                  <c:v>2543.319083105313</c:v>
                </c:pt>
                <c:pt idx="1">
                  <c:v>1368.7472638170311</c:v>
                </c:pt>
                <c:pt idx="2">
                  <c:v>663.64643500001205</c:v>
                </c:pt>
                <c:pt idx="3">
                  <c:v>361.22017991775385</c:v>
                </c:pt>
                <c:pt idx="4">
                  <c:v>186.81553424173535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66-7541-8210-3398F32B0C97}"/>
            </c:ext>
          </c:extLst>
        </c:ser>
        <c:ser>
          <c:idx val="5"/>
          <c:order val="5"/>
          <c:tx>
            <c:strRef>
              <c:f>scale!$A$8</c:f>
              <c:strCache>
                <c:ptCount val="1"/>
                <c:pt idx="0">
                  <c:v>Total Time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scale!$B$8:$F$8</c:f>
              <c:numCache>
                <c:formatCode>General</c:formatCode>
                <c:ptCount val="5"/>
                <c:pt idx="0">
                  <c:v>2552.2339931318756</c:v>
                </c:pt>
                <c:pt idx="1">
                  <c:v>1375.6940045434383</c:v>
                </c:pt>
                <c:pt idx="2">
                  <c:v>671.68910171739901</c:v>
                </c:pt>
                <c:pt idx="3">
                  <c:v>368.18414646109966</c:v>
                </c:pt>
                <c:pt idx="4">
                  <c:v>194.40252122144943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366-7541-8210-3398F32B0C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TAKEN</a:t>
                </a:r>
                <a:r>
                  <a:rPr lang="en-US" baseline="0"/>
                  <a:t> PER NODE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900"/>
              <a:t>NERSC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D68A3-9B80-584C-9BEB-F8B43CF5A651}" type="datetime1">
              <a:rPr lang="en-US" sz="900" smtClean="0"/>
              <a:pPr/>
              <a:t>6/29/18</a:t>
            </a:fld>
            <a:endParaRPr lang="en-US" sz="9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58F80-FCEC-C745-BEA9-0BA1921C5D36}" type="slidenum">
              <a:rPr lang="en-US" sz="900" smtClean="0"/>
              <a:pPr/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57137354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NERSC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EAFF0-7375-1D4A-A389-D6238357B121}" type="datetime1">
              <a:rPr lang="en-US" smtClean="0"/>
              <a:pPr/>
              <a:t>6/29/18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511CB-48C6-1D49-AC56-5A39CE8EA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8457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6/29/18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8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59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19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06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63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68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19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25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69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07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6/29/18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25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6/29/18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00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6/29/18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190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50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6/29/18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66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26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6/29/18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62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87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51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9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98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82574" y="171450"/>
            <a:ext cx="5147247" cy="3140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596760" y="3573511"/>
            <a:ext cx="3242440" cy="700088"/>
          </a:xfrm>
        </p:spPr>
        <p:txBody>
          <a:bodyPr anchor="ctr" anchorCtr="0">
            <a:normAutofit/>
          </a:bodyPr>
          <a:lstStyle>
            <a:lvl1pPr marL="0" indent="0">
              <a:defRPr sz="2800"/>
            </a:lvl1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4787" y="446685"/>
            <a:ext cx="4367577" cy="2601314"/>
          </a:xfrm>
        </p:spPr>
        <p:txBody>
          <a:bodyPr lIns="45720" tIns="45720" rIns="45720" anchor="ctr" anchorCtr="0">
            <a:norm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Helvetica Neue Bold Condensed"/>
                <a:cs typeface="Helvetica Neue Bold Condensed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title styles</a:t>
            </a:r>
          </a:p>
        </p:txBody>
      </p:sp>
      <p:pic>
        <p:nvPicPr>
          <p:cNvPr id="26" name="Picture 25" descr="NERSC_logo_color_sm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950" y="3312414"/>
            <a:ext cx="1801368" cy="1211621"/>
          </a:xfrm>
          <a:prstGeom prst="rect">
            <a:avLst/>
          </a:prstGeom>
        </p:spPr>
      </p:pic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239928" y="4776604"/>
            <a:ext cx="2864157" cy="273844"/>
          </a:xfr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116656" y="4776604"/>
            <a:ext cx="925708" cy="273844"/>
          </a:xfr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6"/>
          </p:nvPr>
        </p:nvSpPr>
        <p:spPr>
          <a:xfrm>
            <a:off x="5596760" y="433485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400" b="1" i="0">
                <a:solidFill>
                  <a:schemeClr val="accent5"/>
                </a:solidFill>
              </a:defRPr>
            </a:lvl1pPr>
          </a:lstStyle>
          <a:p>
            <a:fld id="{D897A66F-DFB6-CB44-8B31-7FAB7C20B0C7}" type="datetime4">
              <a:rPr lang="en-US" smtClean="0"/>
              <a:pPr/>
              <a:t>June 29, 2018</a:t>
            </a:fld>
            <a:endParaRPr lang="en-US" dirty="0"/>
          </a:p>
        </p:txBody>
      </p:sp>
      <p:pic>
        <p:nvPicPr>
          <p:cNvPr id="14" name="Picture Placeholder 17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5596760" y="173736"/>
            <a:ext cx="1558744" cy="1543050"/>
          </a:xfrm>
          <a:prstGeom prst="rect">
            <a:avLst/>
          </a:prstGeom>
        </p:spPr>
      </p:pic>
      <p:pic>
        <p:nvPicPr>
          <p:cNvPr id="15" name="Picture Placeholder 19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5" r="-895"/>
          <a:stretch>
            <a:fillRect/>
          </a:stretch>
        </p:blipFill>
        <p:spPr>
          <a:xfrm>
            <a:off x="5596760" y="1783080"/>
            <a:ext cx="728876" cy="720090"/>
          </a:xfrm>
          <a:prstGeom prst="rect">
            <a:avLst/>
          </a:prstGeom>
        </p:spPr>
      </p:pic>
      <p:pic>
        <p:nvPicPr>
          <p:cNvPr id="16" name="Picture Placeholder 18"/>
          <p:cNvPicPr>
            <a:picLocks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7258367" y="173736"/>
            <a:ext cx="1566435" cy="1543050"/>
          </a:xfrm>
          <a:prstGeom prst="rect">
            <a:avLst/>
          </a:prstGeom>
        </p:spPr>
      </p:pic>
      <p:pic>
        <p:nvPicPr>
          <p:cNvPr id="18" name="Picture 17"/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444304" y="2591239"/>
            <a:ext cx="711200" cy="7211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6861" y="1787313"/>
            <a:ext cx="716640" cy="716640"/>
          </a:xfrm>
          <a:prstGeom prst="rect">
            <a:avLst/>
          </a:prstGeom>
        </p:spPr>
      </p:pic>
      <p:pic>
        <p:nvPicPr>
          <p:cNvPr id="22" name="Picture 21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596760" y="2591239"/>
            <a:ext cx="723900" cy="721176"/>
          </a:xfrm>
          <a:prstGeom prst="rect">
            <a:avLst/>
          </a:prstGeom>
        </p:spPr>
      </p:pic>
      <p:pic>
        <p:nvPicPr>
          <p:cNvPr id="2" name="Picture 1" descr="m152_Ott_s271115_snap.png"/>
          <p:cNvPicPr>
            <a:picLocks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8367" y="1783080"/>
            <a:ext cx="1566435" cy="15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0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10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42" y="3337666"/>
            <a:ext cx="8499496" cy="577109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8" descr="NERSCvertLOCKUP.ai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1363" y="1096896"/>
            <a:ext cx="6224570" cy="2217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74564" y="1060176"/>
            <a:ext cx="6938610" cy="1529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898" y="1124668"/>
            <a:ext cx="6171003" cy="1394984"/>
          </a:xfrm>
        </p:spPr>
        <p:txBody>
          <a:bodyPr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10" descr="DOE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0"/>
            <a:ext cx="1676400" cy="38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983841" y="2857958"/>
            <a:ext cx="4214812" cy="35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983841" y="1786717"/>
            <a:ext cx="6586999" cy="700088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defRPr sz="28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 Neue Bold Condensed"/>
              <a:ea typeface="+mj-ea"/>
              <a:cs typeface="Helvetica Neue Bold Condensed"/>
            </a:endParaRPr>
          </a:p>
        </p:txBody>
      </p:sp>
      <p:pic>
        <p:nvPicPr>
          <p:cNvPr id="13" name="Picture Placeholder 19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5" r="-895"/>
          <a:stretch>
            <a:fillRect/>
          </a:stretch>
        </p:blipFill>
        <p:spPr>
          <a:xfrm>
            <a:off x="4825503" y="2666777"/>
            <a:ext cx="723884" cy="7169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4098" y="2667081"/>
            <a:ext cx="716640" cy="7166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489274" y="2667081"/>
            <a:ext cx="723900" cy="723900"/>
          </a:xfrm>
          <a:prstGeom prst="rect">
            <a:avLst/>
          </a:prstGeom>
        </p:spPr>
      </p:pic>
      <p:pic>
        <p:nvPicPr>
          <p:cNvPr id="21" name="Picture Placeholder 17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7302504" y="1060175"/>
            <a:ext cx="1538234" cy="1529334"/>
          </a:xfrm>
          <a:prstGeom prst="rect">
            <a:avLst/>
          </a:prstGeom>
        </p:spPr>
      </p:pic>
      <p:pic>
        <p:nvPicPr>
          <p:cNvPr id="22" name="Picture Placeholder 18"/>
          <p:cNvPicPr>
            <a:picLocks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5663383" y="2661458"/>
            <a:ext cx="722970" cy="721176"/>
          </a:xfrm>
          <a:prstGeom prst="rect">
            <a:avLst/>
          </a:prstGeom>
        </p:spPr>
      </p:pic>
      <p:pic>
        <p:nvPicPr>
          <p:cNvPr id="23" name="Picture 22" descr="NERSC_logo_color_sm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674" y="2440821"/>
            <a:ext cx="1801368" cy="1211580"/>
          </a:xfrm>
          <a:prstGeom prst="rect">
            <a:avLst/>
          </a:prstGeom>
        </p:spPr>
      </p:pic>
      <p:pic>
        <p:nvPicPr>
          <p:cNvPr id="20" name="Picture 19" descr="m152_Ott_s271115_snap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2504" y="2662544"/>
            <a:ext cx="720090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8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0" descr="DOE LOGO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1"/>
            <a:ext cx="1676400" cy="37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16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5360"/>
            <a:ext cx="4038600" cy="3649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45360"/>
            <a:ext cx="4038600" cy="3649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7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38102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17924"/>
            <a:ext cx="4040188" cy="31766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38102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17924"/>
            <a:ext cx="4041775" cy="31766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9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5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4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93379"/>
            <a:ext cx="3008313" cy="772889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93379"/>
            <a:ext cx="5111750" cy="37012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46598"/>
            <a:ext cx="3008313" cy="2848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7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24035"/>
            <a:ext cx="5486400" cy="26216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8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342" y="134902"/>
            <a:ext cx="6819032" cy="577109"/>
          </a:xfrm>
          <a:prstGeom prst="rect">
            <a:avLst/>
          </a:prstGeom>
        </p:spPr>
        <p:txBody>
          <a:bodyPr vert="horz" lIns="91440" tIns="0" rIns="9144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62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18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pic>
        <p:nvPicPr>
          <p:cNvPr id="9" name="Picture 10" descr="DOE LOGO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1"/>
            <a:ext cx="1676400" cy="37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 descr="LBNL_Logo-Full.png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7394" y="4707920"/>
            <a:ext cx="451276" cy="37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228600" indent="-228600" algn="l" defTabSz="457200" rtl="0" eaLnBrk="1" latinLnBrk="0" hangingPunct="1">
        <a:spcBef>
          <a:spcPct val="0"/>
        </a:spcBef>
        <a:buNone/>
        <a:defRPr sz="3200" b="0" i="0" u="none" kern="1200" cap="none">
          <a:solidFill>
            <a:schemeClr val="tx2"/>
          </a:solidFill>
          <a:latin typeface="Helvetica Neue Bold Condensed"/>
          <a:ea typeface="+mj-ea"/>
          <a:cs typeface="Helvetica Neue Bold Condense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6760" y="3393451"/>
            <a:ext cx="3242440" cy="1308902"/>
          </a:xfrm>
        </p:spPr>
        <p:txBody>
          <a:bodyPr>
            <a:normAutofit/>
          </a:bodyPr>
          <a:lstStyle/>
          <a:p>
            <a:r>
              <a:rPr lang="en-US" sz="1800" dirty="0"/>
              <a:t>Fahim </a:t>
            </a:r>
            <a:r>
              <a:rPr lang="en-US" sz="1800" dirty="0" err="1"/>
              <a:t>Tahmid</a:t>
            </a:r>
            <a:r>
              <a:rPr lang="en-US" sz="1800" dirty="0"/>
              <a:t> Chowdhury</a:t>
            </a:r>
            <a:br>
              <a:rPr lang="en-US" sz="1800" dirty="0"/>
            </a:br>
            <a:r>
              <a:rPr lang="en-US" sz="1300" dirty="0">
                <a:solidFill>
                  <a:schemeClr val="accent5"/>
                </a:solidFill>
              </a:rPr>
              <a:t>Data Analytics &amp; Service Group</a:t>
            </a:r>
            <a:br>
              <a:rPr lang="en-US" sz="1300" dirty="0">
                <a:solidFill>
                  <a:schemeClr val="accent5"/>
                </a:solidFill>
              </a:rPr>
            </a:br>
            <a:r>
              <a:rPr lang="en-US" sz="1300" dirty="0">
                <a:solidFill>
                  <a:schemeClr val="accent5"/>
                </a:solidFill>
              </a:rPr>
              <a:t>NERSC</a:t>
            </a:r>
            <a:endParaRPr lang="en-US" sz="1300" dirty="0">
              <a:solidFill>
                <a:srgbClr val="679AC3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Project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041" y="4156824"/>
            <a:ext cx="341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June 29, 2018</a:t>
            </a:r>
          </a:p>
        </p:txBody>
      </p:sp>
    </p:spTree>
    <p:extLst>
      <p:ext uri="{BB962C8B-B14F-4D97-AF65-F5344CB8AC3E}">
        <p14:creationId xmlns:p14="http://schemas.microsoft.com/office/powerpoint/2010/main" val="306097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D36406-EB2C-7C4E-8028-11CC39D0A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92" y="826250"/>
            <a:ext cx="8461835" cy="383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1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590EF-0339-F74C-B4CB-843B4213D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821766"/>
            <a:ext cx="8448001" cy="384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58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1752C3-B0E5-B94E-893B-BCBB1EB1C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826724"/>
            <a:ext cx="8460929" cy="38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07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05BE2F-B8B0-DC47-AC87-FDE7DB280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836380"/>
            <a:ext cx="8461229" cy="38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56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054C01-D4DF-EF49-BFD1-74D7D051A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840411"/>
            <a:ext cx="8460929" cy="38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46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F74AD-B58B-2B48-9F6D-129FC7953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26" y="844206"/>
            <a:ext cx="8469245" cy="383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53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DE3E1-C500-C44E-A3DE-AB872D064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05" y="834388"/>
            <a:ext cx="8466266" cy="383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42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BF019C-667B-224F-90FB-0FA442254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840171"/>
            <a:ext cx="8471686" cy="383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57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56170-BC82-9F42-9B4F-864C4CEC0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02" y="841786"/>
            <a:ext cx="8483023" cy="384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98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Read Code Snippet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19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974007-D02F-C64B-A09B-11B21D97D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77" y="844134"/>
            <a:ext cx="6434074" cy="37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7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Instrumentation – </a:t>
            </a:r>
            <a:r>
              <a:rPr lang="en-US" dirty="0" err="1"/>
              <a:t>TimeLogger</a:t>
            </a:r>
            <a:r>
              <a:rPr lang="en-US" dirty="0"/>
              <a:t> – Demo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1299460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Dataset Detail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805263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More Precisely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If </a:t>
            </a:r>
            <a:r>
              <a:rPr lang="en-US" sz="1800" b="0" dirty="0" err="1">
                <a:cs typeface="Avenir Book"/>
              </a:rPr>
              <a:t>num_of_nodes</a:t>
            </a:r>
            <a:r>
              <a:rPr lang="en-US" sz="1800" b="0" dirty="0">
                <a:cs typeface="Avenir Book"/>
              </a:rPr>
              <a:t> = 64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Each Node Reads 16 Files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Each Node Reads</a:t>
            </a:r>
          </a:p>
          <a:p>
            <a:pPr marL="1085850" lvl="2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16 * (426897408 + 2836 * 4) B = 6.361 </a:t>
            </a:r>
            <a:r>
              <a:rPr lang="en-US" sz="1800" dirty="0" err="1">
                <a:cs typeface="Avenir Book"/>
              </a:rPr>
              <a:t>GiB</a:t>
            </a:r>
            <a:r>
              <a:rPr lang="en-US" sz="1800" dirty="0">
                <a:cs typeface="Avenir Book"/>
              </a:rPr>
              <a:t> Training Data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Each Node Reads</a:t>
            </a:r>
            <a:endParaRPr lang="en-US" sz="1800" dirty="0">
              <a:cs typeface="Avenir Book"/>
            </a:endParaRPr>
          </a:p>
          <a:p>
            <a:pPr marL="1085850" lvl="2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16 * (</a:t>
            </a:r>
            <a:r>
              <a:rPr lang="en-US" sz="1800" dirty="0">
                <a:cs typeface="Avenir Book"/>
              </a:rPr>
              <a:t>56598528 + 376 * 4) B </a:t>
            </a:r>
            <a:r>
              <a:rPr lang="en-US" sz="1800" b="0" dirty="0">
                <a:cs typeface="Avenir Book"/>
              </a:rPr>
              <a:t>= </a:t>
            </a:r>
            <a:r>
              <a:rPr lang="en-US" sz="1800" dirty="0">
                <a:cs typeface="Avenir Book"/>
              </a:rPr>
              <a:t>0.84341 </a:t>
            </a:r>
            <a:r>
              <a:rPr lang="en-US" sz="1800" dirty="0" err="1">
                <a:cs typeface="Avenir Book"/>
              </a:rPr>
              <a:t>GiB</a:t>
            </a:r>
            <a:r>
              <a:rPr lang="en-US" sz="1800" dirty="0">
                <a:cs typeface="Avenir Book"/>
              </a:rPr>
              <a:t> or 863.65 </a:t>
            </a:r>
            <a:r>
              <a:rPr lang="en-US" sz="1800" dirty="0" err="1">
                <a:cs typeface="Avenir Book"/>
              </a:rPr>
              <a:t>MiB</a:t>
            </a:r>
            <a:r>
              <a:rPr lang="en-US" sz="1800" dirty="0">
                <a:cs typeface="Avenir Book"/>
              </a:rPr>
              <a:t> 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243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Instrumentation – </a:t>
            </a:r>
            <a:r>
              <a:rPr lang="en-US" dirty="0" err="1"/>
              <a:t>TimeLogger</a:t>
            </a:r>
            <a:r>
              <a:rPr lang="en-US" dirty="0"/>
              <a:t> – Demo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Time Breakdown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1865636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22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BF69001-BF33-544D-BC24-B0AC447FD1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8430579"/>
              </p:ext>
            </p:extLst>
          </p:nvPr>
        </p:nvGraphicFramePr>
        <p:xfrm>
          <a:off x="360341" y="864296"/>
          <a:ext cx="8445455" cy="380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9887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128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23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596FAD5-9A2C-724E-881E-0E112C8544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610091"/>
              </p:ext>
            </p:extLst>
          </p:nvPr>
        </p:nvGraphicFramePr>
        <p:xfrm>
          <a:off x="360341" y="839244"/>
          <a:ext cx="8445455" cy="3782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6838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256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24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C74DC18-404A-EE4E-B077-23EAB5141A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4402675"/>
              </p:ext>
            </p:extLst>
          </p:nvPr>
        </p:nvGraphicFramePr>
        <p:xfrm>
          <a:off x="360343" y="864296"/>
          <a:ext cx="8457980" cy="3732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7308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512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25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E72940B-453B-674C-A2DB-190176A865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6806922"/>
              </p:ext>
            </p:extLst>
          </p:nvPr>
        </p:nvGraphicFramePr>
        <p:xfrm>
          <a:off x="360341" y="851770"/>
          <a:ext cx="8457981" cy="3782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9722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1024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26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25B8401-3D8B-394B-8A81-A62B97C3DB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1851631"/>
              </p:ext>
            </p:extLst>
          </p:nvPr>
        </p:nvGraphicFramePr>
        <p:xfrm>
          <a:off x="360341" y="839244"/>
          <a:ext cx="8457981" cy="3782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6497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Time Scale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27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04AEF46-BF98-134C-B004-6F94514939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057013"/>
              </p:ext>
            </p:extLst>
          </p:nvPr>
        </p:nvGraphicFramePr>
        <p:xfrm>
          <a:off x="360342" y="839244"/>
          <a:ext cx="8457981" cy="3795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758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28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Instrumentation – </a:t>
            </a:r>
            <a:r>
              <a:rPr lang="en-US" dirty="0" err="1"/>
              <a:t>TimeLogger</a:t>
            </a:r>
            <a:r>
              <a:rPr lang="en-US" dirty="0"/>
              <a:t> – Demo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2402386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Future Exploration Scopes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794505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Profile IO Calls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Number of Calls and Size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Profile Bandwidth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Generate Breakdown Plots for Climate Data Benchmark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Should We Check the Caching Effect in </a:t>
            </a:r>
            <a:r>
              <a:rPr lang="en-US" sz="1800" b="0" dirty="0" err="1">
                <a:cs typeface="Avenir Book"/>
              </a:rPr>
              <a:t>Lustre</a:t>
            </a:r>
            <a:r>
              <a:rPr lang="en-US" sz="1800" b="0" dirty="0">
                <a:cs typeface="Avenir Book"/>
              </a:rPr>
              <a:t>?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Should We Try Using GPFS or Other PFS?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Add Flag to Ignore Training Time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Explore TAU for Tracking IO and Cross-check If It 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3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Instrumentation – </a:t>
            </a:r>
            <a:r>
              <a:rPr lang="en-US" b="1" dirty="0" err="1"/>
              <a:t>TimeLogger</a:t>
            </a:r>
            <a:r>
              <a:rPr lang="en-US" b="1" dirty="0"/>
              <a:t> – Demo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206531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Time Logger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805263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Tried Darshan on both Climate Data and HEP Benchmark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None of them were tracked by Darshan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Implemented Time Logger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i="1" dirty="0">
                <a:cs typeface="Avenir Book"/>
              </a:rPr>
              <a:t>from </a:t>
            </a:r>
            <a:r>
              <a:rPr lang="en-US" sz="1800" b="0" i="1" dirty="0" err="1">
                <a:cs typeface="Avenir Book"/>
              </a:rPr>
              <a:t>utility_classes.time_logger</a:t>
            </a:r>
            <a:r>
              <a:rPr lang="en-US" sz="1800" b="0" i="1" dirty="0">
                <a:cs typeface="Avenir Book"/>
              </a:rPr>
              <a:t> import </a:t>
            </a:r>
            <a:r>
              <a:rPr lang="en-US" sz="1800" b="0" i="1" dirty="0" err="1">
                <a:cs typeface="Avenir Book"/>
              </a:rPr>
              <a:t>TimeLogger</a:t>
            </a:r>
            <a:r>
              <a:rPr lang="en-US" sz="1800" b="0" i="1" dirty="0">
                <a:cs typeface="Avenir Book"/>
              </a:rPr>
              <a:t> as logger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Implemented a utility script to extract the logs and write on a CSV file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Demo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1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5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Instrumentation – </a:t>
            </a:r>
            <a:r>
              <a:rPr lang="en-US" dirty="0" err="1"/>
              <a:t>TimeLogger</a:t>
            </a:r>
            <a:r>
              <a:rPr lang="en-US" dirty="0"/>
              <a:t> – Demo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76975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Dataset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805263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 err="1">
                <a:cs typeface="Avenir Book"/>
              </a:rPr>
              <a:t>Lustre</a:t>
            </a:r>
            <a:r>
              <a:rPr lang="en-US" sz="1800" b="0" dirty="0">
                <a:cs typeface="Avenir Book"/>
              </a:rPr>
              <a:t> Directory for Data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i="1" dirty="0">
                <a:cs typeface="Avenir Book"/>
              </a:rPr>
              <a:t>/global/cscratch1/</a:t>
            </a:r>
            <a:r>
              <a:rPr lang="en-US" sz="1800" i="1" dirty="0" err="1">
                <a:cs typeface="Avenir Book"/>
              </a:rPr>
              <a:t>sd</a:t>
            </a:r>
            <a:r>
              <a:rPr lang="en-US" sz="1800" i="1" dirty="0">
                <a:cs typeface="Avenir Book"/>
              </a:rPr>
              <a:t>/</a:t>
            </a:r>
            <a:r>
              <a:rPr lang="en-US" sz="1800" i="1" dirty="0" err="1">
                <a:cs typeface="Avenir Book"/>
              </a:rPr>
              <a:t>ftc</a:t>
            </a:r>
            <a:r>
              <a:rPr lang="en-US" sz="1800" i="1" dirty="0">
                <a:cs typeface="Avenir Book"/>
              </a:rPr>
              <a:t>/</a:t>
            </a:r>
            <a:r>
              <a:rPr lang="en-US" sz="1800" i="1" dirty="0" err="1">
                <a:cs typeface="Avenir Book"/>
              </a:rPr>
              <a:t>deep_learning_data</a:t>
            </a:r>
            <a:r>
              <a:rPr lang="en-US" sz="1800" i="1" dirty="0">
                <a:cs typeface="Avenir Book"/>
              </a:rPr>
              <a:t>/</a:t>
            </a:r>
            <a:r>
              <a:rPr lang="en-US" sz="1800" i="1" dirty="0" err="1">
                <a:cs typeface="Avenir Book"/>
              </a:rPr>
              <a:t>hep_cnn</a:t>
            </a:r>
            <a:r>
              <a:rPr lang="en-US" sz="1800" i="1" dirty="0">
                <a:cs typeface="Avenir Book"/>
              </a:rPr>
              <a:t>/224x224/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1024 Training Files 408 </a:t>
            </a:r>
            <a:r>
              <a:rPr lang="en-US" sz="1800" b="0" dirty="0" err="1">
                <a:cs typeface="Avenir Book"/>
              </a:rPr>
              <a:t>MiB</a:t>
            </a:r>
            <a:r>
              <a:rPr lang="en-US" sz="1800" b="0" dirty="0">
                <a:cs typeface="Avenir Book"/>
              </a:rPr>
              <a:t> each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1024 Validation Files 54 </a:t>
            </a:r>
            <a:r>
              <a:rPr lang="en-US" sz="1800" b="0" dirty="0" err="1">
                <a:cs typeface="Avenir Book"/>
              </a:rPr>
              <a:t>MiB</a:t>
            </a:r>
            <a:r>
              <a:rPr lang="en-US" sz="1800" b="0" dirty="0">
                <a:cs typeface="Avenir Book"/>
              </a:rPr>
              <a:t> each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Each Node Reads (1024/</a:t>
            </a:r>
            <a:r>
              <a:rPr lang="en-US" sz="1800" b="0" dirty="0" err="1">
                <a:cs typeface="Avenir Book"/>
              </a:rPr>
              <a:t>num_of_nodes</a:t>
            </a:r>
            <a:r>
              <a:rPr lang="en-US" sz="1800" b="0" dirty="0">
                <a:cs typeface="Avenir Book"/>
              </a:rPr>
              <a:t>) Files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If </a:t>
            </a:r>
            <a:r>
              <a:rPr lang="en-US" sz="1800" b="0" dirty="0" err="1">
                <a:cs typeface="Avenir Book"/>
              </a:rPr>
              <a:t>num_of_nodes</a:t>
            </a:r>
            <a:r>
              <a:rPr lang="en-US" sz="1800" b="0" dirty="0">
                <a:cs typeface="Avenir Book"/>
              </a:rPr>
              <a:t> = 64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Each Node Reads 16 Files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Roughly Each Node Reads 16 * 408 </a:t>
            </a:r>
            <a:r>
              <a:rPr lang="en-US" sz="1800" dirty="0" err="1">
                <a:cs typeface="Avenir Book"/>
              </a:rPr>
              <a:t>MiB</a:t>
            </a:r>
            <a:r>
              <a:rPr lang="en-US" sz="1800" dirty="0">
                <a:cs typeface="Avenir Book"/>
              </a:rPr>
              <a:t> = 6.375 </a:t>
            </a:r>
            <a:r>
              <a:rPr lang="en-US" sz="1800" dirty="0" err="1">
                <a:cs typeface="Avenir Book"/>
              </a:rPr>
              <a:t>GiB</a:t>
            </a:r>
            <a:r>
              <a:rPr lang="en-US" sz="1800" dirty="0">
                <a:cs typeface="Avenir Book"/>
              </a:rPr>
              <a:t> of Training Data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And </a:t>
            </a:r>
            <a:r>
              <a:rPr lang="en-US" sz="1800" b="0" dirty="0">
                <a:cs typeface="Avenir Book"/>
              </a:rPr>
              <a:t>Each Node Reads 16 * 54 </a:t>
            </a:r>
            <a:r>
              <a:rPr lang="en-US" sz="1800" b="0" dirty="0" err="1">
                <a:cs typeface="Avenir Book"/>
              </a:rPr>
              <a:t>MiB</a:t>
            </a:r>
            <a:r>
              <a:rPr lang="en-US" sz="1800" b="0" dirty="0">
                <a:cs typeface="Avenir Book"/>
              </a:rPr>
              <a:t> = </a:t>
            </a:r>
            <a:r>
              <a:rPr lang="en-US" sz="1800" dirty="0">
                <a:cs typeface="Avenir Book"/>
              </a:rPr>
              <a:t>0.84375 </a:t>
            </a:r>
            <a:r>
              <a:rPr lang="en-US" sz="1800" dirty="0" err="1">
                <a:cs typeface="Avenir Book"/>
              </a:rPr>
              <a:t>GiB</a:t>
            </a:r>
            <a:r>
              <a:rPr lang="en-US" sz="1800" dirty="0">
                <a:cs typeface="Avenir Book"/>
              </a:rPr>
              <a:t> or 864 </a:t>
            </a:r>
            <a:r>
              <a:rPr lang="en-US" sz="1800" dirty="0" err="1">
                <a:cs typeface="Avenir Book"/>
              </a:rPr>
              <a:t>MiB</a:t>
            </a:r>
            <a:r>
              <a:rPr lang="en-US" sz="1800" dirty="0">
                <a:cs typeface="Avenir Book"/>
              </a:rPr>
              <a:t> of 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3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E4F068-CF4F-184B-80C8-BC6C68196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45" y="829563"/>
            <a:ext cx="8460929" cy="382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8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E72A3-6C3A-8E45-9246-B1D08730E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812515"/>
            <a:ext cx="8470089" cy="380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47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74BDEB-0980-6A4A-8D67-1B272BA92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842975"/>
            <a:ext cx="8471686" cy="384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63584"/>
      </p:ext>
    </p:extLst>
  </p:cSld>
  <p:clrMapOvr>
    <a:masterClrMapping/>
  </p:clrMapOvr>
</p:sld>
</file>

<file path=ppt/theme/theme1.xml><?xml version="1.0" encoding="utf-8"?>
<a:theme xmlns:a="http://schemas.openxmlformats.org/drawingml/2006/main" name="NERSC HD">
  <a:themeElements>
    <a:clrScheme name="NERSC Palette">
      <a:dk1>
        <a:sysClr val="windowText" lastClr="000000"/>
      </a:dk1>
      <a:lt1>
        <a:sysClr val="window" lastClr="FFFFFF"/>
      </a:lt1>
      <a:dk2>
        <a:srgbClr val="194963"/>
      </a:dk2>
      <a:lt2>
        <a:srgbClr val="FEE8B4"/>
      </a:lt2>
      <a:accent1>
        <a:srgbClr val="194963"/>
      </a:accent1>
      <a:accent2>
        <a:srgbClr val="FCD235"/>
      </a:accent2>
      <a:accent3>
        <a:srgbClr val="4FA556"/>
      </a:accent3>
      <a:accent4>
        <a:srgbClr val="8E2A20"/>
      </a:accent4>
      <a:accent5>
        <a:srgbClr val="679AC3"/>
      </a:accent5>
      <a:accent6>
        <a:srgbClr val="F68B4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NERSC HD.potx</Template>
  <TotalTime>22728</TotalTime>
  <Words>589</Words>
  <Application>Microsoft Macintosh PowerPoint</Application>
  <PresentationFormat>On-screen Show (16:9)</PresentationFormat>
  <Paragraphs>182</Paragraphs>
  <Slides>29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Avenir Book</vt:lpstr>
      <vt:lpstr>Calibri</vt:lpstr>
      <vt:lpstr>Helvetica Neue Bold Condensed</vt:lpstr>
      <vt:lpstr>Wingdings</vt:lpstr>
      <vt:lpstr>NERSC HD</vt:lpstr>
      <vt:lpstr>Fahim Tahmid Chowdhury Data Analytics &amp; Service Group NERSC</vt:lpstr>
      <vt:lpstr>Outline</vt:lpstr>
      <vt:lpstr>Outline</vt:lpstr>
      <vt:lpstr>Time Logger</vt:lpstr>
      <vt:lpstr>Outline</vt:lpstr>
      <vt:lpstr>Dataset</vt:lpstr>
      <vt:lpstr>Training Data</vt:lpstr>
      <vt:lpstr>Training Data</vt:lpstr>
      <vt:lpstr>Training Data</vt:lpstr>
      <vt:lpstr>Training Data</vt:lpstr>
      <vt:lpstr>Training Data</vt:lpstr>
      <vt:lpstr>Training Data</vt:lpstr>
      <vt:lpstr>Validation Data</vt:lpstr>
      <vt:lpstr>Validation Data</vt:lpstr>
      <vt:lpstr>Validation Data</vt:lpstr>
      <vt:lpstr>Validation Data</vt:lpstr>
      <vt:lpstr>Validation Data</vt:lpstr>
      <vt:lpstr>Validation Data</vt:lpstr>
      <vt:lpstr>File Read Code Snippet</vt:lpstr>
      <vt:lpstr>Dataset Detail</vt:lpstr>
      <vt:lpstr>Outline</vt:lpstr>
      <vt:lpstr>64 Nodes</vt:lpstr>
      <vt:lpstr>128 Nodes</vt:lpstr>
      <vt:lpstr>256 Nodes</vt:lpstr>
      <vt:lpstr>512 Nodes</vt:lpstr>
      <vt:lpstr>1024 Nodes</vt:lpstr>
      <vt:lpstr>Total Time Scale Out</vt:lpstr>
      <vt:lpstr>Outline</vt:lpstr>
      <vt:lpstr>Future Exploration Scopes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Broughton</dc:creator>
  <cp:lastModifiedBy>Microsoft Office User</cp:lastModifiedBy>
  <cp:revision>2569</cp:revision>
  <cp:lastPrinted>2012-06-09T14:57:01Z</cp:lastPrinted>
  <dcterms:created xsi:type="dcterms:W3CDTF">2012-10-26T23:06:13Z</dcterms:created>
  <dcterms:modified xsi:type="dcterms:W3CDTF">2018-06-29T14:47:42Z</dcterms:modified>
</cp:coreProperties>
</file>