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05" r:id="rId2"/>
    <p:sldId id="429" r:id="rId3"/>
    <p:sldId id="412" r:id="rId4"/>
    <p:sldId id="414" r:id="rId5"/>
    <p:sldId id="416" r:id="rId6"/>
    <p:sldId id="427" r:id="rId7"/>
    <p:sldId id="428" r:id="rId8"/>
    <p:sldId id="430" r:id="rId9"/>
    <p:sldId id="431" r:id="rId10"/>
    <p:sldId id="432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66">
          <p15:clr>
            <a:srgbClr val="A4A3A4"/>
          </p15:clr>
        </p15:guide>
        <p15:guide id="2" orient="horz" pos="1071">
          <p15:clr>
            <a:srgbClr val="A4A3A4"/>
          </p15:clr>
        </p15:guide>
        <p15:guide id="3" orient="horz" pos="1119">
          <p15:clr>
            <a:srgbClr val="A4A3A4"/>
          </p15:clr>
        </p15:guide>
        <p15:guide id="4" orient="horz" pos="2088">
          <p15:clr>
            <a:srgbClr val="A4A3A4"/>
          </p15:clr>
        </p15:guide>
        <p15:guide id="5" pos="2909">
          <p15:clr>
            <a:srgbClr val="A4A3A4"/>
          </p15:clr>
        </p15:guide>
        <p15:guide id="6" pos="4281">
          <p15:clr>
            <a:srgbClr val="A4A3A4"/>
          </p15:clr>
        </p15:guide>
        <p15:guide id="7" pos="4209">
          <p15:clr>
            <a:srgbClr val="A4A3A4"/>
          </p15:clr>
        </p15:guide>
        <p15:guide id="8" pos="5581">
          <p15:clr>
            <a:srgbClr val="A4A3A4"/>
          </p15:clr>
        </p15:guide>
        <p15:guide id="9" pos="15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898989"/>
    <a:srgbClr val="4FA556"/>
    <a:srgbClr val="82C387"/>
    <a:srgbClr val="82C376"/>
    <a:srgbClr val="229246"/>
    <a:srgbClr val="F8961D"/>
    <a:srgbClr val="194963"/>
    <a:srgbClr val="D2E3EB"/>
    <a:srgbClr val="23A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72"/>
    <p:restoredTop sz="89962" autoAdjust="0"/>
  </p:normalViewPr>
  <p:slideViewPr>
    <p:cSldViewPr snapToGrid="0" snapToObjects="1" showGuides="1">
      <p:cViewPr varScale="1">
        <p:scale>
          <a:sx n="106" d="100"/>
          <a:sy n="106" d="100"/>
        </p:scale>
        <p:origin x="1214" y="72"/>
      </p:cViewPr>
      <p:guideLst>
        <p:guide orient="horz" pos="2466"/>
        <p:guide orient="horz" pos="1071"/>
        <p:guide orient="horz" pos="1119"/>
        <p:guide orient="horz" pos="2088"/>
        <p:guide pos="2909"/>
        <p:guide pos="4281"/>
        <p:guide pos="4209"/>
        <p:guide pos="5581"/>
        <p:guide pos="15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900"/>
              <a:t>NERSC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D68A3-9B80-584C-9BEB-F8B43CF5A651}" type="datetime1">
              <a:rPr lang="en-US" sz="900" smtClean="0"/>
              <a:pPr/>
              <a:t>8/16/2018</a:t>
            </a:fld>
            <a:endParaRPr lang="en-US" sz="9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9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58F80-FCEC-C745-BEA9-0BA1921C5D36}" type="slidenum">
              <a:rPr lang="en-US" sz="900" smtClean="0"/>
              <a:pPr/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057137354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NERSC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EAFF0-7375-1D4A-A389-D6238357B121}" type="datetime1">
              <a:rPr lang="en-US" smtClean="0"/>
              <a:pPr/>
              <a:t>8/16/2018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511CB-48C6-1D49-AC56-5A39CE8EA9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8457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8/16/2018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8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8/16/2018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45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4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8/16/2018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2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8/16/2018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24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10%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33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8/16/2018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10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8/16/2018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25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8/16/2018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02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8/16/2018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52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282574" y="171450"/>
            <a:ext cx="5147247" cy="3140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596760" y="3573511"/>
            <a:ext cx="3242440" cy="700088"/>
          </a:xfrm>
        </p:spPr>
        <p:txBody>
          <a:bodyPr anchor="ctr" anchorCtr="0">
            <a:normAutofit/>
          </a:bodyPr>
          <a:lstStyle>
            <a:lvl1pPr marL="0" indent="0">
              <a:defRPr sz="2800"/>
            </a:lvl1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4787" y="446685"/>
            <a:ext cx="4367577" cy="2601314"/>
          </a:xfrm>
        </p:spPr>
        <p:txBody>
          <a:bodyPr lIns="45720" tIns="45720" rIns="45720" anchor="ctr" anchorCtr="0">
            <a:norm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Helvetica Neue Bold Condensed"/>
                <a:cs typeface="Helvetica Neue Bold Condensed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title styles</a:t>
            </a:r>
          </a:p>
        </p:txBody>
      </p:sp>
      <p:pic>
        <p:nvPicPr>
          <p:cNvPr id="26" name="Picture 25" descr="NERSC_logo_color_sm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950" y="3312414"/>
            <a:ext cx="1801368" cy="1211621"/>
          </a:xfrm>
          <a:prstGeom prst="rect">
            <a:avLst/>
          </a:prstGeom>
        </p:spPr>
      </p:pic>
      <p:sp>
        <p:nvSpPr>
          <p:cNvPr id="11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5239928" y="4776604"/>
            <a:ext cx="2864157" cy="273844"/>
          </a:xfr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116656" y="4776604"/>
            <a:ext cx="925708" cy="273844"/>
          </a:xfr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6"/>
          </p:nvPr>
        </p:nvSpPr>
        <p:spPr>
          <a:xfrm>
            <a:off x="5596760" y="433485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400" b="1" i="0">
                <a:solidFill>
                  <a:schemeClr val="accent5"/>
                </a:solidFill>
              </a:defRPr>
            </a:lvl1pPr>
          </a:lstStyle>
          <a:p>
            <a:fld id="{D897A66F-DFB6-CB44-8B31-7FAB7C20B0C7}" type="datetime4">
              <a:rPr lang="en-US" smtClean="0"/>
              <a:pPr/>
              <a:t>August 16, 2018</a:t>
            </a:fld>
            <a:endParaRPr lang="en-US" dirty="0"/>
          </a:p>
        </p:txBody>
      </p:sp>
      <p:pic>
        <p:nvPicPr>
          <p:cNvPr id="14" name="Picture Placeholder 17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5596760" y="173736"/>
            <a:ext cx="1558744" cy="1543050"/>
          </a:xfrm>
          <a:prstGeom prst="rect">
            <a:avLst/>
          </a:prstGeom>
        </p:spPr>
      </p:pic>
      <p:pic>
        <p:nvPicPr>
          <p:cNvPr id="15" name="Picture Placeholder 19"/>
          <p:cNvPicPr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95" r="-895"/>
          <a:stretch>
            <a:fillRect/>
          </a:stretch>
        </p:blipFill>
        <p:spPr>
          <a:xfrm>
            <a:off x="5596760" y="1783080"/>
            <a:ext cx="728876" cy="720090"/>
          </a:xfrm>
          <a:prstGeom prst="rect">
            <a:avLst/>
          </a:prstGeom>
        </p:spPr>
      </p:pic>
      <p:pic>
        <p:nvPicPr>
          <p:cNvPr id="16" name="Picture Placeholder 18"/>
          <p:cNvPicPr>
            <a:picLocks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7258367" y="173736"/>
            <a:ext cx="1566435" cy="1543050"/>
          </a:xfrm>
          <a:prstGeom prst="rect">
            <a:avLst/>
          </a:prstGeom>
        </p:spPr>
      </p:pic>
      <p:pic>
        <p:nvPicPr>
          <p:cNvPr id="18" name="Picture 17"/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444304" y="2591239"/>
            <a:ext cx="711200" cy="72117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36861" y="1787313"/>
            <a:ext cx="716640" cy="716640"/>
          </a:xfrm>
          <a:prstGeom prst="rect">
            <a:avLst/>
          </a:prstGeom>
        </p:spPr>
      </p:pic>
      <p:pic>
        <p:nvPicPr>
          <p:cNvPr id="22" name="Picture 21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596760" y="2591239"/>
            <a:ext cx="723900" cy="721176"/>
          </a:xfrm>
          <a:prstGeom prst="rect">
            <a:avLst/>
          </a:prstGeom>
        </p:spPr>
      </p:pic>
      <p:pic>
        <p:nvPicPr>
          <p:cNvPr id="2" name="Picture 1" descr="m152_Ott_s271115_snap.png"/>
          <p:cNvPicPr>
            <a:picLocks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8367" y="1783080"/>
            <a:ext cx="1566435" cy="15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0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10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42" y="3337666"/>
            <a:ext cx="8499496" cy="577109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6" name="Picture 8" descr="NERSCvertLOCKUP.ai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61363" y="1096896"/>
            <a:ext cx="6224570" cy="2217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274564" y="1060176"/>
            <a:ext cx="6938610" cy="15293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898" y="1124668"/>
            <a:ext cx="6171003" cy="1394984"/>
          </a:xfrm>
        </p:spPr>
        <p:txBody>
          <a:bodyPr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10" descr="DOE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329"/>
          <a:stretch>
            <a:fillRect/>
          </a:stretch>
        </p:blipFill>
        <p:spPr bwMode="auto">
          <a:xfrm>
            <a:off x="247292" y="4708250"/>
            <a:ext cx="1676400" cy="381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Footer Information</a:t>
            </a: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1983841" y="2857958"/>
            <a:ext cx="4214812" cy="350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1983841" y="1786717"/>
            <a:ext cx="6586999" cy="700088"/>
          </a:xfrm>
          <a:prstGeom prst="rect">
            <a:avLst/>
          </a:prstGeo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defRPr sz="28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elvetica Neue Bold Condensed"/>
              <a:ea typeface="+mj-ea"/>
              <a:cs typeface="Helvetica Neue Bold Condensed"/>
            </a:endParaRPr>
          </a:p>
        </p:txBody>
      </p:sp>
      <p:pic>
        <p:nvPicPr>
          <p:cNvPr id="13" name="Picture Placeholder 19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95" r="-895"/>
          <a:stretch>
            <a:fillRect/>
          </a:stretch>
        </p:blipFill>
        <p:spPr>
          <a:xfrm>
            <a:off x="4825503" y="2666777"/>
            <a:ext cx="723884" cy="71694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4098" y="2667081"/>
            <a:ext cx="716640" cy="7166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489274" y="2667081"/>
            <a:ext cx="723900" cy="723900"/>
          </a:xfrm>
          <a:prstGeom prst="rect">
            <a:avLst/>
          </a:prstGeom>
        </p:spPr>
      </p:pic>
      <p:pic>
        <p:nvPicPr>
          <p:cNvPr id="21" name="Picture Placeholder 17"/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7302504" y="1060175"/>
            <a:ext cx="1538234" cy="1529334"/>
          </a:xfrm>
          <a:prstGeom prst="rect">
            <a:avLst/>
          </a:prstGeom>
        </p:spPr>
      </p:pic>
      <p:pic>
        <p:nvPicPr>
          <p:cNvPr id="22" name="Picture Placeholder 18"/>
          <p:cNvPicPr>
            <a:picLocks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5663383" y="2661458"/>
            <a:ext cx="722970" cy="721176"/>
          </a:xfrm>
          <a:prstGeom prst="rect">
            <a:avLst/>
          </a:prstGeom>
        </p:spPr>
      </p:pic>
      <p:pic>
        <p:nvPicPr>
          <p:cNvPr id="23" name="Picture 22" descr="NERSC_logo_color_sm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674" y="2440821"/>
            <a:ext cx="1801368" cy="1211580"/>
          </a:xfrm>
          <a:prstGeom prst="rect">
            <a:avLst/>
          </a:prstGeom>
        </p:spPr>
      </p:pic>
      <p:pic>
        <p:nvPicPr>
          <p:cNvPr id="20" name="Picture 19" descr="m152_Ott_s271115_snap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2504" y="2662544"/>
            <a:ext cx="720090" cy="7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8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0" descr="DOE LOGO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329"/>
          <a:stretch>
            <a:fillRect/>
          </a:stretch>
        </p:blipFill>
        <p:spPr bwMode="auto">
          <a:xfrm>
            <a:off x="247292" y="4708251"/>
            <a:ext cx="1676400" cy="377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Footer Information</a:t>
            </a:r>
          </a:p>
        </p:txBody>
      </p:sp>
      <p:sp>
        <p:nvSpPr>
          <p:cNvPr id="16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5360"/>
            <a:ext cx="4038600" cy="3649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45360"/>
            <a:ext cx="4038600" cy="3649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7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38102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17924"/>
            <a:ext cx="4040188" cy="31766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38102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17924"/>
            <a:ext cx="4041775" cy="31766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9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5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4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93379"/>
            <a:ext cx="3008313" cy="772889"/>
          </a:xfrm>
        </p:spPr>
        <p:txBody>
          <a:bodyPr anchor="ctr" anchorCtr="0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93379"/>
            <a:ext cx="5111750" cy="37012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46598"/>
            <a:ext cx="3008313" cy="2848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7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24035"/>
            <a:ext cx="5486400" cy="26216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8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342" y="134902"/>
            <a:ext cx="6819032" cy="577109"/>
          </a:xfrm>
          <a:prstGeom prst="rect">
            <a:avLst/>
          </a:prstGeom>
        </p:spPr>
        <p:txBody>
          <a:bodyPr vert="horz" lIns="91440" tIns="0" rIns="9144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8229600" cy="3623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Footer Information</a:t>
            </a:r>
          </a:p>
        </p:txBody>
      </p:sp>
      <p:sp>
        <p:nvSpPr>
          <p:cNvPr id="18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  <p:pic>
        <p:nvPicPr>
          <p:cNvPr id="9" name="Picture 10" descr="DOE LOGO"/>
          <p:cNvPicPr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329"/>
          <a:stretch>
            <a:fillRect/>
          </a:stretch>
        </p:blipFill>
        <p:spPr bwMode="auto">
          <a:xfrm>
            <a:off x="247292" y="4708251"/>
            <a:ext cx="1676400" cy="377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1" descr="LBNL_Logo-Full.png"/>
          <p:cNvPicPr>
            <a:picLocks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27394" y="4707920"/>
            <a:ext cx="451276" cy="37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marL="228600" indent="-228600" algn="l" defTabSz="457200" rtl="0" eaLnBrk="1" latinLnBrk="0" hangingPunct="1">
        <a:spcBef>
          <a:spcPct val="0"/>
        </a:spcBef>
        <a:buNone/>
        <a:defRPr sz="3200" b="0" i="0" u="none" kern="1200" cap="none">
          <a:solidFill>
            <a:schemeClr val="tx2"/>
          </a:solidFill>
          <a:latin typeface="Helvetica Neue Bold Condensed"/>
          <a:ea typeface="+mj-ea"/>
          <a:cs typeface="Helvetica Neue Bold Condense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96760" y="3393451"/>
            <a:ext cx="3242440" cy="1308902"/>
          </a:xfrm>
        </p:spPr>
        <p:txBody>
          <a:bodyPr>
            <a:normAutofit/>
          </a:bodyPr>
          <a:lstStyle/>
          <a:p>
            <a:r>
              <a:rPr lang="en-US" sz="1800" dirty="0"/>
              <a:t>Fahim </a:t>
            </a:r>
            <a:r>
              <a:rPr lang="en-US" sz="1800" dirty="0" err="1"/>
              <a:t>Tahmid</a:t>
            </a:r>
            <a:r>
              <a:rPr lang="en-US" sz="1800" dirty="0"/>
              <a:t> Chowdhury</a:t>
            </a:r>
            <a:br>
              <a:rPr lang="en-US" sz="1800" dirty="0"/>
            </a:br>
            <a:r>
              <a:rPr lang="en-US" sz="1300" dirty="0">
                <a:solidFill>
                  <a:schemeClr val="accent5"/>
                </a:solidFill>
              </a:rPr>
              <a:t>Data Analytics &amp; Service Group</a:t>
            </a:r>
            <a:br>
              <a:rPr lang="en-US" sz="1300" dirty="0">
                <a:solidFill>
                  <a:schemeClr val="accent5"/>
                </a:solidFill>
              </a:rPr>
            </a:br>
            <a:r>
              <a:rPr lang="en-US" sz="1300" dirty="0">
                <a:solidFill>
                  <a:schemeClr val="accent5"/>
                </a:solidFill>
              </a:rPr>
              <a:t>NERSC</a:t>
            </a:r>
            <a:endParaRPr lang="en-US" sz="1300" dirty="0">
              <a:solidFill>
                <a:srgbClr val="679AC3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NERSC-TF Sync Backup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7041" y="4156824"/>
            <a:ext cx="341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August 03, 2018</a:t>
            </a:r>
          </a:p>
        </p:txBody>
      </p:sp>
    </p:spTree>
    <p:extLst>
      <p:ext uri="{BB962C8B-B14F-4D97-AF65-F5344CB8AC3E}">
        <p14:creationId xmlns:p14="http://schemas.microsoft.com/office/powerpoint/2010/main" val="3060973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 Subprocess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10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2527016-4CBC-CA4B-B70B-4D790395B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834" y="814765"/>
            <a:ext cx="6717352" cy="385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61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HEPCNNB Dataset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805263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 err="1">
                <a:cs typeface="Avenir Book"/>
              </a:rPr>
              <a:t>Lustre</a:t>
            </a:r>
            <a:r>
              <a:rPr lang="en-US" sz="1700" b="0" dirty="0">
                <a:cs typeface="Avenir Book"/>
              </a:rPr>
              <a:t> Directory for Data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i="1" dirty="0">
                <a:cs typeface="Avenir Book"/>
              </a:rPr>
              <a:t>/global/cscratch1/</a:t>
            </a:r>
            <a:r>
              <a:rPr lang="en-US" sz="1700" i="1" dirty="0" err="1">
                <a:cs typeface="Avenir Book"/>
              </a:rPr>
              <a:t>sd</a:t>
            </a:r>
            <a:r>
              <a:rPr lang="en-US" sz="1700" i="1" dirty="0">
                <a:cs typeface="Avenir Book"/>
              </a:rPr>
              <a:t>/</a:t>
            </a:r>
            <a:r>
              <a:rPr lang="en-US" sz="1700" i="1" dirty="0" err="1">
                <a:cs typeface="Avenir Book"/>
              </a:rPr>
              <a:t>ftc</a:t>
            </a:r>
            <a:r>
              <a:rPr lang="en-US" sz="1700" i="1" dirty="0">
                <a:cs typeface="Avenir Book"/>
              </a:rPr>
              <a:t>/</a:t>
            </a:r>
            <a:r>
              <a:rPr lang="en-US" sz="1700" i="1" dirty="0" err="1">
                <a:cs typeface="Avenir Book"/>
              </a:rPr>
              <a:t>deep_learning_data</a:t>
            </a:r>
            <a:r>
              <a:rPr lang="en-US" sz="1700" i="1" dirty="0">
                <a:cs typeface="Avenir Book"/>
              </a:rPr>
              <a:t>/</a:t>
            </a:r>
            <a:r>
              <a:rPr lang="en-US" sz="1700" i="1" dirty="0" err="1">
                <a:cs typeface="Avenir Book"/>
              </a:rPr>
              <a:t>hep_cnn</a:t>
            </a:r>
            <a:r>
              <a:rPr lang="en-US" sz="1700" i="1" dirty="0">
                <a:cs typeface="Avenir Book"/>
              </a:rPr>
              <a:t>/224x224/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1024 Training Files 408 </a:t>
            </a:r>
            <a:r>
              <a:rPr lang="en-US" sz="1700" b="0" dirty="0" err="1">
                <a:cs typeface="Avenir Book"/>
              </a:rPr>
              <a:t>MiB</a:t>
            </a:r>
            <a:r>
              <a:rPr lang="en-US" sz="1700" b="0" dirty="0">
                <a:cs typeface="Avenir Book"/>
              </a:rPr>
              <a:t> each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1024 Validation Files 54 </a:t>
            </a:r>
            <a:r>
              <a:rPr lang="en-US" sz="1700" b="0" dirty="0" err="1">
                <a:cs typeface="Avenir Book"/>
              </a:rPr>
              <a:t>MiB</a:t>
            </a:r>
            <a:r>
              <a:rPr lang="en-US" sz="1700" b="0" dirty="0">
                <a:cs typeface="Avenir Book"/>
              </a:rPr>
              <a:t> each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Each Node Reads (1024/</a:t>
            </a:r>
            <a:r>
              <a:rPr lang="en-US" sz="1700" b="0" dirty="0" err="1">
                <a:cs typeface="Avenir Book"/>
              </a:rPr>
              <a:t>num_of_nodes</a:t>
            </a:r>
            <a:r>
              <a:rPr lang="en-US" sz="1700" b="0" dirty="0">
                <a:cs typeface="Avenir Book"/>
              </a:rPr>
              <a:t>) Training Files and Validation Files if Files are Equally Split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If </a:t>
            </a:r>
            <a:r>
              <a:rPr lang="en-US" sz="1700" b="0" dirty="0" err="1">
                <a:cs typeface="Avenir Book"/>
              </a:rPr>
              <a:t>num_of_nodes</a:t>
            </a:r>
            <a:r>
              <a:rPr lang="en-US" sz="1700" b="0" dirty="0">
                <a:cs typeface="Avenir Book"/>
              </a:rPr>
              <a:t> = 64 and Files are Equally Split Each Epoch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Each Node Reads 16 Training Files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dirty="0">
                <a:cs typeface="Avenir Book"/>
              </a:rPr>
              <a:t>Roughly Each Node Reads 16 * 408 </a:t>
            </a:r>
            <a:r>
              <a:rPr lang="en-US" sz="1700" dirty="0" err="1">
                <a:cs typeface="Avenir Book"/>
              </a:rPr>
              <a:t>MiB</a:t>
            </a:r>
            <a:r>
              <a:rPr lang="en-US" sz="1700" dirty="0">
                <a:cs typeface="Avenir Book"/>
              </a:rPr>
              <a:t> = 6.375 </a:t>
            </a:r>
            <a:r>
              <a:rPr lang="en-US" sz="1700" dirty="0" err="1">
                <a:cs typeface="Avenir Book"/>
              </a:rPr>
              <a:t>GiB</a:t>
            </a:r>
            <a:r>
              <a:rPr lang="en-US" sz="1700" dirty="0">
                <a:cs typeface="Avenir Book"/>
              </a:rPr>
              <a:t> of Training Data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dirty="0">
                <a:cs typeface="Avenir Book"/>
              </a:rPr>
              <a:t>And </a:t>
            </a:r>
            <a:r>
              <a:rPr lang="en-US" sz="1700" b="0" dirty="0">
                <a:cs typeface="Avenir Book"/>
              </a:rPr>
              <a:t>Each Node Reads 16 * 54 </a:t>
            </a:r>
            <a:r>
              <a:rPr lang="en-US" sz="1700" b="0" dirty="0" err="1">
                <a:cs typeface="Avenir Book"/>
              </a:rPr>
              <a:t>MiB</a:t>
            </a:r>
            <a:r>
              <a:rPr lang="en-US" sz="1700" b="0" dirty="0">
                <a:cs typeface="Avenir Book"/>
              </a:rPr>
              <a:t> = </a:t>
            </a:r>
            <a:r>
              <a:rPr lang="en-US" sz="1700" dirty="0">
                <a:cs typeface="Avenir Book"/>
              </a:rPr>
              <a:t>0.84375 </a:t>
            </a:r>
            <a:r>
              <a:rPr lang="en-US" sz="1700" dirty="0" err="1">
                <a:cs typeface="Avenir Book"/>
              </a:rPr>
              <a:t>GiB</a:t>
            </a:r>
            <a:r>
              <a:rPr lang="en-US" sz="1700" dirty="0">
                <a:cs typeface="Avenir Book"/>
              </a:rPr>
              <a:t> or 864 </a:t>
            </a:r>
            <a:r>
              <a:rPr lang="en-US" sz="1700" dirty="0" err="1">
                <a:cs typeface="Avenir Book"/>
              </a:rPr>
              <a:t>MiB</a:t>
            </a:r>
            <a:r>
              <a:rPr lang="en-US" sz="1700" dirty="0">
                <a:cs typeface="Avenir Book"/>
              </a:rPr>
              <a:t> of Validation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0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Time Scale Out (HEPCNNB)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3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4F6250A-B8D9-6E45-87E8-490D812A1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3" y="839165"/>
            <a:ext cx="4676172" cy="35071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5C7AD6C-B250-DD45-BCAC-F2AA4547D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254" y="839165"/>
            <a:ext cx="4676172" cy="35071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3F1A404-3EAC-D94D-85B4-5F048EE5F9A6}"/>
              </a:ext>
            </a:extLst>
          </p:cNvPr>
          <p:cNvSpPr txBox="1"/>
          <p:nvPr/>
        </p:nvSpPr>
        <p:spPr>
          <a:xfrm>
            <a:off x="1216867" y="4183436"/>
            <a:ext cx="228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Shuffle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A4FB94A-2539-5E46-9E7B-95C1F1A7971B}"/>
              </a:ext>
            </a:extLst>
          </p:cNvPr>
          <p:cNvSpPr txBox="1"/>
          <p:nvPr/>
        </p:nvSpPr>
        <p:spPr>
          <a:xfrm>
            <a:off x="5665807" y="4183436"/>
            <a:ext cx="228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Global Shuffle</a:t>
            </a:r>
          </a:p>
        </p:txBody>
      </p:sp>
    </p:spTree>
    <p:extLst>
      <p:ext uri="{BB962C8B-B14F-4D97-AF65-F5344CB8AC3E}">
        <p14:creationId xmlns:p14="http://schemas.microsoft.com/office/powerpoint/2010/main" val="3218344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42" y="134902"/>
            <a:ext cx="7228458" cy="577109"/>
          </a:xfrm>
        </p:spPr>
        <p:txBody>
          <a:bodyPr>
            <a:normAutofit fontScale="90000"/>
          </a:bodyPr>
          <a:lstStyle/>
          <a:p>
            <a:r>
              <a:rPr lang="en-US" dirty="0"/>
              <a:t>Read Bandwidth Scale Out (HEPCNNB)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4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67961A0-7848-824F-B155-F30CC6D1C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0" y="827590"/>
            <a:ext cx="4682022" cy="35115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018F2E4-13CA-C845-BBA9-071C9D7C4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2040" y="827590"/>
            <a:ext cx="4681959" cy="35114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7BB3F2F-FCCB-3A4D-83B7-12EFCA2F5EBE}"/>
              </a:ext>
            </a:extLst>
          </p:cNvPr>
          <p:cNvSpPr txBox="1"/>
          <p:nvPr/>
        </p:nvSpPr>
        <p:spPr>
          <a:xfrm>
            <a:off x="1216867" y="4183436"/>
            <a:ext cx="228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Shuffle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D7C779C-95F0-5746-9F4A-63666D9DAA86}"/>
              </a:ext>
            </a:extLst>
          </p:cNvPr>
          <p:cNvSpPr txBox="1"/>
          <p:nvPr/>
        </p:nvSpPr>
        <p:spPr>
          <a:xfrm>
            <a:off x="5665807" y="4183436"/>
            <a:ext cx="228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Global Shuffle</a:t>
            </a:r>
          </a:p>
        </p:txBody>
      </p:sp>
    </p:spTree>
    <p:extLst>
      <p:ext uri="{BB962C8B-B14F-4D97-AF65-F5344CB8AC3E}">
        <p14:creationId xmlns:p14="http://schemas.microsoft.com/office/powerpoint/2010/main" val="4052511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CDB Dataset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805263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 err="1">
                <a:cs typeface="Avenir Book"/>
              </a:rPr>
              <a:t>Lustre</a:t>
            </a:r>
            <a:r>
              <a:rPr lang="en-US" sz="1700" b="0" dirty="0">
                <a:cs typeface="Avenir Book"/>
              </a:rPr>
              <a:t> Directory for Data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i="1" dirty="0">
                <a:cs typeface="Avenir Book"/>
              </a:rPr>
              <a:t>/global/cscratch1/</a:t>
            </a:r>
            <a:r>
              <a:rPr lang="en-US" sz="1700" i="1" dirty="0" err="1">
                <a:cs typeface="Avenir Book"/>
              </a:rPr>
              <a:t>sd</a:t>
            </a:r>
            <a:r>
              <a:rPr lang="en-US" sz="1700" i="1" dirty="0">
                <a:cs typeface="Avenir Book"/>
              </a:rPr>
              <a:t>/</a:t>
            </a:r>
            <a:r>
              <a:rPr lang="en-US" sz="1700" i="1" dirty="0" err="1">
                <a:cs typeface="Avenir Book"/>
              </a:rPr>
              <a:t>ftc</a:t>
            </a:r>
            <a:r>
              <a:rPr lang="en-US" sz="1700" i="1" dirty="0">
                <a:cs typeface="Avenir Book"/>
              </a:rPr>
              <a:t>/</a:t>
            </a:r>
            <a:r>
              <a:rPr lang="en-US" sz="1700" i="1" dirty="0" err="1">
                <a:cs typeface="Avenir Book"/>
              </a:rPr>
              <a:t>deep_learning_data</a:t>
            </a:r>
            <a:r>
              <a:rPr lang="en-US" sz="1700" i="1" dirty="0">
                <a:cs typeface="Avenir Book"/>
              </a:rPr>
              <a:t>/</a:t>
            </a:r>
            <a:r>
              <a:rPr lang="en-US" sz="1700" i="1" dirty="0" err="1">
                <a:cs typeface="Avenir Book"/>
              </a:rPr>
              <a:t>climate_deep_learn</a:t>
            </a:r>
            <a:r>
              <a:rPr lang="en-US" sz="1700" i="1" dirty="0">
                <a:cs typeface="Avenir Book"/>
              </a:rPr>
              <a:t>/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62738 Data Files 58 </a:t>
            </a:r>
            <a:r>
              <a:rPr lang="en-US" sz="1700" b="0" dirty="0" err="1">
                <a:cs typeface="Avenir Book"/>
              </a:rPr>
              <a:t>MiB</a:t>
            </a:r>
            <a:r>
              <a:rPr lang="en-US" sz="1700" b="0" dirty="0">
                <a:cs typeface="Avenir Book"/>
              </a:rPr>
              <a:t> each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1 Stats (Normalization) File 2.3 KiB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Files are shuffled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Training Files: first 80% = 50190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dirty="0">
                <a:cs typeface="Avenir Book"/>
              </a:rPr>
              <a:t>Validation Files: last 10% = 6273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 err="1">
                <a:cs typeface="Avenir Book"/>
              </a:rPr>
              <a:t>data.shard</a:t>
            </a:r>
            <a:r>
              <a:rPr lang="en-US" sz="1700" b="0" dirty="0">
                <a:cs typeface="Avenir Book"/>
              </a:rPr>
              <a:t> is used to equally distribute the file list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If number of nodes is 64, each node reads 784 training files and </a:t>
            </a:r>
            <a:r>
              <a:rPr lang="en-US" sz="1700" dirty="0">
                <a:cs typeface="Avenir Book"/>
              </a:rPr>
              <a:t>98</a:t>
            </a:r>
            <a:r>
              <a:rPr lang="en-US" sz="1700" b="0" dirty="0">
                <a:cs typeface="Avenir Book"/>
              </a:rPr>
              <a:t> validation files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2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Time Scale Out (CDB)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6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F74C423-65B0-2040-945F-2D342E55B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939" y="923718"/>
            <a:ext cx="5151141" cy="385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25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Bandwidth Scale Out (CDB)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7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3C1D3CD-A16B-9F49-B9A5-5977196D8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349" y="883329"/>
            <a:ext cx="4906321" cy="389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30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CDB Dataset Creation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8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8BBC985-48C9-774D-936E-3BEC9D8BE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93" y="847679"/>
            <a:ext cx="8407026" cy="368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17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CDB Iterator Initialization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9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36C44D1-2DCC-E14E-89CA-24EB60650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52" y="834936"/>
            <a:ext cx="8130515" cy="381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17013"/>
      </p:ext>
    </p:extLst>
  </p:cSld>
  <p:clrMapOvr>
    <a:masterClrMapping/>
  </p:clrMapOvr>
</p:sld>
</file>

<file path=ppt/theme/theme1.xml><?xml version="1.0" encoding="utf-8"?>
<a:theme xmlns:a="http://schemas.openxmlformats.org/drawingml/2006/main" name="NERSC HD">
  <a:themeElements>
    <a:clrScheme name="NERSC Palette">
      <a:dk1>
        <a:sysClr val="windowText" lastClr="000000"/>
      </a:dk1>
      <a:lt1>
        <a:sysClr val="window" lastClr="FFFFFF"/>
      </a:lt1>
      <a:dk2>
        <a:srgbClr val="194963"/>
      </a:dk2>
      <a:lt2>
        <a:srgbClr val="FEE8B4"/>
      </a:lt2>
      <a:accent1>
        <a:srgbClr val="194963"/>
      </a:accent1>
      <a:accent2>
        <a:srgbClr val="FCD235"/>
      </a:accent2>
      <a:accent3>
        <a:srgbClr val="4FA556"/>
      </a:accent3>
      <a:accent4>
        <a:srgbClr val="8E2A20"/>
      </a:accent4>
      <a:accent5>
        <a:srgbClr val="679AC3"/>
      </a:accent5>
      <a:accent6>
        <a:srgbClr val="F68B4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NERSC HD.potx</Template>
  <TotalTime>23949</TotalTime>
  <Words>272</Words>
  <Application>Microsoft Office PowerPoint</Application>
  <PresentationFormat>On-screen Show (16:9)</PresentationFormat>
  <Paragraphs>72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 Book</vt:lpstr>
      <vt:lpstr>Calibri</vt:lpstr>
      <vt:lpstr>Helvetica Neue Bold Condensed</vt:lpstr>
      <vt:lpstr>Wingdings</vt:lpstr>
      <vt:lpstr>NERSC HD</vt:lpstr>
      <vt:lpstr>Fahim Tahmid Chowdhury Data Analytics &amp; Service Group NERSC</vt:lpstr>
      <vt:lpstr>HEPCNNB Dataset</vt:lpstr>
      <vt:lpstr>Total Time Scale Out (HEPCNNB)</vt:lpstr>
      <vt:lpstr>Read Bandwidth Scale Out (HEPCNNB)</vt:lpstr>
      <vt:lpstr>CDB Dataset</vt:lpstr>
      <vt:lpstr>Total Time Scale Out (CDB)</vt:lpstr>
      <vt:lpstr>Read Bandwidth Scale Out (CDB)</vt:lpstr>
      <vt:lpstr>CDB Dataset Creation</vt:lpstr>
      <vt:lpstr>CDB Iterator Initialization</vt:lpstr>
      <vt:lpstr>Reader Subprocess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 Broughton</dc:creator>
  <cp:lastModifiedBy>Fahim Chowdhury</cp:lastModifiedBy>
  <cp:revision>2880</cp:revision>
  <cp:lastPrinted>2012-06-09T14:57:01Z</cp:lastPrinted>
  <dcterms:created xsi:type="dcterms:W3CDTF">2012-10-26T23:06:13Z</dcterms:created>
  <dcterms:modified xsi:type="dcterms:W3CDTF">2018-08-16T08:22:25Z</dcterms:modified>
</cp:coreProperties>
</file>