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05" r:id="rId2"/>
    <p:sldId id="442" r:id="rId3"/>
    <p:sldId id="443" r:id="rId4"/>
    <p:sldId id="407" r:id="rId5"/>
    <p:sldId id="444" r:id="rId6"/>
    <p:sldId id="432" r:id="rId7"/>
    <p:sldId id="434" r:id="rId8"/>
    <p:sldId id="433" r:id="rId9"/>
    <p:sldId id="435" r:id="rId10"/>
    <p:sldId id="445" r:id="rId11"/>
    <p:sldId id="430" r:id="rId12"/>
    <p:sldId id="436" r:id="rId13"/>
    <p:sldId id="437" r:id="rId14"/>
    <p:sldId id="438" r:id="rId15"/>
    <p:sldId id="439" r:id="rId16"/>
    <p:sldId id="440" r:id="rId17"/>
    <p:sldId id="441" r:id="rId18"/>
    <p:sldId id="446" r:id="rId19"/>
    <p:sldId id="447" r:id="rId20"/>
    <p:sldId id="449" r:id="rId21"/>
    <p:sldId id="448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66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1119">
          <p15:clr>
            <a:srgbClr val="A4A3A4"/>
          </p15:clr>
        </p15:guide>
        <p15:guide id="4" orient="horz" pos="2088">
          <p15:clr>
            <a:srgbClr val="A4A3A4"/>
          </p15:clr>
        </p15:guide>
        <p15:guide id="5" pos="2909">
          <p15:clr>
            <a:srgbClr val="A4A3A4"/>
          </p15:clr>
        </p15:guide>
        <p15:guide id="6" pos="4281">
          <p15:clr>
            <a:srgbClr val="A4A3A4"/>
          </p15:clr>
        </p15:guide>
        <p15:guide id="7" pos="4209">
          <p15:clr>
            <a:srgbClr val="A4A3A4"/>
          </p15:clr>
        </p15:guide>
        <p15:guide id="8" pos="5581">
          <p15:clr>
            <a:srgbClr val="A4A3A4"/>
          </p15:clr>
        </p15:guide>
        <p15:guide id="9" pos="15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898989"/>
    <a:srgbClr val="4FA556"/>
    <a:srgbClr val="82C387"/>
    <a:srgbClr val="82C376"/>
    <a:srgbClr val="229246"/>
    <a:srgbClr val="F8961D"/>
    <a:srgbClr val="194963"/>
    <a:srgbClr val="D2E3EB"/>
    <a:srgbClr val="23A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72"/>
    <p:restoredTop sz="89934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1214" y="72"/>
      </p:cViewPr>
      <p:guideLst>
        <p:guide orient="horz" pos="2466"/>
        <p:guide orient="horz" pos="1071"/>
        <p:guide orient="horz" pos="1119"/>
        <p:guide orient="horz" pos="2088"/>
        <p:guide pos="2909"/>
        <p:guide pos="4281"/>
        <p:guide pos="4209"/>
        <p:guide pos="5581"/>
        <p:guide pos="15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900"/>
              <a:t>NERSC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D68A3-9B80-584C-9BEB-F8B43CF5A651}" type="datetime1">
              <a:rPr lang="en-US" sz="900" smtClean="0"/>
              <a:pPr/>
              <a:t>8/16/2018</a:t>
            </a:fld>
            <a:endParaRPr lang="en-US" sz="9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58F80-FCEC-C745-BEA9-0BA1921C5D36}" type="slidenum">
              <a:rPr lang="en-US" sz="900" smtClean="0"/>
              <a:pPr/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57137354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NERSC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EAFF0-7375-1D4A-A389-D6238357B121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511CB-48C6-1D49-AC56-5A39CE8EA9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8457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8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2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42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94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r>
              <a:rPr lang="en-US" baseline="0" dirty="0" smtClean="0"/>
              <a:t> in 20180727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67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84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10%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0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r>
              <a:rPr lang="en-US" baseline="0" dirty="0" smtClean="0"/>
              <a:t> in 20180713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31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75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80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Show demo of the output from TensorFlow Metadata Visualizer tool by </a:t>
            </a:r>
            <a:r>
              <a:rPr lang="en-US" b="0" dirty="0" err="1"/>
              <a:t>Hadi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90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572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382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55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02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70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59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16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20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01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28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82574" y="171450"/>
            <a:ext cx="5147247" cy="3140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596760" y="3573511"/>
            <a:ext cx="3242440" cy="700088"/>
          </a:xfrm>
        </p:spPr>
        <p:txBody>
          <a:bodyPr anchor="ctr" anchorCtr="0">
            <a:normAutofit/>
          </a:bodyPr>
          <a:lstStyle>
            <a:lvl1pPr marL="0" indent="0">
              <a:defRPr sz="2800"/>
            </a:lvl1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4787" y="446685"/>
            <a:ext cx="4367577" cy="2601314"/>
          </a:xfrm>
        </p:spPr>
        <p:txBody>
          <a:bodyPr lIns="45720" tIns="45720" rIns="45720" anchor="ctr" anchorCtr="0">
            <a:norm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Helvetica Neue Bold Condensed"/>
                <a:cs typeface="Helvetica Neue Bold Condensed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title styles</a:t>
            </a:r>
          </a:p>
        </p:txBody>
      </p:sp>
      <p:pic>
        <p:nvPicPr>
          <p:cNvPr id="26" name="Picture 25" descr="NERSC_logo_color_sm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950" y="3312414"/>
            <a:ext cx="1801368" cy="1211621"/>
          </a:xfrm>
          <a:prstGeom prst="rect">
            <a:avLst/>
          </a:prstGeom>
        </p:spPr>
      </p:pic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239928" y="4776604"/>
            <a:ext cx="2864157" cy="273844"/>
          </a:xfr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116656" y="4776604"/>
            <a:ext cx="925708" cy="273844"/>
          </a:xfr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6"/>
          </p:nvPr>
        </p:nvSpPr>
        <p:spPr>
          <a:xfrm>
            <a:off x="5596760" y="433485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400" b="1" i="0">
                <a:solidFill>
                  <a:schemeClr val="accent5"/>
                </a:solidFill>
              </a:defRPr>
            </a:lvl1pPr>
          </a:lstStyle>
          <a:p>
            <a:fld id="{D897A66F-DFB6-CB44-8B31-7FAB7C20B0C7}" type="datetime4">
              <a:rPr lang="en-US" smtClean="0"/>
              <a:pPr/>
              <a:t>August 16, 2018</a:t>
            </a:fld>
            <a:endParaRPr lang="en-US" dirty="0"/>
          </a:p>
        </p:txBody>
      </p:sp>
      <p:pic>
        <p:nvPicPr>
          <p:cNvPr id="14" name="Picture Placeholder 17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5596760" y="173736"/>
            <a:ext cx="1558744" cy="1543050"/>
          </a:xfrm>
          <a:prstGeom prst="rect">
            <a:avLst/>
          </a:prstGeom>
        </p:spPr>
      </p:pic>
      <p:pic>
        <p:nvPicPr>
          <p:cNvPr id="15" name="Picture Placeholder 19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5" r="-895"/>
          <a:stretch>
            <a:fillRect/>
          </a:stretch>
        </p:blipFill>
        <p:spPr>
          <a:xfrm>
            <a:off x="5596760" y="1783080"/>
            <a:ext cx="728876" cy="720090"/>
          </a:xfrm>
          <a:prstGeom prst="rect">
            <a:avLst/>
          </a:prstGeom>
        </p:spPr>
      </p:pic>
      <p:pic>
        <p:nvPicPr>
          <p:cNvPr id="16" name="Picture Placeholder 18"/>
          <p:cNvPicPr>
            <a:picLocks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7258367" y="173736"/>
            <a:ext cx="1566435" cy="1543050"/>
          </a:xfrm>
          <a:prstGeom prst="rect">
            <a:avLst/>
          </a:prstGeom>
        </p:spPr>
      </p:pic>
      <p:pic>
        <p:nvPicPr>
          <p:cNvPr id="18" name="Picture 17"/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444304" y="2591239"/>
            <a:ext cx="711200" cy="7211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6861" y="1787313"/>
            <a:ext cx="716640" cy="716640"/>
          </a:xfrm>
          <a:prstGeom prst="rect">
            <a:avLst/>
          </a:prstGeom>
        </p:spPr>
      </p:pic>
      <p:pic>
        <p:nvPicPr>
          <p:cNvPr id="22" name="Picture 21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596760" y="2591239"/>
            <a:ext cx="723900" cy="721176"/>
          </a:xfrm>
          <a:prstGeom prst="rect">
            <a:avLst/>
          </a:prstGeom>
        </p:spPr>
      </p:pic>
      <p:pic>
        <p:nvPicPr>
          <p:cNvPr id="2" name="Picture 1" descr="m152_Ott_s271115_snap.png"/>
          <p:cNvPicPr>
            <a:picLocks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8367" y="1783080"/>
            <a:ext cx="1566435" cy="15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0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10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42" y="3337666"/>
            <a:ext cx="8499496" cy="577109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6" name="Picture 8" descr="NERSCvertLOCKUP.ai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1363" y="1096896"/>
            <a:ext cx="6224570" cy="2217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74564" y="1060176"/>
            <a:ext cx="6938610" cy="1529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898" y="1124668"/>
            <a:ext cx="6171003" cy="1394984"/>
          </a:xfrm>
        </p:spPr>
        <p:txBody>
          <a:bodyPr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10" descr="DOE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0"/>
            <a:ext cx="1676400" cy="381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1983841" y="2857958"/>
            <a:ext cx="4214812" cy="350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1983841" y="1786717"/>
            <a:ext cx="6586999" cy="700088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defRPr sz="28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 Neue Bold Condensed"/>
              <a:ea typeface="+mj-ea"/>
              <a:cs typeface="Helvetica Neue Bold Condensed"/>
            </a:endParaRPr>
          </a:p>
        </p:txBody>
      </p:sp>
      <p:pic>
        <p:nvPicPr>
          <p:cNvPr id="13" name="Picture Placeholder 19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5" r="-895"/>
          <a:stretch>
            <a:fillRect/>
          </a:stretch>
        </p:blipFill>
        <p:spPr>
          <a:xfrm>
            <a:off x="4825503" y="2666777"/>
            <a:ext cx="723884" cy="7169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4098" y="2667081"/>
            <a:ext cx="716640" cy="7166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489274" y="2667081"/>
            <a:ext cx="723900" cy="723900"/>
          </a:xfrm>
          <a:prstGeom prst="rect">
            <a:avLst/>
          </a:prstGeom>
        </p:spPr>
      </p:pic>
      <p:pic>
        <p:nvPicPr>
          <p:cNvPr id="21" name="Picture Placeholder 17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7302504" y="1060175"/>
            <a:ext cx="1538234" cy="1529334"/>
          </a:xfrm>
          <a:prstGeom prst="rect">
            <a:avLst/>
          </a:prstGeom>
        </p:spPr>
      </p:pic>
      <p:pic>
        <p:nvPicPr>
          <p:cNvPr id="22" name="Picture Placeholder 18"/>
          <p:cNvPicPr>
            <a:picLocks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5663383" y="2661458"/>
            <a:ext cx="722970" cy="721176"/>
          </a:xfrm>
          <a:prstGeom prst="rect">
            <a:avLst/>
          </a:prstGeom>
        </p:spPr>
      </p:pic>
      <p:pic>
        <p:nvPicPr>
          <p:cNvPr id="23" name="Picture 22" descr="NERSC_logo_color_sm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674" y="2440821"/>
            <a:ext cx="1801368" cy="1211580"/>
          </a:xfrm>
          <a:prstGeom prst="rect">
            <a:avLst/>
          </a:prstGeom>
        </p:spPr>
      </p:pic>
      <p:pic>
        <p:nvPicPr>
          <p:cNvPr id="20" name="Picture 19" descr="m152_Ott_s271115_snap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2504" y="2662544"/>
            <a:ext cx="720090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8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0" descr="DOE LOGO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1"/>
            <a:ext cx="1676400" cy="37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16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5360"/>
            <a:ext cx="4038600" cy="3649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45360"/>
            <a:ext cx="4038600" cy="3649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7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38102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17924"/>
            <a:ext cx="4040188" cy="31766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38102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17924"/>
            <a:ext cx="4041775" cy="31766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9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5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4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93379"/>
            <a:ext cx="3008313" cy="772889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93379"/>
            <a:ext cx="5111750" cy="37012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46598"/>
            <a:ext cx="3008313" cy="2848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7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24035"/>
            <a:ext cx="5486400" cy="26216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8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342" y="134902"/>
            <a:ext cx="6819032" cy="577109"/>
          </a:xfrm>
          <a:prstGeom prst="rect">
            <a:avLst/>
          </a:prstGeom>
        </p:spPr>
        <p:txBody>
          <a:bodyPr vert="horz" lIns="91440" tIns="0" rIns="9144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362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18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  <p:pic>
        <p:nvPicPr>
          <p:cNvPr id="9" name="Picture 10" descr="DOE LOGO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1"/>
            <a:ext cx="1676400" cy="37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 descr="LBNL_Logo-Full.png"/>
          <p:cNvPicPr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7394" y="4707920"/>
            <a:ext cx="451276" cy="37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228600" indent="-228600" algn="l" defTabSz="457200" rtl="0" eaLnBrk="1" latinLnBrk="0" hangingPunct="1">
        <a:spcBef>
          <a:spcPct val="0"/>
        </a:spcBef>
        <a:buNone/>
        <a:defRPr sz="3200" b="0" i="0" u="none" kern="1200" cap="none">
          <a:solidFill>
            <a:schemeClr val="tx2"/>
          </a:solidFill>
          <a:latin typeface="Helvetica Neue Bold Condensed"/>
          <a:ea typeface="+mj-ea"/>
          <a:cs typeface="Helvetica Neue Bold Condense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6760" y="3393451"/>
            <a:ext cx="3242440" cy="1308902"/>
          </a:xfrm>
        </p:spPr>
        <p:txBody>
          <a:bodyPr>
            <a:normAutofit/>
          </a:bodyPr>
          <a:lstStyle/>
          <a:p>
            <a:pPr algn="r"/>
            <a:r>
              <a:rPr lang="en-US" sz="1800" dirty="0"/>
              <a:t>Fahim </a:t>
            </a:r>
            <a:r>
              <a:rPr lang="en-US" sz="1800" dirty="0" err="1"/>
              <a:t>Tahmid</a:t>
            </a:r>
            <a:r>
              <a:rPr lang="en-US" sz="1800" dirty="0"/>
              <a:t> Chowdhury</a:t>
            </a:r>
            <a:br>
              <a:rPr lang="en-US" sz="1800" dirty="0"/>
            </a:br>
            <a:r>
              <a:rPr lang="en-US" sz="1300" dirty="0">
                <a:solidFill>
                  <a:schemeClr val="accent5"/>
                </a:solidFill>
              </a:rPr>
              <a:t>Data Analytics &amp; Service Group</a:t>
            </a:r>
            <a:br>
              <a:rPr lang="en-US" sz="1300" dirty="0">
                <a:solidFill>
                  <a:schemeClr val="accent5"/>
                </a:solidFill>
              </a:rPr>
            </a:br>
            <a:r>
              <a:rPr lang="en-US" sz="1300" dirty="0">
                <a:solidFill>
                  <a:schemeClr val="accent5"/>
                </a:solidFill>
              </a:rPr>
              <a:t>NERSC</a:t>
            </a:r>
            <a:endParaRPr lang="en-US" sz="1300" dirty="0">
              <a:solidFill>
                <a:srgbClr val="679AC3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Project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041" y="4156824"/>
            <a:ext cx="341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August </a:t>
            </a:r>
            <a:r>
              <a:rPr lang="en-US" dirty="0" smtClean="0"/>
              <a:t>16, </a:t>
            </a:r>
            <a:r>
              <a:rPr lang="en-US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06097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10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Project Objectives</a:t>
            </a:r>
            <a:endParaRPr lang="en-US" dirty="0"/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Benchmarks at NERSC</a:t>
            </a:r>
            <a:endParaRPr lang="en-US" dirty="0"/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 smtClean="0"/>
              <a:t>Experimental Results</a:t>
            </a:r>
            <a:endParaRPr lang="en-US" b="1" dirty="0"/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Tasks In Progress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Plans for the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1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Profiling Tools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791540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Darshan can not profile I/O calls made without directly using MPI or POSIX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The benchmarks use h5py on HDF5-IO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Developed an in-house python profiling tool, i.e. </a:t>
            </a:r>
            <a:r>
              <a:rPr lang="en-US" sz="1800" b="0" dirty="0" err="1">
                <a:cs typeface="Avenir Book"/>
              </a:rPr>
              <a:t>TimeLogger</a:t>
            </a:r>
            <a:r>
              <a:rPr lang="en-US" sz="1800" b="0" dirty="0">
                <a:cs typeface="Avenir Book"/>
              </a:rPr>
              <a:t> class in </a:t>
            </a:r>
            <a:r>
              <a:rPr lang="en-US" sz="1800" b="0" dirty="0" err="1">
                <a:cs typeface="Avenir Book"/>
              </a:rPr>
              <a:t>utility_classes.time_logger</a:t>
            </a:r>
            <a:r>
              <a:rPr lang="en-US" sz="1800" b="0" dirty="0">
                <a:cs typeface="Avenir Book"/>
              </a:rPr>
              <a:t>  package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Incorporated </a:t>
            </a:r>
            <a:r>
              <a:rPr lang="en-US" sz="1800" b="0" dirty="0" err="1">
                <a:cs typeface="Avenir Book"/>
              </a:rPr>
              <a:t>TimeLogger</a:t>
            </a:r>
            <a:r>
              <a:rPr lang="en-US" sz="1800" b="0" dirty="0">
                <a:cs typeface="Avenir Book"/>
              </a:rPr>
              <a:t> in the benchmarks and ran the benchmarks on Cori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Developed utility scripts to extract </a:t>
            </a:r>
            <a:r>
              <a:rPr lang="en-US" sz="1800" b="0" dirty="0" err="1">
                <a:cs typeface="Avenir Book"/>
              </a:rPr>
              <a:t>TimeLogger</a:t>
            </a:r>
            <a:r>
              <a:rPr lang="en-US" sz="1800" b="0" dirty="0">
                <a:cs typeface="Avenir Book"/>
              </a:rPr>
              <a:t> outputs and plot using matplotlib python </a:t>
            </a:r>
            <a:r>
              <a:rPr lang="en-US" sz="1800" b="0" dirty="0" smtClean="0">
                <a:cs typeface="Avenir Book"/>
              </a:rPr>
              <a:t>package</a:t>
            </a:r>
            <a:endParaRPr lang="en-US" sz="1800" b="0" dirty="0">
              <a:cs typeface="Avenir Boo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5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HEPCNNB Dataset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805263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 err="1">
                <a:cs typeface="Avenir Book"/>
              </a:rPr>
              <a:t>Lustre</a:t>
            </a:r>
            <a:r>
              <a:rPr lang="en-US" sz="1700" b="0" dirty="0">
                <a:cs typeface="Avenir Book"/>
              </a:rPr>
              <a:t> Directory for Data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i="1" dirty="0">
                <a:cs typeface="Avenir Book"/>
              </a:rPr>
              <a:t>/global/cscratch1/</a:t>
            </a:r>
            <a:r>
              <a:rPr lang="en-US" sz="1700" i="1" dirty="0" err="1">
                <a:cs typeface="Avenir Book"/>
              </a:rPr>
              <a:t>sd</a:t>
            </a:r>
            <a:r>
              <a:rPr lang="en-US" sz="1700" i="1" dirty="0">
                <a:cs typeface="Avenir Book"/>
              </a:rPr>
              <a:t>/</a:t>
            </a:r>
            <a:r>
              <a:rPr lang="en-US" sz="1700" i="1" dirty="0" err="1">
                <a:cs typeface="Avenir Book"/>
              </a:rPr>
              <a:t>ftc</a:t>
            </a:r>
            <a:r>
              <a:rPr lang="en-US" sz="1700" i="1" dirty="0">
                <a:cs typeface="Avenir Book"/>
              </a:rPr>
              <a:t>/</a:t>
            </a:r>
            <a:r>
              <a:rPr lang="en-US" sz="1700" i="1" dirty="0" err="1">
                <a:cs typeface="Avenir Book"/>
              </a:rPr>
              <a:t>deep_learning_data</a:t>
            </a:r>
            <a:r>
              <a:rPr lang="en-US" sz="1700" i="1" dirty="0">
                <a:cs typeface="Avenir Book"/>
              </a:rPr>
              <a:t>/</a:t>
            </a:r>
            <a:r>
              <a:rPr lang="en-US" sz="1700" i="1" dirty="0" err="1">
                <a:cs typeface="Avenir Book"/>
              </a:rPr>
              <a:t>hep_cnn</a:t>
            </a:r>
            <a:r>
              <a:rPr lang="en-US" sz="1700" i="1" dirty="0">
                <a:cs typeface="Avenir Book"/>
              </a:rPr>
              <a:t>/224x224/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1024 Training Files 408 </a:t>
            </a:r>
            <a:r>
              <a:rPr lang="en-US" sz="1700" b="0" dirty="0" err="1">
                <a:cs typeface="Avenir Book"/>
              </a:rPr>
              <a:t>MiB</a:t>
            </a:r>
            <a:r>
              <a:rPr lang="en-US" sz="1700" b="0" dirty="0">
                <a:cs typeface="Avenir Book"/>
              </a:rPr>
              <a:t> each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1024 Validation Files 54 </a:t>
            </a:r>
            <a:r>
              <a:rPr lang="en-US" sz="1700" b="0" dirty="0" err="1">
                <a:cs typeface="Avenir Book"/>
              </a:rPr>
              <a:t>MiB</a:t>
            </a:r>
            <a:r>
              <a:rPr lang="en-US" sz="1700" b="0" dirty="0">
                <a:cs typeface="Avenir Book"/>
              </a:rPr>
              <a:t> each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Each Node Reads (1024/</a:t>
            </a:r>
            <a:r>
              <a:rPr lang="en-US" sz="1700" b="0" dirty="0" err="1">
                <a:cs typeface="Avenir Book"/>
              </a:rPr>
              <a:t>num_of_nodes</a:t>
            </a:r>
            <a:r>
              <a:rPr lang="en-US" sz="1700" b="0" dirty="0">
                <a:cs typeface="Avenir Book"/>
              </a:rPr>
              <a:t>) Training Files and Validation Files if Files are Equally Split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If </a:t>
            </a:r>
            <a:r>
              <a:rPr lang="en-US" sz="1700" b="0" dirty="0" err="1">
                <a:cs typeface="Avenir Book"/>
              </a:rPr>
              <a:t>num_of_nodes</a:t>
            </a:r>
            <a:r>
              <a:rPr lang="en-US" sz="1700" b="0" dirty="0">
                <a:cs typeface="Avenir Book"/>
              </a:rPr>
              <a:t> = 64 and Files are Equally Split Each Epoch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Each Node Reads 16 Training Files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dirty="0">
                <a:cs typeface="Avenir Book"/>
              </a:rPr>
              <a:t>Roughly Each Node Reads 16 * 408 </a:t>
            </a:r>
            <a:r>
              <a:rPr lang="en-US" sz="1700" dirty="0" err="1">
                <a:cs typeface="Avenir Book"/>
              </a:rPr>
              <a:t>MiB</a:t>
            </a:r>
            <a:r>
              <a:rPr lang="en-US" sz="1700" dirty="0">
                <a:cs typeface="Avenir Book"/>
              </a:rPr>
              <a:t> = 6.375 </a:t>
            </a:r>
            <a:r>
              <a:rPr lang="en-US" sz="1700" dirty="0" err="1">
                <a:cs typeface="Avenir Book"/>
              </a:rPr>
              <a:t>GiB</a:t>
            </a:r>
            <a:r>
              <a:rPr lang="en-US" sz="1700" dirty="0">
                <a:cs typeface="Avenir Book"/>
              </a:rPr>
              <a:t> of Training Data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dirty="0">
                <a:cs typeface="Avenir Book"/>
              </a:rPr>
              <a:t>And </a:t>
            </a:r>
            <a:r>
              <a:rPr lang="en-US" sz="1700" b="0" dirty="0">
                <a:cs typeface="Avenir Book"/>
              </a:rPr>
              <a:t>Each Node Reads 16 * 54 </a:t>
            </a:r>
            <a:r>
              <a:rPr lang="en-US" sz="1700" b="0" dirty="0" err="1">
                <a:cs typeface="Avenir Book"/>
              </a:rPr>
              <a:t>MiB</a:t>
            </a:r>
            <a:r>
              <a:rPr lang="en-US" sz="1700" b="0" dirty="0">
                <a:cs typeface="Avenir Book"/>
              </a:rPr>
              <a:t> = </a:t>
            </a:r>
            <a:r>
              <a:rPr lang="en-US" sz="1700" dirty="0">
                <a:cs typeface="Avenir Book"/>
              </a:rPr>
              <a:t>0.84375 </a:t>
            </a:r>
            <a:r>
              <a:rPr lang="en-US" sz="1700" dirty="0" err="1">
                <a:cs typeface="Avenir Book"/>
              </a:rPr>
              <a:t>GiB</a:t>
            </a:r>
            <a:r>
              <a:rPr lang="en-US" sz="1700" dirty="0">
                <a:cs typeface="Avenir Book"/>
              </a:rPr>
              <a:t> or 864 </a:t>
            </a:r>
            <a:r>
              <a:rPr lang="en-US" sz="1700" dirty="0" err="1">
                <a:cs typeface="Avenir Book"/>
              </a:rPr>
              <a:t>MiB</a:t>
            </a:r>
            <a:r>
              <a:rPr lang="en-US" sz="1700" dirty="0">
                <a:cs typeface="Avenir Book"/>
              </a:rPr>
              <a:t> of 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7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Time Scale Out (HEPCNNB)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13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4F6250A-B8D9-6E45-87E8-490D812A1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3" y="839165"/>
            <a:ext cx="4676172" cy="35071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A5C7AD6C-B250-DD45-BCAC-F2AA4547D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254" y="839165"/>
            <a:ext cx="4676172" cy="35071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3F1A404-3EAC-D94D-85B4-5F048EE5F9A6}"/>
              </a:ext>
            </a:extLst>
          </p:cNvPr>
          <p:cNvSpPr txBox="1"/>
          <p:nvPr/>
        </p:nvSpPr>
        <p:spPr>
          <a:xfrm>
            <a:off x="1216867" y="4183436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Shuffle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A4FB94A-2539-5E46-9E7B-95C1F1A7971B}"/>
              </a:ext>
            </a:extLst>
          </p:cNvPr>
          <p:cNvSpPr txBox="1"/>
          <p:nvPr/>
        </p:nvSpPr>
        <p:spPr>
          <a:xfrm>
            <a:off x="5665807" y="4183436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Shuffle</a:t>
            </a:r>
          </a:p>
        </p:txBody>
      </p:sp>
    </p:spTree>
    <p:extLst>
      <p:ext uri="{BB962C8B-B14F-4D97-AF65-F5344CB8AC3E}">
        <p14:creationId xmlns:p14="http://schemas.microsoft.com/office/powerpoint/2010/main" val="85392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42" y="134902"/>
            <a:ext cx="7228458" cy="577109"/>
          </a:xfrm>
        </p:spPr>
        <p:txBody>
          <a:bodyPr>
            <a:normAutofit fontScale="90000"/>
          </a:bodyPr>
          <a:lstStyle/>
          <a:p>
            <a:r>
              <a:rPr lang="en-US" dirty="0"/>
              <a:t>Read Bandwidth Scale Out (HEPCNNB)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14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67961A0-7848-824F-B155-F30CC6D1C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0" y="827590"/>
            <a:ext cx="4682022" cy="35115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018F2E4-13CA-C845-BBA9-071C9D7C4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040" y="827590"/>
            <a:ext cx="4681959" cy="35114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7BB3F2F-FCCB-3A4D-83B7-12EFCA2F5EBE}"/>
              </a:ext>
            </a:extLst>
          </p:cNvPr>
          <p:cNvSpPr txBox="1"/>
          <p:nvPr/>
        </p:nvSpPr>
        <p:spPr>
          <a:xfrm>
            <a:off x="1216867" y="4183436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Shuffle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D7C779C-95F0-5746-9F4A-63666D9DAA86}"/>
              </a:ext>
            </a:extLst>
          </p:cNvPr>
          <p:cNvSpPr txBox="1"/>
          <p:nvPr/>
        </p:nvSpPr>
        <p:spPr>
          <a:xfrm>
            <a:off x="5665807" y="4183436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Shuffle</a:t>
            </a:r>
          </a:p>
        </p:txBody>
      </p:sp>
    </p:spTree>
    <p:extLst>
      <p:ext uri="{BB962C8B-B14F-4D97-AF65-F5344CB8AC3E}">
        <p14:creationId xmlns:p14="http://schemas.microsoft.com/office/powerpoint/2010/main" val="383421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CDB Dataset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805263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 err="1">
                <a:cs typeface="Avenir Book"/>
              </a:rPr>
              <a:t>Lustre</a:t>
            </a:r>
            <a:r>
              <a:rPr lang="en-US" sz="1700" b="0" dirty="0">
                <a:cs typeface="Avenir Book"/>
              </a:rPr>
              <a:t> Directory for Data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i="1" dirty="0">
                <a:cs typeface="Avenir Book"/>
              </a:rPr>
              <a:t>/global/cscratch1/</a:t>
            </a:r>
            <a:r>
              <a:rPr lang="en-US" sz="1700" i="1" dirty="0" err="1">
                <a:cs typeface="Avenir Book"/>
              </a:rPr>
              <a:t>sd</a:t>
            </a:r>
            <a:r>
              <a:rPr lang="en-US" sz="1700" i="1" dirty="0">
                <a:cs typeface="Avenir Book"/>
              </a:rPr>
              <a:t>/</a:t>
            </a:r>
            <a:r>
              <a:rPr lang="en-US" sz="1700" i="1" dirty="0" err="1">
                <a:cs typeface="Avenir Book"/>
              </a:rPr>
              <a:t>ftc</a:t>
            </a:r>
            <a:r>
              <a:rPr lang="en-US" sz="1700" i="1" dirty="0">
                <a:cs typeface="Avenir Book"/>
              </a:rPr>
              <a:t>/</a:t>
            </a:r>
            <a:r>
              <a:rPr lang="en-US" sz="1700" i="1" dirty="0" err="1">
                <a:cs typeface="Avenir Book"/>
              </a:rPr>
              <a:t>deep_learning_data</a:t>
            </a:r>
            <a:r>
              <a:rPr lang="en-US" sz="1700" i="1" dirty="0">
                <a:cs typeface="Avenir Book"/>
              </a:rPr>
              <a:t>/</a:t>
            </a:r>
            <a:r>
              <a:rPr lang="en-US" sz="1700" i="1" dirty="0" err="1">
                <a:cs typeface="Avenir Book"/>
              </a:rPr>
              <a:t>climate_deep_learn</a:t>
            </a:r>
            <a:r>
              <a:rPr lang="en-US" sz="1700" i="1" dirty="0">
                <a:cs typeface="Avenir Book"/>
              </a:rPr>
              <a:t>/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62738 Data Files 58 </a:t>
            </a:r>
            <a:r>
              <a:rPr lang="en-US" sz="1700" b="0" dirty="0" err="1">
                <a:cs typeface="Avenir Book"/>
              </a:rPr>
              <a:t>MiB</a:t>
            </a:r>
            <a:r>
              <a:rPr lang="en-US" sz="1700" b="0" dirty="0">
                <a:cs typeface="Avenir Book"/>
              </a:rPr>
              <a:t> each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1 Stats (Normalization) File 2.3 KiB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Files are shuffled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Training Files: first 80% = 50190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dirty="0">
                <a:cs typeface="Avenir Book"/>
              </a:rPr>
              <a:t>Validation Files: last 10% = 6273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 err="1">
                <a:cs typeface="Avenir Book"/>
              </a:rPr>
              <a:t>data.shard</a:t>
            </a:r>
            <a:r>
              <a:rPr lang="en-US" sz="1700" b="0" dirty="0">
                <a:cs typeface="Avenir Book"/>
              </a:rPr>
              <a:t> is used to equally distribute the file list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If number of nodes is 64, each node reads 784 training files and </a:t>
            </a:r>
            <a:r>
              <a:rPr lang="en-US" sz="1700" dirty="0">
                <a:cs typeface="Avenir Book"/>
              </a:rPr>
              <a:t>98</a:t>
            </a:r>
            <a:r>
              <a:rPr lang="en-US" sz="1700" b="0" dirty="0">
                <a:cs typeface="Avenir Book"/>
              </a:rPr>
              <a:t> validation files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6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Time Scale Out (CDB)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16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0F74C423-65B0-2040-945F-2D342E55B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939" y="923718"/>
            <a:ext cx="5151141" cy="385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9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Bandwidth Scale Out (CDB)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17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D3C1D3CD-A16B-9F49-B9A5-5977196D8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349" y="883329"/>
            <a:ext cx="4906321" cy="389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0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18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Project Objectives</a:t>
            </a:r>
            <a:endParaRPr lang="en-US" dirty="0"/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Benchmarks at NERSC</a:t>
            </a:r>
            <a:endParaRPr lang="en-US" dirty="0"/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Experimental Results</a:t>
            </a:r>
            <a:endParaRPr lang="en-US" dirty="0"/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 smtClean="0"/>
              <a:t>Tasks In Progress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Plans for the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8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Tasks In Progress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794505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Digging deeper into Timeline generated metadata</a:t>
            </a:r>
            <a:endParaRPr lang="en-US" sz="1400" b="0" dirty="0">
              <a:cs typeface="Avenir Book"/>
            </a:endParaRP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Exploring the visualization tool developed at Google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Working on extracting thread specific information from TF Timeline 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Project Objectives</a:t>
            </a:r>
            <a:endParaRPr lang="en-US" dirty="0"/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Benchmarks at NERSC</a:t>
            </a:r>
            <a:endParaRPr lang="en-US" dirty="0"/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Experimental Results</a:t>
            </a:r>
            <a:endParaRPr lang="en-US" dirty="0"/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Tasks In Progress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Plans for the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3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20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Project Objectives</a:t>
            </a:r>
            <a:endParaRPr lang="en-US" dirty="0"/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Benchmarks at NERSC</a:t>
            </a:r>
            <a:endParaRPr lang="en-US" dirty="0"/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Experimental Results</a:t>
            </a:r>
            <a:endParaRPr lang="en-US" dirty="0"/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Tasks In Progress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 smtClean="0"/>
              <a:t>Plans for the Future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118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Plans for the Future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794505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To understand the Timeline plots to get a clear view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To extend Google’s tool to combine the results from all the runs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To modify Google’s tool to segregate IO, Compute and Communication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To modify TensorFlow’s codebase if required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To add prefetching using TF Dataset API in HEPCNNB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To write a summary report on the project in IEEE format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 smtClean="0">
                <a:cs typeface="Avenir Book"/>
              </a:rPr>
              <a:t>To </a:t>
            </a:r>
            <a:r>
              <a:rPr lang="en-US" sz="1800" b="0" dirty="0">
                <a:cs typeface="Avenir Book"/>
              </a:rPr>
              <a:t>target at least a workshop publication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12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 smtClean="0"/>
              <a:t>Project Objectives</a:t>
            </a:r>
            <a:endParaRPr lang="en-US" b="1" dirty="0"/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Benchmarks at NERSC</a:t>
            </a:r>
            <a:endParaRPr lang="en-US" dirty="0"/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Experimental Results</a:t>
            </a:r>
            <a:endParaRPr lang="en-US" dirty="0"/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Tasks In Progress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Plans for the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Project Objectives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9"/>
            <a:ext cx="8229600" cy="3861878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Scalable Deep Learning requires efficient I/O mechanism.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While Parallel I/O has been studied extensively for conventional HPC workloads, serious I/O bottlenecks are present in modern DL frameworks.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The goals of this project are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E</a:t>
            </a:r>
            <a:r>
              <a:rPr lang="en-US" sz="1800" b="0" dirty="0">
                <a:cs typeface="Avenir Book"/>
              </a:rPr>
              <a:t>xploring I/O patterns invoked through multiple DL applications running on HPC systems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Addressing bottlenecks caused by I/O in the training process</a:t>
            </a:r>
            <a:endParaRPr lang="en-US" sz="1800" b="0" dirty="0">
              <a:cs typeface="Avenir Book"/>
            </a:endParaRP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D</a:t>
            </a:r>
            <a:r>
              <a:rPr lang="en-US" sz="1800" b="0" dirty="0">
                <a:cs typeface="Avenir Book"/>
              </a:rPr>
              <a:t>eveloping optimization strategies to overcome the I/O bottlenecks.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6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5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Project Objectives</a:t>
            </a:r>
            <a:endParaRPr lang="en-US" dirty="0"/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 smtClean="0"/>
              <a:t>Benchmarks at NERSC</a:t>
            </a:r>
            <a:endParaRPr lang="en-US" b="1" dirty="0"/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Experimental Results</a:t>
            </a:r>
            <a:endParaRPr lang="en-US" dirty="0"/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Tasks In Progress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smtClean="0"/>
              <a:t>Plans for the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08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HEPCNNB Overview</a:t>
            </a:r>
            <a:endParaRPr lang="en-US" sz="2900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9"/>
            <a:ext cx="8229600" cy="3861878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High Energy Physics Deep Learning Convolutional Neural Network Benchmark (HEPCNNB)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Uses a dataset of particle collisions generated by a fast Monte-Carlo generator named </a:t>
            </a:r>
            <a:r>
              <a:rPr lang="en-US" sz="1800" dirty="0" err="1">
                <a:cs typeface="Avenir Book"/>
              </a:rPr>
              <a:t>Delphes</a:t>
            </a:r>
            <a:endParaRPr lang="en-US" sz="1800" dirty="0">
              <a:cs typeface="Avenir Book"/>
            </a:endParaRP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Used to generate particle events that can be described by standard model physics and particle events with R-parity violating Supersymmetry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Can be expanded for multi-class classification or including regression on model parameters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Uses </a:t>
            </a:r>
            <a:r>
              <a:rPr lang="en-US" sz="1800" dirty="0" err="1">
                <a:cs typeface="Avenir Book"/>
              </a:rPr>
              <a:t>Horovod</a:t>
            </a:r>
            <a:r>
              <a:rPr lang="en-US" sz="1800" dirty="0">
                <a:cs typeface="Avenir Book"/>
              </a:rPr>
              <a:t> for Distributed TensorFlow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0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HEPCNNB Input </a:t>
            </a:r>
            <a:r>
              <a:rPr lang="en-US" sz="2900" dirty="0"/>
              <a:t>Pipeline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88" name="Group 87">
            <a:extLst>
              <a:ext uri="{FF2B5EF4-FFF2-40B4-BE49-F238E27FC236}">
                <a16:creationId xmlns="" xmlns:a16="http://schemas.microsoft.com/office/drawing/2014/main" id="{6F6969FD-32B5-7B4E-84CA-23FE0705D7D6}"/>
              </a:ext>
            </a:extLst>
          </p:cNvPr>
          <p:cNvGrpSpPr/>
          <p:nvPr/>
        </p:nvGrpSpPr>
        <p:grpSpPr>
          <a:xfrm>
            <a:off x="360342" y="881348"/>
            <a:ext cx="8538858" cy="3683451"/>
            <a:chOff x="9065563" y="12542617"/>
            <a:chExt cx="7377951" cy="5200401"/>
          </a:xfrm>
        </p:grpSpPr>
        <p:grpSp>
          <p:nvGrpSpPr>
            <p:cNvPr id="89" name="Group 88">
              <a:extLst>
                <a:ext uri="{FF2B5EF4-FFF2-40B4-BE49-F238E27FC236}">
                  <a16:creationId xmlns="" xmlns:a16="http://schemas.microsoft.com/office/drawing/2014/main" id="{6DAE52B9-8C81-6542-BEBA-AE6EB65D427A}"/>
                </a:ext>
              </a:extLst>
            </p:cNvPr>
            <p:cNvGrpSpPr/>
            <p:nvPr/>
          </p:nvGrpSpPr>
          <p:grpSpPr>
            <a:xfrm>
              <a:off x="9363727" y="12861311"/>
              <a:ext cx="6814519" cy="4603225"/>
              <a:chOff x="8888288" y="15611598"/>
              <a:chExt cx="8403515" cy="3582071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="" xmlns:a16="http://schemas.microsoft.com/office/drawing/2014/main" id="{08238638-0F04-F649-9737-3699CAB494D8}"/>
                  </a:ext>
                </a:extLst>
              </p:cNvPr>
              <p:cNvSpPr/>
              <p:nvPr/>
            </p:nvSpPr>
            <p:spPr>
              <a:xfrm>
                <a:off x="8888288" y="15611598"/>
                <a:ext cx="2775473" cy="634701"/>
              </a:xfrm>
              <a:prstGeom prst="rect">
                <a:avLst/>
              </a:prstGeom>
              <a:gradFill rotWithShape="1">
                <a:gsLst>
                  <a:gs pos="0">
                    <a:srgbClr val="648CAA">
                      <a:shade val="51000"/>
                      <a:satMod val="130000"/>
                    </a:srgbClr>
                  </a:gs>
                  <a:gs pos="80000">
                    <a:srgbClr val="648CAA">
                      <a:shade val="93000"/>
                      <a:satMod val="130000"/>
                    </a:srgbClr>
                  </a:gs>
                  <a:gs pos="100000">
                    <a:srgbClr val="648CAA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648CAA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hep_classifier_tf_train_horovod.py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="" xmlns:a16="http://schemas.microsoft.com/office/drawing/2014/main" id="{F7420153-7DD0-E147-95EB-50FB2A0DE057}"/>
                  </a:ext>
                </a:extLst>
              </p:cNvPr>
              <p:cNvSpPr/>
              <p:nvPr/>
            </p:nvSpPr>
            <p:spPr>
              <a:xfrm>
                <a:off x="14516330" y="15611598"/>
                <a:ext cx="2775473" cy="634701"/>
              </a:xfrm>
              <a:prstGeom prst="rect">
                <a:avLst/>
              </a:prstGeom>
              <a:gradFill rotWithShape="1">
                <a:gsLst>
                  <a:gs pos="0">
                    <a:srgbClr val="648CAA">
                      <a:shade val="51000"/>
                      <a:satMod val="130000"/>
                    </a:srgbClr>
                  </a:gs>
                  <a:gs pos="80000">
                    <a:srgbClr val="648CAA">
                      <a:shade val="93000"/>
                      <a:satMod val="130000"/>
                    </a:srgbClr>
                  </a:gs>
                  <a:gs pos="100000">
                    <a:srgbClr val="648CAA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648CAA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Networks/</a:t>
                </a: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binary_classifier_tf.py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="" xmlns:a16="http://schemas.microsoft.com/office/drawing/2014/main" id="{5D9089F2-4190-8344-9E99-AA16DB0989DB}"/>
                  </a:ext>
                </a:extLst>
              </p:cNvPr>
              <p:cNvSpPr/>
              <p:nvPr/>
            </p:nvSpPr>
            <p:spPr>
              <a:xfrm>
                <a:off x="14516330" y="16602410"/>
                <a:ext cx="2775473" cy="634701"/>
              </a:xfrm>
              <a:prstGeom prst="rect">
                <a:avLst/>
              </a:prstGeom>
              <a:gradFill rotWithShape="1">
                <a:gsLst>
                  <a:gs pos="0">
                    <a:srgbClr val="648CAA">
                      <a:shade val="51000"/>
                      <a:satMod val="130000"/>
                    </a:srgbClr>
                  </a:gs>
                  <a:gs pos="80000">
                    <a:srgbClr val="648CAA">
                      <a:shade val="93000"/>
                      <a:satMod val="130000"/>
                    </a:srgbClr>
                  </a:gs>
                  <a:gs pos="100000">
                    <a:srgbClr val="648CAA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648CAA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Dataset</a:t>
                </a: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94" name="Straight Arrow Connector 93">
                <a:extLst>
                  <a:ext uri="{FF2B5EF4-FFF2-40B4-BE49-F238E27FC236}">
                    <a16:creationId xmlns="" xmlns:a16="http://schemas.microsoft.com/office/drawing/2014/main" id="{8924EAD8-FFB0-2445-8295-4AAAA78BF55E}"/>
                  </a:ext>
                </a:extLst>
              </p:cNvPr>
              <p:cNvCxnSpPr>
                <a:stCxn id="92" idx="2"/>
                <a:endCxn id="93" idx="0"/>
              </p:cNvCxnSpPr>
              <p:nvPr/>
            </p:nvCxnSpPr>
            <p:spPr>
              <a:xfrm>
                <a:off x="15904067" y="16246299"/>
                <a:ext cx="0" cy="356111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648CAA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95" name="Straight Arrow Connector 94">
                <a:extLst>
                  <a:ext uri="{FF2B5EF4-FFF2-40B4-BE49-F238E27FC236}">
                    <a16:creationId xmlns="" xmlns:a16="http://schemas.microsoft.com/office/drawing/2014/main" id="{4EE35CB5-6074-2342-B9C2-D6079B323719}"/>
                  </a:ext>
                </a:extLst>
              </p:cNvPr>
              <p:cNvCxnSpPr>
                <a:stCxn id="91" idx="3"/>
                <a:endCxn id="93" idx="1"/>
              </p:cNvCxnSpPr>
              <p:nvPr/>
            </p:nvCxnSpPr>
            <p:spPr>
              <a:xfrm>
                <a:off x="11663761" y="15928949"/>
                <a:ext cx="2852569" cy="990812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648CAA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96" name="TextBox 95">
                <a:extLst>
                  <a:ext uri="{FF2B5EF4-FFF2-40B4-BE49-F238E27FC236}">
                    <a16:creationId xmlns="" xmlns:a16="http://schemas.microsoft.com/office/drawing/2014/main" id="{F510026E-3476-4943-8345-822BADB7B449}"/>
                  </a:ext>
                </a:extLst>
              </p:cNvPr>
              <p:cNvSpPr txBox="1"/>
              <p:nvPr/>
            </p:nvSpPr>
            <p:spPr>
              <a:xfrm rot="1178517">
                <a:off x="11849219" y="15886883"/>
                <a:ext cx="2654020" cy="473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filelist</a:t>
                </a:r>
                <a:r>
                  <a: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, </a:t>
                </a:r>
                <a:r>
                  <a:rPr kumimoji="0" lang="en-US" sz="11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num_tasks</a:t>
                </a:r>
                <a:r>
                  <a: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, </a:t>
                </a:r>
                <a:r>
                  <a:rPr kumimoji="0" lang="en-US" sz="11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split_filelist</a:t>
                </a:r>
                <a:r>
                  <a: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, </a:t>
                </a:r>
                <a:r>
                  <a:rPr kumimoji="0" lang="en-US" sz="11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split_file</a:t>
                </a:r>
                <a:r>
                  <a: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 etc.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="" xmlns:a16="http://schemas.microsoft.com/office/drawing/2014/main" id="{14DF6C29-E87E-6642-A8AB-5668F262033A}"/>
                  </a:ext>
                </a:extLst>
              </p:cNvPr>
              <p:cNvSpPr/>
              <p:nvPr/>
            </p:nvSpPr>
            <p:spPr>
              <a:xfrm>
                <a:off x="14516330" y="18148648"/>
                <a:ext cx="2775473" cy="883155"/>
              </a:xfrm>
              <a:prstGeom prst="rect">
                <a:avLst/>
              </a:prstGeom>
              <a:gradFill rotWithShape="1">
                <a:gsLst>
                  <a:gs pos="0">
                    <a:srgbClr val="648CAA">
                      <a:shade val="51000"/>
                      <a:satMod val="130000"/>
                    </a:srgbClr>
                  </a:gs>
                  <a:gs pos="80000">
                    <a:srgbClr val="648CAA">
                      <a:shade val="93000"/>
                      <a:satMod val="130000"/>
                    </a:srgbClr>
                  </a:gs>
                  <a:gs pos="100000">
                    <a:srgbClr val="648CAA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648CAA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if(</a:t>
                </a: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split_filelist</a:t>
                </a: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)</a:t>
                </a:r>
              </a:p>
              <a:p>
                <a:pPr marL="0" marR="0" lvl="0" indent="0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split the files among tasks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="" xmlns:a16="http://schemas.microsoft.com/office/drawing/2014/main" id="{8FB90347-1726-CE49-BFF7-0D5B9151807F}"/>
                  </a:ext>
                </a:extLst>
              </p:cNvPr>
              <p:cNvSpPr/>
              <p:nvPr/>
            </p:nvSpPr>
            <p:spPr>
              <a:xfrm>
                <a:off x="12147062" y="18341773"/>
                <a:ext cx="1824254" cy="496907"/>
              </a:xfrm>
              <a:prstGeom prst="rect">
                <a:avLst/>
              </a:prstGeom>
              <a:gradFill rotWithShape="1">
                <a:gsLst>
                  <a:gs pos="0">
                    <a:srgbClr val="648CAA">
                      <a:shade val="51000"/>
                      <a:satMod val="130000"/>
                    </a:srgbClr>
                  </a:gs>
                  <a:gs pos="80000">
                    <a:srgbClr val="648CAA">
                      <a:shade val="93000"/>
                      <a:satMod val="130000"/>
                    </a:srgbClr>
                  </a:gs>
                  <a:gs pos="100000">
                    <a:srgbClr val="648CAA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648CAA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load_next_file</a:t>
                </a: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()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="" xmlns:a16="http://schemas.microsoft.com/office/drawing/2014/main" id="{C0176894-675C-A642-B2F2-1C62931AB401}"/>
                  </a:ext>
                </a:extLst>
              </p:cNvPr>
              <p:cNvSpPr/>
              <p:nvPr/>
            </p:nvSpPr>
            <p:spPr>
              <a:xfrm>
                <a:off x="8888288" y="17986781"/>
                <a:ext cx="2775473" cy="1206888"/>
              </a:xfrm>
              <a:prstGeom prst="rect">
                <a:avLst/>
              </a:prstGeom>
              <a:gradFill rotWithShape="1">
                <a:gsLst>
                  <a:gs pos="0">
                    <a:srgbClr val="648CAA">
                      <a:shade val="51000"/>
                      <a:satMod val="130000"/>
                    </a:srgbClr>
                  </a:gs>
                  <a:gs pos="80000">
                    <a:srgbClr val="648CAA">
                      <a:shade val="93000"/>
                      <a:satMod val="130000"/>
                    </a:srgbClr>
                  </a:gs>
                  <a:gs pos="100000">
                    <a:srgbClr val="648CAA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648CAA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if(</a:t>
                </a: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split_file</a:t>
                </a: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)</a:t>
                </a:r>
              </a:p>
              <a:p>
                <a:pPr marL="0" marR="0" lvl="0" indent="0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split file blocks (number of entries / tasks) among tasks</a:t>
                </a:r>
              </a:p>
            </p:txBody>
          </p:sp>
          <p:cxnSp>
            <p:nvCxnSpPr>
              <p:cNvPr id="100" name="Straight Arrow Connector 99">
                <a:extLst>
                  <a:ext uri="{FF2B5EF4-FFF2-40B4-BE49-F238E27FC236}">
                    <a16:creationId xmlns="" xmlns:a16="http://schemas.microsoft.com/office/drawing/2014/main" id="{057F45E4-3CF5-A64B-BAEA-2CC069A5373A}"/>
                  </a:ext>
                </a:extLst>
              </p:cNvPr>
              <p:cNvCxnSpPr>
                <a:cxnSpLocks/>
                <a:stCxn id="93" idx="2"/>
                <a:endCxn id="97" idx="0"/>
              </p:cNvCxnSpPr>
              <p:nvPr/>
            </p:nvCxnSpPr>
            <p:spPr>
              <a:xfrm>
                <a:off x="15904067" y="17237111"/>
                <a:ext cx="0" cy="911537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648CAA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01" name="Straight Arrow Connector 100">
                <a:extLst>
                  <a:ext uri="{FF2B5EF4-FFF2-40B4-BE49-F238E27FC236}">
                    <a16:creationId xmlns="" xmlns:a16="http://schemas.microsoft.com/office/drawing/2014/main" id="{58A9AE32-8893-7F45-A949-229C4D2EE0AE}"/>
                  </a:ext>
                </a:extLst>
              </p:cNvPr>
              <p:cNvCxnSpPr>
                <a:cxnSpLocks/>
                <a:stCxn id="97" idx="1"/>
                <a:endCxn id="98" idx="3"/>
              </p:cNvCxnSpPr>
              <p:nvPr/>
            </p:nvCxnSpPr>
            <p:spPr>
              <a:xfrm flipH="1">
                <a:off x="13971316" y="18590226"/>
                <a:ext cx="545014" cy="1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648CAA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02" name="Straight Arrow Connector 101">
                <a:extLst>
                  <a:ext uri="{FF2B5EF4-FFF2-40B4-BE49-F238E27FC236}">
                    <a16:creationId xmlns="" xmlns:a16="http://schemas.microsoft.com/office/drawing/2014/main" id="{84604793-23CE-364F-815E-71D8DA862413}"/>
                  </a:ext>
                </a:extLst>
              </p:cNvPr>
              <p:cNvCxnSpPr>
                <a:cxnSpLocks/>
                <a:stCxn id="98" idx="1"/>
                <a:endCxn id="99" idx="3"/>
              </p:cNvCxnSpPr>
              <p:nvPr/>
            </p:nvCxnSpPr>
            <p:spPr>
              <a:xfrm flipH="1" flipV="1">
                <a:off x="11663761" y="18590225"/>
                <a:ext cx="483301" cy="2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648CAA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03" name="Straight Arrow Connector 102">
                <a:extLst>
                  <a:ext uri="{FF2B5EF4-FFF2-40B4-BE49-F238E27FC236}">
                    <a16:creationId xmlns="" xmlns:a16="http://schemas.microsoft.com/office/drawing/2014/main" id="{389A77A8-8C69-9B48-9D9A-6340C1963EE6}"/>
                  </a:ext>
                </a:extLst>
              </p:cNvPr>
              <p:cNvCxnSpPr>
                <a:cxnSpLocks/>
                <a:stCxn id="99" idx="0"/>
                <a:endCxn id="91" idx="2"/>
              </p:cNvCxnSpPr>
              <p:nvPr/>
            </p:nvCxnSpPr>
            <p:spPr>
              <a:xfrm flipV="1">
                <a:off x="10276025" y="16246299"/>
                <a:ext cx="0" cy="1740482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648CAA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04" name="Rectangle 103">
                <a:extLst>
                  <a:ext uri="{FF2B5EF4-FFF2-40B4-BE49-F238E27FC236}">
                    <a16:creationId xmlns="" xmlns:a16="http://schemas.microsoft.com/office/drawing/2014/main" id="{4FDED6B6-60A6-C644-908C-B5E8FBDD68A7}"/>
                  </a:ext>
                </a:extLst>
              </p:cNvPr>
              <p:cNvSpPr/>
              <p:nvPr/>
            </p:nvSpPr>
            <p:spPr>
              <a:xfrm>
                <a:off x="12527957" y="17416762"/>
                <a:ext cx="1443357" cy="496907"/>
              </a:xfrm>
              <a:prstGeom prst="rect">
                <a:avLst/>
              </a:prstGeom>
              <a:gradFill rotWithShape="1">
                <a:gsLst>
                  <a:gs pos="0">
                    <a:srgbClr val="648CAA">
                      <a:shade val="51000"/>
                      <a:satMod val="130000"/>
                    </a:srgbClr>
                  </a:gs>
                  <a:gs pos="80000">
                    <a:srgbClr val="648CAA">
                      <a:shade val="93000"/>
                      <a:satMod val="130000"/>
                    </a:srgbClr>
                  </a:gs>
                  <a:gs pos="100000">
                    <a:srgbClr val="648CAA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648CAA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next_batch</a:t>
                </a: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()</a:t>
                </a:r>
              </a:p>
            </p:txBody>
          </p:sp>
          <p:cxnSp>
            <p:nvCxnSpPr>
              <p:cNvPr id="105" name="Straight Arrow Connector 40">
                <a:extLst>
                  <a:ext uri="{FF2B5EF4-FFF2-40B4-BE49-F238E27FC236}">
                    <a16:creationId xmlns="" xmlns:a16="http://schemas.microsoft.com/office/drawing/2014/main" id="{5A7392C1-546D-D84E-9D22-609C2EB93318}"/>
                  </a:ext>
                </a:extLst>
              </p:cNvPr>
              <p:cNvCxnSpPr>
                <a:stCxn id="93" idx="2"/>
                <a:endCxn id="104" idx="3"/>
              </p:cNvCxnSpPr>
              <p:nvPr/>
            </p:nvCxnSpPr>
            <p:spPr>
              <a:xfrm rot="5400000">
                <a:off x="14723639" y="16484787"/>
                <a:ext cx="428105" cy="1932753"/>
              </a:xfrm>
              <a:prstGeom prst="bentConnector2">
                <a:avLst/>
              </a:prstGeom>
              <a:noFill/>
              <a:ln w="25400" cap="flat" cmpd="sng" algn="ctr">
                <a:solidFill>
                  <a:srgbClr val="648CAA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06" name="Straight Arrow Connector 105">
                <a:extLst>
                  <a:ext uri="{FF2B5EF4-FFF2-40B4-BE49-F238E27FC236}">
                    <a16:creationId xmlns="" xmlns:a16="http://schemas.microsoft.com/office/drawing/2014/main" id="{DCB4A1F4-D751-9A44-A436-186094F6F52B}"/>
                  </a:ext>
                </a:extLst>
              </p:cNvPr>
              <p:cNvCxnSpPr>
                <a:cxnSpLocks/>
                <a:stCxn id="91" idx="3"/>
                <a:endCxn id="104" idx="0"/>
              </p:cNvCxnSpPr>
              <p:nvPr/>
            </p:nvCxnSpPr>
            <p:spPr>
              <a:xfrm>
                <a:off x="11663761" y="15928949"/>
                <a:ext cx="1585875" cy="1487813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648CAA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07" name="TextBox 106">
                <a:extLst>
                  <a:ext uri="{FF2B5EF4-FFF2-40B4-BE49-F238E27FC236}">
                    <a16:creationId xmlns="" xmlns:a16="http://schemas.microsoft.com/office/drawing/2014/main" id="{74EC98FD-9D5F-6548-B8DE-7CA6A13EE9C0}"/>
                  </a:ext>
                </a:extLst>
              </p:cNvPr>
              <p:cNvSpPr txBox="1"/>
              <p:nvPr/>
            </p:nvSpPr>
            <p:spPr>
              <a:xfrm>
                <a:off x="9441311" y="16879845"/>
                <a:ext cx="834714" cy="473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Dataset instance</a:t>
                </a:r>
              </a:p>
            </p:txBody>
          </p:sp>
        </p:grpSp>
        <p:sp>
          <p:nvSpPr>
            <p:cNvPr id="90" name="Alternate Process 95">
              <a:extLst>
                <a:ext uri="{FF2B5EF4-FFF2-40B4-BE49-F238E27FC236}">
                  <a16:creationId xmlns="" xmlns:a16="http://schemas.microsoft.com/office/drawing/2014/main" id="{A6732443-6931-CA4D-8875-C675DFCD6799}"/>
                </a:ext>
              </a:extLst>
            </p:cNvPr>
            <p:cNvSpPr/>
            <p:nvPr/>
          </p:nvSpPr>
          <p:spPr>
            <a:xfrm>
              <a:off x="9065563" y="12542617"/>
              <a:ext cx="7377951" cy="5200401"/>
            </a:xfrm>
            <a:prstGeom prst="flowChartAlternateProcess">
              <a:avLst/>
            </a:prstGeom>
            <a:noFill/>
            <a:ln w="50800" cap="flat" cmpd="sng" algn="ctr">
              <a:solidFill>
                <a:srgbClr val="648CAA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38785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355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CDB Overview</a:t>
            </a:r>
            <a:endParaRPr lang="en-US" sz="2900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9"/>
            <a:ext cx="8229600" cy="3861878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Climate Data Benchmark (CDB)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Uses a huge dataset of climate data images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Used as an image recognition model to detect patterns for extreme weather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Uses </a:t>
            </a:r>
            <a:r>
              <a:rPr lang="en-US" sz="1800" dirty="0" err="1">
                <a:cs typeface="Avenir Book"/>
              </a:rPr>
              <a:t>Horovod</a:t>
            </a:r>
            <a:r>
              <a:rPr lang="en-US" sz="1800" dirty="0">
                <a:cs typeface="Avenir Book"/>
              </a:rPr>
              <a:t> for Distributed TensorFlow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Uses TensorFlow Dataset API and python’s multiprocessing package for input pipelining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Made of Tiramisu, a fully convolutional network for semantic segmentation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endParaRPr lang="en-US" sz="1800" dirty="0">
              <a:cs typeface="Avenir Boo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4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42" y="134902"/>
            <a:ext cx="7327750" cy="577109"/>
          </a:xfrm>
        </p:spPr>
        <p:txBody>
          <a:bodyPr>
            <a:normAutofit/>
          </a:bodyPr>
          <a:lstStyle/>
          <a:p>
            <a:r>
              <a:rPr lang="en-US" sz="2900" dirty="0" smtClean="0"/>
              <a:t>CDB </a:t>
            </a:r>
            <a:r>
              <a:rPr lang="en-US" sz="2900" dirty="0"/>
              <a:t>Input Pipeline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54" name="Group 153">
            <a:extLst>
              <a:ext uri="{FF2B5EF4-FFF2-40B4-BE49-F238E27FC236}">
                <a16:creationId xmlns="" xmlns:a16="http://schemas.microsoft.com/office/drawing/2014/main" id="{A0DBD660-6224-CE40-9801-5BE5CB004590}"/>
              </a:ext>
            </a:extLst>
          </p:cNvPr>
          <p:cNvGrpSpPr/>
          <p:nvPr/>
        </p:nvGrpSpPr>
        <p:grpSpPr>
          <a:xfrm>
            <a:off x="360342" y="865019"/>
            <a:ext cx="8478858" cy="3736718"/>
            <a:chOff x="16759987" y="12496542"/>
            <a:chExt cx="7377951" cy="5200401"/>
          </a:xfrm>
        </p:grpSpPr>
        <p:sp>
          <p:nvSpPr>
            <p:cNvPr id="155" name="Alternate Process 1">
              <a:extLst>
                <a:ext uri="{FF2B5EF4-FFF2-40B4-BE49-F238E27FC236}">
                  <a16:creationId xmlns="" xmlns:a16="http://schemas.microsoft.com/office/drawing/2014/main" id="{6016336F-C702-2B4A-BD4E-E8F04C3281C6}"/>
                </a:ext>
              </a:extLst>
            </p:cNvPr>
            <p:cNvSpPr/>
            <p:nvPr/>
          </p:nvSpPr>
          <p:spPr>
            <a:xfrm>
              <a:off x="16759987" y="12496542"/>
              <a:ext cx="7377951" cy="5200401"/>
            </a:xfrm>
            <a:prstGeom prst="flowChartAlternateProcess">
              <a:avLst/>
            </a:prstGeom>
            <a:noFill/>
            <a:ln w="50800" cap="flat" cmpd="sng" algn="ctr">
              <a:solidFill>
                <a:srgbClr val="648CAA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38785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="" xmlns:a16="http://schemas.microsoft.com/office/drawing/2014/main" id="{1E3B459F-7A61-914B-8A2D-EAAAAD91ACCE}"/>
                </a:ext>
              </a:extLst>
            </p:cNvPr>
            <p:cNvGrpSpPr/>
            <p:nvPr/>
          </p:nvGrpSpPr>
          <p:grpSpPr>
            <a:xfrm>
              <a:off x="16885650" y="12612559"/>
              <a:ext cx="7057040" cy="4724412"/>
              <a:chOff x="15406384" y="15322111"/>
              <a:chExt cx="8782697" cy="3856477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="" xmlns:a16="http://schemas.microsoft.com/office/drawing/2014/main" id="{FD227845-B168-0743-9BCF-833E06553B89}"/>
                  </a:ext>
                </a:extLst>
              </p:cNvPr>
              <p:cNvSpPr/>
              <p:nvPr/>
            </p:nvSpPr>
            <p:spPr>
              <a:xfrm>
                <a:off x="15737741" y="15322111"/>
                <a:ext cx="2871122" cy="634701"/>
              </a:xfrm>
              <a:prstGeom prst="rect">
                <a:avLst/>
              </a:prstGeom>
              <a:gradFill rotWithShape="1">
                <a:gsLst>
                  <a:gs pos="0">
                    <a:srgbClr val="648CAA">
                      <a:shade val="51000"/>
                      <a:satMod val="130000"/>
                    </a:srgbClr>
                  </a:gs>
                  <a:gs pos="80000">
                    <a:srgbClr val="648CAA">
                      <a:shade val="93000"/>
                      <a:satMod val="130000"/>
                    </a:srgbClr>
                  </a:gs>
                  <a:gs pos="100000">
                    <a:srgbClr val="648CAA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648CAA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mascarpone-tiramisu-</a:t>
                </a: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tf</a:t>
                </a: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-</a:t>
                </a: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singlefile.py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="" xmlns:a16="http://schemas.microsoft.com/office/drawing/2014/main" id="{408EC5C2-9760-CC4B-923E-D75EB89B13E8}"/>
                  </a:ext>
                </a:extLst>
              </p:cNvPr>
              <p:cNvSpPr/>
              <p:nvPr/>
            </p:nvSpPr>
            <p:spPr>
              <a:xfrm>
                <a:off x="21413608" y="15474509"/>
                <a:ext cx="2775473" cy="634701"/>
              </a:xfrm>
              <a:prstGeom prst="rect">
                <a:avLst/>
              </a:prstGeom>
              <a:gradFill rotWithShape="1">
                <a:gsLst>
                  <a:gs pos="0">
                    <a:srgbClr val="648CAA">
                      <a:shade val="51000"/>
                      <a:satMod val="130000"/>
                    </a:srgbClr>
                  </a:gs>
                  <a:gs pos="80000">
                    <a:srgbClr val="648CAA">
                      <a:shade val="93000"/>
                      <a:satMod val="130000"/>
                    </a:srgbClr>
                  </a:gs>
                  <a:gs pos="100000">
                    <a:srgbClr val="648CAA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648CAA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tiramisu_helpers.py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="" xmlns:a16="http://schemas.microsoft.com/office/drawing/2014/main" id="{FE1B68D1-2E81-B145-B5F3-D79D426E1400}"/>
                  </a:ext>
                </a:extLst>
              </p:cNvPr>
              <p:cNvSpPr/>
              <p:nvPr/>
            </p:nvSpPr>
            <p:spPr>
              <a:xfrm>
                <a:off x="21413608" y="16515993"/>
                <a:ext cx="2775473" cy="634701"/>
              </a:xfrm>
              <a:prstGeom prst="rect">
                <a:avLst/>
              </a:prstGeom>
              <a:gradFill rotWithShape="1">
                <a:gsLst>
                  <a:gs pos="0">
                    <a:srgbClr val="648CAA">
                      <a:shade val="51000"/>
                      <a:satMod val="130000"/>
                    </a:srgbClr>
                  </a:gs>
                  <a:gs pos="80000">
                    <a:srgbClr val="648CAA">
                      <a:shade val="93000"/>
                      <a:satMod val="130000"/>
                    </a:srgbClr>
                  </a:gs>
                  <a:gs pos="100000">
                    <a:srgbClr val="648CAA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648CAA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h5_input_reader</a:t>
                </a:r>
              </a:p>
            </p:txBody>
          </p:sp>
          <p:cxnSp>
            <p:nvCxnSpPr>
              <p:cNvPr id="160" name="Straight Arrow Connector 159">
                <a:extLst>
                  <a:ext uri="{FF2B5EF4-FFF2-40B4-BE49-F238E27FC236}">
                    <a16:creationId xmlns="" xmlns:a16="http://schemas.microsoft.com/office/drawing/2014/main" id="{32E98E7C-8D62-134B-8401-922040C24566}"/>
                  </a:ext>
                </a:extLst>
              </p:cNvPr>
              <p:cNvCxnSpPr>
                <a:stCxn id="158" idx="2"/>
                <a:endCxn id="159" idx="0"/>
              </p:cNvCxnSpPr>
              <p:nvPr/>
            </p:nvCxnSpPr>
            <p:spPr>
              <a:xfrm>
                <a:off x="22801344" y="16109210"/>
                <a:ext cx="0" cy="406784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648CAA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1" name="Straight Arrow Connector 160">
                <a:extLst>
                  <a:ext uri="{FF2B5EF4-FFF2-40B4-BE49-F238E27FC236}">
                    <a16:creationId xmlns="" xmlns:a16="http://schemas.microsoft.com/office/drawing/2014/main" id="{8F92D03B-703A-7D4C-BAE8-DCD06531FFFB}"/>
                  </a:ext>
                </a:extLst>
              </p:cNvPr>
              <p:cNvCxnSpPr>
                <a:cxnSpLocks/>
                <a:stCxn id="157" idx="3"/>
                <a:endCxn id="159" idx="1"/>
              </p:cNvCxnSpPr>
              <p:nvPr/>
            </p:nvCxnSpPr>
            <p:spPr>
              <a:xfrm>
                <a:off x="18608863" y="15639462"/>
                <a:ext cx="2804744" cy="1193883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648CAA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62" name="TextBox 161">
                <a:extLst>
                  <a:ext uri="{FF2B5EF4-FFF2-40B4-BE49-F238E27FC236}">
                    <a16:creationId xmlns="" xmlns:a16="http://schemas.microsoft.com/office/drawing/2014/main" id="{CBE8C13E-03B2-0746-B816-151D16C619EA}"/>
                  </a:ext>
                </a:extLst>
              </p:cNvPr>
              <p:cNvSpPr txBox="1"/>
              <p:nvPr/>
            </p:nvSpPr>
            <p:spPr>
              <a:xfrm rot="1272269">
                <a:off x="18664947" y="15934146"/>
                <a:ext cx="2776018" cy="314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input_path</a:t>
                </a: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, channels, weights etc.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="" xmlns:a16="http://schemas.microsoft.com/office/drawing/2014/main" id="{CFFA14DA-F8B2-C541-8E94-230EAB1F6C4F}"/>
                  </a:ext>
                </a:extLst>
              </p:cNvPr>
              <p:cNvSpPr/>
              <p:nvPr/>
            </p:nvSpPr>
            <p:spPr>
              <a:xfrm>
                <a:off x="22232472" y="18194005"/>
                <a:ext cx="1956609" cy="883155"/>
              </a:xfrm>
              <a:prstGeom prst="rect">
                <a:avLst/>
              </a:prstGeom>
              <a:gradFill rotWithShape="1">
                <a:gsLst>
                  <a:gs pos="0">
                    <a:srgbClr val="648CAA">
                      <a:shade val="51000"/>
                      <a:satMod val="130000"/>
                    </a:srgbClr>
                  </a:gs>
                  <a:gs pos="80000">
                    <a:srgbClr val="648CAA">
                      <a:shade val="93000"/>
                      <a:satMod val="130000"/>
                    </a:srgbClr>
                  </a:gs>
                  <a:gs pos="100000">
                    <a:srgbClr val="648CAA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648CAA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multiprocessing.Pool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="" xmlns:a16="http://schemas.microsoft.com/office/drawing/2014/main" id="{47C41985-A7DB-1F42-A8F1-3FC36B565336}"/>
                  </a:ext>
                </a:extLst>
              </p:cNvPr>
              <p:cNvSpPr/>
              <p:nvPr/>
            </p:nvSpPr>
            <p:spPr>
              <a:xfrm>
                <a:off x="15900987" y="17223838"/>
                <a:ext cx="1917885" cy="530391"/>
              </a:xfrm>
              <a:prstGeom prst="rect">
                <a:avLst/>
              </a:prstGeom>
              <a:gradFill rotWithShape="1">
                <a:gsLst>
                  <a:gs pos="0">
                    <a:srgbClr val="648CAA">
                      <a:shade val="51000"/>
                      <a:satMod val="130000"/>
                    </a:srgbClr>
                  </a:gs>
                  <a:gs pos="80000">
                    <a:srgbClr val="648CAA">
                      <a:shade val="93000"/>
                      <a:satMod val="130000"/>
                    </a:srgbClr>
                  </a:gs>
                  <a:gs pos="100000">
                    <a:srgbClr val="648CAA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648CAA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create_dataset</a:t>
                </a: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()</a:t>
                </a:r>
              </a:p>
            </p:txBody>
          </p:sp>
          <p:cxnSp>
            <p:nvCxnSpPr>
              <p:cNvPr id="165" name="Straight Arrow Connector 73">
                <a:extLst>
                  <a:ext uri="{FF2B5EF4-FFF2-40B4-BE49-F238E27FC236}">
                    <a16:creationId xmlns="" xmlns:a16="http://schemas.microsoft.com/office/drawing/2014/main" id="{05EECBE7-8CD5-0249-B1AE-E7C66EDF9864}"/>
                  </a:ext>
                </a:extLst>
              </p:cNvPr>
              <p:cNvCxnSpPr>
                <a:cxnSpLocks/>
                <a:stCxn id="159" idx="2"/>
                <a:endCxn id="163" idx="0"/>
              </p:cNvCxnSpPr>
              <p:nvPr/>
            </p:nvCxnSpPr>
            <p:spPr>
              <a:xfrm rot="16200000" flipH="1">
                <a:off x="22484405" y="17467632"/>
                <a:ext cx="1043312" cy="409433"/>
              </a:xfrm>
              <a:prstGeom prst="bent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rgbClr val="648CAA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66" name="Rectangle 165">
                <a:extLst>
                  <a:ext uri="{FF2B5EF4-FFF2-40B4-BE49-F238E27FC236}">
                    <a16:creationId xmlns="" xmlns:a16="http://schemas.microsoft.com/office/drawing/2014/main" id="{B9C7A776-2FCB-E440-AC51-A0CDDC099DEA}"/>
                  </a:ext>
                </a:extLst>
              </p:cNvPr>
              <p:cNvSpPr/>
              <p:nvPr/>
            </p:nvSpPr>
            <p:spPr>
              <a:xfrm>
                <a:off x="19897749" y="17651910"/>
                <a:ext cx="1443357" cy="496907"/>
              </a:xfrm>
              <a:prstGeom prst="rect">
                <a:avLst/>
              </a:prstGeom>
              <a:gradFill rotWithShape="1">
                <a:gsLst>
                  <a:gs pos="0">
                    <a:srgbClr val="648CAA">
                      <a:shade val="51000"/>
                      <a:satMod val="130000"/>
                    </a:srgbClr>
                  </a:gs>
                  <a:gs pos="80000">
                    <a:srgbClr val="648CAA">
                      <a:shade val="93000"/>
                      <a:satMod val="130000"/>
                    </a:srgbClr>
                  </a:gs>
                  <a:gs pos="100000">
                    <a:srgbClr val="648CAA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648CAA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read()</a:t>
                </a:r>
              </a:p>
            </p:txBody>
          </p:sp>
          <p:cxnSp>
            <p:nvCxnSpPr>
              <p:cNvPr id="167" name="Straight Arrow Connector 40">
                <a:extLst>
                  <a:ext uri="{FF2B5EF4-FFF2-40B4-BE49-F238E27FC236}">
                    <a16:creationId xmlns="" xmlns:a16="http://schemas.microsoft.com/office/drawing/2014/main" id="{5854C96C-018A-E945-B76A-F034615B450E}"/>
                  </a:ext>
                </a:extLst>
              </p:cNvPr>
              <p:cNvCxnSpPr>
                <a:cxnSpLocks/>
                <a:stCxn id="159" idx="2"/>
                <a:endCxn id="166" idx="0"/>
              </p:cNvCxnSpPr>
              <p:nvPr/>
            </p:nvCxnSpPr>
            <p:spPr>
              <a:xfrm rot="5400000">
                <a:off x="21459779" y="16310344"/>
                <a:ext cx="501216" cy="2181916"/>
              </a:xfrm>
              <a:prstGeom prst="bent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rgbClr val="648CAA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8" name="Straight Arrow Connector 167">
                <a:extLst>
                  <a:ext uri="{FF2B5EF4-FFF2-40B4-BE49-F238E27FC236}">
                    <a16:creationId xmlns="" xmlns:a16="http://schemas.microsoft.com/office/drawing/2014/main" id="{1AB6DC9C-DA7B-6742-AA81-73F14EBBF77D}"/>
                  </a:ext>
                </a:extLst>
              </p:cNvPr>
              <p:cNvCxnSpPr>
                <a:cxnSpLocks/>
                <a:stCxn id="164" idx="3"/>
                <a:endCxn id="166" idx="1"/>
              </p:cNvCxnSpPr>
              <p:nvPr/>
            </p:nvCxnSpPr>
            <p:spPr>
              <a:xfrm>
                <a:off x="17818872" y="17489033"/>
                <a:ext cx="2078876" cy="41133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648CAA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9" name="Straight Arrow Connector 168">
                <a:extLst>
                  <a:ext uri="{FF2B5EF4-FFF2-40B4-BE49-F238E27FC236}">
                    <a16:creationId xmlns="" xmlns:a16="http://schemas.microsoft.com/office/drawing/2014/main" id="{753C835B-BB61-F047-97BB-663257E3BE8B}"/>
                  </a:ext>
                </a:extLst>
              </p:cNvPr>
              <p:cNvCxnSpPr>
                <a:cxnSpLocks/>
                <a:stCxn id="163" idx="1"/>
                <a:endCxn id="173" idx="3"/>
              </p:cNvCxnSpPr>
              <p:nvPr/>
            </p:nvCxnSpPr>
            <p:spPr>
              <a:xfrm flipH="1">
                <a:off x="21509217" y="18635583"/>
                <a:ext cx="723255" cy="4429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648CAA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70" name="TextBox 169">
                <a:extLst>
                  <a:ext uri="{FF2B5EF4-FFF2-40B4-BE49-F238E27FC236}">
                    <a16:creationId xmlns="" xmlns:a16="http://schemas.microsoft.com/office/drawing/2014/main" id="{9A92F0E2-C18D-D84A-B514-A97B32EC3510}"/>
                  </a:ext>
                </a:extLst>
              </p:cNvPr>
              <p:cNvSpPr txBox="1"/>
              <p:nvPr/>
            </p:nvSpPr>
            <p:spPr>
              <a:xfrm>
                <a:off x="21549469" y="18660054"/>
                <a:ext cx="652553" cy="314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apply</a:t>
                </a: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cxnSp>
            <p:nvCxnSpPr>
              <p:cNvPr id="171" name="Straight Arrow Connector 170">
                <a:extLst>
                  <a:ext uri="{FF2B5EF4-FFF2-40B4-BE49-F238E27FC236}">
                    <a16:creationId xmlns="" xmlns:a16="http://schemas.microsoft.com/office/drawing/2014/main" id="{D804F6F9-D922-9D49-92FD-725CCA5B08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608863" y="15826002"/>
                <a:ext cx="2802033" cy="1175349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648CAA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72" name="TextBox 171">
                <a:extLst>
                  <a:ext uri="{FF2B5EF4-FFF2-40B4-BE49-F238E27FC236}">
                    <a16:creationId xmlns="" xmlns:a16="http://schemas.microsoft.com/office/drawing/2014/main" id="{CBCCFB65-52EB-AD47-AA8E-857274F66365}"/>
                  </a:ext>
                </a:extLst>
              </p:cNvPr>
              <p:cNvSpPr txBox="1"/>
              <p:nvPr/>
            </p:nvSpPr>
            <p:spPr>
              <a:xfrm rot="1235182">
                <a:off x="18586410" y="16456105"/>
                <a:ext cx="2776018" cy="314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h5_input_reader instance</a:t>
                </a: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="" xmlns:a16="http://schemas.microsoft.com/office/drawing/2014/main" id="{6FB24E0A-D084-2B43-97FA-3CB59A39191F}"/>
                  </a:ext>
                </a:extLst>
              </p:cNvPr>
              <p:cNvSpPr/>
              <p:nvPr/>
            </p:nvSpPr>
            <p:spPr>
              <a:xfrm>
                <a:off x="19747079" y="18391558"/>
                <a:ext cx="1762139" cy="496907"/>
              </a:xfrm>
              <a:prstGeom prst="rect">
                <a:avLst/>
              </a:prstGeom>
              <a:gradFill rotWithShape="1">
                <a:gsLst>
                  <a:gs pos="0">
                    <a:srgbClr val="648CAA">
                      <a:shade val="51000"/>
                      <a:satMod val="130000"/>
                    </a:srgbClr>
                  </a:gs>
                  <a:gs pos="80000">
                    <a:srgbClr val="648CAA">
                      <a:shade val="93000"/>
                      <a:satMod val="130000"/>
                    </a:srgbClr>
                  </a:gs>
                  <a:gs pos="100000">
                    <a:srgbClr val="648CAA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648CAA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h5_input_subprocess_reader()</a:t>
                </a:r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="" xmlns:a16="http://schemas.microsoft.com/office/drawing/2014/main" id="{6FAAC972-6BA6-B24E-894A-FF88032D62BE}"/>
                  </a:ext>
                </a:extLst>
              </p:cNvPr>
              <p:cNvCxnSpPr>
                <a:cxnSpLocks/>
                <a:stCxn id="166" idx="2"/>
                <a:endCxn id="173" idx="0"/>
              </p:cNvCxnSpPr>
              <p:nvPr/>
            </p:nvCxnSpPr>
            <p:spPr>
              <a:xfrm>
                <a:off x="20619428" y="18148817"/>
                <a:ext cx="8720" cy="242741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648CAA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5" name="Straight Arrow Connector 174">
                <a:extLst>
                  <a:ext uri="{FF2B5EF4-FFF2-40B4-BE49-F238E27FC236}">
                    <a16:creationId xmlns="" xmlns:a16="http://schemas.microsoft.com/office/drawing/2014/main" id="{7C3C6609-4A4B-8546-9AD7-3688CFDB275A}"/>
                  </a:ext>
                </a:extLst>
              </p:cNvPr>
              <p:cNvCxnSpPr>
                <a:cxnSpLocks/>
                <a:stCxn id="157" idx="2"/>
                <a:endCxn id="164" idx="0"/>
              </p:cNvCxnSpPr>
              <p:nvPr/>
            </p:nvCxnSpPr>
            <p:spPr>
              <a:xfrm flipH="1">
                <a:off x="16859930" y="15956812"/>
                <a:ext cx="313373" cy="1267027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648CAA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76" name="TextBox 175">
                <a:extLst>
                  <a:ext uri="{FF2B5EF4-FFF2-40B4-BE49-F238E27FC236}">
                    <a16:creationId xmlns="" xmlns:a16="http://schemas.microsoft.com/office/drawing/2014/main" id="{81631AF3-D252-A04C-A236-7E22B22631DB}"/>
                  </a:ext>
                </a:extLst>
              </p:cNvPr>
              <p:cNvSpPr txBox="1"/>
              <p:nvPr/>
            </p:nvSpPr>
            <p:spPr>
              <a:xfrm rot="16799314">
                <a:off x="16014513" y="16289398"/>
                <a:ext cx="1356335" cy="499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h5_input_reader instance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="" xmlns:a16="http://schemas.microsoft.com/office/drawing/2014/main" id="{285EA32A-B332-5847-B63E-2E0B82941E17}"/>
                  </a:ext>
                </a:extLst>
              </p:cNvPr>
              <p:cNvSpPr/>
              <p:nvPr/>
            </p:nvSpPr>
            <p:spPr>
              <a:xfrm rot="708511">
                <a:off x="17917411" y="17363543"/>
                <a:ext cx="1796244" cy="3146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tf.data.Dataset.map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cxnSp>
            <p:nvCxnSpPr>
              <p:cNvPr id="178" name="Straight Arrow Connector 177">
                <a:extLst>
                  <a:ext uri="{FF2B5EF4-FFF2-40B4-BE49-F238E27FC236}">
                    <a16:creationId xmlns="" xmlns:a16="http://schemas.microsoft.com/office/drawing/2014/main" id="{D6A3DBD7-873B-F645-9DD8-AF0AAB80F2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60185" y="15954175"/>
                <a:ext cx="359688" cy="1237389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648CAA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79" name="TextBox 178">
                <a:extLst>
                  <a:ext uri="{FF2B5EF4-FFF2-40B4-BE49-F238E27FC236}">
                    <a16:creationId xmlns="" xmlns:a16="http://schemas.microsoft.com/office/drawing/2014/main" id="{4E75EC9E-9530-1648-8337-694355C01358}"/>
                  </a:ext>
                </a:extLst>
              </p:cNvPr>
              <p:cNvSpPr txBox="1"/>
              <p:nvPr/>
            </p:nvSpPr>
            <p:spPr>
              <a:xfrm rot="17117299">
                <a:off x="17163538" y="16496774"/>
                <a:ext cx="919525" cy="299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Dataset</a:t>
                </a:r>
                <a:endParaRPr kumimoji="0" 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="" xmlns:a16="http://schemas.microsoft.com/office/drawing/2014/main" id="{127B1C5E-6E1D-4A45-8B5F-BFE1F36B8BB8}"/>
                  </a:ext>
                </a:extLst>
              </p:cNvPr>
              <p:cNvSpPr/>
              <p:nvPr/>
            </p:nvSpPr>
            <p:spPr>
              <a:xfrm rot="659062">
                <a:off x="17828597" y="17916191"/>
                <a:ext cx="2010199" cy="3146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data, label, weights etc.</a:t>
                </a:r>
              </a:p>
            </p:txBody>
          </p:sp>
          <p:cxnSp>
            <p:nvCxnSpPr>
              <p:cNvPr id="181" name="Straight Arrow Connector 180">
                <a:extLst>
                  <a:ext uri="{FF2B5EF4-FFF2-40B4-BE49-F238E27FC236}">
                    <a16:creationId xmlns="" xmlns:a16="http://schemas.microsoft.com/office/drawing/2014/main" id="{DF6FCB76-A10B-1E47-A911-9C64C77CE3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818872" y="17651910"/>
                <a:ext cx="2078876" cy="433079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648CAA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82" name="Rectangle 181">
                <a:extLst>
                  <a:ext uri="{FF2B5EF4-FFF2-40B4-BE49-F238E27FC236}">
                    <a16:creationId xmlns="" xmlns:a16="http://schemas.microsoft.com/office/drawing/2014/main" id="{0144FBCC-82F3-B845-BEB5-762BE93006B8}"/>
                  </a:ext>
                </a:extLst>
              </p:cNvPr>
              <p:cNvSpPr/>
              <p:nvPr/>
            </p:nvSpPr>
            <p:spPr>
              <a:xfrm>
                <a:off x="15920255" y="18454664"/>
                <a:ext cx="1917885" cy="723924"/>
              </a:xfrm>
              <a:prstGeom prst="rect">
                <a:avLst/>
              </a:prstGeom>
              <a:gradFill rotWithShape="1">
                <a:gsLst>
                  <a:gs pos="0">
                    <a:srgbClr val="648CAA">
                      <a:shade val="51000"/>
                      <a:satMod val="130000"/>
                    </a:srgbClr>
                  </a:gs>
                  <a:gs pos="80000">
                    <a:srgbClr val="648CAA">
                      <a:shade val="93000"/>
                      <a:satMod val="130000"/>
                    </a:srgbClr>
                  </a:gs>
                  <a:gs pos="100000">
                    <a:srgbClr val="648CAA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648CAA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Re-</a:t>
                </a: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initializable</a:t>
                </a: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training and validation dataset iterators</a:t>
                </a:r>
              </a:p>
            </p:txBody>
          </p:sp>
          <p:cxnSp>
            <p:nvCxnSpPr>
              <p:cNvPr id="183" name="Straight Arrow Connector 89">
                <a:extLst>
                  <a:ext uri="{FF2B5EF4-FFF2-40B4-BE49-F238E27FC236}">
                    <a16:creationId xmlns="" xmlns:a16="http://schemas.microsoft.com/office/drawing/2014/main" id="{51A288A1-57E5-1546-ADE7-95B023EFB698}"/>
                  </a:ext>
                </a:extLst>
              </p:cNvPr>
              <p:cNvCxnSpPr>
                <a:cxnSpLocks/>
                <a:endCxn id="182" idx="1"/>
              </p:cNvCxnSpPr>
              <p:nvPr/>
            </p:nvCxnSpPr>
            <p:spPr>
              <a:xfrm rot="16200000" flipH="1">
                <a:off x="14409905" y="17306275"/>
                <a:ext cx="2839541" cy="181160"/>
              </a:xfrm>
              <a:prstGeom prst="bentConnector2">
                <a:avLst/>
              </a:prstGeom>
              <a:noFill/>
              <a:ln w="25400" cap="flat" cmpd="sng" algn="ctr">
                <a:solidFill>
                  <a:srgbClr val="648CAA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84" name="TextBox 183">
                <a:extLst>
                  <a:ext uri="{FF2B5EF4-FFF2-40B4-BE49-F238E27FC236}">
                    <a16:creationId xmlns="" xmlns:a16="http://schemas.microsoft.com/office/drawing/2014/main" id="{20FA3185-9367-4048-8F74-471E11BDE158}"/>
                  </a:ext>
                </a:extLst>
              </p:cNvPr>
              <p:cNvSpPr txBox="1"/>
              <p:nvPr/>
            </p:nvSpPr>
            <p:spPr>
              <a:xfrm rot="16200000">
                <a:off x="15431190" y="16458931"/>
                <a:ext cx="898066" cy="299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Dataset</a:t>
                </a:r>
              </a:p>
            </p:txBody>
          </p:sp>
          <p:cxnSp>
            <p:nvCxnSpPr>
              <p:cNvPr id="185" name="Straight Arrow Connector 111">
                <a:extLst>
                  <a:ext uri="{FF2B5EF4-FFF2-40B4-BE49-F238E27FC236}">
                    <a16:creationId xmlns="" xmlns:a16="http://schemas.microsoft.com/office/drawing/2014/main" id="{631F0CE6-7E61-7A42-80A7-EE671C1CCCCF}"/>
                  </a:ext>
                </a:extLst>
              </p:cNvPr>
              <p:cNvCxnSpPr>
                <a:cxnSpLocks/>
                <a:endCxn id="157" idx="1"/>
              </p:cNvCxnSpPr>
              <p:nvPr/>
            </p:nvCxnSpPr>
            <p:spPr>
              <a:xfrm rot="16200000" flipV="1">
                <a:off x="14162753" y="17214448"/>
                <a:ext cx="3324500" cy="174521"/>
              </a:xfrm>
              <a:prstGeom prst="bentConnector4">
                <a:avLst>
                  <a:gd name="adj1" fmla="val -399"/>
                  <a:gd name="adj2" fmla="val 286464"/>
                </a:avLst>
              </a:prstGeom>
              <a:noFill/>
              <a:ln w="25400" cap="flat" cmpd="sng" algn="ctr">
                <a:solidFill>
                  <a:srgbClr val="648CAA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86" name="TextBox 185">
                <a:extLst>
                  <a:ext uri="{FF2B5EF4-FFF2-40B4-BE49-F238E27FC236}">
                    <a16:creationId xmlns="" xmlns:a16="http://schemas.microsoft.com/office/drawing/2014/main" id="{3241F9CE-9572-B94A-96B3-1D1B900277DF}"/>
                  </a:ext>
                </a:extLst>
              </p:cNvPr>
              <p:cNvSpPr txBox="1"/>
              <p:nvPr/>
            </p:nvSpPr>
            <p:spPr>
              <a:xfrm rot="16200000">
                <a:off x="14814869" y="16905379"/>
                <a:ext cx="1483003" cy="299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3878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next_element</a:t>
                </a:r>
                <a:endParaRPr kumimoji="0" 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538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RSC HD">
  <a:themeElements>
    <a:clrScheme name="NERSC Palette">
      <a:dk1>
        <a:sysClr val="windowText" lastClr="000000"/>
      </a:dk1>
      <a:lt1>
        <a:sysClr val="window" lastClr="FFFFFF"/>
      </a:lt1>
      <a:dk2>
        <a:srgbClr val="194963"/>
      </a:dk2>
      <a:lt2>
        <a:srgbClr val="FEE8B4"/>
      </a:lt2>
      <a:accent1>
        <a:srgbClr val="194963"/>
      </a:accent1>
      <a:accent2>
        <a:srgbClr val="FCD235"/>
      </a:accent2>
      <a:accent3>
        <a:srgbClr val="4FA556"/>
      </a:accent3>
      <a:accent4>
        <a:srgbClr val="8E2A20"/>
      </a:accent4>
      <a:accent5>
        <a:srgbClr val="679AC3"/>
      </a:accent5>
      <a:accent6>
        <a:srgbClr val="F68B4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NERSC HD.potx</Template>
  <TotalTime>24079</TotalTime>
  <Words>847</Words>
  <Application>Microsoft Office PowerPoint</Application>
  <PresentationFormat>On-screen Show (16:9)</PresentationFormat>
  <Paragraphs>208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ＭＳ Ｐゴシック</vt:lpstr>
      <vt:lpstr>Arial</vt:lpstr>
      <vt:lpstr>Avenir Book</vt:lpstr>
      <vt:lpstr>Calibri</vt:lpstr>
      <vt:lpstr>Helvetica Neue Bold Condensed</vt:lpstr>
      <vt:lpstr>Wingdings</vt:lpstr>
      <vt:lpstr>NERSC HD</vt:lpstr>
      <vt:lpstr>Fahim Tahmid Chowdhury Data Analytics &amp; Service Group NERSC</vt:lpstr>
      <vt:lpstr>Outline</vt:lpstr>
      <vt:lpstr>Outline</vt:lpstr>
      <vt:lpstr>Project Objectives</vt:lpstr>
      <vt:lpstr>Outline</vt:lpstr>
      <vt:lpstr>HEPCNNB Overview</vt:lpstr>
      <vt:lpstr>HEPCNNB Input Pipeline</vt:lpstr>
      <vt:lpstr>CDB Overview</vt:lpstr>
      <vt:lpstr>CDB Input Pipeline</vt:lpstr>
      <vt:lpstr>Outline</vt:lpstr>
      <vt:lpstr>Profiling Tools</vt:lpstr>
      <vt:lpstr>HEPCNNB Dataset</vt:lpstr>
      <vt:lpstr>Total Time Scale Out (HEPCNNB)</vt:lpstr>
      <vt:lpstr>Read Bandwidth Scale Out (HEPCNNB)</vt:lpstr>
      <vt:lpstr>CDB Dataset</vt:lpstr>
      <vt:lpstr>Total Time Scale Out (CDB)</vt:lpstr>
      <vt:lpstr>Read Bandwidth Scale Out (CDB)</vt:lpstr>
      <vt:lpstr>Outline</vt:lpstr>
      <vt:lpstr>Tasks In Progress</vt:lpstr>
      <vt:lpstr>Outline</vt:lpstr>
      <vt:lpstr>Plans for the Future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Broughton</dc:creator>
  <cp:lastModifiedBy>Fahim Chowdhury</cp:lastModifiedBy>
  <cp:revision>2940</cp:revision>
  <cp:lastPrinted>2012-06-09T14:57:01Z</cp:lastPrinted>
  <dcterms:created xsi:type="dcterms:W3CDTF">2012-10-26T23:06:13Z</dcterms:created>
  <dcterms:modified xsi:type="dcterms:W3CDTF">2018-08-16T09:31:54Z</dcterms:modified>
</cp:coreProperties>
</file>