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05" r:id="rId2"/>
    <p:sldId id="313" r:id="rId3"/>
    <p:sldId id="425" r:id="rId4"/>
    <p:sldId id="402" r:id="rId5"/>
    <p:sldId id="403" r:id="rId6"/>
    <p:sldId id="404" r:id="rId7"/>
    <p:sldId id="405" r:id="rId8"/>
    <p:sldId id="406" r:id="rId9"/>
    <p:sldId id="412" r:id="rId10"/>
    <p:sldId id="414" r:id="rId11"/>
    <p:sldId id="426" r:id="rId12"/>
    <p:sldId id="427" r:id="rId13"/>
    <p:sldId id="428" r:id="rId14"/>
    <p:sldId id="430" r:id="rId15"/>
    <p:sldId id="429" r:id="rId16"/>
    <p:sldId id="431" r:id="rId17"/>
    <p:sldId id="432" r:id="rId18"/>
    <p:sldId id="433" r:id="rId19"/>
    <p:sldId id="434" r:id="rId20"/>
    <p:sldId id="435" r:id="rId21"/>
    <p:sldId id="384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66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1119">
          <p15:clr>
            <a:srgbClr val="A4A3A4"/>
          </p15:clr>
        </p15:guide>
        <p15:guide id="4" orient="horz" pos="2088">
          <p15:clr>
            <a:srgbClr val="A4A3A4"/>
          </p15:clr>
        </p15:guide>
        <p15:guide id="5" pos="2909">
          <p15:clr>
            <a:srgbClr val="A4A3A4"/>
          </p15:clr>
        </p15:guide>
        <p15:guide id="6" pos="4281">
          <p15:clr>
            <a:srgbClr val="A4A3A4"/>
          </p15:clr>
        </p15:guide>
        <p15:guide id="7" pos="4209">
          <p15:clr>
            <a:srgbClr val="A4A3A4"/>
          </p15:clr>
        </p15:guide>
        <p15:guide id="8" pos="5581">
          <p15:clr>
            <a:srgbClr val="A4A3A4"/>
          </p15:clr>
        </p15:guide>
        <p15:guide id="9" pos="15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898989"/>
    <a:srgbClr val="4FA556"/>
    <a:srgbClr val="82C387"/>
    <a:srgbClr val="82C376"/>
    <a:srgbClr val="229246"/>
    <a:srgbClr val="F8961D"/>
    <a:srgbClr val="194963"/>
    <a:srgbClr val="D2E3EB"/>
    <a:srgbClr val="23A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72"/>
    <p:restoredTop sz="89962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2024" y="168"/>
      </p:cViewPr>
      <p:guideLst>
        <p:guide orient="horz" pos="2466"/>
        <p:guide orient="horz" pos="1071"/>
        <p:guide orient="horz" pos="1119"/>
        <p:guide orient="horz" pos="2088"/>
        <p:guide pos="2909"/>
        <p:guide pos="4281"/>
        <p:guide pos="4209"/>
        <p:guide pos="5581"/>
        <p:guide pos="15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900"/>
              <a:t>NERSC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D68A3-9B80-584C-9BEB-F8B43CF5A651}" type="datetime1">
              <a:rPr lang="en-US" sz="900" smtClean="0"/>
              <a:pPr/>
              <a:t>7/27/18</a:t>
            </a:fld>
            <a:endParaRPr lang="en-US" sz="9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58F80-FCEC-C745-BEA9-0BA1921C5D36}" type="slidenum">
              <a:rPr lang="en-US" sz="900" smtClean="0"/>
              <a:pPr/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57137354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NERSC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EAFF0-7375-1D4A-A389-D6238357B121}" type="datetime1">
              <a:rPr lang="en-US" smtClean="0"/>
              <a:pPr/>
              <a:t>7/27/18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511CB-48C6-1D49-AC56-5A39CE8EA9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8457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8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24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55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10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25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06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48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5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65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65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4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040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34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64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72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54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16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12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80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82574" y="171450"/>
            <a:ext cx="5147247" cy="3140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596760" y="3573511"/>
            <a:ext cx="3242440" cy="700088"/>
          </a:xfrm>
        </p:spPr>
        <p:txBody>
          <a:bodyPr anchor="ctr" anchorCtr="0">
            <a:normAutofit/>
          </a:bodyPr>
          <a:lstStyle>
            <a:lvl1pPr marL="0" indent="0">
              <a:defRPr sz="2800"/>
            </a:lvl1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4787" y="446685"/>
            <a:ext cx="4367577" cy="2601314"/>
          </a:xfrm>
        </p:spPr>
        <p:txBody>
          <a:bodyPr lIns="45720" tIns="45720" rIns="45720" anchor="ctr" anchorCtr="0">
            <a:norm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Helvetica Neue Bold Condensed"/>
                <a:cs typeface="Helvetica Neue Bold Condensed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title styles</a:t>
            </a:r>
          </a:p>
        </p:txBody>
      </p:sp>
      <p:pic>
        <p:nvPicPr>
          <p:cNvPr id="26" name="Picture 25" descr="NERSC_logo_color_sm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950" y="3312414"/>
            <a:ext cx="1801368" cy="1211621"/>
          </a:xfrm>
          <a:prstGeom prst="rect">
            <a:avLst/>
          </a:prstGeom>
        </p:spPr>
      </p:pic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239928" y="4776604"/>
            <a:ext cx="2864157" cy="273844"/>
          </a:xfr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116656" y="4776604"/>
            <a:ext cx="925708" cy="273844"/>
          </a:xfr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6"/>
          </p:nvPr>
        </p:nvSpPr>
        <p:spPr>
          <a:xfrm>
            <a:off x="5596760" y="433485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400" b="1" i="0">
                <a:solidFill>
                  <a:schemeClr val="accent5"/>
                </a:solidFill>
              </a:defRPr>
            </a:lvl1pPr>
          </a:lstStyle>
          <a:p>
            <a:fld id="{D897A66F-DFB6-CB44-8B31-7FAB7C20B0C7}" type="datetime4">
              <a:rPr lang="en-US" smtClean="0"/>
              <a:pPr/>
              <a:t>July 27, 2018</a:t>
            </a:fld>
            <a:endParaRPr lang="en-US" dirty="0"/>
          </a:p>
        </p:txBody>
      </p:sp>
      <p:pic>
        <p:nvPicPr>
          <p:cNvPr id="14" name="Picture Placeholder 17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5596760" y="173736"/>
            <a:ext cx="1558744" cy="1543050"/>
          </a:xfrm>
          <a:prstGeom prst="rect">
            <a:avLst/>
          </a:prstGeom>
        </p:spPr>
      </p:pic>
      <p:pic>
        <p:nvPicPr>
          <p:cNvPr id="15" name="Picture Placeholder 19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5" r="-895"/>
          <a:stretch>
            <a:fillRect/>
          </a:stretch>
        </p:blipFill>
        <p:spPr>
          <a:xfrm>
            <a:off x="5596760" y="1783080"/>
            <a:ext cx="728876" cy="720090"/>
          </a:xfrm>
          <a:prstGeom prst="rect">
            <a:avLst/>
          </a:prstGeom>
        </p:spPr>
      </p:pic>
      <p:pic>
        <p:nvPicPr>
          <p:cNvPr id="16" name="Picture Placeholder 18"/>
          <p:cNvPicPr>
            <a:picLocks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7258367" y="173736"/>
            <a:ext cx="1566435" cy="1543050"/>
          </a:xfrm>
          <a:prstGeom prst="rect">
            <a:avLst/>
          </a:prstGeom>
        </p:spPr>
      </p:pic>
      <p:pic>
        <p:nvPicPr>
          <p:cNvPr id="18" name="Picture 17"/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444304" y="2591239"/>
            <a:ext cx="711200" cy="7211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6861" y="1787313"/>
            <a:ext cx="716640" cy="716640"/>
          </a:xfrm>
          <a:prstGeom prst="rect">
            <a:avLst/>
          </a:prstGeom>
        </p:spPr>
      </p:pic>
      <p:pic>
        <p:nvPicPr>
          <p:cNvPr id="22" name="Picture 21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596760" y="2591239"/>
            <a:ext cx="723900" cy="721176"/>
          </a:xfrm>
          <a:prstGeom prst="rect">
            <a:avLst/>
          </a:prstGeom>
        </p:spPr>
      </p:pic>
      <p:pic>
        <p:nvPicPr>
          <p:cNvPr id="2" name="Picture 1" descr="m152_Ott_s271115_snap.png"/>
          <p:cNvPicPr>
            <a:picLocks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8367" y="1783080"/>
            <a:ext cx="1566435" cy="15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0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10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42" y="3337666"/>
            <a:ext cx="8499496" cy="577109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6" name="Picture 8" descr="NERSCvertLOCKUP.ai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1363" y="1096896"/>
            <a:ext cx="6224570" cy="2217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74564" y="1060176"/>
            <a:ext cx="6938610" cy="1529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898" y="1124668"/>
            <a:ext cx="6171003" cy="1394984"/>
          </a:xfrm>
        </p:spPr>
        <p:txBody>
          <a:bodyPr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10" descr="DOE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0"/>
            <a:ext cx="1676400" cy="381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1983841" y="2857958"/>
            <a:ext cx="4214812" cy="350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1983841" y="1786717"/>
            <a:ext cx="6586999" cy="700088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defRPr sz="28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 Neue Bold Condensed"/>
              <a:ea typeface="+mj-ea"/>
              <a:cs typeface="Helvetica Neue Bold Condensed"/>
            </a:endParaRPr>
          </a:p>
        </p:txBody>
      </p:sp>
      <p:pic>
        <p:nvPicPr>
          <p:cNvPr id="13" name="Picture Placeholder 19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5" r="-895"/>
          <a:stretch>
            <a:fillRect/>
          </a:stretch>
        </p:blipFill>
        <p:spPr>
          <a:xfrm>
            <a:off x="4825503" y="2666777"/>
            <a:ext cx="723884" cy="7169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4098" y="2667081"/>
            <a:ext cx="716640" cy="7166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489274" y="2667081"/>
            <a:ext cx="723900" cy="723900"/>
          </a:xfrm>
          <a:prstGeom prst="rect">
            <a:avLst/>
          </a:prstGeom>
        </p:spPr>
      </p:pic>
      <p:pic>
        <p:nvPicPr>
          <p:cNvPr id="21" name="Picture Placeholder 17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7302504" y="1060175"/>
            <a:ext cx="1538234" cy="1529334"/>
          </a:xfrm>
          <a:prstGeom prst="rect">
            <a:avLst/>
          </a:prstGeom>
        </p:spPr>
      </p:pic>
      <p:pic>
        <p:nvPicPr>
          <p:cNvPr id="22" name="Picture Placeholder 18"/>
          <p:cNvPicPr>
            <a:picLocks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5663383" y="2661458"/>
            <a:ext cx="722970" cy="721176"/>
          </a:xfrm>
          <a:prstGeom prst="rect">
            <a:avLst/>
          </a:prstGeom>
        </p:spPr>
      </p:pic>
      <p:pic>
        <p:nvPicPr>
          <p:cNvPr id="23" name="Picture 22" descr="NERSC_logo_color_sm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674" y="2440821"/>
            <a:ext cx="1801368" cy="1211580"/>
          </a:xfrm>
          <a:prstGeom prst="rect">
            <a:avLst/>
          </a:prstGeom>
        </p:spPr>
      </p:pic>
      <p:pic>
        <p:nvPicPr>
          <p:cNvPr id="20" name="Picture 19" descr="m152_Ott_s271115_snap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2504" y="2662544"/>
            <a:ext cx="720090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8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0" descr="DOE LOGO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1"/>
            <a:ext cx="1676400" cy="37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16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5360"/>
            <a:ext cx="4038600" cy="3649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45360"/>
            <a:ext cx="4038600" cy="3649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7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38102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17924"/>
            <a:ext cx="4040188" cy="31766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38102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17924"/>
            <a:ext cx="4041775" cy="31766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9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5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4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93379"/>
            <a:ext cx="3008313" cy="772889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93379"/>
            <a:ext cx="5111750" cy="37012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46598"/>
            <a:ext cx="3008313" cy="2848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7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24035"/>
            <a:ext cx="5486400" cy="26216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8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342" y="134902"/>
            <a:ext cx="6819032" cy="577109"/>
          </a:xfrm>
          <a:prstGeom prst="rect">
            <a:avLst/>
          </a:prstGeom>
        </p:spPr>
        <p:txBody>
          <a:bodyPr vert="horz" lIns="91440" tIns="0" rIns="9144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362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18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  <p:pic>
        <p:nvPicPr>
          <p:cNvPr id="9" name="Picture 10" descr="DOE LOGO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1"/>
            <a:ext cx="1676400" cy="37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 descr="LBNL_Logo-Full.png"/>
          <p:cNvPicPr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7394" y="4707920"/>
            <a:ext cx="451276" cy="37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228600" indent="-228600" algn="l" defTabSz="457200" rtl="0" eaLnBrk="1" latinLnBrk="0" hangingPunct="1">
        <a:spcBef>
          <a:spcPct val="0"/>
        </a:spcBef>
        <a:buNone/>
        <a:defRPr sz="3200" b="0" i="0" u="none" kern="1200" cap="none">
          <a:solidFill>
            <a:schemeClr val="tx2"/>
          </a:solidFill>
          <a:latin typeface="Helvetica Neue Bold Condensed"/>
          <a:ea typeface="+mj-ea"/>
          <a:cs typeface="Helvetica Neue Bold Condense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6760" y="3393451"/>
            <a:ext cx="3242440" cy="1308902"/>
          </a:xfrm>
        </p:spPr>
        <p:txBody>
          <a:bodyPr>
            <a:normAutofit/>
          </a:bodyPr>
          <a:lstStyle/>
          <a:p>
            <a:r>
              <a:rPr lang="en-US" sz="1800" dirty="0"/>
              <a:t>Fahim </a:t>
            </a:r>
            <a:r>
              <a:rPr lang="en-US" sz="1800" dirty="0" err="1"/>
              <a:t>Tahmid</a:t>
            </a:r>
            <a:r>
              <a:rPr lang="en-US" sz="1800" dirty="0"/>
              <a:t> Chowdhury</a:t>
            </a:r>
            <a:br>
              <a:rPr lang="en-US" sz="1800" dirty="0"/>
            </a:br>
            <a:r>
              <a:rPr lang="en-US" sz="1300" dirty="0">
                <a:solidFill>
                  <a:schemeClr val="accent5"/>
                </a:solidFill>
              </a:rPr>
              <a:t>Data Analytics &amp; Service Group</a:t>
            </a:r>
            <a:br>
              <a:rPr lang="en-US" sz="1300" dirty="0">
                <a:solidFill>
                  <a:schemeClr val="accent5"/>
                </a:solidFill>
              </a:rPr>
            </a:br>
            <a:r>
              <a:rPr lang="en-US" sz="1300" dirty="0">
                <a:solidFill>
                  <a:schemeClr val="accent5"/>
                </a:solidFill>
              </a:rPr>
              <a:t>NERSC</a:t>
            </a:r>
            <a:endParaRPr lang="en-US" sz="1300" dirty="0">
              <a:solidFill>
                <a:srgbClr val="679AC3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Project Progress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041" y="4156824"/>
            <a:ext cx="341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July 27, 2018</a:t>
            </a:r>
          </a:p>
        </p:txBody>
      </p:sp>
    </p:spTree>
    <p:extLst>
      <p:ext uri="{BB962C8B-B14F-4D97-AF65-F5344CB8AC3E}">
        <p14:creationId xmlns:p14="http://schemas.microsoft.com/office/powerpoint/2010/main" val="3060973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Bandwidth Scale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10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7961A0-7848-824F-B155-F30CC6D1C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0" y="827590"/>
            <a:ext cx="4682022" cy="35115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18F2E4-13CA-C845-BBA9-071C9D7C4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040" y="827590"/>
            <a:ext cx="4681959" cy="35114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BB3F2F-FCCB-3A4D-83B7-12EFCA2F5EBE}"/>
              </a:ext>
            </a:extLst>
          </p:cNvPr>
          <p:cNvSpPr txBox="1"/>
          <p:nvPr/>
        </p:nvSpPr>
        <p:spPr>
          <a:xfrm>
            <a:off x="1216867" y="4183436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Shuffle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7C779C-95F0-5746-9F4A-63666D9DAA86}"/>
              </a:ext>
            </a:extLst>
          </p:cNvPr>
          <p:cNvSpPr txBox="1"/>
          <p:nvPr/>
        </p:nvSpPr>
        <p:spPr>
          <a:xfrm>
            <a:off x="5665807" y="4183436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Shuffle</a:t>
            </a:r>
          </a:p>
        </p:txBody>
      </p:sp>
    </p:spTree>
    <p:extLst>
      <p:ext uri="{BB962C8B-B14F-4D97-AF65-F5344CB8AC3E}">
        <p14:creationId xmlns:p14="http://schemas.microsoft.com/office/powerpoint/2010/main" val="4052511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Comparison Between Local and Global Shuffle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Climate Data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Plots using Merged Interval Strategy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Playing with 64 Nodes Results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3870461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Time Scale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12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74C423-65B0-2040-945F-2D342E55B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939" y="923718"/>
            <a:ext cx="5151141" cy="385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25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Bandwidth Scale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13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3C1D3CD-A16B-9F49-B9A5-5977196D8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349" y="883329"/>
            <a:ext cx="4906321" cy="389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30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14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Comparison Between Local and Global Shuffle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Climate Data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Plots using Merged Interval Strategy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Playing with 64 Nodes Results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1393054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+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15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0EC2C0-7703-854B-B001-DDDFF69B1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603" y="826010"/>
            <a:ext cx="5339814" cy="395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48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Disabled Training (I/O Only)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16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3D0250-DAFD-A145-82EA-0765191DD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665" y="817224"/>
            <a:ext cx="5351689" cy="395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22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I/O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17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D1F1C-70B0-B840-A2FF-305E5BDCE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665" y="817224"/>
            <a:ext cx="5351689" cy="395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65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I/O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18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BEAE4D-0BD1-6D40-8946-5EAD4DD7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571" y="842240"/>
            <a:ext cx="5317877" cy="393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7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Raw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19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AC97C9-7F87-114C-B323-586697045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714442"/>
              </p:ext>
            </p:extLst>
          </p:nvPr>
        </p:nvGraphicFramePr>
        <p:xfrm>
          <a:off x="223307" y="988090"/>
          <a:ext cx="8712406" cy="3512434"/>
        </p:xfrm>
        <a:graphic>
          <a:graphicData uri="http://schemas.openxmlformats.org/drawingml/2006/table">
            <a:tbl>
              <a:tblPr/>
              <a:tblGrid>
                <a:gridCol w="1409081">
                  <a:extLst>
                    <a:ext uri="{9D8B030D-6E8A-4147-A177-3AD203B41FA5}">
                      <a16:colId xmlns:a16="http://schemas.microsoft.com/office/drawing/2014/main" val="1048384746"/>
                    </a:ext>
                  </a:extLst>
                </a:gridCol>
                <a:gridCol w="519752">
                  <a:extLst>
                    <a:ext uri="{9D8B030D-6E8A-4147-A177-3AD203B41FA5}">
                      <a16:colId xmlns:a16="http://schemas.microsoft.com/office/drawing/2014/main" val="4095585610"/>
                    </a:ext>
                  </a:extLst>
                </a:gridCol>
                <a:gridCol w="750908">
                  <a:extLst>
                    <a:ext uri="{9D8B030D-6E8A-4147-A177-3AD203B41FA5}">
                      <a16:colId xmlns:a16="http://schemas.microsoft.com/office/drawing/2014/main" val="3334372783"/>
                    </a:ext>
                  </a:extLst>
                </a:gridCol>
                <a:gridCol w="724395">
                  <a:extLst>
                    <a:ext uri="{9D8B030D-6E8A-4147-A177-3AD203B41FA5}">
                      <a16:colId xmlns:a16="http://schemas.microsoft.com/office/drawing/2014/main" val="4243724097"/>
                    </a:ext>
                  </a:extLst>
                </a:gridCol>
                <a:gridCol w="807522">
                  <a:extLst>
                    <a:ext uri="{9D8B030D-6E8A-4147-A177-3AD203B41FA5}">
                      <a16:colId xmlns:a16="http://schemas.microsoft.com/office/drawing/2014/main" val="3437449641"/>
                    </a:ext>
                  </a:extLst>
                </a:gridCol>
                <a:gridCol w="688769">
                  <a:extLst>
                    <a:ext uri="{9D8B030D-6E8A-4147-A177-3AD203B41FA5}">
                      <a16:colId xmlns:a16="http://schemas.microsoft.com/office/drawing/2014/main" val="2696979459"/>
                    </a:ext>
                  </a:extLst>
                </a:gridCol>
                <a:gridCol w="760021">
                  <a:extLst>
                    <a:ext uri="{9D8B030D-6E8A-4147-A177-3AD203B41FA5}">
                      <a16:colId xmlns:a16="http://schemas.microsoft.com/office/drawing/2014/main" val="3790591836"/>
                    </a:ext>
                  </a:extLst>
                </a:gridCol>
                <a:gridCol w="771896">
                  <a:extLst>
                    <a:ext uri="{9D8B030D-6E8A-4147-A177-3AD203B41FA5}">
                      <a16:colId xmlns:a16="http://schemas.microsoft.com/office/drawing/2014/main" val="129347459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557429139"/>
                    </a:ext>
                  </a:extLst>
                </a:gridCol>
                <a:gridCol w="1698171">
                  <a:extLst>
                    <a:ext uri="{9D8B030D-6E8A-4147-A177-3AD203B41FA5}">
                      <a16:colId xmlns:a16="http://schemas.microsoft.com/office/drawing/2014/main" val="391002219"/>
                    </a:ext>
                  </a:extLst>
                </a:gridCol>
              </a:tblGrid>
              <a:tr h="394508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 dirty="0">
                          <a:effectLst/>
                        </a:rPr>
                        <a:t>Climate - 64 nodes - Global Total Time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621690"/>
                  </a:ext>
                </a:extLst>
              </a:tr>
              <a:tr h="578954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Training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Nodes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Inter op parallelism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Intra op parallelism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Dataset multi- processing pool size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Start Latency (s)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Average (s)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Max (s)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Min (s)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Read Count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985919"/>
                  </a:ext>
                </a:extLst>
              </a:tr>
              <a:tr h="210063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64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4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10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432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454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420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18816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838711"/>
                  </a:ext>
                </a:extLst>
              </a:tr>
              <a:tr h="210063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64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924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993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890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18816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047010"/>
                  </a:ext>
                </a:extLst>
              </a:tr>
              <a:tr h="394508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64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4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16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13906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13913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13895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20672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646339"/>
                  </a:ext>
                </a:extLst>
              </a:tr>
              <a:tr h="394508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Yes (No I/O, No meta)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64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4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30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14552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14517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14530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N/A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502167"/>
                  </a:ext>
                </a:extLst>
              </a:tr>
              <a:tr h="394508"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IO (s)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Training (s)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Total (s)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Difference with Global (s)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256704"/>
                  </a:ext>
                </a:extLst>
              </a:tr>
              <a:tr h="394508"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According to merged interval method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1243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13002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14245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339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572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99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Comparison Between Local and Global Shuffle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Climate Data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Plots using Merged Interval Strategy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Playing with 64 Nodes Results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1106158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20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Comparison Between Local and Global Shuffle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Climate Data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Plots using Merged Interval Strategy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Playing with 64 Nodes Results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2455914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Future Exploration Scopes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794505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To Understand Results from Single Node, Process and Thread Run (No Parallelism)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To Find Way to Log Thread Specific Information by </a:t>
            </a:r>
            <a:r>
              <a:rPr lang="en-US" sz="1800" b="0" dirty="0" err="1">
                <a:cs typeface="Avenir Book"/>
              </a:rPr>
              <a:t>TimeLogger</a:t>
            </a:r>
            <a:r>
              <a:rPr lang="en-US" sz="1800" b="0" dirty="0">
                <a:cs typeface="Avenir Book"/>
              </a:rPr>
              <a:t>?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To Explore TensorFlow Timeline – Already Started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To Study </a:t>
            </a:r>
            <a:r>
              <a:rPr lang="en-US" sz="1800" b="0" dirty="0" err="1">
                <a:cs typeface="Avenir Book"/>
              </a:rPr>
              <a:t>TensorBoard</a:t>
            </a:r>
            <a:r>
              <a:rPr lang="en-US" sz="1800" b="0" dirty="0">
                <a:cs typeface="Avenir Book"/>
              </a:rPr>
              <a:t> to See TensorFlow Graph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To Modify the </a:t>
            </a:r>
            <a:r>
              <a:rPr lang="en-US" sz="1800" b="0" dirty="0" err="1">
                <a:cs typeface="Avenir Book"/>
              </a:rPr>
              <a:t>Lustre</a:t>
            </a:r>
            <a:r>
              <a:rPr lang="en-US" sz="1800" b="0" dirty="0">
                <a:cs typeface="Avenir Book"/>
              </a:rPr>
              <a:t> Striping Pattern to Maximize Bandwidth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To Have a Look into the </a:t>
            </a:r>
            <a:r>
              <a:rPr lang="en-US" sz="1800" b="0" i="1" dirty="0" err="1">
                <a:cs typeface="Avenir Book"/>
              </a:rPr>
              <a:t>PyTorch</a:t>
            </a:r>
            <a:r>
              <a:rPr lang="en-US" sz="1800" b="0" i="1" dirty="0">
                <a:cs typeface="Avenir Book"/>
              </a:rPr>
              <a:t> Benchmark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To Try Running the Climate Data Tests Using Burst Buffer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07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Comparison Between Local and Global Shuffle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Climate Data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Plots using Merged Interval Strategy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Playing with 64 Nodes Results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19977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4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88C42E-ED98-BF4B-A8A0-859F44AC4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7" y="821802"/>
            <a:ext cx="4676173" cy="35071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437CE2-E8D8-754A-A607-C5683A541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826" y="821802"/>
            <a:ext cx="4673278" cy="35049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2E0A5E-EA8F-7041-9CF3-076B7886DF53}"/>
              </a:ext>
            </a:extLst>
          </p:cNvPr>
          <p:cNvSpPr txBox="1"/>
          <p:nvPr/>
        </p:nvSpPr>
        <p:spPr>
          <a:xfrm>
            <a:off x="1216867" y="4183436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Shuffle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733707-76D5-A241-8D41-26B5D04C171C}"/>
              </a:ext>
            </a:extLst>
          </p:cNvPr>
          <p:cNvSpPr txBox="1"/>
          <p:nvPr/>
        </p:nvSpPr>
        <p:spPr>
          <a:xfrm>
            <a:off x="5665807" y="4183436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Shuffle</a:t>
            </a:r>
          </a:p>
        </p:txBody>
      </p:sp>
    </p:spTree>
    <p:extLst>
      <p:ext uri="{BB962C8B-B14F-4D97-AF65-F5344CB8AC3E}">
        <p14:creationId xmlns:p14="http://schemas.microsoft.com/office/powerpoint/2010/main" val="284988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128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5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8D7383-D83E-6247-98BD-9F6FAE3ED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9" y="827591"/>
            <a:ext cx="4683887" cy="35129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D92862-876E-9D4D-8865-25215E308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935" y="827591"/>
            <a:ext cx="4679065" cy="35092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069CB4-6C48-CB4F-BC9A-4B9577F8A2D8}"/>
              </a:ext>
            </a:extLst>
          </p:cNvPr>
          <p:cNvSpPr txBox="1"/>
          <p:nvPr/>
        </p:nvSpPr>
        <p:spPr>
          <a:xfrm>
            <a:off x="1216867" y="4183436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Shuffle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C1D39A-82CF-3F42-A53E-6F859E3BEA2D}"/>
              </a:ext>
            </a:extLst>
          </p:cNvPr>
          <p:cNvSpPr txBox="1"/>
          <p:nvPr/>
        </p:nvSpPr>
        <p:spPr>
          <a:xfrm>
            <a:off x="5665807" y="4183436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Shuffle</a:t>
            </a:r>
          </a:p>
        </p:txBody>
      </p:sp>
    </p:spTree>
    <p:extLst>
      <p:ext uri="{BB962C8B-B14F-4D97-AF65-F5344CB8AC3E}">
        <p14:creationId xmlns:p14="http://schemas.microsoft.com/office/powerpoint/2010/main" val="108608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256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6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AB1201-5C1A-FD48-98CB-BF3224DBD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1" y="839164"/>
            <a:ext cx="4676174" cy="35071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91BE62-0BA8-AA4B-98D0-C95E36280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143" y="839164"/>
            <a:ext cx="4676173" cy="35071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79C2D1-95DF-6D4F-95CC-C677EC536C86}"/>
              </a:ext>
            </a:extLst>
          </p:cNvPr>
          <p:cNvSpPr txBox="1"/>
          <p:nvPr/>
        </p:nvSpPr>
        <p:spPr>
          <a:xfrm>
            <a:off x="1216867" y="4183436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Shuffle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90EDA6-B7E7-094D-956A-81800A4A25C3}"/>
              </a:ext>
            </a:extLst>
          </p:cNvPr>
          <p:cNvSpPr txBox="1"/>
          <p:nvPr/>
        </p:nvSpPr>
        <p:spPr>
          <a:xfrm>
            <a:off x="5665807" y="4183436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Shuffle</a:t>
            </a:r>
          </a:p>
        </p:txBody>
      </p:sp>
    </p:spTree>
    <p:extLst>
      <p:ext uri="{BB962C8B-B14F-4D97-AF65-F5344CB8AC3E}">
        <p14:creationId xmlns:p14="http://schemas.microsoft.com/office/powerpoint/2010/main" val="2287600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512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7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49E016-1359-FA44-B8ED-27D4466EC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3" y="821802"/>
            <a:ext cx="4683889" cy="35129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38A80B-C1B0-4545-BFAA-AEDAFDB5F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828" y="833377"/>
            <a:ext cx="4676172" cy="35071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C7ADAA-C32C-664E-BBD4-C32CD0B50258}"/>
              </a:ext>
            </a:extLst>
          </p:cNvPr>
          <p:cNvSpPr txBox="1"/>
          <p:nvPr/>
        </p:nvSpPr>
        <p:spPr>
          <a:xfrm>
            <a:off x="1216867" y="4183436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Shuffle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3860E4-BA26-8042-AEC1-4AEB7DE8DC86}"/>
              </a:ext>
            </a:extLst>
          </p:cNvPr>
          <p:cNvSpPr txBox="1"/>
          <p:nvPr/>
        </p:nvSpPr>
        <p:spPr>
          <a:xfrm>
            <a:off x="5665807" y="4183436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Shuffle</a:t>
            </a:r>
          </a:p>
        </p:txBody>
      </p:sp>
    </p:spTree>
    <p:extLst>
      <p:ext uri="{BB962C8B-B14F-4D97-AF65-F5344CB8AC3E}">
        <p14:creationId xmlns:p14="http://schemas.microsoft.com/office/powerpoint/2010/main" val="377361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1024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8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405CFD-0A11-C04B-893B-415C2EDDC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3" y="839165"/>
            <a:ext cx="4676172" cy="35071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473F3F-ED0C-FC46-A1DB-F649FDEEE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614" y="839165"/>
            <a:ext cx="4670385" cy="35027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CE0238-81F1-2848-B6AA-C38102293A5F}"/>
              </a:ext>
            </a:extLst>
          </p:cNvPr>
          <p:cNvSpPr txBox="1"/>
          <p:nvPr/>
        </p:nvSpPr>
        <p:spPr>
          <a:xfrm>
            <a:off x="1216867" y="4183436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Shuffle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966F32-3F87-4D43-9754-496FBBE7A653}"/>
              </a:ext>
            </a:extLst>
          </p:cNvPr>
          <p:cNvSpPr txBox="1"/>
          <p:nvPr/>
        </p:nvSpPr>
        <p:spPr>
          <a:xfrm>
            <a:off x="5665807" y="4183436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Shuffle</a:t>
            </a:r>
          </a:p>
        </p:txBody>
      </p:sp>
    </p:spTree>
    <p:extLst>
      <p:ext uri="{BB962C8B-B14F-4D97-AF65-F5344CB8AC3E}">
        <p14:creationId xmlns:p14="http://schemas.microsoft.com/office/powerpoint/2010/main" val="204150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Time Scale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9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F6250A-B8D9-6E45-87E8-490D812A1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3" y="839165"/>
            <a:ext cx="4676172" cy="35071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7AD6C-B250-DD45-BCAC-F2AA4547D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254" y="839165"/>
            <a:ext cx="4676172" cy="35071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F1A404-3EAC-D94D-85B4-5F048EE5F9A6}"/>
              </a:ext>
            </a:extLst>
          </p:cNvPr>
          <p:cNvSpPr txBox="1"/>
          <p:nvPr/>
        </p:nvSpPr>
        <p:spPr>
          <a:xfrm>
            <a:off x="1216867" y="4183436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Shuffle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4FB94A-2539-5E46-9E7B-95C1F1A7971B}"/>
              </a:ext>
            </a:extLst>
          </p:cNvPr>
          <p:cNvSpPr txBox="1"/>
          <p:nvPr/>
        </p:nvSpPr>
        <p:spPr>
          <a:xfrm>
            <a:off x="5665807" y="4183436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Shuffle</a:t>
            </a:r>
          </a:p>
        </p:txBody>
      </p:sp>
    </p:spTree>
    <p:extLst>
      <p:ext uri="{BB962C8B-B14F-4D97-AF65-F5344CB8AC3E}">
        <p14:creationId xmlns:p14="http://schemas.microsoft.com/office/powerpoint/2010/main" val="3218344855"/>
      </p:ext>
    </p:extLst>
  </p:cSld>
  <p:clrMapOvr>
    <a:masterClrMapping/>
  </p:clrMapOvr>
</p:sld>
</file>

<file path=ppt/theme/theme1.xml><?xml version="1.0" encoding="utf-8"?>
<a:theme xmlns:a="http://schemas.openxmlformats.org/drawingml/2006/main" name="NERSC HD">
  <a:themeElements>
    <a:clrScheme name="NERSC Palette">
      <a:dk1>
        <a:sysClr val="windowText" lastClr="000000"/>
      </a:dk1>
      <a:lt1>
        <a:sysClr val="window" lastClr="FFFFFF"/>
      </a:lt1>
      <a:dk2>
        <a:srgbClr val="194963"/>
      </a:dk2>
      <a:lt2>
        <a:srgbClr val="FEE8B4"/>
      </a:lt2>
      <a:accent1>
        <a:srgbClr val="194963"/>
      </a:accent1>
      <a:accent2>
        <a:srgbClr val="FCD235"/>
      </a:accent2>
      <a:accent3>
        <a:srgbClr val="4FA556"/>
      </a:accent3>
      <a:accent4>
        <a:srgbClr val="8E2A20"/>
      </a:accent4>
      <a:accent5>
        <a:srgbClr val="679AC3"/>
      </a:accent5>
      <a:accent6>
        <a:srgbClr val="F68B4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NERSC HD.potx</Template>
  <TotalTime>23927</TotalTime>
  <Words>543</Words>
  <Application>Microsoft Macintosh PowerPoint</Application>
  <PresentationFormat>On-screen Show (16:9)</PresentationFormat>
  <Paragraphs>216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Avenir Book</vt:lpstr>
      <vt:lpstr>Calibri</vt:lpstr>
      <vt:lpstr>Helvetica Neue Bold Condensed</vt:lpstr>
      <vt:lpstr>Wingdings</vt:lpstr>
      <vt:lpstr>NERSC HD</vt:lpstr>
      <vt:lpstr>Fahim Tahmid Chowdhury Data Analytics &amp; Service Group NERSC</vt:lpstr>
      <vt:lpstr>Outline</vt:lpstr>
      <vt:lpstr>Outline</vt:lpstr>
      <vt:lpstr>64 Nodes</vt:lpstr>
      <vt:lpstr>128 Nodes</vt:lpstr>
      <vt:lpstr>256 Nodes</vt:lpstr>
      <vt:lpstr>512 Nodes</vt:lpstr>
      <vt:lpstr>1024 Nodes</vt:lpstr>
      <vt:lpstr>Total Time Scale Out</vt:lpstr>
      <vt:lpstr>Read Bandwidth Scale Out</vt:lpstr>
      <vt:lpstr>Outline</vt:lpstr>
      <vt:lpstr>Total Time Scale Out</vt:lpstr>
      <vt:lpstr>Read Bandwidth Scale Out</vt:lpstr>
      <vt:lpstr>Outline</vt:lpstr>
      <vt:lpstr>I/O + Training</vt:lpstr>
      <vt:lpstr>Disabled Training (I/O Only)</vt:lpstr>
      <vt:lpstr>Metadata I/O Only</vt:lpstr>
      <vt:lpstr>No I/O</vt:lpstr>
      <vt:lpstr>Analyzing Raw Data</vt:lpstr>
      <vt:lpstr>Outline</vt:lpstr>
      <vt:lpstr>Future Exploration Scopes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Broughton</dc:creator>
  <cp:lastModifiedBy>Microsoft Office User</cp:lastModifiedBy>
  <cp:revision>2843</cp:revision>
  <cp:lastPrinted>2012-06-09T14:57:01Z</cp:lastPrinted>
  <dcterms:created xsi:type="dcterms:W3CDTF">2012-10-26T23:06:13Z</dcterms:created>
  <dcterms:modified xsi:type="dcterms:W3CDTF">2018-07-27T15:19:03Z</dcterms:modified>
</cp:coreProperties>
</file>