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handoutMasterIdLst>
    <p:handoutMasterId r:id="rId45"/>
  </p:handoutMasterIdLst>
  <p:sldIdLst>
    <p:sldId id="305" r:id="rId2"/>
    <p:sldId id="313" r:id="rId3"/>
    <p:sldId id="382" r:id="rId4"/>
    <p:sldId id="322" r:id="rId5"/>
    <p:sldId id="383" r:id="rId6"/>
    <p:sldId id="373" r:id="rId7"/>
    <p:sldId id="378" r:id="rId8"/>
    <p:sldId id="381" r:id="rId9"/>
    <p:sldId id="379" r:id="rId10"/>
    <p:sldId id="380" r:id="rId11"/>
    <p:sldId id="384" r:id="rId12"/>
    <p:sldId id="386" r:id="rId13"/>
    <p:sldId id="385" r:id="rId14"/>
    <p:sldId id="388" r:id="rId15"/>
    <p:sldId id="390" r:id="rId16"/>
    <p:sldId id="392" r:id="rId17"/>
    <p:sldId id="391" r:id="rId18"/>
    <p:sldId id="389" r:id="rId19"/>
    <p:sldId id="393" r:id="rId20"/>
    <p:sldId id="395" r:id="rId21"/>
    <p:sldId id="397" r:id="rId22"/>
    <p:sldId id="398" r:id="rId23"/>
    <p:sldId id="399" r:id="rId24"/>
    <p:sldId id="400" r:id="rId25"/>
    <p:sldId id="402" r:id="rId26"/>
    <p:sldId id="415" r:id="rId27"/>
    <p:sldId id="416" r:id="rId28"/>
    <p:sldId id="371" r:id="rId29"/>
    <p:sldId id="370" r:id="rId30"/>
    <p:sldId id="377" r:id="rId31"/>
    <p:sldId id="376" r:id="rId32"/>
    <p:sldId id="387" r:id="rId33"/>
    <p:sldId id="394" r:id="rId34"/>
    <p:sldId id="396" r:id="rId35"/>
    <p:sldId id="401" r:id="rId36"/>
    <p:sldId id="403" r:id="rId37"/>
    <p:sldId id="404" r:id="rId38"/>
    <p:sldId id="256" r:id="rId39"/>
    <p:sldId id="655" r:id="rId40"/>
    <p:sldId id="656" r:id="rId41"/>
    <p:sldId id="657" r:id="rId42"/>
    <p:sldId id="658" r:id="rId4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66">
          <p15:clr>
            <a:srgbClr val="A4A3A4"/>
          </p15:clr>
        </p15:guide>
        <p15:guide id="2" orient="horz" pos="1071">
          <p15:clr>
            <a:srgbClr val="A4A3A4"/>
          </p15:clr>
        </p15:guide>
        <p15:guide id="3" orient="horz" pos="1119">
          <p15:clr>
            <a:srgbClr val="A4A3A4"/>
          </p15:clr>
        </p15:guide>
        <p15:guide id="4" orient="horz" pos="2088">
          <p15:clr>
            <a:srgbClr val="A4A3A4"/>
          </p15:clr>
        </p15:guide>
        <p15:guide id="5" pos="2909">
          <p15:clr>
            <a:srgbClr val="A4A3A4"/>
          </p15:clr>
        </p15:guide>
        <p15:guide id="6" pos="4281">
          <p15:clr>
            <a:srgbClr val="A4A3A4"/>
          </p15:clr>
        </p15:guide>
        <p15:guide id="7" pos="4209">
          <p15:clr>
            <a:srgbClr val="A4A3A4"/>
          </p15:clr>
        </p15:guide>
        <p15:guide id="8" pos="5581">
          <p15:clr>
            <a:srgbClr val="A4A3A4"/>
          </p15:clr>
        </p15:guide>
        <p15:guide id="9" pos="15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898989"/>
    <a:srgbClr val="4FA556"/>
    <a:srgbClr val="82C387"/>
    <a:srgbClr val="82C376"/>
    <a:srgbClr val="229246"/>
    <a:srgbClr val="F8961D"/>
    <a:srgbClr val="194963"/>
    <a:srgbClr val="D2E3EB"/>
    <a:srgbClr val="23AB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42"/>
    <p:restoredTop sz="86174" autoAdjust="0"/>
  </p:normalViewPr>
  <p:slideViewPr>
    <p:cSldViewPr snapToGrid="0" snapToObjects="1" showGuides="1">
      <p:cViewPr varScale="1">
        <p:scale>
          <a:sx n="102" d="100"/>
          <a:sy n="102" d="100"/>
        </p:scale>
        <p:origin x="1912" y="176"/>
      </p:cViewPr>
      <p:guideLst>
        <p:guide orient="horz" pos="2466"/>
        <p:guide orient="horz" pos="1071"/>
        <p:guide orient="horz" pos="1119"/>
        <p:guide orient="horz" pos="2088"/>
        <p:guide pos="2909"/>
        <p:guide pos="4281"/>
        <p:guide pos="4209"/>
        <p:guide pos="5581"/>
        <p:guide pos="1513"/>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z="900"/>
              <a:t>NERSC Presentation</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D68A3-9B80-584C-9BEB-F8B43CF5A651}" type="datetime1">
              <a:rPr lang="en-US" sz="900" smtClean="0"/>
              <a:pPr/>
              <a:t>6/1/18</a:t>
            </a:fld>
            <a:endParaRPr lang="en-US" sz="90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sz="90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F58F80-FCEC-C745-BEA9-0BA1921C5D36}" type="slidenum">
              <a:rPr lang="en-US" sz="900" smtClean="0"/>
              <a:pPr/>
              <a:t>‹#›</a:t>
            </a:fld>
            <a:endParaRPr lang="en-US" sz="900"/>
          </a:p>
        </p:txBody>
      </p:sp>
    </p:spTree>
    <p:extLst>
      <p:ext uri="{BB962C8B-B14F-4D97-AF65-F5344CB8AC3E}">
        <p14:creationId xmlns:p14="http://schemas.microsoft.com/office/powerpoint/2010/main" val="1057137354"/>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NERSC Presentation</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FEAFF0-7375-1D4A-A389-D6238357B121}" type="datetime1">
              <a:rPr lang="en-US" smtClean="0"/>
              <a:pPr/>
              <a:t>6/1/18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B511CB-48C6-1D49-AC56-5A39CE8EA9E7}" type="slidenum">
              <a:rPr lang="en-US" smtClean="0"/>
              <a:pPr/>
              <a:t>‹#›</a:t>
            </a:fld>
            <a:endParaRPr lang="en-US"/>
          </a:p>
        </p:txBody>
      </p:sp>
    </p:spTree>
    <p:extLst>
      <p:ext uri="{BB962C8B-B14F-4D97-AF65-F5344CB8AC3E}">
        <p14:creationId xmlns:p14="http://schemas.microsoft.com/office/powerpoint/2010/main" val="3135984579"/>
      </p:ext>
    </p:extLst>
  </p:cSld>
  <p:clrMap bg1="lt1" tx1="dk1" bg2="lt2" tx2="dk2" accent1="accent1" accent2="accent2" accent3="accent3" accent4="accent4" accent5="accent5" accent6="accent6" hlink="hlink" folHlink="folHlink"/>
  <p:hf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ideas in the two papers Synergy Lab at Virginia Tech in collaboration with Argonne Lab.</a:t>
            </a:r>
          </a:p>
          <a:p>
            <a:r>
              <a:rPr lang="en-US" dirty="0"/>
              <a:t>Key points</a:t>
            </a:r>
          </a:p>
          <a:p>
            <a:r>
              <a:rPr lang="en-US" dirty="0"/>
              <a:t>LMDBIO – Improve Intra-node Performance by implementing Localized </a:t>
            </a:r>
            <a:r>
              <a:rPr lang="en-US" dirty="0" err="1"/>
              <a:t>mmap</a:t>
            </a:r>
            <a:r>
              <a:rPr lang="en-US" dirty="0"/>
              <a:t> technique to decrease the number of I/O calls and unnecessary context switches</a:t>
            </a:r>
          </a:p>
          <a:p>
            <a:r>
              <a:rPr lang="en-US" dirty="0"/>
              <a:t>LMDBIO-2.0 – Improve Internode communication by first serializing I/O using portable cursor and then implementing speculative parallelization to leverage the HPC infrastructure by Caffe’s LMDB</a:t>
            </a:r>
          </a:p>
          <a:p>
            <a:endParaRPr lang="en-US" dirty="0"/>
          </a:p>
        </p:txBody>
      </p:sp>
      <p:sp>
        <p:nvSpPr>
          <p:cNvPr id="4" name="Header Placeholder 3"/>
          <p:cNvSpPr>
            <a:spLocks noGrp="1"/>
          </p:cNvSpPr>
          <p:nvPr>
            <p:ph type="hdr" sz="quarter" idx="10"/>
          </p:nvPr>
        </p:nvSpPr>
        <p:spPr/>
        <p:txBody>
          <a:bodyPr/>
          <a:lstStyle/>
          <a:p>
            <a:r>
              <a:rPr lang="en-US"/>
              <a:t>NERSC Presentation</a:t>
            </a:r>
          </a:p>
        </p:txBody>
      </p:sp>
      <p:sp>
        <p:nvSpPr>
          <p:cNvPr id="5" name="Date Placeholder 4"/>
          <p:cNvSpPr>
            <a:spLocks noGrp="1"/>
          </p:cNvSpPr>
          <p:nvPr>
            <p:ph type="dt" idx="11"/>
          </p:nvPr>
        </p:nvSpPr>
        <p:spPr/>
        <p:txBody>
          <a:bodyPr/>
          <a:lstStyle/>
          <a:p>
            <a:fld id="{39FEAFF0-7375-1D4A-A389-D6238357B121}" type="datetime1">
              <a:rPr lang="en-US" smtClean="0"/>
              <a:pPr/>
              <a:t>6/1/18</a:t>
            </a:fld>
            <a:endParaRPr lang="en-US"/>
          </a:p>
        </p:txBody>
      </p:sp>
      <p:sp>
        <p:nvSpPr>
          <p:cNvPr id="6" name="Slide Number Placeholder 5"/>
          <p:cNvSpPr>
            <a:spLocks noGrp="1"/>
          </p:cNvSpPr>
          <p:nvPr>
            <p:ph type="sldNum" sz="quarter" idx="12"/>
          </p:nvPr>
        </p:nvSpPr>
        <p:spPr/>
        <p:txBody>
          <a:bodyPr/>
          <a:lstStyle/>
          <a:p>
            <a:fld id="{38B511CB-48C6-1D49-AC56-5A39CE8EA9E7}" type="slidenum">
              <a:rPr lang="en-US" smtClean="0"/>
              <a:pPr/>
              <a:t>1</a:t>
            </a:fld>
            <a:endParaRPr lang="en-US"/>
          </a:p>
        </p:txBody>
      </p:sp>
    </p:spTree>
    <p:extLst>
      <p:ext uri="{BB962C8B-B14F-4D97-AF65-F5344CB8AC3E}">
        <p14:creationId xmlns:p14="http://schemas.microsoft.com/office/powerpoint/2010/main" val="3858338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detail on what is being fetched?</a:t>
            </a:r>
          </a:p>
          <a:p>
            <a:r>
              <a:rPr lang="en-US" dirty="0"/>
              <a:t>Images kept in LMDB format in the GPFS are being fetched</a:t>
            </a:r>
          </a:p>
        </p:txBody>
      </p:sp>
      <p:sp>
        <p:nvSpPr>
          <p:cNvPr id="4" name="Slide Number Placeholder 3"/>
          <p:cNvSpPr>
            <a:spLocks noGrp="1"/>
          </p:cNvSpPr>
          <p:nvPr>
            <p:ph type="sldNum" sz="quarter" idx="10"/>
          </p:nvPr>
        </p:nvSpPr>
        <p:spPr/>
        <p:txBody>
          <a:bodyPr/>
          <a:lstStyle/>
          <a:p>
            <a:fld id="{E3F141BC-AFC3-6349-A76F-C00107596B93}" type="slidenum">
              <a:rPr lang="en-US" smtClean="0"/>
              <a:pPr/>
              <a:t>12</a:t>
            </a:fld>
            <a:endParaRPr lang="en-US"/>
          </a:p>
        </p:txBody>
      </p:sp>
    </p:spTree>
    <p:extLst>
      <p:ext uri="{BB962C8B-B14F-4D97-AF65-F5344CB8AC3E}">
        <p14:creationId xmlns:p14="http://schemas.microsoft.com/office/powerpoint/2010/main" val="3241334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not get idea to combine 15 and 17, hence kept separate</a:t>
            </a:r>
          </a:p>
        </p:txBody>
      </p:sp>
      <p:sp>
        <p:nvSpPr>
          <p:cNvPr id="4" name="Slide Number Placeholder 3"/>
          <p:cNvSpPr>
            <a:spLocks noGrp="1"/>
          </p:cNvSpPr>
          <p:nvPr>
            <p:ph type="sldNum" sz="quarter" idx="10"/>
          </p:nvPr>
        </p:nvSpPr>
        <p:spPr/>
        <p:txBody>
          <a:bodyPr/>
          <a:lstStyle/>
          <a:p>
            <a:fld id="{E3F141BC-AFC3-6349-A76F-C00107596B93}" type="slidenum">
              <a:rPr lang="en-US" smtClean="0"/>
              <a:pPr/>
              <a:t>13</a:t>
            </a:fld>
            <a:endParaRPr lang="en-US"/>
          </a:p>
        </p:txBody>
      </p:sp>
    </p:spTree>
    <p:extLst>
      <p:ext uri="{BB962C8B-B14F-4D97-AF65-F5344CB8AC3E}">
        <p14:creationId xmlns:p14="http://schemas.microsoft.com/office/powerpoint/2010/main" val="2205870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storage nodes in the experimental platform?? Ask the author</a:t>
            </a:r>
          </a:p>
          <a:p>
            <a:r>
              <a:rPr lang="en-US" dirty="0"/>
              <a:t>10 GPFS Network Shared Disks</a:t>
            </a:r>
          </a:p>
          <a:p>
            <a:r>
              <a:rPr lang="en-US" dirty="0"/>
              <a:t>How are the images per reader chosen? Not clear yet</a:t>
            </a:r>
          </a:p>
          <a:p>
            <a:endParaRPr lang="en-US" dirty="0"/>
          </a:p>
          <a:p>
            <a:r>
              <a:rPr lang="en-US" dirty="0"/>
              <a:t>How many images per reader?</a:t>
            </a:r>
          </a:p>
          <a:p>
            <a:r>
              <a:rPr lang="en-US" dirty="0"/>
              <a:t>128 images</a:t>
            </a:r>
          </a:p>
          <a:p>
            <a:r>
              <a:rPr lang="en-US" sz="1200" b="0" i="0" u="none" strike="noStrike" kern="1200" dirty="0">
                <a:solidFill>
                  <a:schemeClr val="tx1"/>
                </a:solidFill>
                <a:effectLst/>
                <a:latin typeface="+mn-lt"/>
                <a:ea typeface="+mn-ea"/>
                <a:cs typeface="+mn-cs"/>
              </a:rPr>
              <a:t>They did not use all 310 nodes in the experiments.  They used from 1 node to 32 nodes.  Each Blues node has 16 cores.  The maximum number of reader processes was 32.  So each process read 4096/32 = 128 images.</a:t>
            </a:r>
            <a:endParaRPr lang="en-US" dirty="0"/>
          </a:p>
        </p:txBody>
      </p:sp>
      <p:sp>
        <p:nvSpPr>
          <p:cNvPr id="4" name="Slide Number Placeholder 3"/>
          <p:cNvSpPr>
            <a:spLocks noGrp="1"/>
          </p:cNvSpPr>
          <p:nvPr>
            <p:ph type="sldNum" sz="quarter" idx="10"/>
          </p:nvPr>
        </p:nvSpPr>
        <p:spPr/>
        <p:txBody>
          <a:bodyPr/>
          <a:lstStyle/>
          <a:p>
            <a:fld id="{E3F141BC-AFC3-6349-A76F-C00107596B93}" type="slidenum">
              <a:rPr lang="en-US" smtClean="0"/>
              <a:pPr/>
              <a:t>14</a:t>
            </a:fld>
            <a:endParaRPr lang="en-US"/>
          </a:p>
        </p:txBody>
      </p:sp>
    </p:spTree>
    <p:extLst>
      <p:ext uri="{BB962C8B-B14F-4D97-AF65-F5344CB8AC3E}">
        <p14:creationId xmlns:p14="http://schemas.microsoft.com/office/powerpoint/2010/main" val="2212257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F141BC-AFC3-6349-A76F-C00107596B93}" type="slidenum">
              <a:rPr lang="en-US" smtClean="0"/>
              <a:pPr/>
              <a:t>15</a:t>
            </a:fld>
            <a:endParaRPr lang="en-US"/>
          </a:p>
        </p:txBody>
      </p:sp>
    </p:spTree>
    <p:extLst>
      <p:ext uri="{BB962C8B-B14F-4D97-AF65-F5344CB8AC3E}">
        <p14:creationId xmlns:p14="http://schemas.microsoft.com/office/powerpoint/2010/main" val="565968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a:t>
            </a:r>
            <a:r>
              <a:rPr lang="en-US" dirty="0" err="1"/>
              <a:t>Jialin’s</a:t>
            </a:r>
            <a:r>
              <a:rPr lang="en-US" dirty="0"/>
              <a:t> slide on Secret of slow I/O</a:t>
            </a:r>
          </a:p>
          <a:p>
            <a:r>
              <a:rPr lang="en-US" dirty="0"/>
              <a:t>Go through why larger images show more improvement -&gt; probably because of larger I/O</a:t>
            </a:r>
          </a:p>
        </p:txBody>
      </p:sp>
      <p:sp>
        <p:nvSpPr>
          <p:cNvPr id="4" name="Slide Number Placeholder 3"/>
          <p:cNvSpPr>
            <a:spLocks noGrp="1"/>
          </p:cNvSpPr>
          <p:nvPr>
            <p:ph type="sldNum" sz="quarter" idx="10"/>
          </p:nvPr>
        </p:nvSpPr>
        <p:spPr/>
        <p:txBody>
          <a:bodyPr/>
          <a:lstStyle/>
          <a:p>
            <a:fld id="{E3F141BC-AFC3-6349-A76F-C00107596B93}" type="slidenum">
              <a:rPr lang="en-US" smtClean="0"/>
              <a:pPr/>
              <a:t>16</a:t>
            </a:fld>
            <a:endParaRPr lang="en-US"/>
          </a:p>
        </p:txBody>
      </p:sp>
    </p:spTree>
    <p:extLst>
      <p:ext uri="{BB962C8B-B14F-4D97-AF65-F5344CB8AC3E}">
        <p14:creationId xmlns:p14="http://schemas.microsoft.com/office/powerpoint/2010/main" val="1444540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F141BC-AFC3-6349-A76F-C00107596B93}" type="slidenum">
              <a:rPr lang="en-US" smtClean="0"/>
              <a:pPr/>
              <a:t>17</a:t>
            </a:fld>
            <a:endParaRPr lang="en-US"/>
          </a:p>
        </p:txBody>
      </p:sp>
    </p:spTree>
    <p:extLst>
      <p:ext uri="{BB962C8B-B14F-4D97-AF65-F5344CB8AC3E}">
        <p14:creationId xmlns:p14="http://schemas.microsoft.com/office/powerpoint/2010/main" val="922804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F141BC-AFC3-6349-A76F-C00107596B93}" type="slidenum">
              <a:rPr lang="en-US" smtClean="0"/>
              <a:pPr/>
              <a:t>18</a:t>
            </a:fld>
            <a:endParaRPr lang="en-US"/>
          </a:p>
        </p:txBody>
      </p:sp>
    </p:spTree>
    <p:extLst>
      <p:ext uri="{BB962C8B-B14F-4D97-AF65-F5344CB8AC3E}">
        <p14:creationId xmlns:p14="http://schemas.microsoft.com/office/powerpoint/2010/main" val="1248762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LMDB seek, not traditional disk seek</a:t>
            </a:r>
          </a:p>
        </p:txBody>
      </p:sp>
      <p:sp>
        <p:nvSpPr>
          <p:cNvPr id="4" name="Slide Number Placeholder 3"/>
          <p:cNvSpPr>
            <a:spLocks noGrp="1"/>
          </p:cNvSpPr>
          <p:nvPr>
            <p:ph type="sldNum" sz="quarter" idx="10"/>
          </p:nvPr>
        </p:nvSpPr>
        <p:spPr/>
        <p:txBody>
          <a:bodyPr/>
          <a:lstStyle/>
          <a:p>
            <a:fld id="{E3F141BC-AFC3-6349-A76F-C00107596B93}" type="slidenum">
              <a:rPr lang="en-US" smtClean="0"/>
              <a:pPr/>
              <a:t>20</a:t>
            </a:fld>
            <a:endParaRPr lang="en-US"/>
          </a:p>
        </p:txBody>
      </p:sp>
    </p:spTree>
    <p:extLst>
      <p:ext uri="{BB962C8B-B14F-4D97-AF65-F5344CB8AC3E}">
        <p14:creationId xmlns:p14="http://schemas.microsoft.com/office/powerpoint/2010/main" val="3413695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F141BC-AFC3-6349-A76F-C00107596B93}" type="slidenum">
              <a:rPr lang="en-US" smtClean="0"/>
              <a:pPr/>
              <a:t>21</a:t>
            </a:fld>
            <a:endParaRPr lang="en-US"/>
          </a:p>
        </p:txBody>
      </p:sp>
    </p:spTree>
    <p:extLst>
      <p:ext uri="{BB962C8B-B14F-4D97-AF65-F5344CB8AC3E}">
        <p14:creationId xmlns:p14="http://schemas.microsoft.com/office/powerpoint/2010/main" val="4291557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600" b="1" dirty="0"/>
              <a:t>Cursor, </a:t>
            </a:r>
            <a:r>
              <a:rPr lang="en-US" sz="1600" dirty="0"/>
              <a:t>pointer structure of LMDB, contains information about Record index, Virtual address location, Parent branch node and Offset of page holding record</a:t>
            </a:r>
          </a:p>
        </p:txBody>
      </p:sp>
      <p:sp>
        <p:nvSpPr>
          <p:cNvPr id="4" name="Slide Number Placeholder 3"/>
          <p:cNvSpPr>
            <a:spLocks noGrp="1"/>
          </p:cNvSpPr>
          <p:nvPr>
            <p:ph type="sldNum" sz="quarter" idx="10"/>
          </p:nvPr>
        </p:nvSpPr>
        <p:spPr/>
        <p:txBody>
          <a:bodyPr/>
          <a:lstStyle/>
          <a:p>
            <a:fld id="{E3F141BC-AFC3-6349-A76F-C00107596B93}" type="slidenum">
              <a:rPr lang="en-US" smtClean="0"/>
              <a:pPr/>
              <a:t>22</a:t>
            </a:fld>
            <a:endParaRPr lang="en-US"/>
          </a:p>
        </p:txBody>
      </p:sp>
    </p:spTree>
    <p:extLst>
      <p:ext uri="{BB962C8B-B14F-4D97-AF65-F5344CB8AC3E}">
        <p14:creationId xmlns:p14="http://schemas.microsoft.com/office/powerpoint/2010/main" val="2046319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points</a:t>
            </a:r>
          </a:p>
          <a:p>
            <a:r>
              <a:rPr lang="en-US" dirty="0"/>
              <a:t>LMDBIO – Improve Intra-node Performance by implementing Localized </a:t>
            </a:r>
            <a:r>
              <a:rPr lang="en-US" dirty="0" err="1"/>
              <a:t>mmap</a:t>
            </a:r>
            <a:r>
              <a:rPr lang="en-US" dirty="0"/>
              <a:t> technique to decrease the number of I/O calls and unnecessary context switches</a:t>
            </a:r>
          </a:p>
          <a:p>
            <a:r>
              <a:rPr lang="en-US" dirty="0"/>
              <a:t>LMDBIO-2.0 – Improve Internode communication by first serializing I/O using portable cursor and then implementing speculative parallelization to leverage the HPC infrastructure by Caffe’s LMDB</a:t>
            </a:r>
          </a:p>
        </p:txBody>
      </p:sp>
      <p:sp>
        <p:nvSpPr>
          <p:cNvPr id="4" name="Header Placeholder 3"/>
          <p:cNvSpPr>
            <a:spLocks noGrp="1"/>
          </p:cNvSpPr>
          <p:nvPr>
            <p:ph type="hdr" sz="quarter" idx="10"/>
          </p:nvPr>
        </p:nvSpPr>
        <p:spPr/>
        <p:txBody>
          <a:bodyPr/>
          <a:lstStyle/>
          <a:p>
            <a:r>
              <a:rPr lang="en-US"/>
              <a:t>NERSC Presentation</a:t>
            </a:r>
          </a:p>
        </p:txBody>
      </p:sp>
      <p:sp>
        <p:nvSpPr>
          <p:cNvPr id="5" name="Date Placeholder 4"/>
          <p:cNvSpPr>
            <a:spLocks noGrp="1"/>
          </p:cNvSpPr>
          <p:nvPr>
            <p:ph type="dt" idx="11"/>
          </p:nvPr>
        </p:nvSpPr>
        <p:spPr/>
        <p:txBody>
          <a:bodyPr/>
          <a:lstStyle/>
          <a:p>
            <a:fld id="{39FEAFF0-7375-1D4A-A389-D6238357B121}" type="datetime1">
              <a:rPr lang="en-US" smtClean="0"/>
              <a:pPr/>
              <a:t>6/1/18</a:t>
            </a:fld>
            <a:endParaRPr lang="en-US"/>
          </a:p>
        </p:txBody>
      </p:sp>
      <p:sp>
        <p:nvSpPr>
          <p:cNvPr id="6" name="Slide Number Placeholder 5"/>
          <p:cNvSpPr>
            <a:spLocks noGrp="1"/>
          </p:cNvSpPr>
          <p:nvPr>
            <p:ph type="sldNum" sz="quarter" idx="12"/>
          </p:nvPr>
        </p:nvSpPr>
        <p:spPr/>
        <p:txBody>
          <a:bodyPr/>
          <a:lstStyle/>
          <a:p>
            <a:fld id="{38B511CB-48C6-1D49-AC56-5A39CE8EA9E7}" type="slidenum">
              <a:rPr lang="en-US" smtClean="0"/>
              <a:pPr/>
              <a:t>2</a:t>
            </a:fld>
            <a:endParaRPr lang="en-US"/>
          </a:p>
        </p:txBody>
      </p:sp>
    </p:spTree>
    <p:extLst>
      <p:ext uri="{BB962C8B-B14F-4D97-AF65-F5344CB8AC3E}">
        <p14:creationId xmlns:p14="http://schemas.microsoft.com/office/powerpoint/2010/main" val="11741651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the guess is adjusted? Estimation algorithm? Ask the author</a:t>
            </a:r>
          </a:p>
          <a:p>
            <a:r>
              <a:rPr lang="en-US" sz="1200" b="0" i="0" u="none" strike="noStrike" kern="1200" dirty="0">
                <a:solidFill>
                  <a:schemeClr val="tx1"/>
                </a:solidFill>
                <a:effectLst/>
                <a:latin typeface="+mn-lt"/>
                <a:ea typeface="+mn-ea"/>
                <a:cs typeface="+mn-cs"/>
              </a:rPr>
              <a:t>The correctness was measured by measuring the number of fault pages happened during database access. The measurement was done separately from the performance evaluation.</a:t>
            </a:r>
            <a:endParaRPr lang="en-US" dirty="0"/>
          </a:p>
        </p:txBody>
      </p:sp>
      <p:sp>
        <p:nvSpPr>
          <p:cNvPr id="4" name="Slide Number Placeholder 3"/>
          <p:cNvSpPr>
            <a:spLocks noGrp="1"/>
          </p:cNvSpPr>
          <p:nvPr>
            <p:ph type="sldNum" sz="quarter" idx="10"/>
          </p:nvPr>
        </p:nvSpPr>
        <p:spPr/>
        <p:txBody>
          <a:bodyPr/>
          <a:lstStyle/>
          <a:p>
            <a:fld id="{E3F141BC-AFC3-6349-A76F-C00107596B93}" type="slidenum">
              <a:rPr lang="en-US" smtClean="0"/>
              <a:pPr/>
              <a:t>23</a:t>
            </a:fld>
            <a:endParaRPr lang="en-US"/>
          </a:p>
        </p:txBody>
      </p:sp>
    </p:spTree>
    <p:extLst>
      <p:ext uri="{BB962C8B-B14F-4D97-AF65-F5344CB8AC3E}">
        <p14:creationId xmlns:p14="http://schemas.microsoft.com/office/powerpoint/2010/main" val="12389477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F141BC-AFC3-6349-A76F-C00107596B93}" type="slidenum">
              <a:rPr lang="en-US" smtClean="0"/>
              <a:pPr/>
              <a:t>24</a:t>
            </a:fld>
            <a:endParaRPr lang="en-US"/>
          </a:p>
        </p:txBody>
      </p:sp>
    </p:spTree>
    <p:extLst>
      <p:ext uri="{BB962C8B-B14F-4D97-AF65-F5344CB8AC3E}">
        <p14:creationId xmlns:p14="http://schemas.microsoft.com/office/powerpoint/2010/main" val="32725779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F141BC-AFC3-6349-A76F-C00107596B93}" type="slidenum">
              <a:rPr lang="en-US" smtClean="0"/>
              <a:pPr/>
              <a:t>25</a:t>
            </a:fld>
            <a:endParaRPr lang="en-US"/>
          </a:p>
        </p:txBody>
      </p:sp>
    </p:spTree>
    <p:extLst>
      <p:ext uri="{BB962C8B-B14F-4D97-AF65-F5344CB8AC3E}">
        <p14:creationId xmlns:p14="http://schemas.microsoft.com/office/powerpoint/2010/main" val="3957607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F141BC-AFC3-6349-A76F-C00107596B93}" type="slidenum">
              <a:rPr lang="en-US" smtClean="0"/>
              <a:pPr/>
              <a:t>26</a:t>
            </a:fld>
            <a:endParaRPr lang="en-US"/>
          </a:p>
        </p:txBody>
      </p:sp>
    </p:spTree>
    <p:extLst>
      <p:ext uri="{BB962C8B-B14F-4D97-AF65-F5344CB8AC3E}">
        <p14:creationId xmlns:p14="http://schemas.microsoft.com/office/powerpoint/2010/main" val="24915447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F141BC-AFC3-6349-A76F-C00107596B93}" type="slidenum">
              <a:rPr lang="en-US" smtClean="0"/>
              <a:pPr/>
              <a:t>27</a:t>
            </a:fld>
            <a:endParaRPr lang="en-US"/>
          </a:p>
        </p:txBody>
      </p:sp>
    </p:spTree>
    <p:extLst>
      <p:ext uri="{BB962C8B-B14F-4D97-AF65-F5344CB8AC3E}">
        <p14:creationId xmlns:p14="http://schemas.microsoft.com/office/powerpoint/2010/main" val="41706080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F141BC-AFC3-6349-A76F-C00107596B93}" type="slidenum">
              <a:rPr lang="en-US" smtClean="0"/>
              <a:pPr/>
              <a:t>28</a:t>
            </a:fld>
            <a:endParaRPr lang="en-US"/>
          </a:p>
        </p:txBody>
      </p:sp>
    </p:spTree>
    <p:extLst>
      <p:ext uri="{BB962C8B-B14F-4D97-AF65-F5344CB8AC3E}">
        <p14:creationId xmlns:p14="http://schemas.microsoft.com/office/powerpoint/2010/main" val="2892420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F141BC-AFC3-6349-A76F-C00107596B93}" type="slidenum">
              <a:rPr lang="en-US" smtClean="0"/>
              <a:pPr/>
              <a:t>29</a:t>
            </a:fld>
            <a:endParaRPr lang="en-US"/>
          </a:p>
        </p:txBody>
      </p:sp>
    </p:spTree>
    <p:extLst>
      <p:ext uri="{BB962C8B-B14F-4D97-AF65-F5344CB8AC3E}">
        <p14:creationId xmlns:p14="http://schemas.microsoft.com/office/powerpoint/2010/main" val="26891921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F141BC-AFC3-6349-A76F-C00107596B93}" type="slidenum">
              <a:rPr lang="en-US" smtClean="0"/>
              <a:pPr/>
              <a:t>30</a:t>
            </a:fld>
            <a:endParaRPr lang="en-US"/>
          </a:p>
        </p:txBody>
      </p:sp>
    </p:spTree>
    <p:extLst>
      <p:ext uri="{BB962C8B-B14F-4D97-AF65-F5344CB8AC3E}">
        <p14:creationId xmlns:p14="http://schemas.microsoft.com/office/powerpoint/2010/main" val="22285762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F141BC-AFC3-6349-A76F-C00107596B93}" type="slidenum">
              <a:rPr lang="en-US" smtClean="0"/>
              <a:pPr/>
              <a:t>31</a:t>
            </a:fld>
            <a:endParaRPr lang="en-US"/>
          </a:p>
        </p:txBody>
      </p:sp>
    </p:spTree>
    <p:extLst>
      <p:ext uri="{BB962C8B-B14F-4D97-AF65-F5344CB8AC3E}">
        <p14:creationId xmlns:p14="http://schemas.microsoft.com/office/powerpoint/2010/main" val="12450483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F141BC-AFC3-6349-A76F-C00107596B93}" type="slidenum">
              <a:rPr lang="en-US" smtClean="0"/>
              <a:pPr/>
              <a:t>32</a:t>
            </a:fld>
            <a:endParaRPr lang="en-US"/>
          </a:p>
        </p:txBody>
      </p:sp>
    </p:spTree>
    <p:extLst>
      <p:ext uri="{BB962C8B-B14F-4D97-AF65-F5344CB8AC3E}">
        <p14:creationId xmlns:p14="http://schemas.microsoft.com/office/powerpoint/2010/main" val="3837242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Impact of DL in modern times:</a:t>
            </a:r>
          </a:p>
          <a:p>
            <a:r>
              <a:rPr lang="en-US" dirty="0"/>
              <a:t>Google’s AlphaGo to Tesla’s Autopilot to Baidu’s </a:t>
            </a:r>
            <a:r>
              <a:rPr lang="en-US" dirty="0" err="1"/>
              <a:t>DeepSpeech</a:t>
            </a:r>
            <a:r>
              <a:rPr lang="en-US" dirty="0"/>
              <a:t> for Speech Recognition</a:t>
            </a:r>
          </a:p>
          <a:p>
            <a:endParaRPr lang="en-US" dirty="0"/>
          </a:p>
          <a:p>
            <a:r>
              <a:rPr lang="en-US" dirty="0"/>
              <a:t>Key points</a:t>
            </a:r>
          </a:p>
          <a:p>
            <a:r>
              <a:rPr lang="en-US" dirty="0"/>
              <a:t>LMDBIO – Improve Intra-node Performance by implementing Localized </a:t>
            </a:r>
            <a:r>
              <a:rPr lang="en-US" dirty="0" err="1"/>
              <a:t>mmap</a:t>
            </a:r>
            <a:r>
              <a:rPr lang="en-US" dirty="0"/>
              <a:t> technique to decrease the number of I/O calls and unnecessary context switches</a:t>
            </a:r>
          </a:p>
          <a:p>
            <a:r>
              <a:rPr lang="en-US" dirty="0"/>
              <a:t>LMDBIO-2.0 – Improve Internode communication by first serializing I/O using portable cursor and then implementing speculative parallelization to leverage the HPC infrastructure by Caffe’s LMDB</a:t>
            </a:r>
          </a:p>
        </p:txBody>
      </p:sp>
      <p:sp>
        <p:nvSpPr>
          <p:cNvPr id="4" name="Header Placeholder 3"/>
          <p:cNvSpPr>
            <a:spLocks noGrp="1"/>
          </p:cNvSpPr>
          <p:nvPr>
            <p:ph type="hdr" sz="quarter" idx="10"/>
          </p:nvPr>
        </p:nvSpPr>
        <p:spPr/>
        <p:txBody>
          <a:bodyPr/>
          <a:lstStyle/>
          <a:p>
            <a:r>
              <a:rPr lang="en-US"/>
              <a:t>NERSC Presentation</a:t>
            </a:r>
          </a:p>
        </p:txBody>
      </p:sp>
      <p:sp>
        <p:nvSpPr>
          <p:cNvPr id="5" name="Date Placeholder 4"/>
          <p:cNvSpPr>
            <a:spLocks noGrp="1"/>
          </p:cNvSpPr>
          <p:nvPr>
            <p:ph type="dt" idx="11"/>
          </p:nvPr>
        </p:nvSpPr>
        <p:spPr/>
        <p:txBody>
          <a:bodyPr/>
          <a:lstStyle/>
          <a:p>
            <a:fld id="{39FEAFF0-7375-1D4A-A389-D6238357B121}" type="datetime1">
              <a:rPr lang="en-US" smtClean="0"/>
              <a:pPr/>
              <a:t>6/1/18</a:t>
            </a:fld>
            <a:endParaRPr lang="en-US"/>
          </a:p>
        </p:txBody>
      </p:sp>
      <p:sp>
        <p:nvSpPr>
          <p:cNvPr id="6" name="Slide Number Placeholder 5"/>
          <p:cNvSpPr>
            <a:spLocks noGrp="1"/>
          </p:cNvSpPr>
          <p:nvPr>
            <p:ph type="sldNum" sz="quarter" idx="12"/>
          </p:nvPr>
        </p:nvSpPr>
        <p:spPr/>
        <p:txBody>
          <a:bodyPr/>
          <a:lstStyle/>
          <a:p>
            <a:fld id="{38B511CB-48C6-1D49-AC56-5A39CE8EA9E7}" type="slidenum">
              <a:rPr lang="en-US" smtClean="0"/>
              <a:pPr/>
              <a:t>3</a:t>
            </a:fld>
            <a:endParaRPr lang="en-US"/>
          </a:p>
        </p:txBody>
      </p:sp>
    </p:spTree>
    <p:extLst>
      <p:ext uri="{BB962C8B-B14F-4D97-AF65-F5344CB8AC3E}">
        <p14:creationId xmlns:p14="http://schemas.microsoft.com/office/powerpoint/2010/main" val="11269294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a:t>
            </a:r>
            <a:r>
              <a:rPr lang="en-US" dirty="0" err="1"/>
              <a:t>caffe</a:t>
            </a:r>
            <a:r>
              <a:rPr lang="en-US" dirty="0"/>
              <a:t> need faster search using LMDB with B+ Tree?</a:t>
            </a:r>
          </a:p>
        </p:txBody>
      </p:sp>
      <p:sp>
        <p:nvSpPr>
          <p:cNvPr id="4" name="Slide Number Placeholder 3"/>
          <p:cNvSpPr>
            <a:spLocks noGrp="1"/>
          </p:cNvSpPr>
          <p:nvPr>
            <p:ph type="sldNum" sz="quarter" idx="10"/>
          </p:nvPr>
        </p:nvSpPr>
        <p:spPr/>
        <p:txBody>
          <a:bodyPr/>
          <a:lstStyle/>
          <a:p>
            <a:fld id="{E3F141BC-AFC3-6349-A76F-C00107596B93}" type="slidenum">
              <a:rPr lang="en-US" smtClean="0"/>
              <a:pPr/>
              <a:t>33</a:t>
            </a:fld>
            <a:endParaRPr lang="en-US"/>
          </a:p>
        </p:txBody>
      </p:sp>
    </p:spTree>
    <p:extLst>
      <p:ext uri="{BB962C8B-B14F-4D97-AF65-F5344CB8AC3E}">
        <p14:creationId xmlns:p14="http://schemas.microsoft.com/office/powerpoint/2010/main" val="3589127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F141BC-AFC3-6349-A76F-C00107596B93}" type="slidenum">
              <a:rPr lang="en-US" smtClean="0"/>
              <a:pPr/>
              <a:t>34</a:t>
            </a:fld>
            <a:endParaRPr lang="en-US"/>
          </a:p>
        </p:txBody>
      </p:sp>
    </p:spTree>
    <p:extLst>
      <p:ext uri="{BB962C8B-B14F-4D97-AF65-F5344CB8AC3E}">
        <p14:creationId xmlns:p14="http://schemas.microsoft.com/office/powerpoint/2010/main" val="40532514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t>
            </a:r>
            <a:r>
              <a:rPr lang="en-US" dirty="0" err="1"/>
              <a:t>param</a:t>
            </a:r>
            <a:r>
              <a:rPr lang="en-US" dirty="0"/>
              <a:t> sync time is more for </a:t>
            </a:r>
            <a:r>
              <a:rPr lang="en-US" dirty="0" err="1"/>
              <a:t>CaffeNet</a:t>
            </a:r>
            <a:r>
              <a:rPr lang="en-US" dirty="0"/>
              <a:t>?</a:t>
            </a:r>
          </a:p>
        </p:txBody>
      </p:sp>
      <p:sp>
        <p:nvSpPr>
          <p:cNvPr id="4" name="Slide Number Placeholder 3"/>
          <p:cNvSpPr>
            <a:spLocks noGrp="1"/>
          </p:cNvSpPr>
          <p:nvPr>
            <p:ph type="sldNum" sz="quarter" idx="10"/>
          </p:nvPr>
        </p:nvSpPr>
        <p:spPr/>
        <p:txBody>
          <a:bodyPr/>
          <a:lstStyle/>
          <a:p>
            <a:fld id="{E3F141BC-AFC3-6349-A76F-C00107596B93}" type="slidenum">
              <a:rPr lang="en-US" smtClean="0"/>
              <a:pPr/>
              <a:t>35</a:t>
            </a:fld>
            <a:endParaRPr lang="en-US"/>
          </a:p>
        </p:txBody>
      </p:sp>
    </p:spTree>
    <p:extLst>
      <p:ext uri="{BB962C8B-B14F-4D97-AF65-F5344CB8AC3E}">
        <p14:creationId xmlns:p14="http://schemas.microsoft.com/office/powerpoint/2010/main" val="1577879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F141BC-AFC3-6349-A76F-C00107596B93}" type="slidenum">
              <a:rPr lang="en-US" smtClean="0"/>
              <a:pPr/>
              <a:t>36</a:t>
            </a:fld>
            <a:endParaRPr lang="en-US"/>
          </a:p>
        </p:txBody>
      </p:sp>
    </p:spTree>
    <p:extLst>
      <p:ext uri="{BB962C8B-B14F-4D97-AF65-F5344CB8AC3E}">
        <p14:creationId xmlns:p14="http://schemas.microsoft.com/office/powerpoint/2010/main" val="31579225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F141BC-AFC3-6349-A76F-C00107596B93}" type="slidenum">
              <a:rPr lang="en-US" smtClean="0"/>
              <a:pPr/>
              <a:t>37</a:t>
            </a:fld>
            <a:endParaRPr lang="en-US"/>
          </a:p>
        </p:txBody>
      </p:sp>
    </p:spTree>
    <p:extLst>
      <p:ext uri="{BB962C8B-B14F-4D97-AF65-F5344CB8AC3E}">
        <p14:creationId xmlns:p14="http://schemas.microsoft.com/office/powerpoint/2010/main" val="1780130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Impact of DL in modern times:</a:t>
            </a:r>
          </a:p>
          <a:p>
            <a:r>
              <a:rPr lang="en-US" dirty="0"/>
              <a:t>Google’s AlphaGo to Tesla’s Autopilot to Baidu’s </a:t>
            </a:r>
            <a:r>
              <a:rPr lang="en-US" dirty="0" err="1"/>
              <a:t>DeepSpeech</a:t>
            </a:r>
            <a:r>
              <a:rPr lang="en-US" dirty="0"/>
              <a:t> for Speech Recognition</a:t>
            </a:r>
          </a:p>
          <a:p>
            <a:endParaRPr lang="en-US" b="1" dirty="0"/>
          </a:p>
        </p:txBody>
      </p:sp>
      <p:sp>
        <p:nvSpPr>
          <p:cNvPr id="4" name="Slide Number Placeholder 3"/>
          <p:cNvSpPr>
            <a:spLocks noGrp="1"/>
          </p:cNvSpPr>
          <p:nvPr>
            <p:ph type="sldNum" sz="quarter" idx="10"/>
          </p:nvPr>
        </p:nvSpPr>
        <p:spPr/>
        <p:txBody>
          <a:bodyPr/>
          <a:lstStyle/>
          <a:p>
            <a:fld id="{E3F141BC-AFC3-6349-A76F-C00107596B93}" type="slidenum">
              <a:rPr lang="en-US" smtClean="0"/>
              <a:pPr/>
              <a:t>4</a:t>
            </a:fld>
            <a:endParaRPr lang="en-US"/>
          </a:p>
        </p:txBody>
      </p:sp>
    </p:spTree>
    <p:extLst>
      <p:ext uri="{BB962C8B-B14F-4D97-AF65-F5344CB8AC3E}">
        <p14:creationId xmlns:p14="http://schemas.microsoft.com/office/powerpoint/2010/main" val="2689192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F141BC-AFC3-6349-A76F-C00107596B93}" type="slidenum">
              <a:rPr lang="en-US" smtClean="0"/>
              <a:pPr/>
              <a:t>6</a:t>
            </a:fld>
            <a:endParaRPr lang="en-US"/>
          </a:p>
        </p:txBody>
      </p:sp>
    </p:spTree>
    <p:extLst>
      <p:ext uri="{BB962C8B-B14F-4D97-AF65-F5344CB8AC3E}">
        <p14:creationId xmlns:p14="http://schemas.microsoft.com/office/powerpoint/2010/main" val="2850299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block-based means, the records are kept in pages.</a:t>
            </a:r>
          </a:p>
        </p:txBody>
      </p:sp>
      <p:sp>
        <p:nvSpPr>
          <p:cNvPr id="4" name="Slide Number Placeholder 3"/>
          <p:cNvSpPr>
            <a:spLocks noGrp="1"/>
          </p:cNvSpPr>
          <p:nvPr>
            <p:ph type="sldNum" sz="quarter" idx="10"/>
          </p:nvPr>
        </p:nvSpPr>
        <p:spPr/>
        <p:txBody>
          <a:bodyPr/>
          <a:lstStyle/>
          <a:p>
            <a:fld id="{E3F141BC-AFC3-6349-A76F-C00107596B93}" type="slidenum">
              <a:rPr lang="en-US" smtClean="0"/>
              <a:pPr/>
              <a:t>7</a:t>
            </a:fld>
            <a:endParaRPr lang="en-US"/>
          </a:p>
        </p:txBody>
      </p:sp>
    </p:spTree>
    <p:extLst>
      <p:ext uri="{BB962C8B-B14F-4D97-AF65-F5344CB8AC3E}">
        <p14:creationId xmlns:p14="http://schemas.microsoft.com/office/powerpoint/2010/main" val="2804967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was stored in LMDB format and the files were stored directly on a GPFS having 10 Network Shared Disk (NSD) servers.</a:t>
            </a:r>
          </a:p>
        </p:txBody>
      </p:sp>
      <p:sp>
        <p:nvSpPr>
          <p:cNvPr id="4" name="Slide Number Placeholder 3"/>
          <p:cNvSpPr>
            <a:spLocks noGrp="1"/>
          </p:cNvSpPr>
          <p:nvPr>
            <p:ph type="sldNum" sz="quarter" idx="10"/>
          </p:nvPr>
        </p:nvSpPr>
        <p:spPr/>
        <p:txBody>
          <a:bodyPr/>
          <a:lstStyle/>
          <a:p>
            <a:fld id="{E3F141BC-AFC3-6349-A76F-C00107596B93}" type="slidenum">
              <a:rPr lang="en-US" smtClean="0"/>
              <a:pPr/>
              <a:t>8</a:t>
            </a:fld>
            <a:endParaRPr lang="en-US"/>
          </a:p>
        </p:txBody>
      </p:sp>
    </p:spTree>
    <p:extLst>
      <p:ext uri="{BB962C8B-B14F-4D97-AF65-F5344CB8AC3E}">
        <p14:creationId xmlns:p14="http://schemas.microsoft.com/office/powerpoint/2010/main" val="2974243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Transform time - </a:t>
            </a:r>
            <a:r>
              <a:rPr lang="en-US" sz="1200" b="0" i="0" u="none" strike="noStrike" kern="1200" dirty="0">
                <a:solidFill>
                  <a:schemeClr val="tx1"/>
                </a:solidFill>
                <a:effectLst/>
                <a:latin typeface="+mn-lt"/>
                <a:ea typeface="+mn-ea"/>
                <a:cs typeface="+mn-cs"/>
              </a:rPr>
              <a:t>The time used in data sample transformation (e.g., </a:t>
            </a:r>
            <a:r>
              <a:rPr lang="en-US" sz="1200" b="0" i="0" u="none" strike="noStrike" kern="1200" dirty="0" err="1">
                <a:solidFill>
                  <a:schemeClr val="tx1"/>
                </a:solidFill>
                <a:effectLst/>
                <a:latin typeface="+mn-lt"/>
                <a:ea typeface="+mn-ea"/>
                <a:cs typeface="+mn-cs"/>
              </a:rPr>
              <a:t>InferBlobShape</a:t>
            </a:r>
            <a:r>
              <a:rPr lang="en-US" sz="1200" b="0" i="0" u="none" strike="noStrike" kern="1200" dirty="0">
                <a:solidFill>
                  <a:schemeClr val="tx1"/>
                </a:solidFill>
                <a:effectLst/>
                <a:latin typeface="+mn-lt"/>
                <a:ea typeface="+mn-ea"/>
                <a:cs typeface="+mn-cs"/>
              </a:rPr>
              <a:t>, Reshape)</a:t>
            </a:r>
            <a:endParaRPr lang="en-US" dirty="0"/>
          </a:p>
          <a:p>
            <a:r>
              <a:rPr lang="en-US" sz="1200" b="0" i="0" u="none" strike="noStrike" kern="1200" dirty="0">
                <a:solidFill>
                  <a:schemeClr val="tx1"/>
                </a:solidFill>
                <a:effectLst/>
                <a:latin typeface="+mn-lt"/>
                <a:ea typeface="+mn-ea"/>
                <a:cs typeface="+mn-cs"/>
              </a:rPr>
              <a:t>// Use </a:t>
            </a:r>
            <a:r>
              <a:rPr lang="en-US" sz="1200" b="0" i="0" u="none" strike="noStrike" kern="1200" dirty="0" err="1">
                <a:solidFill>
                  <a:schemeClr val="tx1"/>
                </a:solidFill>
                <a:effectLst/>
                <a:latin typeface="+mn-lt"/>
                <a:ea typeface="+mn-ea"/>
                <a:cs typeface="+mn-cs"/>
              </a:rPr>
              <a:t>data_transformer</a:t>
            </a:r>
            <a:r>
              <a:rPr lang="en-US" sz="1200" b="0" i="0" u="none" strike="noStrike" kern="1200" dirty="0">
                <a:solidFill>
                  <a:schemeClr val="tx1"/>
                </a:solidFill>
                <a:effectLst/>
                <a:latin typeface="+mn-lt"/>
                <a:ea typeface="+mn-ea"/>
                <a:cs typeface="+mn-cs"/>
              </a:rPr>
              <a:t> in Data layer class to infer the expected blob shape from datum.</a:t>
            </a:r>
            <a:endParaRPr lang="en-US" dirty="0"/>
          </a:p>
          <a:p>
            <a:endParaRPr lang="en-US" dirty="0"/>
          </a:p>
          <a:p>
            <a:r>
              <a:rPr lang="en-US" dirty="0"/>
              <a:t>How do they measure the breakdown time?</a:t>
            </a:r>
          </a:p>
          <a:p>
            <a:r>
              <a:rPr lang="en-US" sz="1200" b="0" i="0" u="none" strike="noStrike" kern="1200" dirty="0">
                <a:solidFill>
                  <a:schemeClr val="tx1"/>
                </a:solidFill>
                <a:effectLst/>
                <a:latin typeface="+mn-lt"/>
                <a:ea typeface="+mn-ea"/>
                <a:cs typeface="+mn-cs"/>
              </a:rPr>
              <a:t>They did not use any profiling tool.  They added custom timers to the Caffe code.  They used </a:t>
            </a:r>
            <a:r>
              <a:rPr lang="en-US" sz="1200" b="0" i="0" u="none" strike="noStrike" kern="1200" dirty="0" err="1">
                <a:solidFill>
                  <a:schemeClr val="tx1"/>
                </a:solidFill>
                <a:effectLst/>
                <a:latin typeface="+mn-lt"/>
                <a:ea typeface="+mn-ea"/>
                <a:cs typeface="+mn-cs"/>
              </a:rPr>
              <a:t>MPI_Wtime</a:t>
            </a:r>
            <a:r>
              <a:rPr lang="en-US" sz="1200" b="0" i="0" u="none" strike="noStrike" kern="1200" dirty="0">
                <a:solidFill>
                  <a:schemeClr val="tx1"/>
                </a:solidFill>
                <a:effectLst/>
                <a:latin typeface="+mn-lt"/>
                <a:ea typeface="+mn-ea"/>
                <a:cs typeface="+mn-cs"/>
              </a:rPr>
              <a:t>() to get the start time and end time of each component and calculate the elapsed time.</a:t>
            </a:r>
          </a:p>
          <a:p>
            <a:endParaRPr lang="en-US" dirty="0"/>
          </a:p>
        </p:txBody>
      </p:sp>
      <p:sp>
        <p:nvSpPr>
          <p:cNvPr id="4" name="Slide Number Placeholder 3"/>
          <p:cNvSpPr>
            <a:spLocks noGrp="1"/>
          </p:cNvSpPr>
          <p:nvPr>
            <p:ph type="sldNum" sz="quarter" idx="10"/>
          </p:nvPr>
        </p:nvSpPr>
        <p:spPr/>
        <p:txBody>
          <a:bodyPr/>
          <a:lstStyle/>
          <a:p>
            <a:fld id="{E3F141BC-AFC3-6349-A76F-C00107596B93}" type="slidenum">
              <a:rPr lang="en-US" smtClean="0"/>
              <a:pPr/>
              <a:t>9</a:t>
            </a:fld>
            <a:endParaRPr lang="en-US"/>
          </a:p>
        </p:txBody>
      </p:sp>
    </p:spTree>
    <p:extLst>
      <p:ext uri="{BB962C8B-B14F-4D97-AF65-F5344CB8AC3E}">
        <p14:creationId xmlns:p14="http://schemas.microsoft.com/office/powerpoint/2010/main" val="2741393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they measure context switches?</a:t>
            </a:r>
          </a:p>
          <a:p>
            <a:r>
              <a:rPr lang="en-US" sz="1200" b="0" i="0" u="none" strike="noStrike" kern="1200" dirty="0">
                <a:solidFill>
                  <a:schemeClr val="tx1"/>
                </a:solidFill>
                <a:effectLst/>
                <a:latin typeface="+mn-lt"/>
                <a:ea typeface="+mn-ea"/>
                <a:cs typeface="+mn-cs"/>
              </a:rPr>
              <a:t>They did not use any tool. They used the Linux system call "</a:t>
            </a:r>
            <a:r>
              <a:rPr lang="en-US" sz="1200" b="0" i="0" u="none" strike="noStrike" kern="1200" dirty="0" err="1">
                <a:solidFill>
                  <a:schemeClr val="tx1"/>
                </a:solidFill>
                <a:effectLst/>
                <a:latin typeface="+mn-lt"/>
                <a:ea typeface="+mn-ea"/>
                <a:cs typeface="+mn-cs"/>
              </a:rPr>
              <a:t>getrusage</a:t>
            </a:r>
            <a:r>
              <a:rPr lang="en-US" sz="1200" b="0" i="0" u="none" strike="noStrike" kern="1200" dirty="0">
                <a:solidFill>
                  <a:schemeClr val="tx1"/>
                </a:solidFill>
                <a:effectLst/>
                <a:latin typeface="+mn-lt"/>
                <a:ea typeface="+mn-ea"/>
                <a:cs typeface="+mn-cs"/>
              </a:rPr>
              <a:t>()” to get the number of context switches and the time.  They manually inserted this system call into the Caffe code.</a:t>
            </a:r>
            <a:endParaRPr lang="en-US" dirty="0"/>
          </a:p>
        </p:txBody>
      </p:sp>
      <p:sp>
        <p:nvSpPr>
          <p:cNvPr id="4" name="Slide Number Placeholder 3"/>
          <p:cNvSpPr>
            <a:spLocks noGrp="1"/>
          </p:cNvSpPr>
          <p:nvPr>
            <p:ph type="sldNum" sz="quarter" idx="10"/>
          </p:nvPr>
        </p:nvSpPr>
        <p:spPr/>
        <p:txBody>
          <a:bodyPr/>
          <a:lstStyle/>
          <a:p>
            <a:fld id="{E3F141BC-AFC3-6349-A76F-C00107596B93}" type="slidenum">
              <a:rPr lang="en-US" smtClean="0"/>
              <a:pPr/>
              <a:t>10</a:t>
            </a:fld>
            <a:endParaRPr lang="en-US"/>
          </a:p>
        </p:txBody>
      </p:sp>
    </p:spTree>
    <p:extLst>
      <p:ext uri="{BB962C8B-B14F-4D97-AF65-F5344CB8AC3E}">
        <p14:creationId xmlns:p14="http://schemas.microsoft.com/office/powerpoint/2010/main" val="260149354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image" Target="../media/image10.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1" name="Rectangle 30"/>
          <p:cNvSpPr/>
          <p:nvPr userDrawn="1"/>
        </p:nvSpPr>
        <p:spPr>
          <a:xfrm>
            <a:off x="282574" y="171450"/>
            <a:ext cx="5147247" cy="31409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Title 1"/>
          <p:cNvSpPr>
            <a:spLocks noGrp="1"/>
          </p:cNvSpPr>
          <p:nvPr>
            <p:ph type="ctrTitle" hasCustomPrompt="1"/>
          </p:nvPr>
        </p:nvSpPr>
        <p:spPr>
          <a:xfrm>
            <a:off x="5596760" y="3573511"/>
            <a:ext cx="3242440" cy="700088"/>
          </a:xfrm>
        </p:spPr>
        <p:txBody>
          <a:bodyPr anchor="ctr" anchorCtr="0">
            <a:normAutofit/>
          </a:bodyPr>
          <a:lstStyle>
            <a:lvl1pPr marL="0" indent="0">
              <a:defRPr sz="2800"/>
            </a:lvl1pPr>
          </a:lstStyle>
          <a:p>
            <a:r>
              <a:rPr lang="en-US" dirty="0"/>
              <a:t>Click to edit Master subtitle style</a:t>
            </a:r>
            <a:endParaRPr dirty="0"/>
          </a:p>
        </p:txBody>
      </p:sp>
      <p:sp>
        <p:nvSpPr>
          <p:cNvPr id="25" name="Text Placeholder 3"/>
          <p:cNvSpPr>
            <a:spLocks noGrp="1"/>
          </p:cNvSpPr>
          <p:nvPr>
            <p:ph type="body" sz="half" idx="2" hasCustomPrompt="1"/>
          </p:nvPr>
        </p:nvSpPr>
        <p:spPr>
          <a:xfrm>
            <a:off x="674787" y="446685"/>
            <a:ext cx="4367577" cy="2601314"/>
          </a:xfrm>
        </p:spPr>
        <p:txBody>
          <a:bodyPr lIns="45720" tIns="45720" rIns="45720" anchor="ctr" anchorCtr="0">
            <a:normAutofit/>
          </a:bodyPr>
          <a:lstStyle>
            <a:lvl1pPr marL="0" indent="0" algn="l">
              <a:buNone/>
              <a:defRPr sz="3600" b="0" i="0">
                <a:solidFill>
                  <a:schemeClr val="bg1"/>
                </a:solidFill>
                <a:latin typeface="Helvetica Neue Bold Condensed"/>
                <a:cs typeface="Helvetica Neue Bold Condensed"/>
              </a:defRPr>
            </a:lvl1pPr>
            <a:lvl2pPr>
              <a:defRPr sz="1200"/>
            </a:lvl2pPr>
            <a:lvl3pPr>
              <a:defRPr sz="1000"/>
            </a:lvl3pPr>
            <a:lvl4pPr>
              <a:defRPr sz="900"/>
            </a:lvl4pPr>
            <a:lvl5pPr>
              <a:defRPr sz="900"/>
            </a:lvl5pPr>
          </a:lstStyle>
          <a:p>
            <a:pPr lvl="0" eaLnBrk="1" latinLnBrk="0" hangingPunct="1"/>
            <a:r>
              <a:rPr kumimoji="0" lang="en-US" dirty="0"/>
              <a:t>Click to edit Master title styles</a:t>
            </a:r>
          </a:p>
        </p:txBody>
      </p:sp>
      <p:pic>
        <p:nvPicPr>
          <p:cNvPr id="26" name="Picture 25" descr="NERSC_logo_color_sm.png"/>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1123950" y="3312414"/>
            <a:ext cx="1801368" cy="1211621"/>
          </a:xfrm>
          <a:prstGeom prst="rect">
            <a:avLst/>
          </a:prstGeom>
        </p:spPr>
      </p:pic>
      <p:sp>
        <p:nvSpPr>
          <p:cNvPr id="11" name="Footer Placeholder 2"/>
          <p:cNvSpPr>
            <a:spLocks noGrp="1"/>
          </p:cNvSpPr>
          <p:nvPr>
            <p:ph type="ftr" sz="quarter" idx="10"/>
          </p:nvPr>
        </p:nvSpPr>
        <p:spPr>
          <a:xfrm>
            <a:off x="5239928" y="4776604"/>
            <a:ext cx="2864157" cy="273844"/>
          </a:xfrm>
        </p:spPr>
        <p:txBody>
          <a:bodyPr/>
          <a:lstStyle/>
          <a:p>
            <a:r>
              <a:rPr lang="en-US"/>
              <a:t>Footer Information</a:t>
            </a:r>
            <a:endParaRPr lang="en-US" dirty="0"/>
          </a:p>
        </p:txBody>
      </p:sp>
      <p:sp>
        <p:nvSpPr>
          <p:cNvPr id="12" name="Slide Number Placeholder 3"/>
          <p:cNvSpPr>
            <a:spLocks noGrp="1"/>
          </p:cNvSpPr>
          <p:nvPr>
            <p:ph type="sldNum" sz="quarter" idx="11"/>
          </p:nvPr>
        </p:nvSpPr>
        <p:spPr>
          <a:xfrm>
            <a:off x="4116656" y="4776604"/>
            <a:ext cx="925708" cy="273844"/>
          </a:xfrm>
        </p:spPr>
        <p:txBody>
          <a:bodyPr/>
          <a:lstStyle/>
          <a:p>
            <a:r>
              <a:rPr lang="en-US"/>
              <a:t>- </a:t>
            </a:r>
            <a:fld id="{D174BAF6-F8F2-EF4F-936C-8DF63288C82F}" type="slidenum">
              <a:rPr lang="en-US" smtClean="0"/>
              <a:pPr/>
              <a:t>‹#›</a:t>
            </a:fld>
            <a:r>
              <a:rPr lang="en-US"/>
              <a:t> -</a:t>
            </a:r>
            <a:endParaRPr lang="en-US" dirty="0"/>
          </a:p>
        </p:txBody>
      </p:sp>
      <p:sp>
        <p:nvSpPr>
          <p:cNvPr id="13" name="Date Placeholder 3"/>
          <p:cNvSpPr>
            <a:spLocks noGrp="1"/>
          </p:cNvSpPr>
          <p:nvPr>
            <p:ph type="dt" sz="half" idx="16"/>
          </p:nvPr>
        </p:nvSpPr>
        <p:spPr>
          <a:xfrm>
            <a:off x="5596760" y="4334854"/>
            <a:ext cx="2133600" cy="273844"/>
          </a:xfrm>
          <a:prstGeom prst="rect">
            <a:avLst/>
          </a:prstGeom>
        </p:spPr>
        <p:txBody>
          <a:bodyPr vert="horz" lIns="91440" tIns="45720" rIns="91440" bIns="45720" rtlCol="0" anchor="ctr" anchorCtr="0"/>
          <a:lstStyle>
            <a:lvl1pPr algn="l">
              <a:defRPr sz="1400" b="1" i="0">
                <a:solidFill>
                  <a:schemeClr val="accent5"/>
                </a:solidFill>
              </a:defRPr>
            </a:lvl1pPr>
          </a:lstStyle>
          <a:p>
            <a:fld id="{D897A66F-DFB6-CB44-8B31-7FAB7C20B0C7}" type="datetime4">
              <a:rPr lang="en-US" smtClean="0"/>
              <a:pPr/>
              <a:t>June 1, 2018</a:t>
            </a:fld>
            <a:endParaRPr lang="en-US" dirty="0"/>
          </a:p>
        </p:txBody>
      </p:sp>
      <p:pic>
        <p:nvPicPr>
          <p:cNvPr id="14" name="Picture Placeholder 17"/>
          <p:cNvPicPr>
            <a:picLocks/>
          </p:cNvPicPr>
          <p:nvPr userDrawn="1"/>
        </p:nvPicPr>
        <p:blipFill>
          <a:blip r:embed="rId3" cstate="print">
            <a:extLst>
              <a:ext uri="{28A0092B-C50C-407E-A947-70E740481C1C}">
                <a14:useLocalDpi xmlns:a14="http://schemas.microsoft.com/office/drawing/2010/main"/>
              </a:ext>
            </a:extLst>
          </a:blip>
          <a:srcRect l="-467" r="-467"/>
          <a:stretch>
            <a:fillRect/>
          </a:stretch>
        </p:blipFill>
        <p:spPr>
          <a:xfrm>
            <a:off x="5596760" y="173736"/>
            <a:ext cx="1558744" cy="1543050"/>
          </a:xfrm>
          <a:prstGeom prst="rect">
            <a:avLst/>
          </a:prstGeom>
        </p:spPr>
      </p:pic>
      <p:pic>
        <p:nvPicPr>
          <p:cNvPr id="15" name="Picture Placeholder 19"/>
          <p:cNvPicPr>
            <a:picLocks/>
          </p:cNvPicPr>
          <p:nvPr userDrawn="1"/>
        </p:nvPicPr>
        <p:blipFill>
          <a:blip r:embed="rId4" cstate="print">
            <a:extLst>
              <a:ext uri="{28A0092B-C50C-407E-A947-70E740481C1C}">
                <a14:useLocalDpi xmlns:a14="http://schemas.microsoft.com/office/drawing/2010/main"/>
              </a:ext>
            </a:extLst>
          </a:blip>
          <a:srcRect l="-895" r="-895"/>
          <a:stretch>
            <a:fillRect/>
          </a:stretch>
        </p:blipFill>
        <p:spPr>
          <a:xfrm>
            <a:off x="5596760" y="1783080"/>
            <a:ext cx="728876" cy="720090"/>
          </a:xfrm>
          <a:prstGeom prst="rect">
            <a:avLst/>
          </a:prstGeom>
        </p:spPr>
      </p:pic>
      <p:pic>
        <p:nvPicPr>
          <p:cNvPr id="16" name="Picture Placeholder 18"/>
          <p:cNvPicPr>
            <a:picLocks/>
          </p:cNvPicPr>
          <p:nvPr userDrawn="1"/>
        </p:nvPicPr>
        <p:blipFill>
          <a:blip r:embed="rId5" cstate="print">
            <a:extLst>
              <a:ext uri="{28A0092B-C50C-407E-A947-70E740481C1C}">
                <a14:useLocalDpi xmlns:a14="http://schemas.microsoft.com/office/drawing/2010/main"/>
              </a:ext>
            </a:extLst>
          </a:blip>
          <a:srcRect l="-467" r="-467"/>
          <a:stretch>
            <a:fillRect/>
          </a:stretch>
        </p:blipFill>
        <p:spPr>
          <a:xfrm>
            <a:off x="7258367" y="173736"/>
            <a:ext cx="1566435" cy="1543050"/>
          </a:xfrm>
          <a:prstGeom prst="rect">
            <a:avLst/>
          </a:prstGeom>
        </p:spPr>
      </p:pic>
      <p:pic>
        <p:nvPicPr>
          <p:cNvPr id="18" name="Picture 17"/>
          <p:cNvPicPr>
            <a:picLocks/>
          </p:cNvPicPr>
          <p:nvPr userDrawn="1"/>
        </p:nvPicPr>
        <p:blipFill>
          <a:blip r:embed="rId6"/>
          <a:stretch>
            <a:fillRect/>
          </a:stretch>
        </p:blipFill>
        <p:spPr>
          <a:xfrm>
            <a:off x="6444304" y="2591239"/>
            <a:ext cx="711200" cy="721176"/>
          </a:xfrm>
          <a:prstGeom prst="rect">
            <a:avLst/>
          </a:prstGeom>
        </p:spPr>
      </p:pic>
      <p:pic>
        <p:nvPicPr>
          <p:cNvPr id="21" name="Picture 20"/>
          <p:cNvPicPr>
            <a:picLocks noChangeAspect="1"/>
          </p:cNvPicPr>
          <p:nvPr userDrawn="1"/>
        </p:nvPicPr>
        <p:blipFill rotWithShape="1">
          <a:blip r:embed="rId7" cstate="print">
            <a:extLst>
              <a:ext uri="{28A0092B-C50C-407E-A947-70E740481C1C}">
                <a14:useLocalDpi xmlns:a14="http://schemas.microsoft.com/office/drawing/2010/main"/>
              </a:ext>
            </a:extLst>
          </a:blip>
          <a:srcRect/>
          <a:stretch/>
        </p:blipFill>
        <p:spPr>
          <a:xfrm>
            <a:off x="6436861" y="1787313"/>
            <a:ext cx="716640" cy="716640"/>
          </a:xfrm>
          <a:prstGeom prst="rect">
            <a:avLst/>
          </a:prstGeom>
        </p:spPr>
      </p:pic>
      <p:pic>
        <p:nvPicPr>
          <p:cNvPr id="22" name="Picture 21"/>
          <p:cNvPicPr>
            <a:picLocks/>
          </p:cNvPicPr>
          <p:nvPr userDrawn="1"/>
        </p:nvPicPr>
        <p:blipFill>
          <a:blip r:embed="rId8"/>
          <a:stretch>
            <a:fillRect/>
          </a:stretch>
        </p:blipFill>
        <p:spPr>
          <a:xfrm>
            <a:off x="5596760" y="2591239"/>
            <a:ext cx="723900" cy="721176"/>
          </a:xfrm>
          <a:prstGeom prst="rect">
            <a:avLst/>
          </a:prstGeom>
        </p:spPr>
      </p:pic>
      <p:pic>
        <p:nvPicPr>
          <p:cNvPr id="2" name="Picture 1" descr="m152_Ott_s271115_snap.png"/>
          <p:cNvPicPr>
            <a:picLocks/>
          </p:cNvPicPr>
          <p:nvPr userDrawn="1"/>
        </p:nvPicPr>
        <p:blipFill>
          <a:blip r:embed="rId9" cstate="print">
            <a:extLst>
              <a:ext uri="{28A0092B-C50C-407E-A947-70E740481C1C}">
                <a14:useLocalDpi xmlns:a14="http://schemas.microsoft.com/office/drawing/2010/main"/>
              </a:ext>
            </a:extLst>
          </a:blip>
          <a:stretch>
            <a:fillRect/>
          </a:stretch>
        </p:blipFill>
        <p:spPr>
          <a:xfrm>
            <a:off x="7258367" y="1783080"/>
            <a:ext cx="1566435" cy="1529334"/>
          </a:xfrm>
          <a:prstGeom prst="rect">
            <a:avLst/>
          </a:prstGeom>
        </p:spPr>
      </p:pic>
    </p:spTree>
    <p:extLst>
      <p:ext uri="{BB962C8B-B14F-4D97-AF65-F5344CB8AC3E}">
        <p14:creationId xmlns:p14="http://schemas.microsoft.com/office/powerpoint/2010/main" val="3632203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p:cNvSpPr>
            <a:spLocks noGrp="1"/>
          </p:cNvSpPr>
          <p:nvPr>
            <p:ph type="sldNum" sz="quarter" idx="10"/>
          </p:nvPr>
        </p:nvSpPr>
        <p:spPr>
          <a:xfrm>
            <a:off x="4116656" y="4776604"/>
            <a:ext cx="925708" cy="273844"/>
          </a:xfrm>
          <a:prstGeom prst="rect">
            <a:avLst/>
          </a:prstGeom>
        </p:spPr>
        <p:txBody>
          <a:bodyPr/>
          <a:lstStyle/>
          <a:p>
            <a:r>
              <a:rPr lang="en-US"/>
              <a:t>- </a:t>
            </a:r>
            <a:fld id="{D174BAF6-F8F2-EF4F-936C-8DF63288C82F}" type="slidenum">
              <a:rPr lang="en-US" smtClean="0"/>
              <a:pPr/>
              <a:t>‹#›</a:t>
            </a:fld>
            <a:r>
              <a:rPr lang="en-US"/>
              <a:t> -</a:t>
            </a:r>
            <a:endParaRPr lang="en-US" dirty="0"/>
          </a:p>
        </p:txBody>
      </p:sp>
      <p:sp>
        <p:nvSpPr>
          <p:cNvPr id="9" name="Footer Placeholder 8"/>
          <p:cNvSpPr>
            <a:spLocks noGrp="1"/>
          </p:cNvSpPr>
          <p:nvPr>
            <p:ph type="ftr" sz="quarter" idx="11"/>
          </p:nvPr>
        </p:nvSpPr>
        <p:spPr>
          <a:xfrm>
            <a:off x="5239928" y="4776604"/>
            <a:ext cx="2864157" cy="273844"/>
          </a:xfrm>
          <a:prstGeom prst="rect">
            <a:avLst/>
          </a:prstGeom>
        </p:spPr>
        <p:txBody>
          <a:bodyPr/>
          <a:lstStyle/>
          <a:p>
            <a:r>
              <a:rPr lang="en-US"/>
              <a:t>Footer Information</a:t>
            </a:r>
            <a:endParaRPr lang="en-US" dirty="0"/>
          </a:p>
        </p:txBody>
      </p:sp>
      <p:pic>
        <p:nvPicPr>
          <p:cNvPr id="10" name="Picture 1" descr="NERSC-logo-color-transparent-edges.gif"/>
          <p:cNvPicPr>
            <a:picLocks/>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7674414" y="268243"/>
            <a:ext cx="1143000" cy="443767"/>
          </a:xfrm>
          <a:prstGeom prst="rect">
            <a:avLst/>
          </a:prstGeom>
          <a:noFill/>
          <a:ln w="9525">
            <a:noFill/>
            <a:miter lim="800000"/>
            <a:headEnd/>
            <a:tailEnd/>
          </a:ln>
        </p:spPr>
      </p:pic>
      <p:cxnSp>
        <p:nvCxnSpPr>
          <p:cNvPr id="11" name="Straight Connector 10"/>
          <p:cNvCxnSpPr/>
          <p:nvPr userDrawn="1"/>
        </p:nvCxnSpPr>
        <p:spPr>
          <a:xfrm flipV="1">
            <a:off x="360342" y="774770"/>
            <a:ext cx="8457072" cy="14111"/>
          </a:xfrm>
          <a:prstGeom prst="line">
            <a:avLst/>
          </a:prstGeom>
          <a:ln w="38100">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ogo Slide">
    <p:spTree>
      <p:nvGrpSpPr>
        <p:cNvPr id="1" name=""/>
        <p:cNvGrpSpPr/>
        <p:nvPr/>
      </p:nvGrpSpPr>
      <p:grpSpPr>
        <a:xfrm>
          <a:off x="0" y="0"/>
          <a:ext cx="0" cy="0"/>
          <a:chOff x="0" y="0"/>
          <a:chExt cx="0" cy="0"/>
        </a:xfrm>
      </p:grpSpPr>
      <p:sp>
        <p:nvSpPr>
          <p:cNvPr id="2" name="Title 1"/>
          <p:cNvSpPr>
            <a:spLocks noGrp="1"/>
          </p:cNvSpPr>
          <p:nvPr>
            <p:ph type="title"/>
          </p:nvPr>
        </p:nvSpPr>
        <p:spPr>
          <a:xfrm>
            <a:off x="360342" y="3337666"/>
            <a:ext cx="8499496" cy="577109"/>
          </a:xfrm>
        </p:spPr>
        <p:txBody>
          <a:bodyPr anchor="ctr" anchorCtr="0">
            <a:normAutofit/>
          </a:bodyPr>
          <a:lstStyle>
            <a:lvl1pPr algn="ctr">
              <a:defRPr sz="2800"/>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a:t>Footer Information</a:t>
            </a:r>
            <a:endParaRPr lang="en-US" dirty="0"/>
          </a:p>
        </p:txBody>
      </p:sp>
      <p:sp>
        <p:nvSpPr>
          <p:cNvPr id="4" name="Slide Number Placeholder 3"/>
          <p:cNvSpPr>
            <a:spLocks noGrp="1"/>
          </p:cNvSpPr>
          <p:nvPr>
            <p:ph type="sldNum" sz="quarter" idx="11"/>
          </p:nvPr>
        </p:nvSpPr>
        <p:spPr/>
        <p:txBody>
          <a:bodyPr/>
          <a:lstStyle/>
          <a:p>
            <a:r>
              <a:rPr lang="en-US"/>
              <a:t>- </a:t>
            </a:r>
            <a:fld id="{D174BAF6-F8F2-EF4F-936C-8DF63288C82F}" type="slidenum">
              <a:rPr lang="en-US" smtClean="0"/>
              <a:pPr/>
              <a:t>‹#›</a:t>
            </a:fld>
            <a:r>
              <a:rPr lang="en-US"/>
              <a:t> -</a:t>
            </a:r>
            <a:endParaRPr lang="en-US" dirty="0"/>
          </a:p>
        </p:txBody>
      </p:sp>
      <p:pic>
        <p:nvPicPr>
          <p:cNvPr id="6" name="Picture 8" descr="NERSCvertLOCKUP.ai"/>
          <p:cNvPicPr>
            <a:picLocks/>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1461363" y="1096896"/>
            <a:ext cx="6224570" cy="2217805"/>
          </a:xfrm>
          <a:prstGeom prst="rect">
            <a:avLst/>
          </a:prstGeom>
          <a:noFill/>
          <a:ln w="9525">
            <a:noFill/>
            <a:miter lim="800000"/>
            <a:headEnd/>
            <a:tailEnd/>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pic>
        <p:nvPicPr>
          <p:cNvPr id="18" name="image5.jpeg" descr="background4"/>
          <p:cNvPicPr>
            <a:picLocks noChangeAspect="1"/>
          </p:cNvPicPr>
          <p:nvPr/>
        </p:nvPicPr>
        <p:blipFill>
          <a:blip r:embed="rId2">
            <a:extLst/>
          </a:blip>
          <a:srcRect t="5333" b="41333"/>
          <a:stretch>
            <a:fillRect/>
          </a:stretch>
        </p:blipFill>
        <p:spPr>
          <a:xfrm>
            <a:off x="228601" y="272652"/>
            <a:ext cx="8702675" cy="2577705"/>
          </a:xfrm>
          <a:prstGeom prst="rect">
            <a:avLst/>
          </a:prstGeom>
          <a:ln w="12700">
            <a:miter lim="400000"/>
          </a:ln>
        </p:spPr>
      </p:pic>
      <p:sp>
        <p:nvSpPr>
          <p:cNvPr id="22" name="Shape 22"/>
          <p:cNvSpPr>
            <a:spLocks noGrp="1"/>
          </p:cNvSpPr>
          <p:nvPr>
            <p:ph type="title"/>
          </p:nvPr>
        </p:nvSpPr>
        <p:spPr>
          <a:xfrm>
            <a:off x="457200" y="2914650"/>
            <a:ext cx="8305800" cy="971550"/>
          </a:xfrm>
          <a:prstGeom prst="rect">
            <a:avLst/>
          </a:prstGeom>
        </p:spPr>
        <p:txBody>
          <a:bodyPr/>
          <a:lstStyle>
            <a:lvl1pPr>
              <a:defRPr>
                <a:solidFill>
                  <a:srgbClr val="67183B"/>
                </a:solidFill>
                <a:latin typeface="Arial"/>
                <a:ea typeface="Arial"/>
                <a:cs typeface="Arial"/>
                <a:sym typeface="Arial"/>
              </a:defRPr>
            </a:lvl1pPr>
          </a:lstStyle>
          <a:p>
            <a:r>
              <a:t>Title Text</a:t>
            </a:r>
          </a:p>
        </p:txBody>
      </p:sp>
      <p:sp>
        <p:nvSpPr>
          <p:cNvPr id="23" name="Shape 23"/>
          <p:cNvSpPr>
            <a:spLocks noGrp="1"/>
          </p:cNvSpPr>
          <p:nvPr>
            <p:ph type="body" sz="quarter" idx="1"/>
          </p:nvPr>
        </p:nvSpPr>
        <p:spPr>
          <a:xfrm>
            <a:off x="457200" y="3886200"/>
            <a:ext cx="7239000" cy="1257300"/>
          </a:xfrm>
          <a:prstGeom prst="rect">
            <a:avLst/>
          </a:prstGeom>
        </p:spPr>
        <p:txBody>
          <a:bodyPr/>
          <a:lstStyle>
            <a:lvl1pPr marL="0" indent="0">
              <a:spcBef>
                <a:spcPts val="300"/>
              </a:spcBef>
              <a:buSzTx/>
              <a:buNone/>
              <a:defRPr sz="1500">
                <a:latin typeface="Arial"/>
                <a:ea typeface="Arial"/>
                <a:cs typeface="Arial"/>
                <a:sym typeface="Arial"/>
              </a:defRPr>
            </a:lvl1pPr>
            <a:lvl2pPr marL="557213" indent="-214313">
              <a:spcBef>
                <a:spcPts val="300"/>
              </a:spcBef>
              <a:defRPr sz="1500">
                <a:latin typeface="Arial"/>
                <a:ea typeface="Arial"/>
                <a:cs typeface="Arial"/>
                <a:sym typeface="Arial"/>
              </a:defRPr>
            </a:lvl2pPr>
            <a:lvl3pPr marL="876300" indent="-190500">
              <a:spcBef>
                <a:spcPts val="300"/>
              </a:spcBef>
              <a:defRPr sz="1500">
                <a:latin typeface="Arial"/>
                <a:ea typeface="Arial"/>
                <a:cs typeface="Arial"/>
                <a:sym typeface="Arial"/>
              </a:defRPr>
            </a:lvl3pPr>
            <a:lvl4pPr marL="1219200" indent="-190500">
              <a:spcBef>
                <a:spcPts val="300"/>
              </a:spcBef>
              <a:defRPr sz="1500">
                <a:latin typeface="Arial"/>
                <a:ea typeface="Arial"/>
                <a:cs typeface="Arial"/>
                <a:sym typeface="Arial"/>
              </a:defRPr>
            </a:lvl4pPr>
            <a:lvl5pPr marL="1562100" indent="-190500">
              <a:spcBef>
                <a:spcPts val="300"/>
              </a:spcBef>
              <a:defRPr sz="1500">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25" name="Shape 25"/>
          <p:cNvSpPr>
            <a:spLocks noGrp="1"/>
          </p:cNvSpPr>
          <p:nvPr>
            <p:ph type="sldNum" sz="quarter" idx="2"/>
          </p:nvPr>
        </p:nvSpPr>
        <p:spPr>
          <a:xfrm>
            <a:off x="6708494" y="4686303"/>
            <a:ext cx="301906" cy="216617"/>
          </a:xfrm>
          <a:prstGeom prst="rect">
            <a:avLst/>
          </a:prstGeom>
        </p:spPr>
        <p:txBody>
          <a:bodyPr/>
          <a:lstStyle/>
          <a:p>
            <a:fld id="{86CB4B4D-7CA3-9044-876B-883B54F8677D}" type="slidenum">
              <a:t>‹#›</a:t>
            </a:fld>
            <a:endParaRPr/>
          </a:p>
        </p:txBody>
      </p:sp>
      <p:sp>
        <p:nvSpPr>
          <p:cNvPr id="2" name="TextBox 1"/>
          <p:cNvSpPr txBox="1"/>
          <p:nvPr userDrawn="1"/>
        </p:nvSpPr>
        <p:spPr>
          <a:xfrm>
            <a:off x="8499423" y="4676931"/>
            <a:ext cx="69312" cy="3462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onsolas"/>
              <a:ea typeface="Consolas"/>
              <a:cs typeface="Consolas"/>
              <a:sym typeface="Consolas"/>
            </a:endParaRPr>
          </a:p>
        </p:txBody>
      </p:sp>
    </p:spTree>
    <p:extLst>
      <p:ext uri="{BB962C8B-B14F-4D97-AF65-F5344CB8AC3E}">
        <p14:creationId xmlns:p14="http://schemas.microsoft.com/office/powerpoint/2010/main" val="408491812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ubtitle Slide">
    <p:spTree>
      <p:nvGrpSpPr>
        <p:cNvPr id="1" name=""/>
        <p:cNvGrpSpPr/>
        <p:nvPr/>
      </p:nvGrpSpPr>
      <p:grpSpPr>
        <a:xfrm>
          <a:off x="0" y="0"/>
          <a:ext cx="0" cy="0"/>
          <a:chOff x="0" y="0"/>
          <a:chExt cx="0" cy="0"/>
        </a:xfrm>
      </p:grpSpPr>
      <p:sp>
        <p:nvSpPr>
          <p:cNvPr id="31" name="Rectangle 30"/>
          <p:cNvSpPr/>
          <p:nvPr userDrawn="1"/>
        </p:nvSpPr>
        <p:spPr>
          <a:xfrm>
            <a:off x="274564" y="1060176"/>
            <a:ext cx="6938610" cy="15293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56898" y="1124668"/>
            <a:ext cx="6171003" cy="1394984"/>
          </a:xfrm>
        </p:spPr>
        <p:txBody>
          <a:bodyPr anchor="ctr" anchorCtr="0">
            <a:normAutofit/>
          </a:bodyPr>
          <a:lstStyle>
            <a:lvl1pPr algn="l">
              <a:defRPr sz="3600">
                <a:solidFill>
                  <a:schemeClr val="bg1"/>
                </a:solidFill>
              </a:defRPr>
            </a:lvl1pPr>
          </a:lstStyle>
          <a:p>
            <a:r>
              <a:rPr lang="en-US" dirty="0"/>
              <a:t>Click to edit Master title style</a:t>
            </a:r>
          </a:p>
        </p:txBody>
      </p:sp>
      <p:pic>
        <p:nvPicPr>
          <p:cNvPr id="7" name="Picture 10" descr="DOE LOGO"/>
          <p:cNvPicPr>
            <a:picLocks noChangeAspect="1" noChangeArrowheads="1"/>
          </p:cNvPicPr>
          <p:nvPr userDrawn="1"/>
        </p:nvPicPr>
        <p:blipFill>
          <a:blip r:embed="rId2" cstate="print">
            <a:extLst>
              <a:ext uri="{28A0092B-C50C-407E-A947-70E740481C1C}">
                <a14:useLocalDpi xmlns:a14="http://schemas.microsoft.com/office/drawing/2010/main"/>
              </a:ext>
            </a:extLst>
          </a:blip>
          <a:srcRect b="19329"/>
          <a:stretch>
            <a:fillRect/>
          </a:stretch>
        </p:blipFill>
        <p:spPr bwMode="auto">
          <a:xfrm>
            <a:off x="247292" y="4708250"/>
            <a:ext cx="1676400" cy="381634"/>
          </a:xfrm>
          <a:prstGeom prst="rect">
            <a:avLst/>
          </a:prstGeom>
          <a:noFill/>
          <a:ln w="9525">
            <a:noFill/>
            <a:miter lim="800000"/>
            <a:headEnd/>
            <a:tailEnd/>
          </a:ln>
        </p:spPr>
      </p:pic>
      <p:sp>
        <p:nvSpPr>
          <p:cNvPr id="8" name="Footer Placeholder 11"/>
          <p:cNvSpPr>
            <a:spLocks noGrp="1"/>
          </p:cNvSpPr>
          <p:nvPr>
            <p:ph type="ftr" sz="quarter" idx="3"/>
          </p:nvPr>
        </p:nvSpPr>
        <p:spPr>
          <a:xfrm>
            <a:off x="5239928" y="4776604"/>
            <a:ext cx="2864157" cy="273844"/>
          </a:xfrm>
          <a:prstGeom prst="rect">
            <a:avLst/>
          </a:prstGeom>
        </p:spPr>
        <p:txBody>
          <a:bodyPr vert="horz" lIns="91440" tIns="45720" rIns="91440" bIns="45720" rtlCol="0" anchor="ctr"/>
          <a:lstStyle>
            <a:lvl1pPr algn="r">
              <a:defRPr sz="1100">
                <a:solidFill>
                  <a:srgbClr val="114766"/>
                </a:solidFill>
              </a:defRPr>
            </a:lvl1pPr>
          </a:lstStyle>
          <a:p>
            <a:r>
              <a:rPr lang="en-US" dirty="0"/>
              <a:t>Footer Information</a:t>
            </a:r>
          </a:p>
        </p:txBody>
      </p:sp>
      <p:sp>
        <p:nvSpPr>
          <p:cNvPr id="9" name="Slide Number Placeholder 12"/>
          <p:cNvSpPr>
            <a:spLocks noGrp="1"/>
          </p:cNvSpPr>
          <p:nvPr>
            <p:ph type="sldNum" sz="quarter" idx="4"/>
          </p:nvPr>
        </p:nvSpPr>
        <p:spPr>
          <a:xfrm>
            <a:off x="4116656" y="4776604"/>
            <a:ext cx="925708" cy="273844"/>
          </a:xfrm>
          <a:prstGeom prst="rect">
            <a:avLst/>
          </a:prstGeom>
        </p:spPr>
        <p:txBody>
          <a:bodyPr vert="horz" lIns="91440" tIns="45720" rIns="91440" bIns="45720" rtlCol="0" anchor="ctr"/>
          <a:lstStyle>
            <a:lvl1pPr algn="ctr">
              <a:defRPr sz="1100">
                <a:solidFill>
                  <a:srgbClr val="114766"/>
                </a:solidFill>
              </a:defRPr>
            </a:lvl1pPr>
          </a:lstStyle>
          <a:p>
            <a:r>
              <a:rPr lang="en-US" dirty="0"/>
              <a:t>- </a:t>
            </a:r>
            <a:fld id="{D174BAF6-F8F2-EF4F-936C-8DF63288C82F}" type="slidenum">
              <a:rPr lang="en-US" smtClean="0"/>
              <a:pPr/>
              <a:t>‹#›</a:t>
            </a:fld>
            <a:r>
              <a:rPr lang="en-US" dirty="0"/>
              <a:t> -</a:t>
            </a:r>
          </a:p>
        </p:txBody>
      </p:sp>
      <p:sp>
        <p:nvSpPr>
          <p:cNvPr id="16" name="Subtitle 2"/>
          <p:cNvSpPr txBox="1">
            <a:spLocks/>
          </p:cNvSpPr>
          <p:nvPr userDrawn="1"/>
        </p:nvSpPr>
        <p:spPr>
          <a:xfrm>
            <a:off x="1983841" y="2857958"/>
            <a:ext cx="4214812" cy="350878"/>
          </a:xfrm>
          <a:prstGeom prst="rect">
            <a:avLst/>
          </a:prstGeom>
        </p:spPr>
        <p:txBody>
          <a:bodyPr vert="horz" lIns="91440" tIns="45720" rIns="91440" bIns="45720" rtlCol="0">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457200" rtl="0" eaLnBrk="1" fontAlgn="auto" latinLnBrk="0" hangingPunct="1">
              <a:lnSpc>
                <a:spcPct val="100000"/>
              </a:lnSpc>
              <a:spcBef>
                <a:spcPts val="300"/>
              </a:spcBef>
              <a:spcAft>
                <a:spcPts val="0"/>
              </a:spcAft>
              <a:buClrTx/>
              <a:buSzTx/>
              <a:buFont typeface="Arial"/>
              <a:buNone/>
              <a:tabLst/>
              <a:defRPr/>
            </a:pPr>
            <a:endParaRPr kumimoji="0" lang="en-US" sz="14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7" name="Title 1"/>
          <p:cNvSpPr txBox="1">
            <a:spLocks/>
          </p:cNvSpPr>
          <p:nvPr userDrawn="1"/>
        </p:nvSpPr>
        <p:spPr>
          <a:xfrm>
            <a:off x="1983841" y="1786717"/>
            <a:ext cx="6586999" cy="700088"/>
          </a:xfrm>
          <a:prstGeom prst="rect">
            <a:avLst/>
          </a:prstGeom>
        </p:spPr>
        <p:txBody>
          <a:bodyPr vert="horz" lIns="91440" tIns="0" rIns="91440" bIns="0" rtlCol="0" anchor="ctr" anchorCtr="0">
            <a:normAutofit/>
          </a:bodyPr>
          <a:lstStyle>
            <a:lvl1pPr marL="0" indent="0">
              <a:defRPr sz="2800"/>
            </a:lvl1p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sz="2800" b="0" i="0" u="none" strike="noStrike" kern="1200" cap="none" spc="0" normalizeH="0" baseline="0" noProof="0" dirty="0">
              <a:ln>
                <a:noFill/>
              </a:ln>
              <a:solidFill>
                <a:schemeClr val="tx2"/>
              </a:solidFill>
              <a:effectLst/>
              <a:uLnTx/>
              <a:uFillTx/>
              <a:latin typeface="Helvetica Neue Bold Condensed"/>
              <a:ea typeface="+mj-ea"/>
              <a:cs typeface="Helvetica Neue Bold Condensed"/>
            </a:endParaRPr>
          </a:p>
        </p:txBody>
      </p:sp>
      <p:pic>
        <p:nvPicPr>
          <p:cNvPr id="13" name="Picture Placeholder 19"/>
          <p:cNvPicPr>
            <a:picLocks/>
          </p:cNvPicPr>
          <p:nvPr userDrawn="1"/>
        </p:nvPicPr>
        <p:blipFill>
          <a:blip r:embed="rId3" cstate="print">
            <a:extLst>
              <a:ext uri="{28A0092B-C50C-407E-A947-70E740481C1C}">
                <a14:useLocalDpi xmlns:a14="http://schemas.microsoft.com/office/drawing/2010/main"/>
              </a:ext>
            </a:extLst>
          </a:blip>
          <a:srcRect l="-895" r="-895"/>
          <a:stretch>
            <a:fillRect/>
          </a:stretch>
        </p:blipFill>
        <p:spPr>
          <a:xfrm>
            <a:off x="4825503" y="2666777"/>
            <a:ext cx="723884" cy="716944"/>
          </a:xfrm>
          <a:prstGeom prst="rect">
            <a:avLst/>
          </a:prstGeom>
        </p:spPr>
      </p:pic>
      <p:pic>
        <p:nvPicPr>
          <p:cNvPr id="18" name="Picture 17"/>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8124098" y="2667081"/>
            <a:ext cx="716640" cy="716640"/>
          </a:xfrm>
          <a:prstGeom prst="rect">
            <a:avLst/>
          </a:prstGeom>
        </p:spPr>
      </p:pic>
      <p:pic>
        <p:nvPicPr>
          <p:cNvPr id="19" name="Picture 18"/>
          <p:cNvPicPr>
            <a:picLocks noChangeAspect="1"/>
          </p:cNvPicPr>
          <p:nvPr userDrawn="1"/>
        </p:nvPicPr>
        <p:blipFill>
          <a:blip r:embed="rId5"/>
          <a:stretch>
            <a:fillRect/>
          </a:stretch>
        </p:blipFill>
        <p:spPr>
          <a:xfrm>
            <a:off x="6489274" y="2667081"/>
            <a:ext cx="723900" cy="723900"/>
          </a:xfrm>
          <a:prstGeom prst="rect">
            <a:avLst/>
          </a:prstGeom>
        </p:spPr>
      </p:pic>
      <p:pic>
        <p:nvPicPr>
          <p:cNvPr id="21" name="Picture Placeholder 17"/>
          <p:cNvPicPr>
            <a:picLocks/>
          </p:cNvPicPr>
          <p:nvPr userDrawn="1"/>
        </p:nvPicPr>
        <p:blipFill>
          <a:blip r:embed="rId6" cstate="print">
            <a:extLst>
              <a:ext uri="{28A0092B-C50C-407E-A947-70E740481C1C}">
                <a14:useLocalDpi xmlns:a14="http://schemas.microsoft.com/office/drawing/2010/main"/>
              </a:ext>
            </a:extLst>
          </a:blip>
          <a:srcRect l="-467" r="-467"/>
          <a:stretch>
            <a:fillRect/>
          </a:stretch>
        </p:blipFill>
        <p:spPr>
          <a:xfrm>
            <a:off x="7302504" y="1060175"/>
            <a:ext cx="1538234" cy="1529334"/>
          </a:xfrm>
          <a:prstGeom prst="rect">
            <a:avLst/>
          </a:prstGeom>
        </p:spPr>
      </p:pic>
      <p:pic>
        <p:nvPicPr>
          <p:cNvPr id="22" name="Picture Placeholder 18"/>
          <p:cNvPicPr>
            <a:picLocks/>
          </p:cNvPicPr>
          <p:nvPr userDrawn="1"/>
        </p:nvPicPr>
        <p:blipFill>
          <a:blip r:embed="rId7" cstate="print">
            <a:extLst>
              <a:ext uri="{28A0092B-C50C-407E-A947-70E740481C1C}">
                <a14:useLocalDpi xmlns:a14="http://schemas.microsoft.com/office/drawing/2010/main"/>
              </a:ext>
            </a:extLst>
          </a:blip>
          <a:srcRect l="-467" r="-467"/>
          <a:stretch>
            <a:fillRect/>
          </a:stretch>
        </p:blipFill>
        <p:spPr>
          <a:xfrm>
            <a:off x="5663383" y="2661458"/>
            <a:ext cx="722970" cy="721176"/>
          </a:xfrm>
          <a:prstGeom prst="rect">
            <a:avLst/>
          </a:prstGeom>
        </p:spPr>
      </p:pic>
      <p:pic>
        <p:nvPicPr>
          <p:cNvPr id="23" name="Picture 22" descr="NERSC_logo_color_sm.png"/>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589674" y="2440821"/>
            <a:ext cx="1801368" cy="1211580"/>
          </a:xfrm>
          <a:prstGeom prst="rect">
            <a:avLst/>
          </a:prstGeom>
        </p:spPr>
      </p:pic>
      <p:pic>
        <p:nvPicPr>
          <p:cNvPr id="20" name="Picture 19" descr="m152_Ott_s271115_snap.png"/>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7302504" y="2662544"/>
            <a:ext cx="720090" cy="720090"/>
          </a:xfrm>
          <a:prstGeom prst="rect">
            <a:avLst/>
          </a:prstGeom>
        </p:spPr>
      </p:pic>
    </p:spTree>
    <p:extLst>
      <p:ext uri="{BB962C8B-B14F-4D97-AF65-F5344CB8AC3E}">
        <p14:creationId xmlns:p14="http://schemas.microsoft.com/office/powerpoint/2010/main" val="2013784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1" descr="NERSC-logo-color-transparent-edges.gif"/>
          <p:cNvPicPr>
            <a:picLocks/>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7674414" y="268243"/>
            <a:ext cx="1143000" cy="443767"/>
          </a:xfrm>
          <a:prstGeom prst="rect">
            <a:avLst/>
          </a:prstGeom>
          <a:noFill/>
          <a:ln w="9525">
            <a:noFill/>
            <a:miter lim="800000"/>
            <a:headEnd/>
            <a:tailEnd/>
          </a:ln>
        </p:spPr>
      </p:pic>
      <p:cxnSp>
        <p:nvCxnSpPr>
          <p:cNvPr id="7" name="Straight Connector 6"/>
          <p:cNvCxnSpPr/>
          <p:nvPr userDrawn="1"/>
        </p:nvCxnSpPr>
        <p:spPr>
          <a:xfrm flipV="1">
            <a:off x="360342" y="774770"/>
            <a:ext cx="8457072" cy="14111"/>
          </a:xfrm>
          <a:prstGeom prst="line">
            <a:avLst/>
          </a:prstGeom>
          <a:ln w="38100">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4" name="Picture 10" descr="DOE LOGO"/>
          <p:cNvPicPr>
            <a:picLocks noChangeArrowheads="1"/>
          </p:cNvPicPr>
          <p:nvPr userDrawn="1"/>
        </p:nvPicPr>
        <p:blipFill>
          <a:blip r:embed="rId3" cstate="print">
            <a:extLst>
              <a:ext uri="{28A0092B-C50C-407E-A947-70E740481C1C}">
                <a14:useLocalDpi xmlns:a14="http://schemas.microsoft.com/office/drawing/2010/main"/>
              </a:ext>
            </a:extLst>
          </a:blip>
          <a:srcRect b="19329"/>
          <a:stretch>
            <a:fillRect/>
          </a:stretch>
        </p:blipFill>
        <p:spPr bwMode="auto">
          <a:xfrm>
            <a:off x="247292" y="4708251"/>
            <a:ext cx="1676400" cy="377473"/>
          </a:xfrm>
          <a:prstGeom prst="rect">
            <a:avLst/>
          </a:prstGeom>
          <a:noFill/>
          <a:ln w="9525">
            <a:noFill/>
            <a:miter lim="800000"/>
            <a:headEnd/>
            <a:tailEnd/>
          </a:ln>
        </p:spPr>
      </p:pic>
      <p:sp>
        <p:nvSpPr>
          <p:cNvPr id="15" name="Footer Placeholder 11"/>
          <p:cNvSpPr>
            <a:spLocks noGrp="1"/>
          </p:cNvSpPr>
          <p:nvPr>
            <p:ph type="ftr" sz="quarter" idx="3"/>
          </p:nvPr>
        </p:nvSpPr>
        <p:spPr>
          <a:xfrm>
            <a:off x="5239928" y="4776604"/>
            <a:ext cx="2864157" cy="273844"/>
          </a:xfrm>
          <a:prstGeom prst="rect">
            <a:avLst/>
          </a:prstGeom>
        </p:spPr>
        <p:txBody>
          <a:bodyPr vert="horz" lIns="91440" tIns="45720" rIns="91440" bIns="45720" rtlCol="0" anchor="ctr"/>
          <a:lstStyle>
            <a:lvl1pPr algn="r">
              <a:defRPr sz="1100">
                <a:solidFill>
                  <a:srgbClr val="114766"/>
                </a:solidFill>
              </a:defRPr>
            </a:lvl1pPr>
          </a:lstStyle>
          <a:p>
            <a:r>
              <a:rPr lang="en-US" dirty="0"/>
              <a:t>Footer Information</a:t>
            </a:r>
          </a:p>
        </p:txBody>
      </p:sp>
      <p:sp>
        <p:nvSpPr>
          <p:cNvPr id="16" name="Slide Number Placeholder 12"/>
          <p:cNvSpPr>
            <a:spLocks noGrp="1"/>
          </p:cNvSpPr>
          <p:nvPr>
            <p:ph type="sldNum" sz="quarter" idx="4"/>
          </p:nvPr>
        </p:nvSpPr>
        <p:spPr>
          <a:xfrm>
            <a:off x="4116656" y="4776604"/>
            <a:ext cx="925708" cy="273844"/>
          </a:xfrm>
          <a:prstGeom prst="rect">
            <a:avLst/>
          </a:prstGeom>
        </p:spPr>
        <p:txBody>
          <a:bodyPr vert="horz" lIns="91440" tIns="45720" rIns="91440" bIns="45720" rtlCol="0" anchor="ctr"/>
          <a:lstStyle>
            <a:lvl1pPr algn="ctr">
              <a:defRPr sz="1100">
                <a:solidFill>
                  <a:srgbClr val="114766"/>
                </a:solidFill>
              </a:defRPr>
            </a:lvl1pPr>
          </a:lstStyle>
          <a:p>
            <a:r>
              <a:rPr lang="en-US" dirty="0"/>
              <a:t>- </a:t>
            </a:r>
            <a:fld id="{D174BAF6-F8F2-EF4F-936C-8DF63288C82F}" type="slidenum">
              <a:rPr lang="en-US" smtClean="0"/>
              <a:pPr/>
              <a:t>‹#›</a:t>
            </a:fld>
            <a:r>
              <a:rPr lang="en-US" dirty="0"/>
              <a:t>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945360"/>
            <a:ext cx="4038600" cy="3649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945360"/>
            <a:ext cx="4038600" cy="3649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0"/>
          </p:nvPr>
        </p:nvSpPr>
        <p:spPr>
          <a:xfrm>
            <a:off x="4116656" y="4776604"/>
            <a:ext cx="925708" cy="273844"/>
          </a:xfrm>
          <a:prstGeom prst="rect">
            <a:avLst/>
          </a:prstGeom>
        </p:spPr>
        <p:txBody>
          <a:bodyPr/>
          <a:lstStyle/>
          <a:p>
            <a:r>
              <a:rPr lang="en-US"/>
              <a:t>- </a:t>
            </a:r>
            <a:fld id="{D174BAF6-F8F2-EF4F-936C-8DF63288C82F}" type="slidenum">
              <a:rPr lang="en-US" smtClean="0"/>
              <a:pPr/>
              <a:t>‹#›</a:t>
            </a:fld>
            <a:r>
              <a:rPr lang="en-US"/>
              <a:t> -</a:t>
            </a:r>
            <a:endParaRPr lang="en-US" dirty="0"/>
          </a:p>
        </p:txBody>
      </p:sp>
      <p:sp>
        <p:nvSpPr>
          <p:cNvPr id="10" name="Footer Placeholder 9"/>
          <p:cNvSpPr>
            <a:spLocks noGrp="1"/>
          </p:cNvSpPr>
          <p:nvPr>
            <p:ph type="ftr" sz="quarter" idx="11"/>
          </p:nvPr>
        </p:nvSpPr>
        <p:spPr>
          <a:xfrm>
            <a:off x="5239928" y="4776604"/>
            <a:ext cx="2864157" cy="273844"/>
          </a:xfrm>
          <a:prstGeom prst="rect">
            <a:avLst/>
          </a:prstGeom>
        </p:spPr>
        <p:txBody>
          <a:bodyPr/>
          <a:lstStyle/>
          <a:p>
            <a:r>
              <a:rPr lang="en-US"/>
              <a:t>Footer Information</a:t>
            </a:r>
            <a:endParaRPr lang="en-US" dirty="0"/>
          </a:p>
        </p:txBody>
      </p:sp>
      <p:pic>
        <p:nvPicPr>
          <p:cNvPr id="7" name="Picture 1" descr="NERSC-logo-color-transparent-edges.gif"/>
          <p:cNvPicPr>
            <a:picLocks/>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7674414" y="268243"/>
            <a:ext cx="1143000" cy="443767"/>
          </a:xfrm>
          <a:prstGeom prst="rect">
            <a:avLst/>
          </a:prstGeom>
          <a:noFill/>
          <a:ln w="9525">
            <a:noFill/>
            <a:miter lim="800000"/>
            <a:headEnd/>
            <a:tailEnd/>
          </a:ln>
        </p:spPr>
      </p:pic>
      <p:cxnSp>
        <p:nvCxnSpPr>
          <p:cNvPr id="8" name="Straight Connector 7"/>
          <p:cNvCxnSpPr/>
          <p:nvPr userDrawn="1"/>
        </p:nvCxnSpPr>
        <p:spPr>
          <a:xfrm flipV="1">
            <a:off x="360342" y="774770"/>
            <a:ext cx="8457072" cy="14111"/>
          </a:xfrm>
          <a:prstGeom prst="line">
            <a:avLst/>
          </a:prstGeom>
          <a:ln w="38100">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938102"/>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417924"/>
            <a:ext cx="4040188" cy="317669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938102"/>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417924"/>
            <a:ext cx="4041775" cy="317669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p:cNvSpPr>
            <a:spLocks noGrp="1"/>
          </p:cNvSpPr>
          <p:nvPr>
            <p:ph type="sldNum" sz="quarter" idx="10"/>
          </p:nvPr>
        </p:nvSpPr>
        <p:spPr>
          <a:xfrm>
            <a:off x="4116656" y="4776604"/>
            <a:ext cx="925708" cy="273844"/>
          </a:xfrm>
          <a:prstGeom prst="rect">
            <a:avLst/>
          </a:prstGeom>
        </p:spPr>
        <p:txBody>
          <a:bodyPr/>
          <a:lstStyle/>
          <a:p>
            <a:r>
              <a:rPr lang="en-US"/>
              <a:t>- </a:t>
            </a:r>
            <a:fld id="{D174BAF6-F8F2-EF4F-936C-8DF63288C82F}" type="slidenum">
              <a:rPr lang="en-US" smtClean="0"/>
              <a:pPr/>
              <a:t>‹#›</a:t>
            </a:fld>
            <a:r>
              <a:rPr lang="en-US"/>
              <a:t> -</a:t>
            </a:r>
            <a:endParaRPr lang="en-US" dirty="0"/>
          </a:p>
        </p:txBody>
      </p:sp>
      <p:sp>
        <p:nvSpPr>
          <p:cNvPr id="12" name="Footer Placeholder 11"/>
          <p:cNvSpPr>
            <a:spLocks noGrp="1"/>
          </p:cNvSpPr>
          <p:nvPr>
            <p:ph type="ftr" sz="quarter" idx="11"/>
          </p:nvPr>
        </p:nvSpPr>
        <p:spPr>
          <a:xfrm>
            <a:off x="5239928" y="4776604"/>
            <a:ext cx="2864157" cy="273844"/>
          </a:xfrm>
          <a:prstGeom prst="rect">
            <a:avLst/>
          </a:prstGeom>
        </p:spPr>
        <p:txBody>
          <a:bodyPr/>
          <a:lstStyle/>
          <a:p>
            <a:r>
              <a:rPr lang="en-US"/>
              <a:t>Footer Information</a:t>
            </a:r>
            <a:endParaRPr lang="en-US" dirty="0"/>
          </a:p>
        </p:txBody>
      </p:sp>
      <p:pic>
        <p:nvPicPr>
          <p:cNvPr id="9" name="Picture 1" descr="NERSC-logo-color-transparent-edges.gif"/>
          <p:cNvPicPr>
            <a:picLocks/>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7674414" y="268243"/>
            <a:ext cx="1143000" cy="443767"/>
          </a:xfrm>
          <a:prstGeom prst="rect">
            <a:avLst/>
          </a:prstGeom>
          <a:noFill/>
          <a:ln w="9525">
            <a:noFill/>
            <a:miter lim="800000"/>
            <a:headEnd/>
            <a:tailEnd/>
          </a:ln>
        </p:spPr>
      </p:pic>
      <p:cxnSp>
        <p:nvCxnSpPr>
          <p:cNvPr id="10" name="Straight Connector 9"/>
          <p:cNvCxnSpPr/>
          <p:nvPr userDrawn="1"/>
        </p:nvCxnSpPr>
        <p:spPr>
          <a:xfrm flipV="1">
            <a:off x="360342" y="774770"/>
            <a:ext cx="8457072" cy="14111"/>
          </a:xfrm>
          <a:prstGeom prst="line">
            <a:avLst/>
          </a:prstGeom>
          <a:ln w="38100">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Slide Number Placeholder 6"/>
          <p:cNvSpPr>
            <a:spLocks noGrp="1"/>
          </p:cNvSpPr>
          <p:nvPr>
            <p:ph type="sldNum" sz="quarter" idx="10"/>
          </p:nvPr>
        </p:nvSpPr>
        <p:spPr>
          <a:xfrm>
            <a:off x="4116656" y="4776604"/>
            <a:ext cx="925708" cy="273844"/>
          </a:xfrm>
          <a:prstGeom prst="rect">
            <a:avLst/>
          </a:prstGeom>
        </p:spPr>
        <p:txBody>
          <a:bodyPr/>
          <a:lstStyle/>
          <a:p>
            <a:r>
              <a:rPr lang="en-US"/>
              <a:t>- </a:t>
            </a:r>
            <a:fld id="{D174BAF6-F8F2-EF4F-936C-8DF63288C82F}" type="slidenum">
              <a:rPr lang="en-US" smtClean="0"/>
              <a:pPr/>
              <a:t>‹#›</a:t>
            </a:fld>
            <a:r>
              <a:rPr lang="en-US"/>
              <a:t> -</a:t>
            </a:r>
            <a:endParaRPr lang="en-US" dirty="0"/>
          </a:p>
        </p:txBody>
      </p:sp>
      <p:sp>
        <p:nvSpPr>
          <p:cNvPr id="8" name="Footer Placeholder 7"/>
          <p:cNvSpPr>
            <a:spLocks noGrp="1"/>
          </p:cNvSpPr>
          <p:nvPr>
            <p:ph type="ftr" sz="quarter" idx="11"/>
          </p:nvPr>
        </p:nvSpPr>
        <p:spPr>
          <a:xfrm>
            <a:off x="5239928" y="4776604"/>
            <a:ext cx="2864157" cy="273844"/>
          </a:xfrm>
          <a:prstGeom prst="rect">
            <a:avLst/>
          </a:prstGeom>
        </p:spPr>
        <p:txBody>
          <a:bodyPr/>
          <a:lstStyle/>
          <a:p>
            <a:r>
              <a:rPr lang="en-US"/>
              <a:t>Footer Information</a:t>
            </a:r>
            <a:endParaRPr lang="en-US" dirty="0"/>
          </a:p>
        </p:txBody>
      </p:sp>
      <p:pic>
        <p:nvPicPr>
          <p:cNvPr id="5" name="Picture 1" descr="NERSC-logo-color-transparent-edges.gif"/>
          <p:cNvPicPr>
            <a:picLocks/>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7674414" y="268243"/>
            <a:ext cx="1143000" cy="443767"/>
          </a:xfrm>
          <a:prstGeom prst="rect">
            <a:avLst/>
          </a:prstGeom>
          <a:noFill/>
          <a:ln w="9525">
            <a:noFill/>
            <a:miter lim="800000"/>
            <a:headEnd/>
            <a:tailEnd/>
          </a:ln>
        </p:spPr>
      </p:pic>
      <p:cxnSp>
        <p:nvCxnSpPr>
          <p:cNvPr id="6" name="Straight Connector 5"/>
          <p:cNvCxnSpPr/>
          <p:nvPr userDrawn="1"/>
        </p:nvCxnSpPr>
        <p:spPr>
          <a:xfrm flipV="1">
            <a:off x="360342" y="774770"/>
            <a:ext cx="8457072" cy="14111"/>
          </a:xfrm>
          <a:prstGeom prst="line">
            <a:avLst/>
          </a:prstGeom>
          <a:ln w="38100">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a:xfrm>
            <a:off x="4116656" y="4776604"/>
            <a:ext cx="925708" cy="273844"/>
          </a:xfrm>
          <a:prstGeom prst="rect">
            <a:avLst/>
          </a:prstGeom>
        </p:spPr>
        <p:txBody>
          <a:bodyPr/>
          <a:lstStyle/>
          <a:p>
            <a:r>
              <a:rPr lang="en-US"/>
              <a:t>- </a:t>
            </a:r>
            <a:fld id="{D174BAF6-F8F2-EF4F-936C-8DF63288C82F}" type="slidenum">
              <a:rPr lang="en-US" smtClean="0"/>
              <a:pPr/>
              <a:t>‹#›</a:t>
            </a:fld>
            <a:r>
              <a:rPr lang="en-US"/>
              <a:t> -</a:t>
            </a:r>
            <a:endParaRPr lang="en-US" dirty="0"/>
          </a:p>
        </p:txBody>
      </p:sp>
      <p:sp>
        <p:nvSpPr>
          <p:cNvPr id="7" name="Footer Placeholder 6"/>
          <p:cNvSpPr>
            <a:spLocks noGrp="1"/>
          </p:cNvSpPr>
          <p:nvPr>
            <p:ph type="ftr" sz="quarter" idx="11"/>
          </p:nvPr>
        </p:nvSpPr>
        <p:spPr>
          <a:xfrm>
            <a:off x="5239928" y="4776604"/>
            <a:ext cx="2864157" cy="273844"/>
          </a:xfrm>
          <a:prstGeom prst="rect">
            <a:avLst/>
          </a:prstGeom>
        </p:spPr>
        <p:txBody>
          <a:bodyPr/>
          <a:lstStyle/>
          <a:p>
            <a:r>
              <a:rPr lang="en-US"/>
              <a:t>Footer Information</a:t>
            </a:r>
            <a:endParaRPr lang="en-US" dirty="0"/>
          </a:p>
        </p:txBody>
      </p:sp>
      <p:pic>
        <p:nvPicPr>
          <p:cNvPr id="4" name="Picture 1" descr="NERSC-logo-color-transparent-edges.gif"/>
          <p:cNvPicPr>
            <a:picLocks/>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7674414" y="268243"/>
            <a:ext cx="1143000" cy="443767"/>
          </a:xfrm>
          <a:prstGeom prst="rect">
            <a:avLst/>
          </a:prstGeom>
          <a:noFill/>
          <a:ln w="9525">
            <a:noFill/>
            <a:miter lim="800000"/>
            <a:headEnd/>
            <a:tailEnd/>
          </a:ln>
        </p:spPr>
      </p:pic>
      <p:cxnSp>
        <p:nvCxnSpPr>
          <p:cNvPr id="5" name="Straight Connector 4"/>
          <p:cNvCxnSpPr/>
          <p:nvPr userDrawn="1"/>
        </p:nvCxnSpPr>
        <p:spPr>
          <a:xfrm flipV="1">
            <a:off x="360342" y="774770"/>
            <a:ext cx="8457072" cy="14111"/>
          </a:xfrm>
          <a:prstGeom prst="line">
            <a:avLst/>
          </a:prstGeom>
          <a:ln w="38100">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93379"/>
            <a:ext cx="3008313" cy="772889"/>
          </a:xfrm>
        </p:spPr>
        <p:txBody>
          <a:bodyPr anchor="ctr" anchorCtr="0"/>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893379"/>
            <a:ext cx="5111750" cy="3701243"/>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746598"/>
            <a:ext cx="3008313" cy="2848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Slide Number Placeholder 8"/>
          <p:cNvSpPr>
            <a:spLocks noGrp="1"/>
          </p:cNvSpPr>
          <p:nvPr>
            <p:ph type="sldNum" sz="quarter" idx="10"/>
          </p:nvPr>
        </p:nvSpPr>
        <p:spPr>
          <a:xfrm>
            <a:off x="4116656" y="4776604"/>
            <a:ext cx="925708" cy="273844"/>
          </a:xfrm>
          <a:prstGeom prst="rect">
            <a:avLst/>
          </a:prstGeom>
        </p:spPr>
        <p:txBody>
          <a:bodyPr/>
          <a:lstStyle/>
          <a:p>
            <a:r>
              <a:rPr lang="en-US"/>
              <a:t>- </a:t>
            </a:r>
            <a:fld id="{D174BAF6-F8F2-EF4F-936C-8DF63288C82F}" type="slidenum">
              <a:rPr lang="en-US" smtClean="0"/>
              <a:pPr/>
              <a:t>‹#›</a:t>
            </a:fld>
            <a:r>
              <a:rPr lang="en-US"/>
              <a:t> -</a:t>
            </a:r>
            <a:endParaRPr lang="en-US" dirty="0"/>
          </a:p>
        </p:txBody>
      </p:sp>
      <p:sp>
        <p:nvSpPr>
          <p:cNvPr id="10" name="Footer Placeholder 9"/>
          <p:cNvSpPr>
            <a:spLocks noGrp="1"/>
          </p:cNvSpPr>
          <p:nvPr>
            <p:ph type="ftr" sz="quarter" idx="11"/>
          </p:nvPr>
        </p:nvSpPr>
        <p:spPr>
          <a:xfrm>
            <a:off x="5239928" y="4776604"/>
            <a:ext cx="2864157" cy="273844"/>
          </a:xfrm>
          <a:prstGeom prst="rect">
            <a:avLst/>
          </a:prstGeom>
        </p:spPr>
        <p:txBody>
          <a:bodyPr/>
          <a:lstStyle/>
          <a:p>
            <a:r>
              <a:rPr lang="en-US"/>
              <a:t>Footer Information</a:t>
            </a:r>
            <a:endParaRPr lang="en-US" dirty="0"/>
          </a:p>
        </p:txBody>
      </p:sp>
      <p:pic>
        <p:nvPicPr>
          <p:cNvPr id="7" name="Picture 1" descr="NERSC-logo-color-transparent-edges.gif"/>
          <p:cNvPicPr>
            <a:picLocks/>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7674414" y="268243"/>
            <a:ext cx="1143000" cy="443767"/>
          </a:xfrm>
          <a:prstGeom prst="rect">
            <a:avLst/>
          </a:prstGeom>
          <a:noFill/>
          <a:ln w="9525">
            <a:noFill/>
            <a:miter lim="800000"/>
            <a:headEnd/>
            <a:tailEnd/>
          </a:ln>
        </p:spPr>
      </p:pic>
      <p:cxnSp>
        <p:nvCxnSpPr>
          <p:cNvPr id="8" name="Straight Connector 7"/>
          <p:cNvCxnSpPr/>
          <p:nvPr userDrawn="1"/>
        </p:nvCxnSpPr>
        <p:spPr>
          <a:xfrm flipV="1">
            <a:off x="360342" y="774770"/>
            <a:ext cx="8457072" cy="14111"/>
          </a:xfrm>
          <a:prstGeom prst="line">
            <a:avLst/>
          </a:prstGeom>
          <a:ln w="38100">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924035"/>
            <a:ext cx="5486400" cy="26216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Slide Number Placeholder 9"/>
          <p:cNvSpPr>
            <a:spLocks noGrp="1"/>
          </p:cNvSpPr>
          <p:nvPr>
            <p:ph type="sldNum" sz="quarter" idx="10"/>
          </p:nvPr>
        </p:nvSpPr>
        <p:spPr>
          <a:xfrm>
            <a:off x="4116656" y="4776604"/>
            <a:ext cx="925708" cy="273844"/>
          </a:xfrm>
          <a:prstGeom prst="rect">
            <a:avLst/>
          </a:prstGeom>
        </p:spPr>
        <p:txBody>
          <a:bodyPr/>
          <a:lstStyle/>
          <a:p>
            <a:r>
              <a:rPr lang="en-US"/>
              <a:t>- </a:t>
            </a:r>
            <a:fld id="{D174BAF6-F8F2-EF4F-936C-8DF63288C82F}" type="slidenum">
              <a:rPr lang="en-US" smtClean="0"/>
              <a:pPr/>
              <a:t>‹#›</a:t>
            </a:fld>
            <a:r>
              <a:rPr lang="en-US"/>
              <a:t> -</a:t>
            </a:r>
            <a:endParaRPr lang="en-US" dirty="0"/>
          </a:p>
        </p:txBody>
      </p:sp>
      <p:sp>
        <p:nvSpPr>
          <p:cNvPr id="11" name="Footer Placeholder 10"/>
          <p:cNvSpPr>
            <a:spLocks noGrp="1"/>
          </p:cNvSpPr>
          <p:nvPr>
            <p:ph type="ftr" sz="quarter" idx="11"/>
          </p:nvPr>
        </p:nvSpPr>
        <p:spPr>
          <a:xfrm>
            <a:off x="5239928" y="4776604"/>
            <a:ext cx="2864157" cy="273844"/>
          </a:xfrm>
          <a:prstGeom prst="rect">
            <a:avLst/>
          </a:prstGeom>
        </p:spPr>
        <p:txBody>
          <a:bodyPr/>
          <a:lstStyle/>
          <a:p>
            <a:r>
              <a:rPr lang="en-US"/>
              <a:t>Footer Information</a:t>
            </a:r>
            <a:endParaRPr lang="en-US" dirty="0"/>
          </a:p>
        </p:txBody>
      </p:sp>
      <p:pic>
        <p:nvPicPr>
          <p:cNvPr id="8" name="Picture 1" descr="NERSC-logo-color-transparent-edges.gif"/>
          <p:cNvPicPr>
            <a:picLocks/>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7674414" y="268243"/>
            <a:ext cx="1143000" cy="443767"/>
          </a:xfrm>
          <a:prstGeom prst="rect">
            <a:avLst/>
          </a:prstGeom>
          <a:noFill/>
          <a:ln w="9525">
            <a:noFill/>
            <a:miter lim="800000"/>
            <a:headEnd/>
            <a:tailEnd/>
          </a:ln>
        </p:spPr>
      </p:pic>
      <p:cxnSp>
        <p:nvCxnSpPr>
          <p:cNvPr id="9" name="Straight Connector 8"/>
          <p:cNvCxnSpPr/>
          <p:nvPr userDrawn="1"/>
        </p:nvCxnSpPr>
        <p:spPr>
          <a:xfrm flipV="1">
            <a:off x="360342" y="774770"/>
            <a:ext cx="8457072" cy="14111"/>
          </a:xfrm>
          <a:prstGeom prst="line">
            <a:avLst/>
          </a:prstGeom>
          <a:ln w="38100">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0342" y="134902"/>
            <a:ext cx="6819032" cy="577109"/>
          </a:xfrm>
          <a:prstGeom prst="rect">
            <a:avLst/>
          </a:prstGeom>
        </p:spPr>
        <p:txBody>
          <a:bodyPr vert="horz" lIns="91440" tIns="0" rIns="91440" bIns="0" rtlCol="0" anchor="b" anchorCtr="0">
            <a:normAutofit/>
          </a:bodyPr>
          <a:lstStyle/>
          <a:p>
            <a:r>
              <a:rPr lang="en-US" dirty="0"/>
              <a:t>Click to edit Master title style</a:t>
            </a:r>
          </a:p>
        </p:txBody>
      </p:sp>
      <p:sp>
        <p:nvSpPr>
          <p:cNvPr id="3" name="Text Placeholder 2"/>
          <p:cNvSpPr>
            <a:spLocks noGrp="1"/>
          </p:cNvSpPr>
          <p:nvPr>
            <p:ph type="body" idx="1"/>
          </p:nvPr>
        </p:nvSpPr>
        <p:spPr>
          <a:xfrm>
            <a:off x="457200" y="971550"/>
            <a:ext cx="8229600" cy="36230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Footer Placeholder 11"/>
          <p:cNvSpPr>
            <a:spLocks noGrp="1"/>
          </p:cNvSpPr>
          <p:nvPr>
            <p:ph type="ftr" sz="quarter" idx="3"/>
          </p:nvPr>
        </p:nvSpPr>
        <p:spPr>
          <a:xfrm>
            <a:off x="5239928" y="4776604"/>
            <a:ext cx="2864157" cy="273844"/>
          </a:xfrm>
          <a:prstGeom prst="rect">
            <a:avLst/>
          </a:prstGeom>
        </p:spPr>
        <p:txBody>
          <a:bodyPr vert="horz" lIns="91440" tIns="45720" rIns="91440" bIns="45720" rtlCol="0" anchor="ctr"/>
          <a:lstStyle>
            <a:lvl1pPr algn="r">
              <a:defRPr sz="1100">
                <a:solidFill>
                  <a:srgbClr val="114766"/>
                </a:solidFill>
              </a:defRPr>
            </a:lvl1pPr>
          </a:lstStyle>
          <a:p>
            <a:r>
              <a:rPr lang="en-US" dirty="0"/>
              <a:t>Footer Information</a:t>
            </a:r>
          </a:p>
        </p:txBody>
      </p:sp>
      <p:sp>
        <p:nvSpPr>
          <p:cNvPr id="18" name="Slide Number Placeholder 12"/>
          <p:cNvSpPr>
            <a:spLocks noGrp="1"/>
          </p:cNvSpPr>
          <p:nvPr>
            <p:ph type="sldNum" sz="quarter" idx="4"/>
          </p:nvPr>
        </p:nvSpPr>
        <p:spPr>
          <a:xfrm>
            <a:off x="4116656" y="4776604"/>
            <a:ext cx="925708" cy="273844"/>
          </a:xfrm>
          <a:prstGeom prst="rect">
            <a:avLst/>
          </a:prstGeom>
        </p:spPr>
        <p:txBody>
          <a:bodyPr vert="horz" lIns="91440" tIns="45720" rIns="91440" bIns="45720" rtlCol="0" anchor="ctr"/>
          <a:lstStyle>
            <a:lvl1pPr algn="ctr">
              <a:defRPr sz="1100">
                <a:solidFill>
                  <a:srgbClr val="114766"/>
                </a:solidFill>
              </a:defRPr>
            </a:lvl1pPr>
          </a:lstStyle>
          <a:p>
            <a:r>
              <a:rPr lang="en-US" dirty="0"/>
              <a:t>- </a:t>
            </a:r>
            <a:fld id="{D174BAF6-F8F2-EF4F-936C-8DF63288C82F}" type="slidenum">
              <a:rPr lang="en-US" smtClean="0"/>
              <a:pPr/>
              <a:t>‹#›</a:t>
            </a:fld>
            <a:r>
              <a:rPr lang="en-US" dirty="0"/>
              <a:t> -</a:t>
            </a:r>
          </a:p>
        </p:txBody>
      </p:sp>
      <p:pic>
        <p:nvPicPr>
          <p:cNvPr id="9" name="Picture 10" descr="DOE LOGO"/>
          <p:cNvPicPr>
            <a:picLocks noChangeArrowheads="1"/>
          </p:cNvPicPr>
          <p:nvPr/>
        </p:nvPicPr>
        <p:blipFill>
          <a:blip r:embed="rId14" cstate="print">
            <a:extLst>
              <a:ext uri="{28A0092B-C50C-407E-A947-70E740481C1C}">
                <a14:useLocalDpi xmlns:a14="http://schemas.microsoft.com/office/drawing/2010/main"/>
              </a:ext>
            </a:extLst>
          </a:blip>
          <a:srcRect b="19329"/>
          <a:stretch>
            <a:fillRect/>
          </a:stretch>
        </p:blipFill>
        <p:spPr bwMode="auto">
          <a:xfrm>
            <a:off x="247292" y="4708251"/>
            <a:ext cx="1676400" cy="377473"/>
          </a:xfrm>
          <a:prstGeom prst="rect">
            <a:avLst/>
          </a:prstGeom>
          <a:noFill/>
          <a:ln w="9525">
            <a:noFill/>
            <a:miter lim="800000"/>
            <a:headEnd/>
            <a:tailEnd/>
          </a:ln>
        </p:spPr>
      </p:pic>
      <p:pic>
        <p:nvPicPr>
          <p:cNvPr id="10" name="Picture 11" descr="LBNL_Logo-Full.png"/>
          <p:cNvPicPr>
            <a:picLocks/>
          </p:cNvPicPr>
          <p:nvPr/>
        </p:nvPicPr>
        <p:blipFill>
          <a:blip r:embed="rId15" cstate="print">
            <a:extLst>
              <a:ext uri="{28A0092B-C50C-407E-A947-70E740481C1C}">
                <a14:useLocalDpi xmlns:a14="http://schemas.microsoft.com/office/drawing/2010/main"/>
              </a:ext>
            </a:extLst>
          </a:blip>
          <a:srcRect/>
          <a:stretch>
            <a:fillRect/>
          </a:stretch>
        </p:blipFill>
        <p:spPr bwMode="auto">
          <a:xfrm>
            <a:off x="8227394" y="4707920"/>
            <a:ext cx="451276" cy="377804"/>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Lst>
  <p:hf hdr="0" ftr="0"/>
  <p:txStyles>
    <p:titleStyle>
      <a:lvl1pPr marL="228600" indent="-228600" algn="l" defTabSz="457200" rtl="0" eaLnBrk="1" latinLnBrk="0" hangingPunct="1">
        <a:spcBef>
          <a:spcPct val="0"/>
        </a:spcBef>
        <a:buNone/>
        <a:defRPr sz="3200" b="0" i="0" u="none" kern="1200" cap="none">
          <a:solidFill>
            <a:schemeClr val="tx2"/>
          </a:solidFill>
          <a:latin typeface="Helvetica Neue Bold Condensed"/>
          <a:ea typeface="+mj-ea"/>
          <a:cs typeface="Helvetica Neue Bold Condensed"/>
        </a:defRPr>
      </a:lvl1pPr>
    </p:titleStyle>
    <p:bodyStyle>
      <a:lvl1pPr marL="342900" indent="-342900" algn="l" defTabSz="457200" rtl="0" eaLnBrk="1" latinLnBrk="0" hangingPunct="1">
        <a:spcBef>
          <a:spcPct val="20000"/>
        </a:spcBef>
        <a:buFont typeface="Arial"/>
        <a:buChar char="•"/>
        <a:defRPr sz="2800" b="1"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96760" y="3393451"/>
            <a:ext cx="3242440" cy="1308902"/>
          </a:xfrm>
        </p:spPr>
        <p:txBody>
          <a:bodyPr>
            <a:normAutofit/>
          </a:bodyPr>
          <a:lstStyle/>
          <a:p>
            <a:r>
              <a:rPr lang="en-US" sz="1800" dirty="0"/>
              <a:t>Fahim </a:t>
            </a:r>
            <a:r>
              <a:rPr lang="en-US" sz="1800" dirty="0" err="1"/>
              <a:t>Tahmid</a:t>
            </a:r>
            <a:r>
              <a:rPr lang="en-US" sz="1800" dirty="0"/>
              <a:t> Chowdhury</a:t>
            </a:r>
            <a:br>
              <a:rPr lang="en-US" sz="1800" dirty="0"/>
            </a:br>
            <a:r>
              <a:rPr lang="en-US" sz="1300" dirty="0">
                <a:solidFill>
                  <a:schemeClr val="accent5"/>
                </a:solidFill>
              </a:rPr>
              <a:t>Data Analytics &amp; Service Group</a:t>
            </a:r>
            <a:br>
              <a:rPr lang="en-US" sz="1300" dirty="0">
                <a:solidFill>
                  <a:schemeClr val="accent5"/>
                </a:solidFill>
              </a:rPr>
            </a:br>
            <a:r>
              <a:rPr lang="en-US" sz="1300" dirty="0">
                <a:solidFill>
                  <a:schemeClr val="accent5"/>
                </a:solidFill>
              </a:rPr>
              <a:t>NERSC</a:t>
            </a:r>
            <a:endParaRPr lang="en-US" sz="1300" dirty="0">
              <a:solidFill>
                <a:srgbClr val="679AC3"/>
              </a:solidFill>
            </a:endParaRPr>
          </a:p>
        </p:txBody>
      </p:sp>
      <p:sp>
        <p:nvSpPr>
          <p:cNvPr id="3" name="Text Placeholder 2"/>
          <p:cNvSpPr>
            <a:spLocks noGrp="1"/>
          </p:cNvSpPr>
          <p:nvPr>
            <p:ph type="body" sz="half" idx="2"/>
          </p:nvPr>
        </p:nvSpPr>
        <p:spPr/>
        <p:txBody>
          <a:bodyPr/>
          <a:lstStyle/>
          <a:p>
            <a:r>
              <a:rPr lang="en-US" dirty="0"/>
              <a:t>Deep Learning I/O</a:t>
            </a:r>
          </a:p>
          <a:p>
            <a:r>
              <a:rPr lang="en-US" dirty="0"/>
              <a:t>Related Works</a:t>
            </a:r>
          </a:p>
        </p:txBody>
      </p:sp>
      <p:sp>
        <p:nvSpPr>
          <p:cNvPr id="4" name="Slide Number Placeholder 3"/>
          <p:cNvSpPr>
            <a:spLocks noGrp="1"/>
          </p:cNvSpPr>
          <p:nvPr>
            <p:ph type="sldNum" sz="quarter" idx="11"/>
          </p:nvPr>
        </p:nvSpPr>
        <p:spPr/>
        <p:txBody>
          <a:bodyPr/>
          <a:lstStyle/>
          <a:p>
            <a:r>
              <a:rPr lang="en-US"/>
              <a:t>- </a:t>
            </a:r>
            <a:fld id="{D174BAF6-F8F2-EF4F-936C-8DF63288C82F}" type="slidenum">
              <a:rPr lang="en-US" smtClean="0"/>
              <a:pPr/>
              <a:t>1</a:t>
            </a:fld>
            <a:r>
              <a:rPr lang="en-US"/>
              <a:t> -</a:t>
            </a:r>
            <a:endParaRPr lang="en-US" dirty="0"/>
          </a:p>
        </p:txBody>
      </p:sp>
      <p:sp>
        <p:nvSpPr>
          <p:cNvPr id="5" name="TextBox 4"/>
          <p:cNvSpPr txBox="1"/>
          <p:nvPr/>
        </p:nvSpPr>
        <p:spPr>
          <a:xfrm>
            <a:off x="2987041" y="4156824"/>
            <a:ext cx="3418860" cy="369332"/>
          </a:xfrm>
          <a:prstGeom prst="rect">
            <a:avLst/>
          </a:prstGeom>
          <a:noFill/>
        </p:spPr>
        <p:txBody>
          <a:bodyPr wrap="square" rtlCol="0">
            <a:spAutoFit/>
          </a:bodyPr>
          <a:lstStyle/>
          <a:p>
            <a:pPr algn="ctr"/>
            <a:r>
              <a:rPr lang="en-US" dirty="0"/>
              <a:t>June 01, 2018</a:t>
            </a:r>
          </a:p>
        </p:txBody>
      </p:sp>
    </p:spTree>
    <p:extLst>
      <p:ext uri="{BB962C8B-B14F-4D97-AF65-F5344CB8AC3E}">
        <p14:creationId xmlns:p14="http://schemas.microsoft.com/office/powerpoint/2010/main" val="3060973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i="1" dirty="0" err="1"/>
              <a:t>mmap</a:t>
            </a:r>
            <a:r>
              <a:rPr lang="en-US" sz="2900" dirty="0"/>
              <a:t> Analysis</a:t>
            </a:r>
          </a:p>
        </p:txBody>
      </p:sp>
      <p:sp>
        <p:nvSpPr>
          <p:cNvPr id="3" name="Slide Number Placeholder 2"/>
          <p:cNvSpPr>
            <a:spLocks noGrp="1"/>
          </p:cNvSpPr>
          <p:nvPr>
            <p:ph type="sldNum" sz="quarter" idx="4"/>
          </p:nvPr>
        </p:nvSpPr>
        <p:spPr/>
        <p:txBody>
          <a:bodyPr/>
          <a:lstStyle/>
          <a:p>
            <a:fld id="{167F000A-0E87-634D-A6A5-8EA5697989E0}" type="slidenum">
              <a:rPr lang="en-US" smtClean="0"/>
              <a:pPr/>
              <a:t>10</a:t>
            </a:fld>
            <a:endParaRPr lang="en-US" dirty="0"/>
          </a:p>
        </p:txBody>
      </p:sp>
      <p:sp>
        <p:nvSpPr>
          <p:cNvPr id="8" name="TextBox 7"/>
          <p:cNvSpPr txBox="1"/>
          <p:nvPr/>
        </p:nvSpPr>
        <p:spPr>
          <a:xfrm>
            <a:off x="360342" y="3705124"/>
            <a:ext cx="8419908" cy="584775"/>
          </a:xfrm>
          <a:prstGeom prst="rect">
            <a:avLst/>
          </a:prstGeom>
          <a:noFill/>
        </p:spPr>
        <p:txBody>
          <a:bodyPr wrap="square" rtlCol="0">
            <a:spAutoFit/>
          </a:bodyPr>
          <a:lstStyle/>
          <a:p>
            <a:pPr marL="285750" indent="-285750">
              <a:buFont typeface="Arial"/>
              <a:buChar char="•"/>
            </a:pPr>
            <a:r>
              <a:rPr lang="en-US" sz="1600" dirty="0"/>
              <a:t>Context Switches Increases with the Increasing Number of Processes</a:t>
            </a:r>
          </a:p>
          <a:p>
            <a:pPr marL="285750" indent="-285750">
              <a:buFont typeface="Arial"/>
              <a:buChar char="•"/>
            </a:pPr>
            <a:r>
              <a:rPr lang="en-US" sz="1600" dirty="0"/>
              <a:t>For More Than 1 Process, Sleep Time is Approximately </a:t>
            </a:r>
            <a:r>
              <a:rPr lang="en-US" sz="1600" b="1" dirty="0">
                <a:solidFill>
                  <a:srgbClr val="FF0000"/>
                </a:solidFill>
              </a:rPr>
              <a:t>90%</a:t>
            </a:r>
            <a:r>
              <a:rPr lang="en-US" sz="1600" dirty="0"/>
              <a:t> of Overall Read Time</a:t>
            </a:r>
          </a:p>
        </p:txBody>
      </p:sp>
      <p:pic>
        <p:nvPicPr>
          <p:cNvPr id="4" name="Picture 3"/>
          <p:cNvPicPr>
            <a:picLocks noChangeAspect="1"/>
          </p:cNvPicPr>
          <p:nvPr/>
        </p:nvPicPr>
        <p:blipFill>
          <a:blip r:embed="rId3"/>
          <a:stretch>
            <a:fillRect/>
          </a:stretch>
        </p:blipFill>
        <p:spPr>
          <a:xfrm>
            <a:off x="360342" y="803736"/>
            <a:ext cx="3986575" cy="2656565"/>
          </a:xfrm>
          <a:prstGeom prst="rect">
            <a:avLst/>
          </a:prstGeom>
        </p:spPr>
      </p:pic>
      <p:pic>
        <p:nvPicPr>
          <p:cNvPr id="7" name="Picture 6"/>
          <p:cNvPicPr>
            <a:picLocks noChangeAspect="1"/>
          </p:cNvPicPr>
          <p:nvPr/>
        </p:nvPicPr>
        <p:blipFill>
          <a:blip r:embed="rId4"/>
          <a:stretch>
            <a:fillRect/>
          </a:stretch>
        </p:blipFill>
        <p:spPr>
          <a:xfrm>
            <a:off x="4802303" y="803736"/>
            <a:ext cx="3977947" cy="2656565"/>
          </a:xfrm>
          <a:prstGeom prst="rect">
            <a:avLst/>
          </a:prstGeom>
        </p:spPr>
      </p:pic>
    </p:spTree>
    <p:extLst>
      <p:ext uri="{BB962C8B-B14F-4D97-AF65-F5344CB8AC3E}">
        <p14:creationId xmlns:p14="http://schemas.microsoft.com/office/powerpoint/2010/main" val="1630815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900" dirty="0"/>
              <a:t>Outline</a:t>
            </a:r>
          </a:p>
        </p:txBody>
      </p:sp>
      <p:sp>
        <p:nvSpPr>
          <p:cNvPr id="3" name="Slide Number Placeholder 2"/>
          <p:cNvSpPr>
            <a:spLocks noGrp="1"/>
          </p:cNvSpPr>
          <p:nvPr>
            <p:ph type="sldNum" sz="quarter" idx="4"/>
          </p:nvPr>
        </p:nvSpPr>
        <p:spPr/>
        <p:txBody>
          <a:bodyPr/>
          <a:lstStyle/>
          <a:p>
            <a:r>
              <a:rPr lang="en-US"/>
              <a:t>- </a:t>
            </a:r>
            <a:fld id="{D174BAF6-F8F2-EF4F-936C-8DF63288C82F}" type="slidenum">
              <a:rPr lang="en-US" smtClean="0"/>
              <a:pPr/>
              <a:t>11</a:t>
            </a:fld>
            <a:r>
              <a:rPr lang="en-US"/>
              <a:t> -</a:t>
            </a:r>
            <a:endParaRPr lang="en-US" dirty="0"/>
          </a:p>
        </p:txBody>
      </p:sp>
      <p:sp>
        <p:nvSpPr>
          <p:cNvPr id="7" name="TextBox 6"/>
          <p:cNvSpPr txBox="1"/>
          <p:nvPr/>
        </p:nvSpPr>
        <p:spPr>
          <a:xfrm>
            <a:off x="698113" y="817718"/>
            <a:ext cx="7866767" cy="2230739"/>
          </a:xfrm>
          <a:prstGeom prst="rect">
            <a:avLst/>
          </a:prstGeom>
          <a:noFill/>
        </p:spPr>
        <p:txBody>
          <a:bodyPr wrap="square" rtlCol="0">
            <a:spAutoFit/>
          </a:bodyPr>
          <a:lstStyle/>
          <a:p>
            <a:pPr marL="285750" indent="-285750">
              <a:lnSpc>
                <a:spcPct val="200000"/>
              </a:lnSpc>
              <a:buClr>
                <a:srgbClr val="23ABE3"/>
              </a:buClr>
              <a:buFont typeface="Wingdings" charset="2"/>
              <a:buChar char="Ø"/>
            </a:pPr>
            <a:r>
              <a:rPr lang="en-US" dirty="0"/>
              <a:t>Impact of I/O in DL Applications</a:t>
            </a:r>
          </a:p>
          <a:p>
            <a:pPr marL="285750" indent="-285750">
              <a:lnSpc>
                <a:spcPct val="200000"/>
              </a:lnSpc>
              <a:buClr>
                <a:srgbClr val="23ABE3"/>
              </a:buClr>
              <a:buFont typeface="Wingdings" charset="2"/>
              <a:buChar char="Ø"/>
            </a:pPr>
            <a:r>
              <a:rPr lang="en-US" dirty="0"/>
              <a:t>Analysis of I/O in </a:t>
            </a:r>
            <a:r>
              <a:rPr lang="en-US" dirty="0" err="1"/>
              <a:t>Caffe</a:t>
            </a:r>
            <a:endParaRPr lang="en-US" dirty="0"/>
          </a:p>
          <a:p>
            <a:pPr marL="285750" indent="-285750">
              <a:lnSpc>
                <a:spcPct val="200000"/>
              </a:lnSpc>
              <a:buClr>
                <a:srgbClr val="23ABE3"/>
              </a:buClr>
              <a:buFont typeface="Wingdings" charset="2"/>
              <a:buChar char="Ø"/>
            </a:pPr>
            <a:r>
              <a:rPr lang="en-US" b="1" dirty="0"/>
              <a:t>LMDBIO</a:t>
            </a:r>
          </a:p>
          <a:p>
            <a:pPr marL="285750" indent="-285750">
              <a:lnSpc>
                <a:spcPct val="200000"/>
              </a:lnSpc>
              <a:buClr>
                <a:srgbClr val="23ABE3"/>
              </a:buClr>
              <a:buFont typeface="Wingdings" charset="2"/>
              <a:buChar char="Ø"/>
            </a:pPr>
            <a:r>
              <a:rPr lang="en-US" dirty="0"/>
              <a:t>LMDBIO-2.0</a:t>
            </a:r>
          </a:p>
        </p:txBody>
      </p:sp>
    </p:spTree>
    <p:extLst>
      <p:ext uri="{BB962C8B-B14F-4D97-AF65-F5344CB8AC3E}">
        <p14:creationId xmlns:p14="http://schemas.microsoft.com/office/powerpoint/2010/main" val="1899456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a:t>LMDBIO Overview</a:t>
            </a:r>
          </a:p>
        </p:txBody>
      </p:sp>
      <p:sp>
        <p:nvSpPr>
          <p:cNvPr id="21" name="Content Placeholder 20"/>
          <p:cNvSpPr>
            <a:spLocks noGrp="1"/>
          </p:cNvSpPr>
          <p:nvPr>
            <p:ph idx="1"/>
          </p:nvPr>
        </p:nvSpPr>
        <p:spPr>
          <a:xfrm>
            <a:off x="457200" y="809768"/>
            <a:ext cx="8229600" cy="3698927"/>
          </a:xfrm>
        </p:spPr>
        <p:txBody>
          <a:bodyPr>
            <a:noAutofit/>
          </a:bodyPr>
          <a:lstStyle/>
          <a:p>
            <a:pPr marL="285750" indent="-285750">
              <a:lnSpc>
                <a:spcPct val="130000"/>
              </a:lnSpc>
              <a:buClr>
                <a:srgbClr val="23ABE3"/>
              </a:buClr>
              <a:buFont typeface="Wingdings" charset="2"/>
              <a:buChar char="Ø"/>
            </a:pPr>
            <a:r>
              <a:rPr lang="en-US" sz="1800" b="0" dirty="0" err="1">
                <a:cs typeface="Avenir Book"/>
              </a:rPr>
              <a:t>Caffe</a:t>
            </a:r>
            <a:r>
              <a:rPr lang="en-US" sz="1800" b="0" dirty="0">
                <a:cs typeface="Avenir Book"/>
              </a:rPr>
              <a:t> I/O Model (LMDB) has </a:t>
            </a:r>
            <a:r>
              <a:rPr lang="en-US" sz="1800" dirty="0">
                <a:solidFill>
                  <a:srgbClr val="FF0000"/>
                </a:solidFill>
                <a:cs typeface="Avenir Book"/>
              </a:rPr>
              <a:t>Lack of True Parallelism</a:t>
            </a:r>
          </a:p>
          <a:p>
            <a:pPr marL="685800" lvl="1">
              <a:lnSpc>
                <a:spcPct val="130000"/>
              </a:lnSpc>
              <a:buClr>
                <a:srgbClr val="23ABE3"/>
              </a:buClr>
              <a:buFont typeface="Wingdings" charset="2"/>
              <a:buChar char="Ø"/>
            </a:pPr>
            <a:r>
              <a:rPr lang="en-US" sz="1800" dirty="0">
                <a:solidFill>
                  <a:srgbClr val="FF0000"/>
                </a:solidFill>
                <a:cs typeface="Avenir Book"/>
              </a:rPr>
              <a:t>Data Fetching is Independent for each Process</a:t>
            </a:r>
          </a:p>
          <a:p>
            <a:pPr marL="685800" lvl="1">
              <a:lnSpc>
                <a:spcPct val="130000"/>
              </a:lnSpc>
              <a:buClr>
                <a:srgbClr val="23ABE3"/>
              </a:buClr>
              <a:buFont typeface="Wingdings" charset="2"/>
              <a:buChar char="Ø"/>
            </a:pPr>
            <a:r>
              <a:rPr lang="en-US" sz="1800" dirty="0">
                <a:solidFill>
                  <a:srgbClr val="FF0000"/>
                </a:solidFill>
                <a:cs typeface="Avenir Book"/>
              </a:rPr>
              <a:t>Unnecessary Data Reading and Discarding</a:t>
            </a:r>
          </a:p>
          <a:p>
            <a:pPr marL="685800" lvl="1">
              <a:lnSpc>
                <a:spcPct val="130000"/>
              </a:lnSpc>
              <a:buClr>
                <a:srgbClr val="23ABE3"/>
              </a:buClr>
              <a:buFont typeface="Wingdings" charset="2"/>
              <a:buChar char="Ø"/>
            </a:pPr>
            <a:r>
              <a:rPr lang="en-US" sz="1800" dirty="0">
                <a:solidFill>
                  <a:srgbClr val="FF0000"/>
                </a:solidFill>
                <a:cs typeface="Avenir Book"/>
              </a:rPr>
              <a:t>All Processes Perform Data I/O – Unnecessary Context Switches</a:t>
            </a:r>
          </a:p>
          <a:p>
            <a:pPr marL="285750">
              <a:lnSpc>
                <a:spcPct val="130000"/>
              </a:lnSpc>
              <a:buClr>
                <a:srgbClr val="23ABE3"/>
              </a:buClr>
              <a:buFont typeface="Wingdings" charset="2"/>
              <a:buChar char="Ø"/>
            </a:pPr>
            <a:r>
              <a:rPr lang="en-US" sz="1800" b="0" dirty="0">
                <a:cs typeface="Avenir Book"/>
              </a:rPr>
              <a:t>LMDBIO Leverages the Power of MPI-3 Shared Memory and LMDB Engine</a:t>
            </a:r>
          </a:p>
          <a:p>
            <a:pPr marL="285750">
              <a:lnSpc>
                <a:spcPct val="130000"/>
              </a:lnSpc>
              <a:buClr>
                <a:srgbClr val="23ABE3"/>
              </a:buClr>
              <a:buFont typeface="Wingdings" charset="2"/>
              <a:buChar char="Ø"/>
            </a:pPr>
            <a:r>
              <a:rPr lang="en-US" sz="1800" b="0" dirty="0">
                <a:cs typeface="Avenir Book"/>
              </a:rPr>
              <a:t>LMDBIO Solves Some Problems in LMDB with </a:t>
            </a:r>
            <a:r>
              <a:rPr lang="en-US" sz="1800" dirty="0">
                <a:solidFill>
                  <a:srgbClr val="008000"/>
                </a:solidFill>
                <a:cs typeface="Avenir Book"/>
              </a:rPr>
              <a:t>Localized </a:t>
            </a:r>
            <a:r>
              <a:rPr lang="en-US" sz="1800" i="1" dirty="0" err="1">
                <a:solidFill>
                  <a:srgbClr val="008000"/>
                </a:solidFill>
                <a:cs typeface="Avenir Book"/>
              </a:rPr>
              <a:t>mmap</a:t>
            </a:r>
            <a:r>
              <a:rPr lang="en-US" sz="1800" i="1" dirty="0">
                <a:solidFill>
                  <a:srgbClr val="008000"/>
                </a:solidFill>
                <a:cs typeface="Avenir Book"/>
              </a:rPr>
              <a:t> </a:t>
            </a:r>
            <a:r>
              <a:rPr lang="en-US" sz="1800" b="0" dirty="0">
                <a:cs typeface="Avenir Book"/>
              </a:rPr>
              <a:t>Implementation</a:t>
            </a:r>
            <a:endParaRPr lang="en-US" sz="1800" i="1" dirty="0">
              <a:solidFill>
                <a:srgbClr val="008000"/>
              </a:solidFill>
              <a:cs typeface="Avenir Book"/>
            </a:endParaRPr>
          </a:p>
        </p:txBody>
      </p:sp>
      <p:sp>
        <p:nvSpPr>
          <p:cNvPr id="3" name="Slide Number Placeholder 2"/>
          <p:cNvSpPr>
            <a:spLocks noGrp="1"/>
          </p:cNvSpPr>
          <p:nvPr>
            <p:ph type="sldNum" sz="quarter" idx="4"/>
          </p:nvPr>
        </p:nvSpPr>
        <p:spPr/>
        <p:txBody>
          <a:bodyPr/>
          <a:lstStyle/>
          <a:p>
            <a:fld id="{167F000A-0E87-634D-A6A5-8EA5697989E0}" type="slidenum">
              <a:rPr lang="en-US" smtClean="0"/>
              <a:pPr/>
              <a:t>12</a:t>
            </a:fld>
            <a:endParaRPr lang="en-US" dirty="0"/>
          </a:p>
        </p:txBody>
      </p:sp>
    </p:spTree>
    <p:extLst>
      <p:ext uri="{BB962C8B-B14F-4D97-AF65-F5344CB8AC3E}">
        <p14:creationId xmlns:p14="http://schemas.microsoft.com/office/powerpoint/2010/main" val="1157167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a:t>Localized </a:t>
            </a:r>
            <a:r>
              <a:rPr lang="en-US" sz="2900" i="1" dirty="0" err="1"/>
              <a:t>mmap</a:t>
            </a:r>
            <a:endParaRPr lang="en-US" sz="2900" dirty="0"/>
          </a:p>
        </p:txBody>
      </p:sp>
      <p:sp>
        <p:nvSpPr>
          <p:cNvPr id="3" name="Slide Number Placeholder 2"/>
          <p:cNvSpPr>
            <a:spLocks noGrp="1"/>
          </p:cNvSpPr>
          <p:nvPr>
            <p:ph type="sldNum" sz="quarter" idx="4"/>
          </p:nvPr>
        </p:nvSpPr>
        <p:spPr/>
        <p:txBody>
          <a:bodyPr/>
          <a:lstStyle/>
          <a:p>
            <a:fld id="{167F000A-0E87-634D-A6A5-8EA5697989E0}" type="slidenum">
              <a:rPr lang="en-US" smtClean="0"/>
              <a:pPr/>
              <a:t>13</a:t>
            </a:fld>
            <a:endParaRPr lang="en-US" dirty="0"/>
          </a:p>
        </p:txBody>
      </p:sp>
      <p:sp>
        <p:nvSpPr>
          <p:cNvPr id="7" name="TextBox 6"/>
          <p:cNvSpPr txBox="1"/>
          <p:nvPr/>
        </p:nvSpPr>
        <p:spPr>
          <a:xfrm>
            <a:off x="5230675" y="789487"/>
            <a:ext cx="3582734" cy="4031873"/>
          </a:xfrm>
          <a:prstGeom prst="rect">
            <a:avLst/>
          </a:prstGeom>
          <a:noFill/>
        </p:spPr>
        <p:txBody>
          <a:bodyPr wrap="square" rtlCol="0">
            <a:spAutoFit/>
          </a:bodyPr>
          <a:lstStyle/>
          <a:p>
            <a:pPr marL="285750" indent="-285750">
              <a:buFont typeface="Arial"/>
              <a:buChar char="•"/>
            </a:pPr>
            <a:r>
              <a:rPr lang="en-US" sz="1600" b="1" dirty="0"/>
              <a:t>Workflow of localized </a:t>
            </a:r>
            <a:r>
              <a:rPr lang="en-US" sz="1600" b="1" i="1" dirty="0" err="1"/>
              <a:t>mmap</a:t>
            </a:r>
            <a:endParaRPr lang="en-US" sz="1600" b="1" dirty="0"/>
          </a:p>
          <a:p>
            <a:pPr marL="742950" lvl="1" indent="-285750">
              <a:buFont typeface="Arial"/>
              <a:buChar char="•"/>
            </a:pPr>
            <a:r>
              <a:rPr lang="en-US" sz="1600" dirty="0"/>
              <a:t>A single process on each node is chosen as the root process</a:t>
            </a:r>
          </a:p>
          <a:p>
            <a:pPr marL="742950" lvl="1" indent="-285750">
              <a:buFont typeface="Arial"/>
              <a:buChar char="•"/>
            </a:pPr>
            <a:r>
              <a:rPr lang="en-US" sz="1600" dirty="0"/>
              <a:t>Root process reads data from FS</a:t>
            </a:r>
          </a:p>
          <a:p>
            <a:pPr marL="742950" lvl="1" indent="-285750">
              <a:buFont typeface="Arial"/>
              <a:buChar char="•"/>
            </a:pPr>
            <a:r>
              <a:rPr lang="en-US" sz="1600" dirty="0"/>
              <a:t>Root process uses MPI-3 SHM to distribute data to other procs</a:t>
            </a:r>
          </a:p>
          <a:p>
            <a:pPr marL="742950" lvl="1" indent="-285750">
              <a:buFont typeface="Arial"/>
              <a:buChar char="•"/>
            </a:pPr>
            <a:r>
              <a:rPr lang="en-US" sz="1600" dirty="0"/>
              <a:t>All the processes access data from SHM</a:t>
            </a:r>
          </a:p>
          <a:p>
            <a:pPr marL="285750" indent="-285750">
              <a:buFont typeface="Arial"/>
              <a:buChar char="•"/>
            </a:pPr>
            <a:r>
              <a:rPr lang="en-US" sz="1600" b="1" dirty="0"/>
              <a:t>Advantages</a:t>
            </a:r>
          </a:p>
          <a:p>
            <a:pPr marL="742950" lvl="1" indent="-285750">
              <a:buFont typeface="Arial"/>
              <a:buChar char="•"/>
            </a:pPr>
            <a:r>
              <a:rPr lang="en-US" sz="1600" i="1" dirty="0" err="1"/>
              <a:t>mmap</a:t>
            </a:r>
            <a:r>
              <a:rPr lang="en-US" sz="1600" i="1" dirty="0"/>
              <a:t> </a:t>
            </a:r>
            <a:r>
              <a:rPr lang="en-US" sz="1600" dirty="0"/>
              <a:t>gets more sequential view of I/O</a:t>
            </a:r>
          </a:p>
          <a:p>
            <a:pPr marL="742950" lvl="1" indent="-285750">
              <a:buFont typeface="Arial"/>
              <a:buChar char="•"/>
            </a:pPr>
            <a:r>
              <a:rPr lang="en-US" sz="1600" dirty="0"/>
              <a:t>Minimizes inter-proc contention</a:t>
            </a:r>
          </a:p>
          <a:p>
            <a:pPr marL="742950" lvl="1" indent="-285750">
              <a:buFont typeface="Arial"/>
              <a:buChar char="•"/>
            </a:pPr>
            <a:r>
              <a:rPr lang="en-US" sz="1600" dirty="0"/>
              <a:t>Linux I/O handler gets only one process to wake up that is waiting for I/O and minimizes context switches</a:t>
            </a:r>
          </a:p>
        </p:txBody>
      </p:sp>
      <p:pic>
        <p:nvPicPr>
          <p:cNvPr id="5" name="Picture 4"/>
          <p:cNvPicPr>
            <a:picLocks noChangeAspect="1"/>
          </p:cNvPicPr>
          <p:nvPr/>
        </p:nvPicPr>
        <p:blipFill>
          <a:blip r:embed="rId3"/>
          <a:stretch>
            <a:fillRect/>
          </a:stretch>
        </p:blipFill>
        <p:spPr>
          <a:xfrm>
            <a:off x="360342" y="1436601"/>
            <a:ext cx="4682022" cy="2485430"/>
          </a:xfrm>
          <a:prstGeom prst="rect">
            <a:avLst/>
          </a:prstGeom>
        </p:spPr>
      </p:pic>
    </p:spTree>
    <p:extLst>
      <p:ext uri="{BB962C8B-B14F-4D97-AF65-F5344CB8AC3E}">
        <p14:creationId xmlns:p14="http://schemas.microsoft.com/office/powerpoint/2010/main" val="2658957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a:t>LMDBIO – More Detail</a:t>
            </a:r>
          </a:p>
        </p:txBody>
      </p:sp>
      <p:sp>
        <p:nvSpPr>
          <p:cNvPr id="3" name="Slide Number Placeholder 2"/>
          <p:cNvSpPr>
            <a:spLocks noGrp="1"/>
          </p:cNvSpPr>
          <p:nvPr>
            <p:ph type="sldNum" sz="quarter" idx="4"/>
          </p:nvPr>
        </p:nvSpPr>
        <p:spPr/>
        <p:txBody>
          <a:bodyPr/>
          <a:lstStyle/>
          <a:p>
            <a:fld id="{167F000A-0E87-634D-A6A5-8EA5697989E0}" type="slidenum">
              <a:rPr lang="en-US" smtClean="0"/>
              <a:pPr/>
              <a:t>14</a:t>
            </a:fld>
            <a:endParaRPr lang="en-US" dirty="0"/>
          </a:p>
        </p:txBody>
      </p:sp>
      <p:sp>
        <p:nvSpPr>
          <p:cNvPr id="7" name="TextBox 6"/>
          <p:cNvSpPr txBox="1"/>
          <p:nvPr/>
        </p:nvSpPr>
        <p:spPr>
          <a:xfrm>
            <a:off x="5230675" y="789487"/>
            <a:ext cx="3582734" cy="4031873"/>
          </a:xfrm>
          <a:prstGeom prst="rect">
            <a:avLst/>
          </a:prstGeom>
          <a:noFill/>
        </p:spPr>
        <p:txBody>
          <a:bodyPr wrap="square" rtlCol="0">
            <a:spAutoFit/>
          </a:bodyPr>
          <a:lstStyle/>
          <a:p>
            <a:pPr marL="285750" indent="-285750">
              <a:buFont typeface="Arial"/>
              <a:buChar char="•"/>
            </a:pPr>
            <a:r>
              <a:rPr lang="en-US" sz="1600" b="1" dirty="0"/>
              <a:t>Initialization Phase</a:t>
            </a:r>
          </a:p>
          <a:p>
            <a:pPr marL="285750" indent="-285750">
              <a:buFont typeface="Arial"/>
              <a:buChar char="•"/>
            </a:pPr>
            <a:r>
              <a:rPr lang="en-US" sz="1600" dirty="0"/>
              <a:t>Assigns one reader per node</a:t>
            </a:r>
          </a:p>
          <a:p>
            <a:pPr marL="285750" indent="-285750">
              <a:buFont typeface="Arial"/>
              <a:buChar char="•"/>
            </a:pPr>
            <a:r>
              <a:rPr lang="en-US" sz="1600" dirty="0"/>
              <a:t>Each reader uses </a:t>
            </a:r>
            <a:r>
              <a:rPr lang="en-US" sz="1600" i="1" dirty="0" err="1"/>
              <a:t>mmap</a:t>
            </a:r>
            <a:r>
              <a:rPr lang="en-US" sz="1600" i="1" dirty="0"/>
              <a:t> </a:t>
            </a:r>
            <a:r>
              <a:rPr lang="en-US" sz="1600" dirty="0"/>
              <a:t>through LMDB to map database in VAS</a:t>
            </a:r>
          </a:p>
          <a:p>
            <a:pPr marL="285750" indent="-285750">
              <a:buFont typeface="Arial"/>
              <a:buChar char="•"/>
            </a:pPr>
            <a:r>
              <a:rPr lang="en-US" sz="1600" dirty="0"/>
              <a:t>All processes per node allocate SHM buffer</a:t>
            </a:r>
          </a:p>
          <a:p>
            <a:pPr marL="285750" indent="-285750">
              <a:buFont typeface="Arial"/>
              <a:buChar char="•"/>
            </a:pPr>
            <a:r>
              <a:rPr lang="en-US" sz="1600" b="1" dirty="0"/>
              <a:t>Data Reading Phase</a:t>
            </a:r>
            <a:endParaRPr lang="en-US" sz="1600" dirty="0"/>
          </a:p>
          <a:p>
            <a:pPr marL="285750" indent="-285750">
              <a:buFont typeface="Arial"/>
              <a:buChar char="•"/>
            </a:pPr>
            <a:r>
              <a:rPr lang="en-US" sz="1600" dirty="0"/>
              <a:t>Each reader proc per node reads B/R* data samples from DB</a:t>
            </a:r>
          </a:p>
          <a:p>
            <a:pPr marL="285750" indent="-285750">
              <a:buFont typeface="Arial"/>
              <a:buChar char="•"/>
            </a:pPr>
            <a:r>
              <a:rPr lang="en-US" sz="1600" dirty="0"/>
              <a:t>Data read from FS to Page cache and mapped to VAS</a:t>
            </a:r>
          </a:p>
          <a:p>
            <a:pPr marL="285750" indent="-285750">
              <a:buFont typeface="Arial"/>
              <a:buChar char="•"/>
            </a:pPr>
            <a:r>
              <a:rPr lang="en-US" sz="1600" dirty="0"/>
              <a:t>Reader proc copies data to SHM</a:t>
            </a:r>
          </a:p>
          <a:p>
            <a:pPr marL="285750" indent="-285750">
              <a:buFont typeface="Arial"/>
              <a:buChar char="•"/>
            </a:pPr>
            <a:r>
              <a:rPr lang="en-US" sz="1600" dirty="0"/>
              <a:t>LMDBIO ensures the read is finished</a:t>
            </a:r>
          </a:p>
          <a:p>
            <a:pPr marL="285750" indent="-285750">
              <a:buFont typeface="Arial"/>
              <a:buChar char="•"/>
            </a:pPr>
            <a:r>
              <a:rPr lang="en-US" sz="1600" dirty="0"/>
              <a:t>All processes start reading from the SHM buffer</a:t>
            </a:r>
          </a:p>
          <a:p>
            <a:pPr marL="285750" indent="-285750">
              <a:buFont typeface="Arial"/>
              <a:buChar char="•"/>
            </a:pPr>
            <a:r>
              <a:rPr lang="en-US" sz="1600" dirty="0"/>
              <a:t>Each proc can access B/P* samples</a:t>
            </a:r>
          </a:p>
        </p:txBody>
      </p:sp>
      <p:pic>
        <p:nvPicPr>
          <p:cNvPr id="5" name="Picture 4"/>
          <p:cNvPicPr>
            <a:picLocks noChangeAspect="1"/>
          </p:cNvPicPr>
          <p:nvPr/>
        </p:nvPicPr>
        <p:blipFill>
          <a:blip r:embed="rId3"/>
          <a:stretch>
            <a:fillRect/>
          </a:stretch>
        </p:blipFill>
        <p:spPr>
          <a:xfrm>
            <a:off x="360342" y="1436601"/>
            <a:ext cx="4682022" cy="2485430"/>
          </a:xfrm>
          <a:prstGeom prst="rect">
            <a:avLst/>
          </a:prstGeom>
        </p:spPr>
      </p:pic>
      <p:sp>
        <p:nvSpPr>
          <p:cNvPr id="4" name="TextBox 3"/>
          <p:cNvSpPr txBox="1"/>
          <p:nvPr/>
        </p:nvSpPr>
        <p:spPr>
          <a:xfrm>
            <a:off x="221922" y="4049235"/>
            <a:ext cx="4958862" cy="600164"/>
          </a:xfrm>
          <a:prstGeom prst="rect">
            <a:avLst/>
          </a:prstGeom>
          <a:noFill/>
        </p:spPr>
        <p:txBody>
          <a:bodyPr wrap="square" rtlCol="0">
            <a:spAutoFit/>
          </a:bodyPr>
          <a:lstStyle/>
          <a:p>
            <a:r>
              <a:rPr lang="en-US" sz="1100" dirty="0"/>
              <a:t>* B = Batch Size</a:t>
            </a:r>
          </a:p>
          <a:p>
            <a:r>
              <a:rPr lang="en-US" sz="1100" dirty="0"/>
              <a:t>   R = Number of Readers</a:t>
            </a:r>
          </a:p>
          <a:p>
            <a:r>
              <a:rPr lang="en-US" sz="1100" dirty="0"/>
              <a:t>   P = Total Number of Processes</a:t>
            </a:r>
          </a:p>
        </p:txBody>
      </p:sp>
    </p:spTree>
    <p:extLst>
      <p:ext uri="{BB962C8B-B14F-4D97-AF65-F5344CB8AC3E}">
        <p14:creationId xmlns:p14="http://schemas.microsoft.com/office/powerpoint/2010/main" val="4214844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a:t>Performance Comparison – </a:t>
            </a:r>
            <a:r>
              <a:rPr lang="en-US" sz="2800" dirty="0"/>
              <a:t>CIFAR10-Large</a:t>
            </a:r>
            <a:endParaRPr lang="en-US" sz="2900" dirty="0"/>
          </a:p>
        </p:txBody>
      </p:sp>
      <p:sp>
        <p:nvSpPr>
          <p:cNvPr id="3" name="Slide Number Placeholder 2"/>
          <p:cNvSpPr>
            <a:spLocks noGrp="1"/>
          </p:cNvSpPr>
          <p:nvPr>
            <p:ph type="sldNum" sz="quarter" idx="4"/>
          </p:nvPr>
        </p:nvSpPr>
        <p:spPr/>
        <p:txBody>
          <a:bodyPr/>
          <a:lstStyle/>
          <a:p>
            <a:fld id="{167F000A-0E87-634D-A6A5-8EA5697989E0}" type="slidenum">
              <a:rPr lang="en-US" smtClean="0"/>
              <a:pPr/>
              <a:t>15</a:t>
            </a:fld>
            <a:endParaRPr lang="en-US" dirty="0"/>
          </a:p>
        </p:txBody>
      </p:sp>
      <p:pic>
        <p:nvPicPr>
          <p:cNvPr id="4" name="Picture 3"/>
          <p:cNvPicPr>
            <a:picLocks noChangeAspect="1"/>
          </p:cNvPicPr>
          <p:nvPr/>
        </p:nvPicPr>
        <p:blipFill>
          <a:blip r:embed="rId3"/>
          <a:stretch>
            <a:fillRect/>
          </a:stretch>
        </p:blipFill>
        <p:spPr>
          <a:xfrm>
            <a:off x="360342" y="798978"/>
            <a:ext cx="8485445" cy="2696844"/>
          </a:xfrm>
          <a:prstGeom prst="rect">
            <a:avLst/>
          </a:prstGeom>
        </p:spPr>
      </p:pic>
      <p:sp>
        <p:nvSpPr>
          <p:cNvPr id="9" name="TextBox 8"/>
          <p:cNvSpPr txBox="1"/>
          <p:nvPr/>
        </p:nvSpPr>
        <p:spPr>
          <a:xfrm>
            <a:off x="360342" y="3705124"/>
            <a:ext cx="8419908" cy="584775"/>
          </a:xfrm>
          <a:prstGeom prst="rect">
            <a:avLst/>
          </a:prstGeom>
          <a:noFill/>
        </p:spPr>
        <p:txBody>
          <a:bodyPr wrap="square" rtlCol="0">
            <a:spAutoFit/>
          </a:bodyPr>
          <a:lstStyle/>
          <a:p>
            <a:pPr marL="285750" indent="-285750">
              <a:buFont typeface="Arial"/>
              <a:buChar char="•"/>
            </a:pPr>
            <a:r>
              <a:rPr lang="en-US" sz="1600" dirty="0" err="1"/>
              <a:t>Caffe</a:t>
            </a:r>
            <a:r>
              <a:rPr lang="en-US" sz="1600" dirty="0"/>
              <a:t>-LMDBIO Performs up to </a:t>
            </a:r>
            <a:r>
              <a:rPr lang="en-US" sz="1600" b="1" dirty="0">
                <a:solidFill>
                  <a:srgbClr val="008000"/>
                </a:solidFill>
              </a:rPr>
              <a:t>1.75 Times</a:t>
            </a:r>
            <a:r>
              <a:rPr lang="en-US" sz="1600" dirty="0"/>
              <a:t> Better Than </a:t>
            </a:r>
            <a:r>
              <a:rPr lang="en-US" sz="1600" dirty="0" err="1"/>
              <a:t>Caffe</a:t>
            </a:r>
            <a:endParaRPr lang="en-US" sz="1600" dirty="0"/>
          </a:p>
          <a:p>
            <a:pPr marL="285750" indent="-285750">
              <a:buFont typeface="Arial"/>
              <a:buChar char="•"/>
            </a:pPr>
            <a:r>
              <a:rPr lang="en-US" sz="1600" dirty="0"/>
              <a:t>Read Time has Reduced from </a:t>
            </a:r>
            <a:r>
              <a:rPr lang="en-US" sz="1600" b="1" dirty="0">
                <a:solidFill>
                  <a:srgbClr val="008000"/>
                </a:solidFill>
              </a:rPr>
              <a:t>70% to 30%</a:t>
            </a:r>
            <a:r>
              <a:rPr lang="en-US" sz="1600" dirty="0">
                <a:solidFill>
                  <a:srgbClr val="008000"/>
                </a:solidFill>
              </a:rPr>
              <a:t> </a:t>
            </a:r>
            <a:r>
              <a:rPr lang="en-US" sz="1600" dirty="0"/>
              <a:t>of the Original </a:t>
            </a:r>
            <a:r>
              <a:rPr lang="en-US" sz="1600" dirty="0" err="1"/>
              <a:t>Caffe</a:t>
            </a:r>
            <a:r>
              <a:rPr lang="en-US" sz="1600" dirty="0"/>
              <a:t> Implementation</a:t>
            </a:r>
          </a:p>
        </p:txBody>
      </p:sp>
    </p:spTree>
    <p:extLst>
      <p:ext uri="{BB962C8B-B14F-4D97-AF65-F5344CB8AC3E}">
        <p14:creationId xmlns:p14="http://schemas.microsoft.com/office/powerpoint/2010/main" val="2371523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a:t>Performance Comparison – ImageNet</a:t>
            </a:r>
          </a:p>
        </p:txBody>
      </p:sp>
      <p:sp>
        <p:nvSpPr>
          <p:cNvPr id="3" name="Slide Number Placeholder 2"/>
          <p:cNvSpPr>
            <a:spLocks noGrp="1"/>
          </p:cNvSpPr>
          <p:nvPr>
            <p:ph type="sldNum" sz="quarter" idx="4"/>
          </p:nvPr>
        </p:nvSpPr>
        <p:spPr/>
        <p:txBody>
          <a:bodyPr/>
          <a:lstStyle/>
          <a:p>
            <a:fld id="{167F000A-0E87-634D-A6A5-8EA5697989E0}" type="slidenum">
              <a:rPr lang="en-US" smtClean="0"/>
              <a:pPr/>
              <a:t>16</a:t>
            </a:fld>
            <a:endParaRPr lang="en-US" dirty="0"/>
          </a:p>
        </p:txBody>
      </p:sp>
      <p:sp>
        <p:nvSpPr>
          <p:cNvPr id="8" name="TextBox 7"/>
          <p:cNvSpPr txBox="1"/>
          <p:nvPr/>
        </p:nvSpPr>
        <p:spPr>
          <a:xfrm>
            <a:off x="360342" y="3705124"/>
            <a:ext cx="8419908" cy="584775"/>
          </a:xfrm>
          <a:prstGeom prst="rect">
            <a:avLst/>
          </a:prstGeom>
          <a:noFill/>
        </p:spPr>
        <p:txBody>
          <a:bodyPr wrap="square" rtlCol="0">
            <a:spAutoFit/>
          </a:bodyPr>
          <a:lstStyle/>
          <a:p>
            <a:pPr marL="285750" indent="-285750">
              <a:buFont typeface="Arial"/>
              <a:buChar char="•"/>
            </a:pPr>
            <a:r>
              <a:rPr lang="en-US" sz="1600" dirty="0" err="1"/>
              <a:t>Caffe</a:t>
            </a:r>
            <a:r>
              <a:rPr lang="en-US" sz="1600" dirty="0"/>
              <a:t>-LMDBIO Demonstrates up to </a:t>
            </a:r>
            <a:r>
              <a:rPr lang="en-US" sz="1600" b="1" dirty="0">
                <a:solidFill>
                  <a:srgbClr val="008000"/>
                </a:solidFill>
              </a:rPr>
              <a:t>20 Times</a:t>
            </a:r>
            <a:r>
              <a:rPr lang="en-US" sz="1600" dirty="0"/>
              <a:t> Improvement</a:t>
            </a:r>
          </a:p>
          <a:p>
            <a:pPr marL="285750" indent="-285750">
              <a:buFont typeface="Arial"/>
              <a:buChar char="•"/>
            </a:pPr>
            <a:r>
              <a:rPr lang="en-US" sz="1600" dirty="0"/>
              <a:t>ImageNet has Larger Images</a:t>
            </a:r>
          </a:p>
        </p:txBody>
      </p:sp>
      <p:pic>
        <p:nvPicPr>
          <p:cNvPr id="4" name="Picture 3"/>
          <p:cNvPicPr>
            <a:picLocks noChangeAspect="1"/>
          </p:cNvPicPr>
          <p:nvPr/>
        </p:nvPicPr>
        <p:blipFill>
          <a:blip r:embed="rId3"/>
          <a:stretch>
            <a:fillRect/>
          </a:stretch>
        </p:blipFill>
        <p:spPr>
          <a:xfrm>
            <a:off x="360342" y="819609"/>
            <a:ext cx="8480736" cy="2676213"/>
          </a:xfrm>
          <a:prstGeom prst="rect">
            <a:avLst/>
          </a:prstGeom>
        </p:spPr>
      </p:pic>
    </p:spTree>
    <p:extLst>
      <p:ext uri="{BB962C8B-B14F-4D97-AF65-F5344CB8AC3E}">
        <p14:creationId xmlns:p14="http://schemas.microsoft.com/office/powerpoint/2010/main" val="3117895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a:t>Context Switches Analysis</a:t>
            </a:r>
          </a:p>
        </p:txBody>
      </p:sp>
      <p:sp>
        <p:nvSpPr>
          <p:cNvPr id="3" name="Slide Number Placeholder 2"/>
          <p:cNvSpPr>
            <a:spLocks noGrp="1"/>
          </p:cNvSpPr>
          <p:nvPr>
            <p:ph type="sldNum" sz="quarter" idx="4"/>
          </p:nvPr>
        </p:nvSpPr>
        <p:spPr/>
        <p:txBody>
          <a:bodyPr/>
          <a:lstStyle/>
          <a:p>
            <a:fld id="{167F000A-0E87-634D-A6A5-8EA5697989E0}" type="slidenum">
              <a:rPr lang="en-US" smtClean="0"/>
              <a:pPr/>
              <a:t>17</a:t>
            </a:fld>
            <a:endParaRPr lang="en-US" dirty="0"/>
          </a:p>
        </p:txBody>
      </p:sp>
      <p:sp>
        <p:nvSpPr>
          <p:cNvPr id="8" name="TextBox 7"/>
          <p:cNvSpPr txBox="1"/>
          <p:nvPr/>
        </p:nvSpPr>
        <p:spPr>
          <a:xfrm>
            <a:off x="360342" y="3705124"/>
            <a:ext cx="4211658" cy="584775"/>
          </a:xfrm>
          <a:prstGeom prst="rect">
            <a:avLst/>
          </a:prstGeom>
          <a:noFill/>
        </p:spPr>
        <p:txBody>
          <a:bodyPr wrap="square" rtlCol="0">
            <a:spAutoFit/>
          </a:bodyPr>
          <a:lstStyle/>
          <a:p>
            <a:pPr marL="285750" indent="-285750">
              <a:buFont typeface="Arial"/>
              <a:buChar char="•"/>
            </a:pPr>
            <a:r>
              <a:rPr lang="en-US" sz="1600" dirty="0"/>
              <a:t>CIFAR10-Large</a:t>
            </a:r>
          </a:p>
          <a:p>
            <a:pPr marL="285750" indent="-285750">
              <a:buFont typeface="Arial"/>
              <a:buChar char="•"/>
            </a:pPr>
            <a:r>
              <a:rPr lang="en-US" sz="1600" dirty="0"/>
              <a:t>Up to </a:t>
            </a:r>
            <a:r>
              <a:rPr lang="en-US" sz="1600" b="1" dirty="0">
                <a:solidFill>
                  <a:srgbClr val="008000"/>
                </a:solidFill>
              </a:rPr>
              <a:t>120-fold</a:t>
            </a:r>
            <a:r>
              <a:rPr lang="en-US" sz="1600" dirty="0"/>
              <a:t> Less</a:t>
            </a:r>
          </a:p>
        </p:txBody>
      </p:sp>
      <p:pic>
        <p:nvPicPr>
          <p:cNvPr id="5" name="Picture 4"/>
          <p:cNvPicPr>
            <a:picLocks noChangeAspect="1"/>
          </p:cNvPicPr>
          <p:nvPr/>
        </p:nvPicPr>
        <p:blipFill>
          <a:blip r:embed="rId3"/>
          <a:stretch>
            <a:fillRect/>
          </a:stretch>
        </p:blipFill>
        <p:spPr>
          <a:xfrm>
            <a:off x="360342" y="816517"/>
            <a:ext cx="8486251" cy="2700407"/>
          </a:xfrm>
          <a:prstGeom prst="rect">
            <a:avLst/>
          </a:prstGeom>
        </p:spPr>
      </p:pic>
      <p:sp>
        <p:nvSpPr>
          <p:cNvPr id="9" name="TextBox 8"/>
          <p:cNvSpPr txBox="1"/>
          <p:nvPr/>
        </p:nvSpPr>
        <p:spPr>
          <a:xfrm>
            <a:off x="4852626" y="3705124"/>
            <a:ext cx="4211658" cy="584775"/>
          </a:xfrm>
          <a:prstGeom prst="rect">
            <a:avLst/>
          </a:prstGeom>
          <a:noFill/>
        </p:spPr>
        <p:txBody>
          <a:bodyPr wrap="square" rtlCol="0">
            <a:spAutoFit/>
          </a:bodyPr>
          <a:lstStyle/>
          <a:p>
            <a:pPr marL="285750" indent="-285750">
              <a:buFont typeface="Arial"/>
              <a:buChar char="•"/>
            </a:pPr>
            <a:r>
              <a:rPr lang="en-US" sz="1600" dirty="0"/>
              <a:t>ImageNet</a:t>
            </a:r>
          </a:p>
          <a:p>
            <a:pPr marL="285750" indent="-285750">
              <a:buFont typeface="Arial"/>
              <a:buChar char="•"/>
            </a:pPr>
            <a:r>
              <a:rPr lang="en-US" sz="1600" dirty="0"/>
              <a:t>Up to </a:t>
            </a:r>
            <a:r>
              <a:rPr lang="en-US" sz="1600" b="1" dirty="0">
                <a:solidFill>
                  <a:srgbClr val="008000"/>
                </a:solidFill>
              </a:rPr>
              <a:t>700-fold</a:t>
            </a:r>
            <a:r>
              <a:rPr lang="en-US" sz="1600" dirty="0"/>
              <a:t> Less</a:t>
            </a:r>
          </a:p>
        </p:txBody>
      </p:sp>
    </p:spTree>
    <p:extLst>
      <p:ext uri="{BB962C8B-B14F-4D97-AF65-F5344CB8AC3E}">
        <p14:creationId xmlns:p14="http://schemas.microsoft.com/office/powerpoint/2010/main" val="1579501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a:t>LMDBIO – Shortcomings</a:t>
            </a:r>
          </a:p>
        </p:txBody>
      </p:sp>
      <p:sp>
        <p:nvSpPr>
          <p:cNvPr id="21" name="Content Placeholder 20"/>
          <p:cNvSpPr>
            <a:spLocks noGrp="1"/>
          </p:cNvSpPr>
          <p:nvPr>
            <p:ph idx="1"/>
          </p:nvPr>
        </p:nvSpPr>
        <p:spPr>
          <a:xfrm>
            <a:off x="457200" y="809768"/>
            <a:ext cx="8229600" cy="3895875"/>
          </a:xfrm>
        </p:spPr>
        <p:txBody>
          <a:bodyPr>
            <a:noAutofit/>
          </a:bodyPr>
          <a:lstStyle/>
          <a:p>
            <a:pPr marL="285750" indent="-285750">
              <a:lnSpc>
                <a:spcPct val="130000"/>
              </a:lnSpc>
              <a:buClr>
                <a:srgbClr val="23ABE3"/>
              </a:buClr>
              <a:buFont typeface="Wingdings" charset="2"/>
              <a:buChar char="Ø"/>
            </a:pPr>
            <a:r>
              <a:rPr lang="en-US" sz="1500" dirty="0">
                <a:cs typeface="Avenir Book"/>
              </a:rPr>
              <a:t>Serialized I/O</a:t>
            </a:r>
          </a:p>
          <a:p>
            <a:pPr marL="685800" lvl="1">
              <a:lnSpc>
                <a:spcPct val="130000"/>
              </a:lnSpc>
              <a:buClr>
                <a:srgbClr val="23ABE3"/>
              </a:buClr>
              <a:buFont typeface="Wingdings" charset="2"/>
              <a:buChar char="Ø"/>
            </a:pPr>
            <a:r>
              <a:rPr lang="en-US" sz="1500" dirty="0">
                <a:cs typeface="Avenir Book"/>
              </a:rPr>
              <a:t>One Process Per Node Performs I/O</a:t>
            </a:r>
          </a:p>
          <a:p>
            <a:pPr marL="685800" lvl="1">
              <a:lnSpc>
                <a:spcPct val="130000"/>
              </a:lnSpc>
              <a:buClr>
                <a:srgbClr val="23ABE3"/>
              </a:buClr>
              <a:buFont typeface="Wingdings" charset="2"/>
              <a:buChar char="Ø"/>
            </a:pPr>
            <a:r>
              <a:rPr lang="en-US" sz="1500" b="0" dirty="0">
                <a:cs typeface="Avenir Book"/>
              </a:rPr>
              <a:t>Minimizes Inter-process Contention, but Compromises Read Bandwidth of File System</a:t>
            </a:r>
          </a:p>
          <a:p>
            <a:pPr marL="285750" indent="-285750">
              <a:lnSpc>
                <a:spcPct val="130000"/>
              </a:lnSpc>
              <a:buClr>
                <a:srgbClr val="23ABE3"/>
              </a:buClr>
              <a:buFont typeface="Wingdings" charset="2"/>
              <a:buChar char="Ø"/>
            </a:pPr>
            <a:r>
              <a:rPr lang="en-US" sz="1500" dirty="0">
                <a:cs typeface="Avenir Book"/>
              </a:rPr>
              <a:t>Buffer Aliasing</a:t>
            </a:r>
          </a:p>
          <a:p>
            <a:pPr marL="685800" lvl="1">
              <a:lnSpc>
                <a:spcPct val="130000"/>
              </a:lnSpc>
              <a:buClr>
                <a:srgbClr val="23ABE3"/>
              </a:buClr>
              <a:buFont typeface="Wingdings" charset="2"/>
              <a:buChar char="Ø"/>
            </a:pPr>
            <a:r>
              <a:rPr lang="en-US" sz="1500" dirty="0">
                <a:cs typeface="Avenir Book"/>
              </a:rPr>
              <a:t>Allocated Buffer Memory can Contain Pointers to Other Memory</a:t>
            </a:r>
          </a:p>
          <a:p>
            <a:pPr marL="685800" lvl="1">
              <a:lnSpc>
                <a:spcPct val="130000"/>
              </a:lnSpc>
              <a:buClr>
                <a:srgbClr val="23ABE3"/>
              </a:buClr>
              <a:buFont typeface="Wingdings" charset="2"/>
              <a:buChar char="Ø"/>
            </a:pPr>
            <a:r>
              <a:rPr lang="en-US" sz="1500" b="0" dirty="0">
                <a:cs typeface="Avenir Book"/>
              </a:rPr>
              <a:t>Change in Buffer can Modify Other Memory Regions, which is Buffer Aliasing</a:t>
            </a:r>
          </a:p>
          <a:p>
            <a:pPr marL="685800" lvl="1">
              <a:lnSpc>
                <a:spcPct val="130000"/>
              </a:lnSpc>
              <a:buClr>
                <a:srgbClr val="23ABE3"/>
              </a:buClr>
              <a:buFont typeface="Wingdings" charset="2"/>
              <a:buChar char="Ø"/>
            </a:pPr>
            <a:r>
              <a:rPr lang="en-US" sz="1500" dirty="0">
                <a:cs typeface="Avenir Book"/>
              </a:rPr>
              <a:t>Compiler Refrains Optimization in the Buffers that are Aliased</a:t>
            </a:r>
          </a:p>
          <a:p>
            <a:pPr marL="685800" lvl="1">
              <a:lnSpc>
                <a:spcPct val="130000"/>
              </a:lnSpc>
              <a:buClr>
                <a:srgbClr val="23ABE3"/>
              </a:buClr>
              <a:buFont typeface="Wingdings" charset="2"/>
              <a:buChar char="Ø"/>
            </a:pPr>
            <a:r>
              <a:rPr lang="en-US" sz="1500" dirty="0">
                <a:cs typeface="Avenir Book"/>
              </a:rPr>
              <a:t>MPI-3 SHM Allocation Does Not Have Memory Buffer as Return Value Rather as Parameter</a:t>
            </a:r>
            <a:endParaRPr lang="en-US" sz="1500" b="0" dirty="0">
              <a:cs typeface="Avenir Book"/>
            </a:endParaRPr>
          </a:p>
          <a:p>
            <a:pPr marL="685800" lvl="1">
              <a:lnSpc>
                <a:spcPct val="130000"/>
              </a:lnSpc>
              <a:buClr>
                <a:srgbClr val="23ABE3"/>
              </a:buClr>
              <a:buFont typeface="Wingdings" charset="2"/>
              <a:buChar char="Ø"/>
            </a:pPr>
            <a:r>
              <a:rPr lang="en-US" sz="1500" b="0" dirty="0">
                <a:cs typeface="Avenir Book"/>
              </a:rPr>
              <a:t>MPI-3 SHM Buffer Allocation cannot let the Compiler Know about No-Aliasing of the Allocation</a:t>
            </a:r>
          </a:p>
          <a:p>
            <a:pPr marL="285750" indent="-285750">
              <a:lnSpc>
                <a:spcPct val="130000"/>
              </a:lnSpc>
              <a:buClr>
                <a:srgbClr val="23ABE3"/>
              </a:buClr>
              <a:buFont typeface="Wingdings" charset="2"/>
              <a:buChar char="Ø"/>
            </a:pPr>
            <a:r>
              <a:rPr lang="en-US" sz="1500" dirty="0">
                <a:cs typeface="Avenir Book"/>
              </a:rPr>
              <a:t>TLB Misses</a:t>
            </a:r>
          </a:p>
          <a:p>
            <a:pPr marL="685800" lvl="1">
              <a:lnSpc>
                <a:spcPct val="130000"/>
              </a:lnSpc>
              <a:buClr>
                <a:srgbClr val="23ABE3"/>
              </a:buClr>
              <a:buFont typeface="Wingdings" charset="2"/>
              <a:buChar char="Ø"/>
            </a:pPr>
            <a:r>
              <a:rPr lang="en-US" sz="1500" dirty="0" err="1">
                <a:cs typeface="Avenir Book"/>
              </a:rPr>
              <a:t>Malloc</a:t>
            </a:r>
            <a:r>
              <a:rPr lang="en-US" sz="1500" dirty="0">
                <a:cs typeface="Avenir Book"/>
              </a:rPr>
              <a:t> Buffer Page Size is 2 MB and SHM Buffer Page Size is 4 KB</a:t>
            </a:r>
          </a:p>
        </p:txBody>
      </p:sp>
      <p:sp>
        <p:nvSpPr>
          <p:cNvPr id="3" name="Slide Number Placeholder 2"/>
          <p:cNvSpPr>
            <a:spLocks noGrp="1"/>
          </p:cNvSpPr>
          <p:nvPr>
            <p:ph type="sldNum" sz="quarter" idx="4"/>
          </p:nvPr>
        </p:nvSpPr>
        <p:spPr/>
        <p:txBody>
          <a:bodyPr/>
          <a:lstStyle/>
          <a:p>
            <a:fld id="{167F000A-0E87-634D-A6A5-8EA5697989E0}" type="slidenum">
              <a:rPr lang="en-US" smtClean="0"/>
              <a:pPr/>
              <a:t>18</a:t>
            </a:fld>
            <a:endParaRPr lang="en-US" dirty="0"/>
          </a:p>
        </p:txBody>
      </p:sp>
    </p:spTree>
    <p:extLst>
      <p:ext uri="{BB962C8B-B14F-4D97-AF65-F5344CB8AC3E}">
        <p14:creationId xmlns:p14="http://schemas.microsoft.com/office/powerpoint/2010/main" val="4059589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900" dirty="0"/>
              <a:t>Outline</a:t>
            </a:r>
          </a:p>
        </p:txBody>
      </p:sp>
      <p:sp>
        <p:nvSpPr>
          <p:cNvPr id="3" name="Slide Number Placeholder 2"/>
          <p:cNvSpPr>
            <a:spLocks noGrp="1"/>
          </p:cNvSpPr>
          <p:nvPr>
            <p:ph type="sldNum" sz="quarter" idx="4"/>
          </p:nvPr>
        </p:nvSpPr>
        <p:spPr/>
        <p:txBody>
          <a:bodyPr/>
          <a:lstStyle/>
          <a:p>
            <a:r>
              <a:rPr lang="en-US"/>
              <a:t>- </a:t>
            </a:r>
            <a:fld id="{D174BAF6-F8F2-EF4F-936C-8DF63288C82F}" type="slidenum">
              <a:rPr lang="en-US" smtClean="0"/>
              <a:pPr/>
              <a:t>19</a:t>
            </a:fld>
            <a:r>
              <a:rPr lang="en-US"/>
              <a:t> -</a:t>
            </a:r>
            <a:endParaRPr lang="en-US" dirty="0"/>
          </a:p>
        </p:txBody>
      </p:sp>
      <p:sp>
        <p:nvSpPr>
          <p:cNvPr id="7" name="TextBox 6"/>
          <p:cNvSpPr txBox="1"/>
          <p:nvPr/>
        </p:nvSpPr>
        <p:spPr>
          <a:xfrm>
            <a:off x="698113" y="817718"/>
            <a:ext cx="7866767" cy="2230739"/>
          </a:xfrm>
          <a:prstGeom prst="rect">
            <a:avLst/>
          </a:prstGeom>
          <a:noFill/>
        </p:spPr>
        <p:txBody>
          <a:bodyPr wrap="square" rtlCol="0">
            <a:spAutoFit/>
          </a:bodyPr>
          <a:lstStyle/>
          <a:p>
            <a:pPr marL="285750" indent="-285750">
              <a:lnSpc>
                <a:spcPct val="200000"/>
              </a:lnSpc>
              <a:buClr>
                <a:srgbClr val="23ABE3"/>
              </a:buClr>
              <a:buFont typeface="Wingdings" charset="2"/>
              <a:buChar char="Ø"/>
            </a:pPr>
            <a:r>
              <a:rPr lang="en-US" dirty="0"/>
              <a:t>Impact of I/O in DL Applications</a:t>
            </a:r>
          </a:p>
          <a:p>
            <a:pPr marL="285750" indent="-285750">
              <a:lnSpc>
                <a:spcPct val="200000"/>
              </a:lnSpc>
              <a:buClr>
                <a:srgbClr val="23ABE3"/>
              </a:buClr>
              <a:buFont typeface="Wingdings" charset="2"/>
              <a:buChar char="Ø"/>
            </a:pPr>
            <a:r>
              <a:rPr lang="en-US" dirty="0"/>
              <a:t>Analysis of I/O in </a:t>
            </a:r>
            <a:r>
              <a:rPr lang="en-US" dirty="0" err="1"/>
              <a:t>Caffe</a:t>
            </a:r>
            <a:endParaRPr lang="en-US" dirty="0"/>
          </a:p>
          <a:p>
            <a:pPr marL="285750" indent="-285750">
              <a:lnSpc>
                <a:spcPct val="200000"/>
              </a:lnSpc>
              <a:buClr>
                <a:srgbClr val="23ABE3"/>
              </a:buClr>
              <a:buFont typeface="Wingdings" charset="2"/>
              <a:buChar char="Ø"/>
            </a:pPr>
            <a:r>
              <a:rPr lang="en-US" dirty="0"/>
              <a:t>LMDBIO</a:t>
            </a:r>
          </a:p>
          <a:p>
            <a:pPr marL="285750" indent="-285750">
              <a:lnSpc>
                <a:spcPct val="200000"/>
              </a:lnSpc>
              <a:buClr>
                <a:srgbClr val="23ABE3"/>
              </a:buClr>
              <a:buFont typeface="Wingdings" charset="2"/>
              <a:buChar char="Ø"/>
            </a:pPr>
            <a:r>
              <a:rPr lang="en-US" b="1"/>
              <a:t>LMDBIO-2.0</a:t>
            </a:r>
            <a:endParaRPr lang="en-US" dirty="0"/>
          </a:p>
        </p:txBody>
      </p:sp>
    </p:spTree>
    <p:extLst>
      <p:ext uri="{BB962C8B-B14F-4D97-AF65-F5344CB8AC3E}">
        <p14:creationId xmlns:p14="http://schemas.microsoft.com/office/powerpoint/2010/main" val="3358013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900" dirty="0"/>
              <a:t>Outline</a:t>
            </a:r>
          </a:p>
        </p:txBody>
      </p:sp>
      <p:sp>
        <p:nvSpPr>
          <p:cNvPr id="3" name="Slide Number Placeholder 2"/>
          <p:cNvSpPr>
            <a:spLocks noGrp="1"/>
          </p:cNvSpPr>
          <p:nvPr>
            <p:ph type="sldNum" sz="quarter" idx="4"/>
          </p:nvPr>
        </p:nvSpPr>
        <p:spPr/>
        <p:txBody>
          <a:bodyPr/>
          <a:lstStyle/>
          <a:p>
            <a:r>
              <a:rPr lang="en-US"/>
              <a:t>- </a:t>
            </a:r>
            <a:fld id="{D174BAF6-F8F2-EF4F-936C-8DF63288C82F}" type="slidenum">
              <a:rPr lang="en-US" smtClean="0"/>
              <a:pPr/>
              <a:t>2</a:t>
            </a:fld>
            <a:r>
              <a:rPr lang="en-US"/>
              <a:t> -</a:t>
            </a:r>
            <a:endParaRPr lang="en-US" dirty="0"/>
          </a:p>
        </p:txBody>
      </p:sp>
      <p:sp>
        <p:nvSpPr>
          <p:cNvPr id="7" name="TextBox 6"/>
          <p:cNvSpPr txBox="1"/>
          <p:nvPr/>
        </p:nvSpPr>
        <p:spPr>
          <a:xfrm>
            <a:off x="698113" y="817718"/>
            <a:ext cx="7866767" cy="2230739"/>
          </a:xfrm>
          <a:prstGeom prst="rect">
            <a:avLst/>
          </a:prstGeom>
          <a:noFill/>
        </p:spPr>
        <p:txBody>
          <a:bodyPr wrap="square" rtlCol="0">
            <a:spAutoFit/>
          </a:bodyPr>
          <a:lstStyle/>
          <a:p>
            <a:pPr marL="285750" indent="-285750">
              <a:lnSpc>
                <a:spcPct val="200000"/>
              </a:lnSpc>
              <a:buClr>
                <a:srgbClr val="23ABE3"/>
              </a:buClr>
              <a:buFont typeface="Wingdings" charset="2"/>
              <a:buChar char="Ø"/>
            </a:pPr>
            <a:r>
              <a:rPr lang="en-US" dirty="0"/>
              <a:t>Impact of I/O in DL Applications</a:t>
            </a:r>
          </a:p>
          <a:p>
            <a:pPr marL="285750" indent="-285750">
              <a:lnSpc>
                <a:spcPct val="200000"/>
              </a:lnSpc>
              <a:buClr>
                <a:srgbClr val="23ABE3"/>
              </a:buClr>
              <a:buFont typeface="Wingdings" charset="2"/>
              <a:buChar char="Ø"/>
            </a:pPr>
            <a:r>
              <a:rPr lang="en-US" dirty="0"/>
              <a:t>Analysis of I/O in </a:t>
            </a:r>
            <a:r>
              <a:rPr lang="en-US" dirty="0" err="1"/>
              <a:t>Caffe</a:t>
            </a:r>
            <a:endParaRPr lang="en-US" dirty="0"/>
          </a:p>
          <a:p>
            <a:pPr marL="285750" indent="-285750">
              <a:lnSpc>
                <a:spcPct val="200000"/>
              </a:lnSpc>
              <a:buClr>
                <a:srgbClr val="23ABE3"/>
              </a:buClr>
              <a:buFont typeface="Wingdings" charset="2"/>
              <a:buChar char="Ø"/>
            </a:pPr>
            <a:r>
              <a:rPr lang="en-US" dirty="0"/>
              <a:t>LMDBIO: Towards Scalable DL via I/O Analysis and Optimization</a:t>
            </a:r>
          </a:p>
          <a:p>
            <a:pPr marL="285750" indent="-285750">
              <a:lnSpc>
                <a:spcPct val="200000"/>
              </a:lnSpc>
              <a:buClr>
                <a:srgbClr val="23ABE3"/>
              </a:buClr>
              <a:buFont typeface="Wingdings" charset="2"/>
              <a:buChar char="Ø"/>
            </a:pPr>
            <a:r>
              <a:rPr lang="en-US" dirty="0"/>
              <a:t>LMDBIO-2.0: Parallel I/O Optimization for Scalable DL</a:t>
            </a:r>
          </a:p>
        </p:txBody>
      </p:sp>
    </p:spTree>
    <p:extLst>
      <p:ext uri="{BB962C8B-B14F-4D97-AF65-F5344CB8AC3E}">
        <p14:creationId xmlns:p14="http://schemas.microsoft.com/office/powerpoint/2010/main" val="2741382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a:t>LMDBIO – Redundant Data Movement</a:t>
            </a:r>
          </a:p>
        </p:txBody>
      </p:sp>
      <p:sp>
        <p:nvSpPr>
          <p:cNvPr id="3" name="Slide Number Placeholder 2"/>
          <p:cNvSpPr>
            <a:spLocks noGrp="1"/>
          </p:cNvSpPr>
          <p:nvPr>
            <p:ph type="sldNum" sz="quarter" idx="4"/>
          </p:nvPr>
        </p:nvSpPr>
        <p:spPr/>
        <p:txBody>
          <a:bodyPr/>
          <a:lstStyle/>
          <a:p>
            <a:fld id="{167F000A-0E87-634D-A6A5-8EA5697989E0}" type="slidenum">
              <a:rPr lang="en-US" smtClean="0"/>
              <a:pPr/>
              <a:t>20</a:t>
            </a:fld>
            <a:endParaRPr lang="en-US" dirty="0"/>
          </a:p>
        </p:txBody>
      </p:sp>
      <p:sp>
        <p:nvSpPr>
          <p:cNvPr id="7" name="TextBox 6"/>
          <p:cNvSpPr txBox="1"/>
          <p:nvPr/>
        </p:nvSpPr>
        <p:spPr>
          <a:xfrm>
            <a:off x="5228492" y="1757225"/>
            <a:ext cx="3582734" cy="2062103"/>
          </a:xfrm>
          <a:prstGeom prst="rect">
            <a:avLst/>
          </a:prstGeom>
          <a:noFill/>
        </p:spPr>
        <p:txBody>
          <a:bodyPr wrap="square" rtlCol="0">
            <a:spAutoFit/>
          </a:bodyPr>
          <a:lstStyle/>
          <a:p>
            <a:pPr marL="285750" indent="-285750">
              <a:buFont typeface="Arial"/>
              <a:buChar char="•"/>
            </a:pPr>
            <a:r>
              <a:rPr lang="en-US" sz="1600" b="1" dirty="0"/>
              <a:t>LMDB seek operation</a:t>
            </a:r>
            <a:endParaRPr lang="en-US" sz="1600" dirty="0"/>
          </a:p>
          <a:p>
            <a:pPr marL="285750" indent="-285750">
              <a:buFont typeface="Arial"/>
              <a:buChar char="•"/>
            </a:pPr>
            <a:r>
              <a:rPr lang="en-US" sz="1600" dirty="0"/>
              <a:t>Start from root node</a:t>
            </a:r>
          </a:p>
          <a:p>
            <a:pPr marL="285750" indent="-285750">
              <a:buFont typeface="Arial"/>
              <a:buChar char="•"/>
            </a:pPr>
            <a:r>
              <a:rPr lang="en-US" sz="1600" dirty="0"/>
              <a:t>Traverse through every branch and leaf nodes</a:t>
            </a:r>
          </a:p>
          <a:p>
            <a:pPr marL="285750" indent="-285750">
              <a:buFont typeface="Arial"/>
              <a:buChar char="•"/>
            </a:pPr>
            <a:r>
              <a:rPr lang="en-US" sz="1600" dirty="0"/>
              <a:t>Reach node with target record</a:t>
            </a:r>
          </a:p>
          <a:p>
            <a:pPr marL="285750" indent="-285750">
              <a:buFont typeface="Arial"/>
              <a:buChar char="•"/>
            </a:pPr>
            <a:endParaRPr lang="en-US" sz="1600" dirty="0"/>
          </a:p>
          <a:p>
            <a:pPr marL="285750" indent="-285750">
              <a:buFont typeface="Arial"/>
              <a:buChar char="•"/>
            </a:pPr>
            <a:r>
              <a:rPr lang="en-US" sz="1600" b="1" dirty="0">
                <a:solidFill>
                  <a:srgbClr val="FF0000"/>
                </a:solidFill>
              </a:rPr>
              <a:t>Parallel I/O can have random data access pattern!</a:t>
            </a:r>
          </a:p>
        </p:txBody>
      </p:sp>
      <p:sp>
        <p:nvSpPr>
          <p:cNvPr id="8" name="TextBox 7"/>
          <p:cNvSpPr txBox="1"/>
          <p:nvPr/>
        </p:nvSpPr>
        <p:spPr>
          <a:xfrm>
            <a:off x="365366" y="2788277"/>
            <a:ext cx="4865309" cy="1569660"/>
          </a:xfrm>
          <a:prstGeom prst="rect">
            <a:avLst/>
          </a:prstGeom>
          <a:noFill/>
        </p:spPr>
        <p:txBody>
          <a:bodyPr wrap="square" rtlCol="0">
            <a:spAutoFit/>
          </a:bodyPr>
          <a:lstStyle/>
          <a:p>
            <a:pPr marL="285750" indent="-285750">
              <a:buFont typeface="Arial"/>
              <a:buChar char="•"/>
            </a:pPr>
            <a:r>
              <a:rPr lang="en-US" sz="1600" dirty="0"/>
              <a:t>P0 reads only D0</a:t>
            </a:r>
          </a:p>
          <a:p>
            <a:pPr marL="285750" indent="-285750">
              <a:buFont typeface="Arial"/>
              <a:buChar char="•"/>
            </a:pPr>
            <a:r>
              <a:rPr lang="en-US" sz="1600" dirty="0"/>
              <a:t>P1 has to seek through D0 to D1</a:t>
            </a:r>
          </a:p>
          <a:p>
            <a:pPr marL="285750" indent="-285750">
              <a:buFont typeface="Arial"/>
              <a:buChar char="•"/>
            </a:pPr>
            <a:r>
              <a:rPr lang="en-US" sz="1600" dirty="0"/>
              <a:t>P3 reads most extra data</a:t>
            </a:r>
          </a:p>
          <a:p>
            <a:pPr marL="285750" indent="-285750">
              <a:buFont typeface="Arial"/>
              <a:buChar char="•"/>
            </a:pPr>
            <a:r>
              <a:rPr lang="en-US" sz="1600" dirty="0"/>
              <a:t>In worst case, R x B bytes can be read by a process</a:t>
            </a:r>
          </a:p>
          <a:p>
            <a:pPr marL="285750" indent="-285750">
              <a:buFont typeface="Arial"/>
              <a:buChar char="•"/>
            </a:pPr>
            <a:r>
              <a:rPr lang="en-US" sz="1600" dirty="0"/>
              <a:t>R = Total number of readers</a:t>
            </a:r>
          </a:p>
          <a:p>
            <a:pPr marL="285750" indent="-285750">
              <a:buFont typeface="Arial"/>
              <a:buChar char="•"/>
            </a:pPr>
            <a:r>
              <a:rPr lang="en-US" sz="1600" dirty="0"/>
              <a:t>B = Size of an individual data portion</a:t>
            </a:r>
          </a:p>
        </p:txBody>
      </p:sp>
      <p:pic>
        <p:nvPicPr>
          <p:cNvPr id="4" name="Picture 3"/>
          <p:cNvPicPr>
            <a:picLocks noChangeAspect="1"/>
          </p:cNvPicPr>
          <p:nvPr/>
        </p:nvPicPr>
        <p:blipFill>
          <a:blip r:embed="rId3"/>
          <a:stretch>
            <a:fillRect/>
          </a:stretch>
        </p:blipFill>
        <p:spPr>
          <a:xfrm>
            <a:off x="370390" y="1130678"/>
            <a:ext cx="4784861" cy="1432798"/>
          </a:xfrm>
          <a:prstGeom prst="rect">
            <a:avLst/>
          </a:prstGeom>
        </p:spPr>
      </p:pic>
    </p:spTree>
    <p:extLst>
      <p:ext uri="{BB962C8B-B14F-4D97-AF65-F5344CB8AC3E}">
        <p14:creationId xmlns:p14="http://schemas.microsoft.com/office/powerpoint/2010/main" val="383778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animEffect transition="in" filter="fade">
                                      <p:cBhvr>
                                        <p:cTn id="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a:t>LMDBIO-2.0 Overview</a:t>
            </a:r>
          </a:p>
        </p:txBody>
      </p:sp>
      <p:sp>
        <p:nvSpPr>
          <p:cNvPr id="21" name="Content Placeholder 20"/>
          <p:cNvSpPr>
            <a:spLocks noGrp="1"/>
          </p:cNvSpPr>
          <p:nvPr>
            <p:ph idx="1"/>
          </p:nvPr>
        </p:nvSpPr>
        <p:spPr>
          <a:xfrm>
            <a:off x="457200" y="809768"/>
            <a:ext cx="8229600" cy="3698927"/>
          </a:xfrm>
        </p:spPr>
        <p:txBody>
          <a:bodyPr>
            <a:noAutofit/>
          </a:bodyPr>
          <a:lstStyle/>
          <a:p>
            <a:pPr marL="285750" indent="-285750">
              <a:lnSpc>
                <a:spcPct val="130000"/>
              </a:lnSpc>
              <a:buClr>
                <a:srgbClr val="23ABE3"/>
              </a:buClr>
              <a:buFont typeface="Wingdings" charset="2"/>
              <a:buChar char="Ø"/>
            </a:pPr>
            <a:r>
              <a:rPr lang="en-US" sz="1800" b="0" dirty="0">
                <a:cs typeface="Avenir Book"/>
              </a:rPr>
              <a:t>Primary Reason for Performance Loss in </a:t>
            </a:r>
            <a:r>
              <a:rPr lang="en-US" sz="1800" b="0" dirty="0" err="1">
                <a:cs typeface="Avenir Book"/>
              </a:rPr>
              <a:t>Caffe</a:t>
            </a:r>
            <a:r>
              <a:rPr lang="en-US" sz="1800" b="0" dirty="0">
                <a:cs typeface="Avenir Book"/>
              </a:rPr>
              <a:t>-LMDB and </a:t>
            </a:r>
            <a:r>
              <a:rPr lang="en-US" sz="1800" b="0" dirty="0" err="1">
                <a:cs typeface="Avenir Book"/>
              </a:rPr>
              <a:t>Caffe</a:t>
            </a:r>
            <a:r>
              <a:rPr lang="en-US" sz="1800" b="0" dirty="0">
                <a:cs typeface="Avenir Book"/>
              </a:rPr>
              <a:t>-LMDBIO</a:t>
            </a:r>
          </a:p>
          <a:p>
            <a:pPr marL="685800" lvl="1">
              <a:lnSpc>
                <a:spcPct val="130000"/>
              </a:lnSpc>
              <a:buClr>
                <a:srgbClr val="23ABE3"/>
              </a:buClr>
              <a:buFont typeface="Wingdings" charset="2"/>
              <a:buChar char="Ø"/>
            </a:pPr>
            <a:r>
              <a:rPr lang="en-US" sz="1800" b="1" dirty="0">
                <a:solidFill>
                  <a:srgbClr val="FF0000"/>
                </a:solidFill>
                <a:cs typeface="Avenir Book"/>
              </a:rPr>
              <a:t>Redundant Data I/O by Different Processes</a:t>
            </a:r>
          </a:p>
          <a:p>
            <a:pPr marL="285750">
              <a:lnSpc>
                <a:spcPct val="130000"/>
              </a:lnSpc>
              <a:buClr>
                <a:srgbClr val="23ABE3"/>
              </a:buClr>
              <a:buFont typeface="Wingdings" charset="2"/>
              <a:buChar char="Ø"/>
            </a:pPr>
            <a:r>
              <a:rPr lang="en-US" sz="1800" b="0" dirty="0">
                <a:cs typeface="Avenir Book"/>
              </a:rPr>
              <a:t>LMDBIO-2.0 Implements a Two-step Approach to Solve This Problem</a:t>
            </a:r>
          </a:p>
          <a:p>
            <a:pPr marL="685800" lvl="1">
              <a:lnSpc>
                <a:spcPct val="130000"/>
              </a:lnSpc>
              <a:buClr>
                <a:srgbClr val="23ABE3"/>
              </a:buClr>
              <a:buFont typeface="Wingdings" charset="2"/>
              <a:buChar char="Ø"/>
            </a:pPr>
            <a:r>
              <a:rPr lang="en-US" sz="1800" dirty="0">
                <a:cs typeface="Avenir Book"/>
              </a:rPr>
              <a:t>Each Process Reads Only the Data It Needs to Process by Serializing I/O</a:t>
            </a:r>
          </a:p>
          <a:p>
            <a:pPr marL="1085850" lvl="2">
              <a:lnSpc>
                <a:spcPct val="130000"/>
              </a:lnSpc>
              <a:buClr>
                <a:srgbClr val="23ABE3"/>
              </a:buClr>
              <a:buFont typeface="Wingdings" charset="2"/>
              <a:buChar char="Ø"/>
            </a:pPr>
            <a:r>
              <a:rPr lang="en-US" sz="1800" dirty="0">
                <a:solidFill>
                  <a:srgbClr val="FF0000"/>
                </a:solidFill>
                <a:cs typeface="Avenir Book"/>
              </a:rPr>
              <a:t>Performance Loss for Serialization</a:t>
            </a:r>
          </a:p>
          <a:p>
            <a:pPr marL="685800" lvl="1">
              <a:lnSpc>
                <a:spcPct val="130000"/>
              </a:lnSpc>
              <a:buClr>
                <a:srgbClr val="23ABE3"/>
              </a:buClr>
              <a:buFont typeface="Wingdings" charset="2"/>
              <a:buChar char="Ø"/>
            </a:pPr>
            <a:r>
              <a:rPr lang="en-US" sz="1800" dirty="0">
                <a:cs typeface="Avenir Book"/>
              </a:rPr>
              <a:t>Estimate What Data Pages Each Process Would Need and Perform Speculative Parallel I/O</a:t>
            </a:r>
          </a:p>
          <a:p>
            <a:pPr marL="1085850" lvl="2">
              <a:lnSpc>
                <a:spcPct val="130000"/>
              </a:lnSpc>
              <a:buClr>
                <a:srgbClr val="23ABE3"/>
              </a:buClr>
              <a:buFont typeface="Wingdings" charset="2"/>
              <a:buChar char="Ø"/>
            </a:pPr>
            <a:r>
              <a:rPr lang="en-US" sz="1800" dirty="0">
                <a:solidFill>
                  <a:srgbClr val="008000"/>
                </a:solidFill>
                <a:cs typeface="Avenir Book"/>
              </a:rPr>
              <a:t>Regain Most of the Lost Performance Caused by Serialization</a:t>
            </a:r>
          </a:p>
        </p:txBody>
      </p:sp>
      <p:sp>
        <p:nvSpPr>
          <p:cNvPr id="3" name="Slide Number Placeholder 2"/>
          <p:cNvSpPr>
            <a:spLocks noGrp="1"/>
          </p:cNvSpPr>
          <p:nvPr>
            <p:ph type="sldNum" sz="quarter" idx="4"/>
          </p:nvPr>
        </p:nvSpPr>
        <p:spPr/>
        <p:txBody>
          <a:bodyPr/>
          <a:lstStyle/>
          <a:p>
            <a:fld id="{167F000A-0E87-634D-A6A5-8EA5697989E0}" type="slidenum">
              <a:rPr lang="en-US" smtClean="0"/>
              <a:pPr/>
              <a:t>21</a:t>
            </a:fld>
            <a:endParaRPr lang="en-US" dirty="0"/>
          </a:p>
        </p:txBody>
      </p:sp>
    </p:spTree>
    <p:extLst>
      <p:ext uri="{BB962C8B-B14F-4D97-AF65-F5344CB8AC3E}">
        <p14:creationId xmlns:p14="http://schemas.microsoft.com/office/powerpoint/2010/main" val="3376477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a:t>Serializing I/O Using Portable Cursor</a:t>
            </a:r>
          </a:p>
        </p:txBody>
      </p:sp>
      <p:sp>
        <p:nvSpPr>
          <p:cNvPr id="3" name="Slide Number Placeholder 2"/>
          <p:cNvSpPr>
            <a:spLocks noGrp="1"/>
          </p:cNvSpPr>
          <p:nvPr>
            <p:ph type="sldNum" sz="quarter" idx="4"/>
          </p:nvPr>
        </p:nvSpPr>
        <p:spPr/>
        <p:txBody>
          <a:bodyPr/>
          <a:lstStyle/>
          <a:p>
            <a:fld id="{167F000A-0E87-634D-A6A5-8EA5697989E0}" type="slidenum">
              <a:rPr lang="en-US" smtClean="0"/>
              <a:pPr/>
              <a:t>22</a:t>
            </a:fld>
            <a:endParaRPr lang="en-US" dirty="0"/>
          </a:p>
        </p:txBody>
      </p:sp>
      <p:sp>
        <p:nvSpPr>
          <p:cNvPr id="7" name="TextBox 6"/>
          <p:cNvSpPr txBox="1"/>
          <p:nvPr/>
        </p:nvSpPr>
        <p:spPr>
          <a:xfrm>
            <a:off x="5042365" y="821128"/>
            <a:ext cx="3918756" cy="3785652"/>
          </a:xfrm>
          <a:prstGeom prst="rect">
            <a:avLst/>
          </a:prstGeom>
          <a:noFill/>
        </p:spPr>
        <p:txBody>
          <a:bodyPr wrap="square" rtlCol="0">
            <a:spAutoFit/>
          </a:bodyPr>
          <a:lstStyle/>
          <a:p>
            <a:pPr marL="285750" indent="-285750">
              <a:buFont typeface="Arial"/>
              <a:buChar char="•"/>
            </a:pPr>
            <a:r>
              <a:rPr lang="en-US" sz="1600" b="1" dirty="0"/>
              <a:t>Portable Cursor</a:t>
            </a:r>
            <a:endParaRPr lang="en-US" sz="1600" dirty="0"/>
          </a:p>
          <a:p>
            <a:pPr marL="285750" indent="-285750">
              <a:buFont typeface="Arial"/>
              <a:buChar char="•"/>
            </a:pPr>
            <a:r>
              <a:rPr lang="en-US" sz="1600" b="1" dirty="0"/>
              <a:t>Solution: </a:t>
            </a:r>
            <a:r>
              <a:rPr lang="en-US" sz="1600" dirty="0"/>
              <a:t>Symmetric Address Space</a:t>
            </a:r>
          </a:p>
          <a:p>
            <a:pPr marL="285750" indent="-285750">
              <a:buFont typeface="Arial"/>
              <a:buChar char="•"/>
            </a:pPr>
            <a:r>
              <a:rPr lang="en-US" sz="1600" b="1" dirty="0"/>
              <a:t>How: </a:t>
            </a:r>
            <a:r>
              <a:rPr lang="en-US" sz="1600" dirty="0"/>
              <a:t>All processes memory-maps the DB into same virtual address location</a:t>
            </a:r>
          </a:p>
          <a:p>
            <a:pPr marL="342900" indent="-342900">
              <a:buFont typeface="+mj-lt"/>
              <a:buAutoNum type="arabicParenR"/>
            </a:pPr>
            <a:r>
              <a:rPr lang="en-US" sz="1600" dirty="0"/>
              <a:t>First process randomly picks a location</a:t>
            </a:r>
          </a:p>
          <a:p>
            <a:pPr marL="342900" indent="-342900">
              <a:buFont typeface="+mj-lt"/>
              <a:buAutoNum type="arabicParenR"/>
            </a:pPr>
            <a:r>
              <a:rPr lang="en-US" sz="1600" dirty="0"/>
              <a:t>Tries to </a:t>
            </a:r>
            <a:r>
              <a:rPr lang="en-US" sz="1600" i="1" dirty="0" err="1"/>
              <a:t>mmap</a:t>
            </a:r>
            <a:r>
              <a:rPr lang="en-US" sz="1600" i="1" dirty="0"/>
              <a:t> </a:t>
            </a:r>
            <a:r>
              <a:rPr lang="en-US" sz="1600" dirty="0"/>
              <a:t>the DB to the location</a:t>
            </a:r>
          </a:p>
          <a:p>
            <a:pPr marL="342900" indent="-342900">
              <a:buFont typeface="+mj-lt"/>
              <a:buAutoNum type="arabicParenR"/>
            </a:pPr>
            <a:r>
              <a:rPr lang="en-US" sz="1600" dirty="0"/>
              <a:t>If successful, broadcasts to other procs</a:t>
            </a:r>
          </a:p>
          <a:p>
            <a:pPr marL="342900" indent="-342900">
              <a:buFont typeface="+mj-lt"/>
              <a:buAutoNum type="arabicParenR"/>
            </a:pPr>
            <a:r>
              <a:rPr lang="en-US" sz="1600" dirty="0"/>
              <a:t>Each process tries to </a:t>
            </a:r>
            <a:r>
              <a:rPr lang="en-US" sz="1600" i="1" dirty="0" err="1"/>
              <a:t>mmap</a:t>
            </a:r>
            <a:r>
              <a:rPr lang="en-US" sz="1600" i="1" dirty="0"/>
              <a:t> </a:t>
            </a:r>
            <a:r>
              <a:rPr lang="en-US" sz="1600" dirty="0"/>
              <a:t>to the same location</a:t>
            </a:r>
          </a:p>
          <a:p>
            <a:pPr marL="342900" indent="-342900">
              <a:buFont typeface="+mj-lt"/>
              <a:buAutoNum type="arabicParenR"/>
            </a:pPr>
            <a:r>
              <a:rPr lang="en-US" sz="1600" dirty="0"/>
              <a:t>If all successful, we get a Symmetric Address Space</a:t>
            </a:r>
          </a:p>
          <a:p>
            <a:pPr marL="342900" indent="-342900">
              <a:buFont typeface="+mj-lt"/>
              <a:buAutoNum type="arabicParenR"/>
            </a:pPr>
            <a:r>
              <a:rPr lang="en-US" sz="1600" dirty="0"/>
              <a:t>Else, try the method for few iterations</a:t>
            </a:r>
          </a:p>
          <a:p>
            <a:pPr marL="342900" indent="-342900">
              <a:buFont typeface="+mj-lt"/>
              <a:buAutoNum type="arabicParenR"/>
            </a:pPr>
            <a:r>
              <a:rPr lang="en-US" sz="1600" dirty="0"/>
              <a:t>In 64-bit address space, it is possible in 1-2 tries</a:t>
            </a:r>
          </a:p>
          <a:p>
            <a:pPr marL="342900" indent="-342900">
              <a:buFont typeface="+mj-lt"/>
              <a:buAutoNum type="arabicParenR"/>
            </a:pPr>
            <a:r>
              <a:rPr lang="en-US" sz="1600" dirty="0"/>
              <a:t>If any proc fails, go back to LMDBIO</a:t>
            </a:r>
          </a:p>
        </p:txBody>
      </p:sp>
      <p:sp>
        <p:nvSpPr>
          <p:cNvPr id="8" name="TextBox 7"/>
          <p:cNvSpPr txBox="1"/>
          <p:nvPr/>
        </p:nvSpPr>
        <p:spPr>
          <a:xfrm>
            <a:off x="360343" y="2376412"/>
            <a:ext cx="4338267" cy="2062103"/>
          </a:xfrm>
          <a:prstGeom prst="rect">
            <a:avLst/>
          </a:prstGeom>
          <a:noFill/>
        </p:spPr>
        <p:txBody>
          <a:bodyPr wrap="square" rtlCol="0">
            <a:spAutoFit/>
          </a:bodyPr>
          <a:lstStyle/>
          <a:p>
            <a:pPr marL="285750" indent="-285750">
              <a:buFont typeface="Arial"/>
              <a:buChar char="•"/>
            </a:pPr>
            <a:r>
              <a:rPr lang="en-US" sz="1600" b="1" dirty="0"/>
              <a:t>Serializing I/O</a:t>
            </a:r>
          </a:p>
          <a:p>
            <a:pPr marL="285750" indent="-285750">
              <a:buFont typeface="Arial"/>
              <a:buChar char="•"/>
            </a:pPr>
            <a:r>
              <a:rPr lang="en-US" sz="1600" dirty="0"/>
              <a:t>Each process should read data that it needs</a:t>
            </a:r>
          </a:p>
          <a:p>
            <a:pPr marL="285750" indent="-285750">
              <a:buFont typeface="Arial"/>
              <a:buChar char="•"/>
            </a:pPr>
            <a:r>
              <a:rPr lang="en-US" sz="1600" dirty="0"/>
              <a:t>Each process reads data it needs to process</a:t>
            </a:r>
          </a:p>
          <a:p>
            <a:pPr marL="285750" indent="-285750">
              <a:buFont typeface="Arial"/>
              <a:buChar char="•"/>
            </a:pPr>
            <a:r>
              <a:rPr lang="en-US" sz="1600" dirty="0"/>
              <a:t>Passes cursor information to the next process</a:t>
            </a:r>
          </a:p>
          <a:p>
            <a:pPr marL="285750" indent="-285750">
              <a:buFont typeface="Arial"/>
              <a:buChar char="•"/>
            </a:pPr>
            <a:r>
              <a:rPr lang="en-US" sz="1600" dirty="0">
                <a:solidFill>
                  <a:srgbClr val="FF0000"/>
                </a:solidFill>
              </a:rPr>
              <a:t>Cursor is not a simple structure</a:t>
            </a:r>
          </a:p>
          <a:p>
            <a:pPr marL="285750" indent="-285750">
              <a:buFont typeface="Arial"/>
              <a:buChar char="•"/>
            </a:pPr>
            <a:r>
              <a:rPr lang="en-US" sz="1600" dirty="0">
                <a:solidFill>
                  <a:srgbClr val="FF0000"/>
                </a:solidFill>
              </a:rPr>
              <a:t>It has information represented as pointers</a:t>
            </a:r>
          </a:p>
          <a:p>
            <a:pPr marL="285750" indent="-285750">
              <a:buFont typeface="Arial"/>
              <a:buChar char="•"/>
            </a:pPr>
            <a:r>
              <a:rPr lang="en-US" sz="1600" dirty="0">
                <a:solidFill>
                  <a:srgbClr val="FF0000"/>
                </a:solidFill>
              </a:rPr>
              <a:t>It makes sense only in local VAS of a process</a:t>
            </a:r>
          </a:p>
          <a:p>
            <a:pPr marL="285750" indent="-285750">
              <a:buFont typeface="Arial"/>
              <a:buChar char="•"/>
            </a:pPr>
            <a:r>
              <a:rPr lang="en-US" sz="1600" b="1" dirty="0"/>
              <a:t>How can it be made portable?</a:t>
            </a:r>
          </a:p>
        </p:txBody>
      </p:sp>
      <p:pic>
        <p:nvPicPr>
          <p:cNvPr id="5" name="Picture 4"/>
          <p:cNvPicPr>
            <a:picLocks noChangeAspect="1"/>
          </p:cNvPicPr>
          <p:nvPr/>
        </p:nvPicPr>
        <p:blipFill>
          <a:blip r:embed="rId3"/>
          <a:stretch>
            <a:fillRect/>
          </a:stretch>
        </p:blipFill>
        <p:spPr>
          <a:xfrm>
            <a:off x="360344" y="1050099"/>
            <a:ext cx="4682022" cy="1142768"/>
          </a:xfrm>
          <a:prstGeom prst="rect">
            <a:avLst/>
          </a:prstGeom>
        </p:spPr>
      </p:pic>
    </p:spTree>
    <p:extLst>
      <p:ext uri="{BB962C8B-B14F-4D97-AF65-F5344CB8AC3E}">
        <p14:creationId xmlns:p14="http://schemas.microsoft.com/office/powerpoint/2010/main" val="162654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fade">
                                      <p:cBhvr>
                                        <p:cTn id="15" dur="500"/>
                                        <p:tgtEl>
                                          <p:spTgt spid="7">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4" end="4"/>
                                            </p:txEl>
                                          </p:spTgt>
                                        </p:tgtEl>
                                        <p:attrNameLst>
                                          <p:attrName>style.visibility</p:attrName>
                                        </p:attrNameLst>
                                      </p:cBhvr>
                                      <p:to>
                                        <p:strVal val="visible"/>
                                      </p:to>
                                    </p:set>
                                    <p:animEffect transition="in" filter="fade">
                                      <p:cBhvr>
                                        <p:cTn id="18" dur="500"/>
                                        <p:tgtEl>
                                          <p:spTgt spid="7">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animEffect transition="in" filter="fade">
                                      <p:cBhvr>
                                        <p:cTn id="21" dur="500"/>
                                        <p:tgtEl>
                                          <p:spTgt spid="7">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
                                            <p:txEl>
                                              <p:pRg st="6" end="6"/>
                                            </p:txEl>
                                          </p:spTgt>
                                        </p:tgtEl>
                                        <p:attrNameLst>
                                          <p:attrName>style.visibility</p:attrName>
                                        </p:attrNameLst>
                                      </p:cBhvr>
                                      <p:to>
                                        <p:strVal val="visible"/>
                                      </p:to>
                                    </p:set>
                                    <p:animEffect transition="in" filter="fade">
                                      <p:cBhvr>
                                        <p:cTn id="24" dur="500"/>
                                        <p:tgtEl>
                                          <p:spTgt spid="7">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fade">
                                      <p:cBhvr>
                                        <p:cTn id="27" dur="500"/>
                                        <p:tgtEl>
                                          <p:spTgt spid="7">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
                                            <p:txEl>
                                              <p:pRg st="8" end="8"/>
                                            </p:txEl>
                                          </p:spTgt>
                                        </p:tgtEl>
                                        <p:attrNameLst>
                                          <p:attrName>style.visibility</p:attrName>
                                        </p:attrNameLst>
                                      </p:cBhvr>
                                      <p:to>
                                        <p:strVal val="visible"/>
                                      </p:to>
                                    </p:set>
                                    <p:animEffect transition="in" filter="fade">
                                      <p:cBhvr>
                                        <p:cTn id="30" dur="500"/>
                                        <p:tgtEl>
                                          <p:spTgt spid="7">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7">
                                            <p:txEl>
                                              <p:pRg st="9" end="9"/>
                                            </p:txEl>
                                          </p:spTgt>
                                        </p:tgtEl>
                                        <p:attrNameLst>
                                          <p:attrName>style.visibility</p:attrName>
                                        </p:attrNameLst>
                                      </p:cBhvr>
                                      <p:to>
                                        <p:strVal val="visible"/>
                                      </p:to>
                                    </p:set>
                                    <p:animEffect transition="in" filter="fade">
                                      <p:cBhvr>
                                        <p:cTn id="33" dur="500"/>
                                        <p:tgtEl>
                                          <p:spTgt spid="7">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7">
                                            <p:txEl>
                                              <p:pRg st="10" end="10"/>
                                            </p:txEl>
                                          </p:spTgt>
                                        </p:tgtEl>
                                        <p:attrNameLst>
                                          <p:attrName>style.visibility</p:attrName>
                                        </p:attrNameLst>
                                      </p:cBhvr>
                                      <p:to>
                                        <p:strVal val="visible"/>
                                      </p:to>
                                    </p:set>
                                    <p:animEffect transition="in" filter="fade">
                                      <p:cBhvr>
                                        <p:cTn id="36"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a:t>Speculative Parallel I/O</a:t>
            </a:r>
          </a:p>
        </p:txBody>
      </p:sp>
      <p:sp>
        <p:nvSpPr>
          <p:cNvPr id="3" name="Slide Number Placeholder 2"/>
          <p:cNvSpPr>
            <a:spLocks noGrp="1"/>
          </p:cNvSpPr>
          <p:nvPr>
            <p:ph type="sldNum" sz="quarter" idx="4"/>
          </p:nvPr>
        </p:nvSpPr>
        <p:spPr>
          <a:xfrm>
            <a:off x="4116656" y="4753751"/>
            <a:ext cx="925708" cy="273844"/>
          </a:xfrm>
        </p:spPr>
        <p:txBody>
          <a:bodyPr/>
          <a:lstStyle/>
          <a:p>
            <a:fld id="{167F000A-0E87-634D-A6A5-8EA5697989E0}" type="slidenum">
              <a:rPr lang="en-US" smtClean="0"/>
              <a:pPr/>
              <a:t>23</a:t>
            </a:fld>
            <a:endParaRPr lang="en-US" dirty="0"/>
          </a:p>
        </p:txBody>
      </p:sp>
      <p:sp>
        <p:nvSpPr>
          <p:cNvPr id="7" name="TextBox 6"/>
          <p:cNvSpPr txBox="1"/>
          <p:nvPr/>
        </p:nvSpPr>
        <p:spPr>
          <a:xfrm>
            <a:off x="5042365" y="821128"/>
            <a:ext cx="3918756" cy="3785652"/>
          </a:xfrm>
          <a:prstGeom prst="rect">
            <a:avLst/>
          </a:prstGeom>
          <a:noFill/>
        </p:spPr>
        <p:txBody>
          <a:bodyPr wrap="square" rtlCol="0">
            <a:spAutoFit/>
          </a:bodyPr>
          <a:lstStyle/>
          <a:p>
            <a:pPr marL="342900" indent="-342900">
              <a:buFont typeface="Arial" panose="020B0604020202020204" pitchFamily="34" charset="0"/>
              <a:buChar char="•"/>
            </a:pPr>
            <a:r>
              <a:rPr lang="en-US" sz="1600" b="1" dirty="0"/>
              <a:t>How to estimate what part of DB is needed to be fetched by a process?</a:t>
            </a:r>
          </a:p>
          <a:p>
            <a:pPr marL="342900" indent="-342900">
              <a:buFont typeface="+mj-lt"/>
              <a:buAutoNum type="arabicParenR"/>
            </a:pPr>
            <a:r>
              <a:rPr lang="en-US" sz="1600" dirty="0"/>
              <a:t>Estimate required page by initial guess</a:t>
            </a:r>
          </a:p>
          <a:p>
            <a:pPr marL="342900" indent="-342900">
              <a:buFont typeface="+mj-lt"/>
              <a:buAutoNum type="arabicParenR"/>
            </a:pPr>
            <a:r>
              <a:rPr lang="en-US" sz="1600" dirty="0"/>
              <a:t>Guess is based on number of pages used by first data sample</a:t>
            </a:r>
          </a:p>
          <a:p>
            <a:pPr marL="342900" indent="-342900">
              <a:buFont typeface="+mj-lt"/>
              <a:buAutoNum type="arabicParenR"/>
            </a:pPr>
            <a:r>
              <a:rPr lang="en-US" sz="1600" dirty="0"/>
              <a:t>Guess is adjusted based on its accuracy in the previous iteration</a:t>
            </a:r>
          </a:p>
          <a:p>
            <a:pPr marL="342900" indent="-342900">
              <a:buFont typeface="+mj-lt"/>
              <a:buAutoNum type="arabicParenR"/>
            </a:pPr>
            <a:r>
              <a:rPr lang="en-US" sz="1600" dirty="0"/>
              <a:t>After few iterations, the guess is expected to be fairly accurate</a:t>
            </a:r>
          </a:p>
          <a:p>
            <a:pPr marL="342900" indent="-342900">
              <a:buFont typeface="+mj-lt"/>
              <a:buAutoNum type="arabicParenR"/>
            </a:pPr>
            <a:r>
              <a:rPr lang="en-US" sz="1600" dirty="0"/>
              <a:t>All processes fetch the estimated parts of data in parallel into memory</a:t>
            </a:r>
          </a:p>
          <a:p>
            <a:pPr marL="342900" indent="-342900">
              <a:buFont typeface="+mj-lt"/>
              <a:buAutoNum type="arabicParenR"/>
            </a:pPr>
            <a:r>
              <a:rPr lang="en-US" sz="1600" dirty="0"/>
              <a:t>Sequentially seek and pass the starting location to corresponding processes</a:t>
            </a:r>
          </a:p>
          <a:p>
            <a:pPr marL="342900" indent="-342900">
              <a:buFont typeface="+mj-lt"/>
              <a:buAutoNum type="arabicParenR"/>
            </a:pPr>
            <a:r>
              <a:rPr lang="en-US" sz="1600" dirty="0"/>
              <a:t>Most data should already be in memory</a:t>
            </a:r>
          </a:p>
          <a:p>
            <a:pPr marL="342900" indent="-342900">
              <a:buFont typeface="+mj-lt"/>
              <a:buAutoNum type="arabicParenR"/>
            </a:pPr>
            <a:r>
              <a:rPr lang="en-US" sz="1600" dirty="0"/>
              <a:t>Finally, start the actual data processing</a:t>
            </a:r>
          </a:p>
        </p:txBody>
      </p:sp>
      <p:sp>
        <p:nvSpPr>
          <p:cNvPr id="8" name="TextBox 7"/>
          <p:cNvSpPr txBox="1"/>
          <p:nvPr/>
        </p:nvSpPr>
        <p:spPr>
          <a:xfrm>
            <a:off x="360342" y="3278571"/>
            <a:ext cx="4338267" cy="1077218"/>
          </a:xfrm>
          <a:prstGeom prst="rect">
            <a:avLst/>
          </a:prstGeom>
          <a:noFill/>
        </p:spPr>
        <p:txBody>
          <a:bodyPr wrap="square" rtlCol="0">
            <a:spAutoFit/>
          </a:bodyPr>
          <a:lstStyle/>
          <a:p>
            <a:pPr marL="285750" indent="-285750">
              <a:buFont typeface="Arial"/>
              <a:buChar char="•"/>
            </a:pPr>
            <a:r>
              <a:rPr lang="en-US" sz="1600" dirty="0">
                <a:solidFill>
                  <a:srgbClr val="FF0000"/>
                </a:solidFill>
              </a:rPr>
              <a:t>Serialization in data I/O is inefficient</a:t>
            </a:r>
          </a:p>
          <a:p>
            <a:pPr marL="285750" indent="-285750">
              <a:buFont typeface="Arial"/>
              <a:buChar char="•"/>
            </a:pPr>
            <a:r>
              <a:rPr lang="en-US" sz="1600" dirty="0"/>
              <a:t>Parallel file systems can be efficiently leveraged by parallel I/O</a:t>
            </a:r>
          </a:p>
          <a:p>
            <a:pPr marL="285750" indent="-285750">
              <a:buFont typeface="Arial"/>
              <a:buChar char="•"/>
            </a:pPr>
            <a:r>
              <a:rPr lang="en-US" sz="1600" dirty="0">
                <a:solidFill>
                  <a:srgbClr val="008000"/>
                </a:solidFill>
              </a:rPr>
              <a:t>Solution: Speculatively perform parallel I/O</a:t>
            </a:r>
          </a:p>
        </p:txBody>
      </p:sp>
      <p:pic>
        <p:nvPicPr>
          <p:cNvPr id="4" name="Picture 3"/>
          <p:cNvPicPr>
            <a:picLocks noChangeAspect="1"/>
          </p:cNvPicPr>
          <p:nvPr/>
        </p:nvPicPr>
        <p:blipFill>
          <a:blip r:embed="rId3"/>
          <a:stretch>
            <a:fillRect/>
          </a:stretch>
        </p:blipFill>
        <p:spPr>
          <a:xfrm>
            <a:off x="360342" y="1188902"/>
            <a:ext cx="4612171" cy="1668854"/>
          </a:xfrm>
          <a:prstGeom prst="rect">
            <a:avLst/>
          </a:prstGeom>
        </p:spPr>
      </p:pic>
    </p:spTree>
    <p:extLst>
      <p:ext uri="{BB962C8B-B14F-4D97-AF65-F5344CB8AC3E}">
        <p14:creationId xmlns:p14="http://schemas.microsoft.com/office/powerpoint/2010/main" val="1523286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fade">
                                      <p:cBhvr>
                                        <p:cTn id="11" dur="500"/>
                                        <p:tgtEl>
                                          <p:spTgt spid="7">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500"/>
                                        <p:tgtEl>
                                          <p:spTgt spid="7">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fade">
                                      <p:cBhvr>
                                        <p:cTn id="20" dur="500"/>
                                        <p:tgtEl>
                                          <p:spTgt spid="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fade">
                                      <p:cBhvr>
                                        <p:cTn id="23" dur="500"/>
                                        <p:tgtEl>
                                          <p:spTgt spid="7">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
                                            <p:txEl>
                                              <p:pRg st="6" end="6"/>
                                            </p:txEl>
                                          </p:spTgt>
                                        </p:tgtEl>
                                        <p:attrNameLst>
                                          <p:attrName>style.visibility</p:attrName>
                                        </p:attrNameLst>
                                      </p:cBhvr>
                                      <p:to>
                                        <p:strVal val="visible"/>
                                      </p:to>
                                    </p:set>
                                    <p:animEffect transition="in" filter="fade">
                                      <p:cBhvr>
                                        <p:cTn id="26" dur="500"/>
                                        <p:tgtEl>
                                          <p:spTgt spid="7">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animEffect transition="in" filter="fade">
                                      <p:cBhvr>
                                        <p:cTn id="29" dur="500"/>
                                        <p:tgtEl>
                                          <p:spTgt spid="7">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7">
                                            <p:txEl>
                                              <p:pRg st="8" end="8"/>
                                            </p:txEl>
                                          </p:spTgt>
                                        </p:tgtEl>
                                        <p:attrNameLst>
                                          <p:attrName>style.visibility</p:attrName>
                                        </p:attrNameLst>
                                      </p:cBhvr>
                                      <p:to>
                                        <p:strVal val="visible"/>
                                      </p:to>
                                    </p:set>
                                    <p:animEffect transition="in" filter="fade">
                                      <p:cBhvr>
                                        <p:cTn id="32"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a:t>Performance Comparison – </a:t>
            </a:r>
            <a:r>
              <a:rPr lang="en-US" sz="2800" dirty="0"/>
              <a:t>CIFAR10-Large</a:t>
            </a:r>
            <a:endParaRPr lang="en-US" sz="2900" dirty="0"/>
          </a:p>
        </p:txBody>
      </p:sp>
      <p:sp>
        <p:nvSpPr>
          <p:cNvPr id="3" name="Slide Number Placeholder 2"/>
          <p:cNvSpPr>
            <a:spLocks noGrp="1"/>
          </p:cNvSpPr>
          <p:nvPr>
            <p:ph type="sldNum" sz="quarter" idx="4"/>
          </p:nvPr>
        </p:nvSpPr>
        <p:spPr/>
        <p:txBody>
          <a:bodyPr/>
          <a:lstStyle/>
          <a:p>
            <a:fld id="{167F000A-0E87-634D-A6A5-8EA5697989E0}" type="slidenum">
              <a:rPr lang="en-US" smtClean="0"/>
              <a:pPr/>
              <a:t>24</a:t>
            </a:fld>
            <a:endParaRPr lang="en-US" dirty="0"/>
          </a:p>
        </p:txBody>
      </p:sp>
      <p:sp>
        <p:nvSpPr>
          <p:cNvPr id="9" name="TextBox 8"/>
          <p:cNvSpPr txBox="1"/>
          <p:nvPr/>
        </p:nvSpPr>
        <p:spPr>
          <a:xfrm>
            <a:off x="360342" y="3705124"/>
            <a:ext cx="8419908" cy="584775"/>
          </a:xfrm>
          <a:prstGeom prst="rect">
            <a:avLst/>
          </a:prstGeom>
          <a:noFill/>
        </p:spPr>
        <p:txBody>
          <a:bodyPr wrap="square" rtlCol="0">
            <a:spAutoFit/>
          </a:bodyPr>
          <a:lstStyle/>
          <a:p>
            <a:pPr marL="285750" indent="-285750">
              <a:buFont typeface="Arial"/>
              <a:buChar char="•"/>
            </a:pPr>
            <a:r>
              <a:rPr lang="en-US" sz="1600" dirty="0" err="1"/>
              <a:t>Caffe</a:t>
            </a:r>
            <a:r>
              <a:rPr lang="en-US" sz="1600" dirty="0"/>
              <a:t>/LMDBIO-2.0 is </a:t>
            </a:r>
            <a:r>
              <a:rPr lang="en-US" sz="1600" b="1" dirty="0">
                <a:solidFill>
                  <a:srgbClr val="008000"/>
                </a:solidFill>
              </a:rPr>
              <a:t>1.87-fold</a:t>
            </a:r>
            <a:r>
              <a:rPr lang="en-US" sz="1600" dirty="0"/>
              <a:t> better than </a:t>
            </a:r>
            <a:r>
              <a:rPr lang="en-US" sz="1600" dirty="0" err="1"/>
              <a:t>Caffe</a:t>
            </a:r>
            <a:r>
              <a:rPr lang="en-US" sz="1600" dirty="0"/>
              <a:t>-LMDBIO; </a:t>
            </a:r>
            <a:r>
              <a:rPr lang="en-US" sz="1600" b="1" dirty="0">
                <a:solidFill>
                  <a:srgbClr val="008000"/>
                </a:solidFill>
              </a:rPr>
              <a:t>2.65-fold</a:t>
            </a:r>
            <a:r>
              <a:rPr lang="en-US" sz="1600" dirty="0"/>
              <a:t> better than </a:t>
            </a:r>
            <a:r>
              <a:rPr lang="en-US" sz="1600" dirty="0" err="1"/>
              <a:t>Caffe</a:t>
            </a:r>
            <a:r>
              <a:rPr lang="en-US" sz="1600" dirty="0"/>
              <a:t>/LMDB</a:t>
            </a:r>
          </a:p>
          <a:p>
            <a:pPr marL="285750" indent="-285750">
              <a:buFont typeface="Arial"/>
              <a:buChar char="•"/>
            </a:pPr>
            <a:r>
              <a:rPr lang="en-US" sz="1600" dirty="0"/>
              <a:t>Read time increases, but waiting time for processes decreases significantly</a:t>
            </a:r>
          </a:p>
        </p:txBody>
      </p:sp>
      <p:pic>
        <p:nvPicPr>
          <p:cNvPr id="5" name="Picture 4"/>
          <p:cNvPicPr>
            <a:picLocks noChangeAspect="1"/>
          </p:cNvPicPr>
          <p:nvPr/>
        </p:nvPicPr>
        <p:blipFill>
          <a:blip r:embed="rId3"/>
          <a:stretch>
            <a:fillRect/>
          </a:stretch>
        </p:blipFill>
        <p:spPr>
          <a:xfrm>
            <a:off x="360342" y="827936"/>
            <a:ext cx="8481258" cy="2702046"/>
          </a:xfrm>
          <a:prstGeom prst="rect">
            <a:avLst/>
          </a:prstGeom>
        </p:spPr>
      </p:pic>
    </p:spTree>
    <p:extLst>
      <p:ext uri="{BB962C8B-B14F-4D97-AF65-F5344CB8AC3E}">
        <p14:creationId xmlns:p14="http://schemas.microsoft.com/office/powerpoint/2010/main" val="12102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a:t>Analysis: Amount of Data Fetched</a:t>
            </a:r>
          </a:p>
        </p:txBody>
      </p:sp>
      <p:sp>
        <p:nvSpPr>
          <p:cNvPr id="3" name="Slide Number Placeholder 2"/>
          <p:cNvSpPr>
            <a:spLocks noGrp="1"/>
          </p:cNvSpPr>
          <p:nvPr>
            <p:ph type="sldNum" sz="quarter" idx="4"/>
          </p:nvPr>
        </p:nvSpPr>
        <p:spPr/>
        <p:txBody>
          <a:bodyPr/>
          <a:lstStyle/>
          <a:p>
            <a:fld id="{167F000A-0E87-634D-A6A5-8EA5697989E0}" type="slidenum">
              <a:rPr lang="en-US" smtClean="0"/>
              <a:pPr/>
              <a:t>25</a:t>
            </a:fld>
            <a:endParaRPr lang="en-US" dirty="0"/>
          </a:p>
        </p:txBody>
      </p:sp>
      <p:sp>
        <p:nvSpPr>
          <p:cNvPr id="7" name="TextBox 6"/>
          <p:cNvSpPr txBox="1"/>
          <p:nvPr/>
        </p:nvSpPr>
        <p:spPr>
          <a:xfrm>
            <a:off x="5230675" y="1590145"/>
            <a:ext cx="3582734" cy="2308324"/>
          </a:xfrm>
          <a:prstGeom prst="rect">
            <a:avLst/>
          </a:prstGeom>
          <a:noFill/>
        </p:spPr>
        <p:txBody>
          <a:bodyPr wrap="square" rtlCol="0">
            <a:spAutoFit/>
          </a:bodyPr>
          <a:lstStyle/>
          <a:p>
            <a:pPr marL="285750" indent="-285750">
              <a:buFont typeface="Arial"/>
              <a:buChar char="•"/>
            </a:pPr>
            <a:r>
              <a:rPr lang="en-US" sz="1600" b="1" dirty="0"/>
              <a:t>Observations</a:t>
            </a:r>
          </a:p>
          <a:p>
            <a:pPr marL="285750" indent="-285750">
              <a:buFont typeface="Arial"/>
              <a:buChar char="•"/>
            </a:pPr>
            <a:r>
              <a:rPr lang="en-US" sz="1600" dirty="0"/>
              <a:t>Number of extra bytes read increases with number of processes up to almost </a:t>
            </a:r>
            <a:r>
              <a:rPr lang="en-US" sz="1600" b="1" dirty="0">
                <a:solidFill>
                  <a:srgbClr val="FF0000"/>
                </a:solidFill>
              </a:rPr>
              <a:t>4 GB</a:t>
            </a:r>
          </a:p>
          <a:p>
            <a:pPr marL="285750" indent="-285750">
              <a:buFont typeface="Arial"/>
              <a:buChar char="•"/>
            </a:pPr>
            <a:r>
              <a:rPr lang="en-US" sz="1600" dirty="0"/>
              <a:t>Increase in ImageNet is smaller than CIFAR10-Large</a:t>
            </a:r>
          </a:p>
          <a:p>
            <a:pPr marL="285750" indent="-285750">
              <a:buFont typeface="Arial"/>
              <a:buChar char="•"/>
            </a:pPr>
            <a:r>
              <a:rPr lang="en-US" sz="1600" dirty="0"/>
              <a:t>ImageNet 192 KB and CIFAR10-LARGE 3 KB sample size; more extra info read in CIFAR10-Large with header</a:t>
            </a:r>
          </a:p>
        </p:txBody>
      </p:sp>
      <p:pic>
        <p:nvPicPr>
          <p:cNvPr id="4" name="Picture 3"/>
          <p:cNvPicPr>
            <a:picLocks noChangeAspect="1"/>
          </p:cNvPicPr>
          <p:nvPr/>
        </p:nvPicPr>
        <p:blipFill>
          <a:blip r:embed="rId3"/>
          <a:stretch>
            <a:fillRect/>
          </a:stretch>
        </p:blipFill>
        <p:spPr>
          <a:xfrm>
            <a:off x="363706" y="1384106"/>
            <a:ext cx="4866969" cy="2720402"/>
          </a:xfrm>
          <a:prstGeom prst="rect">
            <a:avLst/>
          </a:prstGeom>
        </p:spPr>
      </p:pic>
    </p:spTree>
    <p:extLst>
      <p:ext uri="{BB962C8B-B14F-4D97-AF65-F5344CB8AC3E}">
        <p14:creationId xmlns:p14="http://schemas.microsoft.com/office/powerpoint/2010/main" val="3771764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a:t>Recap</a:t>
            </a:r>
          </a:p>
        </p:txBody>
      </p:sp>
      <p:sp>
        <p:nvSpPr>
          <p:cNvPr id="21" name="Content Placeholder 20"/>
          <p:cNvSpPr>
            <a:spLocks noGrp="1"/>
          </p:cNvSpPr>
          <p:nvPr>
            <p:ph idx="1"/>
          </p:nvPr>
        </p:nvSpPr>
        <p:spPr>
          <a:xfrm>
            <a:off x="457200" y="809769"/>
            <a:ext cx="8229600" cy="2847832"/>
          </a:xfrm>
        </p:spPr>
        <p:txBody>
          <a:bodyPr>
            <a:noAutofit/>
          </a:bodyPr>
          <a:lstStyle/>
          <a:p>
            <a:pPr marL="285750" indent="-285750">
              <a:lnSpc>
                <a:spcPct val="130000"/>
              </a:lnSpc>
              <a:buClr>
                <a:srgbClr val="23ABE3"/>
              </a:buClr>
              <a:buFont typeface="Wingdings" charset="2"/>
              <a:buChar char="Ø"/>
            </a:pPr>
            <a:r>
              <a:rPr lang="en-US" sz="1800" b="0" dirty="0"/>
              <a:t>Learnt about </a:t>
            </a:r>
            <a:r>
              <a:rPr lang="en-US" sz="1800" b="0" dirty="0" err="1"/>
              <a:t>Caffe’s</a:t>
            </a:r>
            <a:r>
              <a:rPr lang="en-US" sz="1800" b="0" dirty="0"/>
              <a:t> Data Access Pattern and LMDB’s Limitations</a:t>
            </a:r>
          </a:p>
          <a:p>
            <a:pPr marL="285750" indent="-285750">
              <a:lnSpc>
                <a:spcPct val="130000"/>
              </a:lnSpc>
              <a:buClr>
                <a:srgbClr val="23ABE3"/>
              </a:buClr>
              <a:buFont typeface="Wingdings" charset="2"/>
              <a:buChar char="Ø"/>
            </a:pPr>
            <a:r>
              <a:rPr lang="en-US" sz="1800" b="0" dirty="0"/>
              <a:t>Discussed LMDBIO Implementation by Localized </a:t>
            </a:r>
            <a:r>
              <a:rPr lang="en-US" sz="1800" b="0" i="1" dirty="0" err="1"/>
              <a:t>mmap</a:t>
            </a:r>
            <a:r>
              <a:rPr lang="en-US" sz="1800" b="0" i="1" dirty="0"/>
              <a:t> </a:t>
            </a:r>
            <a:r>
              <a:rPr lang="en-US" sz="1800" b="0" dirty="0"/>
              <a:t>Using MPI-3 SHM to Minimize Unnecessary Context Switches and Total Sleep Time</a:t>
            </a:r>
          </a:p>
          <a:p>
            <a:pPr marL="285750" indent="-285750">
              <a:lnSpc>
                <a:spcPct val="130000"/>
              </a:lnSpc>
              <a:buClr>
                <a:srgbClr val="23ABE3"/>
              </a:buClr>
              <a:buFont typeface="Wingdings" charset="2"/>
              <a:buChar char="Ø"/>
            </a:pPr>
            <a:r>
              <a:rPr lang="en-US" sz="1800" b="0" dirty="0"/>
              <a:t>Studied LMDBIO-2.0 Implementation to Minimize Redundant Data I/O by Caffe/LMDB and Caffe/LMDBIO by Serializing I/O and Speculative Parallelization</a:t>
            </a:r>
          </a:p>
        </p:txBody>
      </p:sp>
      <p:sp>
        <p:nvSpPr>
          <p:cNvPr id="3" name="Slide Number Placeholder 2"/>
          <p:cNvSpPr>
            <a:spLocks noGrp="1"/>
          </p:cNvSpPr>
          <p:nvPr>
            <p:ph type="sldNum" sz="quarter" idx="4"/>
          </p:nvPr>
        </p:nvSpPr>
        <p:spPr/>
        <p:txBody>
          <a:bodyPr/>
          <a:lstStyle/>
          <a:p>
            <a:fld id="{167F000A-0E87-634D-A6A5-8EA5697989E0}" type="slidenum">
              <a:rPr lang="en-US" smtClean="0"/>
              <a:pPr/>
              <a:t>26</a:t>
            </a:fld>
            <a:endParaRPr lang="en-US" dirty="0"/>
          </a:p>
        </p:txBody>
      </p:sp>
    </p:spTree>
    <p:extLst>
      <p:ext uri="{BB962C8B-B14F-4D97-AF65-F5344CB8AC3E}">
        <p14:creationId xmlns:p14="http://schemas.microsoft.com/office/powerpoint/2010/main" val="2230481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a:t>Motivations and Take-aways</a:t>
            </a:r>
          </a:p>
        </p:txBody>
      </p:sp>
      <p:sp>
        <p:nvSpPr>
          <p:cNvPr id="21" name="Content Placeholder 20"/>
          <p:cNvSpPr>
            <a:spLocks noGrp="1"/>
          </p:cNvSpPr>
          <p:nvPr>
            <p:ph idx="1"/>
          </p:nvPr>
        </p:nvSpPr>
        <p:spPr>
          <a:xfrm>
            <a:off x="457200" y="809769"/>
            <a:ext cx="8229600" cy="3913622"/>
          </a:xfrm>
        </p:spPr>
        <p:txBody>
          <a:bodyPr>
            <a:noAutofit/>
          </a:bodyPr>
          <a:lstStyle/>
          <a:p>
            <a:pPr marL="285750" indent="-285750">
              <a:lnSpc>
                <a:spcPct val="130000"/>
              </a:lnSpc>
              <a:buClr>
                <a:srgbClr val="23ABE3"/>
              </a:buClr>
              <a:buFont typeface="Wingdings" charset="2"/>
              <a:buChar char="Ø"/>
            </a:pPr>
            <a:r>
              <a:rPr lang="en-US" sz="1800" b="0" dirty="0"/>
              <a:t>I Have Learnt How to Dissect a DL Framework Like Caffe and Find Out the Existing Problems and Establish Statements with Experimental Results.</a:t>
            </a:r>
          </a:p>
          <a:p>
            <a:pPr marL="285750" indent="-285750">
              <a:lnSpc>
                <a:spcPct val="130000"/>
              </a:lnSpc>
              <a:buClr>
                <a:srgbClr val="23ABE3"/>
              </a:buClr>
              <a:buFont typeface="Wingdings" charset="2"/>
              <a:buChar char="Ø"/>
            </a:pPr>
            <a:r>
              <a:rPr lang="en-US" sz="1800" b="0" dirty="0"/>
              <a:t>I Believe We can Apply Similar Techniques in Case of Our Project, But We can Aim for a Different Framework Like TensorFlow or Torch.</a:t>
            </a:r>
          </a:p>
          <a:p>
            <a:pPr marL="285750" indent="-285750">
              <a:lnSpc>
                <a:spcPct val="130000"/>
              </a:lnSpc>
              <a:buClr>
                <a:srgbClr val="23ABE3"/>
              </a:buClr>
              <a:buFont typeface="Wingdings" charset="2"/>
              <a:buChar char="Ø"/>
            </a:pPr>
            <a:r>
              <a:rPr lang="en-US" sz="1800" b="0" dirty="0"/>
              <a:t>I Think We can Handle the Experiments and Data More Smartly by Using Profiling Tools and Benchmarks.</a:t>
            </a:r>
          </a:p>
          <a:p>
            <a:pPr marL="285750" indent="-285750">
              <a:lnSpc>
                <a:spcPct val="130000"/>
              </a:lnSpc>
              <a:buClr>
                <a:srgbClr val="23ABE3"/>
              </a:buClr>
              <a:buFont typeface="Wingdings" charset="2"/>
              <a:buChar char="Ø"/>
            </a:pPr>
            <a:r>
              <a:rPr lang="en-US" sz="1800" b="0" dirty="0"/>
              <a:t>I Believe, In Addition to Improvement in the Training Time, We can Look for Any Improvement Opportunity in the Later Stages of Deep Learning Like Forward Training and Backward Pass or Parameter Synchronization and Update.</a:t>
            </a:r>
          </a:p>
        </p:txBody>
      </p:sp>
      <p:sp>
        <p:nvSpPr>
          <p:cNvPr id="3" name="Slide Number Placeholder 2"/>
          <p:cNvSpPr>
            <a:spLocks noGrp="1"/>
          </p:cNvSpPr>
          <p:nvPr>
            <p:ph type="sldNum" sz="quarter" idx="4"/>
          </p:nvPr>
        </p:nvSpPr>
        <p:spPr/>
        <p:txBody>
          <a:bodyPr/>
          <a:lstStyle/>
          <a:p>
            <a:fld id="{167F000A-0E87-634D-A6A5-8EA5697989E0}" type="slidenum">
              <a:rPr lang="en-US" smtClean="0"/>
              <a:pPr/>
              <a:t>27</a:t>
            </a:fld>
            <a:endParaRPr lang="en-US" dirty="0"/>
          </a:p>
        </p:txBody>
      </p:sp>
    </p:spTree>
    <p:extLst>
      <p:ext uri="{BB962C8B-B14F-4D97-AF65-F5344CB8AC3E}">
        <p14:creationId xmlns:p14="http://schemas.microsoft.com/office/powerpoint/2010/main" val="1250705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a:t>References</a:t>
            </a:r>
          </a:p>
        </p:txBody>
      </p:sp>
      <p:sp>
        <p:nvSpPr>
          <p:cNvPr id="3" name="Slide Number Placeholder 2"/>
          <p:cNvSpPr>
            <a:spLocks noGrp="1"/>
          </p:cNvSpPr>
          <p:nvPr>
            <p:ph type="sldNum" sz="quarter" idx="4"/>
          </p:nvPr>
        </p:nvSpPr>
        <p:spPr/>
        <p:txBody>
          <a:bodyPr/>
          <a:lstStyle/>
          <a:p>
            <a:fld id="{167F000A-0E87-634D-A6A5-8EA5697989E0}" type="slidenum">
              <a:rPr lang="en-US" smtClean="0"/>
              <a:pPr/>
              <a:t>28</a:t>
            </a:fld>
            <a:endParaRPr lang="en-US" dirty="0"/>
          </a:p>
        </p:txBody>
      </p:sp>
      <p:sp>
        <p:nvSpPr>
          <p:cNvPr id="6" name="Content Placeholder 20"/>
          <p:cNvSpPr>
            <a:spLocks noGrp="1"/>
          </p:cNvSpPr>
          <p:nvPr>
            <p:ph idx="1"/>
          </p:nvPr>
        </p:nvSpPr>
        <p:spPr>
          <a:xfrm>
            <a:off x="384329" y="815926"/>
            <a:ext cx="8596482" cy="3683207"/>
          </a:xfrm>
        </p:spPr>
        <p:txBody>
          <a:bodyPr>
            <a:normAutofit/>
          </a:bodyPr>
          <a:lstStyle/>
          <a:p>
            <a:pPr marL="0" indent="0">
              <a:buClr>
                <a:srgbClr val="23ABE3"/>
              </a:buClr>
              <a:buNone/>
            </a:pPr>
            <a:r>
              <a:rPr lang="en-US" sz="1200" b="0" dirty="0"/>
              <a:t>[1] S. </a:t>
            </a:r>
            <a:r>
              <a:rPr lang="en-US" sz="1200" b="0" dirty="0" err="1"/>
              <a:t>Pumma</a:t>
            </a:r>
            <a:r>
              <a:rPr lang="en-US" sz="1200" b="0" dirty="0"/>
              <a:t>, M. Si, W. c. Feng and P. </a:t>
            </a:r>
            <a:r>
              <a:rPr lang="en-US" sz="1200" b="0" dirty="0" err="1"/>
              <a:t>Balaji</a:t>
            </a:r>
            <a:r>
              <a:rPr lang="en-US" sz="1200" b="0" dirty="0"/>
              <a:t>, "Towards Scalable Deep Learning via I/O Analysis and Optimization," 2017 IEEE 19th International Conference on High Performance Computing and Communications; IEEE 15th International Conference on Smart City; IEEE 3rd International Conference on Data Science and Systems (HPCC/</a:t>
            </a:r>
            <a:r>
              <a:rPr lang="en-US" sz="1200" b="0" dirty="0" err="1"/>
              <a:t>SmartCity</a:t>
            </a:r>
            <a:r>
              <a:rPr lang="en-US" sz="1200" b="0" dirty="0"/>
              <a:t>/DSS), Bangkok, 2017, pp. 223-230.</a:t>
            </a:r>
          </a:p>
          <a:p>
            <a:pPr marL="0" indent="0">
              <a:buClr>
                <a:srgbClr val="23ABE3"/>
              </a:buClr>
              <a:buNone/>
            </a:pPr>
            <a:r>
              <a:rPr lang="en-US" sz="1200" b="0" dirty="0"/>
              <a:t>[2] S. </a:t>
            </a:r>
            <a:r>
              <a:rPr lang="en-US" sz="1200" b="0" dirty="0" err="1"/>
              <a:t>Pumma</a:t>
            </a:r>
            <a:r>
              <a:rPr lang="en-US" sz="1200" b="0" dirty="0"/>
              <a:t>, M. Si, W. c. Feng and P. </a:t>
            </a:r>
            <a:r>
              <a:rPr lang="en-US" sz="1200" b="0" dirty="0" err="1"/>
              <a:t>Balaji</a:t>
            </a:r>
            <a:r>
              <a:rPr lang="en-US" sz="1200" b="0" dirty="0"/>
              <a:t>. "Parallel I/O Optimizations for Scalable Deep Learning," 2017.</a:t>
            </a:r>
          </a:p>
        </p:txBody>
      </p:sp>
    </p:spTree>
    <p:extLst>
      <p:ext uri="{BB962C8B-B14F-4D97-AF65-F5344CB8AC3E}">
        <p14:creationId xmlns:p14="http://schemas.microsoft.com/office/powerpoint/2010/main" val="19320674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167F000A-0E87-634D-A6A5-8EA5697989E0}" type="slidenum">
              <a:rPr lang="en-US" smtClean="0"/>
              <a:pPr/>
              <a:t>29</a:t>
            </a:fld>
            <a:endParaRPr lang="en-US" dirty="0"/>
          </a:p>
        </p:txBody>
      </p:sp>
      <p:sp>
        <p:nvSpPr>
          <p:cNvPr id="2" name="TextBox 1"/>
          <p:cNvSpPr txBox="1"/>
          <p:nvPr/>
        </p:nvSpPr>
        <p:spPr>
          <a:xfrm>
            <a:off x="569579" y="1580714"/>
            <a:ext cx="8019861" cy="369332"/>
          </a:xfrm>
          <a:prstGeom prst="rect">
            <a:avLst/>
          </a:prstGeom>
          <a:noFill/>
        </p:spPr>
        <p:txBody>
          <a:bodyPr wrap="square" rtlCol="0">
            <a:spAutoFit/>
          </a:bodyPr>
          <a:lstStyle/>
          <a:p>
            <a:pPr algn="ctr"/>
            <a:r>
              <a:rPr lang="en-US" dirty="0"/>
              <a:t>Thank You</a:t>
            </a:r>
          </a:p>
        </p:txBody>
      </p:sp>
    </p:spTree>
    <p:extLst>
      <p:ext uri="{BB962C8B-B14F-4D97-AF65-F5344CB8AC3E}">
        <p14:creationId xmlns:p14="http://schemas.microsoft.com/office/powerpoint/2010/main" val="747526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900" dirty="0"/>
              <a:t>Outline</a:t>
            </a:r>
          </a:p>
        </p:txBody>
      </p:sp>
      <p:sp>
        <p:nvSpPr>
          <p:cNvPr id="3" name="Slide Number Placeholder 2"/>
          <p:cNvSpPr>
            <a:spLocks noGrp="1"/>
          </p:cNvSpPr>
          <p:nvPr>
            <p:ph type="sldNum" sz="quarter" idx="4"/>
          </p:nvPr>
        </p:nvSpPr>
        <p:spPr/>
        <p:txBody>
          <a:bodyPr/>
          <a:lstStyle/>
          <a:p>
            <a:r>
              <a:rPr lang="en-US"/>
              <a:t>- </a:t>
            </a:r>
            <a:fld id="{D174BAF6-F8F2-EF4F-936C-8DF63288C82F}" type="slidenum">
              <a:rPr lang="en-US" smtClean="0"/>
              <a:pPr/>
              <a:t>3</a:t>
            </a:fld>
            <a:r>
              <a:rPr lang="en-US"/>
              <a:t> -</a:t>
            </a:r>
            <a:endParaRPr lang="en-US" dirty="0"/>
          </a:p>
        </p:txBody>
      </p:sp>
      <p:sp>
        <p:nvSpPr>
          <p:cNvPr id="7" name="TextBox 6"/>
          <p:cNvSpPr txBox="1"/>
          <p:nvPr/>
        </p:nvSpPr>
        <p:spPr>
          <a:xfrm>
            <a:off x="698113" y="817718"/>
            <a:ext cx="7866767" cy="2230739"/>
          </a:xfrm>
          <a:prstGeom prst="rect">
            <a:avLst/>
          </a:prstGeom>
          <a:noFill/>
        </p:spPr>
        <p:txBody>
          <a:bodyPr wrap="square" rtlCol="0">
            <a:spAutoFit/>
          </a:bodyPr>
          <a:lstStyle/>
          <a:p>
            <a:pPr marL="285750" indent="-285750">
              <a:lnSpc>
                <a:spcPct val="200000"/>
              </a:lnSpc>
              <a:buClr>
                <a:srgbClr val="23ABE3"/>
              </a:buClr>
              <a:buFont typeface="Wingdings" charset="2"/>
              <a:buChar char="Ø"/>
            </a:pPr>
            <a:r>
              <a:rPr lang="en-US" b="1" dirty="0"/>
              <a:t>Impact of I/O in DL Applications</a:t>
            </a:r>
          </a:p>
          <a:p>
            <a:pPr marL="285750" indent="-285750">
              <a:lnSpc>
                <a:spcPct val="200000"/>
              </a:lnSpc>
              <a:buClr>
                <a:srgbClr val="23ABE3"/>
              </a:buClr>
              <a:buFont typeface="Wingdings" charset="2"/>
              <a:buChar char="Ø"/>
            </a:pPr>
            <a:r>
              <a:rPr lang="en-US" dirty="0"/>
              <a:t>Analysis of I/O in </a:t>
            </a:r>
            <a:r>
              <a:rPr lang="en-US" dirty="0" err="1"/>
              <a:t>Caffe</a:t>
            </a:r>
            <a:endParaRPr lang="en-US" dirty="0"/>
          </a:p>
          <a:p>
            <a:pPr marL="285750" indent="-285750">
              <a:lnSpc>
                <a:spcPct val="200000"/>
              </a:lnSpc>
              <a:buClr>
                <a:srgbClr val="23ABE3"/>
              </a:buClr>
              <a:buFont typeface="Wingdings" charset="2"/>
              <a:buChar char="Ø"/>
            </a:pPr>
            <a:r>
              <a:rPr lang="en-US" dirty="0"/>
              <a:t>LMDBIO</a:t>
            </a:r>
          </a:p>
          <a:p>
            <a:pPr marL="285750" indent="-285750">
              <a:lnSpc>
                <a:spcPct val="200000"/>
              </a:lnSpc>
              <a:buClr>
                <a:srgbClr val="23ABE3"/>
              </a:buClr>
              <a:buFont typeface="Wingdings" charset="2"/>
              <a:buChar char="Ø"/>
            </a:pPr>
            <a:r>
              <a:rPr lang="en-US" dirty="0"/>
              <a:t>LMDBIO-2.0</a:t>
            </a:r>
          </a:p>
        </p:txBody>
      </p:sp>
    </p:spTree>
    <p:extLst>
      <p:ext uri="{BB962C8B-B14F-4D97-AF65-F5344CB8AC3E}">
        <p14:creationId xmlns:p14="http://schemas.microsoft.com/office/powerpoint/2010/main" val="3692403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i="1" dirty="0" err="1"/>
              <a:t>mmap</a:t>
            </a:r>
            <a:r>
              <a:rPr lang="en-US" sz="2900" dirty="0"/>
              <a:t> Workflow</a:t>
            </a:r>
          </a:p>
        </p:txBody>
      </p:sp>
      <p:sp>
        <p:nvSpPr>
          <p:cNvPr id="3" name="Slide Number Placeholder 2"/>
          <p:cNvSpPr>
            <a:spLocks noGrp="1"/>
          </p:cNvSpPr>
          <p:nvPr>
            <p:ph type="sldNum" sz="quarter" idx="4"/>
          </p:nvPr>
        </p:nvSpPr>
        <p:spPr/>
        <p:txBody>
          <a:bodyPr/>
          <a:lstStyle/>
          <a:p>
            <a:fld id="{167F000A-0E87-634D-A6A5-8EA5697989E0}" type="slidenum">
              <a:rPr lang="en-US" smtClean="0"/>
              <a:pPr/>
              <a:t>30</a:t>
            </a:fld>
            <a:endParaRPr lang="en-US" dirty="0"/>
          </a:p>
        </p:txBody>
      </p:sp>
      <p:sp>
        <p:nvSpPr>
          <p:cNvPr id="7" name="TextBox 6"/>
          <p:cNvSpPr txBox="1"/>
          <p:nvPr/>
        </p:nvSpPr>
        <p:spPr>
          <a:xfrm>
            <a:off x="5230675" y="789487"/>
            <a:ext cx="3582734" cy="3785652"/>
          </a:xfrm>
          <a:prstGeom prst="rect">
            <a:avLst/>
          </a:prstGeom>
          <a:noFill/>
        </p:spPr>
        <p:txBody>
          <a:bodyPr wrap="square" rtlCol="0">
            <a:spAutoFit/>
          </a:bodyPr>
          <a:lstStyle/>
          <a:p>
            <a:pPr marL="285750" indent="-285750">
              <a:buFont typeface="Arial"/>
              <a:buChar char="•"/>
            </a:pPr>
            <a:r>
              <a:rPr lang="en-US" sz="1600" b="1" dirty="0"/>
              <a:t>Components of </a:t>
            </a:r>
            <a:r>
              <a:rPr lang="en-US" sz="1600" b="1" i="1" dirty="0" err="1"/>
              <a:t>mmap</a:t>
            </a:r>
            <a:endParaRPr lang="en-US" sz="1600" b="1" i="1" dirty="0"/>
          </a:p>
          <a:p>
            <a:pPr marL="742950" lvl="1" indent="-285750">
              <a:buFont typeface="Arial"/>
              <a:buChar char="•"/>
            </a:pPr>
            <a:r>
              <a:rPr lang="en-US" sz="1600" dirty="0"/>
              <a:t>File System (FS) – Local/Shared</a:t>
            </a:r>
          </a:p>
          <a:p>
            <a:pPr marL="742950" lvl="1" indent="-285750">
              <a:buFont typeface="Arial"/>
              <a:buChar char="•"/>
            </a:pPr>
            <a:r>
              <a:rPr lang="en-US" sz="1600" dirty="0"/>
              <a:t>Page Cache – Shared by procs</a:t>
            </a:r>
          </a:p>
          <a:p>
            <a:pPr marL="742950" lvl="1" indent="-285750">
              <a:buFont typeface="Arial"/>
              <a:buChar char="•"/>
            </a:pPr>
            <a:r>
              <a:rPr lang="en-US" sz="1600" dirty="0"/>
              <a:t>Virtual Address Space (VAS) – Private to a process (proc)</a:t>
            </a:r>
          </a:p>
          <a:p>
            <a:pPr marL="285750" indent="-285750">
              <a:buFont typeface="Arial"/>
              <a:buChar char="•"/>
            </a:pPr>
            <a:r>
              <a:rPr lang="en-US" sz="1600" b="1" dirty="0"/>
              <a:t>Workflow when </a:t>
            </a:r>
            <a:r>
              <a:rPr lang="en-US" sz="1600" b="1" i="1" dirty="0" err="1"/>
              <a:t>mmap</a:t>
            </a:r>
            <a:r>
              <a:rPr lang="en-US" sz="1600" b="1" i="1" dirty="0"/>
              <a:t> </a:t>
            </a:r>
            <a:r>
              <a:rPr lang="en-US" sz="1600" b="1" dirty="0"/>
              <a:t>is called</a:t>
            </a:r>
          </a:p>
          <a:p>
            <a:pPr marL="742950" lvl="1" indent="-285750">
              <a:buFont typeface="Arial"/>
              <a:buChar char="•"/>
            </a:pPr>
            <a:r>
              <a:rPr lang="en-US" sz="1600" dirty="0"/>
              <a:t>Proc receives a VAS to map file</a:t>
            </a:r>
          </a:p>
          <a:p>
            <a:pPr marL="742950" lvl="1" indent="-285750">
              <a:buFont typeface="Arial"/>
              <a:buChar char="•"/>
            </a:pPr>
            <a:r>
              <a:rPr lang="en-US" sz="1600" dirty="0"/>
              <a:t>Proc can access file buffer freely</a:t>
            </a:r>
          </a:p>
          <a:p>
            <a:pPr marL="742950" lvl="1" indent="-285750">
              <a:buFont typeface="Arial"/>
              <a:buChar char="•"/>
            </a:pPr>
            <a:r>
              <a:rPr lang="en-US" sz="1600" dirty="0"/>
              <a:t>If a page is not mapped in VAS?</a:t>
            </a:r>
          </a:p>
          <a:p>
            <a:pPr marL="742950" lvl="1" indent="-285750">
              <a:buFont typeface="Arial"/>
              <a:buChar char="•"/>
            </a:pPr>
            <a:r>
              <a:rPr lang="en-US" sz="1600" b="1" dirty="0">
                <a:solidFill>
                  <a:srgbClr val="FF0000"/>
                </a:solidFill>
              </a:rPr>
              <a:t>Page Fault!</a:t>
            </a:r>
          </a:p>
          <a:p>
            <a:pPr marL="742950" lvl="1" indent="-285750">
              <a:buFont typeface="Arial"/>
              <a:buChar char="•"/>
            </a:pPr>
            <a:r>
              <a:rPr lang="en-US" sz="1600" dirty="0"/>
              <a:t>Page-fault handler is invoked</a:t>
            </a:r>
          </a:p>
          <a:p>
            <a:pPr marL="742950" lvl="1" indent="-285750">
              <a:buFont typeface="Arial"/>
              <a:buChar char="•"/>
            </a:pPr>
            <a:r>
              <a:rPr lang="en-US" sz="1600" dirty="0"/>
              <a:t>Searches in page cache</a:t>
            </a:r>
          </a:p>
          <a:p>
            <a:pPr marL="742950" lvl="1" indent="-285750">
              <a:buFont typeface="Arial"/>
              <a:buChar char="•"/>
            </a:pPr>
            <a:r>
              <a:rPr lang="en-US" sz="1600" dirty="0"/>
              <a:t>Maps to VAS if found</a:t>
            </a:r>
          </a:p>
          <a:p>
            <a:pPr marL="742950" lvl="1" indent="-285750">
              <a:buFont typeface="Arial"/>
              <a:buChar char="•"/>
            </a:pPr>
            <a:r>
              <a:rPr lang="en-US" sz="1600" dirty="0"/>
              <a:t>If not found, issue I/O request</a:t>
            </a:r>
          </a:p>
          <a:p>
            <a:pPr marL="285750" indent="-285750">
              <a:buFont typeface="Arial"/>
              <a:buChar char="•"/>
            </a:pPr>
            <a:r>
              <a:rPr lang="en-US" sz="1600" b="1" dirty="0">
                <a:solidFill>
                  <a:srgbClr val="FF0000"/>
                </a:solidFill>
              </a:rPr>
              <a:t>Process sleeps until I/O completion!</a:t>
            </a:r>
          </a:p>
        </p:txBody>
      </p:sp>
      <p:pic>
        <p:nvPicPr>
          <p:cNvPr id="4" name="Picture 3"/>
          <p:cNvPicPr>
            <a:picLocks noChangeAspect="1"/>
          </p:cNvPicPr>
          <p:nvPr/>
        </p:nvPicPr>
        <p:blipFill>
          <a:blip r:embed="rId3"/>
          <a:stretch>
            <a:fillRect/>
          </a:stretch>
        </p:blipFill>
        <p:spPr>
          <a:xfrm>
            <a:off x="365367" y="803556"/>
            <a:ext cx="4865309" cy="1981848"/>
          </a:xfrm>
          <a:prstGeom prst="rect">
            <a:avLst/>
          </a:prstGeom>
        </p:spPr>
      </p:pic>
      <p:sp>
        <p:nvSpPr>
          <p:cNvPr id="8" name="TextBox 7"/>
          <p:cNvSpPr txBox="1"/>
          <p:nvPr/>
        </p:nvSpPr>
        <p:spPr>
          <a:xfrm>
            <a:off x="365367" y="2829891"/>
            <a:ext cx="4865309" cy="1815882"/>
          </a:xfrm>
          <a:prstGeom prst="rect">
            <a:avLst/>
          </a:prstGeom>
          <a:noFill/>
        </p:spPr>
        <p:txBody>
          <a:bodyPr wrap="square" rtlCol="0">
            <a:spAutoFit/>
          </a:bodyPr>
          <a:lstStyle/>
          <a:p>
            <a:pPr marL="285750" indent="-285750">
              <a:buFont typeface="Arial"/>
              <a:buChar char="•"/>
            </a:pPr>
            <a:r>
              <a:rPr lang="en-US" sz="1600" i="1" dirty="0" err="1"/>
              <a:t>mmap</a:t>
            </a:r>
            <a:r>
              <a:rPr lang="en-US" sz="1600" dirty="0"/>
              <a:t> is a Unix System Call</a:t>
            </a:r>
          </a:p>
          <a:p>
            <a:pPr marL="285750" indent="-285750">
              <a:buFont typeface="Arial"/>
              <a:buChar char="•"/>
            </a:pPr>
            <a:r>
              <a:rPr lang="en-US" sz="1600" i="1" dirty="0" err="1"/>
              <a:t>mmap</a:t>
            </a:r>
            <a:r>
              <a:rPr lang="en-US" sz="1600" i="1" dirty="0"/>
              <a:t> </a:t>
            </a:r>
            <a:r>
              <a:rPr lang="en-US" sz="1600" dirty="0"/>
              <a:t>exposes file layout from FS to VAS of a process</a:t>
            </a:r>
          </a:p>
          <a:p>
            <a:pPr marL="285750" indent="-285750">
              <a:buFont typeface="Arial"/>
              <a:buChar char="•"/>
            </a:pPr>
            <a:r>
              <a:rPr lang="en-US" sz="1600" dirty="0"/>
              <a:t>Instead of loading the whole file in memory, </a:t>
            </a:r>
            <a:r>
              <a:rPr lang="en-US" sz="1600" i="1" dirty="0" err="1"/>
              <a:t>mmap</a:t>
            </a:r>
            <a:r>
              <a:rPr lang="en-US" sz="1600" i="1" dirty="0"/>
              <a:t> </a:t>
            </a:r>
            <a:r>
              <a:rPr lang="en-US" sz="1600" dirty="0"/>
              <a:t>loads segments of file at a </a:t>
            </a:r>
            <a:r>
              <a:rPr lang="en-US" sz="1600" i="1" dirty="0"/>
              <a:t>page </a:t>
            </a:r>
            <a:r>
              <a:rPr lang="en-US" sz="1600" dirty="0"/>
              <a:t>granularity</a:t>
            </a:r>
          </a:p>
          <a:p>
            <a:pPr marL="285750" indent="-285750">
              <a:buFont typeface="Arial"/>
              <a:buChar char="•"/>
            </a:pPr>
            <a:r>
              <a:rPr lang="en-US" sz="1600" b="1" dirty="0">
                <a:solidFill>
                  <a:srgbClr val="008000"/>
                </a:solidFill>
              </a:rPr>
              <a:t>Beneficial for partial file accesses</a:t>
            </a:r>
          </a:p>
          <a:p>
            <a:pPr marL="742950" lvl="1" indent="-285750">
              <a:buFont typeface="Arial"/>
              <a:buChar char="•"/>
            </a:pPr>
            <a:r>
              <a:rPr lang="en-US" sz="1600" dirty="0"/>
              <a:t>Entire file is not accessed at once</a:t>
            </a:r>
          </a:p>
          <a:p>
            <a:pPr marL="742950" lvl="1" indent="-285750">
              <a:buFont typeface="Arial"/>
              <a:buChar char="•"/>
            </a:pPr>
            <a:r>
              <a:rPr lang="en-US" sz="1600" dirty="0"/>
              <a:t>File represents a complex database</a:t>
            </a:r>
          </a:p>
        </p:txBody>
      </p:sp>
    </p:spTree>
    <p:extLst>
      <p:ext uri="{BB962C8B-B14F-4D97-AF65-F5344CB8AC3E}">
        <p14:creationId xmlns:p14="http://schemas.microsoft.com/office/powerpoint/2010/main" val="1023029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a:t>CFS – Completely Fair Scheduler</a:t>
            </a:r>
          </a:p>
        </p:txBody>
      </p:sp>
      <p:sp>
        <p:nvSpPr>
          <p:cNvPr id="21" name="Content Placeholder 20"/>
          <p:cNvSpPr>
            <a:spLocks noGrp="1"/>
          </p:cNvSpPr>
          <p:nvPr>
            <p:ph idx="1"/>
          </p:nvPr>
        </p:nvSpPr>
        <p:spPr>
          <a:xfrm>
            <a:off x="457200" y="809768"/>
            <a:ext cx="8229600" cy="4043586"/>
          </a:xfrm>
        </p:spPr>
        <p:txBody>
          <a:bodyPr>
            <a:noAutofit/>
          </a:bodyPr>
          <a:lstStyle/>
          <a:p>
            <a:pPr marL="285750" indent="-285750">
              <a:lnSpc>
                <a:spcPct val="130000"/>
              </a:lnSpc>
              <a:buClr>
                <a:srgbClr val="23ABE3"/>
              </a:buClr>
              <a:buFont typeface="Wingdings" charset="2"/>
              <a:buChar char="Ø"/>
            </a:pPr>
            <a:r>
              <a:rPr lang="en-US" sz="1800" b="0" dirty="0">
                <a:cs typeface="Avenir Book"/>
              </a:rPr>
              <a:t>Introduced in Linux Kernel 2.6</a:t>
            </a:r>
          </a:p>
          <a:p>
            <a:pPr marL="285750" indent="-285750">
              <a:lnSpc>
                <a:spcPct val="130000"/>
              </a:lnSpc>
              <a:buClr>
                <a:srgbClr val="23ABE3"/>
              </a:buClr>
              <a:buFont typeface="Wingdings" charset="2"/>
              <a:buChar char="Ø"/>
            </a:pPr>
            <a:r>
              <a:rPr lang="en-US" sz="1800" b="0" dirty="0">
                <a:cs typeface="Avenir Book"/>
              </a:rPr>
              <a:t>The Process with Least-used CPU Time is Chosen to Run First</a:t>
            </a:r>
          </a:p>
          <a:p>
            <a:pPr marL="285750" indent="-285750">
              <a:lnSpc>
                <a:spcPct val="130000"/>
              </a:lnSpc>
              <a:buClr>
                <a:srgbClr val="23ABE3"/>
              </a:buClr>
              <a:buFont typeface="Wingdings" charset="2"/>
              <a:buChar char="Ø"/>
            </a:pPr>
            <a:r>
              <a:rPr lang="en-US" sz="1800" b="0" dirty="0">
                <a:cs typeface="Avenir Book"/>
              </a:rPr>
              <a:t>Does Not Take the Process Queueing Order into Account</a:t>
            </a:r>
          </a:p>
          <a:p>
            <a:pPr marL="285750" indent="-285750">
              <a:lnSpc>
                <a:spcPct val="130000"/>
              </a:lnSpc>
              <a:buClr>
                <a:srgbClr val="23ABE3"/>
              </a:buClr>
              <a:buFont typeface="Wingdings" charset="2"/>
              <a:buChar char="Ø"/>
            </a:pPr>
            <a:r>
              <a:rPr lang="en-US" sz="1800" dirty="0">
                <a:solidFill>
                  <a:srgbClr val="008000"/>
                </a:solidFill>
                <a:cs typeface="Avenir Book"/>
              </a:rPr>
              <a:t>Guarantees Fairness between Processes</a:t>
            </a:r>
          </a:p>
          <a:p>
            <a:pPr marL="285750" indent="-285750">
              <a:lnSpc>
                <a:spcPct val="130000"/>
              </a:lnSpc>
              <a:buClr>
                <a:srgbClr val="23ABE3"/>
              </a:buClr>
              <a:buFont typeface="Wingdings" charset="2"/>
              <a:buChar char="Ø"/>
            </a:pPr>
            <a:r>
              <a:rPr lang="en-US" sz="1800" dirty="0">
                <a:solidFill>
                  <a:srgbClr val="008000"/>
                </a:solidFill>
                <a:cs typeface="Avenir Book"/>
              </a:rPr>
              <a:t>Maximizes CPU Utilization</a:t>
            </a:r>
          </a:p>
          <a:p>
            <a:pPr marL="285750" indent="-285750">
              <a:lnSpc>
                <a:spcPct val="130000"/>
              </a:lnSpc>
              <a:buClr>
                <a:srgbClr val="23ABE3"/>
              </a:buClr>
              <a:buFont typeface="Wingdings" charset="2"/>
              <a:buChar char="Ø"/>
            </a:pPr>
            <a:r>
              <a:rPr lang="en-US" sz="1800" b="0" dirty="0">
                <a:cs typeface="Avenir Book"/>
              </a:rPr>
              <a:t>When I/O Completion Interrupt is Invoked</a:t>
            </a:r>
          </a:p>
          <a:p>
            <a:pPr marL="685800" lvl="1">
              <a:lnSpc>
                <a:spcPct val="130000"/>
              </a:lnSpc>
              <a:buClr>
                <a:srgbClr val="23ABE3"/>
              </a:buClr>
              <a:buFont typeface="Wingdings" charset="2"/>
              <a:buChar char="Ø"/>
            </a:pPr>
            <a:r>
              <a:rPr lang="en-US" sz="1800" b="0" dirty="0">
                <a:cs typeface="Avenir Book"/>
              </a:rPr>
              <a:t>CFS Awakes All the Chosen Processes</a:t>
            </a:r>
            <a:endParaRPr lang="en-US" sz="1800" dirty="0">
              <a:cs typeface="Avenir Book"/>
            </a:endParaRPr>
          </a:p>
          <a:p>
            <a:pPr marL="685800" lvl="1">
              <a:lnSpc>
                <a:spcPct val="130000"/>
              </a:lnSpc>
              <a:buClr>
                <a:srgbClr val="23ABE3"/>
              </a:buClr>
              <a:buFont typeface="Wingdings" charset="2"/>
              <a:buChar char="Ø"/>
            </a:pPr>
            <a:r>
              <a:rPr lang="en-US" sz="1800" b="0" dirty="0">
                <a:cs typeface="Avenir Book"/>
              </a:rPr>
              <a:t>If </a:t>
            </a:r>
            <a:r>
              <a:rPr lang="en-US" sz="1800" dirty="0">
                <a:cs typeface="Avenir Book"/>
              </a:rPr>
              <a:t>Interrupt is not from the Proper Operation</a:t>
            </a:r>
            <a:r>
              <a:rPr lang="en-US" sz="1800" b="0" dirty="0">
                <a:cs typeface="Avenir Book"/>
              </a:rPr>
              <a:t>, the Processes Go to Sleep Again</a:t>
            </a:r>
          </a:p>
          <a:p>
            <a:pPr marL="285750">
              <a:lnSpc>
                <a:spcPct val="130000"/>
              </a:lnSpc>
              <a:buClr>
                <a:srgbClr val="23ABE3"/>
              </a:buClr>
              <a:buFont typeface="Wingdings" charset="2"/>
              <a:buChar char="Ø"/>
            </a:pPr>
            <a:r>
              <a:rPr lang="en-US" sz="1800" dirty="0">
                <a:solidFill>
                  <a:srgbClr val="FF0000"/>
                </a:solidFill>
                <a:cs typeface="Avenir Book"/>
              </a:rPr>
              <a:t>Increases Unnecessary Context Switches and Total Sleep Time!</a:t>
            </a:r>
          </a:p>
        </p:txBody>
      </p:sp>
      <p:sp>
        <p:nvSpPr>
          <p:cNvPr id="3" name="Slide Number Placeholder 2"/>
          <p:cNvSpPr>
            <a:spLocks noGrp="1"/>
          </p:cNvSpPr>
          <p:nvPr>
            <p:ph type="sldNum" sz="quarter" idx="4"/>
          </p:nvPr>
        </p:nvSpPr>
        <p:spPr/>
        <p:txBody>
          <a:bodyPr/>
          <a:lstStyle/>
          <a:p>
            <a:fld id="{167F000A-0E87-634D-A6A5-8EA5697989E0}" type="slidenum">
              <a:rPr lang="en-US" smtClean="0"/>
              <a:pPr/>
              <a:t>31</a:t>
            </a:fld>
            <a:endParaRPr lang="en-US" dirty="0"/>
          </a:p>
        </p:txBody>
      </p:sp>
    </p:spTree>
    <p:extLst>
      <p:ext uri="{BB962C8B-B14F-4D97-AF65-F5344CB8AC3E}">
        <p14:creationId xmlns:p14="http://schemas.microsoft.com/office/powerpoint/2010/main" val="2105789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a:t>Detecting Collocated Process</a:t>
            </a:r>
          </a:p>
        </p:txBody>
      </p:sp>
      <p:sp>
        <p:nvSpPr>
          <p:cNvPr id="21" name="Content Placeholder 20"/>
          <p:cNvSpPr>
            <a:spLocks noGrp="1"/>
          </p:cNvSpPr>
          <p:nvPr>
            <p:ph idx="1"/>
          </p:nvPr>
        </p:nvSpPr>
        <p:spPr>
          <a:xfrm>
            <a:off x="457200" y="809768"/>
            <a:ext cx="8229600" cy="3698927"/>
          </a:xfrm>
        </p:spPr>
        <p:txBody>
          <a:bodyPr>
            <a:noAutofit/>
          </a:bodyPr>
          <a:lstStyle/>
          <a:p>
            <a:pPr marL="285750" indent="-285750">
              <a:lnSpc>
                <a:spcPct val="130000"/>
              </a:lnSpc>
              <a:buClr>
                <a:srgbClr val="23ABE3"/>
              </a:buClr>
              <a:buFont typeface="Wingdings" charset="2"/>
              <a:buChar char="Ø"/>
            </a:pPr>
            <a:r>
              <a:rPr lang="en-US" sz="1800" dirty="0">
                <a:cs typeface="Avenir Book"/>
              </a:rPr>
              <a:t>How can Localized </a:t>
            </a:r>
            <a:r>
              <a:rPr lang="en-US" sz="1800" i="1" dirty="0" err="1">
                <a:cs typeface="Avenir Book"/>
              </a:rPr>
              <a:t>mmap</a:t>
            </a:r>
            <a:r>
              <a:rPr lang="en-US" sz="1800" i="1" dirty="0">
                <a:cs typeface="Avenir Book"/>
              </a:rPr>
              <a:t> </a:t>
            </a:r>
            <a:r>
              <a:rPr lang="en-US" sz="1800" dirty="0">
                <a:cs typeface="Avenir Book"/>
              </a:rPr>
              <a:t>Detect which Processes Reside on the Same Node?</a:t>
            </a:r>
            <a:endParaRPr lang="en-US" sz="1800" i="1" dirty="0">
              <a:solidFill>
                <a:srgbClr val="008000"/>
              </a:solidFill>
              <a:cs typeface="Avenir Book"/>
            </a:endParaRPr>
          </a:p>
          <a:p>
            <a:pPr marL="285750" indent="-285750">
              <a:lnSpc>
                <a:spcPct val="130000"/>
              </a:lnSpc>
              <a:buClr>
                <a:srgbClr val="23ABE3"/>
              </a:buClr>
              <a:buFont typeface="Wingdings" charset="2"/>
              <a:buChar char="Ø"/>
            </a:pPr>
            <a:r>
              <a:rPr lang="en-US" sz="1800" b="0" dirty="0">
                <a:cs typeface="Avenir Book"/>
              </a:rPr>
              <a:t>LMDBIO Tries to Solve the Problem Using an MPI-3 Feature</a:t>
            </a:r>
          </a:p>
          <a:p>
            <a:pPr marL="685800" lvl="1">
              <a:lnSpc>
                <a:spcPct val="130000"/>
              </a:lnSpc>
              <a:buClr>
                <a:srgbClr val="23ABE3"/>
              </a:buClr>
              <a:buFont typeface="Wingdings" charset="2"/>
              <a:buChar char="Ø"/>
            </a:pPr>
            <a:r>
              <a:rPr lang="en-US" sz="1800" dirty="0">
                <a:cs typeface="Avenir Book"/>
              </a:rPr>
              <a:t>Splits Global MPI Communicator to Multiple Local MPI Communicators</a:t>
            </a:r>
          </a:p>
          <a:p>
            <a:pPr marL="685800" lvl="1">
              <a:lnSpc>
                <a:spcPct val="130000"/>
              </a:lnSpc>
              <a:buClr>
                <a:srgbClr val="23ABE3"/>
              </a:buClr>
              <a:buFont typeface="Wingdings" charset="2"/>
              <a:buChar char="Ø"/>
            </a:pPr>
            <a:r>
              <a:rPr lang="en-US" sz="1800" b="0" dirty="0">
                <a:cs typeface="Avenir Book"/>
              </a:rPr>
              <a:t>Uses </a:t>
            </a:r>
            <a:r>
              <a:rPr lang="en-US" sz="1800" b="0" dirty="0" err="1">
                <a:cs typeface="Avenir Book"/>
              </a:rPr>
              <a:t>MPI_Comm_split_type</a:t>
            </a:r>
            <a:r>
              <a:rPr lang="en-US" sz="1800" b="0" dirty="0">
                <a:cs typeface="Avenir Book"/>
              </a:rPr>
              <a:t> with MPI_COMM_TYPE_SHARED</a:t>
            </a:r>
          </a:p>
          <a:p>
            <a:pPr marL="1085850" lvl="2">
              <a:lnSpc>
                <a:spcPct val="130000"/>
              </a:lnSpc>
              <a:buClr>
                <a:srgbClr val="23ABE3"/>
              </a:buClr>
              <a:buFont typeface="Wingdings" charset="2"/>
              <a:buChar char="Ø"/>
            </a:pPr>
            <a:r>
              <a:rPr lang="en-US" sz="1800" dirty="0">
                <a:cs typeface="Avenir Book"/>
              </a:rPr>
              <a:t>Returns Group of Processes that can Create an SHM Buffer Together</a:t>
            </a:r>
          </a:p>
          <a:p>
            <a:pPr marL="685800" lvl="1">
              <a:lnSpc>
                <a:spcPct val="130000"/>
              </a:lnSpc>
              <a:buClr>
                <a:srgbClr val="23ABE3"/>
              </a:buClr>
              <a:buFont typeface="Wingdings" charset="2"/>
              <a:buChar char="Ø"/>
            </a:pPr>
            <a:r>
              <a:rPr lang="en-US" sz="1800" b="0" dirty="0">
                <a:cs typeface="Avenir Book"/>
              </a:rPr>
              <a:t>Most of the Time it Returns Group of Processes from the Same Node</a:t>
            </a:r>
          </a:p>
          <a:p>
            <a:pPr marL="685800" lvl="1">
              <a:lnSpc>
                <a:spcPct val="130000"/>
              </a:lnSpc>
              <a:buClr>
                <a:srgbClr val="23ABE3"/>
              </a:buClr>
              <a:buFont typeface="Wingdings" charset="2"/>
              <a:buChar char="Ø"/>
            </a:pPr>
            <a:r>
              <a:rPr lang="en-US" sz="1800" dirty="0">
                <a:cs typeface="Avenir Book"/>
              </a:rPr>
              <a:t>If Wrong Set of Processes is Returned, Performance is Compromised, but Workflow Does Not Fail</a:t>
            </a:r>
            <a:endParaRPr lang="en-US" sz="1800" b="0" dirty="0">
              <a:cs typeface="Avenir Book"/>
            </a:endParaRPr>
          </a:p>
        </p:txBody>
      </p:sp>
      <p:sp>
        <p:nvSpPr>
          <p:cNvPr id="3" name="Slide Number Placeholder 2"/>
          <p:cNvSpPr>
            <a:spLocks noGrp="1"/>
          </p:cNvSpPr>
          <p:nvPr>
            <p:ph type="sldNum" sz="quarter" idx="4"/>
          </p:nvPr>
        </p:nvSpPr>
        <p:spPr/>
        <p:txBody>
          <a:bodyPr/>
          <a:lstStyle/>
          <a:p>
            <a:fld id="{167F000A-0E87-634D-A6A5-8EA5697989E0}" type="slidenum">
              <a:rPr lang="en-US" smtClean="0"/>
              <a:pPr/>
              <a:t>32</a:t>
            </a:fld>
            <a:endParaRPr lang="en-US" dirty="0"/>
          </a:p>
        </p:txBody>
      </p:sp>
    </p:spTree>
    <p:extLst>
      <p:ext uri="{BB962C8B-B14F-4D97-AF65-F5344CB8AC3E}">
        <p14:creationId xmlns:p14="http://schemas.microsoft.com/office/powerpoint/2010/main" val="12165625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a:t>LMDB Revisited – Database Format</a:t>
            </a:r>
          </a:p>
        </p:txBody>
      </p:sp>
      <p:sp>
        <p:nvSpPr>
          <p:cNvPr id="3" name="Slide Number Placeholder 2"/>
          <p:cNvSpPr>
            <a:spLocks noGrp="1"/>
          </p:cNvSpPr>
          <p:nvPr>
            <p:ph type="sldNum" sz="quarter" idx="4"/>
          </p:nvPr>
        </p:nvSpPr>
        <p:spPr/>
        <p:txBody>
          <a:bodyPr/>
          <a:lstStyle/>
          <a:p>
            <a:fld id="{167F000A-0E87-634D-A6A5-8EA5697989E0}" type="slidenum">
              <a:rPr lang="en-US" smtClean="0"/>
              <a:pPr/>
              <a:t>33</a:t>
            </a:fld>
            <a:endParaRPr lang="en-US" dirty="0"/>
          </a:p>
        </p:txBody>
      </p:sp>
      <p:sp>
        <p:nvSpPr>
          <p:cNvPr id="7" name="TextBox 6"/>
          <p:cNvSpPr txBox="1"/>
          <p:nvPr/>
        </p:nvSpPr>
        <p:spPr>
          <a:xfrm>
            <a:off x="5230675" y="789487"/>
            <a:ext cx="3582734" cy="4031873"/>
          </a:xfrm>
          <a:prstGeom prst="rect">
            <a:avLst/>
          </a:prstGeom>
          <a:noFill/>
        </p:spPr>
        <p:txBody>
          <a:bodyPr wrap="square" rtlCol="0">
            <a:spAutoFit/>
          </a:bodyPr>
          <a:lstStyle/>
          <a:p>
            <a:pPr marL="285750" indent="-285750">
              <a:buFont typeface="Arial"/>
              <a:buChar char="•"/>
            </a:pPr>
            <a:r>
              <a:rPr lang="en-US" sz="1600" b="1" dirty="0"/>
              <a:t>Metadata Pages</a:t>
            </a:r>
          </a:p>
          <a:p>
            <a:pPr marL="742950" lvl="1" indent="-285750">
              <a:buFont typeface="Arial"/>
              <a:buChar char="•"/>
            </a:pPr>
            <a:r>
              <a:rPr lang="en-US" sz="1600" dirty="0"/>
              <a:t>Store Information about DB</a:t>
            </a:r>
          </a:p>
          <a:p>
            <a:pPr marL="285750" indent="-285750">
              <a:buFont typeface="Arial"/>
              <a:buChar char="•"/>
            </a:pPr>
            <a:r>
              <a:rPr lang="en-US" sz="1600" b="1" dirty="0"/>
              <a:t>Branch Pages </a:t>
            </a:r>
            <a:r>
              <a:rPr lang="en-US" sz="1600" dirty="0"/>
              <a:t>&amp; </a:t>
            </a:r>
            <a:r>
              <a:rPr lang="en-US" sz="1600" b="1" dirty="0"/>
              <a:t>Leaf Pages </a:t>
            </a:r>
            <a:r>
              <a:rPr lang="en-US" sz="1600" dirty="0"/>
              <a:t>store Page Header and Records</a:t>
            </a:r>
          </a:p>
          <a:p>
            <a:pPr marL="285750" indent="-285750">
              <a:buFont typeface="Arial"/>
              <a:buChar char="•"/>
            </a:pPr>
            <a:r>
              <a:rPr lang="en-US" sz="1600" b="1" dirty="0"/>
              <a:t>Overflow Pages </a:t>
            </a:r>
            <a:r>
              <a:rPr lang="en-US" sz="1600" dirty="0"/>
              <a:t>store the records that exceed leaf pages</a:t>
            </a:r>
          </a:p>
          <a:p>
            <a:pPr marL="285750" indent="-285750">
              <a:buFont typeface="Arial"/>
              <a:buChar char="•"/>
            </a:pPr>
            <a:r>
              <a:rPr lang="en-US" sz="1600" b="1" dirty="0"/>
              <a:t>Page Header </a:t>
            </a:r>
            <a:r>
              <a:rPr lang="en-US" sz="1600" dirty="0"/>
              <a:t>(not in overflow page) stores type of each page, size of node, pointer to other nodes</a:t>
            </a:r>
          </a:p>
          <a:p>
            <a:pPr marL="285750" indent="-285750">
              <a:buFont typeface="Arial"/>
              <a:buChar char="•"/>
            </a:pPr>
            <a:r>
              <a:rPr lang="en-US" sz="1600" b="1" dirty="0"/>
              <a:t>Cursor, </a:t>
            </a:r>
            <a:r>
              <a:rPr lang="en-US" sz="1600" dirty="0"/>
              <a:t>pointer structure of LMDB, contains information about</a:t>
            </a:r>
          </a:p>
          <a:p>
            <a:pPr marL="742950" lvl="1" indent="-285750">
              <a:buFont typeface="Arial"/>
              <a:buChar char="•"/>
            </a:pPr>
            <a:r>
              <a:rPr lang="en-US" sz="1600" dirty="0"/>
              <a:t>Record index</a:t>
            </a:r>
          </a:p>
          <a:p>
            <a:pPr marL="742950" lvl="1" indent="-285750">
              <a:buFont typeface="Arial"/>
              <a:buChar char="•"/>
            </a:pPr>
            <a:r>
              <a:rPr lang="en-US" sz="1600" dirty="0"/>
              <a:t>Virtual address location</a:t>
            </a:r>
          </a:p>
          <a:p>
            <a:pPr marL="742950" lvl="1" indent="-285750">
              <a:buFont typeface="Arial"/>
              <a:buChar char="•"/>
            </a:pPr>
            <a:r>
              <a:rPr lang="en-US" sz="1600" dirty="0"/>
              <a:t>Parent branch node</a:t>
            </a:r>
          </a:p>
          <a:p>
            <a:pPr marL="742950" lvl="1" indent="-285750">
              <a:buFont typeface="Arial"/>
              <a:buChar char="•"/>
            </a:pPr>
            <a:r>
              <a:rPr lang="en-US" sz="1600" dirty="0"/>
              <a:t>Offset of page holding record</a:t>
            </a:r>
          </a:p>
          <a:p>
            <a:pPr marL="285750" indent="-285750">
              <a:buFont typeface="Arial"/>
              <a:buChar char="•"/>
            </a:pPr>
            <a:r>
              <a:rPr lang="en-US" sz="1600" b="1" dirty="0">
                <a:solidFill>
                  <a:srgbClr val="FF0000"/>
                </a:solidFill>
              </a:rPr>
              <a:t>Allows only sequential DB access!</a:t>
            </a:r>
          </a:p>
        </p:txBody>
      </p:sp>
      <p:sp>
        <p:nvSpPr>
          <p:cNvPr id="8" name="TextBox 7"/>
          <p:cNvSpPr txBox="1"/>
          <p:nvPr/>
        </p:nvSpPr>
        <p:spPr>
          <a:xfrm>
            <a:off x="365366" y="2752517"/>
            <a:ext cx="4865309" cy="2062103"/>
          </a:xfrm>
          <a:prstGeom prst="rect">
            <a:avLst/>
          </a:prstGeom>
          <a:noFill/>
        </p:spPr>
        <p:txBody>
          <a:bodyPr wrap="square" rtlCol="0">
            <a:spAutoFit/>
          </a:bodyPr>
          <a:lstStyle/>
          <a:p>
            <a:pPr marL="285750" indent="-285750">
              <a:buFont typeface="Arial"/>
              <a:buChar char="•"/>
            </a:pPr>
            <a:r>
              <a:rPr lang="en-US" sz="1600" dirty="0"/>
              <a:t>Balanced n-way search trees</a:t>
            </a:r>
          </a:p>
          <a:p>
            <a:pPr marL="285750" indent="-285750">
              <a:buFont typeface="Arial"/>
              <a:buChar char="•"/>
            </a:pPr>
            <a:r>
              <a:rPr lang="en-US" sz="1600" dirty="0"/>
              <a:t>B+ Tree has two types of nodes</a:t>
            </a:r>
          </a:p>
          <a:p>
            <a:pPr marL="285750" indent="-285750">
              <a:buFont typeface="Arial"/>
              <a:buChar char="•"/>
            </a:pPr>
            <a:r>
              <a:rPr lang="en-US" sz="1600" b="1" dirty="0"/>
              <a:t>Branch nodes</a:t>
            </a:r>
          </a:p>
          <a:p>
            <a:pPr marL="742950" lvl="1" indent="-285750">
              <a:buFont typeface="Arial"/>
              <a:buChar char="•"/>
            </a:pPr>
            <a:r>
              <a:rPr lang="en-US" sz="1600" dirty="0"/>
              <a:t>Contain pointers to point n children nodes</a:t>
            </a:r>
          </a:p>
          <a:p>
            <a:pPr marL="742950" lvl="1" indent="-285750">
              <a:buFont typeface="Arial"/>
              <a:buChar char="•"/>
            </a:pPr>
            <a:r>
              <a:rPr lang="en-US" sz="1600" dirty="0"/>
              <a:t>Govern the number range of indices of its successors</a:t>
            </a:r>
          </a:p>
          <a:p>
            <a:pPr marL="285750" indent="-285750">
              <a:buFont typeface="Arial"/>
              <a:buChar char="•"/>
            </a:pPr>
            <a:r>
              <a:rPr lang="en-US" sz="1600" b="1" dirty="0"/>
              <a:t>Leaf nodes</a:t>
            </a:r>
          </a:p>
          <a:p>
            <a:pPr marL="742950" lvl="1" indent="-285750">
              <a:buFont typeface="Arial"/>
              <a:buChar char="•"/>
            </a:pPr>
            <a:r>
              <a:rPr lang="en-US" sz="1600" dirty="0"/>
              <a:t>Contain data and address to sibling nodes</a:t>
            </a:r>
          </a:p>
        </p:txBody>
      </p:sp>
      <p:pic>
        <p:nvPicPr>
          <p:cNvPr id="5" name="Picture 4"/>
          <p:cNvPicPr>
            <a:picLocks noChangeAspect="1"/>
          </p:cNvPicPr>
          <p:nvPr/>
        </p:nvPicPr>
        <p:blipFill>
          <a:blip r:embed="rId3"/>
          <a:stretch>
            <a:fillRect/>
          </a:stretch>
        </p:blipFill>
        <p:spPr>
          <a:xfrm>
            <a:off x="365366" y="815015"/>
            <a:ext cx="4687506" cy="1900050"/>
          </a:xfrm>
          <a:prstGeom prst="rect">
            <a:avLst/>
          </a:prstGeom>
        </p:spPr>
      </p:pic>
    </p:spTree>
    <p:extLst>
      <p:ext uri="{BB962C8B-B14F-4D97-AF65-F5344CB8AC3E}">
        <p14:creationId xmlns:p14="http://schemas.microsoft.com/office/powerpoint/2010/main" val="425093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a:t>LMDBIO – Performance Analysis</a:t>
            </a:r>
          </a:p>
        </p:txBody>
      </p:sp>
      <p:sp>
        <p:nvSpPr>
          <p:cNvPr id="3" name="Slide Number Placeholder 2"/>
          <p:cNvSpPr>
            <a:spLocks noGrp="1"/>
          </p:cNvSpPr>
          <p:nvPr>
            <p:ph type="sldNum" sz="quarter" idx="4"/>
          </p:nvPr>
        </p:nvSpPr>
        <p:spPr/>
        <p:txBody>
          <a:bodyPr/>
          <a:lstStyle/>
          <a:p>
            <a:fld id="{167F000A-0E87-634D-A6A5-8EA5697989E0}" type="slidenum">
              <a:rPr lang="en-US" smtClean="0"/>
              <a:pPr/>
              <a:t>34</a:t>
            </a:fld>
            <a:endParaRPr lang="en-US" dirty="0"/>
          </a:p>
        </p:txBody>
      </p:sp>
      <p:sp>
        <p:nvSpPr>
          <p:cNvPr id="8" name="TextBox 7"/>
          <p:cNvSpPr txBox="1"/>
          <p:nvPr/>
        </p:nvSpPr>
        <p:spPr>
          <a:xfrm>
            <a:off x="5136849" y="2082588"/>
            <a:ext cx="4007151" cy="1323439"/>
          </a:xfrm>
          <a:prstGeom prst="rect">
            <a:avLst/>
          </a:prstGeom>
          <a:noFill/>
        </p:spPr>
        <p:txBody>
          <a:bodyPr wrap="square" rtlCol="0">
            <a:spAutoFit/>
          </a:bodyPr>
          <a:lstStyle/>
          <a:p>
            <a:pPr marL="285750" indent="-285750">
              <a:buFont typeface="Arial"/>
              <a:buChar char="•"/>
            </a:pPr>
            <a:r>
              <a:rPr lang="en-US" sz="1600" dirty="0"/>
              <a:t>For 512 processes</a:t>
            </a:r>
          </a:p>
          <a:p>
            <a:pPr marL="285750" indent="-285750">
              <a:buFont typeface="Arial"/>
              <a:buChar char="•"/>
            </a:pPr>
            <a:r>
              <a:rPr lang="en-US" sz="1600" dirty="0"/>
              <a:t>Read Time is </a:t>
            </a:r>
            <a:r>
              <a:rPr lang="en-US" sz="1600" b="1" dirty="0"/>
              <a:t>40% </a:t>
            </a:r>
            <a:r>
              <a:rPr lang="en-US" sz="1600" dirty="0"/>
              <a:t>of Training Time</a:t>
            </a:r>
          </a:p>
          <a:p>
            <a:pPr marL="285750" indent="-285750">
              <a:buFont typeface="Arial"/>
              <a:buChar char="•"/>
            </a:pPr>
            <a:r>
              <a:rPr lang="en-US" sz="1600" dirty="0"/>
              <a:t>Waiting Time before parameter sync or Skew time between processes is almost </a:t>
            </a:r>
            <a:r>
              <a:rPr lang="en-US" sz="1600" b="1" dirty="0"/>
              <a:t>60% </a:t>
            </a:r>
            <a:r>
              <a:rPr lang="en-US" sz="1600" dirty="0"/>
              <a:t>of total Training Time</a:t>
            </a:r>
          </a:p>
        </p:txBody>
      </p:sp>
      <p:pic>
        <p:nvPicPr>
          <p:cNvPr id="5" name="Picture 4"/>
          <p:cNvPicPr>
            <a:picLocks noChangeAspect="1"/>
          </p:cNvPicPr>
          <p:nvPr/>
        </p:nvPicPr>
        <p:blipFill>
          <a:blip r:embed="rId3"/>
          <a:stretch>
            <a:fillRect/>
          </a:stretch>
        </p:blipFill>
        <p:spPr>
          <a:xfrm>
            <a:off x="364796" y="1174402"/>
            <a:ext cx="4677568" cy="3139811"/>
          </a:xfrm>
          <a:prstGeom prst="rect">
            <a:avLst/>
          </a:prstGeom>
        </p:spPr>
      </p:pic>
    </p:spTree>
    <p:extLst>
      <p:ext uri="{BB962C8B-B14F-4D97-AF65-F5344CB8AC3E}">
        <p14:creationId xmlns:p14="http://schemas.microsoft.com/office/powerpoint/2010/main" val="3570384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a:t>Performance Comparison – ImageNet LMDBIO-2.0</a:t>
            </a:r>
          </a:p>
        </p:txBody>
      </p:sp>
      <p:sp>
        <p:nvSpPr>
          <p:cNvPr id="3" name="Slide Number Placeholder 2"/>
          <p:cNvSpPr>
            <a:spLocks noGrp="1"/>
          </p:cNvSpPr>
          <p:nvPr>
            <p:ph type="sldNum" sz="quarter" idx="4"/>
          </p:nvPr>
        </p:nvSpPr>
        <p:spPr/>
        <p:txBody>
          <a:bodyPr/>
          <a:lstStyle/>
          <a:p>
            <a:fld id="{167F000A-0E87-634D-A6A5-8EA5697989E0}" type="slidenum">
              <a:rPr lang="en-US" smtClean="0"/>
              <a:pPr/>
              <a:t>35</a:t>
            </a:fld>
            <a:endParaRPr lang="en-US" dirty="0"/>
          </a:p>
        </p:txBody>
      </p:sp>
      <p:sp>
        <p:nvSpPr>
          <p:cNvPr id="8" name="TextBox 7"/>
          <p:cNvSpPr txBox="1"/>
          <p:nvPr/>
        </p:nvSpPr>
        <p:spPr>
          <a:xfrm>
            <a:off x="360342" y="3705124"/>
            <a:ext cx="8419908" cy="584775"/>
          </a:xfrm>
          <a:prstGeom prst="rect">
            <a:avLst/>
          </a:prstGeom>
          <a:noFill/>
        </p:spPr>
        <p:txBody>
          <a:bodyPr wrap="square" rtlCol="0">
            <a:spAutoFit/>
          </a:bodyPr>
          <a:lstStyle/>
          <a:p>
            <a:pPr marL="285750" indent="-285750">
              <a:buFont typeface="Arial"/>
              <a:buChar char="•"/>
            </a:pPr>
            <a:r>
              <a:rPr lang="en-US" sz="1600" dirty="0"/>
              <a:t>“</a:t>
            </a:r>
            <a:r>
              <a:rPr lang="en-US" sz="1600" dirty="0" err="1"/>
              <a:t>Param</a:t>
            </a:r>
            <a:r>
              <a:rPr lang="en-US" sz="1600" dirty="0"/>
              <a:t> Sync Time” – Time for parameter communication between processes increases</a:t>
            </a:r>
          </a:p>
          <a:p>
            <a:pPr marL="285750" indent="-285750">
              <a:buFont typeface="Arial"/>
              <a:buChar char="•"/>
            </a:pPr>
            <a:r>
              <a:rPr lang="en-US" sz="1600" dirty="0"/>
              <a:t>Because, </a:t>
            </a:r>
            <a:r>
              <a:rPr lang="en-US" sz="1600" dirty="0" err="1"/>
              <a:t>CaffeNet</a:t>
            </a:r>
            <a:r>
              <a:rPr lang="en-US" sz="1600" dirty="0"/>
              <a:t> DNN Model is larger than </a:t>
            </a:r>
            <a:r>
              <a:rPr lang="en-US" sz="1600" dirty="0" err="1"/>
              <a:t>AlexNet</a:t>
            </a:r>
            <a:endParaRPr lang="en-US" sz="1600" dirty="0"/>
          </a:p>
        </p:txBody>
      </p:sp>
      <p:pic>
        <p:nvPicPr>
          <p:cNvPr id="5" name="Picture 4"/>
          <p:cNvPicPr>
            <a:picLocks noChangeAspect="1"/>
          </p:cNvPicPr>
          <p:nvPr/>
        </p:nvPicPr>
        <p:blipFill>
          <a:blip r:embed="rId3"/>
          <a:stretch>
            <a:fillRect/>
          </a:stretch>
        </p:blipFill>
        <p:spPr>
          <a:xfrm>
            <a:off x="360342" y="840574"/>
            <a:ext cx="8494823" cy="2694626"/>
          </a:xfrm>
          <a:prstGeom prst="rect">
            <a:avLst/>
          </a:prstGeom>
        </p:spPr>
      </p:pic>
    </p:spTree>
    <p:extLst>
      <p:ext uri="{BB962C8B-B14F-4D97-AF65-F5344CB8AC3E}">
        <p14:creationId xmlns:p14="http://schemas.microsoft.com/office/powerpoint/2010/main" val="30158109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a:t>Analysis: Accuracy of Estimation LMDBIO-2.0</a:t>
            </a:r>
          </a:p>
        </p:txBody>
      </p:sp>
      <p:sp>
        <p:nvSpPr>
          <p:cNvPr id="3" name="Slide Number Placeholder 2"/>
          <p:cNvSpPr>
            <a:spLocks noGrp="1"/>
          </p:cNvSpPr>
          <p:nvPr>
            <p:ph type="sldNum" sz="quarter" idx="4"/>
          </p:nvPr>
        </p:nvSpPr>
        <p:spPr/>
        <p:txBody>
          <a:bodyPr/>
          <a:lstStyle/>
          <a:p>
            <a:fld id="{167F000A-0E87-634D-A6A5-8EA5697989E0}" type="slidenum">
              <a:rPr lang="en-US" smtClean="0"/>
              <a:pPr/>
              <a:t>36</a:t>
            </a:fld>
            <a:endParaRPr lang="en-US" dirty="0"/>
          </a:p>
        </p:txBody>
      </p:sp>
      <p:sp>
        <p:nvSpPr>
          <p:cNvPr id="8" name="TextBox 7"/>
          <p:cNvSpPr txBox="1"/>
          <p:nvPr/>
        </p:nvSpPr>
        <p:spPr>
          <a:xfrm>
            <a:off x="360342" y="3694033"/>
            <a:ext cx="4056913" cy="830997"/>
          </a:xfrm>
          <a:prstGeom prst="rect">
            <a:avLst/>
          </a:prstGeom>
          <a:noFill/>
        </p:spPr>
        <p:txBody>
          <a:bodyPr wrap="square" rtlCol="0">
            <a:spAutoFit/>
          </a:bodyPr>
          <a:lstStyle/>
          <a:p>
            <a:pPr marL="285750" indent="-285750">
              <a:buFont typeface="Arial"/>
              <a:buChar char="•"/>
            </a:pPr>
            <a:r>
              <a:rPr lang="en-US" sz="1600" b="1" dirty="0"/>
              <a:t>CIFAR10-Large</a:t>
            </a:r>
          </a:p>
          <a:p>
            <a:pPr marL="285750" indent="-285750">
              <a:buFont typeface="Arial"/>
              <a:buChar char="•"/>
            </a:pPr>
            <a:r>
              <a:rPr lang="en-US" sz="1600" dirty="0"/>
              <a:t>For 512 processes, number of extra pages stabilizes after some iterations</a:t>
            </a:r>
          </a:p>
        </p:txBody>
      </p:sp>
      <p:pic>
        <p:nvPicPr>
          <p:cNvPr id="4" name="Picture 3"/>
          <p:cNvPicPr>
            <a:picLocks noChangeAspect="1"/>
          </p:cNvPicPr>
          <p:nvPr/>
        </p:nvPicPr>
        <p:blipFill>
          <a:blip r:embed="rId3"/>
          <a:stretch>
            <a:fillRect/>
          </a:stretch>
        </p:blipFill>
        <p:spPr>
          <a:xfrm>
            <a:off x="360342" y="845578"/>
            <a:ext cx="8467548" cy="2257622"/>
          </a:xfrm>
          <a:prstGeom prst="rect">
            <a:avLst/>
          </a:prstGeom>
        </p:spPr>
      </p:pic>
      <p:sp>
        <p:nvSpPr>
          <p:cNvPr id="7" name="TextBox 6"/>
          <p:cNvSpPr txBox="1"/>
          <p:nvPr/>
        </p:nvSpPr>
        <p:spPr>
          <a:xfrm>
            <a:off x="4770977" y="3694033"/>
            <a:ext cx="4056913" cy="830997"/>
          </a:xfrm>
          <a:prstGeom prst="rect">
            <a:avLst/>
          </a:prstGeom>
          <a:noFill/>
        </p:spPr>
        <p:txBody>
          <a:bodyPr wrap="square" rtlCol="0">
            <a:spAutoFit/>
          </a:bodyPr>
          <a:lstStyle/>
          <a:p>
            <a:pPr marL="285750" indent="-285750">
              <a:buFont typeface="Arial"/>
              <a:buChar char="•"/>
            </a:pPr>
            <a:r>
              <a:rPr lang="en-US" sz="1600" b="1" dirty="0"/>
              <a:t>ImageNet</a:t>
            </a:r>
          </a:p>
          <a:p>
            <a:pPr marL="285750" indent="-285750">
              <a:buFont typeface="Arial"/>
              <a:buChar char="•"/>
            </a:pPr>
            <a:r>
              <a:rPr lang="en-US" sz="1600" dirty="0"/>
              <a:t>For 512 processes, number of extra pages stabilizes in even earlier iteration</a:t>
            </a:r>
          </a:p>
        </p:txBody>
      </p:sp>
    </p:spTree>
    <p:extLst>
      <p:ext uri="{BB962C8B-B14F-4D97-AF65-F5344CB8AC3E}">
        <p14:creationId xmlns:p14="http://schemas.microsoft.com/office/powerpoint/2010/main" val="1463407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a:t>Analysis: Accuracy of Estimation LMDBIO-2.0</a:t>
            </a:r>
          </a:p>
        </p:txBody>
      </p:sp>
      <p:sp>
        <p:nvSpPr>
          <p:cNvPr id="3" name="Slide Number Placeholder 2"/>
          <p:cNvSpPr>
            <a:spLocks noGrp="1"/>
          </p:cNvSpPr>
          <p:nvPr>
            <p:ph type="sldNum" sz="quarter" idx="4"/>
          </p:nvPr>
        </p:nvSpPr>
        <p:spPr/>
        <p:txBody>
          <a:bodyPr/>
          <a:lstStyle/>
          <a:p>
            <a:fld id="{167F000A-0E87-634D-A6A5-8EA5697989E0}" type="slidenum">
              <a:rPr lang="en-US" smtClean="0"/>
              <a:pPr/>
              <a:t>37</a:t>
            </a:fld>
            <a:endParaRPr lang="en-US" dirty="0"/>
          </a:p>
        </p:txBody>
      </p:sp>
      <p:sp>
        <p:nvSpPr>
          <p:cNvPr id="7" name="TextBox 6"/>
          <p:cNvSpPr txBox="1"/>
          <p:nvPr/>
        </p:nvSpPr>
        <p:spPr>
          <a:xfrm>
            <a:off x="5230675" y="1590145"/>
            <a:ext cx="3582734" cy="2308324"/>
          </a:xfrm>
          <a:prstGeom prst="rect">
            <a:avLst/>
          </a:prstGeom>
          <a:noFill/>
        </p:spPr>
        <p:txBody>
          <a:bodyPr wrap="square" rtlCol="0">
            <a:spAutoFit/>
          </a:bodyPr>
          <a:lstStyle/>
          <a:p>
            <a:pPr marL="285750" indent="-285750">
              <a:buFont typeface="Arial"/>
              <a:buChar char="•"/>
            </a:pPr>
            <a:r>
              <a:rPr lang="en-US" sz="1600" dirty="0"/>
              <a:t>Number of missed pages increases with increasing number of processes</a:t>
            </a:r>
          </a:p>
          <a:p>
            <a:pPr marL="285750" indent="-285750">
              <a:buFont typeface="Arial"/>
              <a:buChar char="•"/>
            </a:pPr>
            <a:r>
              <a:rPr lang="en-US" sz="1600" dirty="0"/>
              <a:t>For 512 processes, number of missed pages is </a:t>
            </a:r>
            <a:r>
              <a:rPr lang="en-US" sz="1600" b="1" dirty="0">
                <a:solidFill>
                  <a:srgbClr val="008000"/>
                </a:solidFill>
              </a:rPr>
              <a:t>700</a:t>
            </a:r>
            <a:r>
              <a:rPr lang="en-US" sz="1600" dirty="0"/>
              <a:t> for CIFAR10-Large and only </a:t>
            </a:r>
            <a:r>
              <a:rPr lang="en-US" sz="1600" b="1" dirty="0">
                <a:solidFill>
                  <a:srgbClr val="008000"/>
                </a:solidFill>
              </a:rPr>
              <a:t>200</a:t>
            </a:r>
            <a:r>
              <a:rPr lang="en-US" sz="1600" dirty="0">
                <a:solidFill>
                  <a:srgbClr val="008000"/>
                </a:solidFill>
              </a:rPr>
              <a:t> </a:t>
            </a:r>
            <a:r>
              <a:rPr lang="en-US" sz="1600" dirty="0"/>
              <a:t>for ImageNet</a:t>
            </a:r>
          </a:p>
          <a:p>
            <a:pPr marL="285750" indent="-285750">
              <a:buFont typeface="Arial"/>
              <a:buChar char="•"/>
            </a:pPr>
            <a:r>
              <a:rPr lang="en-US" sz="1600" dirty="0"/>
              <a:t>Most of the missed pages happen in the first few iterations when LMDBIO-2.0 tries to converge the range of pages to fetch </a:t>
            </a:r>
          </a:p>
        </p:txBody>
      </p:sp>
      <p:pic>
        <p:nvPicPr>
          <p:cNvPr id="5" name="Picture 4"/>
          <p:cNvPicPr>
            <a:picLocks noChangeAspect="1"/>
          </p:cNvPicPr>
          <p:nvPr/>
        </p:nvPicPr>
        <p:blipFill>
          <a:blip r:embed="rId3"/>
          <a:stretch>
            <a:fillRect/>
          </a:stretch>
        </p:blipFill>
        <p:spPr>
          <a:xfrm>
            <a:off x="366287" y="1384106"/>
            <a:ext cx="4864388" cy="2720402"/>
          </a:xfrm>
          <a:prstGeom prst="rect">
            <a:avLst/>
          </a:prstGeom>
        </p:spPr>
      </p:pic>
    </p:spTree>
    <p:extLst>
      <p:ext uri="{BB962C8B-B14F-4D97-AF65-F5344CB8AC3E}">
        <p14:creationId xmlns:p14="http://schemas.microsoft.com/office/powerpoint/2010/main" val="28088050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3" name="Shape 213"/>
          <p:cNvSpPr>
            <a:spLocks noGrp="1"/>
          </p:cNvSpPr>
          <p:nvPr>
            <p:ph type="title"/>
          </p:nvPr>
        </p:nvSpPr>
        <p:spPr>
          <a:xfrm>
            <a:off x="1485900" y="2971800"/>
            <a:ext cx="6229350" cy="857250"/>
          </a:xfrm>
          <a:prstGeom prst="rect">
            <a:avLst/>
          </a:prstGeom>
        </p:spPr>
        <p:txBody>
          <a:bodyPr>
            <a:normAutofit fontScale="90000"/>
          </a:bodyPr>
          <a:lstStyle>
            <a:lvl1pPr>
              <a:defRPr>
                <a:latin typeface="Calibri"/>
                <a:ea typeface="Calibri"/>
                <a:cs typeface="Calibri"/>
                <a:sym typeface="Calibri"/>
              </a:defRPr>
            </a:lvl1pPr>
          </a:lstStyle>
          <a:p>
            <a:r>
              <a:rPr lang="en-US" dirty="0"/>
              <a:t>Parallel I/O Optimizations for Scalable Deep Learning</a:t>
            </a:r>
            <a:endParaRPr i="1" dirty="0"/>
          </a:p>
        </p:txBody>
      </p:sp>
      <p:sp>
        <p:nvSpPr>
          <p:cNvPr id="214" name="Shape 214"/>
          <p:cNvSpPr>
            <a:spLocks noGrp="1"/>
          </p:cNvSpPr>
          <p:nvPr>
            <p:ph type="body" sz="quarter" idx="1"/>
          </p:nvPr>
        </p:nvSpPr>
        <p:spPr>
          <a:xfrm>
            <a:off x="1485900" y="3886200"/>
            <a:ext cx="5429250" cy="685800"/>
          </a:xfrm>
          <a:prstGeom prst="rect">
            <a:avLst/>
          </a:prstGeom>
        </p:spPr>
        <p:txBody>
          <a:bodyPr/>
          <a:lstStyle/>
          <a:p>
            <a:pPr defTabSz="624077">
              <a:defRPr sz="1800">
                <a:latin typeface="Calibri"/>
                <a:ea typeface="Calibri"/>
                <a:cs typeface="Calibri"/>
                <a:sym typeface="Calibri"/>
              </a:defRPr>
            </a:pPr>
            <a:r>
              <a:t>Sarunya Pumma</a:t>
            </a:r>
            <a:r>
              <a:rPr lang="en-US"/>
              <a:t> (sarunya@vt.edu),</a:t>
            </a:r>
            <a:r>
              <a:t> </a:t>
            </a:r>
            <a:r>
              <a:rPr dirty="0"/>
              <a:t>Min Si</a:t>
            </a:r>
            <a:r>
              <a:rPr lang="en-US" dirty="0"/>
              <a:t>, </a:t>
            </a:r>
            <a:r>
              <a:rPr dirty="0"/>
              <a:t>Wu-chun Feng</a:t>
            </a:r>
            <a:r>
              <a:rPr lang="en-US" dirty="0"/>
              <a:t>,</a:t>
            </a:r>
            <a:r>
              <a:rPr dirty="0"/>
              <a:t> and Pavan Balaji</a:t>
            </a:r>
            <a:endParaRPr i="1" dirty="0">
              <a:solidFill>
                <a:schemeClr val="bg2">
                  <a:lumMod val="60000"/>
                  <a:lumOff val="40000"/>
                </a:schemeClr>
              </a:solidFill>
            </a:endParaRPr>
          </a:p>
        </p:txBody>
      </p:sp>
      <p:sp>
        <p:nvSpPr>
          <p:cNvPr id="215" name="Shape 215"/>
          <p:cNvSpPr/>
          <p:nvPr/>
        </p:nvSpPr>
        <p:spPr>
          <a:xfrm>
            <a:off x="4180150" y="4821191"/>
            <a:ext cx="816247" cy="253914"/>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a:defRPr sz="1600">
                <a:latin typeface="Calibri"/>
                <a:ea typeface="Calibri"/>
                <a:cs typeface="Calibri"/>
                <a:sym typeface="Calibri"/>
              </a:defRPr>
            </a:pPr>
            <a:r>
              <a:rPr lang="en-US" sz="1200" dirty="0"/>
              <a:t>12</a:t>
            </a:r>
            <a:r>
              <a:rPr sz="1200" dirty="0"/>
              <a:t>/</a:t>
            </a:r>
            <a:r>
              <a:rPr lang="en-US" sz="1200" dirty="0"/>
              <a:t>16</a:t>
            </a:r>
            <a:r>
              <a:rPr sz="1200" dirty="0"/>
              <a:t>/2017</a:t>
            </a:r>
          </a:p>
        </p:txBody>
      </p:sp>
    </p:spTree>
    <p:extLst>
      <p:ext uri="{BB962C8B-B14F-4D97-AF65-F5344CB8AC3E}">
        <p14:creationId xmlns:p14="http://schemas.microsoft.com/office/powerpoint/2010/main" val="1596902266"/>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100" dirty="0"/>
              <a:t>LMDBIO-DM: History Based Speculative Read (1/4) </a:t>
            </a:r>
          </a:p>
        </p:txBody>
      </p:sp>
      <p:graphicFrame>
        <p:nvGraphicFramePr>
          <p:cNvPr id="4" name="Table 3"/>
          <p:cNvGraphicFramePr>
            <a:graphicFrameLocks noGrp="1"/>
          </p:cNvGraphicFramePr>
          <p:nvPr>
            <p:extLst/>
          </p:nvPr>
        </p:nvGraphicFramePr>
        <p:xfrm>
          <a:off x="1681264" y="2993260"/>
          <a:ext cx="6413500" cy="208598"/>
        </p:xfrm>
        <a:graphic>
          <a:graphicData uri="http://schemas.openxmlformats.org/drawingml/2006/table">
            <a:tbl>
              <a:tblPr firstRow="1" bandRow="1">
                <a:tableStyleId>{5C22544A-7EE6-4342-B048-85BDC9FD1C3A}</a:tableStyleId>
              </a:tblPr>
              <a:tblGrid>
                <a:gridCol w="128270">
                  <a:extLst>
                    <a:ext uri="{9D8B030D-6E8A-4147-A177-3AD203B41FA5}">
                      <a16:colId xmlns:a16="http://schemas.microsoft.com/office/drawing/2014/main" val="20000"/>
                    </a:ext>
                  </a:extLst>
                </a:gridCol>
                <a:gridCol w="128270">
                  <a:extLst>
                    <a:ext uri="{9D8B030D-6E8A-4147-A177-3AD203B41FA5}">
                      <a16:colId xmlns:a16="http://schemas.microsoft.com/office/drawing/2014/main" val="20001"/>
                    </a:ext>
                  </a:extLst>
                </a:gridCol>
                <a:gridCol w="128270">
                  <a:extLst>
                    <a:ext uri="{9D8B030D-6E8A-4147-A177-3AD203B41FA5}">
                      <a16:colId xmlns:a16="http://schemas.microsoft.com/office/drawing/2014/main" val="20002"/>
                    </a:ext>
                  </a:extLst>
                </a:gridCol>
                <a:gridCol w="128270">
                  <a:extLst>
                    <a:ext uri="{9D8B030D-6E8A-4147-A177-3AD203B41FA5}">
                      <a16:colId xmlns:a16="http://schemas.microsoft.com/office/drawing/2014/main" val="20003"/>
                    </a:ext>
                  </a:extLst>
                </a:gridCol>
                <a:gridCol w="128270">
                  <a:extLst>
                    <a:ext uri="{9D8B030D-6E8A-4147-A177-3AD203B41FA5}">
                      <a16:colId xmlns:a16="http://schemas.microsoft.com/office/drawing/2014/main" val="20004"/>
                    </a:ext>
                  </a:extLst>
                </a:gridCol>
                <a:gridCol w="128270">
                  <a:extLst>
                    <a:ext uri="{9D8B030D-6E8A-4147-A177-3AD203B41FA5}">
                      <a16:colId xmlns:a16="http://schemas.microsoft.com/office/drawing/2014/main" val="20005"/>
                    </a:ext>
                  </a:extLst>
                </a:gridCol>
                <a:gridCol w="128270">
                  <a:extLst>
                    <a:ext uri="{9D8B030D-6E8A-4147-A177-3AD203B41FA5}">
                      <a16:colId xmlns:a16="http://schemas.microsoft.com/office/drawing/2014/main" val="20006"/>
                    </a:ext>
                  </a:extLst>
                </a:gridCol>
                <a:gridCol w="128270">
                  <a:extLst>
                    <a:ext uri="{9D8B030D-6E8A-4147-A177-3AD203B41FA5}">
                      <a16:colId xmlns:a16="http://schemas.microsoft.com/office/drawing/2014/main" val="20007"/>
                    </a:ext>
                  </a:extLst>
                </a:gridCol>
                <a:gridCol w="128270">
                  <a:extLst>
                    <a:ext uri="{9D8B030D-6E8A-4147-A177-3AD203B41FA5}">
                      <a16:colId xmlns:a16="http://schemas.microsoft.com/office/drawing/2014/main" val="20008"/>
                    </a:ext>
                  </a:extLst>
                </a:gridCol>
                <a:gridCol w="128270">
                  <a:extLst>
                    <a:ext uri="{9D8B030D-6E8A-4147-A177-3AD203B41FA5}">
                      <a16:colId xmlns:a16="http://schemas.microsoft.com/office/drawing/2014/main" val="20009"/>
                    </a:ext>
                  </a:extLst>
                </a:gridCol>
                <a:gridCol w="128270">
                  <a:extLst>
                    <a:ext uri="{9D8B030D-6E8A-4147-A177-3AD203B41FA5}">
                      <a16:colId xmlns:a16="http://schemas.microsoft.com/office/drawing/2014/main" val="20010"/>
                    </a:ext>
                  </a:extLst>
                </a:gridCol>
                <a:gridCol w="128270">
                  <a:extLst>
                    <a:ext uri="{9D8B030D-6E8A-4147-A177-3AD203B41FA5}">
                      <a16:colId xmlns:a16="http://schemas.microsoft.com/office/drawing/2014/main" val="20011"/>
                    </a:ext>
                  </a:extLst>
                </a:gridCol>
                <a:gridCol w="128270">
                  <a:extLst>
                    <a:ext uri="{9D8B030D-6E8A-4147-A177-3AD203B41FA5}">
                      <a16:colId xmlns:a16="http://schemas.microsoft.com/office/drawing/2014/main" val="20012"/>
                    </a:ext>
                  </a:extLst>
                </a:gridCol>
                <a:gridCol w="128270">
                  <a:extLst>
                    <a:ext uri="{9D8B030D-6E8A-4147-A177-3AD203B41FA5}">
                      <a16:colId xmlns:a16="http://schemas.microsoft.com/office/drawing/2014/main" val="20013"/>
                    </a:ext>
                  </a:extLst>
                </a:gridCol>
                <a:gridCol w="128270">
                  <a:extLst>
                    <a:ext uri="{9D8B030D-6E8A-4147-A177-3AD203B41FA5}">
                      <a16:colId xmlns:a16="http://schemas.microsoft.com/office/drawing/2014/main" val="20014"/>
                    </a:ext>
                  </a:extLst>
                </a:gridCol>
                <a:gridCol w="128270">
                  <a:extLst>
                    <a:ext uri="{9D8B030D-6E8A-4147-A177-3AD203B41FA5}">
                      <a16:colId xmlns:a16="http://schemas.microsoft.com/office/drawing/2014/main" val="20015"/>
                    </a:ext>
                  </a:extLst>
                </a:gridCol>
                <a:gridCol w="128270">
                  <a:extLst>
                    <a:ext uri="{9D8B030D-6E8A-4147-A177-3AD203B41FA5}">
                      <a16:colId xmlns:a16="http://schemas.microsoft.com/office/drawing/2014/main" val="20016"/>
                    </a:ext>
                  </a:extLst>
                </a:gridCol>
                <a:gridCol w="128270">
                  <a:extLst>
                    <a:ext uri="{9D8B030D-6E8A-4147-A177-3AD203B41FA5}">
                      <a16:colId xmlns:a16="http://schemas.microsoft.com/office/drawing/2014/main" val="20017"/>
                    </a:ext>
                  </a:extLst>
                </a:gridCol>
                <a:gridCol w="128270">
                  <a:extLst>
                    <a:ext uri="{9D8B030D-6E8A-4147-A177-3AD203B41FA5}">
                      <a16:colId xmlns:a16="http://schemas.microsoft.com/office/drawing/2014/main" val="20018"/>
                    </a:ext>
                  </a:extLst>
                </a:gridCol>
                <a:gridCol w="128270">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gridCol w="128270">
                  <a:extLst>
                    <a:ext uri="{9D8B030D-6E8A-4147-A177-3AD203B41FA5}">
                      <a16:colId xmlns:a16="http://schemas.microsoft.com/office/drawing/2014/main" val="20021"/>
                    </a:ext>
                  </a:extLst>
                </a:gridCol>
                <a:gridCol w="128270">
                  <a:extLst>
                    <a:ext uri="{9D8B030D-6E8A-4147-A177-3AD203B41FA5}">
                      <a16:colId xmlns:a16="http://schemas.microsoft.com/office/drawing/2014/main" val="20022"/>
                    </a:ext>
                  </a:extLst>
                </a:gridCol>
                <a:gridCol w="128270">
                  <a:extLst>
                    <a:ext uri="{9D8B030D-6E8A-4147-A177-3AD203B41FA5}">
                      <a16:colId xmlns:a16="http://schemas.microsoft.com/office/drawing/2014/main" val="20023"/>
                    </a:ext>
                  </a:extLst>
                </a:gridCol>
                <a:gridCol w="128270">
                  <a:extLst>
                    <a:ext uri="{9D8B030D-6E8A-4147-A177-3AD203B41FA5}">
                      <a16:colId xmlns:a16="http://schemas.microsoft.com/office/drawing/2014/main" val="20024"/>
                    </a:ext>
                  </a:extLst>
                </a:gridCol>
                <a:gridCol w="128270">
                  <a:extLst>
                    <a:ext uri="{9D8B030D-6E8A-4147-A177-3AD203B41FA5}">
                      <a16:colId xmlns:a16="http://schemas.microsoft.com/office/drawing/2014/main" val="20025"/>
                    </a:ext>
                  </a:extLst>
                </a:gridCol>
                <a:gridCol w="128270">
                  <a:extLst>
                    <a:ext uri="{9D8B030D-6E8A-4147-A177-3AD203B41FA5}">
                      <a16:colId xmlns:a16="http://schemas.microsoft.com/office/drawing/2014/main" val="20026"/>
                    </a:ext>
                  </a:extLst>
                </a:gridCol>
                <a:gridCol w="128270">
                  <a:extLst>
                    <a:ext uri="{9D8B030D-6E8A-4147-A177-3AD203B41FA5}">
                      <a16:colId xmlns:a16="http://schemas.microsoft.com/office/drawing/2014/main" val="20027"/>
                    </a:ext>
                  </a:extLst>
                </a:gridCol>
                <a:gridCol w="128270">
                  <a:extLst>
                    <a:ext uri="{9D8B030D-6E8A-4147-A177-3AD203B41FA5}">
                      <a16:colId xmlns:a16="http://schemas.microsoft.com/office/drawing/2014/main" val="20028"/>
                    </a:ext>
                  </a:extLst>
                </a:gridCol>
                <a:gridCol w="128270">
                  <a:extLst>
                    <a:ext uri="{9D8B030D-6E8A-4147-A177-3AD203B41FA5}">
                      <a16:colId xmlns:a16="http://schemas.microsoft.com/office/drawing/2014/main" val="20029"/>
                    </a:ext>
                  </a:extLst>
                </a:gridCol>
                <a:gridCol w="128270">
                  <a:extLst>
                    <a:ext uri="{9D8B030D-6E8A-4147-A177-3AD203B41FA5}">
                      <a16:colId xmlns:a16="http://schemas.microsoft.com/office/drawing/2014/main" val="20030"/>
                    </a:ext>
                  </a:extLst>
                </a:gridCol>
                <a:gridCol w="128270">
                  <a:extLst>
                    <a:ext uri="{9D8B030D-6E8A-4147-A177-3AD203B41FA5}">
                      <a16:colId xmlns:a16="http://schemas.microsoft.com/office/drawing/2014/main" val="20031"/>
                    </a:ext>
                  </a:extLst>
                </a:gridCol>
                <a:gridCol w="128270">
                  <a:extLst>
                    <a:ext uri="{9D8B030D-6E8A-4147-A177-3AD203B41FA5}">
                      <a16:colId xmlns:a16="http://schemas.microsoft.com/office/drawing/2014/main" val="20032"/>
                    </a:ext>
                  </a:extLst>
                </a:gridCol>
                <a:gridCol w="128270">
                  <a:extLst>
                    <a:ext uri="{9D8B030D-6E8A-4147-A177-3AD203B41FA5}">
                      <a16:colId xmlns:a16="http://schemas.microsoft.com/office/drawing/2014/main" val="20033"/>
                    </a:ext>
                  </a:extLst>
                </a:gridCol>
                <a:gridCol w="128270">
                  <a:extLst>
                    <a:ext uri="{9D8B030D-6E8A-4147-A177-3AD203B41FA5}">
                      <a16:colId xmlns:a16="http://schemas.microsoft.com/office/drawing/2014/main" val="20034"/>
                    </a:ext>
                  </a:extLst>
                </a:gridCol>
                <a:gridCol w="128270">
                  <a:extLst>
                    <a:ext uri="{9D8B030D-6E8A-4147-A177-3AD203B41FA5}">
                      <a16:colId xmlns:a16="http://schemas.microsoft.com/office/drawing/2014/main" val="20035"/>
                    </a:ext>
                  </a:extLst>
                </a:gridCol>
                <a:gridCol w="128270">
                  <a:extLst>
                    <a:ext uri="{9D8B030D-6E8A-4147-A177-3AD203B41FA5}">
                      <a16:colId xmlns:a16="http://schemas.microsoft.com/office/drawing/2014/main" val="20036"/>
                    </a:ext>
                  </a:extLst>
                </a:gridCol>
                <a:gridCol w="128270">
                  <a:extLst>
                    <a:ext uri="{9D8B030D-6E8A-4147-A177-3AD203B41FA5}">
                      <a16:colId xmlns:a16="http://schemas.microsoft.com/office/drawing/2014/main" val="20037"/>
                    </a:ext>
                  </a:extLst>
                </a:gridCol>
                <a:gridCol w="128270">
                  <a:extLst>
                    <a:ext uri="{9D8B030D-6E8A-4147-A177-3AD203B41FA5}">
                      <a16:colId xmlns:a16="http://schemas.microsoft.com/office/drawing/2014/main" val="20038"/>
                    </a:ext>
                  </a:extLst>
                </a:gridCol>
                <a:gridCol w="128270">
                  <a:extLst>
                    <a:ext uri="{9D8B030D-6E8A-4147-A177-3AD203B41FA5}">
                      <a16:colId xmlns:a16="http://schemas.microsoft.com/office/drawing/2014/main" val="20039"/>
                    </a:ext>
                  </a:extLst>
                </a:gridCol>
                <a:gridCol w="128270">
                  <a:extLst>
                    <a:ext uri="{9D8B030D-6E8A-4147-A177-3AD203B41FA5}">
                      <a16:colId xmlns:a16="http://schemas.microsoft.com/office/drawing/2014/main" val="20040"/>
                    </a:ext>
                  </a:extLst>
                </a:gridCol>
                <a:gridCol w="128270">
                  <a:extLst>
                    <a:ext uri="{9D8B030D-6E8A-4147-A177-3AD203B41FA5}">
                      <a16:colId xmlns:a16="http://schemas.microsoft.com/office/drawing/2014/main" val="20041"/>
                    </a:ext>
                  </a:extLst>
                </a:gridCol>
                <a:gridCol w="128270">
                  <a:extLst>
                    <a:ext uri="{9D8B030D-6E8A-4147-A177-3AD203B41FA5}">
                      <a16:colId xmlns:a16="http://schemas.microsoft.com/office/drawing/2014/main" val="20042"/>
                    </a:ext>
                  </a:extLst>
                </a:gridCol>
                <a:gridCol w="128270">
                  <a:extLst>
                    <a:ext uri="{9D8B030D-6E8A-4147-A177-3AD203B41FA5}">
                      <a16:colId xmlns:a16="http://schemas.microsoft.com/office/drawing/2014/main" val="20043"/>
                    </a:ext>
                  </a:extLst>
                </a:gridCol>
                <a:gridCol w="128270">
                  <a:extLst>
                    <a:ext uri="{9D8B030D-6E8A-4147-A177-3AD203B41FA5}">
                      <a16:colId xmlns:a16="http://schemas.microsoft.com/office/drawing/2014/main" val="20044"/>
                    </a:ext>
                  </a:extLst>
                </a:gridCol>
                <a:gridCol w="128270">
                  <a:extLst>
                    <a:ext uri="{9D8B030D-6E8A-4147-A177-3AD203B41FA5}">
                      <a16:colId xmlns:a16="http://schemas.microsoft.com/office/drawing/2014/main" val="20045"/>
                    </a:ext>
                  </a:extLst>
                </a:gridCol>
                <a:gridCol w="128270">
                  <a:extLst>
                    <a:ext uri="{9D8B030D-6E8A-4147-A177-3AD203B41FA5}">
                      <a16:colId xmlns:a16="http://schemas.microsoft.com/office/drawing/2014/main" val="20046"/>
                    </a:ext>
                  </a:extLst>
                </a:gridCol>
                <a:gridCol w="128270">
                  <a:extLst>
                    <a:ext uri="{9D8B030D-6E8A-4147-A177-3AD203B41FA5}">
                      <a16:colId xmlns:a16="http://schemas.microsoft.com/office/drawing/2014/main" val="20047"/>
                    </a:ext>
                  </a:extLst>
                </a:gridCol>
                <a:gridCol w="128270">
                  <a:extLst>
                    <a:ext uri="{9D8B030D-6E8A-4147-A177-3AD203B41FA5}">
                      <a16:colId xmlns:a16="http://schemas.microsoft.com/office/drawing/2014/main" val="20048"/>
                    </a:ext>
                  </a:extLst>
                </a:gridCol>
                <a:gridCol w="128270">
                  <a:extLst>
                    <a:ext uri="{9D8B030D-6E8A-4147-A177-3AD203B41FA5}">
                      <a16:colId xmlns:a16="http://schemas.microsoft.com/office/drawing/2014/main" val="20049"/>
                    </a:ext>
                  </a:extLst>
                </a:gridCol>
              </a:tblGrid>
              <a:tr h="208598">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80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6" name="TextBox 5"/>
          <p:cNvSpPr txBox="1"/>
          <p:nvPr/>
        </p:nvSpPr>
        <p:spPr>
          <a:xfrm>
            <a:off x="1614488" y="953691"/>
            <a:ext cx="5857875" cy="1869743"/>
          </a:xfrm>
          <a:prstGeom prst="rect">
            <a:avLst/>
          </a:prstGeom>
          <a:noFill/>
        </p:spPr>
        <p:txBody>
          <a:bodyPr wrap="square" rtlCol="0">
            <a:spAutoFit/>
          </a:bodyPr>
          <a:lstStyle/>
          <a:p>
            <a:pPr marL="192881" indent="-192881">
              <a:spcBef>
                <a:spcPts val="844"/>
              </a:spcBef>
              <a:buFont typeface="Arial" charset="0"/>
              <a:buChar char="•"/>
            </a:pPr>
            <a:r>
              <a:rPr lang="en-US" sz="1650" dirty="0">
                <a:latin typeface="Calibri" charset="0"/>
                <a:ea typeface="Calibri" charset="0"/>
                <a:cs typeface="Calibri" charset="0"/>
              </a:rPr>
              <a:t>Key idea of history based training: expanding boundaries of speculative read pages based on the </a:t>
            </a:r>
            <a:r>
              <a:rPr lang="en-US" sz="1650" dirty="0">
                <a:solidFill>
                  <a:srgbClr val="C00000"/>
                </a:solidFill>
                <a:latin typeface="Calibri" charset="0"/>
                <a:ea typeface="Calibri" charset="0"/>
                <a:cs typeface="Calibri" charset="0"/>
              </a:rPr>
              <a:t>min </a:t>
            </a:r>
            <a:r>
              <a:rPr lang="en-US" sz="1650" dirty="0">
                <a:latin typeface="Calibri" charset="0"/>
                <a:ea typeface="Calibri" charset="0"/>
                <a:cs typeface="Calibri" charset="0"/>
              </a:rPr>
              <a:t>and </a:t>
            </a:r>
            <a:r>
              <a:rPr lang="en-US" sz="1650" dirty="0">
                <a:solidFill>
                  <a:srgbClr val="C00000"/>
                </a:solidFill>
                <a:latin typeface="Calibri" charset="0"/>
                <a:ea typeface="Calibri" charset="0"/>
                <a:cs typeface="Calibri" charset="0"/>
              </a:rPr>
              <a:t>max number of speculative pages</a:t>
            </a:r>
            <a:r>
              <a:rPr lang="en-US" sz="1650" dirty="0">
                <a:latin typeface="Calibri" charset="0"/>
                <a:ea typeface="Calibri" charset="0"/>
                <a:cs typeface="Calibri" charset="0"/>
              </a:rPr>
              <a:t> </a:t>
            </a:r>
            <a:r>
              <a:rPr lang="en-US" sz="1650" dirty="0">
                <a:solidFill>
                  <a:srgbClr val="C00000"/>
                </a:solidFill>
                <a:latin typeface="Calibri" charset="0"/>
                <a:ea typeface="Calibri" charset="0"/>
                <a:cs typeface="Calibri" charset="0"/>
              </a:rPr>
              <a:t>read </a:t>
            </a:r>
            <a:r>
              <a:rPr lang="en-US" sz="1650" dirty="0">
                <a:latin typeface="Calibri" charset="0"/>
                <a:ea typeface="Calibri" charset="0"/>
                <a:cs typeface="Calibri" charset="0"/>
              </a:rPr>
              <a:t>so far</a:t>
            </a:r>
          </a:p>
          <a:p>
            <a:pPr marL="450056" lvl="1" indent="-192881">
              <a:buFont typeface="Arial" charset="0"/>
              <a:buChar char="•"/>
            </a:pPr>
            <a:r>
              <a:rPr lang="en-US" sz="1650" dirty="0">
                <a:latin typeface="Calibri" charset="0"/>
                <a:ea typeface="Calibri" charset="0"/>
                <a:cs typeface="Calibri" charset="0"/>
              </a:rPr>
              <a:t>The number of pages to read in the next iteration is in between the min and max pages</a:t>
            </a:r>
          </a:p>
          <a:p>
            <a:pPr marL="450056" lvl="1" indent="-192881">
              <a:buFont typeface="Arial" charset="0"/>
              <a:buChar char="•"/>
            </a:pPr>
            <a:endParaRPr lang="en-US" sz="1650" dirty="0">
              <a:latin typeface="Calibri" charset="0"/>
              <a:ea typeface="Calibri" charset="0"/>
              <a:cs typeface="Calibri" charset="0"/>
            </a:endParaRPr>
          </a:p>
          <a:p>
            <a:pPr marL="450056" lvl="1" indent="-192881">
              <a:buFont typeface="Arial" charset="0"/>
              <a:buChar char="•"/>
            </a:pPr>
            <a:endParaRPr lang="en-US" sz="1650" dirty="0">
              <a:latin typeface="Calibri" charset="0"/>
              <a:ea typeface="Calibri" charset="0"/>
              <a:cs typeface="Calibri" charset="0"/>
            </a:endParaRPr>
          </a:p>
        </p:txBody>
      </p:sp>
      <p:sp>
        <p:nvSpPr>
          <p:cNvPr id="8" name="Left Brace 7"/>
          <p:cNvSpPr/>
          <p:nvPr/>
        </p:nvSpPr>
        <p:spPr>
          <a:xfrm rot="5400000">
            <a:off x="1862118" y="2684869"/>
            <a:ext cx="77145" cy="47077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latin typeface="Calibri" charset="0"/>
              <a:ea typeface="Calibri" charset="0"/>
              <a:cs typeface="Calibri" charset="0"/>
            </a:endParaRPr>
          </a:p>
        </p:txBody>
      </p:sp>
      <p:sp>
        <p:nvSpPr>
          <p:cNvPr id="12" name="TextBox 11"/>
          <p:cNvSpPr txBox="1"/>
          <p:nvPr/>
        </p:nvSpPr>
        <p:spPr>
          <a:xfrm>
            <a:off x="1608022" y="2369227"/>
            <a:ext cx="6001816" cy="300082"/>
          </a:xfrm>
          <a:prstGeom prst="rect">
            <a:avLst/>
          </a:prstGeom>
          <a:noFill/>
        </p:spPr>
        <p:txBody>
          <a:bodyPr wrap="square" rtlCol="0">
            <a:spAutoFit/>
          </a:bodyPr>
          <a:lstStyle/>
          <a:p>
            <a:r>
              <a:rPr lang="en-US" sz="1350" dirty="0">
                <a:latin typeface="Calibri" charset="0"/>
                <a:ea typeface="Calibri" charset="0"/>
                <a:cs typeface="Calibri" charset="0"/>
              </a:rPr>
              <a:t>If every process reads n pages, the next page to read is the next </a:t>
            </a:r>
            <a:r>
              <a:rPr lang="en-US" sz="1350" dirty="0">
                <a:solidFill>
                  <a:srgbClr val="C00000"/>
                </a:solidFill>
                <a:latin typeface="Calibri" charset="0"/>
                <a:ea typeface="Calibri" charset="0"/>
                <a:cs typeface="Calibri" charset="0"/>
              </a:rPr>
              <a:t>n * r </a:t>
            </a:r>
            <a:r>
              <a:rPr lang="en-US" sz="1350" dirty="0">
                <a:latin typeface="Calibri" charset="0"/>
                <a:ea typeface="Calibri" charset="0"/>
                <a:cs typeface="Calibri" charset="0"/>
              </a:rPr>
              <a:t>pages  </a:t>
            </a:r>
          </a:p>
        </p:txBody>
      </p:sp>
      <p:sp>
        <p:nvSpPr>
          <p:cNvPr id="13" name="TextBox 12"/>
          <p:cNvSpPr txBox="1"/>
          <p:nvPr/>
        </p:nvSpPr>
        <p:spPr>
          <a:xfrm>
            <a:off x="1817694" y="2652760"/>
            <a:ext cx="318385" cy="276999"/>
          </a:xfrm>
          <a:prstGeom prst="rect">
            <a:avLst/>
          </a:prstGeom>
          <a:noFill/>
        </p:spPr>
        <p:txBody>
          <a:bodyPr wrap="square" rtlCol="0">
            <a:spAutoFit/>
          </a:bodyPr>
          <a:lstStyle/>
          <a:p>
            <a:r>
              <a:rPr lang="en-US" sz="1200" dirty="0">
                <a:latin typeface="Calibri" charset="0"/>
                <a:ea typeface="Calibri" charset="0"/>
                <a:cs typeface="Calibri" charset="0"/>
              </a:rPr>
              <a:t>n</a:t>
            </a:r>
          </a:p>
        </p:txBody>
      </p:sp>
      <p:sp>
        <p:nvSpPr>
          <p:cNvPr id="14" name="Left Brace 13"/>
          <p:cNvSpPr/>
          <p:nvPr/>
        </p:nvSpPr>
        <p:spPr>
          <a:xfrm rot="5400000">
            <a:off x="2856330" y="2205014"/>
            <a:ext cx="59833" cy="143430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latin typeface="Calibri" charset="0"/>
              <a:ea typeface="Calibri" charset="0"/>
              <a:cs typeface="Calibri" charset="0"/>
            </a:endParaRPr>
          </a:p>
        </p:txBody>
      </p:sp>
      <p:sp>
        <p:nvSpPr>
          <p:cNvPr id="15" name="TextBox 14"/>
          <p:cNvSpPr txBox="1"/>
          <p:nvPr/>
        </p:nvSpPr>
        <p:spPr>
          <a:xfrm>
            <a:off x="2465766" y="2652760"/>
            <a:ext cx="891099" cy="276999"/>
          </a:xfrm>
          <a:prstGeom prst="rect">
            <a:avLst/>
          </a:prstGeom>
          <a:noFill/>
        </p:spPr>
        <p:txBody>
          <a:bodyPr wrap="square" rtlCol="0">
            <a:spAutoFit/>
          </a:bodyPr>
          <a:lstStyle/>
          <a:p>
            <a:r>
              <a:rPr lang="en-US" sz="1200" dirty="0">
                <a:latin typeface="Calibri" charset="0"/>
                <a:ea typeface="Calibri" charset="0"/>
                <a:cs typeface="Calibri" charset="0"/>
              </a:rPr>
              <a:t>n * (r </a:t>
            </a:r>
            <a:r>
              <a:rPr lang="mr-IN" sz="1200" dirty="0">
                <a:latin typeface="Calibri" charset="0"/>
                <a:ea typeface="Calibri" charset="0"/>
                <a:cs typeface="Calibri" charset="0"/>
              </a:rPr>
              <a:t>–</a:t>
            </a:r>
            <a:r>
              <a:rPr lang="en-US" sz="1200" dirty="0">
                <a:latin typeface="Calibri" charset="0"/>
                <a:ea typeface="Calibri" charset="0"/>
                <a:cs typeface="Calibri" charset="0"/>
              </a:rPr>
              <a:t> 1)</a:t>
            </a:r>
          </a:p>
        </p:txBody>
      </p:sp>
      <p:sp>
        <p:nvSpPr>
          <p:cNvPr id="16" name="Left Brace 15"/>
          <p:cNvSpPr/>
          <p:nvPr/>
        </p:nvSpPr>
        <p:spPr>
          <a:xfrm rot="16200000" flipV="1">
            <a:off x="2542335" y="2356508"/>
            <a:ext cx="99517" cy="185358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latin typeface="Calibri" charset="0"/>
              <a:ea typeface="Calibri" charset="0"/>
              <a:cs typeface="Calibri" charset="0"/>
            </a:endParaRPr>
          </a:p>
        </p:txBody>
      </p:sp>
      <p:sp>
        <p:nvSpPr>
          <p:cNvPr id="17" name="TextBox 16"/>
          <p:cNvSpPr txBox="1"/>
          <p:nvPr/>
        </p:nvSpPr>
        <p:spPr>
          <a:xfrm>
            <a:off x="2195051" y="3364036"/>
            <a:ext cx="891099" cy="276999"/>
          </a:xfrm>
          <a:prstGeom prst="rect">
            <a:avLst/>
          </a:prstGeom>
          <a:noFill/>
        </p:spPr>
        <p:txBody>
          <a:bodyPr wrap="square" rtlCol="0">
            <a:spAutoFit/>
          </a:bodyPr>
          <a:lstStyle/>
          <a:p>
            <a:pPr algn="ctr"/>
            <a:r>
              <a:rPr lang="en-US" sz="1200" dirty="0">
                <a:latin typeface="Calibri" charset="0"/>
                <a:ea typeface="Calibri" charset="0"/>
                <a:cs typeface="Calibri" charset="0"/>
              </a:rPr>
              <a:t>n </a:t>
            </a:r>
            <a:r>
              <a:rPr lang="en-US" sz="1200">
                <a:latin typeface="Calibri" charset="0"/>
                <a:ea typeface="Calibri" charset="0"/>
                <a:cs typeface="Calibri" charset="0"/>
              </a:rPr>
              <a:t>* r</a:t>
            </a:r>
            <a:endParaRPr lang="en-US" sz="1200" dirty="0">
              <a:latin typeface="Calibri" charset="0"/>
              <a:ea typeface="Calibri" charset="0"/>
              <a:cs typeface="Calibri" charset="0"/>
            </a:endParaRPr>
          </a:p>
        </p:txBody>
      </p:sp>
      <p:sp>
        <p:nvSpPr>
          <p:cNvPr id="18" name="Left Brace 17"/>
          <p:cNvSpPr/>
          <p:nvPr/>
        </p:nvSpPr>
        <p:spPr>
          <a:xfrm rot="5400000">
            <a:off x="3800741" y="2697483"/>
            <a:ext cx="77145" cy="44555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latin typeface="Calibri" charset="0"/>
              <a:ea typeface="Calibri" charset="0"/>
              <a:cs typeface="Calibri" charset="0"/>
            </a:endParaRPr>
          </a:p>
        </p:txBody>
      </p:sp>
      <p:sp>
        <p:nvSpPr>
          <p:cNvPr id="19" name="TextBox 18"/>
          <p:cNvSpPr txBox="1"/>
          <p:nvPr/>
        </p:nvSpPr>
        <p:spPr>
          <a:xfrm>
            <a:off x="3622189" y="2652760"/>
            <a:ext cx="2149961" cy="276999"/>
          </a:xfrm>
          <a:prstGeom prst="rect">
            <a:avLst/>
          </a:prstGeom>
          <a:noFill/>
        </p:spPr>
        <p:txBody>
          <a:bodyPr wrap="square" rtlCol="0">
            <a:spAutoFit/>
          </a:bodyPr>
          <a:lstStyle/>
          <a:p>
            <a:r>
              <a:rPr lang="en-US" sz="1200">
                <a:latin typeface="Calibri" charset="0"/>
                <a:ea typeface="Calibri" charset="0"/>
                <a:cs typeface="Calibri" charset="0"/>
              </a:rPr>
              <a:t>Next pages to read</a:t>
            </a:r>
          </a:p>
        </p:txBody>
      </p:sp>
    </p:spTree>
    <p:extLst>
      <p:ext uri="{BB962C8B-B14F-4D97-AF65-F5344CB8AC3E}">
        <p14:creationId xmlns:p14="http://schemas.microsoft.com/office/powerpoint/2010/main" val="2607334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a:t>Impact of IO in DL Applications</a:t>
            </a:r>
          </a:p>
        </p:txBody>
      </p:sp>
      <p:sp>
        <p:nvSpPr>
          <p:cNvPr id="21" name="Content Placeholder 20"/>
          <p:cNvSpPr>
            <a:spLocks noGrp="1"/>
          </p:cNvSpPr>
          <p:nvPr>
            <p:ph idx="1"/>
          </p:nvPr>
        </p:nvSpPr>
        <p:spPr>
          <a:xfrm>
            <a:off x="457200" y="809768"/>
            <a:ext cx="8229600" cy="3698927"/>
          </a:xfrm>
        </p:spPr>
        <p:txBody>
          <a:bodyPr>
            <a:noAutofit/>
          </a:bodyPr>
          <a:lstStyle/>
          <a:p>
            <a:pPr marL="285750">
              <a:lnSpc>
                <a:spcPct val="130000"/>
              </a:lnSpc>
              <a:buClr>
                <a:srgbClr val="23ABE3"/>
              </a:buClr>
              <a:buFont typeface="Wingdings" charset="2"/>
              <a:buChar char="Ø"/>
            </a:pPr>
            <a:r>
              <a:rPr lang="en-US" sz="1800" b="0" dirty="0">
                <a:cs typeface="Avenir Book"/>
              </a:rPr>
              <a:t>First Phase of Deep Learning is “Training”</a:t>
            </a:r>
          </a:p>
          <a:p>
            <a:pPr marL="685800" lvl="1">
              <a:lnSpc>
                <a:spcPct val="130000"/>
              </a:lnSpc>
              <a:buClr>
                <a:srgbClr val="23ABE3"/>
              </a:buClr>
              <a:buFont typeface="Wingdings" charset="2"/>
              <a:buChar char="Ø"/>
            </a:pPr>
            <a:r>
              <a:rPr lang="en-US" sz="1800" dirty="0">
                <a:cs typeface="Avenir Book"/>
              </a:rPr>
              <a:t>Generating Effective DL Networks</a:t>
            </a:r>
          </a:p>
          <a:p>
            <a:pPr marL="285750">
              <a:lnSpc>
                <a:spcPct val="130000"/>
              </a:lnSpc>
              <a:buClr>
                <a:srgbClr val="23ABE3"/>
              </a:buClr>
              <a:buFont typeface="Wingdings" charset="2"/>
              <a:buChar char="Ø"/>
            </a:pPr>
            <a:r>
              <a:rPr lang="en-US" sz="1800" b="0" dirty="0">
                <a:cs typeface="Avenir Book"/>
              </a:rPr>
              <a:t>One of the Targets in Research Community</a:t>
            </a:r>
          </a:p>
          <a:p>
            <a:pPr marL="685800" lvl="1">
              <a:lnSpc>
                <a:spcPct val="130000"/>
              </a:lnSpc>
              <a:buClr>
                <a:srgbClr val="23ABE3"/>
              </a:buClr>
              <a:buFont typeface="Wingdings" charset="2"/>
              <a:buChar char="Ø"/>
            </a:pPr>
            <a:r>
              <a:rPr lang="en-US" sz="1800" dirty="0">
                <a:cs typeface="Avenir Book"/>
              </a:rPr>
              <a:t>Leveraging Supercomputing Systems for Faster Training</a:t>
            </a:r>
          </a:p>
          <a:p>
            <a:pPr marL="285750">
              <a:lnSpc>
                <a:spcPct val="130000"/>
              </a:lnSpc>
              <a:buClr>
                <a:srgbClr val="23ABE3"/>
              </a:buClr>
              <a:buFont typeface="Wingdings" charset="2"/>
              <a:buChar char="Ø"/>
            </a:pPr>
            <a:r>
              <a:rPr lang="en-US" sz="1800" b="0" dirty="0">
                <a:cs typeface="Avenir Book"/>
              </a:rPr>
              <a:t>Problems</a:t>
            </a:r>
          </a:p>
          <a:p>
            <a:pPr marL="685800" lvl="1">
              <a:lnSpc>
                <a:spcPct val="130000"/>
              </a:lnSpc>
              <a:buClr>
                <a:srgbClr val="23ABE3"/>
              </a:buClr>
              <a:buFont typeface="Wingdings" charset="2"/>
              <a:buChar char="Ø"/>
            </a:pPr>
            <a:r>
              <a:rPr lang="en-US" sz="1800" dirty="0">
                <a:cs typeface="Avenir Book"/>
              </a:rPr>
              <a:t>Computation Performance Improves, but I/O is a </a:t>
            </a:r>
            <a:r>
              <a:rPr lang="en-US" sz="1800" b="1" dirty="0">
                <a:solidFill>
                  <a:srgbClr val="FF0000"/>
                </a:solidFill>
                <a:cs typeface="Avenir Book"/>
              </a:rPr>
              <a:t>Major Bottleneck</a:t>
            </a:r>
          </a:p>
          <a:p>
            <a:pPr marL="685800" lvl="1">
              <a:lnSpc>
                <a:spcPct val="130000"/>
              </a:lnSpc>
              <a:buClr>
                <a:srgbClr val="23ABE3"/>
              </a:buClr>
              <a:buFont typeface="Wingdings" charset="2"/>
              <a:buChar char="Ø"/>
            </a:pPr>
            <a:r>
              <a:rPr lang="en-US" sz="1800" b="1" dirty="0">
                <a:solidFill>
                  <a:srgbClr val="FF0000"/>
                </a:solidFill>
                <a:cs typeface="Avenir Book"/>
              </a:rPr>
              <a:t>How and Why I/O is a Major Bottleneck?</a:t>
            </a:r>
          </a:p>
        </p:txBody>
      </p:sp>
      <p:sp>
        <p:nvSpPr>
          <p:cNvPr id="3" name="Slide Number Placeholder 2"/>
          <p:cNvSpPr>
            <a:spLocks noGrp="1"/>
          </p:cNvSpPr>
          <p:nvPr>
            <p:ph type="sldNum" sz="quarter" idx="4"/>
          </p:nvPr>
        </p:nvSpPr>
        <p:spPr/>
        <p:txBody>
          <a:bodyPr/>
          <a:lstStyle/>
          <a:p>
            <a:fld id="{167F000A-0E87-634D-A6A5-8EA5697989E0}" type="slidenum">
              <a:rPr lang="en-US" smtClean="0"/>
              <a:pPr/>
              <a:t>4</a:t>
            </a:fld>
            <a:endParaRPr lang="en-US" dirty="0"/>
          </a:p>
        </p:txBody>
      </p:sp>
    </p:spTree>
    <p:extLst>
      <p:ext uri="{BB962C8B-B14F-4D97-AF65-F5344CB8AC3E}">
        <p14:creationId xmlns:p14="http://schemas.microsoft.com/office/powerpoint/2010/main" val="34212516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TextBox 17"/>
          <p:cNvSpPr txBox="1"/>
          <p:nvPr/>
        </p:nvSpPr>
        <p:spPr>
          <a:xfrm>
            <a:off x="1614488" y="953691"/>
            <a:ext cx="5857875" cy="1869743"/>
          </a:xfrm>
          <a:prstGeom prst="rect">
            <a:avLst/>
          </a:prstGeom>
          <a:noFill/>
        </p:spPr>
        <p:txBody>
          <a:bodyPr wrap="square" rtlCol="0">
            <a:spAutoFit/>
          </a:bodyPr>
          <a:lstStyle/>
          <a:p>
            <a:pPr marL="192881" indent="-192881">
              <a:spcBef>
                <a:spcPts val="844"/>
              </a:spcBef>
              <a:buFont typeface="Arial" charset="0"/>
              <a:buChar char="•"/>
            </a:pPr>
            <a:r>
              <a:rPr lang="en-US" sz="1650" dirty="0">
                <a:latin typeface="Calibri" charset="0"/>
                <a:ea typeface="Calibri" charset="0"/>
                <a:cs typeface="Calibri" charset="0"/>
              </a:rPr>
              <a:t>Key idea of history based training: expanding boundaries of speculative read pages based on the </a:t>
            </a:r>
            <a:r>
              <a:rPr lang="en-US" sz="1650" dirty="0">
                <a:solidFill>
                  <a:srgbClr val="C00000"/>
                </a:solidFill>
                <a:latin typeface="Calibri" charset="0"/>
                <a:ea typeface="Calibri" charset="0"/>
                <a:cs typeface="Calibri" charset="0"/>
              </a:rPr>
              <a:t>min </a:t>
            </a:r>
            <a:r>
              <a:rPr lang="en-US" sz="1650" dirty="0">
                <a:latin typeface="Calibri" charset="0"/>
                <a:ea typeface="Calibri" charset="0"/>
                <a:cs typeface="Calibri" charset="0"/>
              </a:rPr>
              <a:t>and </a:t>
            </a:r>
            <a:r>
              <a:rPr lang="en-US" sz="1650" dirty="0">
                <a:solidFill>
                  <a:srgbClr val="C00000"/>
                </a:solidFill>
                <a:latin typeface="Calibri" charset="0"/>
                <a:ea typeface="Calibri" charset="0"/>
                <a:cs typeface="Calibri" charset="0"/>
              </a:rPr>
              <a:t>max number of speculative pages</a:t>
            </a:r>
            <a:r>
              <a:rPr lang="en-US" sz="1650" dirty="0">
                <a:latin typeface="Calibri" charset="0"/>
                <a:ea typeface="Calibri" charset="0"/>
                <a:cs typeface="Calibri" charset="0"/>
              </a:rPr>
              <a:t> </a:t>
            </a:r>
            <a:r>
              <a:rPr lang="en-US" sz="1650" dirty="0">
                <a:solidFill>
                  <a:srgbClr val="C00000"/>
                </a:solidFill>
                <a:latin typeface="Calibri" charset="0"/>
                <a:ea typeface="Calibri" charset="0"/>
                <a:cs typeface="Calibri" charset="0"/>
              </a:rPr>
              <a:t>read </a:t>
            </a:r>
            <a:r>
              <a:rPr lang="en-US" sz="1650" dirty="0">
                <a:latin typeface="Calibri" charset="0"/>
                <a:ea typeface="Calibri" charset="0"/>
                <a:cs typeface="Calibri" charset="0"/>
              </a:rPr>
              <a:t>so far</a:t>
            </a:r>
          </a:p>
          <a:p>
            <a:pPr marL="450056" lvl="1" indent="-192881">
              <a:buFont typeface="Arial" charset="0"/>
              <a:buChar char="•"/>
            </a:pPr>
            <a:r>
              <a:rPr lang="en-US" sz="1650" dirty="0">
                <a:latin typeface="Calibri" charset="0"/>
                <a:ea typeface="Calibri" charset="0"/>
                <a:cs typeface="Calibri" charset="0"/>
              </a:rPr>
              <a:t>The number of pages to read in the next iteration is in between the min and max pages</a:t>
            </a:r>
          </a:p>
          <a:p>
            <a:pPr marL="450056" lvl="1" indent="-192881">
              <a:buFont typeface="Arial" charset="0"/>
              <a:buChar char="•"/>
            </a:pPr>
            <a:endParaRPr lang="en-US" sz="1650" dirty="0">
              <a:latin typeface="Calibri" charset="0"/>
              <a:ea typeface="Calibri" charset="0"/>
              <a:cs typeface="Calibri" charset="0"/>
            </a:endParaRPr>
          </a:p>
          <a:p>
            <a:pPr marL="450056" lvl="1" indent="-192881">
              <a:buFont typeface="Arial" charset="0"/>
              <a:buChar char="•"/>
            </a:pPr>
            <a:endParaRPr lang="en-US" sz="1650" dirty="0">
              <a:latin typeface="Calibri" charset="0"/>
              <a:ea typeface="Calibri" charset="0"/>
              <a:cs typeface="Calibri" charset="0"/>
            </a:endParaRPr>
          </a:p>
        </p:txBody>
      </p:sp>
      <p:sp>
        <p:nvSpPr>
          <p:cNvPr id="2" name="Title 1"/>
          <p:cNvSpPr>
            <a:spLocks noGrp="1"/>
          </p:cNvSpPr>
          <p:nvPr>
            <p:ph type="title"/>
          </p:nvPr>
        </p:nvSpPr>
        <p:spPr/>
        <p:txBody>
          <a:bodyPr>
            <a:normAutofit/>
          </a:bodyPr>
          <a:lstStyle/>
          <a:p>
            <a:r>
              <a:rPr lang="en-US" sz="2100" dirty="0"/>
              <a:t>LMDBIO-DM</a:t>
            </a:r>
            <a:r>
              <a:rPr lang="en-US" sz="2100"/>
              <a:t>: History Based Speculative Read </a:t>
            </a:r>
            <a:r>
              <a:rPr lang="en-US" sz="2100" dirty="0"/>
              <a:t>(2/4)</a:t>
            </a:r>
          </a:p>
        </p:txBody>
      </p:sp>
      <p:graphicFrame>
        <p:nvGraphicFramePr>
          <p:cNvPr id="4" name="Table 3"/>
          <p:cNvGraphicFramePr>
            <a:graphicFrameLocks noGrp="1"/>
          </p:cNvGraphicFramePr>
          <p:nvPr>
            <p:extLst/>
          </p:nvPr>
        </p:nvGraphicFramePr>
        <p:xfrm>
          <a:off x="1681264" y="2993260"/>
          <a:ext cx="6413500" cy="208598"/>
        </p:xfrm>
        <a:graphic>
          <a:graphicData uri="http://schemas.openxmlformats.org/drawingml/2006/table">
            <a:tbl>
              <a:tblPr firstRow="1" bandRow="1">
                <a:tableStyleId>{5C22544A-7EE6-4342-B048-85BDC9FD1C3A}</a:tableStyleId>
              </a:tblPr>
              <a:tblGrid>
                <a:gridCol w="128270">
                  <a:extLst>
                    <a:ext uri="{9D8B030D-6E8A-4147-A177-3AD203B41FA5}">
                      <a16:colId xmlns:a16="http://schemas.microsoft.com/office/drawing/2014/main" val="20000"/>
                    </a:ext>
                  </a:extLst>
                </a:gridCol>
                <a:gridCol w="128270">
                  <a:extLst>
                    <a:ext uri="{9D8B030D-6E8A-4147-A177-3AD203B41FA5}">
                      <a16:colId xmlns:a16="http://schemas.microsoft.com/office/drawing/2014/main" val="20001"/>
                    </a:ext>
                  </a:extLst>
                </a:gridCol>
                <a:gridCol w="128270">
                  <a:extLst>
                    <a:ext uri="{9D8B030D-6E8A-4147-A177-3AD203B41FA5}">
                      <a16:colId xmlns:a16="http://schemas.microsoft.com/office/drawing/2014/main" val="20002"/>
                    </a:ext>
                  </a:extLst>
                </a:gridCol>
                <a:gridCol w="128270">
                  <a:extLst>
                    <a:ext uri="{9D8B030D-6E8A-4147-A177-3AD203B41FA5}">
                      <a16:colId xmlns:a16="http://schemas.microsoft.com/office/drawing/2014/main" val="20003"/>
                    </a:ext>
                  </a:extLst>
                </a:gridCol>
                <a:gridCol w="128270">
                  <a:extLst>
                    <a:ext uri="{9D8B030D-6E8A-4147-A177-3AD203B41FA5}">
                      <a16:colId xmlns:a16="http://schemas.microsoft.com/office/drawing/2014/main" val="20004"/>
                    </a:ext>
                  </a:extLst>
                </a:gridCol>
                <a:gridCol w="128270">
                  <a:extLst>
                    <a:ext uri="{9D8B030D-6E8A-4147-A177-3AD203B41FA5}">
                      <a16:colId xmlns:a16="http://schemas.microsoft.com/office/drawing/2014/main" val="20005"/>
                    </a:ext>
                  </a:extLst>
                </a:gridCol>
                <a:gridCol w="128270">
                  <a:extLst>
                    <a:ext uri="{9D8B030D-6E8A-4147-A177-3AD203B41FA5}">
                      <a16:colId xmlns:a16="http://schemas.microsoft.com/office/drawing/2014/main" val="20006"/>
                    </a:ext>
                  </a:extLst>
                </a:gridCol>
                <a:gridCol w="128270">
                  <a:extLst>
                    <a:ext uri="{9D8B030D-6E8A-4147-A177-3AD203B41FA5}">
                      <a16:colId xmlns:a16="http://schemas.microsoft.com/office/drawing/2014/main" val="20007"/>
                    </a:ext>
                  </a:extLst>
                </a:gridCol>
                <a:gridCol w="128270">
                  <a:extLst>
                    <a:ext uri="{9D8B030D-6E8A-4147-A177-3AD203B41FA5}">
                      <a16:colId xmlns:a16="http://schemas.microsoft.com/office/drawing/2014/main" val="20008"/>
                    </a:ext>
                  </a:extLst>
                </a:gridCol>
                <a:gridCol w="128270">
                  <a:extLst>
                    <a:ext uri="{9D8B030D-6E8A-4147-A177-3AD203B41FA5}">
                      <a16:colId xmlns:a16="http://schemas.microsoft.com/office/drawing/2014/main" val="20009"/>
                    </a:ext>
                  </a:extLst>
                </a:gridCol>
                <a:gridCol w="128270">
                  <a:extLst>
                    <a:ext uri="{9D8B030D-6E8A-4147-A177-3AD203B41FA5}">
                      <a16:colId xmlns:a16="http://schemas.microsoft.com/office/drawing/2014/main" val="20010"/>
                    </a:ext>
                  </a:extLst>
                </a:gridCol>
                <a:gridCol w="128270">
                  <a:extLst>
                    <a:ext uri="{9D8B030D-6E8A-4147-A177-3AD203B41FA5}">
                      <a16:colId xmlns:a16="http://schemas.microsoft.com/office/drawing/2014/main" val="20011"/>
                    </a:ext>
                  </a:extLst>
                </a:gridCol>
                <a:gridCol w="128270">
                  <a:extLst>
                    <a:ext uri="{9D8B030D-6E8A-4147-A177-3AD203B41FA5}">
                      <a16:colId xmlns:a16="http://schemas.microsoft.com/office/drawing/2014/main" val="20012"/>
                    </a:ext>
                  </a:extLst>
                </a:gridCol>
                <a:gridCol w="128270">
                  <a:extLst>
                    <a:ext uri="{9D8B030D-6E8A-4147-A177-3AD203B41FA5}">
                      <a16:colId xmlns:a16="http://schemas.microsoft.com/office/drawing/2014/main" val="20013"/>
                    </a:ext>
                  </a:extLst>
                </a:gridCol>
                <a:gridCol w="128270">
                  <a:extLst>
                    <a:ext uri="{9D8B030D-6E8A-4147-A177-3AD203B41FA5}">
                      <a16:colId xmlns:a16="http://schemas.microsoft.com/office/drawing/2014/main" val="20014"/>
                    </a:ext>
                  </a:extLst>
                </a:gridCol>
                <a:gridCol w="128270">
                  <a:extLst>
                    <a:ext uri="{9D8B030D-6E8A-4147-A177-3AD203B41FA5}">
                      <a16:colId xmlns:a16="http://schemas.microsoft.com/office/drawing/2014/main" val="20015"/>
                    </a:ext>
                  </a:extLst>
                </a:gridCol>
                <a:gridCol w="128270">
                  <a:extLst>
                    <a:ext uri="{9D8B030D-6E8A-4147-A177-3AD203B41FA5}">
                      <a16:colId xmlns:a16="http://schemas.microsoft.com/office/drawing/2014/main" val="20016"/>
                    </a:ext>
                  </a:extLst>
                </a:gridCol>
                <a:gridCol w="128270">
                  <a:extLst>
                    <a:ext uri="{9D8B030D-6E8A-4147-A177-3AD203B41FA5}">
                      <a16:colId xmlns:a16="http://schemas.microsoft.com/office/drawing/2014/main" val="20017"/>
                    </a:ext>
                  </a:extLst>
                </a:gridCol>
                <a:gridCol w="128270">
                  <a:extLst>
                    <a:ext uri="{9D8B030D-6E8A-4147-A177-3AD203B41FA5}">
                      <a16:colId xmlns:a16="http://schemas.microsoft.com/office/drawing/2014/main" val="20018"/>
                    </a:ext>
                  </a:extLst>
                </a:gridCol>
                <a:gridCol w="128270">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gridCol w="128270">
                  <a:extLst>
                    <a:ext uri="{9D8B030D-6E8A-4147-A177-3AD203B41FA5}">
                      <a16:colId xmlns:a16="http://schemas.microsoft.com/office/drawing/2014/main" val="20021"/>
                    </a:ext>
                  </a:extLst>
                </a:gridCol>
                <a:gridCol w="128270">
                  <a:extLst>
                    <a:ext uri="{9D8B030D-6E8A-4147-A177-3AD203B41FA5}">
                      <a16:colId xmlns:a16="http://schemas.microsoft.com/office/drawing/2014/main" val="20022"/>
                    </a:ext>
                  </a:extLst>
                </a:gridCol>
                <a:gridCol w="128270">
                  <a:extLst>
                    <a:ext uri="{9D8B030D-6E8A-4147-A177-3AD203B41FA5}">
                      <a16:colId xmlns:a16="http://schemas.microsoft.com/office/drawing/2014/main" val="20023"/>
                    </a:ext>
                  </a:extLst>
                </a:gridCol>
                <a:gridCol w="128270">
                  <a:extLst>
                    <a:ext uri="{9D8B030D-6E8A-4147-A177-3AD203B41FA5}">
                      <a16:colId xmlns:a16="http://schemas.microsoft.com/office/drawing/2014/main" val="20024"/>
                    </a:ext>
                  </a:extLst>
                </a:gridCol>
                <a:gridCol w="128270">
                  <a:extLst>
                    <a:ext uri="{9D8B030D-6E8A-4147-A177-3AD203B41FA5}">
                      <a16:colId xmlns:a16="http://schemas.microsoft.com/office/drawing/2014/main" val="20025"/>
                    </a:ext>
                  </a:extLst>
                </a:gridCol>
                <a:gridCol w="128270">
                  <a:extLst>
                    <a:ext uri="{9D8B030D-6E8A-4147-A177-3AD203B41FA5}">
                      <a16:colId xmlns:a16="http://schemas.microsoft.com/office/drawing/2014/main" val="20026"/>
                    </a:ext>
                  </a:extLst>
                </a:gridCol>
                <a:gridCol w="128270">
                  <a:extLst>
                    <a:ext uri="{9D8B030D-6E8A-4147-A177-3AD203B41FA5}">
                      <a16:colId xmlns:a16="http://schemas.microsoft.com/office/drawing/2014/main" val="20027"/>
                    </a:ext>
                  </a:extLst>
                </a:gridCol>
                <a:gridCol w="128270">
                  <a:extLst>
                    <a:ext uri="{9D8B030D-6E8A-4147-A177-3AD203B41FA5}">
                      <a16:colId xmlns:a16="http://schemas.microsoft.com/office/drawing/2014/main" val="20028"/>
                    </a:ext>
                  </a:extLst>
                </a:gridCol>
                <a:gridCol w="128270">
                  <a:extLst>
                    <a:ext uri="{9D8B030D-6E8A-4147-A177-3AD203B41FA5}">
                      <a16:colId xmlns:a16="http://schemas.microsoft.com/office/drawing/2014/main" val="20029"/>
                    </a:ext>
                  </a:extLst>
                </a:gridCol>
                <a:gridCol w="128270">
                  <a:extLst>
                    <a:ext uri="{9D8B030D-6E8A-4147-A177-3AD203B41FA5}">
                      <a16:colId xmlns:a16="http://schemas.microsoft.com/office/drawing/2014/main" val="20030"/>
                    </a:ext>
                  </a:extLst>
                </a:gridCol>
                <a:gridCol w="128270">
                  <a:extLst>
                    <a:ext uri="{9D8B030D-6E8A-4147-A177-3AD203B41FA5}">
                      <a16:colId xmlns:a16="http://schemas.microsoft.com/office/drawing/2014/main" val="20031"/>
                    </a:ext>
                  </a:extLst>
                </a:gridCol>
                <a:gridCol w="128270">
                  <a:extLst>
                    <a:ext uri="{9D8B030D-6E8A-4147-A177-3AD203B41FA5}">
                      <a16:colId xmlns:a16="http://schemas.microsoft.com/office/drawing/2014/main" val="20032"/>
                    </a:ext>
                  </a:extLst>
                </a:gridCol>
                <a:gridCol w="128270">
                  <a:extLst>
                    <a:ext uri="{9D8B030D-6E8A-4147-A177-3AD203B41FA5}">
                      <a16:colId xmlns:a16="http://schemas.microsoft.com/office/drawing/2014/main" val="20033"/>
                    </a:ext>
                  </a:extLst>
                </a:gridCol>
                <a:gridCol w="128270">
                  <a:extLst>
                    <a:ext uri="{9D8B030D-6E8A-4147-A177-3AD203B41FA5}">
                      <a16:colId xmlns:a16="http://schemas.microsoft.com/office/drawing/2014/main" val="20034"/>
                    </a:ext>
                  </a:extLst>
                </a:gridCol>
                <a:gridCol w="128270">
                  <a:extLst>
                    <a:ext uri="{9D8B030D-6E8A-4147-A177-3AD203B41FA5}">
                      <a16:colId xmlns:a16="http://schemas.microsoft.com/office/drawing/2014/main" val="20035"/>
                    </a:ext>
                  </a:extLst>
                </a:gridCol>
                <a:gridCol w="128270">
                  <a:extLst>
                    <a:ext uri="{9D8B030D-6E8A-4147-A177-3AD203B41FA5}">
                      <a16:colId xmlns:a16="http://schemas.microsoft.com/office/drawing/2014/main" val="20036"/>
                    </a:ext>
                  </a:extLst>
                </a:gridCol>
                <a:gridCol w="128270">
                  <a:extLst>
                    <a:ext uri="{9D8B030D-6E8A-4147-A177-3AD203B41FA5}">
                      <a16:colId xmlns:a16="http://schemas.microsoft.com/office/drawing/2014/main" val="20037"/>
                    </a:ext>
                  </a:extLst>
                </a:gridCol>
                <a:gridCol w="128270">
                  <a:extLst>
                    <a:ext uri="{9D8B030D-6E8A-4147-A177-3AD203B41FA5}">
                      <a16:colId xmlns:a16="http://schemas.microsoft.com/office/drawing/2014/main" val="20038"/>
                    </a:ext>
                  </a:extLst>
                </a:gridCol>
                <a:gridCol w="128270">
                  <a:extLst>
                    <a:ext uri="{9D8B030D-6E8A-4147-A177-3AD203B41FA5}">
                      <a16:colId xmlns:a16="http://schemas.microsoft.com/office/drawing/2014/main" val="20039"/>
                    </a:ext>
                  </a:extLst>
                </a:gridCol>
                <a:gridCol w="128270">
                  <a:extLst>
                    <a:ext uri="{9D8B030D-6E8A-4147-A177-3AD203B41FA5}">
                      <a16:colId xmlns:a16="http://schemas.microsoft.com/office/drawing/2014/main" val="20040"/>
                    </a:ext>
                  </a:extLst>
                </a:gridCol>
                <a:gridCol w="128270">
                  <a:extLst>
                    <a:ext uri="{9D8B030D-6E8A-4147-A177-3AD203B41FA5}">
                      <a16:colId xmlns:a16="http://schemas.microsoft.com/office/drawing/2014/main" val="20041"/>
                    </a:ext>
                  </a:extLst>
                </a:gridCol>
                <a:gridCol w="128270">
                  <a:extLst>
                    <a:ext uri="{9D8B030D-6E8A-4147-A177-3AD203B41FA5}">
                      <a16:colId xmlns:a16="http://schemas.microsoft.com/office/drawing/2014/main" val="20042"/>
                    </a:ext>
                  </a:extLst>
                </a:gridCol>
                <a:gridCol w="128270">
                  <a:extLst>
                    <a:ext uri="{9D8B030D-6E8A-4147-A177-3AD203B41FA5}">
                      <a16:colId xmlns:a16="http://schemas.microsoft.com/office/drawing/2014/main" val="20043"/>
                    </a:ext>
                  </a:extLst>
                </a:gridCol>
                <a:gridCol w="128270">
                  <a:extLst>
                    <a:ext uri="{9D8B030D-6E8A-4147-A177-3AD203B41FA5}">
                      <a16:colId xmlns:a16="http://schemas.microsoft.com/office/drawing/2014/main" val="20044"/>
                    </a:ext>
                  </a:extLst>
                </a:gridCol>
                <a:gridCol w="128270">
                  <a:extLst>
                    <a:ext uri="{9D8B030D-6E8A-4147-A177-3AD203B41FA5}">
                      <a16:colId xmlns:a16="http://schemas.microsoft.com/office/drawing/2014/main" val="20045"/>
                    </a:ext>
                  </a:extLst>
                </a:gridCol>
                <a:gridCol w="128270">
                  <a:extLst>
                    <a:ext uri="{9D8B030D-6E8A-4147-A177-3AD203B41FA5}">
                      <a16:colId xmlns:a16="http://schemas.microsoft.com/office/drawing/2014/main" val="20046"/>
                    </a:ext>
                  </a:extLst>
                </a:gridCol>
                <a:gridCol w="128270">
                  <a:extLst>
                    <a:ext uri="{9D8B030D-6E8A-4147-A177-3AD203B41FA5}">
                      <a16:colId xmlns:a16="http://schemas.microsoft.com/office/drawing/2014/main" val="20047"/>
                    </a:ext>
                  </a:extLst>
                </a:gridCol>
                <a:gridCol w="128270">
                  <a:extLst>
                    <a:ext uri="{9D8B030D-6E8A-4147-A177-3AD203B41FA5}">
                      <a16:colId xmlns:a16="http://schemas.microsoft.com/office/drawing/2014/main" val="20048"/>
                    </a:ext>
                  </a:extLst>
                </a:gridCol>
                <a:gridCol w="128270">
                  <a:extLst>
                    <a:ext uri="{9D8B030D-6E8A-4147-A177-3AD203B41FA5}">
                      <a16:colId xmlns:a16="http://schemas.microsoft.com/office/drawing/2014/main" val="20049"/>
                    </a:ext>
                  </a:extLst>
                </a:gridCol>
              </a:tblGrid>
              <a:tr h="208598">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80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8" name="Left Brace 7"/>
          <p:cNvSpPr/>
          <p:nvPr/>
        </p:nvSpPr>
        <p:spPr>
          <a:xfrm rot="5400000">
            <a:off x="1862118" y="2684869"/>
            <a:ext cx="77145" cy="47077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latin typeface="Calibri" charset="0"/>
              <a:ea typeface="Calibri" charset="0"/>
              <a:cs typeface="Calibri" charset="0"/>
            </a:endParaRPr>
          </a:p>
        </p:txBody>
      </p:sp>
      <p:sp>
        <p:nvSpPr>
          <p:cNvPr id="12" name="TextBox 11"/>
          <p:cNvSpPr txBox="1"/>
          <p:nvPr/>
        </p:nvSpPr>
        <p:spPr>
          <a:xfrm>
            <a:off x="1608022" y="2369227"/>
            <a:ext cx="6001816" cy="300082"/>
          </a:xfrm>
          <a:prstGeom prst="rect">
            <a:avLst/>
          </a:prstGeom>
          <a:noFill/>
        </p:spPr>
        <p:txBody>
          <a:bodyPr wrap="square" rtlCol="0">
            <a:spAutoFit/>
          </a:bodyPr>
          <a:lstStyle/>
          <a:p>
            <a:r>
              <a:rPr lang="en-US" sz="1350" dirty="0">
                <a:latin typeface="Calibri" charset="0"/>
                <a:ea typeface="Calibri" charset="0"/>
                <a:cs typeface="Calibri" charset="0"/>
              </a:rPr>
              <a:t>If every process reads min pages, the next page to read is the next </a:t>
            </a:r>
            <a:r>
              <a:rPr lang="en-US" sz="1350" dirty="0">
                <a:solidFill>
                  <a:srgbClr val="C00000"/>
                </a:solidFill>
                <a:latin typeface="Calibri" charset="0"/>
                <a:ea typeface="Calibri" charset="0"/>
                <a:cs typeface="Calibri" charset="0"/>
              </a:rPr>
              <a:t>min * r</a:t>
            </a:r>
            <a:r>
              <a:rPr lang="en-US" sz="1350" dirty="0">
                <a:latin typeface="Calibri" charset="0"/>
                <a:ea typeface="Calibri" charset="0"/>
                <a:cs typeface="Calibri" charset="0"/>
              </a:rPr>
              <a:t> pages  </a:t>
            </a:r>
          </a:p>
        </p:txBody>
      </p:sp>
      <p:sp>
        <p:nvSpPr>
          <p:cNvPr id="13" name="TextBox 12"/>
          <p:cNvSpPr txBox="1"/>
          <p:nvPr/>
        </p:nvSpPr>
        <p:spPr>
          <a:xfrm>
            <a:off x="1681265" y="2652760"/>
            <a:ext cx="454815" cy="276999"/>
          </a:xfrm>
          <a:prstGeom prst="rect">
            <a:avLst/>
          </a:prstGeom>
          <a:noFill/>
        </p:spPr>
        <p:txBody>
          <a:bodyPr wrap="square" rtlCol="0">
            <a:spAutoFit/>
          </a:bodyPr>
          <a:lstStyle/>
          <a:p>
            <a:r>
              <a:rPr lang="en-US" sz="1200">
                <a:latin typeface="Calibri" charset="0"/>
                <a:ea typeface="Calibri" charset="0"/>
                <a:cs typeface="Calibri" charset="0"/>
              </a:rPr>
              <a:t>min</a:t>
            </a:r>
            <a:endParaRPr lang="en-US" sz="1200" dirty="0">
              <a:latin typeface="Calibri" charset="0"/>
              <a:ea typeface="Calibri" charset="0"/>
              <a:cs typeface="Calibri" charset="0"/>
            </a:endParaRPr>
          </a:p>
        </p:txBody>
      </p:sp>
      <p:sp>
        <p:nvSpPr>
          <p:cNvPr id="15" name="TextBox 14"/>
          <p:cNvSpPr txBox="1"/>
          <p:nvPr/>
        </p:nvSpPr>
        <p:spPr>
          <a:xfrm>
            <a:off x="2344252" y="2652760"/>
            <a:ext cx="1012613" cy="276999"/>
          </a:xfrm>
          <a:prstGeom prst="rect">
            <a:avLst/>
          </a:prstGeom>
          <a:noFill/>
        </p:spPr>
        <p:txBody>
          <a:bodyPr wrap="square" rtlCol="0">
            <a:spAutoFit/>
          </a:bodyPr>
          <a:lstStyle/>
          <a:p>
            <a:r>
              <a:rPr lang="en-US" sz="1200" dirty="0">
                <a:latin typeface="Calibri" charset="0"/>
                <a:ea typeface="Calibri" charset="0"/>
                <a:cs typeface="Calibri" charset="0"/>
              </a:rPr>
              <a:t>min * (r </a:t>
            </a:r>
            <a:r>
              <a:rPr lang="mr-IN" sz="1200" dirty="0">
                <a:latin typeface="Calibri" charset="0"/>
                <a:ea typeface="Calibri" charset="0"/>
                <a:cs typeface="Calibri" charset="0"/>
              </a:rPr>
              <a:t>–</a:t>
            </a:r>
            <a:r>
              <a:rPr lang="en-US" sz="1200" dirty="0">
                <a:latin typeface="Calibri" charset="0"/>
                <a:ea typeface="Calibri" charset="0"/>
                <a:cs typeface="Calibri" charset="0"/>
              </a:rPr>
              <a:t> 1)</a:t>
            </a:r>
          </a:p>
        </p:txBody>
      </p:sp>
      <p:sp>
        <p:nvSpPr>
          <p:cNvPr id="17" name="TextBox 16"/>
          <p:cNvSpPr txBox="1"/>
          <p:nvPr/>
        </p:nvSpPr>
        <p:spPr>
          <a:xfrm>
            <a:off x="2195051" y="3364036"/>
            <a:ext cx="891099" cy="276999"/>
          </a:xfrm>
          <a:prstGeom prst="rect">
            <a:avLst/>
          </a:prstGeom>
          <a:noFill/>
        </p:spPr>
        <p:txBody>
          <a:bodyPr wrap="square" rtlCol="0">
            <a:spAutoFit/>
          </a:bodyPr>
          <a:lstStyle/>
          <a:p>
            <a:pPr algn="ctr"/>
            <a:r>
              <a:rPr lang="en-US" sz="1200" dirty="0">
                <a:latin typeface="Calibri" charset="0"/>
                <a:ea typeface="Calibri" charset="0"/>
                <a:cs typeface="Calibri" charset="0"/>
              </a:rPr>
              <a:t>min * r</a:t>
            </a:r>
          </a:p>
        </p:txBody>
      </p:sp>
      <p:sp>
        <p:nvSpPr>
          <p:cNvPr id="19" name="Left Brace 18"/>
          <p:cNvSpPr/>
          <p:nvPr/>
        </p:nvSpPr>
        <p:spPr>
          <a:xfrm rot="16200000" flipV="1">
            <a:off x="2542335" y="2356508"/>
            <a:ext cx="99517" cy="185358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latin typeface="Calibri" charset="0"/>
              <a:ea typeface="Calibri" charset="0"/>
              <a:cs typeface="Calibri" charset="0"/>
            </a:endParaRPr>
          </a:p>
        </p:txBody>
      </p:sp>
      <p:sp>
        <p:nvSpPr>
          <p:cNvPr id="21" name="Left Brace 20"/>
          <p:cNvSpPr/>
          <p:nvPr/>
        </p:nvSpPr>
        <p:spPr>
          <a:xfrm rot="5400000">
            <a:off x="3800741" y="2697483"/>
            <a:ext cx="77145" cy="44555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latin typeface="Calibri" charset="0"/>
              <a:ea typeface="Calibri" charset="0"/>
              <a:cs typeface="Calibri" charset="0"/>
            </a:endParaRPr>
          </a:p>
        </p:txBody>
      </p:sp>
      <p:sp>
        <p:nvSpPr>
          <p:cNvPr id="22" name="TextBox 21"/>
          <p:cNvSpPr txBox="1"/>
          <p:nvPr/>
        </p:nvSpPr>
        <p:spPr>
          <a:xfrm>
            <a:off x="3622189" y="2652760"/>
            <a:ext cx="2149961" cy="276999"/>
          </a:xfrm>
          <a:prstGeom prst="rect">
            <a:avLst/>
          </a:prstGeom>
          <a:noFill/>
        </p:spPr>
        <p:txBody>
          <a:bodyPr wrap="square" rtlCol="0">
            <a:spAutoFit/>
          </a:bodyPr>
          <a:lstStyle/>
          <a:p>
            <a:r>
              <a:rPr lang="en-US" sz="1200">
                <a:latin typeface="Calibri" charset="0"/>
                <a:ea typeface="Calibri" charset="0"/>
                <a:cs typeface="Calibri" charset="0"/>
              </a:rPr>
              <a:t>Next pages to read</a:t>
            </a:r>
          </a:p>
        </p:txBody>
      </p:sp>
      <p:sp>
        <p:nvSpPr>
          <p:cNvPr id="23" name="Left Brace 22"/>
          <p:cNvSpPr/>
          <p:nvPr/>
        </p:nvSpPr>
        <p:spPr>
          <a:xfrm rot="5400000">
            <a:off x="2856330" y="2205014"/>
            <a:ext cx="59833" cy="143430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latin typeface="Calibri" charset="0"/>
              <a:ea typeface="Calibri" charset="0"/>
              <a:cs typeface="Calibri" charset="0"/>
            </a:endParaRPr>
          </a:p>
        </p:txBody>
      </p:sp>
    </p:spTree>
    <p:extLst>
      <p:ext uri="{BB962C8B-B14F-4D97-AF65-F5344CB8AC3E}">
        <p14:creationId xmlns:p14="http://schemas.microsoft.com/office/powerpoint/2010/main" val="39952194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 name="TextBox 29"/>
          <p:cNvSpPr txBox="1"/>
          <p:nvPr/>
        </p:nvSpPr>
        <p:spPr>
          <a:xfrm>
            <a:off x="1614488" y="953691"/>
            <a:ext cx="5857875" cy="1869743"/>
          </a:xfrm>
          <a:prstGeom prst="rect">
            <a:avLst/>
          </a:prstGeom>
          <a:noFill/>
        </p:spPr>
        <p:txBody>
          <a:bodyPr wrap="square" rtlCol="0">
            <a:spAutoFit/>
          </a:bodyPr>
          <a:lstStyle/>
          <a:p>
            <a:pPr marL="192881" indent="-192881">
              <a:spcBef>
                <a:spcPts val="844"/>
              </a:spcBef>
              <a:buFont typeface="Arial" charset="0"/>
              <a:buChar char="•"/>
            </a:pPr>
            <a:r>
              <a:rPr lang="en-US" sz="1650" dirty="0">
                <a:latin typeface="Calibri" charset="0"/>
                <a:ea typeface="Calibri" charset="0"/>
                <a:cs typeface="Calibri" charset="0"/>
              </a:rPr>
              <a:t>Key idea of history based training: expanding boundaries of speculative read pages based on the </a:t>
            </a:r>
            <a:r>
              <a:rPr lang="en-US" sz="1650" dirty="0">
                <a:solidFill>
                  <a:srgbClr val="C00000"/>
                </a:solidFill>
                <a:latin typeface="Calibri" charset="0"/>
                <a:ea typeface="Calibri" charset="0"/>
                <a:cs typeface="Calibri" charset="0"/>
              </a:rPr>
              <a:t>min </a:t>
            </a:r>
            <a:r>
              <a:rPr lang="en-US" sz="1650" dirty="0">
                <a:latin typeface="Calibri" charset="0"/>
                <a:ea typeface="Calibri" charset="0"/>
                <a:cs typeface="Calibri" charset="0"/>
              </a:rPr>
              <a:t>and </a:t>
            </a:r>
            <a:r>
              <a:rPr lang="en-US" sz="1650" dirty="0">
                <a:solidFill>
                  <a:srgbClr val="C00000"/>
                </a:solidFill>
                <a:latin typeface="Calibri" charset="0"/>
                <a:ea typeface="Calibri" charset="0"/>
                <a:cs typeface="Calibri" charset="0"/>
              </a:rPr>
              <a:t>max number of speculative pages</a:t>
            </a:r>
            <a:r>
              <a:rPr lang="en-US" sz="1650" dirty="0">
                <a:latin typeface="Calibri" charset="0"/>
                <a:ea typeface="Calibri" charset="0"/>
                <a:cs typeface="Calibri" charset="0"/>
              </a:rPr>
              <a:t> </a:t>
            </a:r>
            <a:r>
              <a:rPr lang="en-US" sz="1650" dirty="0">
                <a:solidFill>
                  <a:srgbClr val="C00000"/>
                </a:solidFill>
                <a:latin typeface="Calibri" charset="0"/>
                <a:ea typeface="Calibri" charset="0"/>
                <a:cs typeface="Calibri" charset="0"/>
              </a:rPr>
              <a:t>read </a:t>
            </a:r>
            <a:r>
              <a:rPr lang="en-US" sz="1650" dirty="0">
                <a:latin typeface="Calibri" charset="0"/>
                <a:ea typeface="Calibri" charset="0"/>
                <a:cs typeface="Calibri" charset="0"/>
              </a:rPr>
              <a:t>so far</a:t>
            </a:r>
          </a:p>
          <a:p>
            <a:pPr marL="450056" lvl="1" indent="-192881">
              <a:buFont typeface="Arial" charset="0"/>
              <a:buChar char="•"/>
            </a:pPr>
            <a:r>
              <a:rPr lang="en-US" sz="1650" dirty="0">
                <a:latin typeface="Calibri" charset="0"/>
                <a:ea typeface="Calibri" charset="0"/>
                <a:cs typeface="Calibri" charset="0"/>
              </a:rPr>
              <a:t>The number of pages to read in the next iteration is in between the min and max pages</a:t>
            </a:r>
          </a:p>
          <a:p>
            <a:pPr marL="450056" lvl="1" indent="-192881">
              <a:buFont typeface="Arial" charset="0"/>
              <a:buChar char="•"/>
            </a:pPr>
            <a:endParaRPr lang="en-US" sz="1650" dirty="0">
              <a:latin typeface="Calibri" charset="0"/>
              <a:ea typeface="Calibri" charset="0"/>
              <a:cs typeface="Calibri" charset="0"/>
            </a:endParaRPr>
          </a:p>
          <a:p>
            <a:pPr marL="450056" lvl="1" indent="-192881">
              <a:buFont typeface="Arial" charset="0"/>
              <a:buChar char="•"/>
            </a:pPr>
            <a:endParaRPr lang="en-US" sz="1650" dirty="0">
              <a:latin typeface="Calibri" charset="0"/>
              <a:ea typeface="Calibri" charset="0"/>
              <a:cs typeface="Calibri" charset="0"/>
            </a:endParaRPr>
          </a:p>
        </p:txBody>
      </p:sp>
      <p:sp>
        <p:nvSpPr>
          <p:cNvPr id="2" name="Title 1"/>
          <p:cNvSpPr>
            <a:spLocks noGrp="1"/>
          </p:cNvSpPr>
          <p:nvPr>
            <p:ph type="title"/>
          </p:nvPr>
        </p:nvSpPr>
        <p:spPr/>
        <p:txBody>
          <a:bodyPr>
            <a:normAutofit/>
          </a:bodyPr>
          <a:lstStyle/>
          <a:p>
            <a:r>
              <a:rPr lang="en-US" sz="2100" dirty="0"/>
              <a:t>LMDBIO-DM</a:t>
            </a:r>
            <a:r>
              <a:rPr lang="en-US" sz="2100"/>
              <a:t>: History Based Speculative Read </a:t>
            </a:r>
            <a:r>
              <a:rPr lang="en-US" sz="2100" dirty="0"/>
              <a:t>(3/4)</a:t>
            </a:r>
          </a:p>
        </p:txBody>
      </p:sp>
      <p:graphicFrame>
        <p:nvGraphicFramePr>
          <p:cNvPr id="4" name="Table 3"/>
          <p:cNvGraphicFramePr>
            <a:graphicFrameLocks noGrp="1"/>
          </p:cNvGraphicFramePr>
          <p:nvPr>
            <p:extLst/>
          </p:nvPr>
        </p:nvGraphicFramePr>
        <p:xfrm>
          <a:off x="1681264" y="2993260"/>
          <a:ext cx="6413500" cy="208598"/>
        </p:xfrm>
        <a:graphic>
          <a:graphicData uri="http://schemas.openxmlformats.org/drawingml/2006/table">
            <a:tbl>
              <a:tblPr firstRow="1" bandRow="1">
                <a:tableStyleId>{5C22544A-7EE6-4342-B048-85BDC9FD1C3A}</a:tableStyleId>
              </a:tblPr>
              <a:tblGrid>
                <a:gridCol w="128270">
                  <a:extLst>
                    <a:ext uri="{9D8B030D-6E8A-4147-A177-3AD203B41FA5}">
                      <a16:colId xmlns:a16="http://schemas.microsoft.com/office/drawing/2014/main" val="20000"/>
                    </a:ext>
                  </a:extLst>
                </a:gridCol>
                <a:gridCol w="128270">
                  <a:extLst>
                    <a:ext uri="{9D8B030D-6E8A-4147-A177-3AD203B41FA5}">
                      <a16:colId xmlns:a16="http://schemas.microsoft.com/office/drawing/2014/main" val="20001"/>
                    </a:ext>
                  </a:extLst>
                </a:gridCol>
                <a:gridCol w="128270">
                  <a:extLst>
                    <a:ext uri="{9D8B030D-6E8A-4147-A177-3AD203B41FA5}">
                      <a16:colId xmlns:a16="http://schemas.microsoft.com/office/drawing/2014/main" val="20002"/>
                    </a:ext>
                  </a:extLst>
                </a:gridCol>
                <a:gridCol w="128270">
                  <a:extLst>
                    <a:ext uri="{9D8B030D-6E8A-4147-A177-3AD203B41FA5}">
                      <a16:colId xmlns:a16="http://schemas.microsoft.com/office/drawing/2014/main" val="20003"/>
                    </a:ext>
                  </a:extLst>
                </a:gridCol>
                <a:gridCol w="128270">
                  <a:extLst>
                    <a:ext uri="{9D8B030D-6E8A-4147-A177-3AD203B41FA5}">
                      <a16:colId xmlns:a16="http://schemas.microsoft.com/office/drawing/2014/main" val="20004"/>
                    </a:ext>
                  </a:extLst>
                </a:gridCol>
                <a:gridCol w="128270">
                  <a:extLst>
                    <a:ext uri="{9D8B030D-6E8A-4147-A177-3AD203B41FA5}">
                      <a16:colId xmlns:a16="http://schemas.microsoft.com/office/drawing/2014/main" val="20005"/>
                    </a:ext>
                  </a:extLst>
                </a:gridCol>
                <a:gridCol w="128270">
                  <a:extLst>
                    <a:ext uri="{9D8B030D-6E8A-4147-A177-3AD203B41FA5}">
                      <a16:colId xmlns:a16="http://schemas.microsoft.com/office/drawing/2014/main" val="20006"/>
                    </a:ext>
                  </a:extLst>
                </a:gridCol>
                <a:gridCol w="128270">
                  <a:extLst>
                    <a:ext uri="{9D8B030D-6E8A-4147-A177-3AD203B41FA5}">
                      <a16:colId xmlns:a16="http://schemas.microsoft.com/office/drawing/2014/main" val="20007"/>
                    </a:ext>
                  </a:extLst>
                </a:gridCol>
                <a:gridCol w="128270">
                  <a:extLst>
                    <a:ext uri="{9D8B030D-6E8A-4147-A177-3AD203B41FA5}">
                      <a16:colId xmlns:a16="http://schemas.microsoft.com/office/drawing/2014/main" val="20008"/>
                    </a:ext>
                  </a:extLst>
                </a:gridCol>
                <a:gridCol w="128270">
                  <a:extLst>
                    <a:ext uri="{9D8B030D-6E8A-4147-A177-3AD203B41FA5}">
                      <a16:colId xmlns:a16="http://schemas.microsoft.com/office/drawing/2014/main" val="20009"/>
                    </a:ext>
                  </a:extLst>
                </a:gridCol>
                <a:gridCol w="128270">
                  <a:extLst>
                    <a:ext uri="{9D8B030D-6E8A-4147-A177-3AD203B41FA5}">
                      <a16:colId xmlns:a16="http://schemas.microsoft.com/office/drawing/2014/main" val="20010"/>
                    </a:ext>
                  </a:extLst>
                </a:gridCol>
                <a:gridCol w="128270">
                  <a:extLst>
                    <a:ext uri="{9D8B030D-6E8A-4147-A177-3AD203B41FA5}">
                      <a16:colId xmlns:a16="http://schemas.microsoft.com/office/drawing/2014/main" val="20011"/>
                    </a:ext>
                  </a:extLst>
                </a:gridCol>
                <a:gridCol w="128270">
                  <a:extLst>
                    <a:ext uri="{9D8B030D-6E8A-4147-A177-3AD203B41FA5}">
                      <a16:colId xmlns:a16="http://schemas.microsoft.com/office/drawing/2014/main" val="20012"/>
                    </a:ext>
                  </a:extLst>
                </a:gridCol>
                <a:gridCol w="128270">
                  <a:extLst>
                    <a:ext uri="{9D8B030D-6E8A-4147-A177-3AD203B41FA5}">
                      <a16:colId xmlns:a16="http://schemas.microsoft.com/office/drawing/2014/main" val="20013"/>
                    </a:ext>
                  </a:extLst>
                </a:gridCol>
                <a:gridCol w="128270">
                  <a:extLst>
                    <a:ext uri="{9D8B030D-6E8A-4147-A177-3AD203B41FA5}">
                      <a16:colId xmlns:a16="http://schemas.microsoft.com/office/drawing/2014/main" val="20014"/>
                    </a:ext>
                  </a:extLst>
                </a:gridCol>
                <a:gridCol w="128270">
                  <a:extLst>
                    <a:ext uri="{9D8B030D-6E8A-4147-A177-3AD203B41FA5}">
                      <a16:colId xmlns:a16="http://schemas.microsoft.com/office/drawing/2014/main" val="20015"/>
                    </a:ext>
                  </a:extLst>
                </a:gridCol>
                <a:gridCol w="128270">
                  <a:extLst>
                    <a:ext uri="{9D8B030D-6E8A-4147-A177-3AD203B41FA5}">
                      <a16:colId xmlns:a16="http://schemas.microsoft.com/office/drawing/2014/main" val="20016"/>
                    </a:ext>
                  </a:extLst>
                </a:gridCol>
                <a:gridCol w="128270">
                  <a:extLst>
                    <a:ext uri="{9D8B030D-6E8A-4147-A177-3AD203B41FA5}">
                      <a16:colId xmlns:a16="http://schemas.microsoft.com/office/drawing/2014/main" val="20017"/>
                    </a:ext>
                  </a:extLst>
                </a:gridCol>
                <a:gridCol w="128270">
                  <a:extLst>
                    <a:ext uri="{9D8B030D-6E8A-4147-A177-3AD203B41FA5}">
                      <a16:colId xmlns:a16="http://schemas.microsoft.com/office/drawing/2014/main" val="20018"/>
                    </a:ext>
                  </a:extLst>
                </a:gridCol>
                <a:gridCol w="128270">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gridCol w="128270">
                  <a:extLst>
                    <a:ext uri="{9D8B030D-6E8A-4147-A177-3AD203B41FA5}">
                      <a16:colId xmlns:a16="http://schemas.microsoft.com/office/drawing/2014/main" val="20021"/>
                    </a:ext>
                  </a:extLst>
                </a:gridCol>
                <a:gridCol w="128270">
                  <a:extLst>
                    <a:ext uri="{9D8B030D-6E8A-4147-A177-3AD203B41FA5}">
                      <a16:colId xmlns:a16="http://schemas.microsoft.com/office/drawing/2014/main" val="20022"/>
                    </a:ext>
                  </a:extLst>
                </a:gridCol>
                <a:gridCol w="128270">
                  <a:extLst>
                    <a:ext uri="{9D8B030D-6E8A-4147-A177-3AD203B41FA5}">
                      <a16:colId xmlns:a16="http://schemas.microsoft.com/office/drawing/2014/main" val="20023"/>
                    </a:ext>
                  </a:extLst>
                </a:gridCol>
                <a:gridCol w="128270">
                  <a:extLst>
                    <a:ext uri="{9D8B030D-6E8A-4147-A177-3AD203B41FA5}">
                      <a16:colId xmlns:a16="http://schemas.microsoft.com/office/drawing/2014/main" val="20024"/>
                    </a:ext>
                  </a:extLst>
                </a:gridCol>
                <a:gridCol w="128270">
                  <a:extLst>
                    <a:ext uri="{9D8B030D-6E8A-4147-A177-3AD203B41FA5}">
                      <a16:colId xmlns:a16="http://schemas.microsoft.com/office/drawing/2014/main" val="20025"/>
                    </a:ext>
                  </a:extLst>
                </a:gridCol>
                <a:gridCol w="128270">
                  <a:extLst>
                    <a:ext uri="{9D8B030D-6E8A-4147-A177-3AD203B41FA5}">
                      <a16:colId xmlns:a16="http://schemas.microsoft.com/office/drawing/2014/main" val="20026"/>
                    </a:ext>
                  </a:extLst>
                </a:gridCol>
                <a:gridCol w="128270">
                  <a:extLst>
                    <a:ext uri="{9D8B030D-6E8A-4147-A177-3AD203B41FA5}">
                      <a16:colId xmlns:a16="http://schemas.microsoft.com/office/drawing/2014/main" val="20027"/>
                    </a:ext>
                  </a:extLst>
                </a:gridCol>
                <a:gridCol w="128270">
                  <a:extLst>
                    <a:ext uri="{9D8B030D-6E8A-4147-A177-3AD203B41FA5}">
                      <a16:colId xmlns:a16="http://schemas.microsoft.com/office/drawing/2014/main" val="20028"/>
                    </a:ext>
                  </a:extLst>
                </a:gridCol>
                <a:gridCol w="128270">
                  <a:extLst>
                    <a:ext uri="{9D8B030D-6E8A-4147-A177-3AD203B41FA5}">
                      <a16:colId xmlns:a16="http://schemas.microsoft.com/office/drawing/2014/main" val="20029"/>
                    </a:ext>
                  </a:extLst>
                </a:gridCol>
                <a:gridCol w="128270">
                  <a:extLst>
                    <a:ext uri="{9D8B030D-6E8A-4147-A177-3AD203B41FA5}">
                      <a16:colId xmlns:a16="http://schemas.microsoft.com/office/drawing/2014/main" val="20030"/>
                    </a:ext>
                  </a:extLst>
                </a:gridCol>
                <a:gridCol w="128270">
                  <a:extLst>
                    <a:ext uri="{9D8B030D-6E8A-4147-A177-3AD203B41FA5}">
                      <a16:colId xmlns:a16="http://schemas.microsoft.com/office/drawing/2014/main" val="20031"/>
                    </a:ext>
                  </a:extLst>
                </a:gridCol>
                <a:gridCol w="128270">
                  <a:extLst>
                    <a:ext uri="{9D8B030D-6E8A-4147-A177-3AD203B41FA5}">
                      <a16:colId xmlns:a16="http://schemas.microsoft.com/office/drawing/2014/main" val="20032"/>
                    </a:ext>
                  </a:extLst>
                </a:gridCol>
                <a:gridCol w="128270">
                  <a:extLst>
                    <a:ext uri="{9D8B030D-6E8A-4147-A177-3AD203B41FA5}">
                      <a16:colId xmlns:a16="http://schemas.microsoft.com/office/drawing/2014/main" val="20033"/>
                    </a:ext>
                  </a:extLst>
                </a:gridCol>
                <a:gridCol w="128270">
                  <a:extLst>
                    <a:ext uri="{9D8B030D-6E8A-4147-A177-3AD203B41FA5}">
                      <a16:colId xmlns:a16="http://schemas.microsoft.com/office/drawing/2014/main" val="20034"/>
                    </a:ext>
                  </a:extLst>
                </a:gridCol>
                <a:gridCol w="128270">
                  <a:extLst>
                    <a:ext uri="{9D8B030D-6E8A-4147-A177-3AD203B41FA5}">
                      <a16:colId xmlns:a16="http://schemas.microsoft.com/office/drawing/2014/main" val="20035"/>
                    </a:ext>
                  </a:extLst>
                </a:gridCol>
                <a:gridCol w="128270">
                  <a:extLst>
                    <a:ext uri="{9D8B030D-6E8A-4147-A177-3AD203B41FA5}">
                      <a16:colId xmlns:a16="http://schemas.microsoft.com/office/drawing/2014/main" val="20036"/>
                    </a:ext>
                  </a:extLst>
                </a:gridCol>
                <a:gridCol w="128270">
                  <a:extLst>
                    <a:ext uri="{9D8B030D-6E8A-4147-A177-3AD203B41FA5}">
                      <a16:colId xmlns:a16="http://schemas.microsoft.com/office/drawing/2014/main" val="20037"/>
                    </a:ext>
                  </a:extLst>
                </a:gridCol>
                <a:gridCol w="128270">
                  <a:extLst>
                    <a:ext uri="{9D8B030D-6E8A-4147-A177-3AD203B41FA5}">
                      <a16:colId xmlns:a16="http://schemas.microsoft.com/office/drawing/2014/main" val="20038"/>
                    </a:ext>
                  </a:extLst>
                </a:gridCol>
                <a:gridCol w="128270">
                  <a:extLst>
                    <a:ext uri="{9D8B030D-6E8A-4147-A177-3AD203B41FA5}">
                      <a16:colId xmlns:a16="http://schemas.microsoft.com/office/drawing/2014/main" val="20039"/>
                    </a:ext>
                  </a:extLst>
                </a:gridCol>
                <a:gridCol w="128270">
                  <a:extLst>
                    <a:ext uri="{9D8B030D-6E8A-4147-A177-3AD203B41FA5}">
                      <a16:colId xmlns:a16="http://schemas.microsoft.com/office/drawing/2014/main" val="20040"/>
                    </a:ext>
                  </a:extLst>
                </a:gridCol>
                <a:gridCol w="128270">
                  <a:extLst>
                    <a:ext uri="{9D8B030D-6E8A-4147-A177-3AD203B41FA5}">
                      <a16:colId xmlns:a16="http://schemas.microsoft.com/office/drawing/2014/main" val="20041"/>
                    </a:ext>
                  </a:extLst>
                </a:gridCol>
                <a:gridCol w="128270">
                  <a:extLst>
                    <a:ext uri="{9D8B030D-6E8A-4147-A177-3AD203B41FA5}">
                      <a16:colId xmlns:a16="http://schemas.microsoft.com/office/drawing/2014/main" val="20042"/>
                    </a:ext>
                  </a:extLst>
                </a:gridCol>
                <a:gridCol w="128270">
                  <a:extLst>
                    <a:ext uri="{9D8B030D-6E8A-4147-A177-3AD203B41FA5}">
                      <a16:colId xmlns:a16="http://schemas.microsoft.com/office/drawing/2014/main" val="20043"/>
                    </a:ext>
                  </a:extLst>
                </a:gridCol>
                <a:gridCol w="128270">
                  <a:extLst>
                    <a:ext uri="{9D8B030D-6E8A-4147-A177-3AD203B41FA5}">
                      <a16:colId xmlns:a16="http://schemas.microsoft.com/office/drawing/2014/main" val="20044"/>
                    </a:ext>
                  </a:extLst>
                </a:gridCol>
                <a:gridCol w="128270">
                  <a:extLst>
                    <a:ext uri="{9D8B030D-6E8A-4147-A177-3AD203B41FA5}">
                      <a16:colId xmlns:a16="http://schemas.microsoft.com/office/drawing/2014/main" val="20045"/>
                    </a:ext>
                  </a:extLst>
                </a:gridCol>
                <a:gridCol w="128270">
                  <a:extLst>
                    <a:ext uri="{9D8B030D-6E8A-4147-A177-3AD203B41FA5}">
                      <a16:colId xmlns:a16="http://schemas.microsoft.com/office/drawing/2014/main" val="20046"/>
                    </a:ext>
                  </a:extLst>
                </a:gridCol>
                <a:gridCol w="128270">
                  <a:extLst>
                    <a:ext uri="{9D8B030D-6E8A-4147-A177-3AD203B41FA5}">
                      <a16:colId xmlns:a16="http://schemas.microsoft.com/office/drawing/2014/main" val="20047"/>
                    </a:ext>
                  </a:extLst>
                </a:gridCol>
                <a:gridCol w="128270">
                  <a:extLst>
                    <a:ext uri="{9D8B030D-6E8A-4147-A177-3AD203B41FA5}">
                      <a16:colId xmlns:a16="http://schemas.microsoft.com/office/drawing/2014/main" val="20048"/>
                    </a:ext>
                  </a:extLst>
                </a:gridCol>
                <a:gridCol w="128270">
                  <a:extLst>
                    <a:ext uri="{9D8B030D-6E8A-4147-A177-3AD203B41FA5}">
                      <a16:colId xmlns:a16="http://schemas.microsoft.com/office/drawing/2014/main" val="20049"/>
                    </a:ext>
                  </a:extLst>
                </a:gridCol>
              </a:tblGrid>
              <a:tr h="208598">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80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8" name="Left Brace 7"/>
          <p:cNvSpPr/>
          <p:nvPr/>
        </p:nvSpPr>
        <p:spPr>
          <a:xfrm rot="5400000">
            <a:off x="1862118" y="2684869"/>
            <a:ext cx="77145" cy="47077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latin typeface="Calibri" charset="0"/>
              <a:ea typeface="Calibri" charset="0"/>
              <a:cs typeface="Calibri" charset="0"/>
            </a:endParaRPr>
          </a:p>
        </p:txBody>
      </p:sp>
      <p:sp>
        <p:nvSpPr>
          <p:cNvPr id="12" name="TextBox 11"/>
          <p:cNvSpPr txBox="1"/>
          <p:nvPr/>
        </p:nvSpPr>
        <p:spPr>
          <a:xfrm>
            <a:off x="1608022" y="2369227"/>
            <a:ext cx="6001816" cy="300082"/>
          </a:xfrm>
          <a:prstGeom prst="rect">
            <a:avLst/>
          </a:prstGeom>
          <a:noFill/>
        </p:spPr>
        <p:txBody>
          <a:bodyPr wrap="square" rtlCol="0">
            <a:spAutoFit/>
          </a:bodyPr>
          <a:lstStyle/>
          <a:p>
            <a:r>
              <a:rPr lang="en-US" sz="1350" dirty="0">
                <a:latin typeface="Calibri" charset="0"/>
                <a:ea typeface="Calibri" charset="0"/>
                <a:cs typeface="Calibri" charset="0"/>
              </a:rPr>
              <a:t>If every process reads min pages, the next page to read is the next </a:t>
            </a:r>
            <a:r>
              <a:rPr lang="en-US" sz="1350" dirty="0">
                <a:solidFill>
                  <a:srgbClr val="C00000"/>
                </a:solidFill>
                <a:latin typeface="Calibri" charset="0"/>
                <a:ea typeface="Calibri" charset="0"/>
                <a:cs typeface="Calibri" charset="0"/>
              </a:rPr>
              <a:t>min * r </a:t>
            </a:r>
            <a:r>
              <a:rPr lang="en-US" sz="1350" dirty="0">
                <a:latin typeface="Calibri" charset="0"/>
                <a:ea typeface="Calibri" charset="0"/>
                <a:cs typeface="Calibri" charset="0"/>
              </a:rPr>
              <a:t>pages  </a:t>
            </a:r>
          </a:p>
        </p:txBody>
      </p:sp>
      <p:sp>
        <p:nvSpPr>
          <p:cNvPr id="13" name="TextBox 12"/>
          <p:cNvSpPr txBox="1"/>
          <p:nvPr/>
        </p:nvSpPr>
        <p:spPr>
          <a:xfrm>
            <a:off x="1681265" y="2652760"/>
            <a:ext cx="454815" cy="276999"/>
          </a:xfrm>
          <a:prstGeom prst="rect">
            <a:avLst/>
          </a:prstGeom>
          <a:noFill/>
        </p:spPr>
        <p:txBody>
          <a:bodyPr wrap="square" rtlCol="0">
            <a:spAutoFit/>
          </a:bodyPr>
          <a:lstStyle/>
          <a:p>
            <a:r>
              <a:rPr lang="en-US" sz="1200">
                <a:latin typeface="Calibri" charset="0"/>
                <a:ea typeface="Calibri" charset="0"/>
                <a:cs typeface="Calibri" charset="0"/>
              </a:rPr>
              <a:t>min</a:t>
            </a:r>
            <a:endParaRPr lang="en-US" sz="1200" dirty="0">
              <a:latin typeface="Calibri" charset="0"/>
              <a:ea typeface="Calibri" charset="0"/>
              <a:cs typeface="Calibri" charset="0"/>
            </a:endParaRPr>
          </a:p>
        </p:txBody>
      </p:sp>
      <p:sp>
        <p:nvSpPr>
          <p:cNvPr id="15" name="TextBox 14"/>
          <p:cNvSpPr txBox="1"/>
          <p:nvPr/>
        </p:nvSpPr>
        <p:spPr>
          <a:xfrm>
            <a:off x="2344252" y="2652760"/>
            <a:ext cx="1012613" cy="276999"/>
          </a:xfrm>
          <a:prstGeom prst="rect">
            <a:avLst/>
          </a:prstGeom>
          <a:noFill/>
        </p:spPr>
        <p:txBody>
          <a:bodyPr wrap="square" rtlCol="0">
            <a:spAutoFit/>
          </a:bodyPr>
          <a:lstStyle/>
          <a:p>
            <a:r>
              <a:rPr lang="en-US" sz="1200">
                <a:latin typeface="Calibri" charset="0"/>
                <a:ea typeface="Calibri" charset="0"/>
                <a:cs typeface="Calibri" charset="0"/>
              </a:rPr>
              <a:t>min </a:t>
            </a:r>
            <a:r>
              <a:rPr lang="en-US" sz="1200" dirty="0">
                <a:latin typeface="Calibri" charset="0"/>
                <a:ea typeface="Calibri" charset="0"/>
                <a:cs typeface="Calibri" charset="0"/>
              </a:rPr>
              <a:t>* (r </a:t>
            </a:r>
            <a:r>
              <a:rPr lang="mr-IN" sz="1200" dirty="0">
                <a:latin typeface="Calibri" charset="0"/>
                <a:ea typeface="Calibri" charset="0"/>
                <a:cs typeface="Calibri" charset="0"/>
              </a:rPr>
              <a:t>–</a:t>
            </a:r>
            <a:r>
              <a:rPr lang="en-US" sz="1200" dirty="0">
                <a:latin typeface="Calibri" charset="0"/>
                <a:ea typeface="Calibri" charset="0"/>
                <a:cs typeface="Calibri" charset="0"/>
              </a:rPr>
              <a:t> 1)</a:t>
            </a:r>
          </a:p>
        </p:txBody>
      </p:sp>
      <p:sp>
        <p:nvSpPr>
          <p:cNvPr id="17" name="TextBox 16"/>
          <p:cNvSpPr txBox="1"/>
          <p:nvPr/>
        </p:nvSpPr>
        <p:spPr>
          <a:xfrm>
            <a:off x="2195051" y="3364036"/>
            <a:ext cx="891099" cy="276999"/>
          </a:xfrm>
          <a:prstGeom prst="rect">
            <a:avLst/>
          </a:prstGeom>
          <a:noFill/>
        </p:spPr>
        <p:txBody>
          <a:bodyPr wrap="square" rtlCol="0">
            <a:spAutoFit/>
          </a:bodyPr>
          <a:lstStyle/>
          <a:p>
            <a:pPr algn="ctr"/>
            <a:r>
              <a:rPr lang="en-US" sz="1200" dirty="0">
                <a:latin typeface="Calibri" charset="0"/>
                <a:ea typeface="Calibri" charset="0"/>
                <a:cs typeface="Calibri" charset="0"/>
              </a:rPr>
              <a:t>min * r</a:t>
            </a:r>
          </a:p>
        </p:txBody>
      </p:sp>
      <p:graphicFrame>
        <p:nvGraphicFramePr>
          <p:cNvPr id="18" name="Table 17"/>
          <p:cNvGraphicFramePr>
            <a:graphicFrameLocks noGrp="1"/>
          </p:cNvGraphicFramePr>
          <p:nvPr>
            <p:extLst/>
          </p:nvPr>
        </p:nvGraphicFramePr>
        <p:xfrm>
          <a:off x="1671638" y="3960633"/>
          <a:ext cx="6413500" cy="208598"/>
        </p:xfrm>
        <a:graphic>
          <a:graphicData uri="http://schemas.openxmlformats.org/drawingml/2006/table">
            <a:tbl>
              <a:tblPr firstRow="1" bandRow="1">
                <a:tableStyleId>{5C22544A-7EE6-4342-B048-85BDC9FD1C3A}</a:tableStyleId>
              </a:tblPr>
              <a:tblGrid>
                <a:gridCol w="128270">
                  <a:extLst>
                    <a:ext uri="{9D8B030D-6E8A-4147-A177-3AD203B41FA5}">
                      <a16:colId xmlns:a16="http://schemas.microsoft.com/office/drawing/2014/main" val="20000"/>
                    </a:ext>
                  </a:extLst>
                </a:gridCol>
                <a:gridCol w="128270">
                  <a:extLst>
                    <a:ext uri="{9D8B030D-6E8A-4147-A177-3AD203B41FA5}">
                      <a16:colId xmlns:a16="http://schemas.microsoft.com/office/drawing/2014/main" val="20001"/>
                    </a:ext>
                  </a:extLst>
                </a:gridCol>
                <a:gridCol w="128270">
                  <a:extLst>
                    <a:ext uri="{9D8B030D-6E8A-4147-A177-3AD203B41FA5}">
                      <a16:colId xmlns:a16="http://schemas.microsoft.com/office/drawing/2014/main" val="20002"/>
                    </a:ext>
                  </a:extLst>
                </a:gridCol>
                <a:gridCol w="128270">
                  <a:extLst>
                    <a:ext uri="{9D8B030D-6E8A-4147-A177-3AD203B41FA5}">
                      <a16:colId xmlns:a16="http://schemas.microsoft.com/office/drawing/2014/main" val="20003"/>
                    </a:ext>
                  </a:extLst>
                </a:gridCol>
                <a:gridCol w="128270">
                  <a:extLst>
                    <a:ext uri="{9D8B030D-6E8A-4147-A177-3AD203B41FA5}">
                      <a16:colId xmlns:a16="http://schemas.microsoft.com/office/drawing/2014/main" val="20004"/>
                    </a:ext>
                  </a:extLst>
                </a:gridCol>
                <a:gridCol w="128270">
                  <a:extLst>
                    <a:ext uri="{9D8B030D-6E8A-4147-A177-3AD203B41FA5}">
                      <a16:colId xmlns:a16="http://schemas.microsoft.com/office/drawing/2014/main" val="20005"/>
                    </a:ext>
                  </a:extLst>
                </a:gridCol>
                <a:gridCol w="128270">
                  <a:extLst>
                    <a:ext uri="{9D8B030D-6E8A-4147-A177-3AD203B41FA5}">
                      <a16:colId xmlns:a16="http://schemas.microsoft.com/office/drawing/2014/main" val="20006"/>
                    </a:ext>
                  </a:extLst>
                </a:gridCol>
                <a:gridCol w="128270">
                  <a:extLst>
                    <a:ext uri="{9D8B030D-6E8A-4147-A177-3AD203B41FA5}">
                      <a16:colId xmlns:a16="http://schemas.microsoft.com/office/drawing/2014/main" val="20007"/>
                    </a:ext>
                  </a:extLst>
                </a:gridCol>
                <a:gridCol w="128270">
                  <a:extLst>
                    <a:ext uri="{9D8B030D-6E8A-4147-A177-3AD203B41FA5}">
                      <a16:colId xmlns:a16="http://schemas.microsoft.com/office/drawing/2014/main" val="20008"/>
                    </a:ext>
                  </a:extLst>
                </a:gridCol>
                <a:gridCol w="128270">
                  <a:extLst>
                    <a:ext uri="{9D8B030D-6E8A-4147-A177-3AD203B41FA5}">
                      <a16:colId xmlns:a16="http://schemas.microsoft.com/office/drawing/2014/main" val="20009"/>
                    </a:ext>
                  </a:extLst>
                </a:gridCol>
                <a:gridCol w="128270">
                  <a:extLst>
                    <a:ext uri="{9D8B030D-6E8A-4147-A177-3AD203B41FA5}">
                      <a16:colId xmlns:a16="http://schemas.microsoft.com/office/drawing/2014/main" val="20010"/>
                    </a:ext>
                  </a:extLst>
                </a:gridCol>
                <a:gridCol w="128270">
                  <a:extLst>
                    <a:ext uri="{9D8B030D-6E8A-4147-A177-3AD203B41FA5}">
                      <a16:colId xmlns:a16="http://schemas.microsoft.com/office/drawing/2014/main" val="20011"/>
                    </a:ext>
                  </a:extLst>
                </a:gridCol>
                <a:gridCol w="128270">
                  <a:extLst>
                    <a:ext uri="{9D8B030D-6E8A-4147-A177-3AD203B41FA5}">
                      <a16:colId xmlns:a16="http://schemas.microsoft.com/office/drawing/2014/main" val="20012"/>
                    </a:ext>
                  </a:extLst>
                </a:gridCol>
                <a:gridCol w="128270">
                  <a:extLst>
                    <a:ext uri="{9D8B030D-6E8A-4147-A177-3AD203B41FA5}">
                      <a16:colId xmlns:a16="http://schemas.microsoft.com/office/drawing/2014/main" val="20013"/>
                    </a:ext>
                  </a:extLst>
                </a:gridCol>
                <a:gridCol w="128270">
                  <a:extLst>
                    <a:ext uri="{9D8B030D-6E8A-4147-A177-3AD203B41FA5}">
                      <a16:colId xmlns:a16="http://schemas.microsoft.com/office/drawing/2014/main" val="20014"/>
                    </a:ext>
                  </a:extLst>
                </a:gridCol>
                <a:gridCol w="128270">
                  <a:extLst>
                    <a:ext uri="{9D8B030D-6E8A-4147-A177-3AD203B41FA5}">
                      <a16:colId xmlns:a16="http://schemas.microsoft.com/office/drawing/2014/main" val="20015"/>
                    </a:ext>
                  </a:extLst>
                </a:gridCol>
                <a:gridCol w="128270">
                  <a:extLst>
                    <a:ext uri="{9D8B030D-6E8A-4147-A177-3AD203B41FA5}">
                      <a16:colId xmlns:a16="http://schemas.microsoft.com/office/drawing/2014/main" val="20016"/>
                    </a:ext>
                  </a:extLst>
                </a:gridCol>
                <a:gridCol w="128270">
                  <a:extLst>
                    <a:ext uri="{9D8B030D-6E8A-4147-A177-3AD203B41FA5}">
                      <a16:colId xmlns:a16="http://schemas.microsoft.com/office/drawing/2014/main" val="20017"/>
                    </a:ext>
                  </a:extLst>
                </a:gridCol>
                <a:gridCol w="128270">
                  <a:extLst>
                    <a:ext uri="{9D8B030D-6E8A-4147-A177-3AD203B41FA5}">
                      <a16:colId xmlns:a16="http://schemas.microsoft.com/office/drawing/2014/main" val="20018"/>
                    </a:ext>
                  </a:extLst>
                </a:gridCol>
                <a:gridCol w="128270">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gridCol w="128270">
                  <a:extLst>
                    <a:ext uri="{9D8B030D-6E8A-4147-A177-3AD203B41FA5}">
                      <a16:colId xmlns:a16="http://schemas.microsoft.com/office/drawing/2014/main" val="20021"/>
                    </a:ext>
                  </a:extLst>
                </a:gridCol>
                <a:gridCol w="128270">
                  <a:extLst>
                    <a:ext uri="{9D8B030D-6E8A-4147-A177-3AD203B41FA5}">
                      <a16:colId xmlns:a16="http://schemas.microsoft.com/office/drawing/2014/main" val="20022"/>
                    </a:ext>
                  </a:extLst>
                </a:gridCol>
                <a:gridCol w="128270">
                  <a:extLst>
                    <a:ext uri="{9D8B030D-6E8A-4147-A177-3AD203B41FA5}">
                      <a16:colId xmlns:a16="http://schemas.microsoft.com/office/drawing/2014/main" val="20023"/>
                    </a:ext>
                  </a:extLst>
                </a:gridCol>
                <a:gridCol w="128270">
                  <a:extLst>
                    <a:ext uri="{9D8B030D-6E8A-4147-A177-3AD203B41FA5}">
                      <a16:colId xmlns:a16="http://schemas.microsoft.com/office/drawing/2014/main" val="20024"/>
                    </a:ext>
                  </a:extLst>
                </a:gridCol>
                <a:gridCol w="128270">
                  <a:extLst>
                    <a:ext uri="{9D8B030D-6E8A-4147-A177-3AD203B41FA5}">
                      <a16:colId xmlns:a16="http://schemas.microsoft.com/office/drawing/2014/main" val="20025"/>
                    </a:ext>
                  </a:extLst>
                </a:gridCol>
                <a:gridCol w="128270">
                  <a:extLst>
                    <a:ext uri="{9D8B030D-6E8A-4147-A177-3AD203B41FA5}">
                      <a16:colId xmlns:a16="http://schemas.microsoft.com/office/drawing/2014/main" val="20026"/>
                    </a:ext>
                  </a:extLst>
                </a:gridCol>
                <a:gridCol w="128270">
                  <a:extLst>
                    <a:ext uri="{9D8B030D-6E8A-4147-A177-3AD203B41FA5}">
                      <a16:colId xmlns:a16="http://schemas.microsoft.com/office/drawing/2014/main" val="20027"/>
                    </a:ext>
                  </a:extLst>
                </a:gridCol>
                <a:gridCol w="128270">
                  <a:extLst>
                    <a:ext uri="{9D8B030D-6E8A-4147-A177-3AD203B41FA5}">
                      <a16:colId xmlns:a16="http://schemas.microsoft.com/office/drawing/2014/main" val="20028"/>
                    </a:ext>
                  </a:extLst>
                </a:gridCol>
                <a:gridCol w="128270">
                  <a:extLst>
                    <a:ext uri="{9D8B030D-6E8A-4147-A177-3AD203B41FA5}">
                      <a16:colId xmlns:a16="http://schemas.microsoft.com/office/drawing/2014/main" val="20029"/>
                    </a:ext>
                  </a:extLst>
                </a:gridCol>
                <a:gridCol w="128270">
                  <a:extLst>
                    <a:ext uri="{9D8B030D-6E8A-4147-A177-3AD203B41FA5}">
                      <a16:colId xmlns:a16="http://schemas.microsoft.com/office/drawing/2014/main" val="20030"/>
                    </a:ext>
                  </a:extLst>
                </a:gridCol>
                <a:gridCol w="128270">
                  <a:extLst>
                    <a:ext uri="{9D8B030D-6E8A-4147-A177-3AD203B41FA5}">
                      <a16:colId xmlns:a16="http://schemas.microsoft.com/office/drawing/2014/main" val="20031"/>
                    </a:ext>
                  </a:extLst>
                </a:gridCol>
                <a:gridCol w="128270">
                  <a:extLst>
                    <a:ext uri="{9D8B030D-6E8A-4147-A177-3AD203B41FA5}">
                      <a16:colId xmlns:a16="http://schemas.microsoft.com/office/drawing/2014/main" val="20032"/>
                    </a:ext>
                  </a:extLst>
                </a:gridCol>
                <a:gridCol w="128270">
                  <a:extLst>
                    <a:ext uri="{9D8B030D-6E8A-4147-A177-3AD203B41FA5}">
                      <a16:colId xmlns:a16="http://schemas.microsoft.com/office/drawing/2014/main" val="20033"/>
                    </a:ext>
                  </a:extLst>
                </a:gridCol>
                <a:gridCol w="128270">
                  <a:extLst>
                    <a:ext uri="{9D8B030D-6E8A-4147-A177-3AD203B41FA5}">
                      <a16:colId xmlns:a16="http://schemas.microsoft.com/office/drawing/2014/main" val="20034"/>
                    </a:ext>
                  </a:extLst>
                </a:gridCol>
                <a:gridCol w="128270">
                  <a:extLst>
                    <a:ext uri="{9D8B030D-6E8A-4147-A177-3AD203B41FA5}">
                      <a16:colId xmlns:a16="http://schemas.microsoft.com/office/drawing/2014/main" val="20035"/>
                    </a:ext>
                  </a:extLst>
                </a:gridCol>
                <a:gridCol w="128270">
                  <a:extLst>
                    <a:ext uri="{9D8B030D-6E8A-4147-A177-3AD203B41FA5}">
                      <a16:colId xmlns:a16="http://schemas.microsoft.com/office/drawing/2014/main" val="20036"/>
                    </a:ext>
                  </a:extLst>
                </a:gridCol>
                <a:gridCol w="128270">
                  <a:extLst>
                    <a:ext uri="{9D8B030D-6E8A-4147-A177-3AD203B41FA5}">
                      <a16:colId xmlns:a16="http://schemas.microsoft.com/office/drawing/2014/main" val="20037"/>
                    </a:ext>
                  </a:extLst>
                </a:gridCol>
                <a:gridCol w="128270">
                  <a:extLst>
                    <a:ext uri="{9D8B030D-6E8A-4147-A177-3AD203B41FA5}">
                      <a16:colId xmlns:a16="http://schemas.microsoft.com/office/drawing/2014/main" val="20038"/>
                    </a:ext>
                  </a:extLst>
                </a:gridCol>
                <a:gridCol w="128270">
                  <a:extLst>
                    <a:ext uri="{9D8B030D-6E8A-4147-A177-3AD203B41FA5}">
                      <a16:colId xmlns:a16="http://schemas.microsoft.com/office/drawing/2014/main" val="20039"/>
                    </a:ext>
                  </a:extLst>
                </a:gridCol>
                <a:gridCol w="128270">
                  <a:extLst>
                    <a:ext uri="{9D8B030D-6E8A-4147-A177-3AD203B41FA5}">
                      <a16:colId xmlns:a16="http://schemas.microsoft.com/office/drawing/2014/main" val="20040"/>
                    </a:ext>
                  </a:extLst>
                </a:gridCol>
                <a:gridCol w="128270">
                  <a:extLst>
                    <a:ext uri="{9D8B030D-6E8A-4147-A177-3AD203B41FA5}">
                      <a16:colId xmlns:a16="http://schemas.microsoft.com/office/drawing/2014/main" val="20041"/>
                    </a:ext>
                  </a:extLst>
                </a:gridCol>
                <a:gridCol w="128270">
                  <a:extLst>
                    <a:ext uri="{9D8B030D-6E8A-4147-A177-3AD203B41FA5}">
                      <a16:colId xmlns:a16="http://schemas.microsoft.com/office/drawing/2014/main" val="20042"/>
                    </a:ext>
                  </a:extLst>
                </a:gridCol>
                <a:gridCol w="128270">
                  <a:extLst>
                    <a:ext uri="{9D8B030D-6E8A-4147-A177-3AD203B41FA5}">
                      <a16:colId xmlns:a16="http://schemas.microsoft.com/office/drawing/2014/main" val="20043"/>
                    </a:ext>
                  </a:extLst>
                </a:gridCol>
                <a:gridCol w="128270">
                  <a:extLst>
                    <a:ext uri="{9D8B030D-6E8A-4147-A177-3AD203B41FA5}">
                      <a16:colId xmlns:a16="http://schemas.microsoft.com/office/drawing/2014/main" val="20044"/>
                    </a:ext>
                  </a:extLst>
                </a:gridCol>
                <a:gridCol w="128270">
                  <a:extLst>
                    <a:ext uri="{9D8B030D-6E8A-4147-A177-3AD203B41FA5}">
                      <a16:colId xmlns:a16="http://schemas.microsoft.com/office/drawing/2014/main" val="20045"/>
                    </a:ext>
                  </a:extLst>
                </a:gridCol>
                <a:gridCol w="128270">
                  <a:extLst>
                    <a:ext uri="{9D8B030D-6E8A-4147-A177-3AD203B41FA5}">
                      <a16:colId xmlns:a16="http://schemas.microsoft.com/office/drawing/2014/main" val="20046"/>
                    </a:ext>
                  </a:extLst>
                </a:gridCol>
                <a:gridCol w="128270">
                  <a:extLst>
                    <a:ext uri="{9D8B030D-6E8A-4147-A177-3AD203B41FA5}">
                      <a16:colId xmlns:a16="http://schemas.microsoft.com/office/drawing/2014/main" val="20047"/>
                    </a:ext>
                  </a:extLst>
                </a:gridCol>
                <a:gridCol w="128270">
                  <a:extLst>
                    <a:ext uri="{9D8B030D-6E8A-4147-A177-3AD203B41FA5}">
                      <a16:colId xmlns:a16="http://schemas.microsoft.com/office/drawing/2014/main" val="20048"/>
                    </a:ext>
                  </a:extLst>
                </a:gridCol>
                <a:gridCol w="128270">
                  <a:extLst>
                    <a:ext uri="{9D8B030D-6E8A-4147-A177-3AD203B41FA5}">
                      <a16:colId xmlns:a16="http://schemas.microsoft.com/office/drawing/2014/main" val="20049"/>
                    </a:ext>
                  </a:extLst>
                </a:gridCol>
              </a:tblGrid>
              <a:tr h="208598">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sz="80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Left Brace 18"/>
          <p:cNvSpPr/>
          <p:nvPr/>
        </p:nvSpPr>
        <p:spPr>
          <a:xfrm rot="5400000">
            <a:off x="1961392" y="3543344"/>
            <a:ext cx="77145" cy="68857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latin typeface="Calibri" charset="0"/>
              <a:ea typeface="Calibri" charset="0"/>
              <a:cs typeface="Calibri" charset="0"/>
            </a:endParaRPr>
          </a:p>
        </p:txBody>
      </p:sp>
      <p:sp>
        <p:nvSpPr>
          <p:cNvPr id="20" name="TextBox 19"/>
          <p:cNvSpPr txBox="1"/>
          <p:nvPr/>
        </p:nvSpPr>
        <p:spPr>
          <a:xfrm>
            <a:off x="1848933" y="3620134"/>
            <a:ext cx="454815" cy="276999"/>
          </a:xfrm>
          <a:prstGeom prst="rect">
            <a:avLst/>
          </a:prstGeom>
          <a:noFill/>
        </p:spPr>
        <p:txBody>
          <a:bodyPr wrap="square" rtlCol="0">
            <a:spAutoFit/>
          </a:bodyPr>
          <a:lstStyle/>
          <a:p>
            <a:r>
              <a:rPr lang="en-US" sz="1200" dirty="0">
                <a:latin typeface="Calibri" charset="0"/>
                <a:ea typeface="Calibri" charset="0"/>
                <a:cs typeface="Calibri" charset="0"/>
              </a:rPr>
              <a:t>max</a:t>
            </a:r>
          </a:p>
        </p:txBody>
      </p:sp>
      <p:sp>
        <p:nvSpPr>
          <p:cNvPr id="21" name="Left Brace 20"/>
          <p:cNvSpPr/>
          <p:nvPr/>
        </p:nvSpPr>
        <p:spPr>
          <a:xfrm rot="5400000">
            <a:off x="3498789" y="2708285"/>
            <a:ext cx="85771" cy="235869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latin typeface="Calibri" charset="0"/>
              <a:ea typeface="Calibri" charset="0"/>
              <a:cs typeface="Calibri" charset="0"/>
            </a:endParaRPr>
          </a:p>
        </p:txBody>
      </p:sp>
      <p:sp>
        <p:nvSpPr>
          <p:cNvPr id="22" name="TextBox 21"/>
          <p:cNvSpPr txBox="1"/>
          <p:nvPr/>
        </p:nvSpPr>
        <p:spPr>
          <a:xfrm>
            <a:off x="2394382" y="3620134"/>
            <a:ext cx="1286519" cy="276999"/>
          </a:xfrm>
          <a:prstGeom prst="rect">
            <a:avLst/>
          </a:prstGeom>
          <a:noFill/>
        </p:spPr>
        <p:txBody>
          <a:bodyPr wrap="square" rtlCol="0">
            <a:spAutoFit/>
          </a:bodyPr>
          <a:lstStyle/>
          <a:p>
            <a:r>
              <a:rPr lang="en-US" sz="1200">
                <a:latin typeface="Calibri" charset="0"/>
                <a:ea typeface="Calibri" charset="0"/>
                <a:cs typeface="Calibri" charset="0"/>
              </a:rPr>
              <a:t>max * </a:t>
            </a:r>
            <a:r>
              <a:rPr lang="en-US" sz="1200" dirty="0">
                <a:latin typeface="Calibri" charset="0"/>
                <a:ea typeface="Calibri" charset="0"/>
                <a:cs typeface="Calibri" charset="0"/>
              </a:rPr>
              <a:t>(r </a:t>
            </a:r>
            <a:r>
              <a:rPr lang="mr-IN" sz="1200" dirty="0">
                <a:latin typeface="Calibri" charset="0"/>
                <a:ea typeface="Calibri" charset="0"/>
                <a:cs typeface="Calibri" charset="0"/>
              </a:rPr>
              <a:t>–</a:t>
            </a:r>
            <a:r>
              <a:rPr lang="en-US" sz="1200" dirty="0">
                <a:latin typeface="Calibri" charset="0"/>
                <a:ea typeface="Calibri" charset="0"/>
                <a:cs typeface="Calibri" charset="0"/>
              </a:rPr>
              <a:t> 1)</a:t>
            </a:r>
          </a:p>
        </p:txBody>
      </p:sp>
      <p:sp>
        <p:nvSpPr>
          <p:cNvPr id="23" name="Left Brace 22"/>
          <p:cNvSpPr/>
          <p:nvPr/>
        </p:nvSpPr>
        <p:spPr>
          <a:xfrm rot="16200000" flipV="1">
            <a:off x="3142644" y="2713947"/>
            <a:ext cx="91410" cy="306534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latin typeface="Calibri" charset="0"/>
              <a:ea typeface="Calibri" charset="0"/>
              <a:cs typeface="Calibri" charset="0"/>
            </a:endParaRPr>
          </a:p>
        </p:txBody>
      </p:sp>
      <p:sp>
        <p:nvSpPr>
          <p:cNvPr id="24" name="TextBox 23"/>
          <p:cNvSpPr txBox="1"/>
          <p:nvPr/>
        </p:nvSpPr>
        <p:spPr>
          <a:xfrm>
            <a:off x="2789802" y="4272940"/>
            <a:ext cx="891099" cy="276999"/>
          </a:xfrm>
          <a:prstGeom prst="rect">
            <a:avLst/>
          </a:prstGeom>
          <a:noFill/>
        </p:spPr>
        <p:txBody>
          <a:bodyPr wrap="square" rtlCol="0">
            <a:spAutoFit/>
          </a:bodyPr>
          <a:lstStyle/>
          <a:p>
            <a:pPr algn="ctr"/>
            <a:r>
              <a:rPr lang="en-US" sz="1200" dirty="0">
                <a:latin typeface="Calibri" charset="0"/>
                <a:ea typeface="Calibri" charset="0"/>
                <a:cs typeface="Calibri" charset="0"/>
              </a:rPr>
              <a:t>max* r</a:t>
            </a:r>
          </a:p>
        </p:txBody>
      </p:sp>
      <p:sp>
        <p:nvSpPr>
          <p:cNvPr id="25" name="TextBox 24"/>
          <p:cNvSpPr txBox="1"/>
          <p:nvPr/>
        </p:nvSpPr>
        <p:spPr>
          <a:xfrm>
            <a:off x="4572000" y="3373018"/>
            <a:ext cx="3118847" cy="276999"/>
          </a:xfrm>
          <a:prstGeom prst="rect">
            <a:avLst/>
          </a:prstGeom>
          <a:noFill/>
        </p:spPr>
        <p:txBody>
          <a:bodyPr wrap="square" rtlCol="0">
            <a:spAutoFit/>
          </a:bodyPr>
          <a:lstStyle/>
          <a:p>
            <a:r>
              <a:rPr lang="en-US" sz="1200" dirty="0">
                <a:latin typeface="Calibri" charset="0"/>
                <a:ea typeface="Calibri" charset="0"/>
                <a:cs typeface="Calibri" charset="0"/>
              </a:rPr>
              <a:t>Likewise if every </a:t>
            </a:r>
            <a:r>
              <a:rPr lang="en-US" sz="1200">
                <a:latin typeface="Calibri" charset="0"/>
                <a:ea typeface="Calibri" charset="0"/>
                <a:cs typeface="Calibri" charset="0"/>
              </a:rPr>
              <a:t>process reads max pages</a:t>
            </a:r>
            <a:endParaRPr lang="en-US" sz="1200" dirty="0">
              <a:latin typeface="Calibri" charset="0"/>
              <a:ea typeface="Calibri" charset="0"/>
              <a:cs typeface="Calibri" charset="0"/>
            </a:endParaRPr>
          </a:p>
        </p:txBody>
      </p:sp>
      <p:sp>
        <p:nvSpPr>
          <p:cNvPr id="27" name="TextBox 26"/>
          <p:cNvSpPr txBox="1"/>
          <p:nvPr/>
        </p:nvSpPr>
        <p:spPr>
          <a:xfrm>
            <a:off x="3565040" y="2652760"/>
            <a:ext cx="1412006" cy="276999"/>
          </a:xfrm>
          <a:prstGeom prst="rect">
            <a:avLst/>
          </a:prstGeom>
          <a:noFill/>
        </p:spPr>
        <p:txBody>
          <a:bodyPr wrap="square" rtlCol="0">
            <a:spAutoFit/>
          </a:bodyPr>
          <a:lstStyle/>
          <a:p>
            <a:r>
              <a:rPr lang="en-US" sz="1200">
                <a:latin typeface="Calibri" charset="0"/>
                <a:ea typeface="Calibri" charset="0"/>
                <a:cs typeface="Calibri" charset="0"/>
              </a:rPr>
              <a:t>Next pages to read</a:t>
            </a:r>
          </a:p>
        </p:txBody>
      </p:sp>
      <p:sp>
        <p:nvSpPr>
          <p:cNvPr id="28" name="Left Brace 27"/>
          <p:cNvSpPr/>
          <p:nvPr/>
        </p:nvSpPr>
        <p:spPr>
          <a:xfrm rot="5400000">
            <a:off x="5083601" y="3478322"/>
            <a:ext cx="107731" cy="78803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latin typeface="Calibri" charset="0"/>
              <a:ea typeface="Calibri" charset="0"/>
              <a:cs typeface="Calibri" charset="0"/>
            </a:endParaRPr>
          </a:p>
        </p:txBody>
      </p:sp>
      <p:sp>
        <p:nvSpPr>
          <p:cNvPr id="29" name="TextBox 28"/>
          <p:cNvSpPr txBox="1"/>
          <p:nvPr/>
        </p:nvSpPr>
        <p:spPr>
          <a:xfrm>
            <a:off x="4749103" y="3615951"/>
            <a:ext cx="1412006" cy="276999"/>
          </a:xfrm>
          <a:prstGeom prst="rect">
            <a:avLst/>
          </a:prstGeom>
          <a:noFill/>
        </p:spPr>
        <p:txBody>
          <a:bodyPr wrap="square" rtlCol="0">
            <a:spAutoFit/>
          </a:bodyPr>
          <a:lstStyle/>
          <a:p>
            <a:r>
              <a:rPr lang="en-US" sz="1200" dirty="0">
                <a:latin typeface="Calibri" charset="0"/>
                <a:ea typeface="Calibri" charset="0"/>
                <a:cs typeface="Calibri" charset="0"/>
              </a:rPr>
              <a:t>Next pages to read</a:t>
            </a:r>
          </a:p>
        </p:txBody>
      </p:sp>
      <p:sp>
        <p:nvSpPr>
          <p:cNvPr id="31" name="Left Brace 30"/>
          <p:cNvSpPr/>
          <p:nvPr/>
        </p:nvSpPr>
        <p:spPr>
          <a:xfrm rot="16200000" flipV="1">
            <a:off x="2542335" y="2356508"/>
            <a:ext cx="99517" cy="185358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latin typeface="Calibri" charset="0"/>
              <a:ea typeface="Calibri" charset="0"/>
              <a:cs typeface="Calibri" charset="0"/>
            </a:endParaRPr>
          </a:p>
        </p:txBody>
      </p:sp>
      <p:sp>
        <p:nvSpPr>
          <p:cNvPr id="32" name="Left Brace 31"/>
          <p:cNvSpPr/>
          <p:nvPr/>
        </p:nvSpPr>
        <p:spPr>
          <a:xfrm rot="5400000">
            <a:off x="3800741" y="2697483"/>
            <a:ext cx="77145" cy="44555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latin typeface="Calibri" charset="0"/>
              <a:ea typeface="Calibri" charset="0"/>
              <a:cs typeface="Calibri" charset="0"/>
            </a:endParaRPr>
          </a:p>
        </p:txBody>
      </p:sp>
      <p:sp>
        <p:nvSpPr>
          <p:cNvPr id="33" name="Left Brace 32"/>
          <p:cNvSpPr/>
          <p:nvPr/>
        </p:nvSpPr>
        <p:spPr>
          <a:xfrm rot="5400000">
            <a:off x="2856330" y="2205014"/>
            <a:ext cx="59833" cy="143430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latin typeface="Calibri" charset="0"/>
              <a:ea typeface="Calibri" charset="0"/>
              <a:cs typeface="Calibri" charset="0"/>
            </a:endParaRPr>
          </a:p>
        </p:txBody>
      </p:sp>
    </p:spTree>
    <p:extLst>
      <p:ext uri="{BB962C8B-B14F-4D97-AF65-F5344CB8AC3E}">
        <p14:creationId xmlns:p14="http://schemas.microsoft.com/office/powerpoint/2010/main" val="26790120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100" dirty="0"/>
              <a:t>LMDBIO-DM</a:t>
            </a:r>
            <a:r>
              <a:rPr lang="en-US" sz="2100"/>
              <a:t>: History Based Speculative Read </a:t>
            </a:r>
            <a:r>
              <a:rPr lang="en-US" sz="2100" dirty="0"/>
              <a:t>(4/4)</a:t>
            </a:r>
          </a:p>
        </p:txBody>
      </p:sp>
      <p:graphicFrame>
        <p:nvGraphicFramePr>
          <p:cNvPr id="4" name="Table 3"/>
          <p:cNvGraphicFramePr>
            <a:graphicFrameLocks noGrp="1"/>
          </p:cNvGraphicFramePr>
          <p:nvPr>
            <p:extLst/>
          </p:nvPr>
        </p:nvGraphicFramePr>
        <p:xfrm>
          <a:off x="1681264" y="2993260"/>
          <a:ext cx="6413500" cy="208598"/>
        </p:xfrm>
        <a:graphic>
          <a:graphicData uri="http://schemas.openxmlformats.org/drawingml/2006/table">
            <a:tbl>
              <a:tblPr firstRow="1" bandRow="1">
                <a:tableStyleId>{5C22544A-7EE6-4342-B048-85BDC9FD1C3A}</a:tableStyleId>
              </a:tblPr>
              <a:tblGrid>
                <a:gridCol w="128270">
                  <a:extLst>
                    <a:ext uri="{9D8B030D-6E8A-4147-A177-3AD203B41FA5}">
                      <a16:colId xmlns:a16="http://schemas.microsoft.com/office/drawing/2014/main" val="20000"/>
                    </a:ext>
                  </a:extLst>
                </a:gridCol>
                <a:gridCol w="128270">
                  <a:extLst>
                    <a:ext uri="{9D8B030D-6E8A-4147-A177-3AD203B41FA5}">
                      <a16:colId xmlns:a16="http://schemas.microsoft.com/office/drawing/2014/main" val="20001"/>
                    </a:ext>
                  </a:extLst>
                </a:gridCol>
                <a:gridCol w="128270">
                  <a:extLst>
                    <a:ext uri="{9D8B030D-6E8A-4147-A177-3AD203B41FA5}">
                      <a16:colId xmlns:a16="http://schemas.microsoft.com/office/drawing/2014/main" val="20002"/>
                    </a:ext>
                  </a:extLst>
                </a:gridCol>
                <a:gridCol w="128270">
                  <a:extLst>
                    <a:ext uri="{9D8B030D-6E8A-4147-A177-3AD203B41FA5}">
                      <a16:colId xmlns:a16="http://schemas.microsoft.com/office/drawing/2014/main" val="20003"/>
                    </a:ext>
                  </a:extLst>
                </a:gridCol>
                <a:gridCol w="128270">
                  <a:extLst>
                    <a:ext uri="{9D8B030D-6E8A-4147-A177-3AD203B41FA5}">
                      <a16:colId xmlns:a16="http://schemas.microsoft.com/office/drawing/2014/main" val="20004"/>
                    </a:ext>
                  </a:extLst>
                </a:gridCol>
                <a:gridCol w="128270">
                  <a:extLst>
                    <a:ext uri="{9D8B030D-6E8A-4147-A177-3AD203B41FA5}">
                      <a16:colId xmlns:a16="http://schemas.microsoft.com/office/drawing/2014/main" val="20005"/>
                    </a:ext>
                  </a:extLst>
                </a:gridCol>
                <a:gridCol w="128270">
                  <a:extLst>
                    <a:ext uri="{9D8B030D-6E8A-4147-A177-3AD203B41FA5}">
                      <a16:colId xmlns:a16="http://schemas.microsoft.com/office/drawing/2014/main" val="20006"/>
                    </a:ext>
                  </a:extLst>
                </a:gridCol>
                <a:gridCol w="128270">
                  <a:extLst>
                    <a:ext uri="{9D8B030D-6E8A-4147-A177-3AD203B41FA5}">
                      <a16:colId xmlns:a16="http://schemas.microsoft.com/office/drawing/2014/main" val="20007"/>
                    </a:ext>
                  </a:extLst>
                </a:gridCol>
                <a:gridCol w="128270">
                  <a:extLst>
                    <a:ext uri="{9D8B030D-6E8A-4147-A177-3AD203B41FA5}">
                      <a16:colId xmlns:a16="http://schemas.microsoft.com/office/drawing/2014/main" val="20008"/>
                    </a:ext>
                  </a:extLst>
                </a:gridCol>
                <a:gridCol w="128270">
                  <a:extLst>
                    <a:ext uri="{9D8B030D-6E8A-4147-A177-3AD203B41FA5}">
                      <a16:colId xmlns:a16="http://schemas.microsoft.com/office/drawing/2014/main" val="20009"/>
                    </a:ext>
                  </a:extLst>
                </a:gridCol>
                <a:gridCol w="128270">
                  <a:extLst>
                    <a:ext uri="{9D8B030D-6E8A-4147-A177-3AD203B41FA5}">
                      <a16:colId xmlns:a16="http://schemas.microsoft.com/office/drawing/2014/main" val="20010"/>
                    </a:ext>
                  </a:extLst>
                </a:gridCol>
                <a:gridCol w="128270">
                  <a:extLst>
                    <a:ext uri="{9D8B030D-6E8A-4147-A177-3AD203B41FA5}">
                      <a16:colId xmlns:a16="http://schemas.microsoft.com/office/drawing/2014/main" val="20011"/>
                    </a:ext>
                  </a:extLst>
                </a:gridCol>
                <a:gridCol w="128270">
                  <a:extLst>
                    <a:ext uri="{9D8B030D-6E8A-4147-A177-3AD203B41FA5}">
                      <a16:colId xmlns:a16="http://schemas.microsoft.com/office/drawing/2014/main" val="20012"/>
                    </a:ext>
                  </a:extLst>
                </a:gridCol>
                <a:gridCol w="128270">
                  <a:extLst>
                    <a:ext uri="{9D8B030D-6E8A-4147-A177-3AD203B41FA5}">
                      <a16:colId xmlns:a16="http://schemas.microsoft.com/office/drawing/2014/main" val="20013"/>
                    </a:ext>
                  </a:extLst>
                </a:gridCol>
                <a:gridCol w="128270">
                  <a:extLst>
                    <a:ext uri="{9D8B030D-6E8A-4147-A177-3AD203B41FA5}">
                      <a16:colId xmlns:a16="http://schemas.microsoft.com/office/drawing/2014/main" val="20014"/>
                    </a:ext>
                  </a:extLst>
                </a:gridCol>
                <a:gridCol w="128270">
                  <a:extLst>
                    <a:ext uri="{9D8B030D-6E8A-4147-A177-3AD203B41FA5}">
                      <a16:colId xmlns:a16="http://schemas.microsoft.com/office/drawing/2014/main" val="20015"/>
                    </a:ext>
                  </a:extLst>
                </a:gridCol>
                <a:gridCol w="128270">
                  <a:extLst>
                    <a:ext uri="{9D8B030D-6E8A-4147-A177-3AD203B41FA5}">
                      <a16:colId xmlns:a16="http://schemas.microsoft.com/office/drawing/2014/main" val="20016"/>
                    </a:ext>
                  </a:extLst>
                </a:gridCol>
                <a:gridCol w="128270">
                  <a:extLst>
                    <a:ext uri="{9D8B030D-6E8A-4147-A177-3AD203B41FA5}">
                      <a16:colId xmlns:a16="http://schemas.microsoft.com/office/drawing/2014/main" val="20017"/>
                    </a:ext>
                  </a:extLst>
                </a:gridCol>
                <a:gridCol w="128270">
                  <a:extLst>
                    <a:ext uri="{9D8B030D-6E8A-4147-A177-3AD203B41FA5}">
                      <a16:colId xmlns:a16="http://schemas.microsoft.com/office/drawing/2014/main" val="20018"/>
                    </a:ext>
                  </a:extLst>
                </a:gridCol>
                <a:gridCol w="128270">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gridCol w="128270">
                  <a:extLst>
                    <a:ext uri="{9D8B030D-6E8A-4147-A177-3AD203B41FA5}">
                      <a16:colId xmlns:a16="http://schemas.microsoft.com/office/drawing/2014/main" val="20021"/>
                    </a:ext>
                  </a:extLst>
                </a:gridCol>
                <a:gridCol w="128270">
                  <a:extLst>
                    <a:ext uri="{9D8B030D-6E8A-4147-A177-3AD203B41FA5}">
                      <a16:colId xmlns:a16="http://schemas.microsoft.com/office/drawing/2014/main" val="20022"/>
                    </a:ext>
                  </a:extLst>
                </a:gridCol>
                <a:gridCol w="128270">
                  <a:extLst>
                    <a:ext uri="{9D8B030D-6E8A-4147-A177-3AD203B41FA5}">
                      <a16:colId xmlns:a16="http://schemas.microsoft.com/office/drawing/2014/main" val="20023"/>
                    </a:ext>
                  </a:extLst>
                </a:gridCol>
                <a:gridCol w="128270">
                  <a:extLst>
                    <a:ext uri="{9D8B030D-6E8A-4147-A177-3AD203B41FA5}">
                      <a16:colId xmlns:a16="http://schemas.microsoft.com/office/drawing/2014/main" val="20024"/>
                    </a:ext>
                  </a:extLst>
                </a:gridCol>
                <a:gridCol w="128270">
                  <a:extLst>
                    <a:ext uri="{9D8B030D-6E8A-4147-A177-3AD203B41FA5}">
                      <a16:colId xmlns:a16="http://schemas.microsoft.com/office/drawing/2014/main" val="20025"/>
                    </a:ext>
                  </a:extLst>
                </a:gridCol>
                <a:gridCol w="128270">
                  <a:extLst>
                    <a:ext uri="{9D8B030D-6E8A-4147-A177-3AD203B41FA5}">
                      <a16:colId xmlns:a16="http://schemas.microsoft.com/office/drawing/2014/main" val="20026"/>
                    </a:ext>
                  </a:extLst>
                </a:gridCol>
                <a:gridCol w="128270">
                  <a:extLst>
                    <a:ext uri="{9D8B030D-6E8A-4147-A177-3AD203B41FA5}">
                      <a16:colId xmlns:a16="http://schemas.microsoft.com/office/drawing/2014/main" val="20027"/>
                    </a:ext>
                  </a:extLst>
                </a:gridCol>
                <a:gridCol w="128270">
                  <a:extLst>
                    <a:ext uri="{9D8B030D-6E8A-4147-A177-3AD203B41FA5}">
                      <a16:colId xmlns:a16="http://schemas.microsoft.com/office/drawing/2014/main" val="20028"/>
                    </a:ext>
                  </a:extLst>
                </a:gridCol>
                <a:gridCol w="128270">
                  <a:extLst>
                    <a:ext uri="{9D8B030D-6E8A-4147-A177-3AD203B41FA5}">
                      <a16:colId xmlns:a16="http://schemas.microsoft.com/office/drawing/2014/main" val="20029"/>
                    </a:ext>
                  </a:extLst>
                </a:gridCol>
                <a:gridCol w="128270">
                  <a:extLst>
                    <a:ext uri="{9D8B030D-6E8A-4147-A177-3AD203B41FA5}">
                      <a16:colId xmlns:a16="http://schemas.microsoft.com/office/drawing/2014/main" val="20030"/>
                    </a:ext>
                  </a:extLst>
                </a:gridCol>
                <a:gridCol w="128270">
                  <a:extLst>
                    <a:ext uri="{9D8B030D-6E8A-4147-A177-3AD203B41FA5}">
                      <a16:colId xmlns:a16="http://schemas.microsoft.com/office/drawing/2014/main" val="20031"/>
                    </a:ext>
                  </a:extLst>
                </a:gridCol>
                <a:gridCol w="128270">
                  <a:extLst>
                    <a:ext uri="{9D8B030D-6E8A-4147-A177-3AD203B41FA5}">
                      <a16:colId xmlns:a16="http://schemas.microsoft.com/office/drawing/2014/main" val="20032"/>
                    </a:ext>
                  </a:extLst>
                </a:gridCol>
                <a:gridCol w="128270">
                  <a:extLst>
                    <a:ext uri="{9D8B030D-6E8A-4147-A177-3AD203B41FA5}">
                      <a16:colId xmlns:a16="http://schemas.microsoft.com/office/drawing/2014/main" val="20033"/>
                    </a:ext>
                  </a:extLst>
                </a:gridCol>
                <a:gridCol w="128270">
                  <a:extLst>
                    <a:ext uri="{9D8B030D-6E8A-4147-A177-3AD203B41FA5}">
                      <a16:colId xmlns:a16="http://schemas.microsoft.com/office/drawing/2014/main" val="20034"/>
                    </a:ext>
                  </a:extLst>
                </a:gridCol>
                <a:gridCol w="128270">
                  <a:extLst>
                    <a:ext uri="{9D8B030D-6E8A-4147-A177-3AD203B41FA5}">
                      <a16:colId xmlns:a16="http://schemas.microsoft.com/office/drawing/2014/main" val="20035"/>
                    </a:ext>
                  </a:extLst>
                </a:gridCol>
                <a:gridCol w="128270">
                  <a:extLst>
                    <a:ext uri="{9D8B030D-6E8A-4147-A177-3AD203B41FA5}">
                      <a16:colId xmlns:a16="http://schemas.microsoft.com/office/drawing/2014/main" val="20036"/>
                    </a:ext>
                  </a:extLst>
                </a:gridCol>
                <a:gridCol w="128270">
                  <a:extLst>
                    <a:ext uri="{9D8B030D-6E8A-4147-A177-3AD203B41FA5}">
                      <a16:colId xmlns:a16="http://schemas.microsoft.com/office/drawing/2014/main" val="20037"/>
                    </a:ext>
                  </a:extLst>
                </a:gridCol>
                <a:gridCol w="128270">
                  <a:extLst>
                    <a:ext uri="{9D8B030D-6E8A-4147-A177-3AD203B41FA5}">
                      <a16:colId xmlns:a16="http://schemas.microsoft.com/office/drawing/2014/main" val="20038"/>
                    </a:ext>
                  </a:extLst>
                </a:gridCol>
                <a:gridCol w="128270">
                  <a:extLst>
                    <a:ext uri="{9D8B030D-6E8A-4147-A177-3AD203B41FA5}">
                      <a16:colId xmlns:a16="http://schemas.microsoft.com/office/drawing/2014/main" val="20039"/>
                    </a:ext>
                  </a:extLst>
                </a:gridCol>
                <a:gridCol w="128270">
                  <a:extLst>
                    <a:ext uri="{9D8B030D-6E8A-4147-A177-3AD203B41FA5}">
                      <a16:colId xmlns:a16="http://schemas.microsoft.com/office/drawing/2014/main" val="20040"/>
                    </a:ext>
                  </a:extLst>
                </a:gridCol>
                <a:gridCol w="128270">
                  <a:extLst>
                    <a:ext uri="{9D8B030D-6E8A-4147-A177-3AD203B41FA5}">
                      <a16:colId xmlns:a16="http://schemas.microsoft.com/office/drawing/2014/main" val="20041"/>
                    </a:ext>
                  </a:extLst>
                </a:gridCol>
                <a:gridCol w="128270">
                  <a:extLst>
                    <a:ext uri="{9D8B030D-6E8A-4147-A177-3AD203B41FA5}">
                      <a16:colId xmlns:a16="http://schemas.microsoft.com/office/drawing/2014/main" val="20042"/>
                    </a:ext>
                  </a:extLst>
                </a:gridCol>
                <a:gridCol w="128270">
                  <a:extLst>
                    <a:ext uri="{9D8B030D-6E8A-4147-A177-3AD203B41FA5}">
                      <a16:colId xmlns:a16="http://schemas.microsoft.com/office/drawing/2014/main" val="20043"/>
                    </a:ext>
                  </a:extLst>
                </a:gridCol>
                <a:gridCol w="128270">
                  <a:extLst>
                    <a:ext uri="{9D8B030D-6E8A-4147-A177-3AD203B41FA5}">
                      <a16:colId xmlns:a16="http://schemas.microsoft.com/office/drawing/2014/main" val="20044"/>
                    </a:ext>
                  </a:extLst>
                </a:gridCol>
                <a:gridCol w="128270">
                  <a:extLst>
                    <a:ext uri="{9D8B030D-6E8A-4147-A177-3AD203B41FA5}">
                      <a16:colId xmlns:a16="http://schemas.microsoft.com/office/drawing/2014/main" val="20045"/>
                    </a:ext>
                  </a:extLst>
                </a:gridCol>
                <a:gridCol w="128270">
                  <a:extLst>
                    <a:ext uri="{9D8B030D-6E8A-4147-A177-3AD203B41FA5}">
                      <a16:colId xmlns:a16="http://schemas.microsoft.com/office/drawing/2014/main" val="20046"/>
                    </a:ext>
                  </a:extLst>
                </a:gridCol>
                <a:gridCol w="128270">
                  <a:extLst>
                    <a:ext uri="{9D8B030D-6E8A-4147-A177-3AD203B41FA5}">
                      <a16:colId xmlns:a16="http://schemas.microsoft.com/office/drawing/2014/main" val="20047"/>
                    </a:ext>
                  </a:extLst>
                </a:gridCol>
                <a:gridCol w="128270">
                  <a:extLst>
                    <a:ext uri="{9D8B030D-6E8A-4147-A177-3AD203B41FA5}">
                      <a16:colId xmlns:a16="http://schemas.microsoft.com/office/drawing/2014/main" val="20048"/>
                    </a:ext>
                  </a:extLst>
                </a:gridCol>
                <a:gridCol w="128270">
                  <a:extLst>
                    <a:ext uri="{9D8B030D-6E8A-4147-A177-3AD203B41FA5}">
                      <a16:colId xmlns:a16="http://schemas.microsoft.com/office/drawing/2014/main" val="20049"/>
                    </a:ext>
                  </a:extLst>
                </a:gridCol>
              </a:tblGrid>
              <a:tr h="208598">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80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8" name="Table 17"/>
          <p:cNvGraphicFramePr>
            <a:graphicFrameLocks noGrp="1"/>
          </p:cNvGraphicFramePr>
          <p:nvPr>
            <p:extLst/>
          </p:nvPr>
        </p:nvGraphicFramePr>
        <p:xfrm>
          <a:off x="1671638" y="3960633"/>
          <a:ext cx="6413500" cy="208598"/>
        </p:xfrm>
        <a:graphic>
          <a:graphicData uri="http://schemas.openxmlformats.org/drawingml/2006/table">
            <a:tbl>
              <a:tblPr firstRow="1" bandRow="1">
                <a:tableStyleId>{5C22544A-7EE6-4342-B048-85BDC9FD1C3A}</a:tableStyleId>
              </a:tblPr>
              <a:tblGrid>
                <a:gridCol w="128270">
                  <a:extLst>
                    <a:ext uri="{9D8B030D-6E8A-4147-A177-3AD203B41FA5}">
                      <a16:colId xmlns:a16="http://schemas.microsoft.com/office/drawing/2014/main" val="20000"/>
                    </a:ext>
                  </a:extLst>
                </a:gridCol>
                <a:gridCol w="128270">
                  <a:extLst>
                    <a:ext uri="{9D8B030D-6E8A-4147-A177-3AD203B41FA5}">
                      <a16:colId xmlns:a16="http://schemas.microsoft.com/office/drawing/2014/main" val="20001"/>
                    </a:ext>
                  </a:extLst>
                </a:gridCol>
                <a:gridCol w="128270">
                  <a:extLst>
                    <a:ext uri="{9D8B030D-6E8A-4147-A177-3AD203B41FA5}">
                      <a16:colId xmlns:a16="http://schemas.microsoft.com/office/drawing/2014/main" val="20002"/>
                    </a:ext>
                  </a:extLst>
                </a:gridCol>
                <a:gridCol w="128270">
                  <a:extLst>
                    <a:ext uri="{9D8B030D-6E8A-4147-A177-3AD203B41FA5}">
                      <a16:colId xmlns:a16="http://schemas.microsoft.com/office/drawing/2014/main" val="20003"/>
                    </a:ext>
                  </a:extLst>
                </a:gridCol>
                <a:gridCol w="128270">
                  <a:extLst>
                    <a:ext uri="{9D8B030D-6E8A-4147-A177-3AD203B41FA5}">
                      <a16:colId xmlns:a16="http://schemas.microsoft.com/office/drawing/2014/main" val="20004"/>
                    </a:ext>
                  </a:extLst>
                </a:gridCol>
                <a:gridCol w="128270">
                  <a:extLst>
                    <a:ext uri="{9D8B030D-6E8A-4147-A177-3AD203B41FA5}">
                      <a16:colId xmlns:a16="http://schemas.microsoft.com/office/drawing/2014/main" val="20005"/>
                    </a:ext>
                  </a:extLst>
                </a:gridCol>
                <a:gridCol w="128270">
                  <a:extLst>
                    <a:ext uri="{9D8B030D-6E8A-4147-A177-3AD203B41FA5}">
                      <a16:colId xmlns:a16="http://schemas.microsoft.com/office/drawing/2014/main" val="20006"/>
                    </a:ext>
                  </a:extLst>
                </a:gridCol>
                <a:gridCol w="128270">
                  <a:extLst>
                    <a:ext uri="{9D8B030D-6E8A-4147-A177-3AD203B41FA5}">
                      <a16:colId xmlns:a16="http://schemas.microsoft.com/office/drawing/2014/main" val="20007"/>
                    </a:ext>
                  </a:extLst>
                </a:gridCol>
                <a:gridCol w="128270">
                  <a:extLst>
                    <a:ext uri="{9D8B030D-6E8A-4147-A177-3AD203B41FA5}">
                      <a16:colId xmlns:a16="http://schemas.microsoft.com/office/drawing/2014/main" val="20008"/>
                    </a:ext>
                  </a:extLst>
                </a:gridCol>
                <a:gridCol w="128270">
                  <a:extLst>
                    <a:ext uri="{9D8B030D-6E8A-4147-A177-3AD203B41FA5}">
                      <a16:colId xmlns:a16="http://schemas.microsoft.com/office/drawing/2014/main" val="20009"/>
                    </a:ext>
                  </a:extLst>
                </a:gridCol>
                <a:gridCol w="128270">
                  <a:extLst>
                    <a:ext uri="{9D8B030D-6E8A-4147-A177-3AD203B41FA5}">
                      <a16:colId xmlns:a16="http://schemas.microsoft.com/office/drawing/2014/main" val="20010"/>
                    </a:ext>
                  </a:extLst>
                </a:gridCol>
                <a:gridCol w="128270">
                  <a:extLst>
                    <a:ext uri="{9D8B030D-6E8A-4147-A177-3AD203B41FA5}">
                      <a16:colId xmlns:a16="http://schemas.microsoft.com/office/drawing/2014/main" val="20011"/>
                    </a:ext>
                  </a:extLst>
                </a:gridCol>
                <a:gridCol w="128270">
                  <a:extLst>
                    <a:ext uri="{9D8B030D-6E8A-4147-A177-3AD203B41FA5}">
                      <a16:colId xmlns:a16="http://schemas.microsoft.com/office/drawing/2014/main" val="20012"/>
                    </a:ext>
                  </a:extLst>
                </a:gridCol>
                <a:gridCol w="128270">
                  <a:extLst>
                    <a:ext uri="{9D8B030D-6E8A-4147-A177-3AD203B41FA5}">
                      <a16:colId xmlns:a16="http://schemas.microsoft.com/office/drawing/2014/main" val="20013"/>
                    </a:ext>
                  </a:extLst>
                </a:gridCol>
                <a:gridCol w="128270">
                  <a:extLst>
                    <a:ext uri="{9D8B030D-6E8A-4147-A177-3AD203B41FA5}">
                      <a16:colId xmlns:a16="http://schemas.microsoft.com/office/drawing/2014/main" val="20014"/>
                    </a:ext>
                  </a:extLst>
                </a:gridCol>
                <a:gridCol w="128270">
                  <a:extLst>
                    <a:ext uri="{9D8B030D-6E8A-4147-A177-3AD203B41FA5}">
                      <a16:colId xmlns:a16="http://schemas.microsoft.com/office/drawing/2014/main" val="20015"/>
                    </a:ext>
                  </a:extLst>
                </a:gridCol>
                <a:gridCol w="128270">
                  <a:extLst>
                    <a:ext uri="{9D8B030D-6E8A-4147-A177-3AD203B41FA5}">
                      <a16:colId xmlns:a16="http://schemas.microsoft.com/office/drawing/2014/main" val="20016"/>
                    </a:ext>
                  </a:extLst>
                </a:gridCol>
                <a:gridCol w="128270">
                  <a:extLst>
                    <a:ext uri="{9D8B030D-6E8A-4147-A177-3AD203B41FA5}">
                      <a16:colId xmlns:a16="http://schemas.microsoft.com/office/drawing/2014/main" val="20017"/>
                    </a:ext>
                  </a:extLst>
                </a:gridCol>
                <a:gridCol w="128270">
                  <a:extLst>
                    <a:ext uri="{9D8B030D-6E8A-4147-A177-3AD203B41FA5}">
                      <a16:colId xmlns:a16="http://schemas.microsoft.com/office/drawing/2014/main" val="20018"/>
                    </a:ext>
                  </a:extLst>
                </a:gridCol>
                <a:gridCol w="128270">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gridCol w="128270">
                  <a:extLst>
                    <a:ext uri="{9D8B030D-6E8A-4147-A177-3AD203B41FA5}">
                      <a16:colId xmlns:a16="http://schemas.microsoft.com/office/drawing/2014/main" val="20021"/>
                    </a:ext>
                  </a:extLst>
                </a:gridCol>
                <a:gridCol w="128270">
                  <a:extLst>
                    <a:ext uri="{9D8B030D-6E8A-4147-A177-3AD203B41FA5}">
                      <a16:colId xmlns:a16="http://schemas.microsoft.com/office/drawing/2014/main" val="20022"/>
                    </a:ext>
                  </a:extLst>
                </a:gridCol>
                <a:gridCol w="128270">
                  <a:extLst>
                    <a:ext uri="{9D8B030D-6E8A-4147-A177-3AD203B41FA5}">
                      <a16:colId xmlns:a16="http://schemas.microsoft.com/office/drawing/2014/main" val="20023"/>
                    </a:ext>
                  </a:extLst>
                </a:gridCol>
                <a:gridCol w="128270">
                  <a:extLst>
                    <a:ext uri="{9D8B030D-6E8A-4147-A177-3AD203B41FA5}">
                      <a16:colId xmlns:a16="http://schemas.microsoft.com/office/drawing/2014/main" val="20024"/>
                    </a:ext>
                  </a:extLst>
                </a:gridCol>
                <a:gridCol w="128270">
                  <a:extLst>
                    <a:ext uri="{9D8B030D-6E8A-4147-A177-3AD203B41FA5}">
                      <a16:colId xmlns:a16="http://schemas.microsoft.com/office/drawing/2014/main" val="20025"/>
                    </a:ext>
                  </a:extLst>
                </a:gridCol>
                <a:gridCol w="128270">
                  <a:extLst>
                    <a:ext uri="{9D8B030D-6E8A-4147-A177-3AD203B41FA5}">
                      <a16:colId xmlns:a16="http://schemas.microsoft.com/office/drawing/2014/main" val="20026"/>
                    </a:ext>
                  </a:extLst>
                </a:gridCol>
                <a:gridCol w="128270">
                  <a:extLst>
                    <a:ext uri="{9D8B030D-6E8A-4147-A177-3AD203B41FA5}">
                      <a16:colId xmlns:a16="http://schemas.microsoft.com/office/drawing/2014/main" val="20027"/>
                    </a:ext>
                  </a:extLst>
                </a:gridCol>
                <a:gridCol w="128270">
                  <a:extLst>
                    <a:ext uri="{9D8B030D-6E8A-4147-A177-3AD203B41FA5}">
                      <a16:colId xmlns:a16="http://schemas.microsoft.com/office/drawing/2014/main" val="20028"/>
                    </a:ext>
                  </a:extLst>
                </a:gridCol>
                <a:gridCol w="128270">
                  <a:extLst>
                    <a:ext uri="{9D8B030D-6E8A-4147-A177-3AD203B41FA5}">
                      <a16:colId xmlns:a16="http://schemas.microsoft.com/office/drawing/2014/main" val="20029"/>
                    </a:ext>
                  </a:extLst>
                </a:gridCol>
                <a:gridCol w="128270">
                  <a:extLst>
                    <a:ext uri="{9D8B030D-6E8A-4147-A177-3AD203B41FA5}">
                      <a16:colId xmlns:a16="http://schemas.microsoft.com/office/drawing/2014/main" val="20030"/>
                    </a:ext>
                  </a:extLst>
                </a:gridCol>
                <a:gridCol w="128270">
                  <a:extLst>
                    <a:ext uri="{9D8B030D-6E8A-4147-A177-3AD203B41FA5}">
                      <a16:colId xmlns:a16="http://schemas.microsoft.com/office/drawing/2014/main" val="20031"/>
                    </a:ext>
                  </a:extLst>
                </a:gridCol>
                <a:gridCol w="128270">
                  <a:extLst>
                    <a:ext uri="{9D8B030D-6E8A-4147-A177-3AD203B41FA5}">
                      <a16:colId xmlns:a16="http://schemas.microsoft.com/office/drawing/2014/main" val="20032"/>
                    </a:ext>
                  </a:extLst>
                </a:gridCol>
                <a:gridCol w="128270">
                  <a:extLst>
                    <a:ext uri="{9D8B030D-6E8A-4147-A177-3AD203B41FA5}">
                      <a16:colId xmlns:a16="http://schemas.microsoft.com/office/drawing/2014/main" val="20033"/>
                    </a:ext>
                  </a:extLst>
                </a:gridCol>
                <a:gridCol w="128270">
                  <a:extLst>
                    <a:ext uri="{9D8B030D-6E8A-4147-A177-3AD203B41FA5}">
                      <a16:colId xmlns:a16="http://schemas.microsoft.com/office/drawing/2014/main" val="20034"/>
                    </a:ext>
                  </a:extLst>
                </a:gridCol>
                <a:gridCol w="128270">
                  <a:extLst>
                    <a:ext uri="{9D8B030D-6E8A-4147-A177-3AD203B41FA5}">
                      <a16:colId xmlns:a16="http://schemas.microsoft.com/office/drawing/2014/main" val="20035"/>
                    </a:ext>
                  </a:extLst>
                </a:gridCol>
                <a:gridCol w="128270">
                  <a:extLst>
                    <a:ext uri="{9D8B030D-6E8A-4147-A177-3AD203B41FA5}">
                      <a16:colId xmlns:a16="http://schemas.microsoft.com/office/drawing/2014/main" val="20036"/>
                    </a:ext>
                  </a:extLst>
                </a:gridCol>
                <a:gridCol w="128270">
                  <a:extLst>
                    <a:ext uri="{9D8B030D-6E8A-4147-A177-3AD203B41FA5}">
                      <a16:colId xmlns:a16="http://schemas.microsoft.com/office/drawing/2014/main" val="20037"/>
                    </a:ext>
                  </a:extLst>
                </a:gridCol>
                <a:gridCol w="128270">
                  <a:extLst>
                    <a:ext uri="{9D8B030D-6E8A-4147-A177-3AD203B41FA5}">
                      <a16:colId xmlns:a16="http://schemas.microsoft.com/office/drawing/2014/main" val="20038"/>
                    </a:ext>
                  </a:extLst>
                </a:gridCol>
                <a:gridCol w="128270">
                  <a:extLst>
                    <a:ext uri="{9D8B030D-6E8A-4147-A177-3AD203B41FA5}">
                      <a16:colId xmlns:a16="http://schemas.microsoft.com/office/drawing/2014/main" val="20039"/>
                    </a:ext>
                  </a:extLst>
                </a:gridCol>
                <a:gridCol w="128270">
                  <a:extLst>
                    <a:ext uri="{9D8B030D-6E8A-4147-A177-3AD203B41FA5}">
                      <a16:colId xmlns:a16="http://schemas.microsoft.com/office/drawing/2014/main" val="20040"/>
                    </a:ext>
                  </a:extLst>
                </a:gridCol>
                <a:gridCol w="128270">
                  <a:extLst>
                    <a:ext uri="{9D8B030D-6E8A-4147-A177-3AD203B41FA5}">
                      <a16:colId xmlns:a16="http://schemas.microsoft.com/office/drawing/2014/main" val="20041"/>
                    </a:ext>
                  </a:extLst>
                </a:gridCol>
                <a:gridCol w="128270">
                  <a:extLst>
                    <a:ext uri="{9D8B030D-6E8A-4147-A177-3AD203B41FA5}">
                      <a16:colId xmlns:a16="http://schemas.microsoft.com/office/drawing/2014/main" val="20042"/>
                    </a:ext>
                  </a:extLst>
                </a:gridCol>
                <a:gridCol w="128270">
                  <a:extLst>
                    <a:ext uri="{9D8B030D-6E8A-4147-A177-3AD203B41FA5}">
                      <a16:colId xmlns:a16="http://schemas.microsoft.com/office/drawing/2014/main" val="20043"/>
                    </a:ext>
                  </a:extLst>
                </a:gridCol>
                <a:gridCol w="128270">
                  <a:extLst>
                    <a:ext uri="{9D8B030D-6E8A-4147-A177-3AD203B41FA5}">
                      <a16:colId xmlns:a16="http://schemas.microsoft.com/office/drawing/2014/main" val="20044"/>
                    </a:ext>
                  </a:extLst>
                </a:gridCol>
                <a:gridCol w="128270">
                  <a:extLst>
                    <a:ext uri="{9D8B030D-6E8A-4147-A177-3AD203B41FA5}">
                      <a16:colId xmlns:a16="http://schemas.microsoft.com/office/drawing/2014/main" val="20045"/>
                    </a:ext>
                  </a:extLst>
                </a:gridCol>
                <a:gridCol w="128270">
                  <a:extLst>
                    <a:ext uri="{9D8B030D-6E8A-4147-A177-3AD203B41FA5}">
                      <a16:colId xmlns:a16="http://schemas.microsoft.com/office/drawing/2014/main" val="20046"/>
                    </a:ext>
                  </a:extLst>
                </a:gridCol>
                <a:gridCol w="128270">
                  <a:extLst>
                    <a:ext uri="{9D8B030D-6E8A-4147-A177-3AD203B41FA5}">
                      <a16:colId xmlns:a16="http://schemas.microsoft.com/office/drawing/2014/main" val="20047"/>
                    </a:ext>
                  </a:extLst>
                </a:gridCol>
                <a:gridCol w="128270">
                  <a:extLst>
                    <a:ext uri="{9D8B030D-6E8A-4147-A177-3AD203B41FA5}">
                      <a16:colId xmlns:a16="http://schemas.microsoft.com/office/drawing/2014/main" val="20048"/>
                    </a:ext>
                  </a:extLst>
                </a:gridCol>
                <a:gridCol w="128270">
                  <a:extLst>
                    <a:ext uri="{9D8B030D-6E8A-4147-A177-3AD203B41FA5}">
                      <a16:colId xmlns:a16="http://schemas.microsoft.com/office/drawing/2014/main" val="20049"/>
                    </a:ext>
                  </a:extLst>
                </a:gridCol>
              </a:tblGrid>
              <a:tr h="208598">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sz="80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6" name="Table 25"/>
          <p:cNvGraphicFramePr>
            <a:graphicFrameLocks noGrp="1"/>
          </p:cNvGraphicFramePr>
          <p:nvPr>
            <p:extLst/>
          </p:nvPr>
        </p:nvGraphicFramePr>
        <p:xfrm>
          <a:off x="1688391" y="3493032"/>
          <a:ext cx="6413500" cy="208598"/>
        </p:xfrm>
        <a:graphic>
          <a:graphicData uri="http://schemas.openxmlformats.org/drawingml/2006/table">
            <a:tbl>
              <a:tblPr firstRow="1" bandRow="1">
                <a:tableStyleId>{5C22544A-7EE6-4342-B048-85BDC9FD1C3A}</a:tableStyleId>
              </a:tblPr>
              <a:tblGrid>
                <a:gridCol w="128270">
                  <a:extLst>
                    <a:ext uri="{9D8B030D-6E8A-4147-A177-3AD203B41FA5}">
                      <a16:colId xmlns:a16="http://schemas.microsoft.com/office/drawing/2014/main" val="20000"/>
                    </a:ext>
                  </a:extLst>
                </a:gridCol>
                <a:gridCol w="128270">
                  <a:extLst>
                    <a:ext uri="{9D8B030D-6E8A-4147-A177-3AD203B41FA5}">
                      <a16:colId xmlns:a16="http://schemas.microsoft.com/office/drawing/2014/main" val="20001"/>
                    </a:ext>
                  </a:extLst>
                </a:gridCol>
                <a:gridCol w="128270">
                  <a:extLst>
                    <a:ext uri="{9D8B030D-6E8A-4147-A177-3AD203B41FA5}">
                      <a16:colId xmlns:a16="http://schemas.microsoft.com/office/drawing/2014/main" val="20002"/>
                    </a:ext>
                  </a:extLst>
                </a:gridCol>
                <a:gridCol w="128270">
                  <a:extLst>
                    <a:ext uri="{9D8B030D-6E8A-4147-A177-3AD203B41FA5}">
                      <a16:colId xmlns:a16="http://schemas.microsoft.com/office/drawing/2014/main" val="20003"/>
                    </a:ext>
                  </a:extLst>
                </a:gridCol>
                <a:gridCol w="128270">
                  <a:extLst>
                    <a:ext uri="{9D8B030D-6E8A-4147-A177-3AD203B41FA5}">
                      <a16:colId xmlns:a16="http://schemas.microsoft.com/office/drawing/2014/main" val="20004"/>
                    </a:ext>
                  </a:extLst>
                </a:gridCol>
                <a:gridCol w="128270">
                  <a:extLst>
                    <a:ext uri="{9D8B030D-6E8A-4147-A177-3AD203B41FA5}">
                      <a16:colId xmlns:a16="http://schemas.microsoft.com/office/drawing/2014/main" val="20005"/>
                    </a:ext>
                  </a:extLst>
                </a:gridCol>
                <a:gridCol w="128270">
                  <a:extLst>
                    <a:ext uri="{9D8B030D-6E8A-4147-A177-3AD203B41FA5}">
                      <a16:colId xmlns:a16="http://schemas.microsoft.com/office/drawing/2014/main" val="20006"/>
                    </a:ext>
                  </a:extLst>
                </a:gridCol>
                <a:gridCol w="128270">
                  <a:extLst>
                    <a:ext uri="{9D8B030D-6E8A-4147-A177-3AD203B41FA5}">
                      <a16:colId xmlns:a16="http://schemas.microsoft.com/office/drawing/2014/main" val="20007"/>
                    </a:ext>
                  </a:extLst>
                </a:gridCol>
                <a:gridCol w="128270">
                  <a:extLst>
                    <a:ext uri="{9D8B030D-6E8A-4147-A177-3AD203B41FA5}">
                      <a16:colId xmlns:a16="http://schemas.microsoft.com/office/drawing/2014/main" val="20008"/>
                    </a:ext>
                  </a:extLst>
                </a:gridCol>
                <a:gridCol w="128270">
                  <a:extLst>
                    <a:ext uri="{9D8B030D-6E8A-4147-A177-3AD203B41FA5}">
                      <a16:colId xmlns:a16="http://schemas.microsoft.com/office/drawing/2014/main" val="20009"/>
                    </a:ext>
                  </a:extLst>
                </a:gridCol>
                <a:gridCol w="128270">
                  <a:extLst>
                    <a:ext uri="{9D8B030D-6E8A-4147-A177-3AD203B41FA5}">
                      <a16:colId xmlns:a16="http://schemas.microsoft.com/office/drawing/2014/main" val="20010"/>
                    </a:ext>
                  </a:extLst>
                </a:gridCol>
                <a:gridCol w="128270">
                  <a:extLst>
                    <a:ext uri="{9D8B030D-6E8A-4147-A177-3AD203B41FA5}">
                      <a16:colId xmlns:a16="http://schemas.microsoft.com/office/drawing/2014/main" val="20011"/>
                    </a:ext>
                  </a:extLst>
                </a:gridCol>
                <a:gridCol w="128270">
                  <a:extLst>
                    <a:ext uri="{9D8B030D-6E8A-4147-A177-3AD203B41FA5}">
                      <a16:colId xmlns:a16="http://schemas.microsoft.com/office/drawing/2014/main" val="20012"/>
                    </a:ext>
                  </a:extLst>
                </a:gridCol>
                <a:gridCol w="128270">
                  <a:extLst>
                    <a:ext uri="{9D8B030D-6E8A-4147-A177-3AD203B41FA5}">
                      <a16:colId xmlns:a16="http://schemas.microsoft.com/office/drawing/2014/main" val="20013"/>
                    </a:ext>
                  </a:extLst>
                </a:gridCol>
                <a:gridCol w="128270">
                  <a:extLst>
                    <a:ext uri="{9D8B030D-6E8A-4147-A177-3AD203B41FA5}">
                      <a16:colId xmlns:a16="http://schemas.microsoft.com/office/drawing/2014/main" val="20014"/>
                    </a:ext>
                  </a:extLst>
                </a:gridCol>
                <a:gridCol w="128270">
                  <a:extLst>
                    <a:ext uri="{9D8B030D-6E8A-4147-A177-3AD203B41FA5}">
                      <a16:colId xmlns:a16="http://schemas.microsoft.com/office/drawing/2014/main" val="20015"/>
                    </a:ext>
                  </a:extLst>
                </a:gridCol>
                <a:gridCol w="128270">
                  <a:extLst>
                    <a:ext uri="{9D8B030D-6E8A-4147-A177-3AD203B41FA5}">
                      <a16:colId xmlns:a16="http://schemas.microsoft.com/office/drawing/2014/main" val="20016"/>
                    </a:ext>
                  </a:extLst>
                </a:gridCol>
                <a:gridCol w="128270">
                  <a:extLst>
                    <a:ext uri="{9D8B030D-6E8A-4147-A177-3AD203B41FA5}">
                      <a16:colId xmlns:a16="http://schemas.microsoft.com/office/drawing/2014/main" val="20017"/>
                    </a:ext>
                  </a:extLst>
                </a:gridCol>
                <a:gridCol w="128270">
                  <a:extLst>
                    <a:ext uri="{9D8B030D-6E8A-4147-A177-3AD203B41FA5}">
                      <a16:colId xmlns:a16="http://schemas.microsoft.com/office/drawing/2014/main" val="20018"/>
                    </a:ext>
                  </a:extLst>
                </a:gridCol>
                <a:gridCol w="128270">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gridCol w="128270">
                  <a:extLst>
                    <a:ext uri="{9D8B030D-6E8A-4147-A177-3AD203B41FA5}">
                      <a16:colId xmlns:a16="http://schemas.microsoft.com/office/drawing/2014/main" val="20021"/>
                    </a:ext>
                  </a:extLst>
                </a:gridCol>
                <a:gridCol w="128270">
                  <a:extLst>
                    <a:ext uri="{9D8B030D-6E8A-4147-A177-3AD203B41FA5}">
                      <a16:colId xmlns:a16="http://schemas.microsoft.com/office/drawing/2014/main" val="20022"/>
                    </a:ext>
                  </a:extLst>
                </a:gridCol>
                <a:gridCol w="128270">
                  <a:extLst>
                    <a:ext uri="{9D8B030D-6E8A-4147-A177-3AD203B41FA5}">
                      <a16:colId xmlns:a16="http://schemas.microsoft.com/office/drawing/2014/main" val="20023"/>
                    </a:ext>
                  </a:extLst>
                </a:gridCol>
                <a:gridCol w="128270">
                  <a:extLst>
                    <a:ext uri="{9D8B030D-6E8A-4147-A177-3AD203B41FA5}">
                      <a16:colId xmlns:a16="http://schemas.microsoft.com/office/drawing/2014/main" val="20024"/>
                    </a:ext>
                  </a:extLst>
                </a:gridCol>
                <a:gridCol w="128270">
                  <a:extLst>
                    <a:ext uri="{9D8B030D-6E8A-4147-A177-3AD203B41FA5}">
                      <a16:colId xmlns:a16="http://schemas.microsoft.com/office/drawing/2014/main" val="20025"/>
                    </a:ext>
                  </a:extLst>
                </a:gridCol>
                <a:gridCol w="128270">
                  <a:extLst>
                    <a:ext uri="{9D8B030D-6E8A-4147-A177-3AD203B41FA5}">
                      <a16:colId xmlns:a16="http://schemas.microsoft.com/office/drawing/2014/main" val="20026"/>
                    </a:ext>
                  </a:extLst>
                </a:gridCol>
                <a:gridCol w="128270">
                  <a:extLst>
                    <a:ext uri="{9D8B030D-6E8A-4147-A177-3AD203B41FA5}">
                      <a16:colId xmlns:a16="http://schemas.microsoft.com/office/drawing/2014/main" val="20027"/>
                    </a:ext>
                  </a:extLst>
                </a:gridCol>
                <a:gridCol w="128270">
                  <a:extLst>
                    <a:ext uri="{9D8B030D-6E8A-4147-A177-3AD203B41FA5}">
                      <a16:colId xmlns:a16="http://schemas.microsoft.com/office/drawing/2014/main" val="20028"/>
                    </a:ext>
                  </a:extLst>
                </a:gridCol>
                <a:gridCol w="128270">
                  <a:extLst>
                    <a:ext uri="{9D8B030D-6E8A-4147-A177-3AD203B41FA5}">
                      <a16:colId xmlns:a16="http://schemas.microsoft.com/office/drawing/2014/main" val="20029"/>
                    </a:ext>
                  </a:extLst>
                </a:gridCol>
                <a:gridCol w="128270">
                  <a:extLst>
                    <a:ext uri="{9D8B030D-6E8A-4147-A177-3AD203B41FA5}">
                      <a16:colId xmlns:a16="http://schemas.microsoft.com/office/drawing/2014/main" val="20030"/>
                    </a:ext>
                  </a:extLst>
                </a:gridCol>
                <a:gridCol w="128270">
                  <a:extLst>
                    <a:ext uri="{9D8B030D-6E8A-4147-A177-3AD203B41FA5}">
                      <a16:colId xmlns:a16="http://schemas.microsoft.com/office/drawing/2014/main" val="20031"/>
                    </a:ext>
                  </a:extLst>
                </a:gridCol>
                <a:gridCol w="128270">
                  <a:extLst>
                    <a:ext uri="{9D8B030D-6E8A-4147-A177-3AD203B41FA5}">
                      <a16:colId xmlns:a16="http://schemas.microsoft.com/office/drawing/2014/main" val="20032"/>
                    </a:ext>
                  </a:extLst>
                </a:gridCol>
                <a:gridCol w="128270">
                  <a:extLst>
                    <a:ext uri="{9D8B030D-6E8A-4147-A177-3AD203B41FA5}">
                      <a16:colId xmlns:a16="http://schemas.microsoft.com/office/drawing/2014/main" val="20033"/>
                    </a:ext>
                  </a:extLst>
                </a:gridCol>
                <a:gridCol w="128270">
                  <a:extLst>
                    <a:ext uri="{9D8B030D-6E8A-4147-A177-3AD203B41FA5}">
                      <a16:colId xmlns:a16="http://schemas.microsoft.com/office/drawing/2014/main" val="20034"/>
                    </a:ext>
                  </a:extLst>
                </a:gridCol>
                <a:gridCol w="128270">
                  <a:extLst>
                    <a:ext uri="{9D8B030D-6E8A-4147-A177-3AD203B41FA5}">
                      <a16:colId xmlns:a16="http://schemas.microsoft.com/office/drawing/2014/main" val="20035"/>
                    </a:ext>
                  </a:extLst>
                </a:gridCol>
                <a:gridCol w="128270">
                  <a:extLst>
                    <a:ext uri="{9D8B030D-6E8A-4147-A177-3AD203B41FA5}">
                      <a16:colId xmlns:a16="http://schemas.microsoft.com/office/drawing/2014/main" val="20036"/>
                    </a:ext>
                  </a:extLst>
                </a:gridCol>
                <a:gridCol w="128270">
                  <a:extLst>
                    <a:ext uri="{9D8B030D-6E8A-4147-A177-3AD203B41FA5}">
                      <a16:colId xmlns:a16="http://schemas.microsoft.com/office/drawing/2014/main" val="20037"/>
                    </a:ext>
                  </a:extLst>
                </a:gridCol>
                <a:gridCol w="128270">
                  <a:extLst>
                    <a:ext uri="{9D8B030D-6E8A-4147-A177-3AD203B41FA5}">
                      <a16:colId xmlns:a16="http://schemas.microsoft.com/office/drawing/2014/main" val="20038"/>
                    </a:ext>
                  </a:extLst>
                </a:gridCol>
                <a:gridCol w="128270">
                  <a:extLst>
                    <a:ext uri="{9D8B030D-6E8A-4147-A177-3AD203B41FA5}">
                      <a16:colId xmlns:a16="http://schemas.microsoft.com/office/drawing/2014/main" val="20039"/>
                    </a:ext>
                  </a:extLst>
                </a:gridCol>
                <a:gridCol w="128270">
                  <a:extLst>
                    <a:ext uri="{9D8B030D-6E8A-4147-A177-3AD203B41FA5}">
                      <a16:colId xmlns:a16="http://schemas.microsoft.com/office/drawing/2014/main" val="20040"/>
                    </a:ext>
                  </a:extLst>
                </a:gridCol>
                <a:gridCol w="128270">
                  <a:extLst>
                    <a:ext uri="{9D8B030D-6E8A-4147-A177-3AD203B41FA5}">
                      <a16:colId xmlns:a16="http://schemas.microsoft.com/office/drawing/2014/main" val="20041"/>
                    </a:ext>
                  </a:extLst>
                </a:gridCol>
                <a:gridCol w="128270">
                  <a:extLst>
                    <a:ext uri="{9D8B030D-6E8A-4147-A177-3AD203B41FA5}">
                      <a16:colId xmlns:a16="http://schemas.microsoft.com/office/drawing/2014/main" val="20042"/>
                    </a:ext>
                  </a:extLst>
                </a:gridCol>
                <a:gridCol w="128270">
                  <a:extLst>
                    <a:ext uri="{9D8B030D-6E8A-4147-A177-3AD203B41FA5}">
                      <a16:colId xmlns:a16="http://schemas.microsoft.com/office/drawing/2014/main" val="20043"/>
                    </a:ext>
                  </a:extLst>
                </a:gridCol>
                <a:gridCol w="128270">
                  <a:extLst>
                    <a:ext uri="{9D8B030D-6E8A-4147-A177-3AD203B41FA5}">
                      <a16:colId xmlns:a16="http://schemas.microsoft.com/office/drawing/2014/main" val="20044"/>
                    </a:ext>
                  </a:extLst>
                </a:gridCol>
                <a:gridCol w="128270">
                  <a:extLst>
                    <a:ext uri="{9D8B030D-6E8A-4147-A177-3AD203B41FA5}">
                      <a16:colId xmlns:a16="http://schemas.microsoft.com/office/drawing/2014/main" val="20045"/>
                    </a:ext>
                  </a:extLst>
                </a:gridCol>
                <a:gridCol w="128270">
                  <a:extLst>
                    <a:ext uri="{9D8B030D-6E8A-4147-A177-3AD203B41FA5}">
                      <a16:colId xmlns:a16="http://schemas.microsoft.com/office/drawing/2014/main" val="20046"/>
                    </a:ext>
                  </a:extLst>
                </a:gridCol>
                <a:gridCol w="128270">
                  <a:extLst>
                    <a:ext uri="{9D8B030D-6E8A-4147-A177-3AD203B41FA5}">
                      <a16:colId xmlns:a16="http://schemas.microsoft.com/office/drawing/2014/main" val="20047"/>
                    </a:ext>
                  </a:extLst>
                </a:gridCol>
                <a:gridCol w="128270">
                  <a:extLst>
                    <a:ext uri="{9D8B030D-6E8A-4147-A177-3AD203B41FA5}">
                      <a16:colId xmlns:a16="http://schemas.microsoft.com/office/drawing/2014/main" val="20048"/>
                    </a:ext>
                  </a:extLst>
                </a:gridCol>
                <a:gridCol w="128270">
                  <a:extLst>
                    <a:ext uri="{9D8B030D-6E8A-4147-A177-3AD203B41FA5}">
                      <a16:colId xmlns:a16="http://schemas.microsoft.com/office/drawing/2014/main" val="20049"/>
                    </a:ext>
                  </a:extLst>
                </a:gridCol>
              </a:tblGrid>
              <a:tr h="208598">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800"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27" name="TextBox 26"/>
          <p:cNvSpPr txBox="1"/>
          <p:nvPr/>
        </p:nvSpPr>
        <p:spPr>
          <a:xfrm>
            <a:off x="1608022" y="2409733"/>
            <a:ext cx="6001816" cy="507831"/>
          </a:xfrm>
          <a:prstGeom prst="rect">
            <a:avLst/>
          </a:prstGeom>
          <a:noFill/>
        </p:spPr>
        <p:txBody>
          <a:bodyPr wrap="square" rtlCol="0">
            <a:spAutoFit/>
          </a:bodyPr>
          <a:lstStyle/>
          <a:p>
            <a:r>
              <a:rPr lang="en-US" sz="1350" dirty="0">
                <a:latin typeface="Calibri" charset="0"/>
                <a:ea typeface="Calibri" charset="0"/>
                <a:cs typeface="Calibri" charset="0"/>
              </a:rPr>
              <a:t>The new start page and end page to </a:t>
            </a:r>
            <a:r>
              <a:rPr lang="en-US" sz="1350">
                <a:latin typeface="Calibri" charset="0"/>
                <a:ea typeface="Calibri" charset="0"/>
                <a:cs typeface="Calibri" charset="0"/>
              </a:rPr>
              <a:t>perform speculative I/O </a:t>
            </a:r>
            <a:r>
              <a:rPr lang="en-US" sz="1350" dirty="0">
                <a:latin typeface="Calibri" charset="0"/>
                <a:ea typeface="Calibri" charset="0"/>
                <a:cs typeface="Calibri" charset="0"/>
              </a:rPr>
              <a:t>can be computed from the min and max pages</a:t>
            </a:r>
          </a:p>
        </p:txBody>
      </p:sp>
      <p:sp>
        <p:nvSpPr>
          <p:cNvPr id="3" name="TextBox 2"/>
          <p:cNvSpPr txBox="1"/>
          <p:nvPr/>
        </p:nvSpPr>
        <p:spPr>
          <a:xfrm>
            <a:off x="2506270" y="3175085"/>
            <a:ext cx="1322780" cy="276999"/>
          </a:xfrm>
          <a:prstGeom prst="rect">
            <a:avLst/>
          </a:prstGeom>
          <a:noFill/>
        </p:spPr>
        <p:txBody>
          <a:bodyPr wrap="square" rtlCol="0">
            <a:spAutoFit/>
          </a:bodyPr>
          <a:lstStyle/>
          <a:p>
            <a:r>
              <a:rPr lang="en-US" sz="1200" dirty="0">
                <a:latin typeface="Calibri" charset="0"/>
                <a:ea typeface="Calibri" charset="0"/>
                <a:cs typeface="Calibri" charset="0"/>
              </a:rPr>
              <a:t>New start page</a:t>
            </a:r>
          </a:p>
        </p:txBody>
      </p:sp>
      <p:sp>
        <p:nvSpPr>
          <p:cNvPr id="28" name="TextBox 27"/>
          <p:cNvSpPr txBox="1"/>
          <p:nvPr/>
        </p:nvSpPr>
        <p:spPr>
          <a:xfrm>
            <a:off x="5706126" y="3175085"/>
            <a:ext cx="1323324" cy="276999"/>
          </a:xfrm>
          <a:prstGeom prst="rect">
            <a:avLst/>
          </a:prstGeom>
          <a:noFill/>
        </p:spPr>
        <p:txBody>
          <a:bodyPr wrap="square" rtlCol="0">
            <a:spAutoFit/>
          </a:bodyPr>
          <a:lstStyle/>
          <a:p>
            <a:r>
              <a:rPr lang="en-US" sz="1200" dirty="0">
                <a:latin typeface="Calibri" charset="0"/>
                <a:ea typeface="Calibri" charset="0"/>
                <a:cs typeface="Calibri" charset="0"/>
              </a:rPr>
              <a:t>New end page</a:t>
            </a:r>
          </a:p>
        </p:txBody>
      </p:sp>
      <p:cxnSp>
        <p:nvCxnSpPr>
          <p:cNvPr id="7" name="Straight Arrow Connector 6"/>
          <p:cNvCxnSpPr/>
          <p:nvPr/>
        </p:nvCxnSpPr>
        <p:spPr>
          <a:xfrm>
            <a:off x="3356865" y="3376680"/>
            <a:ext cx="300735" cy="841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5543550" y="3348208"/>
            <a:ext cx="162576" cy="807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614488" y="953691"/>
            <a:ext cx="5857875" cy="1869743"/>
          </a:xfrm>
          <a:prstGeom prst="rect">
            <a:avLst/>
          </a:prstGeom>
          <a:noFill/>
        </p:spPr>
        <p:txBody>
          <a:bodyPr wrap="square" rtlCol="0">
            <a:spAutoFit/>
          </a:bodyPr>
          <a:lstStyle/>
          <a:p>
            <a:pPr marL="192881" indent="-192881">
              <a:spcBef>
                <a:spcPts val="844"/>
              </a:spcBef>
              <a:buFont typeface="Arial" charset="0"/>
              <a:buChar char="•"/>
            </a:pPr>
            <a:r>
              <a:rPr lang="en-US" sz="1650" dirty="0">
                <a:latin typeface="Calibri" charset="0"/>
                <a:ea typeface="Calibri" charset="0"/>
                <a:cs typeface="Calibri" charset="0"/>
              </a:rPr>
              <a:t>Key idea of history based training: expanding boundaries of speculative read pages based on the </a:t>
            </a:r>
            <a:r>
              <a:rPr lang="en-US" sz="1650" dirty="0">
                <a:solidFill>
                  <a:srgbClr val="C00000"/>
                </a:solidFill>
                <a:latin typeface="Calibri" charset="0"/>
                <a:ea typeface="Calibri" charset="0"/>
                <a:cs typeface="Calibri" charset="0"/>
              </a:rPr>
              <a:t>min </a:t>
            </a:r>
            <a:r>
              <a:rPr lang="en-US" sz="1650" dirty="0">
                <a:latin typeface="Calibri" charset="0"/>
                <a:ea typeface="Calibri" charset="0"/>
                <a:cs typeface="Calibri" charset="0"/>
              </a:rPr>
              <a:t>and </a:t>
            </a:r>
            <a:r>
              <a:rPr lang="en-US" sz="1650" dirty="0">
                <a:solidFill>
                  <a:srgbClr val="C00000"/>
                </a:solidFill>
                <a:latin typeface="Calibri" charset="0"/>
                <a:ea typeface="Calibri" charset="0"/>
                <a:cs typeface="Calibri" charset="0"/>
              </a:rPr>
              <a:t>max number of speculative pages</a:t>
            </a:r>
            <a:r>
              <a:rPr lang="en-US" sz="1650" dirty="0">
                <a:latin typeface="Calibri" charset="0"/>
                <a:ea typeface="Calibri" charset="0"/>
                <a:cs typeface="Calibri" charset="0"/>
              </a:rPr>
              <a:t> </a:t>
            </a:r>
            <a:r>
              <a:rPr lang="en-US" sz="1650" dirty="0">
                <a:solidFill>
                  <a:srgbClr val="C00000"/>
                </a:solidFill>
                <a:latin typeface="Calibri" charset="0"/>
                <a:ea typeface="Calibri" charset="0"/>
                <a:cs typeface="Calibri" charset="0"/>
              </a:rPr>
              <a:t>read </a:t>
            </a:r>
            <a:r>
              <a:rPr lang="en-US" sz="1650" dirty="0">
                <a:latin typeface="Calibri" charset="0"/>
                <a:ea typeface="Calibri" charset="0"/>
                <a:cs typeface="Calibri" charset="0"/>
              </a:rPr>
              <a:t>so far</a:t>
            </a:r>
          </a:p>
          <a:p>
            <a:pPr marL="450056" lvl="1" indent="-192881">
              <a:buFont typeface="Arial" charset="0"/>
              <a:buChar char="•"/>
            </a:pPr>
            <a:r>
              <a:rPr lang="en-US" sz="1650" dirty="0">
                <a:latin typeface="Calibri" charset="0"/>
                <a:ea typeface="Calibri" charset="0"/>
                <a:cs typeface="Calibri" charset="0"/>
              </a:rPr>
              <a:t>The number of pages to read in the next iteration is in between the min and max pages</a:t>
            </a:r>
          </a:p>
          <a:p>
            <a:pPr marL="450056" lvl="1" indent="-192881">
              <a:buFont typeface="Arial" charset="0"/>
              <a:buChar char="•"/>
            </a:pPr>
            <a:endParaRPr lang="en-US" sz="1650" dirty="0">
              <a:latin typeface="Calibri" charset="0"/>
              <a:ea typeface="Calibri" charset="0"/>
              <a:cs typeface="Calibri" charset="0"/>
            </a:endParaRPr>
          </a:p>
          <a:p>
            <a:pPr marL="450056" lvl="1" indent="-192881">
              <a:buFont typeface="Arial" charset="0"/>
              <a:buChar char="•"/>
            </a:pPr>
            <a:endParaRPr lang="en-US" sz="1650" dirty="0">
              <a:latin typeface="Calibri" charset="0"/>
              <a:ea typeface="Calibri" charset="0"/>
              <a:cs typeface="Calibri" charset="0"/>
            </a:endParaRPr>
          </a:p>
        </p:txBody>
      </p:sp>
    </p:spTree>
    <p:extLst>
      <p:ext uri="{BB962C8B-B14F-4D97-AF65-F5344CB8AC3E}">
        <p14:creationId xmlns:p14="http://schemas.microsoft.com/office/powerpoint/2010/main" val="1364819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900" dirty="0"/>
              <a:t>Outline</a:t>
            </a:r>
          </a:p>
        </p:txBody>
      </p:sp>
      <p:sp>
        <p:nvSpPr>
          <p:cNvPr id="3" name="Slide Number Placeholder 2"/>
          <p:cNvSpPr>
            <a:spLocks noGrp="1"/>
          </p:cNvSpPr>
          <p:nvPr>
            <p:ph type="sldNum" sz="quarter" idx="4"/>
          </p:nvPr>
        </p:nvSpPr>
        <p:spPr/>
        <p:txBody>
          <a:bodyPr/>
          <a:lstStyle/>
          <a:p>
            <a:r>
              <a:rPr lang="en-US"/>
              <a:t>- </a:t>
            </a:r>
            <a:fld id="{D174BAF6-F8F2-EF4F-936C-8DF63288C82F}" type="slidenum">
              <a:rPr lang="en-US" smtClean="0"/>
              <a:pPr/>
              <a:t>5</a:t>
            </a:fld>
            <a:r>
              <a:rPr lang="en-US"/>
              <a:t> -</a:t>
            </a:r>
            <a:endParaRPr lang="en-US" dirty="0"/>
          </a:p>
        </p:txBody>
      </p:sp>
      <p:sp>
        <p:nvSpPr>
          <p:cNvPr id="7" name="TextBox 6"/>
          <p:cNvSpPr txBox="1"/>
          <p:nvPr/>
        </p:nvSpPr>
        <p:spPr>
          <a:xfrm>
            <a:off x="698113" y="817718"/>
            <a:ext cx="7866767" cy="2230739"/>
          </a:xfrm>
          <a:prstGeom prst="rect">
            <a:avLst/>
          </a:prstGeom>
          <a:noFill/>
        </p:spPr>
        <p:txBody>
          <a:bodyPr wrap="square" rtlCol="0">
            <a:spAutoFit/>
          </a:bodyPr>
          <a:lstStyle/>
          <a:p>
            <a:pPr marL="285750" indent="-285750">
              <a:lnSpc>
                <a:spcPct val="200000"/>
              </a:lnSpc>
              <a:buClr>
                <a:srgbClr val="23ABE3"/>
              </a:buClr>
              <a:buFont typeface="Wingdings" charset="2"/>
              <a:buChar char="Ø"/>
            </a:pPr>
            <a:r>
              <a:rPr lang="en-US" dirty="0"/>
              <a:t>Impact of I/O in DL Applications</a:t>
            </a:r>
          </a:p>
          <a:p>
            <a:pPr marL="285750" indent="-285750">
              <a:lnSpc>
                <a:spcPct val="200000"/>
              </a:lnSpc>
              <a:buClr>
                <a:srgbClr val="23ABE3"/>
              </a:buClr>
              <a:buFont typeface="Wingdings" charset="2"/>
              <a:buChar char="Ø"/>
            </a:pPr>
            <a:r>
              <a:rPr lang="en-US" b="1" dirty="0"/>
              <a:t>Analysis of I/O in </a:t>
            </a:r>
            <a:r>
              <a:rPr lang="en-US" b="1" dirty="0" err="1"/>
              <a:t>Caffe</a:t>
            </a:r>
            <a:endParaRPr lang="en-US" b="1" dirty="0"/>
          </a:p>
          <a:p>
            <a:pPr marL="285750" indent="-285750">
              <a:lnSpc>
                <a:spcPct val="200000"/>
              </a:lnSpc>
              <a:buClr>
                <a:srgbClr val="23ABE3"/>
              </a:buClr>
              <a:buFont typeface="Wingdings" charset="2"/>
              <a:buChar char="Ø"/>
            </a:pPr>
            <a:r>
              <a:rPr lang="en-US" dirty="0"/>
              <a:t>LMDBIO</a:t>
            </a:r>
          </a:p>
          <a:p>
            <a:pPr marL="285750" indent="-285750">
              <a:lnSpc>
                <a:spcPct val="200000"/>
              </a:lnSpc>
              <a:buClr>
                <a:srgbClr val="23ABE3"/>
              </a:buClr>
              <a:buFont typeface="Wingdings" charset="2"/>
              <a:buChar char="Ø"/>
            </a:pPr>
            <a:r>
              <a:rPr lang="en-US" dirty="0"/>
              <a:t>LMDBIO-2.0</a:t>
            </a:r>
          </a:p>
        </p:txBody>
      </p:sp>
    </p:spTree>
    <p:extLst>
      <p:ext uri="{BB962C8B-B14F-4D97-AF65-F5344CB8AC3E}">
        <p14:creationId xmlns:p14="http://schemas.microsoft.com/office/powerpoint/2010/main" val="2561180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err="1"/>
              <a:t>Caffe</a:t>
            </a:r>
            <a:r>
              <a:rPr lang="en-US" sz="2900" dirty="0"/>
              <a:t> Workflow – Parallel Training</a:t>
            </a:r>
          </a:p>
        </p:txBody>
      </p:sp>
      <p:sp>
        <p:nvSpPr>
          <p:cNvPr id="3" name="Slide Number Placeholder 2"/>
          <p:cNvSpPr>
            <a:spLocks noGrp="1"/>
          </p:cNvSpPr>
          <p:nvPr>
            <p:ph type="sldNum" sz="quarter" idx="4"/>
          </p:nvPr>
        </p:nvSpPr>
        <p:spPr/>
        <p:txBody>
          <a:bodyPr/>
          <a:lstStyle/>
          <a:p>
            <a:fld id="{167F000A-0E87-634D-A6A5-8EA5697989E0}" type="slidenum">
              <a:rPr lang="en-US" smtClean="0"/>
              <a:pPr/>
              <a:t>6</a:t>
            </a:fld>
            <a:endParaRPr lang="en-US" dirty="0"/>
          </a:p>
        </p:txBody>
      </p:sp>
      <p:pic>
        <p:nvPicPr>
          <p:cNvPr id="5" name="Picture 4"/>
          <p:cNvPicPr>
            <a:picLocks noChangeAspect="1"/>
          </p:cNvPicPr>
          <p:nvPr/>
        </p:nvPicPr>
        <p:blipFill>
          <a:blip r:embed="rId3"/>
          <a:stretch>
            <a:fillRect/>
          </a:stretch>
        </p:blipFill>
        <p:spPr>
          <a:xfrm>
            <a:off x="361159" y="809368"/>
            <a:ext cx="4525890" cy="3939100"/>
          </a:xfrm>
          <a:prstGeom prst="rect">
            <a:avLst/>
          </a:prstGeom>
        </p:spPr>
      </p:pic>
      <p:sp>
        <p:nvSpPr>
          <p:cNvPr id="7" name="TextBox 6"/>
          <p:cNvSpPr txBox="1"/>
          <p:nvPr/>
        </p:nvSpPr>
        <p:spPr>
          <a:xfrm>
            <a:off x="4887049" y="789487"/>
            <a:ext cx="3933394" cy="4031873"/>
          </a:xfrm>
          <a:prstGeom prst="rect">
            <a:avLst/>
          </a:prstGeom>
          <a:noFill/>
        </p:spPr>
        <p:txBody>
          <a:bodyPr wrap="square" rtlCol="0">
            <a:spAutoFit/>
          </a:bodyPr>
          <a:lstStyle/>
          <a:p>
            <a:pPr marL="285750" indent="-285750">
              <a:buFont typeface="Arial"/>
              <a:buChar char="•"/>
            </a:pPr>
            <a:r>
              <a:rPr lang="en-US" sz="1600" dirty="0"/>
              <a:t>For each iteration, each worker reads a subset of batch from a DB</a:t>
            </a:r>
          </a:p>
          <a:p>
            <a:pPr marL="285750" indent="-285750">
              <a:buFont typeface="Arial"/>
              <a:buChar char="•"/>
            </a:pPr>
            <a:r>
              <a:rPr lang="en-US" sz="1600" dirty="0"/>
              <a:t>LMDB - Default and most used data reading option</a:t>
            </a:r>
          </a:p>
          <a:p>
            <a:pPr marL="285750" indent="-285750">
              <a:buFont typeface="Arial"/>
              <a:buChar char="•"/>
            </a:pPr>
            <a:r>
              <a:rPr lang="en-US" sz="1600" dirty="0"/>
              <a:t>Forward Training</a:t>
            </a:r>
          </a:p>
          <a:p>
            <a:pPr marL="742950" lvl="1" indent="-285750">
              <a:buFont typeface="Arial"/>
              <a:buChar char="•"/>
            </a:pPr>
            <a:r>
              <a:rPr lang="en-US" sz="1600" dirty="0"/>
              <a:t>Compute weighted sum of inputs in each layer of DNN</a:t>
            </a:r>
          </a:p>
          <a:p>
            <a:pPr marL="742950" lvl="1" indent="-285750">
              <a:buFont typeface="Arial"/>
              <a:buChar char="•"/>
            </a:pPr>
            <a:r>
              <a:rPr lang="en-US" sz="1600" dirty="0"/>
              <a:t>Calculate classification error in last layer</a:t>
            </a:r>
          </a:p>
          <a:p>
            <a:pPr marL="285750" indent="-285750">
              <a:buFont typeface="Arial"/>
              <a:buChar char="•"/>
            </a:pPr>
            <a:r>
              <a:rPr lang="en-US" sz="1600" dirty="0"/>
              <a:t>Backward Pass</a:t>
            </a:r>
          </a:p>
          <a:p>
            <a:pPr marL="742950" lvl="1" indent="-285750">
              <a:buFont typeface="Arial"/>
              <a:buChar char="•"/>
            </a:pPr>
            <a:r>
              <a:rPr lang="en-US" sz="1600" dirty="0"/>
              <a:t>Error is propagated back to calculate network’s parameter gradients</a:t>
            </a:r>
          </a:p>
          <a:p>
            <a:pPr marL="285750" indent="-285750">
              <a:buFont typeface="Arial"/>
              <a:buChar char="•"/>
            </a:pPr>
            <a:r>
              <a:rPr lang="en-US" sz="1600" dirty="0"/>
              <a:t>Accumulate gradients by each worker</a:t>
            </a:r>
          </a:p>
          <a:p>
            <a:pPr marL="285750" indent="-285750">
              <a:buFont typeface="Arial"/>
              <a:buChar char="•"/>
            </a:pPr>
            <a:r>
              <a:rPr lang="en-US" sz="1600" dirty="0"/>
              <a:t>Update parameters and test periodically</a:t>
            </a:r>
          </a:p>
          <a:p>
            <a:pPr marL="285750" indent="-285750">
              <a:buFont typeface="Arial"/>
              <a:buChar char="•"/>
            </a:pPr>
            <a:r>
              <a:rPr lang="en-US" sz="1600" dirty="0"/>
              <a:t>Do until desired accuracy found or maximum number of iteration reached</a:t>
            </a:r>
          </a:p>
        </p:txBody>
      </p:sp>
      <p:sp>
        <p:nvSpPr>
          <p:cNvPr id="6" name="Rectangle 5"/>
          <p:cNvSpPr/>
          <p:nvPr/>
        </p:nvSpPr>
        <p:spPr>
          <a:xfrm>
            <a:off x="414997" y="1828800"/>
            <a:ext cx="3917852" cy="295422"/>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592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5" presetClass="emph" presetSubtype="0" nodeType="afterEffect">
                                  <p:stCondLst>
                                    <p:cond delay="0"/>
                                  </p:stCondLst>
                                  <p:iterate type="lt">
                                    <p:tmAbs val="25"/>
                                  </p:iterate>
                                  <p:childTnLst>
                                    <p:set>
                                      <p:cBhvr override="childStyle">
                                        <p:cTn id="9" dur="indefinite"/>
                                        <p:tgtEl>
                                          <p:spTgt spid="7">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a:t>LMDB – Lightning Memory-mapped DB</a:t>
            </a:r>
          </a:p>
        </p:txBody>
      </p:sp>
      <p:sp>
        <p:nvSpPr>
          <p:cNvPr id="21" name="Content Placeholder 20"/>
          <p:cNvSpPr>
            <a:spLocks noGrp="1"/>
          </p:cNvSpPr>
          <p:nvPr>
            <p:ph idx="1"/>
          </p:nvPr>
        </p:nvSpPr>
        <p:spPr>
          <a:xfrm>
            <a:off x="457200" y="809768"/>
            <a:ext cx="8229600" cy="3698927"/>
          </a:xfrm>
        </p:spPr>
        <p:txBody>
          <a:bodyPr>
            <a:noAutofit/>
          </a:bodyPr>
          <a:lstStyle/>
          <a:p>
            <a:pPr marL="285750" indent="-285750">
              <a:lnSpc>
                <a:spcPct val="130000"/>
              </a:lnSpc>
              <a:buClr>
                <a:srgbClr val="23ABE3"/>
              </a:buClr>
              <a:buFont typeface="Wingdings" charset="2"/>
              <a:buChar char="Ø"/>
            </a:pPr>
            <a:r>
              <a:rPr lang="en-US" sz="1800" b="0" dirty="0">
                <a:cs typeface="Avenir Book"/>
              </a:rPr>
              <a:t>The I/O Subsystem for </a:t>
            </a:r>
            <a:r>
              <a:rPr lang="en-US" sz="1800" b="0" dirty="0" err="1">
                <a:cs typeface="Avenir Book"/>
              </a:rPr>
              <a:t>Caffe</a:t>
            </a:r>
            <a:endParaRPr lang="en-US" sz="1800" b="0" dirty="0">
              <a:cs typeface="Avenir Book"/>
            </a:endParaRPr>
          </a:p>
          <a:p>
            <a:pPr marL="285750" indent="-285750">
              <a:lnSpc>
                <a:spcPct val="130000"/>
              </a:lnSpc>
              <a:buClr>
                <a:srgbClr val="23ABE3"/>
              </a:buClr>
              <a:buFont typeface="Wingdings" charset="2"/>
              <a:buChar char="Ø"/>
            </a:pPr>
            <a:r>
              <a:rPr lang="en-US" sz="1800" b="0" dirty="0">
                <a:cs typeface="Avenir Book"/>
              </a:rPr>
              <a:t>Allows Block-based I/O and Represents DB in B+ Tree Format</a:t>
            </a:r>
          </a:p>
          <a:p>
            <a:pPr marL="285750" indent="-285750">
              <a:lnSpc>
                <a:spcPct val="130000"/>
              </a:lnSpc>
              <a:buClr>
                <a:srgbClr val="23ABE3"/>
              </a:buClr>
              <a:buFont typeface="Wingdings" charset="2"/>
              <a:buChar char="Ø"/>
            </a:pPr>
            <a:r>
              <a:rPr lang="en-US" sz="1800" b="0" dirty="0">
                <a:cs typeface="Avenir Book"/>
              </a:rPr>
              <a:t>Relies on Memory-mapped I/O to Access Database</a:t>
            </a:r>
          </a:p>
          <a:p>
            <a:pPr marL="285750" indent="-285750">
              <a:lnSpc>
                <a:spcPct val="130000"/>
              </a:lnSpc>
              <a:buClr>
                <a:srgbClr val="23ABE3"/>
              </a:buClr>
              <a:buFont typeface="Wingdings" charset="2"/>
              <a:buChar char="Ø"/>
            </a:pPr>
            <a:r>
              <a:rPr lang="en-US" sz="1800" b="0" dirty="0">
                <a:cs typeface="Avenir Book"/>
              </a:rPr>
              <a:t>Uses </a:t>
            </a:r>
            <a:r>
              <a:rPr lang="en-US" sz="1800" b="0" i="1" dirty="0" err="1">
                <a:cs typeface="Avenir Book"/>
              </a:rPr>
              <a:t>mmap</a:t>
            </a:r>
            <a:r>
              <a:rPr lang="en-US" sz="1800" b="0" i="1" dirty="0">
                <a:cs typeface="Avenir Book"/>
              </a:rPr>
              <a:t> </a:t>
            </a:r>
            <a:r>
              <a:rPr lang="en-US" sz="1800" b="0" dirty="0">
                <a:cs typeface="Avenir Book"/>
              </a:rPr>
              <a:t>and Maps Dataset to Memory for Faster Parsing (Lightning?)</a:t>
            </a:r>
          </a:p>
          <a:p>
            <a:pPr marL="285750" indent="-285750">
              <a:lnSpc>
                <a:spcPct val="130000"/>
              </a:lnSpc>
              <a:buClr>
                <a:srgbClr val="23ABE3"/>
              </a:buClr>
              <a:buFont typeface="Wingdings" charset="2"/>
              <a:buChar char="Ø"/>
            </a:pPr>
            <a:r>
              <a:rPr lang="en-US" sz="1800" b="0" dirty="0">
                <a:cs typeface="Avenir Book"/>
              </a:rPr>
              <a:t>Highly </a:t>
            </a:r>
            <a:r>
              <a:rPr lang="en-US" sz="1800" dirty="0">
                <a:solidFill>
                  <a:srgbClr val="FF0000"/>
                </a:solidFill>
                <a:cs typeface="Avenir Book"/>
              </a:rPr>
              <a:t>Inefficient</a:t>
            </a:r>
            <a:r>
              <a:rPr lang="en-US" sz="1800" b="0" dirty="0">
                <a:cs typeface="Avenir Book"/>
              </a:rPr>
              <a:t> in Large-scale Systems</a:t>
            </a:r>
          </a:p>
          <a:p>
            <a:pPr marL="685800" lvl="1">
              <a:lnSpc>
                <a:spcPct val="130000"/>
              </a:lnSpc>
              <a:buClr>
                <a:srgbClr val="23ABE3"/>
              </a:buClr>
              <a:buFont typeface="Wingdings" charset="2"/>
              <a:buChar char="Ø"/>
            </a:pPr>
            <a:r>
              <a:rPr lang="en-US" sz="1800" dirty="0">
                <a:cs typeface="Avenir Book"/>
              </a:rPr>
              <a:t>Unnecessary Context Switches for Unix Process Scheduling System</a:t>
            </a:r>
          </a:p>
          <a:p>
            <a:pPr marL="685800" lvl="1">
              <a:lnSpc>
                <a:spcPct val="130000"/>
              </a:lnSpc>
              <a:buClr>
                <a:srgbClr val="23ABE3"/>
              </a:buClr>
              <a:buFont typeface="Wingdings" charset="2"/>
              <a:buChar char="Ø"/>
            </a:pPr>
            <a:r>
              <a:rPr lang="en-US" sz="1800" dirty="0">
                <a:cs typeface="Avenir Book"/>
              </a:rPr>
              <a:t>Increased Total Sleep Time for I/O when Page Fault Occurs</a:t>
            </a:r>
          </a:p>
          <a:p>
            <a:pPr marL="285750">
              <a:lnSpc>
                <a:spcPct val="130000"/>
              </a:lnSpc>
              <a:buClr>
                <a:srgbClr val="23ABE3"/>
              </a:buClr>
              <a:buFont typeface="Wingdings" charset="2"/>
              <a:buChar char="Ø"/>
            </a:pPr>
            <a:r>
              <a:rPr lang="en-US" sz="1800" dirty="0">
                <a:solidFill>
                  <a:srgbClr val="FF0000"/>
                </a:solidFill>
                <a:cs typeface="Avenir Book"/>
              </a:rPr>
              <a:t>Imagine </a:t>
            </a:r>
            <a:r>
              <a:rPr lang="en-US" sz="1800" i="1" dirty="0" err="1">
                <a:solidFill>
                  <a:srgbClr val="FF0000"/>
                </a:solidFill>
                <a:cs typeface="Avenir Book"/>
              </a:rPr>
              <a:t>mmap</a:t>
            </a:r>
            <a:r>
              <a:rPr lang="en-US" sz="1800" i="1" dirty="0">
                <a:solidFill>
                  <a:srgbClr val="FF0000"/>
                </a:solidFill>
                <a:cs typeface="Avenir Book"/>
              </a:rPr>
              <a:t> </a:t>
            </a:r>
            <a:r>
              <a:rPr lang="en-US" sz="1800" dirty="0">
                <a:solidFill>
                  <a:srgbClr val="FF0000"/>
                </a:solidFill>
                <a:cs typeface="Avenir Book"/>
              </a:rPr>
              <a:t>Page Fault Scenario on a System with Thousands of Nodes</a:t>
            </a:r>
          </a:p>
        </p:txBody>
      </p:sp>
      <p:sp>
        <p:nvSpPr>
          <p:cNvPr id="3" name="Slide Number Placeholder 2"/>
          <p:cNvSpPr>
            <a:spLocks noGrp="1"/>
          </p:cNvSpPr>
          <p:nvPr>
            <p:ph type="sldNum" sz="quarter" idx="4"/>
          </p:nvPr>
        </p:nvSpPr>
        <p:spPr/>
        <p:txBody>
          <a:bodyPr/>
          <a:lstStyle/>
          <a:p>
            <a:fld id="{167F000A-0E87-634D-A6A5-8EA5697989E0}" type="slidenum">
              <a:rPr lang="en-US" smtClean="0"/>
              <a:pPr/>
              <a:t>7</a:t>
            </a:fld>
            <a:endParaRPr lang="en-US" dirty="0"/>
          </a:p>
        </p:txBody>
      </p:sp>
    </p:spTree>
    <p:extLst>
      <p:ext uri="{BB962C8B-B14F-4D97-AF65-F5344CB8AC3E}">
        <p14:creationId xmlns:p14="http://schemas.microsoft.com/office/powerpoint/2010/main" val="2564935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a:t>Experimental Platform</a:t>
            </a:r>
          </a:p>
        </p:txBody>
      </p:sp>
      <p:sp>
        <p:nvSpPr>
          <p:cNvPr id="21" name="Content Placeholder 20"/>
          <p:cNvSpPr>
            <a:spLocks noGrp="1"/>
          </p:cNvSpPr>
          <p:nvPr>
            <p:ph idx="1"/>
          </p:nvPr>
        </p:nvSpPr>
        <p:spPr>
          <a:xfrm>
            <a:off x="457200" y="809768"/>
            <a:ext cx="8229600" cy="3916977"/>
          </a:xfrm>
        </p:spPr>
        <p:txBody>
          <a:bodyPr>
            <a:noAutofit/>
          </a:bodyPr>
          <a:lstStyle/>
          <a:p>
            <a:pPr marL="285750" indent="-285750">
              <a:lnSpc>
                <a:spcPct val="130000"/>
              </a:lnSpc>
              <a:buClr>
                <a:srgbClr val="23ABE3"/>
              </a:buClr>
              <a:buFont typeface="Wingdings" charset="2"/>
              <a:buChar char="Ø"/>
            </a:pPr>
            <a:r>
              <a:rPr lang="en-US" sz="1525" b="0" dirty="0">
                <a:cs typeface="Avenir Book"/>
              </a:rPr>
              <a:t>Argonne “Blues” Cluster</a:t>
            </a:r>
          </a:p>
          <a:p>
            <a:pPr marL="685800" lvl="1">
              <a:lnSpc>
                <a:spcPct val="130000"/>
              </a:lnSpc>
              <a:buClr>
                <a:srgbClr val="23ABE3"/>
              </a:buClr>
              <a:buFont typeface="Wingdings" charset="2"/>
              <a:buChar char="Ø"/>
            </a:pPr>
            <a:r>
              <a:rPr lang="en-US" sz="1525" b="0" dirty="0">
                <a:cs typeface="Avenir Book"/>
              </a:rPr>
              <a:t>310 Nodes Connected via </a:t>
            </a:r>
            <a:r>
              <a:rPr lang="en-US" sz="1525" b="0" dirty="0" err="1">
                <a:cs typeface="Avenir Book"/>
              </a:rPr>
              <a:t>Infiniband</a:t>
            </a:r>
            <a:r>
              <a:rPr lang="en-US" sz="1525" b="0" dirty="0">
                <a:cs typeface="Avenir Book"/>
              </a:rPr>
              <a:t> </a:t>
            </a:r>
            <a:r>
              <a:rPr lang="en-US" sz="1525" b="0" dirty="0" err="1">
                <a:cs typeface="Avenir Book"/>
              </a:rPr>
              <a:t>Qlogic</a:t>
            </a:r>
            <a:r>
              <a:rPr lang="en-US" sz="1525" b="0" dirty="0">
                <a:cs typeface="Avenir Book"/>
              </a:rPr>
              <a:t> QDR</a:t>
            </a:r>
          </a:p>
          <a:p>
            <a:pPr marL="685800" lvl="1">
              <a:lnSpc>
                <a:spcPct val="130000"/>
              </a:lnSpc>
              <a:buClr>
                <a:srgbClr val="23ABE3"/>
              </a:buClr>
              <a:buFont typeface="Wingdings" charset="2"/>
              <a:buChar char="Ø"/>
            </a:pPr>
            <a:r>
              <a:rPr lang="en-US" sz="1525" b="0" dirty="0">
                <a:cs typeface="Avenir Book"/>
              </a:rPr>
              <a:t>Each Node has 64 GB of Memory and 2 Sandy Bridge 2.6 GHz Pentium Xeon processors (16 cores, </a:t>
            </a:r>
            <a:r>
              <a:rPr lang="en-US" sz="1525" b="0" dirty="0" err="1">
                <a:cs typeface="Avenir Book"/>
              </a:rPr>
              <a:t>hyperthreading</a:t>
            </a:r>
            <a:r>
              <a:rPr lang="en-US" sz="1525" b="0" dirty="0">
                <a:cs typeface="Avenir Book"/>
              </a:rPr>
              <a:t> disabled)</a:t>
            </a:r>
          </a:p>
          <a:p>
            <a:pPr marL="685800" lvl="1">
              <a:lnSpc>
                <a:spcPct val="130000"/>
              </a:lnSpc>
              <a:buClr>
                <a:srgbClr val="23ABE3"/>
              </a:buClr>
              <a:buFont typeface="Wingdings" charset="2"/>
              <a:buChar char="Ø"/>
            </a:pPr>
            <a:r>
              <a:rPr lang="en-US" sz="1525" b="0" dirty="0">
                <a:cs typeface="Avenir Book"/>
              </a:rPr>
              <a:t>110 TB of Cluster-wide Space Provided by GPFS and 15 GB of On-node </a:t>
            </a:r>
            <a:r>
              <a:rPr lang="en-US" sz="1525" b="0" dirty="0" err="1">
                <a:cs typeface="Avenir Book"/>
              </a:rPr>
              <a:t>Ramdisk</a:t>
            </a:r>
            <a:endParaRPr lang="en-US" sz="1525" b="0" dirty="0">
              <a:cs typeface="Avenir Book"/>
            </a:endParaRPr>
          </a:p>
          <a:p>
            <a:pPr marL="285750" indent="-285750">
              <a:lnSpc>
                <a:spcPct val="130000"/>
              </a:lnSpc>
              <a:buClr>
                <a:srgbClr val="23ABE3"/>
              </a:buClr>
              <a:buFont typeface="Wingdings" charset="2"/>
              <a:buChar char="Ø"/>
            </a:pPr>
            <a:r>
              <a:rPr lang="en-US" sz="1525" b="0" dirty="0">
                <a:cs typeface="Avenir Book"/>
              </a:rPr>
              <a:t>Datasets and Training</a:t>
            </a:r>
          </a:p>
          <a:p>
            <a:pPr marL="685800" lvl="1">
              <a:lnSpc>
                <a:spcPct val="130000"/>
              </a:lnSpc>
              <a:buClr>
                <a:srgbClr val="23ABE3"/>
              </a:buClr>
              <a:buFont typeface="Wingdings" charset="2"/>
              <a:buChar char="Ø"/>
            </a:pPr>
            <a:r>
              <a:rPr lang="en-US" sz="1525" dirty="0">
                <a:cs typeface="Avenir Book"/>
              </a:rPr>
              <a:t>CIFAR10-Large (50 Million 3 KB Images + Metadata = 190 GB) Trained by </a:t>
            </a:r>
            <a:r>
              <a:rPr lang="en-US" sz="1525" dirty="0" err="1">
                <a:cs typeface="Avenir Book"/>
              </a:rPr>
              <a:t>AlexNet</a:t>
            </a:r>
            <a:r>
              <a:rPr lang="en-US" sz="1525" dirty="0">
                <a:cs typeface="Avenir Book"/>
              </a:rPr>
              <a:t> DNN Model</a:t>
            </a:r>
          </a:p>
          <a:p>
            <a:pPr marL="1085850" lvl="2">
              <a:lnSpc>
                <a:spcPct val="130000"/>
              </a:lnSpc>
              <a:buClr>
                <a:srgbClr val="23ABE3"/>
              </a:buClr>
              <a:buFont typeface="Wingdings" charset="2"/>
              <a:buChar char="Ø"/>
            </a:pPr>
            <a:r>
              <a:rPr lang="fr-FR" sz="1525" dirty="0" err="1">
                <a:cs typeface="Avenir Book"/>
              </a:rPr>
              <a:t>With</a:t>
            </a:r>
            <a:r>
              <a:rPr lang="fr-FR" sz="1525" dirty="0">
                <a:cs typeface="Avenir Book"/>
              </a:rPr>
              <a:t> </a:t>
            </a:r>
            <a:r>
              <a:rPr lang="fr-FR" sz="1525" dirty="0" err="1">
                <a:cs typeface="Avenir Book"/>
              </a:rPr>
              <a:t>batchsize</a:t>
            </a:r>
            <a:r>
              <a:rPr lang="fr-FR" sz="1525" dirty="0">
                <a:cs typeface="Avenir Book"/>
              </a:rPr>
              <a:t> 4096 </a:t>
            </a:r>
            <a:r>
              <a:rPr lang="fr-FR" sz="1525" dirty="0" err="1">
                <a:cs typeface="Avenir Book"/>
              </a:rPr>
              <a:t>through</a:t>
            </a:r>
            <a:r>
              <a:rPr lang="fr-FR" sz="1525" dirty="0">
                <a:cs typeface="Avenir Book"/>
              </a:rPr>
              <a:t> 1,024 </a:t>
            </a:r>
            <a:r>
              <a:rPr lang="fr-FR" sz="1525" dirty="0" err="1">
                <a:cs typeface="Avenir Book"/>
              </a:rPr>
              <a:t>Iterations</a:t>
            </a:r>
            <a:r>
              <a:rPr lang="fr-FR" sz="1525" dirty="0">
                <a:cs typeface="Avenir Book"/>
              </a:rPr>
              <a:t> </a:t>
            </a:r>
            <a:r>
              <a:rPr lang="fr-FR" sz="1525" dirty="0" err="1">
                <a:cs typeface="Avenir Book"/>
              </a:rPr>
              <a:t>Using</a:t>
            </a:r>
            <a:r>
              <a:rPr lang="fr-FR" sz="1525" dirty="0">
                <a:cs typeface="Avenir Book"/>
              </a:rPr>
              <a:t> 4 Million Images</a:t>
            </a:r>
            <a:endParaRPr lang="en-US" sz="1525" dirty="0">
              <a:cs typeface="Avenir Book"/>
            </a:endParaRPr>
          </a:p>
          <a:p>
            <a:pPr marL="685800" lvl="1">
              <a:lnSpc>
                <a:spcPct val="130000"/>
              </a:lnSpc>
              <a:buClr>
                <a:srgbClr val="23ABE3"/>
              </a:buClr>
              <a:buFont typeface="Wingdings" charset="2"/>
              <a:buChar char="Ø"/>
            </a:pPr>
            <a:r>
              <a:rPr lang="en-US" sz="1525" dirty="0" err="1">
                <a:cs typeface="Avenir Book"/>
              </a:rPr>
              <a:t>Imagenet</a:t>
            </a:r>
            <a:r>
              <a:rPr lang="en-US" sz="1525" dirty="0">
                <a:cs typeface="Avenir Book"/>
              </a:rPr>
              <a:t> (1.2 Million 192 KB Images + Metadata = 240 GB) Trained by </a:t>
            </a:r>
            <a:r>
              <a:rPr lang="en-US" sz="1525" dirty="0" err="1">
                <a:cs typeface="Avenir Book"/>
              </a:rPr>
              <a:t>CaffeNet</a:t>
            </a:r>
            <a:r>
              <a:rPr lang="en-US" sz="1525" dirty="0">
                <a:cs typeface="Avenir Book"/>
              </a:rPr>
              <a:t> DNN Model</a:t>
            </a:r>
          </a:p>
          <a:p>
            <a:pPr marL="1085850" lvl="2">
              <a:lnSpc>
                <a:spcPct val="130000"/>
              </a:lnSpc>
              <a:buClr>
                <a:srgbClr val="23ABE3"/>
              </a:buClr>
              <a:buFont typeface="Wingdings" charset="2"/>
              <a:buChar char="Ø"/>
            </a:pPr>
            <a:r>
              <a:rPr lang="fr-FR" sz="1525" dirty="0" err="1">
                <a:cs typeface="Avenir Book"/>
              </a:rPr>
              <a:t>With</a:t>
            </a:r>
            <a:r>
              <a:rPr lang="fr-FR" sz="1525" dirty="0">
                <a:cs typeface="Avenir Book"/>
              </a:rPr>
              <a:t> </a:t>
            </a:r>
            <a:r>
              <a:rPr lang="fr-FR" sz="1525" dirty="0" err="1">
                <a:cs typeface="Avenir Book"/>
              </a:rPr>
              <a:t>batchsize</a:t>
            </a:r>
            <a:r>
              <a:rPr lang="fr-FR" sz="1525" dirty="0">
                <a:cs typeface="Avenir Book"/>
              </a:rPr>
              <a:t> 4096 </a:t>
            </a:r>
            <a:r>
              <a:rPr lang="fr-FR" sz="1525" dirty="0" err="1">
                <a:cs typeface="Avenir Book"/>
              </a:rPr>
              <a:t>through</a:t>
            </a:r>
            <a:r>
              <a:rPr lang="fr-FR" sz="1525" dirty="0">
                <a:cs typeface="Avenir Book"/>
              </a:rPr>
              <a:t> </a:t>
            </a:r>
            <a:r>
              <a:rPr lang="en-US" sz="1525" dirty="0">
                <a:cs typeface="Avenir Book"/>
              </a:rPr>
              <a:t>32 Iterations Using 128 K Images</a:t>
            </a:r>
          </a:p>
        </p:txBody>
      </p:sp>
      <p:sp>
        <p:nvSpPr>
          <p:cNvPr id="3" name="Slide Number Placeholder 2"/>
          <p:cNvSpPr>
            <a:spLocks noGrp="1"/>
          </p:cNvSpPr>
          <p:nvPr>
            <p:ph type="sldNum" sz="quarter" idx="4"/>
          </p:nvPr>
        </p:nvSpPr>
        <p:spPr/>
        <p:txBody>
          <a:bodyPr/>
          <a:lstStyle/>
          <a:p>
            <a:fld id="{167F000A-0E87-634D-A6A5-8EA5697989E0}" type="slidenum">
              <a:rPr lang="en-US" smtClean="0"/>
              <a:pPr/>
              <a:t>8</a:t>
            </a:fld>
            <a:endParaRPr lang="en-US" dirty="0"/>
          </a:p>
        </p:txBody>
      </p:sp>
    </p:spTree>
    <p:extLst>
      <p:ext uri="{BB962C8B-B14F-4D97-AF65-F5344CB8AC3E}">
        <p14:creationId xmlns:p14="http://schemas.microsoft.com/office/powerpoint/2010/main" val="2764956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err="1"/>
              <a:t>Caffe</a:t>
            </a:r>
            <a:r>
              <a:rPr lang="en-US" sz="2900" dirty="0"/>
              <a:t> Scalability Analysis</a:t>
            </a:r>
          </a:p>
        </p:txBody>
      </p:sp>
      <p:sp>
        <p:nvSpPr>
          <p:cNvPr id="3" name="Slide Number Placeholder 2"/>
          <p:cNvSpPr>
            <a:spLocks noGrp="1"/>
          </p:cNvSpPr>
          <p:nvPr>
            <p:ph type="sldNum" sz="quarter" idx="4"/>
          </p:nvPr>
        </p:nvSpPr>
        <p:spPr/>
        <p:txBody>
          <a:bodyPr/>
          <a:lstStyle/>
          <a:p>
            <a:fld id="{167F000A-0E87-634D-A6A5-8EA5697989E0}" type="slidenum">
              <a:rPr lang="en-US" smtClean="0"/>
              <a:pPr/>
              <a:t>9</a:t>
            </a:fld>
            <a:endParaRPr lang="en-US" dirty="0"/>
          </a:p>
        </p:txBody>
      </p:sp>
      <p:sp>
        <p:nvSpPr>
          <p:cNvPr id="8" name="TextBox 7"/>
          <p:cNvSpPr txBox="1"/>
          <p:nvPr/>
        </p:nvSpPr>
        <p:spPr>
          <a:xfrm>
            <a:off x="360342" y="3705124"/>
            <a:ext cx="8419908" cy="584775"/>
          </a:xfrm>
          <a:prstGeom prst="rect">
            <a:avLst/>
          </a:prstGeom>
          <a:noFill/>
        </p:spPr>
        <p:txBody>
          <a:bodyPr wrap="square" rtlCol="0">
            <a:spAutoFit/>
          </a:bodyPr>
          <a:lstStyle/>
          <a:p>
            <a:pPr marL="285750" indent="-285750">
              <a:buFont typeface="Arial"/>
              <a:buChar char="•"/>
            </a:pPr>
            <a:r>
              <a:rPr lang="en-US" sz="1600" dirty="0"/>
              <a:t>For 512 Processes, </a:t>
            </a:r>
            <a:r>
              <a:rPr lang="en-US" sz="1600" dirty="0" err="1"/>
              <a:t>Caffe</a:t>
            </a:r>
            <a:r>
              <a:rPr lang="en-US" sz="1600" dirty="0"/>
              <a:t> is </a:t>
            </a:r>
            <a:r>
              <a:rPr lang="en-US" sz="1600" b="1" dirty="0">
                <a:solidFill>
                  <a:srgbClr val="FF0000"/>
                </a:solidFill>
              </a:rPr>
              <a:t>20-fold</a:t>
            </a:r>
            <a:r>
              <a:rPr lang="en-US" sz="1600" dirty="0"/>
              <a:t> Worse than Ideal Case</a:t>
            </a:r>
          </a:p>
          <a:p>
            <a:pPr marL="285750" indent="-285750">
              <a:buFont typeface="Arial"/>
              <a:buChar char="•"/>
            </a:pPr>
            <a:r>
              <a:rPr lang="en-US" sz="1600" dirty="0"/>
              <a:t>For 512 Processes, Read Time Takes </a:t>
            </a:r>
            <a:r>
              <a:rPr lang="en-US" sz="1600" b="1" dirty="0">
                <a:solidFill>
                  <a:srgbClr val="FF0000"/>
                </a:solidFill>
              </a:rPr>
              <a:t>70%</a:t>
            </a:r>
            <a:r>
              <a:rPr lang="en-US" sz="1600" dirty="0"/>
              <a:t> of Total Training Time</a:t>
            </a:r>
          </a:p>
        </p:txBody>
      </p:sp>
      <p:pic>
        <p:nvPicPr>
          <p:cNvPr id="5" name="Picture 4"/>
          <p:cNvPicPr>
            <a:picLocks noChangeAspect="1"/>
          </p:cNvPicPr>
          <p:nvPr/>
        </p:nvPicPr>
        <p:blipFill>
          <a:blip r:embed="rId3"/>
          <a:stretch>
            <a:fillRect/>
          </a:stretch>
        </p:blipFill>
        <p:spPr>
          <a:xfrm>
            <a:off x="360342" y="808893"/>
            <a:ext cx="4023754" cy="2655748"/>
          </a:xfrm>
          <a:prstGeom prst="rect">
            <a:avLst/>
          </a:prstGeom>
        </p:spPr>
      </p:pic>
      <p:pic>
        <p:nvPicPr>
          <p:cNvPr id="6" name="Picture 5"/>
          <p:cNvPicPr>
            <a:picLocks noChangeAspect="1"/>
          </p:cNvPicPr>
          <p:nvPr/>
        </p:nvPicPr>
        <p:blipFill>
          <a:blip r:embed="rId4"/>
          <a:stretch>
            <a:fillRect/>
          </a:stretch>
        </p:blipFill>
        <p:spPr>
          <a:xfrm>
            <a:off x="4811151" y="803736"/>
            <a:ext cx="3974123" cy="2660905"/>
          </a:xfrm>
          <a:prstGeom prst="rect">
            <a:avLst/>
          </a:prstGeom>
        </p:spPr>
      </p:pic>
    </p:spTree>
    <p:extLst>
      <p:ext uri="{BB962C8B-B14F-4D97-AF65-F5344CB8AC3E}">
        <p14:creationId xmlns:p14="http://schemas.microsoft.com/office/powerpoint/2010/main" val="759502385"/>
      </p:ext>
    </p:extLst>
  </p:cSld>
  <p:clrMapOvr>
    <a:masterClrMapping/>
  </p:clrMapOvr>
</p:sld>
</file>

<file path=ppt/theme/theme1.xml><?xml version="1.0" encoding="utf-8"?>
<a:theme xmlns:a="http://schemas.openxmlformats.org/drawingml/2006/main" name="NERSC HD">
  <a:themeElements>
    <a:clrScheme name="NERSC Palette">
      <a:dk1>
        <a:sysClr val="windowText" lastClr="000000"/>
      </a:dk1>
      <a:lt1>
        <a:sysClr val="window" lastClr="FFFFFF"/>
      </a:lt1>
      <a:dk2>
        <a:srgbClr val="194963"/>
      </a:dk2>
      <a:lt2>
        <a:srgbClr val="FEE8B4"/>
      </a:lt2>
      <a:accent1>
        <a:srgbClr val="194963"/>
      </a:accent1>
      <a:accent2>
        <a:srgbClr val="FCD235"/>
      </a:accent2>
      <a:accent3>
        <a:srgbClr val="4FA556"/>
      </a:accent3>
      <a:accent4>
        <a:srgbClr val="8E2A20"/>
      </a:accent4>
      <a:accent5>
        <a:srgbClr val="679AC3"/>
      </a:accent5>
      <a:accent6>
        <a:srgbClr val="F68B44"/>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NERSC HD.potx</Template>
  <TotalTime>19494</TotalTime>
  <Words>3257</Words>
  <Application>Microsoft Macintosh PowerPoint</Application>
  <PresentationFormat>On-screen Show (16:9)</PresentationFormat>
  <Paragraphs>434</Paragraphs>
  <Slides>42</Slides>
  <Notes>34</Notes>
  <HiddenSlides>13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Avenir Book</vt:lpstr>
      <vt:lpstr>Calibri</vt:lpstr>
      <vt:lpstr>Consolas</vt:lpstr>
      <vt:lpstr>Helvetica Neue Bold Condensed</vt:lpstr>
      <vt:lpstr>Wingdings</vt:lpstr>
      <vt:lpstr>NERSC HD</vt:lpstr>
      <vt:lpstr>Fahim Tahmid Chowdhury Data Analytics &amp; Service Group NERSC</vt:lpstr>
      <vt:lpstr>Outline</vt:lpstr>
      <vt:lpstr>Outline</vt:lpstr>
      <vt:lpstr>Impact of IO in DL Applications</vt:lpstr>
      <vt:lpstr>Outline</vt:lpstr>
      <vt:lpstr>Caffe Workflow – Parallel Training</vt:lpstr>
      <vt:lpstr>LMDB – Lightning Memory-mapped DB</vt:lpstr>
      <vt:lpstr>Experimental Platform</vt:lpstr>
      <vt:lpstr>Caffe Scalability Analysis</vt:lpstr>
      <vt:lpstr>mmap Analysis</vt:lpstr>
      <vt:lpstr>Outline</vt:lpstr>
      <vt:lpstr>LMDBIO Overview</vt:lpstr>
      <vt:lpstr>Localized mmap</vt:lpstr>
      <vt:lpstr>LMDBIO – More Detail</vt:lpstr>
      <vt:lpstr>Performance Comparison – CIFAR10-Large</vt:lpstr>
      <vt:lpstr>Performance Comparison – ImageNet</vt:lpstr>
      <vt:lpstr>Context Switches Analysis</vt:lpstr>
      <vt:lpstr>LMDBIO – Shortcomings</vt:lpstr>
      <vt:lpstr>Outline</vt:lpstr>
      <vt:lpstr>LMDBIO – Redundant Data Movement</vt:lpstr>
      <vt:lpstr>LMDBIO-2.0 Overview</vt:lpstr>
      <vt:lpstr>Serializing I/O Using Portable Cursor</vt:lpstr>
      <vt:lpstr>Speculative Parallel I/O</vt:lpstr>
      <vt:lpstr>Performance Comparison – CIFAR10-Large</vt:lpstr>
      <vt:lpstr>Analysis: Amount of Data Fetched</vt:lpstr>
      <vt:lpstr>Recap</vt:lpstr>
      <vt:lpstr>Motivations and Take-aways</vt:lpstr>
      <vt:lpstr>References</vt:lpstr>
      <vt:lpstr>PowerPoint Presentation</vt:lpstr>
      <vt:lpstr>mmap Workflow</vt:lpstr>
      <vt:lpstr>CFS – Completely Fair Scheduler</vt:lpstr>
      <vt:lpstr>Detecting Collocated Process</vt:lpstr>
      <vt:lpstr>LMDB Revisited – Database Format</vt:lpstr>
      <vt:lpstr>LMDBIO – Performance Analysis</vt:lpstr>
      <vt:lpstr>Performance Comparison – ImageNet LMDBIO-2.0</vt:lpstr>
      <vt:lpstr>Analysis: Accuracy of Estimation LMDBIO-2.0</vt:lpstr>
      <vt:lpstr>Analysis: Accuracy of Estimation LMDBIO-2.0</vt:lpstr>
      <vt:lpstr>Parallel I/O Optimizations for Scalable Deep Learning</vt:lpstr>
      <vt:lpstr>LMDBIO-DM: History Based Speculative Read (1/4) </vt:lpstr>
      <vt:lpstr>LMDBIO-DM: History Based Speculative Read (2/4)</vt:lpstr>
      <vt:lpstr>LMDBIO-DM: History Based Speculative Read (3/4)</vt:lpstr>
      <vt:lpstr>LMDBIO-DM: History Based Speculative Read (4/4)</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 Broughton</dc:creator>
  <cp:lastModifiedBy>Microsoft Office User</cp:lastModifiedBy>
  <cp:revision>2141</cp:revision>
  <cp:lastPrinted>2012-06-09T14:57:01Z</cp:lastPrinted>
  <dcterms:created xsi:type="dcterms:W3CDTF">2012-10-26T23:06:13Z</dcterms:created>
  <dcterms:modified xsi:type="dcterms:W3CDTF">2018-06-01T21:42:45Z</dcterms:modified>
</cp:coreProperties>
</file>