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handoutMasterIdLst>
    <p:handoutMasterId r:id="rId21"/>
  </p:handoutMasterIdLst>
  <p:sldIdLst>
    <p:sldId id="305" r:id="rId2"/>
    <p:sldId id="313" r:id="rId3"/>
    <p:sldId id="314" r:id="rId4"/>
    <p:sldId id="322" r:id="rId5"/>
    <p:sldId id="323" r:id="rId6"/>
    <p:sldId id="324" r:id="rId7"/>
    <p:sldId id="325" r:id="rId8"/>
    <p:sldId id="326" r:id="rId9"/>
    <p:sldId id="373" r:id="rId10"/>
    <p:sldId id="374" r:id="rId11"/>
    <p:sldId id="375" r:id="rId12"/>
    <p:sldId id="376" r:id="rId13"/>
    <p:sldId id="377" r:id="rId14"/>
    <p:sldId id="381" r:id="rId15"/>
    <p:sldId id="382" r:id="rId16"/>
    <p:sldId id="383" r:id="rId17"/>
    <p:sldId id="384" r:id="rId18"/>
    <p:sldId id="371" r:id="rId19"/>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66">
          <p15:clr>
            <a:srgbClr val="A4A3A4"/>
          </p15:clr>
        </p15:guide>
        <p15:guide id="2" orient="horz" pos="1071">
          <p15:clr>
            <a:srgbClr val="A4A3A4"/>
          </p15:clr>
        </p15:guide>
        <p15:guide id="3" orient="horz" pos="1119">
          <p15:clr>
            <a:srgbClr val="A4A3A4"/>
          </p15:clr>
        </p15:guide>
        <p15:guide id="4" orient="horz" pos="2088">
          <p15:clr>
            <a:srgbClr val="A4A3A4"/>
          </p15:clr>
        </p15:guide>
        <p15:guide id="5" pos="2909">
          <p15:clr>
            <a:srgbClr val="A4A3A4"/>
          </p15:clr>
        </p15:guide>
        <p15:guide id="6" pos="4281">
          <p15:clr>
            <a:srgbClr val="A4A3A4"/>
          </p15:clr>
        </p15:guide>
        <p15:guide id="7" pos="4209">
          <p15:clr>
            <a:srgbClr val="A4A3A4"/>
          </p15:clr>
        </p15:guide>
        <p15:guide id="8" pos="5581">
          <p15:clr>
            <a:srgbClr val="A4A3A4"/>
          </p15:clr>
        </p15:guide>
        <p15:guide id="9" pos="151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898989"/>
    <a:srgbClr val="4FA556"/>
    <a:srgbClr val="82C387"/>
    <a:srgbClr val="82C376"/>
    <a:srgbClr val="229246"/>
    <a:srgbClr val="F8961D"/>
    <a:srgbClr val="194963"/>
    <a:srgbClr val="D2E3EB"/>
    <a:srgbClr val="23ABE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242"/>
    <p:restoredTop sz="86174" autoAdjust="0"/>
  </p:normalViewPr>
  <p:slideViewPr>
    <p:cSldViewPr snapToGrid="0" snapToObjects="1" showGuides="1">
      <p:cViewPr varScale="1">
        <p:scale>
          <a:sx n="102" d="100"/>
          <a:sy n="102" d="100"/>
        </p:scale>
        <p:origin x="1912" y="176"/>
      </p:cViewPr>
      <p:guideLst>
        <p:guide orient="horz" pos="2466"/>
        <p:guide orient="horz" pos="1071"/>
        <p:guide orient="horz" pos="1119"/>
        <p:guide orient="horz" pos="2088"/>
        <p:guide pos="2909"/>
        <p:guide pos="4281"/>
        <p:guide pos="4209"/>
        <p:guide pos="5581"/>
        <p:guide pos="1513"/>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sz="900"/>
              <a:t>NERSC Presentation</a:t>
            </a: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A3D68A3-9B80-584C-9BEB-F8B43CF5A651}" type="datetime1">
              <a:rPr lang="en-US" sz="900" smtClean="0"/>
              <a:pPr/>
              <a:t>6/7/18</a:t>
            </a:fld>
            <a:endParaRPr lang="en-US" sz="90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sz="90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FF58F80-FCEC-C745-BEA9-0BA1921C5D36}" type="slidenum">
              <a:rPr lang="en-US" sz="900" smtClean="0"/>
              <a:pPr/>
              <a:t>‹#›</a:t>
            </a:fld>
            <a:endParaRPr lang="en-US" sz="900"/>
          </a:p>
        </p:txBody>
      </p:sp>
    </p:spTree>
    <p:extLst>
      <p:ext uri="{BB962C8B-B14F-4D97-AF65-F5344CB8AC3E}">
        <p14:creationId xmlns:p14="http://schemas.microsoft.com/office/powerpoint/2010/main" val="1057137354"/>
      </p:ext>
    </p:extLst>
  </p:cSld>
  <p:clrMap bg1="lt1" tx1="dk1" bg2="lt2" tx2="dk2" accent1="accent1" accent2="accent2" accent3="accent3" accent4="accent4" accent5="accent5" accent6="accent6" hlink="hlink" folHlink="folHlink"/>
  <p:hf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a:t>NERSC Presentation</a:t>
            </a: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9FEAFF0-7375-1D4A-A389-D6238357B121}" type="datetime1">
              <a:rPr lang="en-US" smtClean="0"/>
              <a:pPr/>
              <a:t>6/7/18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8B511CB-48C6-1D49-AC56-5A39CE8EA9E7}" type="slidenum">
              <a:rPr lang="en-US" smtClean="0"/>
              <a:pPr/>
              <a:t>‹#›</a:t>
            </a:fld>
            <a:endParaRPr lang="en-US"/>
          </a:p>
        </p:txBody>
      </p:sp>
    </p:spTree>
    <p:extLst>
      <p:ext uri="{BB962C8B-B14F-4D97-AF65-F5344CB8AC3E}">
        <p14:creationId xmlns:p14="http://schemas.microsoft.com/office/powerpoint/2010/main" val="3135984579"/>
      </p:ext>
    </p:extLst>
  </p:cSld>
  <p:clrMap bg1="lt1" tx1="dk1" bg2="lt2" tx2="dk2" accent1="accent1" accent2="accent2" accent3="accent3" accent4="accent4" accent5="accent5" accent6="accent6" hlink="hlink" folHlink="folHlink"/>
  <p:hf ftr="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Key Idea: Implementing a CUDA-Aware MPI Design by leveraging the explicit data movement operations using GPU buffers, maintaining parallel data reader threads for each processes and manage separate distributed queue, and incorporating collective operations patterns for data propagation and aggregation using MPI primitives like </a:t>
            </a:r>
            <a:r>
              <a:rPr lang="en-US" dirty="0" err="1"/>
              <a:t>MPI_Bcast</a:t>
            </a:r>
            <a:r>
              <a:rPr lang="en-US" dirty="0"/>
              <a:t> for data propagation and </a:t>
            </a:r>
            <a:r>
              <a:rPr lang="en-US" dirty="0" err="1"/>
              <a:t>MPI_Reduce</a:t>
            </a:r>
            <a:r>
              <a:rPr lang="en-US" dirty="0"/>
              <a:t> for gradient aggregation. Again, using multi-stage non-blocking collectives and proposing new gradient aggregation workflow design for maximal overlap of computation and communication.</a:t>
            </a:r>
          </a:p>
        </p:txBody>
      </p:sp>
      <p:sp>
        <p:nvSpPr>
          <p:cNvPr id="4" name="Header Placeholder 3"/>
          <p:cNvSpPr>
            <a:spLocks noGrp="1"/>
          </p:cNvSpPr>
          <p:nvPr>
            <p:ph type="hdr" sz="quarter" idx="10"/>
          </p:nvPr>
        </p:nvSpPr>
        <p:spPr/>
        <p:txBody>
          <a:bodyPr/>
          <a:lstStyle/>
          <a:p>
            <a:r>
              <a:rPr lang="en-US"/>
              <a:t>NERSC Presentation</a:t>
            </a:r>
          </a:p>
        </p:txBody>
      </p:sp>
      <p:sp>
        <p:nvSpPr>
          <p:cNvPr id="5" name="Date Placeholder 4"/>
          <p:cNvSpPr>
            <a:spLocks noGrp="1"/>
          </p:cNvSpPr>
          <p:nvPr>
            <p:ph type="dt" idx="11"/>
          </p:nvPr>
        </p:nvSpPr>
        <p:spPr/>
        <p:txBody>
          <a:bodyPr/>
          <a:lstStyle/>
          <a:p>
            <a:fld id="{39FEAFF0-7375-1D4A-A389-D6238357B121}" type="datetime1">
              <a:rPr lang="en-US" smtClean="0"/>
              <a:pPr/>
              <a:t>6/7/18</a:t>
            </a:fld>
            <a:endParaRPr lang="en-US"/>
          </a:p>
        </p:txBody>
      </p:sp>
      <p:sp>
        <p:nvSpPr>
          <p:cNvPr id="6" name="Slide Number Placeholder 5"/>
          <p:cNvSpPr>
            <a:spLocks noGrp="1"/>
          </p:cNvSpPr>
          <p:nvPr>
            <p:ph type="sldNum" sz="quarter" idx="12"/>
          </p:nvPr>
        </p:nvSpPr>
        <p:spPr/>
        <p:txBody>
          <a:bodyPr/>
          <a:lstStyle/>
          <a:p>
            <a:fld id="{38B511CB-48C6-1D49-AC56-5A39CE8EA9E7}" type="slidenum">
              <a:rPr lang="en-US" smtClean="0"/>
              <a:pPr/>
              <a:t>1</a:t>
            </a:fld>
            <a:endParaRPr lang="en-US"/>
          </a:p>
        </p:txBody>
      </p:sp>
    </p:spTree>
    <p:extLst>
      <p:ext uri="{BB962C8B-B14F-4D97-AF65-F5344CB8AC3E}">
        <p14:creationId xmlns:p14="http://schemas.microsoft.com/office/powerpoint/2010/main" val="38583386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Used </a:t>
            </a:r>
            <a:r>
              <a:rPr lang="en-US" dirty="0" err="1"/>
              <a:t>ImageDataLayer</a:t>
            </a:r>
            <a:r>
              <a:rPr lang="en-US" dirty="0"/>
              <a:t> of Caffe instead of LMDB. </a:t>
            </a:r>
            <a:r>
              <a:rPr lang="en-US" dirty="0" err="1"/>
              <a:t>ImageDataLayer</a:t>
            </a:r>
            <a:r>
              <a:rPr lang="en-US" dirty="0"/>
              <a:t> can access files in parallel. Kept the queues in </a:t>
            </a:r>
            <a:r>
              <a:rPr lang="en-US" dirty="0" err="1"/>
              <a:t>Lustre</a:t>
            </a:r>
            <a:r>
              <a:rPr lang="en-US" dirty="0"/>
              <a:t>. Faster than MPI communication.</a:t>
            </a:r>
          </a:p>
        </p:txBody>
      </p:sp>
      <p:sp>
        <p:nvSpPr>
          <p:cNvPr id="4" name="Slide Number Placeholder 3"/>
          <p:cNvSpPr>
            <a:spLocks noGrp="1"/>
          </p:cNvSpPr>
          <p:nvPr>
            <p:ph type="sldNum" sz="quarter" idx="10"/>
          </p:nvPr>
        </p:nvSpPr>
        <p:spPr/>
        <p:txBody>
          <a:bodyPr/>
          <a:lstStyle/>
          <a:p>
            <a:fld id="{E3F141BC-AFC3-6349-A76F-C00107596B93}" type="slidenum">
              <a:rPr lang="en-US" smtClean="0"/>
              <a:pPr/>
              <a:t>10</a:t>
            </a:fld>
            <a:endParaRPr lang="en-US"/>
          </a:p>
        </p:txBody>
      </p:sp>
    </p:spTree>
    <p:extLst>
      <p:ext uri="{BB962C8B-B14F-4D97-AF65-F5344CB8AC3E}">
        <p14:creationId xmlns:p14="http://schemas.microsoft.com/office/powerpoint/2010/main" val="7072257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MPI_Ibcast</a:t>
            </a:r>
            <a:r>
              <a:rPr lang="en-US" dirty="0"/>
              <a:t>: NBC (Non-Blocking Collective)</a:t>
            </a:r>
          </a:p>
          <a:p>
            <a:r>
              <a:rPr lang="en-US" dirty="0" err="1"/>
              <a:t>MPI_Wait</a:t>
            </a:r>
            <a:endParaRPr lang="en-US" dirty="0"/>
          </a:p>
          <a:p>
            <a:r>
              <a:rPr lang="en-US" dirty="0"/>
              <a:t>Use them intelligently</a:t>
            </a:r>
          </a:p>
        </p:txBody>
      </p:sp>
      <p:sp>
        <p:nvSpPr>
          <p:cNvPr id="4" name="Slide Number Placeholder 3"/>
          <p:cNvSpPr>
            <a:spLocks noGrp="1"/>
          </p:cNvSpPr>
          <p:nvPr>
            <p:ph type="sldNum" sz="quarter" idx="10"/>
          </p:nvPr>
        </p:nvSpPr>
        <p:spPr/>
        <p:txBody>
          <a:bodyPr/>
          <a:lstStyle/>
          <a:p>
            <a:fld id="{E3F141BC-AFC3-6349-A76F-C00107596B93}" type="slidenum">
              <a:rPr lang="en-US" smtClean="0"/>
              <a:pPr/>
              <a:t>11</a:t>
            </a:fld>
            <a:endParaRPr lang="en-US"/>
          </a:p>
        </p:txBody>
      </p:sp>
    </p:spTree>
    <p:extLst>
      <p:ext uri="{BB962C8B-B14F-4D97-AF65-F5344CB8AC3E}">
        <p14:creationId xmlns:p14="http://schemas.microsoft.com/office/powerpoint/2010/main" val="26711732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Used </a:t>
            </a:r>
            <a:r>
              <a:rPr lang="en-US" dirty="0" err="1"/>
              <a:t>ImageDataLayer</a:t>
            </a:r>
            <a:r>
              <a:rPr lang="en-US" dirty="0"/>
              <a:t> of Caffe instead of LMDB. </a:t>
            </a:r>
            <a:r>
              <a:rPr lang="en-US" dirty="0" err="1"/>
              <a:t>ImageDataLayer</a:t>
            </a:r>
            <a:r>
              <a:rPr lang="en-US" dirty="0"/>
              <a:t> can access files in parallel. Kept the queues in </a:t>
            </a:r>
            <a:r>
              <a:rPr lang="en-US" dirty="0" err="1"/>
              <a:t>Lustre</a:t>
            </a:r>
            <a:r>
              <a:rPr lang="en-US" dirty="0"/>
              <a:t>. Faster than MPI communication.</a:t>
            </a:r>
          </a:p>
        </p:txBody>
      </p:sp>
      <p:sp>
        <p:nvSpPr>
          <p:cNvPr id="4" name="Slide Number Placeholder 3"/>
          <p:cNvSpPr>
            <a:spLocks noGrp="1"/>
          </p:cNvSpPr>
          <p:nvPr>
            <p:ph type="sldNum" sz="quarter" idx="10"/>
          </p:nvPr>
        </p:nvSpPr>
        <p:spPr/>
        <p:txBody>
          <a:bodyPr/>
          <a:lstStyle/>
          <a:p>
            <a:fld id="{E3F141BC-AFC3-6349-A76F-C00107596B93}" type="slidenum">
              <a:rPr lang="en-US" smtClean="0"/>
              <a:pPr/>
              <a:t>12</a:t>
            </a:fld>
            <a:endParaRPr lang="en-US"/>
          </a:p>
        </p:txBody>
      </p:sp>
    </p:spTree>
    <p:extLst>
      <p:ext uri="{BB962C8B-B14F-4D97-AF65-F5344CB8AC3E}">
        <p14:creationId xmlns:p14="http://schemas.microsoft.com/office/powerpoint/2010/main" val="21595549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NERSC Presentation</a:t>
            </a:r>
          </a:p>
        </p:txBody>
      </p:sp>
      <p:sp>
        <p:nvSpPr>
          <p:cNvPr id="5" name="Date Placeholder 4"/>
          <p:cNvSpPr>
            <a:spLocks noGrp="1"/>
          </p:cNvSpPr>
          <p:nvPr>
            <p:ph type="dt" idx="11"/>
          </p:nvPr>
        </p:nvSpPr>
        <p:spPr/>
        <p:txBody>
          <a:bodyPr/>
          <a:lstStyle/>
          <a:p>
            <a:fld id="{39FEAFF0-7375-1D4A-A389-D6238357B121}" type="datetime1">
              <a:rPr lang="en-US" smtClean="0"/>
              <a:pPr/>
              <a:t>6/7/18</a:t>
            </a:fld>
            <a:endParaRPr lang="en-US"/>
          </a:p>
        </p:txBody>
      </p:sp>
      <p:sp>
        <p:nvSpPr>
          <p:cNvPr id="6" name="Slide Number Placeholder 5"/>
          <p:cNvSpPr>
            <a:spLocks noGrp="1"/>
          </p:cNvSpPr>
          <p:nvPr>
            <p:ph type="sldNum" sz="quarter" idx="12"/>
          </p:nvPr>
        </p:nvSpPr>
        <p:spPr/>
        <p:txBody>
          <a:bodyPr/>
          <a:lstStyle/>
          <a:p>
            <a:fld id="{38B511CB-48C6-1D49-AC56-5A39CE8EA9E7}" type="slidenum">
              <a:rPr lang="en-US" smtClean="0"/>
              <a:pPr/>
              <a:t>13</a:t>
            </a:fld>
            <a:endParaRPr lang="en-US"/>
          </a:p>
        </p:txBody>
      </p:sp>
    </p:spTree>
    <p:extLst>
      <p:ext uri="{BB962C8B-B14F-4D97-AF65-F5344CB8AC3E}">
        <p14:creationId xmlns:p14="http://schemas.microsoft.com/office/powerpoint/2010/main" val="7667735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Clusters in Swiss National Supercomputing Center</a:t>
            </a:r>
          </a:p>
        </p:txBody>
      </p:sp>
      <p:sp>
        <p:nvSpPr>
          <p:cNvPr id="4" name="Slide Number Placeholder 3"/>
          <p:cNvSpPr>
            <a:spLocks noGrp="1"/>
          </p:cNvSpPr>
          <p:nvPr>
            <p:ph type="sldNum" sz="quarter" idx="10"/>
          </p:nvPr>
        </p:nvSpPr>
        <p:spPr/>
        <p:txBody>
          <a:bodyPr/>
          <a:lstStyle/>
          <a:p>
            <a:fld id="{E3F141BC-AFC3-6349-A76F-C00107596B93}" type="slidenum">
              <a:rPr lang="en-US" smtClean="0"/>
              <a:pPr/>
              <a:t>14</a:t>
            </a:fld>
            <a:endParaRPr lang="en-US"/>
          </a:p>
        </p:txBody>
      </p:sp>
    </p:spTree>
    <p:extLst>
      <p:ext uri="{BB962C8B-B14F-4D97-AF65-F5344CB8AC3E}">
        <p14:creationId xmlns:p14="http://schemas.microsoft.com/office/powerpoint/2010/main" val="25529420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Ask the author about the experimental </a:t>
            </a:r>
            <a:r>
              <a:rPr lang="en-US"/>
              <a:t>setup details</a:t>
            </a:r>
            <a:endParaRPr lang="en-US" dirty="0"/>
          </a:p>
        </p:txBody>
      </p:sp>
      <p:sp>
        <p:nvSpPr>
          <p:cNvPr id="4" name="Slide Number Placeholder 3"/>
          <p:cNvSpPr>
            <a:spLocks noGrp="1"/>
          </p:cNvSpPr>
          <p:nvPr>
            <p:ph type="sldNum" sz="quarter" idx="10"/>
          </p:nvPr>
        </p:nvSpPr>
        <p:spPr/>
        <p:txBody>
          <a:bodyPr/>
          <a:lstStyle/>
          <a:p>
            <a:fld id="{E3F141BC-AFC3-6349-A76F-C00107596B93}" type="slidenum">
              <a:rPr lang="en-US" smtClean="0"/>
              <a:pPr/>
              <a:t>15</a:t>
            </a:fld>
            <a:endParaRPr lang="en-US"/>
          </a:p>
        </p:txBody>
      </p:sp>
    </p:spTree>
    <p:extLst>
      <p:ext uri="{BB962C8B-B14F-4D97-AF65-F5344CB8AC3E}">
        <p14:creationId xmlns:p14="http://schemas.microsoft.com/office/powerpoint/2010/main" val="32412655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3F141BC-AFC3-6349-A76F-C00107596B93}" type="slidenum">
              <a:rPr lang="en-US" smtClean="0"/>
              <a:pPr/>
              <a:t>16</a:t>
            </a:fld>
            <a:endParaRPr lang="en-US"/>
          </a:p>
        </p:txBody>
      </p:sp>
    </p:spTree>
    <p:extLst>
      <p:ext uri="{BB962C8B-B14F-4D97-AF65-F5344CB8AC3E}">
        <p14:creationId xmlns:p14="http://schemas.microsoft.com/office/powerpoint/2010/main" val="27083275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3F141BC-AFC3-6349-A76F-C00107596B93}" type="slidenum">
              <a:rPr lang="en-US" smtClean="0"/>
              <a:pPr/>
              <a:t>17</a:t>
            </a:fld>
            <a:endParaRPr lang="en-US"/>
          </a:p>
        </p:txBody>
      </p:sp>
    </p:spTree>
    <p:extLst>
      <p:ext uri="{BB962C8B-B14F-4D97-AF65-F5344CB8AC3E}">
        <p14:creationId xmlns:p14="http://schemas.microsoft.com/office/powerpoint/2010/main" val="41383458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3F141BC-AFC3-6349-A76F-C00107596B93}" type="slidenum">
              <a:rPr lang="en-US" smtClean="0"/>
              <a:pPr/>
              <a:t>18</a:t>
            </a:fld>
            <a:endParaRPr lang="en-US"/>
          </a:p>
        </p:txBody>
      </p:sp>
    </p:spTree>
    <p:extLst>
      <p:ext uri="{BB962C8B-B14F-4D97-AF65-F5344CB8AC3E}">
        <p14:creationId xmlns:p14="http://schemas.microsoft.com/office/powerpoint/2010/main" val="10679405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NERSC Presentation</a:t>
            </a:r>
          </a:p>
        </p:txBody>
      </p:sp>
      <p:sp>
        <p:nvSpPr>
          <p:cNvPr id="5" name="Date Placeholder 4"/>
          <p:cNvSpPr>
            <a:spLocks noGrp="1"/>
          </p:cNvSpPr>
          <p:nvPr>
            <p:ph type="dt" idx="11"/>
          </p:nvPr>
        </p:nvSpPr>
        <p:spPr/>
        <p:txBody>
          <a:bodyPr/>
          <a:lstStyle/>
          <a:p>
            <a:fld id="{39FEAFF0-7375-1D4A-A389-D6238357B121}" type="datetime1">
              <a:rPr lang="en-US" smtClean="0"/>
              <a:pPr/>
              <a:t>6/7/18</a:t>
            </a:fld>
            <a:endParaRPr lang="en-US"/>
          </a:p>
        </p:txBody>
      </p:sp>
      <p:sp>
        <p:nvSpPr>
          <p:cNvPr id="6" name="Slide Number Placeholder 5"/>
          <p:cNvSpPr>
            <a:spLocks noGrp="1"/>
          </p:cNvSpPr>
          <p:nvPr>
            <p:ph type="sldNum" sz="quarter" idx="12"/>
          </p:nvPr>
        </p:nvSpPr>
        <p:spPr/>
        <p:txBody>
          <a:bodyPr/>
          <a:lstStyle/>
          <a:p>
            <a:fld id="{38B511CB-48C6-1D49-AC56-5A39CE8EA9E7}" type="slidenum">
              <a:rPr lang="en-US" smtClean="0"/>
              <a:pPr/>
              <a:t>2</a:t>
            </a:fld>
            <a:endParaRPr lang="en-US"/>
          </a:p>
        </p:txBody>
      </p:sp>
    </p:spTree>
    <p:extLst>
      <p:ext uri="{BB962C8B-B14F-4D97-AF65-F5344CB8AC3E}">
        <p14:creationId xmlns:p14="http://schemas.microsoft.com/office/powerpoint/2010/main" val="17138251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NERSC Presentation</a:t>
            </a:r>
          </a:p>
        </p:txBody>
      </p:sp>
      <p:sp>
        <p:nvSpPr>
          <p:cNvPr id="5" name="Date Placeholder 4"/>
          <p:cNvSpPr>
            <a:spLocks noGrp="1"/>
          </p:cNvSpPr>
          <p:nvPr>
            <p:ph type="dt" idx="11"/>
          </p:nvPr>
        </p:nvSpPr>
        <p:spPr/>
        <p:txBody>
          <a:bodyPr/>
          <a:lstStyle/>
          <a:p>
            <a:fld id="{39FEAFF0-7375-1D4A-A389-D6238357B121}" type="datetime1">
              <a:rPr lang="en-US" smtClean="0"/>
              <a:pPr/>
              <a:t>6/7/18</a:t>
            </a:fld>
            <a:endParaRPr lang="en-US"/>
          </a:p>
        </p:txBody>
      </p:sp>
      <p:sp>
        <p:nvSpPr>
          <p:cNvPr id="6" name="Slide Number Placeholder 5"/>
          <p:cNvSpPr>
            <a:spLocks noGrp="1"/>
          </p:cNvSpPr>
          <p:nvPr>
            <p:ph type="sldNum" sz="quarter" idx="12"/>
          </p:nvPr>
        </p:nvSpPr>
        <p:spPr/>
        <p:txBody>
          <a:bodyPr/>
          <a:lstStyle/>
          <a:p>
            <a:fld id="{38B511CB-48C6-1D49-AC56-5A39CE8EA9E7}" type="slidenum">
              <a:rPr lang="en-US" smtClean="0"/>
              <a:pPr/>
              <a:t>3</a:t>
            </a:fld>
            <a:endParaRPr lang="en-US"/>
          </a:p>
        </p:txBody>
      </p:sp>
    </p:spTree>
    <p:extLst>
      <p:ext uri="{BB962C8B-B14F-4D97-AF65-F5344CB8AC3E}">
        <p14:creationId xmlns:p14="http://schemas.microsoft.com/office/powerpoint/2010/main" val="1894165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Using master server for the aggregation makes the server processor as the bottleneck.</a:t>
            </a:r>
          </a:p>
          <a:p>
            <a:r>
              <a:rPr lang="en-US" b="0" dirty="0"/>
              <a:t>Using multiple servers as masters also adds overhead of the second layer of synchronization</a:t>
            </a:r>
          </a:p>
          <a:p>
            <a:r>
              <a:rPr lang="en-US" b="1" dirty="0"/>
              <a:t>Target:</a:t>
            </a:r>
            <a:r>
              <a:rPr lang="en-US" b="0" dirty="0"/>
              <a:t> Implementing Data-parallel Approach using symmetric SPMD-style solvers where each GPU performs the same amount of work and the communication is performed in a collective fashion and before the start and end of each iteration</a:t>
            </a:r>
          </a:p>
        </p:txBody>
      </p:sp>
      <p:sp>
        <p:nvSpPr>
          <p:cNvPr id="4" name="Slide Number Placeholder 3"/>
          <p:cNvSpPr>
            <a:spLocks noGrp="1"/>
          </p:cNvSpPr>
          <p:nvPr>
            <p:ph type="sldNum" sz="quarter" idx="10"/>
          </p:nvPr>
        </p:nvSpPr>
        <p:spPr/>
        <p:txBody>
          <a:bodyPr/>
          <a:lstStyle/>
          <a:p>
            <a:fld id="{E3F141BC-AFC3-6349-A76F-C00107596B93}" type="slidenum">
              <a:rPr lang="en-US" smtClean="0"/>
              <a:pPr/>
              <a:t>4</a:t>
            </a:fld>
            <a:endParaRPr lang="en-US"/>
          </a:p>
        </p:txBody>
      </p:sp>
    </p:spTree>
    <p:extLst>
      <p:ext uri="{BB962C8B-B14F-4D97-AF65-F5344CB8AC3E}">
        <p14:creationId xmlns:p14="http://schemas.microsoft.com/office/powerpoint/2010/main" val="26553058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E3F141BC-AFC3-6349-A76F-C00107596B93}" type="slidenum">
              <a:rPr lang="en-US" smtClean="0"/>
              <a:pPr/>
              <a:t>5</a:t>
            </a:fld>
            <a:endParaRPr lang="en-US"/>
          </a:p>
        </p:txBody>
      </p:sp>
    </p:spTree>
    <p:extLst>
      <p:ext uri="{BB962C8B-B14F-4D97-AF65-F5344CB8AC3E}">
        <p14:creationId xmlns:p14="http://schemas.microsoft.com/office/powerpoint/2010/main" val="20082558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E3F141BC-AFC3-6349-A76F-C00107596B93}" type="slidenum">
              <a:rPr lang="en-US" smtClean="0"/>
              <a:pPr/>
              <a:t>6</a:t>
            </a:fld>
            <a:endParaRPr lang="en-US"/>
          </a:p>
        </p:txBody>
      </p:sp>
    </p:spTree>
    <p:extLst>
      <p:ext uri="{BB962C8B-B14F-4D97-AF65-F5344CB8AC3E}">
        <p14:creationId xmlns:p14="http://schemas.microsoft.com/office/powerpoint/2010/main" val="18041585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err="1">
                <a:solidFill>
                  <a:schemeClr val="tx1"/>
                </a:solidFill>
                <a:effectLst/>
                <a:latin typeface="+mn-lt"/>
                <a:ea typeface="+mn-ea"/>
                <a:cs typeface="+mn-cs"/>
              </a:rPr>
              <a:t>GPUDirect</a:t>
            </a:r>
            <a:r>
              <a:rPr lang="en-US" sz="1200" b="0" i="0" u="none" strike="noStrike" kern="1200" dirty="0">
                <a:solidFill>
                  <a:schemeClr val="tx1"/>
                </a:solidFill>
                <a:effectLst/>
                <a:latin typeface="+mn-lt"/>
                <a:ea typeface="+mn-ea"/>
                <a:cs typeface="+mn-cs"/>
              </a:rPr>
              <a:t> RDMA enables a direct path for data exchange between the GPU and a third-party peer device using standard features of PCI Express. Examples of third-party devices are: network interfaces, video acquisition devices, storage adapters.</a:t>
            </a:r>
          </a:p>
          <a:p>
            <a:r>
              <a:rPr lang="en-US" sz="1200" b="0" i="0" u="none" strike="noStrike" kern="1200" dirty="0">
                <a:solidFill>
                  <a:schemeClr val="tx1"/>
                </a:solidFill>
                <a:effectLst/>
                <a:latin typeface="+mn-lt"/>
                <a:ea typeface="+mn-ea"/>
                <a:cs typeface="+mn-cs"/>
              </a:rPr>
              <a:t>IPC (</a:t>
            </a:r>
            <a:r>
              <a:rPr lang="en-US" sz="1200" b="0" i="0" u="none" strike="noStrike" kern="1200" dirty="0" err="1">
                <a:solidFill>
                  <a:schemeClr val="tx1"/>
                </a:solidFill>
                <a:effectLst/>
                <a:latin typeface="+mn-lt"/>
                <a:ea typeface="+mn-ea"/>
                <a:cs typeface="+mn-cs"/>
              </a:rPr>
              <a:t>Interprocess</a:t>
            </a:r>
            <a:r>
              <a:rPr lang="en-US" sz="1200" b="0" i="0" u="none" strike="noStrike" kern="1200" dirty="0">
                <a:solidFill>
                  <a:schemeClr val="tx1"/>
                </a:solidFill>
                <a:effectLst/>
                <a:latin typeface="+mn-lt"/>
                <a:ea typeface="+mn-ea"/>
                <a:cs typeface="+mn-cs"/>
              </a:rPr>
              <a:t> Communication) allows processes to share device pointers.</a:t>
            </a:r>
            <a:endParaRPr lang="en-US" b="1" dirty="0"/>
          </a:p>
        </p:txBody>
      </p:sp>
      <p:sp>
        <p:nvSpPr>
          <p:cNvPr id="4" name="Slide Number Placeholder 3"/>
          <p:cNvSpPr>
            <a:spLocks noGrp="1"/>
          </p:cNvSpPr>
          <p:nvPr>
            <p:ph type="sldNum" sz="quarter" idx="10"/>
          </p:nvPr>
        </p:nvSpPr>
        <p:spPr/>
        <p:txBody>
          <a:bodyPr/>
          <a:lstStyle/>
          <a:p>
            <a:fld id="{E3F141BC-AFC3-6349-A76F-C00107596B93}" type="slidenum">
              <a:rPr lang="en-US" smtClean="0"/>
              <a:pPr/>
              <a:t>7</a:t>
            </a:fld>
            <a:endParaRPr lang="en-US"/>
          </a:p>
        </p:txBody>
      </p:sp>
    </p:spTree>
    <p:extLst>
      <p:ext uri="{BB962C8B-B14F-4D97-AF65-F5344CB8AC3E}">
        <p14:creationId xmlns:p14="http://schemas.microsoft.com/office/powerpoint/2010/main" val="11343634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NERSC Presentation</a:t>
            </a:r>
          </a:p>
        </p:txBody>
      </p:sp>
      <p:sp>
        <p:nvSpPr>
          <p:cNvPr id="5" name="Date Placeholder 4"/>
          <p:cNvSpPr>
            <a:spLocks noGrp="1"/>
          </p:cNvSpPr>
          <p:nvPr>
            <p:ph type="dt" idx="11"/>
          </p:nvPr>
        </p:nvSpPr>
        <p:spPr/>
        <p:txBody>
          <a:bodyPr/>
          <a:lstStyle/>
          <a:p>
            <a:fld id="{39FEAFF0-7375-1D4A-A389-D6238357B121}" type="datetime1">
              <a:rPr lang="en-US" smtClean="0"/>
              <a:pPr/>
              <a:t>6/7/18</a:t>
            </a:fld>
            <a:endParaRPr lang="en-US"/>
          </a:p>
        </p:txBody>
      </p:sp>
      <p:sp>
        <p:nvSpPr>
          <p:cNvPr id="6" name="Slide Number Placeholder 5"/>
          <p:cNvSpPr>
            <a:spLocks noGrp="1"/>
          </p:cNvSpPr>
          <p:nvPr>
            <p:ph type="sldNum" sz="quarter" idx="12"/>
          </p:nvPr>
        </p:nvSpPr>
        <p:spPr/>
        <p:txBody>
          <a:bodyPr/>
          <a:lstStyle/>
          <a:p>
            <a:fld id="{38B511CB-48C6-1D49-AC56-5A39CE8EA9E7}" type="slidenum">
              <a:rPr lang="en-US" smtClean="0"/>
              <a:pPr/>
              <a:t>8</a:t>
            </a:fld>
            <a:endParaRPr lang="en-US"/>
          </a:p>
        </p:txBody>
      </p:sp>
    </p:spTree>
    <p:extLst>
      <p:ext uri="{BB962C8B-B14F-4D97-AF65-F5344CB8AC3E}">
        <p14:creationId xmlns:p14="http://schemas.microsoft.com/office/powerpoint/2010/main" val="19320885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Net/Model: Holds important components of computation, communication, and I/O. e.g. </a:t>
            </a:r>
            <a:r>
              <a:rPr lang="en-US" dirty="0" err="1"/>
              <a:t>AlexNet</a:t>
            </a:r>
            <a:r>
              <a:rPr lang="en-US" dirty="0"/>
              <a:t> or </a:t>
            </a:r>
            <a:r>
              <a:rPr lang="en-US" dirty="0" err="1"/>
              <a:t>GoogLeNet</a:t>
            </a:r>
            <a:endParaRPr lang="en-US" dirty="0"/>
          </a:p>
          <a:p>
            <a:r>
              <a:rPr lang="en-US" dirty="0"/>
              <a:t>Solver: Orchestrates the execution of different computation layers. Solver class is an interface that can be implemented by different solvers like Stochastic Gradient Descent (SGD) solver.</a:t>
            </a:r>
          </a:p>
          <a:p>
            <a:r>
              <a:rPr lang="en-US" dirty="0"/>
              <a:t>Layer: Abstractions for a defined set of computations on the data, e.g. Convolution, Pooling, and Data Layers.</a:t>
            </a:r>
          </a:p>
        </p:txBody>
      </p:sp>
      <p:sp>
        <p:nvSpPr>
          <p:cNvPr id="4" name="Slide Number Placeholder 3"/>
          <p:cNvSpPr>
            <a:spLocks noGrp="1"/>
          </p:cNvSpPr>
          <p:nvPr>
            <p:ph type="sldNum" sz="quarter" idx="10"/>
          </p:nvPr>
        </p:nvSpPr>
        <p:spPr/>
        <p:txBody>
          <a:bodyPr/>
          <a:lstStyle/>
          <a:p>
            <a:fld id="{E3F141BC-AFC3-6349-A76F-C00107596B93}" type="slidenum">
              <a:rPr lang="en-US" smtClean="0"/>
              <a:pPr/>
              <a:t>9</a:t>
            </a:fld>
            <a:endParaRPr lang="en-US"/>
          </a:p>
        </p:txBody>
      </p:sp>
    </p:spTree>
    <p:extLst>
      <p:ext uri="{BB962C8B-B14F-4D97-AF65-F5344CB8AC3E}">
        <p14:creationId xmlns:p14="http://schemas.microsoft.com/office/powerpoint/2010/main" val="2236399492"/>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jpeg"/><Relationship Id="rId9" Type="http://schemas.openxmlformats.org/officeDocument/2006/relationships/image" Target="../media/image10.jpe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5.jpe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1.jpe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31" name="Rectangle 30"/>
          <p:cNvSpPr/>
          <p:nvPr userDrawn="1"/>
        </p:nvSpPr>
        <p:spPr>
          <a:xfrm>
            <a:off x="282574" y="171450"/>
            <a:ext cx="5147247" cy="314096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0" name="Title 1"/>
          <p:cNvSpPr>
            <a:spLocks noGrp="1"/>
          </p:cNvSpPr>
          <p:nvPr>
            <p:ph type="ctrTitle" hasCustomPrompt="1"/>
          </p:nvPr>
        </p:nvSpPr>
        <p:spPr>
          <a:xfrm>
            <a:off x="5596760" y="3573511"/>
            <a:ext cx="3242440" cy="700088"/>
          </a:xfrm>
        </p:spPr>
        <p:txBody>
          <a:bodyPr anchor="ctr" anchorCtr="0">
            <a:normAutofit/>
          </a:bodyPr>
          <a:lstStyle>
            <a:lvl1pPr marL="0" indent="0">
              <a:defRPr sz="2800"/>
            </a:lvl1pPr>
          </a:lstStyle>
          <a:p>
            <a:r>
              <a:rPr lang="en-US" dirty="0"/>
              <a:t>Click to edit Master subtitle style</a:t>
            </a:r>
            <a:endParaRPr dirty="0"/>
          </a:p>
        </p:txBody>
      </p:sp>
      <p:sp>
        <p:nvSpPr>
          <p:cNvPr id="25" name="Text Placeholder 3"/>
          <p:cNvSpPr>
            <a:spLocks noGrp="1"/>
          </p:cNvSpPr>
          <p:nvPr>
            <p:ph type="body" sz="half" idx="2" hasCustomPrompt="1"/>
          </p:nvPr>
        </p:nvSpPr>
        <p:spPr>
          <a:xfrm>
            <a:off x="674787" y="446685"/>
            <a:ext cx="4367577" cy="2601314"/>
          </a:xfrm>
        </p:spPr>
        <p:txBody>
          <a:bodyPr lIns="45720" tIns="45720" rIns="45720" anchor="ctr" anchorCtr="0">
            <a:normAutofit/>
          </a:bodyPr>
          <a:lstStyle>
            <a:lvl1pPr marL="0" indent="0" algn="l">
              <a:buNone/>
              <a:defRPr sz="3600" b="0" i="0">
                <a:solidFill>
                  <a:schemeClr val="bg1"/>
                </a:solidFill>
                <a:latin typeface="Helvetica Neue Bold Condensed"/>
                <a:cs typeface="Helvetica Neue Bold Condensed"/>
              </a:defRPr>
            </a:lvl1pPr>
            <a:lvl2pPr>
              <a:defRPr sz="1200"/>
            </a:lvl2pPr>
            <a:lvl3pPr>
              <a:defRPr sz="1000"/>
            </a:lvl3pPr>
            <a:lvl4pPr>
              <a:defRPr sz="900"/>
            </a:lvl4pPr>
            <a:lvl5pPr>
              <a:defRPr sz="900"/>
            </a:lvl5pPr>
          </a:lstStyle>
          <a:p>
            <a:pPr lvl="0" eaLnBrk="1" latinLnBrk="0" hangingPunct="1"/>
            <a:r>
              <a:rPr kumimoji="0" lang="en-US" dirty="0"/>
              <a:t>Click to edit Master title styles</a:t>
            </a:r>
          </a:p>
        </p:txBody>
      </p:sp>
      <p:pic>
        <p:nvPicPr>
          <p:cNvPr id="26" name="Picture 25" descr="NERSC_logo_color_sm.png"/>
          <p:cNvPicPr>
            <a:picLocks/>
          </p:cNvPicPr>
          <p:nvPr userDrawn="1"/>
        </p:nvPicPr>
        <p:blipFill>
          <a:blip r:embed="rId2" cstate="print">
            <a:extLst>
              <a:ext uri="{28A0092B-C50C-407E-A947-70E740481C1C}">
                <a14:useLocalDpi xmlns:a14="http://schemas.microsoft.com/office/drawing/2010/main"/>
              </a:ext>
            </a:extLst>
          </a:blip>
          <a:stretch>
            <a:fillRect/>
          </a:stretch>
        </p:blipFill>
        <p:spPr>
          <a:xfrm>
            <a:off x="1123950" y="3312414"/>
            <a:ext cx="1801368" cy="1211621"/>
          </a:xfrm>
          <a:prstGeom prst="rect">
            <a:avLst/>
          </a:prstGeom>
        </p:spPr>
      </p:pic>
      <p:sp>
        <p:nvSpPr>
          <p:cNvPr id="11" name="Footer Placeholder 2"/>
          <p:cNvSpPr>
            <a:spLocks noGrp="1"/>
          </p:cNvSpPr>
          <p:nvPr>
            <p:ph type="ftr" sz="quarter" idx="10"/>
          </p:nvPr>
        </p:nvSpPr>
        <p:spPr>
          <a:xfrm>
            <a:off x="5239928" y="4776604"/>
            <a:ext cx="2864157" cy="273844"/>
          </a:xfrm>
        </p:spPr>
        <p:txBody>
          <a:bodyPr/>
          <a:lstStyle/>
          <a:p>
            <a:r>
              <a:rPr lang="en-US"/>
              <a:t>Footer Information</a:t>
            </a:r>
            <a:endParaRPr lang="en-US" dirty="0"/>
          </a:p>
        </p:txBody>
      </p:sp>
      <p:sp>
        <p:nvSpPr>
          <p:cNvPr id="12" name="Slide Number Placeholder 3"/>
          <p:cNvSpPr>
            <a:spLocks noGrp="1"/>
          </p:cNvSpPr>
          <p:nvPr>
            <p:ph type="sldNum" sz="quarter" idx="11"/>
          </p:nvPr>
        </p:nvSpPr>
        <p:spPr>
          <a:xfrm>
            <a:off x="4116656" y="4776604"/>
            <a:ext cx="925708" cy="273844"/>
          </a:xfrm>
        </p:spPr>
        <p:txBody>
          <a:bodyPr/>
          <a:lstStyle/>
          <a:p>
            <a:r>
              <a:rPr lang="en-US"/>
              <a:t>- </a:t>
            </a:r>
            <a:fld id="{D174BAF6-F8F2-EF4F-936C-8DF63288C82F}" type="slidenum">
              <a:rPr lang="en-US" smtClean="0"/>
              <a:pPr/>
              <a:t>‹#›</a:t>
            </a:fld>
            <a:r>
              <a:rPr lang="en-US"/>
              <a:t> -</a:t>
            </a:r>
            <a:endParaRPr lang="en-US" dirty="0"/>
          </a:p>
        </p:txBody>
      </p:sp>
      <p:sp>
        <p:nvSpPr>
          <p:cNvPr id="13" name="Date Placeholder 3"/>
          <p:cNvSpPr>
            <a:spLocks noGrp="1"/>
          </p:cNvSpPr>
          <p:nvPr>
            <p:ph type="dt" sz="half" idx="16"/>
          </p:nvPr>
        </p:nvSpPr>
        <p:spPr>
          <a:xfrm>
            <a:off x="5596760" y="4334854"/>
            <a:ext cx="2133600" cy="273844"/>
          </a:xfrm>
          <a:prstGeom prst="rect">
            <a:avLst/>
          </a:prstGeom>
        </p:spPr>
        <p:txBody>
          <a:bodyPr vert="horz" lIns="91440" tIns="45720" rIns="91440" bIns="45720" rtlCol="0" anchor="ctr" anchorCtr="0"/>
          <a:lstStyle>
            <a:lvl1pPr algn="l">
              <a:defRPr sz="1400" b="1" i="0">
                <a:solidFill>
                  <a:schemeClr val="accent5"/>
                </a:solidFill>
              </a:defRPr>
            </a:lvl1pPr>
          </a:lstStyle>
          <a:p>
            <a:fld id="{D897A66F-DFB6-CB44-8B31-7FAB7C20B0C7}" type="datetime4">
              <a:rPr lang="en-US" smtClean="0"/>
              <a:pPr/>
              <a:t>June 7, 2018</a:t>
            </a:fld>
            <a:endParaRPr lang="en-US" dirty="0"/>
          </a:p>
        </p:txBody>
      </p:sp>
      <p:pic>
        <p:nvPicPr>
          <p:cNvPr id="14" name="Picture Placeholder 17"/>
          <p:cNvPicPr>
            <a:picLocks/>
          </p:cNvPicPr>
          <p:nvPr userDrawn="1"/>
        </p:nvPicPr>
        <p:blipFill>
          <a:blip r:embed="rId3" cstate="print">
            <a:extLst>
              <a:ext uri="{28A0092B-C50C-407E-A947-70E740481C1C}">
                <a14:useLocalDpi xmlns:a14="http://schemas.microsoft.com/office/drawing/2010/main"/>
              </a:ext>
            </a:extLst>
          </a:blip>
          <a:srcRect l="-467" r="-467"/>
          <a:stretch>
            <a:fillRect/>
          </a:stretch>
        </p:blipFill>
        <p:spPr>
          <a:xfrm>
            <a:off x="5596760" y="173736"/>
            <a:ext cx="1558744" cy="1543050"/>
          </a:xfrm>
          <a:prstGeom prst="rect">
            <a:avLst/>
          </a:prstGeom>
        </p:spPr>
      </p:pic>
      <p:pic>
        <p:nvPicPr>
          <p:cNvPr id="15" name="Picture Placeholder 19"/>
          <p:cNvPicPr>
            <a:picLocks/>
          </p:cNvPicPr>
          <p:nvPr userDrawn="1"/>
        </p:nvPicPr>
        <p:blipFill>
          <a:blip r:embed="rId4" cstate="print">
            <a:extLst>
              <a:ext uri="{28A0092B-C50C-407E-A947-70E740481C1C}">
                <a14:useLocalDpi xmlns:a14="http://schemas.microsoft.com/office/drawing/2010/main"/>
              </a:ext>
            </a:extLst>
          </a:blip>
          <a:srcRect l="-895" r="-895"/>
          <a:stretch>
            <a:fillRect/>
          </a:stretch>
        </p:blipFill>
        <p:spPr>
          <a:xfrm>
            <a:off x="5596760" y="1783080"/>
            <a:ext cx="728876" cy="720090"/>
          </a:xfrm>
          <a:prstGeom prst="rect">
            <a:avLst/>
          </a:prstGeom>
        </p:spPr>
      </p:pic>
      <p:pic>
        <p:nvPicPr>
          <p:cNvPr id="16" name="Picture Placeholder 18"/>
          <p:cNvPicPr>
            <a:picLocks/>
          </p:cNvPicPr>
          <p:nvPr userDrawn="1"/>
        </p:nvPicPr>
        <p:blipFill>
          <a:blip r:embed="rId5" cstate="print">
            <a:extLst>
              <a:ext uri="{28A0092B-C50C-407E-A947-70E740481C1C}">
                <a14:useLocalDpi xmlns:a14="http://schemas.microsoft.com/office/drawing/2010/main"/>
              </a:ext>
            </a:extLst>
          </a:blip>
          <a:srcRect l="-467" r="-467"/>
          <a:stretch>
            <a:fillRect/>
          </a:stretch>
        </p:blipFill>
        <p:spPr>
          <a:xfrm>
            <a:off x="7258367" y="173736"/>
            <a:ext cx="1566435" cy="1543050"/>
          </a:xfrm>
          <a:prstGeom prst="rect">
            <a:avLst/>
          </a:prstGeom>
        </p:spPr>
      </p:pic>
      <p:pic>
        <p:nvPicPr>
          <p:cNvPr id="18" name="Picture 17"/>
          <p:cNvPicPr>
            <a:picLocks/>
          </p:cNvPicPr>
          <p:nvPr userDrawn="1"/>
        </p:nvPicPr>
        <p:blipFill>
          <a:blip r:embed="rId6"/>
          <a:stretch>
            <a:fillRect/>
          </a:stretch>
        </p:blipFill>
        <p:spPr>
          <a:xfrm>
            <a:off x="6444304" y="2591239"/>
            <a:ext cx="711200" cy="721176"/>
          </a:xfrm>
          <a:prstGeom prst="rect">
            <a:avLst/>
          </a:prstGeom>
        </p:spPr>
      </p:pic>
      <p:pic>
        <p:nvPicPr>
          <p:cNvPr id="21" name="Picture 20"/>
          <p:cNvPicPr>
            <a:picLocks noChangeAspect="1"/>
          </p:cNvPicPr>
          <p:nvPr userDrawn="1"/>
        </p:nvPicPr>
        <p:blipFill rotWithShape="1">
          <a:blip r:embed="rId7" cstate="print">
            <a:extLst>
              <a:ext uri="{28A0092B-C50C-407E-A947-70E740481C1C}">
                <a14:useLocalDpi xmlns:a14="http://schemas.microsoft.com/office/drawing/2010/main"/>
              </a:ext>
            </a:extLst>
          </a:blip>
          <a:srcRect/>
          <a:stretch/>
        </p:blipFill>
        <p:spPr>
          <a:xfrm>
            <a:off x="6436861" y="1787313"/>
            <a:ext cx="716640" cy="716640"/>
          </a:xfrm>
          <a:prstGeom prst="rect">
            <a:avLst/>
          </a:prstGeom>
        </p:spPr>
      </p:pic>
      <p:pic>
        <p:nvPicPr>
          <p:cNvPr id="22" name="Picture 21"/>
          <p:cNvPicPr>
            <a:picLocks/>
          </p:cNvPicPr>
          <p:nvPr userDrawn="1"/>
        </p:nvPicPr>
        <p:blipFill>
          <a:blip r:embed="rId8"/>
          <a:stretch>
            <a:fillRect/>
          </a:stretch>
        </p:blipFill>
        <p:spPr>
          <a:xfrm>
            <a:off x="5596760" y="2591239"/>
            <a:ext cx="723900" cy="721176"/>
          </a:xfrm>
          <a:prstGeom prst="rect">
            <a:avLst/>
          </a:prstGeom>
        </p:spPr>
      </p:pic>
      <p:pic>
        <p:nvPicPr>
          <p:cNvPr id="2" name="Picture 1" descr="m152_Ott_s271115_snap.png"/>
          <p:cNvPicPr>
            <a:picLocks/>
          </p:cNvPicPr>
          <p:nvPr userDrawn="1"/>
        </p:nvPicPr>
        <p:blipFill>
          <a:blip r:embed="rId9" cstate="print">
            <a:extLst>
              <a:ext uri="{28A0092B-C50C-407E-A947-70E740481C1C}">
                <a14:useLocalDpi xmlns:a14="http://schemas.microsoft.com/office/drawing/2010/main"/>
              </a:ext>
            </a:extLst>
          </a:blip>
          <a:stretch>
            <a:fillRect/>
          </a:stretch>
        </p:blipFill>
        <p:spPr>
          <a:xfrm>
            <a:off x="7258367" y="1783080"/>
            <a:ext cx="1566435" cy="1529334"/>
          </a:xfrm>
          <a:prstGeom prst="rect">
            <a:avLst/>
          </a:prstGeom>
        </p:spPr>
      </p:pic>
    </p:spTree>
    <p:extLst>
      <p:ext uri="{BB962C8B-B14F-4D97-AF65-F5344CB8AC3E}">
        <p14:creationId xmlns:p14="http://schemas.microsoft.com/office/powerpoint/2010/main" val="36322039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Slide Number Placeholder 7"/>
          <p:cNvSpPr>
            <a:spLocks noGrp="1"/>
          </p:cNvSpPr>
          <p:nvPr>
            <p:ph type="sldNum" sz="quarter" idx="10"/>
          </p:nvPr>
        </p:nvSpPr>
        <p:spPr>
          <a:xfrm>
            <a:off x="4116656" y="4776604"/>
            <a:ext cx="925708" cy="273844"/>
          </a:xfrm>
          <a:prstGeom prst="rect">
            <a:avLst/>
          </a:prstGeom>
        </p:spPr>
        <p:txBody>
          <a:bodyPr/>
          <a:lstStyle/>
          <a:p>
            <a:r>
              <a:rPr lang="en-US"/>
              <a:t>- </a:t>
            </a:r>
            <a:fld id="{D174BAF6-F8F2-EF4F-936C-8DF63288C82F}" type="slidenum">
              <a:rPr lang="en-US" smtClean="0"/>
              <a:pPr/>
              <a:t>‹#›</a:t>
            </a:fld>
            <a:r>
              <a:rPr lang="en-US"/>
              <a:t> -</a:t>
            </a:r>
            <a:endParaRPr lang="en-US" dirty="0"/>
          </a:p>
        </p:txBody>
      </p:sp>
      <p:sp>
        <p:nvSpPr>
          <p:cNvPr id="9" name="Footer Placeholder 8"/>
          <p:cNvSpPr>
            <a:spLocks noGrp="1"/>
          </p:cNvSpPr>
          <p:nvPr>
            <p:ph type="ftr" sz="quarter" idx="11"/>
          </p:nvPr>
        </p:nvSpPr>
        <p:spPr>
          <a:xfrm>
            <a:off x="5239928" y="4776604"/>
            <a:ext cx="2864157" cy="273844"/>
          </a:xfrm>
          <a:prstGeom prst="rect">
            <a:avLst/>
          </a:prstGeom>
        </p:spPr>
        <p:txBody>
          <a:bodyPr/>
          <a:lstStyle/>
          <a:p>
            <a:r>
              <a:rPr lang="en-US"/>
              <a:t>Footer Information</a:t>
            </a:r>
            <a:endParaRPr lang="en-US" dirty="0"/>
          </a:p>
        </p:txBody>
      </p:sp>
      <p:pic>
        <p:nvPicPr>
          <p:cNvPr id="10" name="Picture 1" descr="NERSC-logo-color-transparent-edges.gif"/>
          <p:cNvPicPr>
            <a:picLocks/>
          </p:cNvPicPr>
          <p:nvPr userDrawn="1"/>
        </p:nvPicPr>
        <p:blipFill>
          <a:blip r:embed="rId2" cstate="print">
            <a:extLst>
              <a:ext uri="{28A0092B-C50C-407E-A947-70E740481C1C}">
                <a14:useLocalDpi xmlns:a14="http://schemas.microsoft.com/office/drawing/2010/main"/>
              </a:ext>
            </a:extLst>
          </a:blip>
          <a:srcRect/>
          <a:stretch>
            <a:fillRect/>
          </a:stretch>
        </p:blipFill>
        <p:spPr bwMode="auto">
          <a:xfrm>
            <a:off x="7674414" y="268243"/>
            <a:ext cx="1143000" cy="443767"/>
          </a:xfrm>
          <a:prstGeom prst="rect">
            <a:avLst/>
          </a:prstGeom>
          <a:noFill/>
          <a:ln w="9525">
            <a:noFill/>
            <a:miter lim="800000"/>
            <a:headEnd/>
            <a:tailEnd/>
          </a:ln>
        </p:spPr>
      </p:pic>
      <p:cxnSp>
        <p:nvCxnSpPr>
          <p:cNvPr id="11" name="Straight Connector 10"/>
          <p:cNvCxnSpPr/>
          <p:nvPr userDrawn="1"/>
        </p:nvCxnSpPr>
        <p:spPr>
          <a:xfrm flipV="1">
            <a:off x="360342" y="774770"/>
            <a:ext cx="8457072" cy="14111"/>
          </a:xfrm>
          <a:prstGeom prst="line">
            <a:avLst/>
          </a:prstGeom>
          <a:ln w="38100">
            <a:solidFill>
              <a:schemeClr val="tx2">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Logo Slide">
    <p:spTree>
      <p:nvGrpSpPr>
        <p:cNvPr id="1" name=""/>
        <p:cNvGrpSpPr/>
        <p:nvPr/>
      </p:nvGrpSpPr>
      <p:grpSpPr>
        <a:xfrm>
          <a:off x="0" y="0"/>
          <a:ext cx="0" cy="0"/>
          <a:chOff x="0" y="0"/>
          <a:chExt cx="0" cy="0"/>
        </a:xfrm>
      </p:grpSpPr>
      <p:sp>
        <p:nvSpPr>
          <p:cNvPr id="2" name="Title 1"/>
          <p:cNvSpPr>
            <a:spLocks noGrp="1"/>
          </p:cNvSpPr>
          <p:nvPr>
            <p:ph type="title"/>
          </p:nvPr>
        </p:nvSpPr>
        <p:spPr>
          <a:xfrm>
            <a:off x="360342" y="3337666"/>
            <a:ext cx="8499496" cy="577109"/>
          </a:xfrm>
        </p:spPr>
        <p:txBody>
          <a:bodyPr anchor="ctr" anchorCtr="0">
            <a:normAutofit/>
          </a:bodyPr>
          <a:lstStyle>
            <a:lvl1pPr algn="ctr">
              <a:defRPr sz="2800"/>
            </a:lvl1pPr>
          </a:lstStyle>
          <a:p>
            <a:r>
              <a:rPr lang="en-US" dirty="0"/>
              <a:t>Click to edit Master title style</a:t>
            </a:r>
          </a:p>
        </p:txBody>
      </p:sp>
      <p:sp>
        <p:nvSpPr>
          <p:cNvPr id="3" name="Footer Placeholder 2"/>
          <p:cNvSpPr>
            <a:spLocks noGrp="1"/>
          </p:cNvSpPr>
          <p:nvPr>
            <p:ph type="ftr" sz="quarter" idx="10"/>
          </p:nvPr>
        </p:nvSpPr>
        <p:spPr/>
        <p:txBody>
          <a:bodyPr/>
          <a:lstStyle/>
          <a:p>
            <a:r>
              <a:rPr lang="en-US"/>
              <a:t>Footer Information</a:t>
            </a:r>
            <a:endParaRPr lang="en-US" dirty="0"/>
          </a:p>
        </p:txBody>
      </p:sp>
      <p:sp>
        <p:nvSpPr>
          <p:cNvPr id="4" name="Slide Number Placeholder 3"/>
          <p:cNvSpPr>
            <a:spLocks noGrp="1"/>
          </p:cNvSpPr>
          <p:nvPr>
            <p:ph type="sldNum" sz="quarter" idx="11"/>
          </p:nvPr>
        </p:nvSpPr>
        <p:spPr/>
        <p:txBody>
          <a:bodyPr/>
          <a:lstStyle/>
          <a:p>
            <a:r>
              <a:rPr lang="en-US"/>
              <a:t>- </a:t>
            </a:r>
            <a:fld id="{D174BAF6-F8F2-EF4F-936C-8DF63288C82F}" type="slidenum">
              <a:rPr lang="en-US" smtClean="0"/>
              <a:pPr/>
              <a:t>‹#›</a:t>
            </a:fld>
            <a:r>
              <a:rPr lang="en-US"/>
              <a:t> -</a:t>
            </a:r>
            <a:endParaRPr lang="en-US" dirty="0"/>
          </a:p>
        </p:txBody>
      </p:sp>
      <p:pic>
        <p:nvPicPr>
          <p:cNvPr id="6" name="Picture 8" descr="NERSCvertLOCKUP.ai"/>
          <p:cNvPicPr>
            <a:picLocks/>
          </p:cNvPicPr>
          <p:nvPr userDrawn="1"/>
        </p:nvPicPr>
        <p:blipFill>
          <a:blip r:embed="rId2" cstate="print">
            <a:extLst>
              <a:ext uri="{28A0092B-C50C-407E-A947-70E740481C1C}">
                <a14:useLocalDpi xmlns:a14="http://schemas.microsoft.com/office/drawing/2010/main"/>
              </a:ext>
            </a:extLst>
          </a:blip>
          <a:srcRect/>
          <a:stretch>
            <a:fillRect/>
          </a:stretch>
        </p:blipFill>
        <p:spPr bwMode="auto">
          <a:xfrm>
            <a:off x="1461363" y="1096896"/>
            <a:ext cx="6224570" cy="2217805"/>
          </a:xfrm>
          <a:prstGeom prst="rect">
            <a:avLst/>
          </a:prstGeom>
          <a:noFill/>
          <a:ln w="9525">
            <a:noFill/>
            <a:miter lim="800000"/>
            <a:headEnd/>
            <a:tailEnd/>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Subtitle Slide">
    <p:spTree>
      <p:nvGrpSpPr>
        <p:cNvPr id="1" name=""/>
        <p:cNvGrpSpPr/>
        <p:nvPr/>
      </p:nvGrpSpPr>
      <p:grpSpPr>
        <a:xfrm>
          <a:off x="0" y="0"/>
          <a:ext cx="0" cy="0"/>
          <a:chOff x="0" y="0"/>
          <a:chExt cx="0" cy="0"/>
        </a:xfrm>
      </p:grpSpPr>
      <p:sp>
        <p:nvSpPr>
          <p:cNvPr id="31" name="Rectangle 30"/>
          <p:cNvSpPr/>
          <p:nvPr userDrawn="1"/>
        </p:nvSpPr>
        <p:spPr>
          <a:xfrm>
            <a:off x="274564" y="1060176"/>
            <a:ext cx="6938610" cy="15293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656898" y="1124668"/>
            <a:ext cx="6171003" cy="1394984"/>
          </a:xfrm>
        </p:spPr>
        <p:txBody>
          <a:bodyPr anchor="ctr" anchorCtr="0">
            <a:normAutofit/>
          </a:bodyPr>
          <a:lstStyle>
            <a:lvl1pPr algn="l">
              <a:defRPr sz="3600">
                <a:solidFill>
                  <a:schemeClr val="bg1"/>
                </a:solidFill>
              </a:defRPr>
            </a:lvl1pPr>
          </a:lstStyle>
          <a:p>
            <a:r>
              <a:rPr lang="en-US" dirty="0"/>
              <a:t>Click to edit Master title style</a:t>
            </a:r>
          </a:p>
        </p:txBody>
      </p:sp>
      <p:pic>
        <p:nvPicPr>
          <p:cNvPr id="7" name="Picture 10" descr="DOE LOGO"/>
          <p:cNvPicPr>
            <a:picLocks noChangeAspect="1" noChangeArrowheads="1"/>
          </p:cNvPicPr>
          <p:nvPr userDrawn="1"/>
        </p:nvPicPr>
        <p:blipFill>
          <a:blip r:embed="rId2" cstate="print">
            <a:extLst>
              <a:ext uri="{28A0092B-C50C-407E-A947-70E740481C1C}">
                <a14:useLocalDpi xmlns:a14="http://schemas.microsoft.com/office/drawing/2010/main"/>
              </a:ext>
            </a:extLst>
          </a:blip>
          <a:srcRect b="19329"/>
          <a:stretch>
            <a:fillRect/>
          </a:stretch>
        </p:blipFill>
        <p:spPr bwMode="auto">
          <a:xfrm>
            <a:off x="247292" y="4708250"/>
            <a:ext cx="1676400" cy="381634"/>
          </a:xfrm>
          <a:prstGeom prst="rect">
            <a:avLst/>
          </a:prstGeom>
          <a:noFill/>
          <a:ln w="9525">
            <a:noFill/>
            <a:miter lim="800000"/>
            <a:headEnd/>
            <a:tailEnd/>
          </a:ln>
        </p:spPr>
      </p:pic>
      <p:sp>
        <p:nvSpPr>
          <p:cNvPr id="8" name="Footer Placeholder 11"/>
          <p:cNvSpPr>
            <a:spLocks noGrp="1"/>
          </p:cNvSpPr>
          <p:nvPr>
            <p:ph type="ftr" sz="quarter" idx="3"/>
          </p:nvPr>
        </p:nvSpPr>
        <p:spPr>
          <a:xfrm>
            <a:off x="5239928" y="4776604"/>
            <a:ext cx="2864157" cy="273844"/>
          </a:xfrm>
          <a:prstGeom prst="rect">
            <a:avLst/>
          </a:prstGeom>
        </p:spPr>
        <p:txBody>
          <a:bodyPr vert="horz" lIns="91440" tIns="45720" rIns="91440" bIns="45720" rtlCol="0" anchor="ctr"/>
          <a:lstStyle>
            <a:lvl1pPr algn="r">
              <a:defRPr sz="1100">
                <a:solidFill>
                  <a:srgbClr val="114766"/>
                </a:solidFill>
              </a:defRPr>
            </a:lvl1pPr>
          </a:lstStyle>
          <a:p>
            <a:r>
              <a:rPr lang="en-US" dirty="0"/>
              <a:t>Footer Information</a:t>
            </a:r>
          </a:p>
        </p:txBody>
      </p:sp>
      <p:sp>
        <p:nvSpPr>
          <p:cNvPr id="9" name="Slide Number Placeholder 12"/>
          <p:cNvSpPr>
            <a:spLocks noGrp="1"/>
          </p:cNvSpPr>
          <p:nvPr>
            <p:ph type="sldNum" sz="quarter" idx="4"/>
          </p:nvPr>
        </p:nvSpPr>
        <p:spPr>
          <a:xfrm>
            <a:off x="4116656" y="4776604"/>
            <a:ext cx="925708" cy="273844"/>
          </a:xfrm>
          <a:prstGeom prst="rect">
            <a:avLst/>
          </a:prstGeom>
        </p:spPr>
        <p:txBody>
          <a:bodyPr vert="horz" lIns="91440" tIns="45720" rIns="91440" bIns="45720" rtlCol="0" anchor="ctr"/>
          <a:lstStyle>
            <a:lvl1pPr algn="ctr">
              <a:defRPr sz="1100">
                <a:solidFill>
                  <a:srgbClr val="114766"/>
                </a:solidFill>
              </a:defRPr>
            </a:lvl1pPr>
          </a:lstStyle>
          <a:p>
            <a:r>
              <a:rPr lang="en-US" dirty="0"/>
              <a:t>- </a:t>
            </a:r>
            <a:fld id="{D174BAF6-F8F2-EF4F-936C-8DF63288C82F}" type="slidenum">
              <a:rPr lang="en-US" smtClean="0"/>
              <a:pPr/>
              <a:t>‹#›</a:t>
            </a:fld>
            <a:r>
              <a:rPr lang="en-US" dirty="0"/>
              <a:t> -</a:t>
            </a:r>
          </a:p>
        </p:txBody>
      </p:sp>
      <p:sp>
        <p:nvSpPr>
          <p:cNvPr id="16" name="Subtitle 2"/>
          <p:cNvSpPr txBox="1">
            <a:spLocks/>
          </p:cNvSpPr>
          <p:nvPr userDrawn="1"/>
        </p:nvSpPr>
        <p:spPr>
          <a:xfrm>
            <a:off x="1983841" y="2857958"/>
            <a:ext cx="4214812" cy="350878"/>
          </a:xfrm>
          <a:prstGeom prst="rect">
            <a:avLst/>
          </a:prstGeom>
        </p:spPr>
        <p:txBody>
          <a:bodyPr vert="horz" lIns="91440" tIns="45720" rIns="91440" bIns="45720" rtlCol="0">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457200" rtl="0" eaLnBrk="1" fontAlgn="auto" latinLnBrk="0" hangingPunct="1">
              <a:lnSpc>
                <a:spcPct val="100000"/>
              </a:lnSpc>
              <a:spcBef>
                <a:spcPts val="300"/>
              </a:spcBef>
              <a:spcAft>
                <a:spcPts val="0"/>
              </a:spcAft>
              <a:buClrTx/>
              <a:buSzTx/>
              <a:buFont typeface="Arial"/>
              <a:buNone/>
              <a:tabLst/>
              <a:defRPr/>
            </a:pPr>
            <a:endParaRPr kumimoji="0" lang="en-US" sz="1400" b="1"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7" name="Title 1"/>
          <p:cNvSpPr txBox="1">
            <a:spLocks/>
          </p:cNvSpPr>
          <p:nvPr userDrawn="1"/>
        </p:nvSpPr>
        <p:spPr>
          <a:xfrm>
            <a:off x="1983841" y="1786717"/>
            <a:ext cx="6586999" cy="700088"/>
          </a:xfrm>
          <a:prstGeom prst="rect">
            <a:avLst/>
          </a:prstGeom>
        </p:spPr>
        <p:txBody>
          <a:bodyPr vert="horz" lIns="91440" tIns="0" rIns="91440" bIns="0" rtlCol="0" anchor="ctr" anchorCtr="0">
            <a:normAutofit/>
          </a:bodyPr>
          <a:lstStyle>
            <a:lvl1pPr marL="0" indent="0">
              <a:defRPr sz="2800"/>
            </a:lvl1pPr>
          </a:lstStyle>
          <a:p>
            <a:pPr marL="0" marR="0" lvl="0" indent="0" algn="l" defTabSz="457200" rtl="0" eaLnBrk="1" fontAlgn="auto" latinLnBrk="0" hangingPunct="1">
              <a:lnSpc>
                <a:spcPct val="100000"/>
              </a:lnSpc>
              <a:spcBef>
                <a:spcPct val="0"/>
              </a:spcBef>
              <a:spcAft>
                <a:spcPts val="0"/>
              </a:spcAft>
              <a:buClrTx/>
              <a:buSzTx/>
              <a:buFontTx/>
              <a:buNone/>
              <a:tabLst/>
              <a:defRPr/>
            </a:pPr>
            <a:endParaRPr kumimoji="0" lang="en-US" sz="2800" b="0" i="0" u="none" strike="noStrike" kern="1200" cap="none" spc="0" normalizeH="0" baseline="0" noProof="0" dirty="0">
              <a:ln>
                <a:noFill/>
              </a:ln>
              <a:solidFill>
                <a:schemeClr val="tx2"/>
              </a:solidFill>
              <a:effectLst/>
              <a:uLnTx/>
              <a:uFillTx/>
              <a:latin typeface="Helvetica Neue Bold Condensed"/>
              <a:ea typeface="+mj-ea"/>
              <a:cs typeface="Helvetica Neue Bold Condensed"/>
            </a:endParaRPr>
          </a:p>
        </p:txBody>
      </p:sp>
      <p:pic>
        <p:nvPicPr>
          <p:cNvPr id="13" name="Picture Placeholder 19"/>
          <p:cNvPicPr>
            <a:picLocks/>
          </p:cNvPicPr>
          <p:nvPr userDrawn="1"/>
        </p:nvPicPr>
        <p:blipFill>
          <a:blip r:embed="rId3" cstate="print">
            <a:extLst>
              <a:ext uri="{28A0092B-C50C-407E-A947-70E740481C1C}">
                <a14:useLocalDpi xmlns:a14="http://schemas.microsoft.com/office/drawing/2010/main"/>
              </a:ext>
            </a:extLst>
          </a:blip>
          <a:srcRect l="-895" r="-895"/>
          <a:stretch>
            <a:fillRect/>
          </a:stretch>
        </p:blipFill>
        <p:spPr>
          <a:xfrm>
            <a:off x="4825503" y="2666777"/>
            <a:ext cx="723884" cy="716944"/>
          </a:xfrm>
          <a:prstGeom prst="rect">
            <a:avLst/>
          </a:prstGeom>
        </p:spPr>
      </p:pic>
      <p:pic>
        <p:nvPicPr>
          <p:cNvPr id="18" name="Picture 17"/>
          <p:cNvPicPr>
            <a:picLocks noChangeAspect="1"/>
          </p:cNvPicPr>
          <p:nvPr userDrawn="1"/>
        </p:nvPicPr>
        <p:blipFill rotWithShape="1">
          <a:blip r:embed="rId4" cstate="print">
            <a:extLst>
              <a:ext uri="{28A0092B-C50C-407E-A947-70E740481C1C}">
                <a14:useLocalDpi xmlns:a14="http://schemas.microsoft.com/office/drawing/2010/main"/>
              </a:ext>
            </a:extLst>
          </a:blip>
          <a:srcRect/>
          <a:stretch/>
        </p:blipFill>
        <p:spPr>
          <a:xfrm>
            <a:off x="8124098" y="2667081"/>
            <a:ext cx="716640" cy="716640"/>
          </a:xfrm>
          <a:prstGeom prst="rect">
            <a:avLst/>
          </a:prstGeom>
        </p:spPr>
      </p:pic>
      <p:pic>
        <p:nvPicPr>
          <p:cNvPr id="19" name="Picture 18"/>
          <p:cNvPicPr>
            <a:picLocks noChangeAspect="1"/>
          </p:cNvPicPr>
          <p:nvPr userDrawn="1"/>
        </p:nvPicPr>
        <p:blipFill>
          <a:blip r:embed="rId5"/>
          <a:stretch>
            <a:fillRect/>
          </a:stretch>
        </p:blipFill>
        <p:spPr>
          <a:xfrm>
            <a:off x="6489274" y="2667081"/>
            <a:ext cx="723900" cy="723900"/>
          </a:xfrm>
          <a:prstGeom prst="rect">
            <a:avLst/>
          </a:prstGeom>
        </p:spPr>
      </p:pic>
      <p:pic>
        <p:nvPicPr>
          <p:cNvPr id="21" name="Picture Placeholder 17"/>
          <p:cNvPicPr>
            <a:picLocks/>
          </p:cNvPicPr>
          <p:nvPr userDrawn="1"/>
        </p:nvPicPr>
        <p:blipFill>
          <a:blip r:embed="rId6" cstate="print">
            <a:extLst>
              <a:ext uri="{28A0092B-C50C-407E-A947-70E740481C1C}">
                <a14:useLocalDpi xmlns:a14="http://schemas.microsoft.com/office/drawing/2010/main"/>
              </a:ext>
            </a:extLst>
          </a:blip>
          <a:srcRect l="-467" r="-467"/>
          <a:stretch>
            <a:fillRect/>
          </a:stretch>
        </p:blipFill>
        <p:spPr>
          <a:xfrm>
            <a:off x="7302504" y="1060175"/>
            <a:ext cx="1538234" cy="1529334"/>
          </a:xfrm>
          <a:prstGeom prst="rect">
            <a:avLst/>
          </a:prstGeom>
        </p:spPr>
      </p:pic>
      <p:pic>
        <p:nvPicPr>
          <p:cNvPr id="22" name="Picture Placeholder 18"/>
          <p:cNvPicPr>
            <a:picLocks/>
          </p:cNvPicPr>
          <p:nvPr userDrawn="1"/>
        </p:nvPicPr>
        <p:blipFill>
          <a:blip r:embed="rId7" cstate="print">
            <a:extLst>
              <a:ext uri="{28A0092B-C50C-407E-A947-70E740481C1C}">
                <a14:useLocalDpi xmlns:a14="http://schemas.microsoft.com/office/drawing/2010/main"/>
              </a:ext>
            </a:extLst>
          </a:blip>
          <a:srcRect l="-467" r="-467"/>
          <a:stretch>
            <a:fillRect/>
          </a:stretch>
        </p:blipFill>
        <p:spPr>
          <a:xfrm>
            <a:off x="5663383" y="2661458"/>
            <a:ext cx="722970" cy="721176"/>
          </a:xfrm>
          <a:prstGeom prst="rect">
            <a:avLst/>
          </a:prstGeom>
        </p:spPr>
      </p:pic>
      <p:pic>
        <p:nvPicPr>
          <p:cNvPr id="23" name="Picture 22" descr="NERSC_logo_color_sm.png"/>
          <p:cNvPicPr>
            <a:picLocks noChangeAspect="1"/>
          </p:cNvPicPr>
          <p:nvPr userDrawn="1"/>
        </p:nvPicPr>
        <p:blipFill>
          <a:blip r:embed="rId8" cstate="print">
            <a:extLst>
              <a:ext uri="{28A0092B-C50C-407E-A947-70E740481C1C}">
                <a14:useLocalDpi xmlns:a14="http://schemas.microsoft.com/office/drawing/2010/main"/>
              </a:ext>
            </a:extLst>
          </a:blip>
          <a:stretch>
            <a:fillRect/>
          </a:stretch>
        </p:blipFill>
        <p:spPr>
          <a:xfrm>
            <a:off x="589674" y="2440821"/>
            <a:ext cx="1801368" cy="1211580"/>
          </a:xfrm>
          <a:prstGeom prst="rect">
            <a:avLst/>
          </a:prstGeom>
        </p:spPr>
      </p:pic>
      <p:pic>
        <p:nvPicPr>
          <p:cNvPr id="20" name="Picture 19" descr="m152_Ott_s271115_snap.png"/>
          <p:cNvPicPr>
            <a:picLocks noChangeAspect="1"/>
          </p:cNvPicPr>
          <p:nvPr userDrawn="1"/>
        </p:nvPicPr>
        <p:blipFill>
          <a:blip r:embed="rId9" cstate="print">
            <a:extLst>
              <a:ext uri="{28A0092B-C50C-407E-A947-70E740481C1C}">
                <a14:useLocalDpi xmlns:a14="http://schemas.microsoft.com/office/drawing/2010/main"/>
              </a:ext>
            </a:extLst>
          </a:blip>
          <a:stretch>
            <a:fillRect/>
          </a:stretch>
        </p:blipFill>
        <p:spPr>
          <a:xfrm>
            <a:off x="7302504" y="2662544"/>
            <a:ext cx="720090" cy="720090"/>
          </a:xfrm>
          <a:prstGeom prst="rect">
            <a:avLst/>
          </a:prstGeom>
        </p:spPr>
      </p:pic>
    </p:spTree>
    <p:extLst>
      <p:ext uri="{BB962C8B-B14F-4D97-AF65-F5344CB8AC3E}">
        <p14:creationId xmlns:p14="http://schemas.microsoft.com/office/powerpoint/2010/main" val="20137841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6" name="Picture 1" descr="NERSC-logo-color-transparent-edges.gif"/>
          <p:cNvPicPr>
            <a:picLocks/>
          </p:cNvPicPr>
          <p:nvPr userDrawn="1"/>
        </p:nvPicPr>
        <p:blipFill>
          <a:blip r:embed="rId2" cstate="print">
            <a:extLst>
              <a:ext uri="{28A0092B-C50C-407E-A947-70E740481C1C}">
                <a14:useLocalDpi xmlns:a14="http://schemas.microsoft.com/office/drawing/2010/main"/>
              </a:ext>
            </a:extLst>
          </a:blip>
          <a:srcRect/>
          <a:stretch>
            <a:fillRect/>
          </a:stretch>
        </p:blipFill>
        <p:spPr bwMode="auto">
          <a:xfrm>
            <a:off x="7674414" y="268243"/>
            <a:ext cx="1143000" cy="443767"/>
          </a:xfrm>
          <a:prstGeom prst="rect">
            <a:avLst/>
          </a:prstGeom>
          <a:noFill/>
          <a:ln w="9525">
            <a:noFill/>
            <a:miter lim="800000"/>
            <a:headEnd/>
            <a:tailEnd/>
          </a:ln>
        </p:spPr>
      </p:pic>
      <p:cxnSp>
        <p:nvCxnSpPr>
          <p:cNvPr id="7" name="Straight Connector 6"/>
          <p:cNvCxnSpPr/>
          <p:nvPr userDrawn="1"/>
        </p:nvCxnSpPr>
        <p:spPr>
          <a:xfrm flipV="1">
            <a:off x="360342" y="774770"/>
            <a:ext cx="8457072" cy="14111"/>
          </a:xfrm>
          <a:prstGeom prst="line">
            <a:avLst/>
          </a:prstGeom>
          <a:ln w="38100">
            <a:solidFill>
              <a:schemeClr val="tx2">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14" name="Picture 10" descr="DOE LOGO"/>
          <p:cNvPicPr>
            <a:picLocks noChangeArrowheads="1"/>
          </p:cNvPicPr>
          <p:nvPr userDrawn="1"/>
        </p:nvPicPr>
        <p:blipFill>
          <a:blip r:embed="rId3" cstate="print">
            <a:extLst>
              <a:ext uri="{28A0092B-C50C-407E-A947-70E740481C1C}">
                <a14:useLocalDpi xmlns:a14="http://schemas.microsoft.com/office/drawing/2010/main"/>
              </a:ext>
            </a:extLst>
          </a:blip>
          <a:srcRect b="19329"/>
          <a:stretch>
            <a:fillRect/>
          </a:stretch>
        </p:blipFill>
        <p:spPr bwMode="auto">
          <a:xfrm>
            <a:off x="247292" y="4708251"/>
            <a:ext cx="1676400" cy="377473"/>
          </a:xfrm>
          <a:prstGeom prst="rect">
            <a:avLst/>
          </a:prstGeom>
          <a:noFill/>
          <a:ln w="9525">
            <a:noFill/>
            <a:miter lim="800000"/>
            <a:headEnd/>
            <a:tailEnd/>
          </a:ln>
        </p:spPr>
      </p:pic>
      <p:sp>
        <p:nvSpPr>
          <p:cNvPr id="15" name="Footer Placeholder 11"/>
          <p:cNvSpPr>
            <a:spLocks noGrp="1"/>
          </p:cNvSpPr>
          <p:nvPr>
            <p:ph type="ftr" sz="quarter" idx="3"/>
          </p:nvPr>
        </p:nvSpPr>
        <p:spPr>
          <a:xfrm>
            <a:off x="5239928" y="4776604"/>
            <a:ext cx="2864157" cy="273844"/>
          </a:xfrm>
          <a:prstGeom prst="rect">
            <a:avLst/>
          </a:prstGeom>
        </p:spPr>
        <p:txBody>
          <a:bodyPr vert="horz" lIns="91440" tIns="45720" rIns="91440" bIns="45720" rtlCol="0" anchor="ctr"/>
          <a:lstStyle>
            <a:lvl1pPr algn="r">
              <a:defRPr sz="1100">
                <a:solidFill>
                  <a:srgbClr val="114766"/>
                </a:solidFill>
              </a:defRPr>
            </a:lvl1pPr>
          </a:lstStyle>
          <a:p>
            <a:r>
              <a:rPr lang="en-US" dirty="0"/>
              <a:t>Footer Information</a:t>
            </a:r>
          </a:p>
        </p:txBody>
      </p:sp>
      <p:sp>
        <p:nvSpPr>
          <p:cNvPr id="16" name="Slide Number Placeholder 12"/>
          <p:cNvSpPr>
            <a:spLocks noGrp="1"/>
          </p:cNvSpPr>
          <p:nvPr>
            <p:ph type="sldNum" sz="quarter" idx="4"/>
          </p:nvPr>
        </p:nvSpPr>
        <p:spPr>
          <a:xfrm>
            <a:off x="4116656" y="4776604"/>
            <a:ext cx="925708" cy="273844"/>
          </a:xfrm>
          <a:prstGeom prst="rect">
            <a:avLst/>
          </a:prstGeom>
        </p:spPr>
        <p:txBody>
          <a:bodyPr vert="horz" lIns="91440" tIns="45720" rIns="91440" bIns="45720" rtlCol="0" anchor="ctr"/>
          <a:lstStyle>
            <a:lvl1pPr algn="ctr">
              <a:defRPr sz="1100">
                <a:solidFill>
                  <a:srgbClr val="114766"/>
                </a:solidFill>
              </a:defRPr>
            </a:lvl1pPr>
          </a:lstStyle>
          <a:p>
            <a:r>
              <a:rPr lang="en-US" dirty="0"/>
              <a:t>- </a:t>
            </a:r>
            <a:fld id="{D174BAF6-F8F2-EF4F-936C-8DF63288C82F}" type="slidenum">
              <a:rPr lang="en-US" smtClean="0"/>
              <a:pPr/>
              <a:t>‹#›</a:t>
            </a:fld>
            <a:r>
              <a:rPr lang="en-US" dirty="0"/>
              <a:t> -</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7200" y="945360"/>
            <a:ext cx="4038600" cy="36492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945360"/>
            <a:ext cx="4038600" cy="36492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0"/>
          </p:nvPr>
        </p:nvSpPr>
        <p:spPr>
          <a:xfrm>
            <a:off x="4116656" y="4776604"/>
            <a:ext cx="925708" cy="273844"/>
          </a:xfrm>
          <a:prstGeom prst="rect">
            <a:avLst/>
          </a:prstGeom>
        </p:spPr>
        <p:txBody>
          <a:bodyPr/>
          <a:lstStyle/>
          <a:p>
            <a:r>
              <a:rPr lang="en-US"/>
              <a:t>- </a:t>
            </a:r>
            <a:fld id="{D174BAF6-F8F2-EF4F-936C-8DF63288C82F}" type="slidenum">
              <a:rPr lang="en-US" smtClean="0"/>
              <a:pPr/>
              <a:t>‹#›</a:t>
            </a:fld>
            <a:r>
              <a:rPr lang="en-US"/>
              <a:t> -</a:t>
            </a:r>
            <a:endParaRPr lang="en-US" dirty="0"/>
          </a:p>
        </p:txBody>
      </p:sp>
      <p:sp>
        <p:nvSpPr>
          <p:cNvPr id="10" name="Footer Placeholder 9"/>
          <p:cNvSpPr>
            <a:spLocks noGrp="1"/>
          </p:cNvSpPr>
          <p:nvPr>
            <p:ph type="ftr" sz="quarter" idx="11"/>
          </p:nvPr>
        </p:nvSpPr>
        <p:spPr>
          <a:xfrm>
            <a:off x="5239928" y="4776604"/>
            <a:ext cx="2864157" cy="273844"/>
          </a:xfrm>
          <a:prstGeom prst="rect">
            <a:avLst/>
          </a:prstGeom>
        </p:spPr>
        <p:txBody>
          <a:bodyPr/>
          <a:lstStyle/>
          <a:p>
            <a:r>
              <a:rPr lang="en-US"/>
              <a:t>Footer Information</a:t>
            </a:r>
            <a:endParaRPr lang="en-US" dirty="0"/>
          </a:p>
        </p:txBody>
      </p:sp>
      <p:pic>
        <p:nvPicPr>
          <p:cNvPr id="7" name="Picture 1" descr="NERSC-logo-color-transparent-edges.gif"/>
          <p:cNvPicPr>
            <a:picLocks/>
          </p:cNvPicPr>
          <p:nvPr userDrawn="1"/>
        </p:nvPicPr>
        <p:blipFill>
          <a:blip r:embed="rId2" cstate="print">
            <a:extLst>
              <a:ext uri="{28A0092B-C50C-407E-A947-70E740481C1C}">
                <a14:useLocalDpi xmlns:a14="http://schemas.microsoft.com/office/drawing/2010/main"/>
              </a:ext>
            </a:extLst>
          </a:blip>
          <a:srcRect/>
          <a:stretch>
            <a:fillRect/>
          </a:stretch>
        </p:blipFill>
        <p:spPr bwMode="auto">
          <a:xfrm>
            <a:off x="7674414" y="268243"/>
            <a:ext cx="1143000" cy="443767"/>
          </a:xfrm>
          <a:prstGeom prst="rect">
            <a:avLst/>
          </a:prstGeom>
          <a:noFill/>
          <a:ln w="9525">
            <a:noFill/>
            <a:miter lim="800000"/>
            <a:headEnd/>
            <a:tailEnd/>
          </a:ln>
        </p:spPr>
      </p:pic>
      <p:cxnSp>
        <p:nvCxnSpPr>
          <p:cNvPr id="8" name="Straight Connector 7"/>
          <p:cNvCxnSpPr/>
          <p:nvPr userDrawn="1"/>
        </p:nvCxnSpPr>
        <p:spPr>
          <a:xfrm flipV="1">
            <a:off x="360342" y="774770"/>
            <a:ext cx="8457072" cy="14111"/>
          </a:xfrm>
          <a:prstGeom prst="line">
            <a:avLst/>
          </a:prstGeom>
          <a:ln w="38100">
            <a:solidFill>
              <a:schemeClr val="tx2">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457200" y="938102"/>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1417924"/>
            <a:ext cx="4040188" cy="3176699"/>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938102"/>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417924"/>
            <a:ext cx="4041775" cy="3176699"/>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Slide Number Placeholder 10"/>
          <p:cNvSpPr>
            <a:spLocks noGrp="1"/>
          </p:cNvSpPr>
          <p:nvPr>
            <p:ph type="sldNum" sz="quarter" idx="10"/>
          </p:nvPr>
        </p:nvSpPr>
        <p:spPr>
          <a:xfrm>
            <a:off x="4116656" y="4776604"/>
            <a:ext cx="925708" cy="273844"/>
          </a:xfrm>
          <a:prstGeom prst="rect">
            <a:avLst/>
          </a:prstGeom>
        </p:spPr>
        <p:txBody>
          <a:bodyPr/>
          <a:lstStyle/>
          <a:p>
            <a:r>
              <a:rPr lang="en-US"/>
              <a:t>- </a:t>
            </a:r>
            <a:fld id="{D174BAF6-F8F2-EF4F-936C-8DF63288C82F}" type="slidenum">
              <a:rPr lang="en-US" smtClean="0"/>
              <a:pPr/>
              <a:t>‹#›</a:t>
            </a:fld>
            <a:r>
              <a:rPr lang="en-US"/>
              <a:t> -</a:t>
            </a:r>
            <a:endParaRPr lang="en-US" dirty="0"/>
          </a:p>
        </p:txBody>
      </p:sp>
      <p:sp>
        <p:nvSpPr>
          <p:cNvPr id="12" name="Footer Placeholder 11"/>
          <p:cNvSpPr>
            <a:spLocks noGrp="1"/>
          </p:cNvSpPr>
          <p:nvPr>
            <p:ph type="ftr" sz="quarter" idx="11"/>
          </p:nvPr>
        </p:nvSpPr>
        <p:spPr>
          <a:xfrm>
            <a:off x="5239928" y="4776604"/>
            <a:ext cx="2864157" cy="273844"/>
          </a:xfrm>
          <a:prstGeom prst="rect">
            <a:avLst/>
          </a:prstGeom>
        </p:spPr>
        <p:txBody>
          <a:bodyPr/>
          <a:lstStyle/>
          <a:p>
            <a:r>
              <a:rPr lang="en-US"/>
              <a:t>Footer Information</a:t>
            </a:r>
            <a:endParaRPr lang="en-US" dirty="0"/>
          </a:p>
        </p:txBody>
      </p:sp>
      <p:pic>
        <p:nvPicPr>
          <p:cNvPr id="9" name="Picture 1" descr="NERSC-logo-color-transparent-edges.gif"/>
          <p:cNvPicPr>
            <a:picLocks/>
          </p:cNvPicPr>
          <p:nvPr userDrawn="1"/>
        </p:nvPicPr>
        <p:blipFill>
          <a:blip r:embed="rId2" cstate="print">
            <a:extLst>
              <a:ext uri="{28A0092B-C50C-407E-A947-70E740481C1C}">
                <a14:useLocalDpi xmlns:a14="http://schemas.microsoft.com/office/drawing/2010/main"/>
              </a:ext>
            </a:extLst>
          </a:blip>
          <a:srcRect/>
          <a:stretch>
            <a:fillRect/>
          </a:stretch>
        </p:blipFill>
        <p:spPr bwMode="auto">
          <a:xfrm>
            <a:off x="7674414" y="268243"/>
            <a:ext cx="1143000" cy="443767"/>
          </a:xfrm>
          <a:prstGeom prst="rect">
            <a:avLst/>
          </a:prstGeom>
          <a:noFill/>
          <a:ln w="9525">
            <a:noFill/>
            <a:miter lim="800000"/>
            <a:headEnd/>
            <a:tailEnd/>
          </a:ln>
        </p:spPr>
      </p:pic>
      <p:cxnSp>
        <p:nvCxnSpPr>
          <p:cNvPr id="10" name="Straight Connector 9"/>
          <p:cNvCxnSpPr/>
          <p:nvPr userDrawn="1"/>
        </p:nvCxnSpPr>
        <p:spPr>
          <a:xfrm flipV="1">
            <a:off x="360342" y="774770"/>
            <a:ext cx="8457072" cy="14111"/>
          </a:xfrm>
          <a:prstGeom prst="line">
            <a:avLst/>
          </a:prstGeom>
          <a:ln w="38100">
            <a:solidFill>
              <a:schemeClr val="tx2">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Slide Number Placeholder 6"/>
          <p:cNvSpPr>
            <a:spLocks noGrp="1"/>
          </p:cNvSpPr>
          <p:nvPr>
            <p:ph type="sldNum" sz="quarter" idx="10"/>
          </p:nvPr>
        </p:nvSpPr>
        <p:spPr>
          <a:xfrm>
            <a:off x="4116656" y="4776604"/>
            <a:ext cx="925708" cy="273844"/>
          </a:xfrm>
          <a:prstGeom prst="rect">
            <a:avLst/>
          </a:prstGeom>
        </p:spPr>
        <p:txBody>
          <a:bodyPr/>
          <a:lstStyle/>
          <a:p>
            <a:r>
              <a:rPr lang="en-US"/>
              <a:t>- </a:t>
            </a:r>
            <a:fld id="{D174BAF6-F8F2-EF4F-936C-8DF63288C82F}" type="slidenum">
              <a:rPr lang="en-US" smtClean="0"/>
              <a:pPr/>
              <a:t>‹#›</a:t>
            </a:fld>
            <a:r>
              <a:rPr lang="en-US"/>
              <a:t> -</a:t>
            </a:r>
            <a:endParaRPr lang="en-US" dirty="0"/>
          </a:p>
        </p:txBody>
      </p:sp>
      <p:sp>
        <p:nvSpPr>
          <p:cNvPr id="8" name="Footer Placeholder 7"/>
          <p:cNvSpPr>
            <a:spLocks noGrp="1"/>
          </p:cNvSpPr>
          <p:nvPr>
            <p:ph type="ftr" sz="quarter" idx="11"/>
          </p:nvPr>
        </p:nvSpPr>
        <p:spPr>
          <a:xfrm>
            <a:off x="5239928" y="4776604"/>
            <a:ext cx="2864157" cy="273844"/>
          </a:xfrm>
          <a:prstGeom prst="rect">
            <a:avLst/>
          </a:prstGeom>
        </p:spPr>
        <p:txBody>
          <a:bodyPr/>
          <a:lstStyle/>
          <a:p>
            <a:r>
              <a:rPr lang="en-US"/>
              <a:t>Footer Information</a:t>
            </a:r>
            <a:endParaRPr lang="en-US" dirty="0"/>
          </a:p>
        </p:txBody>
      </p:sp>
      <p:pic>
        <p:nvPicPr>
          <p:cNvPr id="5" name="Picture 1" descr="NERSC-logo-color-transparent-edges.gif"/>
          <p:cNvPicPr>
            <a:picLocks/>
          </p:cNvPicPr>
          <p:nvPr userDrawn="1"/>
        </p:nvPicPr>
        <p:blipFill>
          <a:blip r:embed="rId2" cstate="print">
            <a:extLst>
              <a:ext uri="{28A0092B-C50C-407E-A947-70E740481C1C}">
                <a14:useLocalDpi xmlns:a14="http://schemas.microsoft.com/office/drawing/2010/main"/>
              </a:ext>
            </a:extLst>
          </a:blip>
          <a:srcRect/>
          <a:stretch>
            <a:fillRect/>
          </a:stretch>
        </p:blipFill>
        <p:spPr bwMode="auto">
          <a:xfrm>
            <a:off x="7674414" y="268243"/>
            <a:ext cx="1143000" cy="443767"/>
          </a:xfrm>
          <a:prstGeom prst="rect">
            <a:avLst/>
          </a:prstGeom>
          <a:noFill/>
          <a:ln w="9525">
            <a:noFill/>
            <a:miter lim="800000"/>
            <a:headEnd/>
            <a:tailEnd/>
          </a:ln>
        </p:spPr>
      </p:pic>
      <p:cxnSp>
        <p:nvCxnSpPr>
          <p:cNvPr id="6" name="Straight Connector 5"/>
          <p:cNvCxnSpPr/>
          <p:nvPr userDrawn="1"/>
        </p:nvCxnSpPr>
        <p:spPr>
          <a:xfrm flipV="1">
            <a:off x="360342" y="774770"/>
            <a:ext cx="8457072" cy="14111"/>
          </a:xfrm>
          <a:prstGeom prst="line">
            <a:avLst/>
          </a:prstGeom>
          <a:ln w="38100">
            <a:solidFill>
              <a:schemeClr val="tx2">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Slide Number Placeholder 5"/>
          <p:cNvSpPr>
            <a:spLocks noGrp="1"/>
          </p:cNvSpPr>
          <p:nvPr>
            <p:ph type="sldNum" sz="quarter" idx="10"/>
          </p:nvPr>
        </p:nvSpPr>
        <p:spPr>
          <a:xfrm>
            <a:off x="4116656" y="4776604"/>
            <a:ext cx="925708" cy="273844"/>
          </a:xfrm>
          <a:prstGeom prst="rect">
            <a:avLst/>
          </a:prstGeom>
        </p:spPr>
        <p:txBody>
          <a:bodyPr/>
          <a:lstStyle/>
          <a:p>
            <a:r>
              <a:rPr lang="en-US"/>
              <a:t>- </a:t>
            </a:r>
            <a:fld id="{D174BAF6-F8F2-EF4F-936C-8DF63288C82F}" type="slidenum">
              <a:rPr lang="en-US" smtClean="0"/>
              <a:pPr/>
              <a:t>‹#›</a:t>
            </a:fld>
            <a:r>
              <a:rPr lang="en-US"/>
              <a:t> -</a:t>
            </a:r>
            <a:endParaRPr lang="en-US" dirty="0"/>
          </a:p>
        </p:txBody>
      </p:sp>
      <p:sp>
        <p:nvSpPr>
          <p:cNvPr id="7" name="Footer Placeholder 6"/>
          <p:cNvSpPr>
            <a:spLocks noGrp="1"/>
          </p:cNvSpPr>
          <p:nvPr>
            <p:ph type="ftr" sz="quarter" idx="11"/>
          </p:nvPr>
        </p:nvSpPr>
        <p:spPr>
          <a:xfrm>
            <a:off x="5239928" y="4776604"/>
            <a:ext cx="2864157" cy="273844"/>
          </a:xfrm>
          <a:prstGeom prst="rect">
            <a:avLst/>
          </a:prstGeom>
        </p:spPr>
        <p:txBody>
          <a:bodyPr/>
          <a:lstStyle/>
          <a:p>
            <a:r>
              <a:rPr lang="en-US"/>
              <a:t>Footer Information</a:t>
            </a:r>
            <a:endParaRPr lang="en-US" dirty="0"/>
          </a:p>
        </p:txBody>
      </p:sp>
      <p:pic>
        <p:nvPicPr>
          <p:cNvPr id="4" name="Picture 1" descr="NERSC-logo-color-transparent-edges.gif"/>
          <p:cNvPicPr>
            <a:picLocks/>
          </p:cNvPicPr>
          <p:nvPr userDrawn="1"/>
        </p:nvPicPr>
        <p:blipFill>
          <a:blip r:embed="rId2" cstate="print">
            <a:extLst>
              <a:ext uri="{28A0092B-C50C-407E-A947-70E740481C1C}">
                <a14:useLocalDpi xmlns:a14="http://schemas.microsoft.com/office/drawing/2010/main"/>
              </a:ext>
            </a:extLst>
          </a:blip>
          <a:srcRect/>
          <a:stretch>
            <a:fillRect/>
          </a:stretch>
        </p:blipFill>
        <p:spPr bwMode="auto">
          <a:xfrm>
            <a:off x="7674414" y="268243"/>
            <a:ext cx="1143000" cy="443767"/>
          </a:xfrm>
          <a:prstGeom prst="rect">
            <a:avLst/>
          </a:prstGeom>
          <a:noFill/>
          <a:ln w="9525">
            <a:noFill/>
            <a:miter lim="800000"/>
            <a:headEnd/>
            <a:tailEnd/>
          </a:ln>
        </p:spPr>
      </p:pic>
      <p:cxnSp>
        <p:nvCxnSpPr>
          <p:cNvPr id="5" name="Straight Connector 4"/>
          <p:cNvCxnSpPr/>
          <p:nvPr userDrawn="1"/>
        </p:nvCxnSpPr>
        <p:spPr>
          <a:xfrm flipV="1">
            <a:off x="360342" y="774770"/>
            <a:ext cx="8457072" cy="14111"/>
          </a:xfrm>
          <a:prstGeom prst="line">
            <a:avLst/>
          </a:prstGeom>
          <a:ln w="38100">
            <a:solidFill>
              <a:schemeClr val="tx2">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893379"/>
            <a:ext cx="3008313" cy="772889"/>
          </a:xfrm>
        </p:spPr>
        <p:txBody>
          <a:bodyPr anchor="ctr" anchorCtr="0"/>
          <a:lstStyle>
            <a:lvl1pPr algn="l">
              <a:defRPr sz="2000" b="1"/>
            </a:lvl1pPr>
          </a:lstStyle>
          <a:p>
            <a:r>
              <a:rPr lang="en-US" dirty="0"/>
              <a:t>Click to edit Master title style</a:t>
            </a:r>
          </a:p>
        </p:txBody>
      </p:sp>
      <p:sp>
        <p:nvSpPr>
          <p:cNvPr id="3" name="Content Placeholder 2"/>
          <p:cNvSpPr>
            <a:spLocks noGrp="1"/>
          </p:cNvSpPr>
          <p:nvPr>
            <p:ph idx="1"/>
          </p:nvPr>
        </p:nvSpPr>
        <p:spPr>
          <a:xfrm>
            <a:off x="3575050" y="893379"/>
            <a:ext cx="5111750" cy="3701243"/>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1" y="1746598"/>
            <a:ext cx="3008313" cy="28480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Slide Number Placeholder 8"/>
          <p:cNvSpPr>
            <a:spLocks noGrp="1"/>
          </p:cNvSpPr>
          <p:nvPr>
            <p:ph type="sldNum" sz="quarter" idx="10"/>
          </p:nvPr>
        </p:nvSpPr>
        <p:spPr>
          <a:xfrm>
            <a:off x="4116656" y="4776604"/>
            <a:ext cx="925708" cy="273844"/>
          </a:xfrm>
          <a:prstGeom prst="rect">
            <a:avLst/>
          </a:prstGeom>
        </p:spPr>
        <p:txBody>
          <a:bodyPr/>
          <a:lstStyle/>
          <a:p>
            <a:r>
              <a:rPr lang="en-US"/>
              <a:t>- </a:t>
            </a:r>
            <a:fld id="{D174BAF6-F8F2-EF4F-936C-8DF63288C82F}" type="slidenum">
              <a:rPr lang="en-US" smtClean="0"/>
              <a:pPr/>
              <a:t>‹#›</a:t>
            </a:fld>
            <a:r>
              <a:rPr lang="en-US"/>
              <a:t> -</a:t>
            </a:r>
            <a:endParaRPr lang="en-US" dirty="0"/>
          </a:p>
        </p:txBody>
      </p:sp>
      <p:sp>
        <p:nvSpPr>
          <p:cNvPr id="10" name="Footer Placeholder 9"/>
          <p:cNvSpPr>
            <a:spLocks noGrp="1"/>
          </p:cNvSpPr>
          <p:nvPr>
            <p:ph type="ftr" sz="quarter" idx="11"/>
          </p:nvPr>
        </p:nvSpPr>
        <p:spPr>
          <a:xfrm>
            <a:off x="5239928" y="4776604"/>
            <a:ext cx="2864157" cy="273844"/>
          </a:xfrm>
          <a:prstGeom prst="rect">
            <a:avLst/>
          </a:prstGeom>
        </p:spPr>
        <p:txBody>
          <a:bodyPr/>
          <a:lstStyle/>
          <a:p>
            <a:r>
              <a:rPr lang="en-US"/>
              <a:t>Footer Information</a:t>
            </a:r>
            <a:endParaRPr lang="en-US" dirty="0"/>
          </a:p>
        </p:txBody>
      </p:sp>
      <p:pic>
        <p:nvPicPr>
          <p:cNvPr id="7" name="Picture 1" descr="NERSC-logo-color-transparent-edges.gif"/>
          <p:cNvPicPr>
            <a:picLocks/>
          </p:cNvPicPr>
          <p:nvPr userDrawn="1"/>
        </p:nvPicPr>
        <p:blipFill>
          <a:blip r:embed="rId2" cstate="print">
            <a:extLst>
              <a:ext uri="{28A0092B-C50C-407E-A947-70E740481C1C}">
                <a14:useLocalDpi xmlns:a14="http://schemas.microsoft.com/office/drawing/2010/main"/>
              </a:ext>
            </a:extLst>
          </a:blip>
          <a:srcRect/>
          <a:stretch>
            <a:fillRect/>
          </a:stretch>
        </p:blipFill>
        <p:spPr bwMode="auto">
          <a:xfrm>
            <a:off x="7674414" y="268243"/>
            <a:ext cx="1143000" cy="443767"/>
          </a:xfrm>
          <a:prstGeom prst="rect">
            <a:avLst/>
          </a:prstGeom>
          <a:noFill/>
          <a:ln w="9525">
            <a:noFill/>
            <a:miter lim="800000"/>
            <a:headEnd/>
            <a:tailEnd/>
          </a:ln>
        </p:spPr>
      </p:pic>
      <p:cxnSp>
        <p:nvCxnSpPr>
          <p:cNvPr id="8" name="Straight Connector 7"/>
          <p:cNvCxnSpPr/>
          <p:nvPr userDrawn="1"/>
        </p:nvCxnSpPr>
        <p:spPr>
          <a:xfrm flipV="1">
            <a:off x="360342" y="774770"/>
            <a:ext cx="8457072" cy="14111"/>
          </a:xfrm>
          <a:prstGeom prst="line">
            <a:avLst/>
          </a:prstGeom>
          <a:ln w="38100">
            <a:solidFill>
              <a:schemeClr val="tx2">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924035"/>
            <a:ext cx="5486400" cy="26216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Slide Number Placeholder 9"/>
          <p:cNvSpPr>
            <a:spLocks noGrp="1"/>
          </p:cNvSpPr>
          <p:nvPr>
            <p:ph type="sldNum" sz="quarter" idx="10"/>
          </p:nvPr>
        </p:nvSpPr>
        <p:spPr>
          <a:xfrm>
            <a:off x="4116656" y="4776604"/>
            <a:ext cx="925708" cy="273844"/>
          </a:xfrm>
          <a:prstGeom prst="rect">
            <a:avLst/>
          </a:prstGeom>
        </p:spPr>
        <p:txBody>
          <a:bodyPr/>
          <a:lstStyle/>
          <a:p>
            <a:r>
              <a:rPr lang="en-US"/>
              <a:t>- </a:t>
            </a:r>
            <a:fld id="{D174BAF6-F8F2-EF4F-936C-8DF63288C82F}" type="slidenum">
              <a:rPr lang="en-US" smtClean="0"/>
              <a:pPr/>
              <a:t>‹#›</a:t>
            </a:fld>
            <a:r>
              <a:rPr lang="en-US"/>
              <a:t> -</a:t>
            </a:r>
            <a:endParaRPr lang="en-US" dirty="0"/>
          </a:p>
        </p:txBody>
      </p:sp>
      <p:sp>
        <p:nvSpPr>
          <p:cNvPr id="11" name="Footer Placeholder 10"/>
          <p:cNvSpPr>
            <a:spLocks noGrp="1"/>
          </p:cNvSpPr>
          <p:nvPr>
            <p:ph type="ftr" sz="quarter" idx="11"/>
          </p:nvPr>
        </p:nvSpPr>
        <p:spPr>
          <a:xfrm>
            <a:off x="5239928" y="4776604"/>
            <a:ext cx="2864157" cy="273844"/>
          </a:xfrm>
          <a:prstGeom prst="rect">
            <a:avLst/>
          </a:prstGeom>
        </p:spPr>
        <p:txBody>
          <a:bodyPr/>
          <a:lstStyle/>
          <a:p>
            <a:r>
              <a:rPr lang="en-US"/>
              <a:t>Footer Information</a:t>
            </a:r>
            <a:endParaRPr lang="en-US" dirty="0"/>
          </a:p>
        </p:txBody>
      </p:sp>
      <p:pic>
        <p:nvPicPr>
          <p:cNvPr id="8" name="Picture 1" descr="NERSC-logo-color-transparent-edges.gif"/>
          <p:cNvPicPr>
            <a:picLocks/>
          </p:cNvPicPr>
          <p:nvPr userDrawn="1"/>
        </p:nvPicPr>
        <p:blipFill>
          <a:blip r:embed="rId2" cstate="print">
            <a:extLst>
              <a:ext uri="{28A0092B-C50C-407E-A947-70E740481C1C}">
                <a14:useLocalDpi xmlns:a14="http://schemas.microsoft.com/office/drawing/2010/main"/>
              </a:ext>
            </a:extLst>
          </a:blip>
          <a:srcRect/>
          <a:stretch>
            <a:fillRect/>
          </a:stretch>
        </p:blipFill>
        <p:spPr bwMode="auto">
          <a:xfrm>
            <a:off x="7674414" y="268243"/>
            <a:ext cx="1143000" cy="443767"/>
          </a:xfrm>
          <a:prstGeom prst="rect">
            <a:avLst/>
          </a:prstGeom>
          <a:noFill/>
          <a:ln w="9525">
            <a:noFill/>
            <a:miter lim="800000"/>
            <a:headEnd/>
            <a:tailEnd/>
          </a:ln>
        </p:spPr>
      </p:pic>
      <p:cxnSp>
        <p:nvCxnSpPr>
          <p:cNvPr id="9" name="Straight Connector 8"/>
          <p:cNvCxnSpPr/>
          <p:nvPr userDrawn="1"/>
        </p:nvCxnSpPr>
        <p:spPr>
          <a:xfrm flipV="1">
            <a:off x="360342" y="774770"/>
            <a:ext cx="8457072" cy="14111"/>
          </a:xfrm>
          <a:prstGeom prst="line">
            <a:avLst/>
          </a:prstGeom>
          <a:ln w="38100">
            <a:solidFill>
              <a:schemeClr val="tx2">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0342" y="134902"/>
            <a:ext cx="6819032" cy="577109"/>
          </a:xfrm>
          <a:prstGeom prst="rect">
            <a:avLst/>
          </a:prstGeom>
        </p:spPr>
        <p:txBody>
          <a:bodyPr vert="horz" lIns="91440" tIns="0" rIns="91440" bIns="0" rtlCol="0" anchor="b" anchorCtr="0">
            <a:normAutofit/>
          </a:bodyPr>
          <a:lstStyle/>
          <a:p>
            <a:r>
              <a:rPr lang="en-US" dirty="0"/>
              <a:t>Click to edit Master title style</a:t>
            </a:r>
          </a:p>
        </p:txBody>
      </p:sp>
      <p:sp>
        <p:nvSpPr>
          <p:cNvPr id="3" name="Text Placeholder 2"/>
          <p:cNvSpPr>
            <a:spLocks noGrp="1"/>
          </p:cNvSpPr>
          <p:nvPr>
            <p:ph type="body" idx="1"/>
          </p:nvPr>
        </p:nvSpPr>
        <p:spPr>
          <a:xfrm>
            <a:off x="457200" y="971550"/>
            <a:ext cx="8229600" cy="362307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Footer Placeholder 11"/>
          <p:cNvSpPr>
            <a:spLocks noGrp="1"/>
          </p:cNvSpPr>
          <p:nvPr>
            <p:ph type="ftr" sz="quarter" idx="3"/>
          </p:nvPr>
        </p:nvSpPr>
        <p:spPr>
          <a:xfrm>
            <a:off x="5239928" y="4776604"/>
            <a:ext cx="2864157" cy="273844"/>
          </a:xfrm>
          <a:prstGeom prst="rect">
            <a:avLst/>
          </a:prstGeom>
        </p:spPr>
        <p:txBody>
          <a:bodyPr vert="horz" lIns="91440" tIns="45720" rIns="91440" bIns="45720" rtlCol="0" anchor="ctr"/>
          <a:lstStyle>
            <a:lvl1pPr algn="r">
              <a:defRPr sz="1100">
                <a:solidFill>
                  <a:srgbClr val="114766"/>
                </a:solidFill>
              </a:defRPr>
            </a:lvl1pPr>
          </a:lstStyle>
          <a:p>
            <a:r>
              <a:rPr lang="en-US" dirty="0"/>
              <a:t>Footer Information</a:t>
            </a:r>
          </a:p>
        </p:txBody>
      </p:sp>
      <p:sp>
        <p:nvSpPr>
          <p:cNvPr id="18" name="Slide Number Placeholder 12"/>
          <p:cNvSpPr>
            <a:spLocks noGrp="1"/>
          </p:cNvSpPr>
          <p:nvPr>
            <p:ph type="sldNum" sz="quarter" idx="4"/>
          </p:nvPr>
        </p:nvSpPr>
        <p:spPr>
          <a:xfrm>
            <a:off x="4116656" y="4776604"/>
            <a:ext cx="925708" cy="273844"/>
          </a:xfrm>
          <a:prstGeom prst="rect">
            <a:avLst/>
          </a:prstGeom>
        </p:spPr>
        <p:txBody>
          <a:bodyPr vert="horz" lIns="91440" tIns="45720" rIns="91440" bIns="45720" rtlCol="0" anchor="ctr"/>
          <a:lstStyle>
            <a:lvl1pPr algn="ctr">
              <a:defRPr sz="1100">
                <a:solidFill>
                  <a:srgbClr val="114766"/>
                </a:solidFill>
              </a:defRPr>
            </a:lvl1pPr>
          </a:lstStyle>
          <a:p>
            <a:r>
              <a:rPr lang="en-US" dirty="0"/>
              <a:t>- </a:t>
            </a:r>
            <a:fld id="{D174BAF6-F8F2-EF4F-936C-8DF63288C82F}" type="slidenum">
              <a:rPr lang="en-US" smtClean="0"/>
              <a:pPr/>
              <a:t>‹#›</a:t>
            </a:fld>
            <a:r>
              <a:rPr lang="en-US" dirty="0"/>
              <a:t> -</a:t>
            </a:r>
          </a:p>
        </p:txBody>
      </p:sp>
      <p:pic>
        <p:nvPicPr>
          <p:cNvPr id="9" name="Picture 10" descr="DOE LOGO"/>
          <p:cNvPicPr>
            <a:picLocks noChangeArrowheads="1"/>
          </p:cNvPicPr>
          <p:nvPr/>
        </p:nvPicPr>
        <p:blipFill>
          <a:blip r:embed="rId13" cstate="print">
            <a:extLst>
              <a:ext uri="{28A0092B-C50C-407E-A947-70E740481C1C}">
                <a14:useLocalDpi xmlns:a14="http://schemas.microsoft.com/office/drawing/2010/main"/>
              </a:ext>
            </a:extLst>
          </a:blip>
          <a:srcRect b="19329"/>
          <a:stretch>
            <a:fillRect/>
          </a:stretch>
        </p:blipFill>
        <p:spPr bwMode="auto">
          <a:xfrm>
            <a:off x="247292" y="4708251"/>
            <a:ext cx="1676400" cy="377473"/>
          </a:xfrm>
          <a:prstGeom prst="rect">
            <a:avLst/>
          </a:prstGeom>
          <a:noFill/>
          <a:ln w="9525">
            <a:noFill/>
            <a:miter lim="800000"/>
            <a:headEnd/>
            <a:tailEnd/>
          </a:ln>
        </p:spPr>
      </p:pic>
      <p:pic>
        <p:nvPicPr>
          <p:cNvPr id="10" name="Picture 11" descr="LBNL_Logo-Full.png"/>
          <p:cNvPicPr>
            <a:picLocks/>
          </p:cNvPicPr>
          <p:nvPr/>
        </p:nvPicPr>
        <p:blipFill>
          <a:blip r:embed="rId14" cstate="print">
            <a:extLst>
              <a:ext uri="{28A0092B-C50C-407E-A947-70E740481C1C}">
                <a14:useLocalDpi xmlns:a14="http://schemas.microsoft.com/office/drawing/2010/main"/>
              </a:ext>
            </a:extLst>
          </a:blip>
          <a:srcRect/>
          <a:stretch>
            <a:fillRect/>
          </a:stretch>
        </p:blipFill>
        <p:spPr bwMode="auto">
          <a:xfrm>
            <a:off x="8227394" y="4707920"/>
            <a:ext cx="451276" cy="377804"/>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marL="228600" indent="-228600" algn="l" defTabSz="457200" rtl="0" eaLnBrk="1" latinLnBrk="0" hangingPunct="1">
        <a:spcBef>
          <a:spcPct val="0"/>
        </a:spcBef>
        <a:buNone/>
        <a:defRPr sz="3200" b="0" i="0" u="none" kern="1200" cap="none">
          <a:solidFill>
            <a:schemeClr val="tx2"/>
          </a:solidFill>
          <a:latin typeface="Helvetica Neue Bold Condensed"/>
          <a:ea typeface="+mj-ea"/>
          <a:cs typeface="Helvetica Neue Bold Condensed"/>
        </a:defRPr>
      </a:lvl1pPr>
    </p:titleStyle>
    <p:bodyStyle>
      <a:lvl1pPr marL="342900" indent="-342900" algn="l" defTabSz="457200" rtl="0" eaLnBrk="1" latinLnBrk="0" hangingPunct="1">
        <a:spcBef>
          <a:spcPct val="20000"/>
        </a:spcBef>
        <a:buFont typeface="Arial"/>
        <a:buChar char="•"/>
        <a:defRPr sz="2800" b="1"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4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0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596760" y="3393451"/>
            <a:ext cx="3242440" cy="1308902"/>
          </a:xfrm>
        </p:spPr>
        <p:txBody>
          <a:bodyPr>
            <a:normAutofit/>
          </a:bodyPr>
          <a:lstStyle/>
          <a:p>
            <a:r>
              <a:rPr lang="en-US" sz="1800" dirty="0"/>
              <a:t>Fahim </a:t>
            </a:r>
            <a:r>
              <a:rPr lang="en-US" sz="1800" dirty="0" err="1"/>
              <a:t>Tahmid</a:t>
            </a:r>
            <a:r>
              <a:rPr lang="en-US" sz="1800" dirty="0"/>
              <a:t> Chowdhury</a:t>
            </a:r>
            <a:br>
              <a:rPr lang="en-US" sz="1800" dirty="0"/>
            </a:br>
            <a:r>
              <a:rPr lang="en-US" sz="1300" dirty="0">
                <a:solidFill>
                  <a:schemeClr val="accent5"/>
                </a:solidFill>
              </a:rPr>
              <a:t>Data Analytics &amp; Service Group</a:t>
            </a:r>
            <a:br>
              <a:rPr lang="en-US" sz="1300" dirty="0">
                <a:solidFill>
                  <a:schemeClr val="accent5"/>
                </a:solidFill>
              </a:rPr>
            </a:br>
            <a:r>
              <a:rPr lang="en-US" sz="1300" dirty="0">
                <a:solidFill>
                  <a:schemeClr val="accent5"/>
                </a:solidFill>
              </a:rPr>
              <a:t>NERSC</a:t>
            </a:r>
            <a:endParaRPr lang="en-US" sz="1300" dirty="0">
              <a:solidFill>
                <a:srgbClr val="679AC3"/>
              </a:solidFill>
            </a:endParaRPr>
          </a:p>
        </p:txBody>
      </p:sp>
      <p:sp>
        <p:nvSpPr>
          <p:cNvPr id="3" name="Text Placeholder 2"/>
          <p:cNvSpPr>
            <a:spLocks noGrp="1"/>
          </p:cNvSpPr>
          <p:nvPr>
            <p:ph type="body" sz="half" idx="2"/>
          </p:nvPr>
        </p:nvSpPr>
        <p:spPr/>
        <p:txBody>
          <a:bodyPr/>
          <a:lstStyle/>
          <a:p>
            <a:r>
              <a:rPr lang="en-US" dirty="0"/>
              <a:t>Deep Learning I/O</a:t>
            </a:r>
          </a:p>
          <a:p>
            <a:r>
              <a:rPr lang="en-US" dirty="0"/>
              <a:t>More Related Works</a:t>
            </a:r>
          </a:p>
        </p:txBody>
      </p:sp>
      <p:sp>
        <p:nvSpPr>
          <p:cNvPr id="4" name="Slide Number Placeholder 3"/>
          <p:cNvSpPr>
            <a:spLocks noGrp="1"/>
          </p:cNvSpPr>
          <p:nvPr>
            <p:ph type="sldNum" sz="quarter" idx="11"/>
          </p:nvPr>
        </p:nvSpPr>
        <p:spPr/>
        <p:txBody>
          <a:bodyPr/>
          <a:lstStyle/>
          <a:p>
            <a:r>
              <a:rPr lang="en-US"/>
              <a:t>- </a:t>
            </a:r>
            <a:fld id="{D174BAF6-F8F2-EF4F-936C-8DF63288C82F}" type="slidenum">
              <a:rPr lang="en-US" smtClean="0"/>
              <a:pPr/>
              <a:t>1</a:t>
            </a:fld>
            <a:r>
              <a:rPr lang="en-US"/>
              <a:t> -</a:t>
            </a:r>
            <a:endParaRPr lang="en-US" dirty="0"/>
          </a:p>
        </p:txBody>
      </p:sp>
      <p:sp>
        <p:nvSpPr>
          <p:cNvPr id="5" name="TextBox 4"/>
          <p:cNvSpPr txBox="1"/>
          <p:nvPr/>
        </p:nvSpPr>
        <p:spPr>
          <a:xfrm>
            <a:off x="2987041" y="4156824"/>
            <a:ext cx="3418860" cy="369332"/>
          </a:xfrm>
          <a:prstGeom prst="rect">
            <a:avLst/>
          </a:prstGeom>
          <a:noFill/>
        </p:spPr>
        <p:txBody>
          <a:bodyPr wrap="square" rtlCol="0">
            <a:spAutoFit/>
          </a:bodyPr>
          <a:lstStyle/>
          <a:p>
            <a:pPr algn="ctr"/>
            <a:r>
              <a:rPr lang="en-US"/>
              <a:t>June 07, </a:t>
            </a:r>
            <a:r>
              <a:rPr lang="en-US" dirty="0"/>
              <a:t>2018</a:t>
            </a:r>
          </a:p>
        </p:txBody>
      </p:sp>
    </p:spTree>
    <p:extLst>
      <p:ext uri="{BB962C8B-B14F-4D97-AF65-F5344CB8AC3E}">
        <p14:creationId xmlns:p14="http://schemas.microsoft.com/office/powerpoint/2010/main" val="30609738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900" dirty="0"/>
              <a:t>Basic CUDA-Aware MPI Design (SC-B)</a:t>
            </a:r>
          </a:p>
        </p:txBody>
      </p:sp>
      <p:sp>
        <p:nvSpPr>
          <p:cNvPr id="3" name="Slide Number Placeholder 2"/>
          <p:cNvSpPr>
            <a:spLocks noGrp="1"/>
          </p:cNvSpPr>
          <p:nvPr>
            <p:ph type="sldNum" sz="quarter" idx="4"/>
          </p:nvPr>
        </p:nvSpPr>
        <p:spPr/>
        <p:txBody>
          <a:bodyPr/>
          <a:lstStyle/>
          <a:p>
            <a:fld id="{167F000A-0E87-634D-A6A5-8EA5697989E0}" type="slidenum">
              <a:rPr lang="en-US" smtClean="0"/>
              <a:pPr/>
              <a:t>10</a:t>
            </a:fld>
            <a:endParaRPr lang="en-US" dirty="0"/>
          </a:p>
        </p:txBody>
      </p:sp>
      <p:pic>
        <p:nvPicPr>
          <p:cNvPr id="5" name="Picture 4">
            <a:extLst>
              <a:ext uri="{FF2B5EF4-FFF2-40B4-BE49-F238E27FC236}">
                <a16:creationId xmlns:a16="http://schemas.microsoft.com/office/drawing/2014/main" id="{4247F4EA-6938-904D-B0C4-17AD855A1D62}"/>
              </a:ext>
            </a:extLst>
          </p:cNvPr>
          <p:cNvPicPr>
            <a:picLocks noChangeAspect="1"/>
          </p:cNvPicPr>
          <p:nvPr/>
        </p:nvPicPr>
        <p:blipFill>
          <a:blip r:embed="rId3"/>
          <a:stretch>
            <a:fillRect/>
          </a:stretch>
        </p:blipFill>
        <p:spPr>
          <a:xfrm>
            <a:off x="360342" y="1542362"/>
            <a:ext cx="3397164" cy="2403890"/>
          </a:xfrm>
          <a:prstGeom prst="rect">
            <a:avLst/>
          </a:prstGeom>
        </p:spPr>
      </p:pic>
      <p:sp>
        <p:nvSpPr>
          <p:cNvPr id="11" name="TextBox 10">
            <a:extLst>
              <a:ext uri="{FF2B5EF4-FFF2-40B4-BE49-F238E27FC236}">
                <a16:creationId xmlns:a16="http://schemas.microsoft.com/office/drawing/2014/main" id="{20C10132-9030-8441-9208-75B67CA378A6}"/>
              </a:ext>
            </a:extLst>
          </p:cNvPr>
          <p:cNvSpPr txBox="1"/>
          <p:nvPr/>
        </p:nvSpPr>
        <p:spPr>
          <a:xfrm>
            <a:off x="3757506" y="824280"/>
            <a:ext cx="4937375" cy="4031873"/>
          </a:xfrm>
          <a:prstGeom prst="rect">
            <a:avLst/>
          </a:prstGeom>
          <a:noFill/>
        </p:spPr>
        <p:txBody>
          <a:bodyPr wrap="square" rtlCol="0">
            <a:spAutoFit/>
          </a:bodyPr>
          <a:lstStyle/>
          <a:p>
            <a:pPr marL="285750" indent="-285750">
              <a:buFont typeface="Arial"/>
              <a:buChar char="•"/>
            </a:pPr>
            <a:r>
              <a:rPr lang="en-US" sz="1600" dirty="0"/>
              <a:t>Moved single address space to a distributed address space</a:t>
            </a:r>
          </a:p>
          <a:p>
            <a:pPr marL="285750" indent="-285750">
              <a:buFont typeface="Arial"/>
              <a:buChar char="•"/>
            </a:pPr>
            <a:r>
              <a:rPr lang="en-US" sz="1600" dirty="0"/>
              <a:t>Re-designed code to make threads share objects across heterogeneous CPU’s and GPU’s</a:t>
            </a:r>
          </a:p>
          <a:p>
            <a:pPr marL="285750" indent="-285750">
              <a:buFont typeface="Arial"/>
              <a:buChar char="•"/>
            </a:pPr>
            <a:r>
              <a:rPr lang="en-US" sz="1600" b="1" dirty="0"/>
              <a:t>Explicit Data Movement Operations</a:t>
            </a:r>
          </a:p>
          <a:p>
            <a:pPr marL="285750" indent="-285750">
              <a:buFont typeface="Arial"/>
              <a:buChar char="•"/>
            </a:pPr>
            <a:r>
              <a:rPr lang="en-US" sz="1600" dirty="0"/>
              <a:t>Identify minimum required data exchange</a:t>
            </a:r>
          </a:p>
          <a:p>
            <a:pPr marL="285750" indent="-285750">
              <a:buFont typeface="Arial"/>
              <a:buChar char="•"/>
            </a:pPr>
            <a:r>
              <a:rPr lang="en-US" sz="1600" dirty="0"/>
              <a:t>Use GPU-based buffers to communicate data across processes</a:t>
            </a:r>
          </a:p>
          <a:p>
            <a:pPr marL="285750" indent="-285750">
              <a:buFont typeface="Arial"/>
              <a:buChar char="•"/>
            </a:pPr>
            <a:r>
              <a:rPr lang="en-US" sz="1600" b="1" dirty="0"/>
              <a:t>Parallel Readers</a:t>
            </a:r>
          </a:p>
          <a:p>
            <a:pPr marL="285750" indent="-285750">
              <a:buFont typeface="Arial"/>
              <a:buChar char="•"/>
            </a:pPr>
            <a:r>
              <a:rPr lang="en-US" sz="1600" dirty="0"/>
              <a:t>Use parallel data reader threads and maintain separate distributed queues</a:t>
            </a:r>
          </a:p>
          <a:p>
            <a:pPr marL="285750" indent="-285750">
              <a:buFont typeface="Arial"/>
              <a:buChar char="•"/>
            </a:pPr>
            <a:r>
              <a:rPr lang="en-US" sz="1600" b="1" dirty="0"/>
              <a:t>Collective Operation Patterns for Data Propagation and Aggregation</a:t>
            </a:r>
          </a:p>
          <a:p>
            <a:pPr marL="285750" indent="-285750">
              <a:buFont typeface="Arial"/>
              <a:buChar char="•"/>
            </a:pPr>
            <a:r>
              <a:rPr lang="en-US" sz="1600" dirty="0"/>
              <a:t>Use </a:t>
            </a:r>
            <a:r>
              <a:rPr lang="en-US" sz="1600" dirty="0" err="1"/>
              <a:t>MPI_Bcast</a:t>
            </a:r>
            <a:r>
              <a:rPr lang="en-US" sz="1600" dirty="0"/>
              <a:t> for Forward Data Propagation</a:t>
            </a:r>
          </a:p>
          <a:p>
            <a:pPr marL="285750" indent="-285750">
              <a:buFont typeface="Arial"/>
              <a:buChar char="•"/>
            </a:pPr>
            <a:r>
              <a:rPr lang="en-US" sz="1600" dirty="0"/>
              <a:t>Use </a:t>
            </a:r>
            <a:r>
              <a:rPr lang="en-US" sz="1600" dirty="0" err="1"/>
              <a:t>MPI_Reduce</a:t>
            </a:r>
            <a:r>
              <a:rPr lang="en-US" sz="1600" dirty="0"/>
              <a:t> for Gradient Aggregation</a:t>
            </a:r>
          </a:p>
          <a:p>
            <a:pPr marL="285750" indent="-285750">
              <a:buFont typeface="Arial"/>
              <a:buChar char="•"/>
            </a:pPr>
            <a:r>
              <a:rPr lang="en-US" sz="1600" dirty="0">
                <a:solidFill>
                  <a:srgbClr val="FF0000"/>
                </a:solidFill>
              </a:rPr>
              <a:t>Not efficient for larger scale</a:t>
            </a:r>
          </a:p>
        </p:txBody>
      </p:sp>
    </p:spTree>
    <p:extLst>
      <p:ext uri="{BB962C8B-B14F-4D97-AF65-F5344CB8AC3E}">
        <p14:creationId xmlns:p14="http://schemas.microsoft.com/office/powerpoint/2010/main" val="3931638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900" dirty="0"/>
              <a:t>Multi-stage Non-blocking Collectives (SC-OB)</a:t>
            </a:r>
          </a:p>
        </p:txBody>
      </p:sp>
      <p:sp>
        <p:nvSpPr>
          <p:cNvPr id="3" name="Slide Number Placeholder 2"/>
          <p:cNvSpPr>
            <a:spLocks noGrp="1"/>
          </p:cNvSpPr>
          <p:nvPr>
            <p:ph type="sldNum" sz="quarter" idx="4"/>
          </p:nvPr>
        </p:nvSpPr>
        <p:spPr/>
        <p:txBody>
          <a:bodyPr/>
          <a:lstStyle/>
          <a:p>
            <a:fld id="{167F000A-0E87-634D-A6A5-8EA5697989E0}" type="slidenum">
              <a:rPr lang="en-US" smtClean="0"/>
              <a:pPr/>
              <a:t>11</a:t>
            </a:fld>
            <a:endParaRPr lang="en-US" dirty="0"/>
          </a:p>
        </p:txBody>
      </p:sp>
      <p:grpSp>
        <p:nvGrpSpPr>
          <p:cNvPr id="28" name="Group 27">
            <a:extLst>
              <a:ext uri="{FF2B5EF4-FFF2-40B4-BE49-F238E27FC236}">
                <a16:creationId xmlns:a16="http://schemas.microsoft.com/office/drawing/2014/main" id="{4203B47C-A6C5-F34D-BACD-C9D155586F1C}"/>
              </a:ext>
            </a:extLst>
          </p:cNvPr>
          <p:cNvGrpSpPr/>
          <p:nvPr/>
        </p:nvGrpSpPr>
        <p:grpSpPr>
          <a:xfrm>
            <a:off x="222556" y="808788"/>
            <a:ext cx="5846619" cy="3635073"/>
            <a:chOff x="535706" y="804630"/>
            <a:chExt cx="5846619" cy="3635073"/>
          </a:xfrm>
        </p:grpSpPr>
        <p:pic>
          <p:nvPicPr>
            <p:cNvPr id="29" name="Picture 28">
              <a:extLst>
                <a:ext uri="{FF2B5EF4-FFF2-40B4-BE49-F238E27FC236}">
                  <a16:creationId xmlns:a16="http://schemas.microsoft.com/office/drawing/2014/main" id="{8ED79149-31D9-1A4F-864E-F95051CD13E1}"/>
                </a:ext>
              </a:extLst>
            </p:cNvPr>
            <p:cNvPicPr>
              <a:picLocks noChangeAspect="1"/>
            </p:cNvPicPr>
            <p:nvPr/>
          </p:nvPicPr>
          <p:blipFill>
            <a:blip r:embed="rId3"/>
            <a:stretch>
              <a:fillRect/>
            </a:stretch>
          </p:blipFill>
          <p:spPr>
            <a:xfrm>
              <a:off x="535706" y="804632"/>
              <a:ext cx="2736514" cy="3635071"/>
            </a:xfrm>
            <a:prstGeom prst="rect">
              <a:avLst/>
            </a:prstGeom>
          </p:spPr>
        </p:pic>
        <p:sp>
          <p:nvSpPr>
            <p:cNvPr id="30" name="Right Arrow 29">
              <a:extLst>
                <a:ext uri="{FF2B5EF4-FFF2-40B4-BE49-F238E27FC236}">
                  <a16:creationId xmlns:a16="http://schemas.microsoft.com/office/drawing/2014/main" id="{E4FF58D3-799E-0F49-B976-7EDEC5D373A9}"/>
                </a:ext>
              </a:extLst>
            </p:cNvPr>
            <p:cNvSpPr/>
            <p:nvPr/>
          </p:nvSpPr>
          <p:spPr>
            <a:xfrm>
              <a:off x="3179521" y="2490643"/>
              <a:ext cx="608150" cy="263047"/>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1" name="Picture 30">
              <a:extLst>
                <a:ext uri="{FF2B5EF4-FFF2-40B4-BE49-F238E27FC236}">
                  <a16:creationId xmlns:a16="http://schemas.microsoft.com/office/drawing/2014/main" id="{E0FC1D2E-53FB-8D42-A4DA-88D9525771D7}"/>
                </a:ext>
              </a:extLst>
            </p:cNvPr>
            <p:cNvPicPr>
              <a:picLocks noChangeAspect="1"/>
            </p:cNvPicPr>
            <p:nvPr/>
          </p:nvPicPr>
          <p:blipFill>
            <a:blip r:embed="rId4"/>
            <a:stretch>
              <a:fillRect/>
            </a:stretch>
          </p:blipFill>
          <p:spPr>
            <a:xfrm>
              <a:off x="3837775" y="804630"/>
              <a:ext cx="2544550" cy="3635071"/>
            </a:xfrm>
            <a:prstGeom prst="rect">
              <a:avLst/>
            </a:prstGeom>
          </p:spPr>
        </p:pic>
      </p:grpSp>
      <p:sp>
        <p:nvSpPr>
          <p:cNvPr id="34" name="TextBox 33">
            <a:extLst>
              <a:ext uri="{FF2B5EF4-FFF2-40B4-BE49-F238E27FC236}">
                <a16:creationId xmlns:a16="http://schemas.microsoft.com/office/drawing/2014/main" id="{A882EE83-E55C-CD4A-B494-EEF1D90FB297}"/>
              </a:ext>
            </a:extLst>
          </p:cNvPr>
          <p:cNvSpPr txBox="1"/>
          <p:nvPr/>
        </p:nvSpPr>
        <p:spPr>
          <a:xfrm>
            <a:off x="6057666" y="1102829"/>
            <a:ext cx="3074826" cy="3046988"/>
          </a:xfrm>
          <a:prstGeom prst="rect">
            <a:avLst/>
          </a:prstGeom>
          <a:noFill/>
        </p:spPr>
        <p:txBody>
          <a:bodyPr wrap="square" rtlCol="0">
            <a:spAutoFit/>
          </a:bodyPr>
          <a:lstStyle/>
          <a:p>
            <a:pPr marL="285750" indent="-285750">
              <a:buFont typeface="Arial"/>
              <a:buChar char="•"/>
            </a:pPr>
            <a:r>
              <a:rPr lang="en-US" sz="1600" b="1" dirty="0" err="1"/>
              <a:t>MPI_Ibcast</a:t>
            </a:r>
            <a:r>
              <a:rPr lang="en-US" sz="1600" b="1" dirty="0"/>
              <a:t>:</a:t>
            </a:r>
            <a:r>
              <a:rPr lang="en-US" sz="1600" dirty="0"/>
              <a:t> Non-blocking Collective</a:t>
            </a:r>
          </a:p>
          <a:p>
            <a:pPr marL="285750" indent="-285750">
              <a:buFont typeface="Arial"/>
              <a:buChar char="•"/>
            </a:pPr>
            <a:r>
              <a:rPr lang="en-US" sz="1600" b="1" dirty="0" err="1"/>
              <a:t>MPI_Wait</a:t>
            </a:r>
            <a:r>
              <a:rPr lang="en-US" sz="1600" b="1" dirty="0"/>
              <a:t>:</a:t>
            </a:r>
            <a:r>
              <a:rPr lang="en-US" sz="1600" dirty="0"/>
              <a:t> To complete</a:t>
            </a:r>
          </a:p>
          <a:p>
            <a:pPr marL="285750" indent="-285750">
              <a:buFont typeface="Arial"/>
              <a:buChar char="•"/>
            </a:pPr>
            <a:r>
              <a:rPr lang="en-US" sz="1600" dirty="0" err="1"/>
              <a:t>MPI_Wait</a:t>
            </a:r>
            <a:r>
              <a:rPr lang="en-US" sz="1600" dirty="0"/>
              <a:t> blocks until the completion of the request</a:t>
            </a:r>
          </a:p>
          <a:p>
            <a:pPr marL="285750" indent="-285750">
              <a:buFont typeface="Arial"/>
              <a:buChar char="•"/>
            </a:pPr>
            <a:r>
              <a:rPr lang="en-US" sz="1600" dirty="0"/>
              <a:t>Naïve: Call </a:t>
            </a:r>
            <a:r>
              <a:rPr lang="en-US" sz="1600" dirty="0" err="1"/>
              <a:t>MPI_Ibcast</a:t>
            </a:r>
            <a:r>
              <a:rPr lang="en-US" sz="1600" dirty="0"/>
              <a:t>, then wait; Same as blocking</a:t>
            </a:r>
          </a:p>
          <a:p>
            <a:pPr marL="285750" indent="-285750">
              <a:buFont typeface="Arial"/>
              <a:buChar char="•"/>
            </a:pPr>
            <a:r>
              <a:rPr lang="en-US" sz="1600" dirty="0"/>
              <a:t>Call the </a:t>
            </a:r>
            <a:r>
              <a:rPr lang="en-US" sz="1600" dirty="0" err="1"/>
              <a:t>Ibcast</a:t>
            </a:r>
            <a:r>
              <a:rPr lang="en-US" sz="1600" dirty="0"/>
              <a:t> for all the layers</a:t>
            </a:r>
          </a:p>
          <a:p>
            <a:pPr marL="285750" indent="-285750">
              <a:buFont typeface="Arial"/>
              <a:buChar char="•"/>
            </a:pPr>
            <a:r>
              <a:rPr lang="en-US" sz="1600" dirty="0"/>
              <a:t>Call wait just before the computation of each layer</a:t>
            </a:r>
            <a:endParaRPr lang="en-US" sz="1600" dirty="0">
              <a:solidFill>
                <a:srgbClr val="FF0000"/>
              </a:solidFill>
            </a:endParaRPr>
          </a:p>
          <a:p>
            <a:pPr marL="285750" indent="-285750">
              <a:buFont typeface="Arial"/>
              <a:buChar char="•"/>
            </a:pPr>
            <a:r>
              <a:rPr lang="en-US" sz="1600" dirty="0">
                <a:solidFill>
                  <a:srgbClr val="FF0000"/>
                </a:solidFill>
              </a:rPr>
              <a:t>What about reduction during gradient aggregation?</a:t>
            </a:r>
          </a:p>
        </p:txBody>
      </p:sp>
    </p:spTree>
    <p:extLst>
      <p:ext uri="{BB962C8B-B14F-4D97-AF65-F5344CB8AC3E}">
        <p14:creationId xmlns:p14="http://schemas.microsoft.com/office/powerpoint/2010/main" val="1272843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300" dirty="0"/>
              <a:t>Helper Control Thread for Gradient Aggregation (SC-OBR)</a:t>
            </a:r>
          </a:p>
        </p:txBody>
      </p:sp>
      <p:sp>
        <p:nvSpPr>
          <p:cNvPr id="3" name="Slide Number Placeholder 2"/>
          <p:cNvSpPr>
            <a:spLocks noGrp="1"/>
          </p:cNvSpPr>
          <p:nvPr>
            <p:ph type="sldNum" sz="quarter" idx="4"/>
          </p:nvPr>
        </p:nvSpPr>
        <p:spPr/>
        <p:txBody>
          <a:bodyPr/>
          <a:lstStyle/>
          <a:p>
            <a:fld id="{167F000A-0E87-634D-A6A5-8EA5697989E0}" type="slidenum">
              <a:rPr lang="en-US" smtClean="0"/>
              <a:pPr/>
              <a:t>12</a:t>
            </a:fld>
            <a:endParaRPr lang="en-US" dirty="0"/>
          </a:p>
        </p:txBody>
      </p:sp>
      <p:sp>
        <p:nvSpPr>
          <p:cNvPr id="11" name="TextBox 10">
            <a:extLst>
              <a:ext uri="{FF2B5EF4-FFF2-40B4-BE49-F238E27FC236}">
                <a16:creationId xmlns:a16="http://schemas.microsoft.com/office/drawing/2014/main" id="{20C10132-9030-8441-9208-75B67CA378A6}"/>
              </a:ext>
            </a:extLst>
          </p:cNvPr>
          <p:cNvSpPr txBox="1"/>
          <p:nvPr/>
        </p:nvSpPr>
        <p:spPr>
          <a:xfrm>
            <a:off x="4221271" y="1316722"/>
            <a:ext cx="4473610" cy="3046988"/>
          </a:xfrm>
          <a:prstGeom prst="rect">
            <a:avLst/>
          </a:prstGeom>
          <a:noFill/>
        </p:spPr>
        <p:txBody>
          <a:bodyPr wrap="square" rtlCol="0">
            <a:spAutoFit/>
          </a:bodyPr>
          <a:lstStyle/>
          <a:p>
            <a:pPr marL="285750" indent="-285750">
              <a:buFont typeface="Arial"/>
              <a:buChar char="•"/>
            </a:pPr>
            <a:r>
              <a:rPr lang="en-US" sz="1600" b="1" dirty="0"/>
              <a:t>Helper Thread</a:t>
            </a:r>
          </a:p>
          <a:p>
            <a:pPr marL="285750" indent="-285750">
              <a:buFont typeface="Arial"/>
              <a:buChar char="•"/>
            </a:pPr>
            <a:r>
              <a:rPr lang="en-US" sz="1600" dirty="0"/>
              <a:t>Responsible for invoking layers’ backward pass</a:t>
            </a:r>
          </a:p>
          <a:p>
            <a:pPr marL="285750" indent="-285750">
              <a:buFont typeface="Arial"/>
              <a:buChar char="•"/>
            </a:pPr>
            <a:r>
              <a:rPr lang="en-US" sz="1600" dirty="0"/>
              <a:t>Signals the main thread to invoke reduction</a:t>
            </a:r>
          </a:p>
          <a:p>
            <a:pPr marL="285750" indent="-285750">
              <a:buFont typeface="Arial"/>
              <a:buChar char="•"/>
            </a:pPr>
            <a:r>
              <a:rPr lang="en-US" sz="1600" b="1" dirty="0"/>
              <a:t>How to overlap computation and communication?</a:t>
            </a:r>
          </a:p>
          <a:p>
            <a:pPr marL="285750" indent="-285750">
              <a:buFont typeface="Arial"/>
              <a:buChar char="•"/>
            </a:pPr>
            <a:r>
              <a:rPr lang="en-US" sz="1600" dirty="0"/>
              <a:t>nth layer’s reduction needs nth layers computation to be completed</a:t>
            </a:r>
          </a:p>
          <a:p>
            <a:pPr marL="285750" indent="-285750">
              <a:buFont typeface="Arial"/>
              <a:buChar char="•"/>
            </a:pPr>
            <a:r>
              <a:rPr lang="en-US" sz="1600" dirty="0"/>
              <a:t>Synchronize </a:t>
            </a:r>
            <a:r>
              <a:rPr lang="en-US" sz="1600" dirty="0" err="1"/>
              <a:t>main_thread</a:t>
            </a:r>
            <a:r>
              <a:rPr lang="en-US" sz="1600" dirty="0"/>
              <a:t> and </a:t>
            </a:r>
            <a:r>
              <a:rPr lang="en-US" sz="1600" dirty="0" err="1"/>
              <a:t>helper_thread</a:t>
            </a:r>
            <a:r>
              <a:rPr lang="en-US" sz="1600" dirty="0"/>
              <a:t> using </a:t>
            </a:r>
            <a:r>
              <a:rPr lang="en-US" sz="1600" dirty="0" err="1"/>
              <a:t>std</a:t>
            </a:r>
            <a:r>
              <a:rPr lang="en-US" sz="1600" dirty="0"/>
              <a:t>::</a:t>
            </a:r>
            <a:r>
              <a:rPr lang="en-US" sz="1600" dirty="0" err="1"/>
              <a:t>condition_variable</a:t>
            </a:r>
            <a:endParaRPr lang="en-US" sz="1600" dirty="0"/>
          </a:p>
          <a:p>
            <a:pPr marL="285750" indent="-285750">
              <a:buFont typeface="Arial"/>
              <a:buChar char="•"/>
            </a:pPr>
            <a:r>
              <a:rPr lang="en-US" sz="1600" dirty="0"/>
              <a:t>This design ensures the overlap of nth layer reduction with (n-1)</a:t>
            </a:r>
            <a:r>
              <a:rPr lang="en-US" sz="1600" dirty="0" err="1"/>
              <a:t>th</a:t>
            </a:r>
            <a:r>
              <a:rPr lang="en-US" sz="1600" dirty="0"/>
              <a:t> layer’s computation</a:t>
            </a:r>
          </a:p>
          <a:p>
            <a:pPr marL="285750" indent="-285750">
              <a:buFont typeface="Arial"/>
              <a:buChar char="•"/>
            </a:pPr>
            <a:endParaRPr lang="en-US" sz="1600" dirty="0"/>
          </a:p>
        </p:txBody>
      </p:sp>
      <p:pic>
        <p:nvPicPr>
          <p:cNvPr id="8" name="Picture 7">
            <a:extLst>
              <a:ext uri="{FF2B5EF4-FFF2-40B4-BE49-F238E27FC236}">
                <a16:creationId xmlns:a16="http://schemas.microsoft.com/office/drawing/2014/main" id="{CEACEB3C-FE2F-834B-85E0-C4452FC2E000}"/>
              </a:ext>
            </a:extLst>
          </p:cNvPr>
          <p:cNvPicPr>
            <a:picLocks noChangeAspect="1"/>
          </p:cNvPicPr>
          <p:nvPr/>
        </p:nvPicPr>
        <p:blipFill>
          <a:blip r:embed="rId3"/>
          <a:stretch>
            <a:fillRect/>
          </a:stretch>
        </p:blipFill>
        <p:spPr>
          <a:xfrm>
            <a:off x="369489" y="1036467"/>
            <a:ext cx="3400369" cy="3607498"/>
          </a:xfrm>
          <a:prstGeom prst="rect">
            <a:avLst/>
          </a:prstGeom>
        </p:spPr>
      </p:pic>
    </p:spTree>
    <p:extLst>
      <p:ext uri="{BB962C8B-B14F-4D97-AF65-F5344CB8AC3E}">
        <p14:creationId xmlns:p14="http://schemas.microsoft.com/office/powerpoint/2010/main" val="25859676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900" dirty="0"/>
              <a:t>Outline</a:t>
            </a:r>
          </a:p>
        </p:txBody>
      </p:sp>
      <p:sp>
        <p:nvSpPr>
          <p:cNvPr id="3" name="Slide Number Placeholder 2"/>
          <p:cNvSpPr>
            <a:spLocks noGrp="1"/>
          </p:cNvSpPr>
          <p:nvPr>
            <p:ph type="sldNum" sz="quarter" idx="4"/>
          </p:nvPr>
        </p:nvSpPr>
        <p:spPr/>
        <p:txBody>
          <a:bodyPr/>
          <a:lstStyle/>
          <a:p>
            <a:r>
              <a:rPr lang="en-US"/>
              <a:t>- </a:t>
            </a:r>
            <a:fld id="{D174BAF6-F8F2-EF4F-936C-8DF63288C82F}" type="slidenum">
              <a:rPr lang="en-US" smtClean="0"/>
              <a:pPr/>
              <a:t>13</a:t>
            </a:fld>
            <a:r>
              <a:rPr lang="en-US"/>
              <a:t> -</a:t>
            </a:r>
            <a:endParaRPr lang="en-US" dirty="0"/>
          </a:p>
        </p:txBody>
      </p:sp>
      <p:sp>
        <p:nvSpPr>
          <p:cNvPr id="7" name="TextBox 6"/>
          <p:cNvSpPr txBox="1"/>
          <p:nvPr/>
        </p:nvSpPr>
        <p:spPr>
          <a:xfrm>
            <a:off x="698113" y="817718"/>
            <a:ext cx="7866767" cy="1676741"/>
          </a:xfrm>
          <a:prstGeom prst="rect">
            <a:avLst/>
          </a:prstGeom>
          <a:noFill/>
        </p:spPr>
        <p:txBody>
          <a:bodyPr wrap="square" rtlCol="0">
            <a:spAutoFit/>
          </a:bodyPr>
          <a:lstStyle/>
          <a:p>
            <a:pPr marL="285750" indent="-285750">
              <a:lnSpc>
                <a:spcPct val="200000"/>
              </a:lnSpc>
              <a:buClr>
                <a:srgbClr val="23ABE3"/>
              </a:buClr>
              <a:buFont typeface="Wingdings" charset="2"/>
              <a:buChar char="Ø"/>
            </a:pPr>
            <a:r>
              <a:rPr lang="en-US" dirty="0"/>
              <a:t>Challenges and Requirements for Designing Scalable DL Frameworks</a:t>
            </a:r>
          </a:p>
          <a:p>
            <a:pPr marL="285750" indent="-285750">
              <a:lnSpc>
                <a:spcPct val="200000"/>
              </a:lnSpc>
              <a:buClr>
                <a:srgbClr val="23ABE3"/>
              </a:buClr>
              <a:buFont typeface="Wingdings" charset="2"/>
              <a:buChar char="Ø"/>
            </a:pPr>
            <a:r>
              <a:rPr lang="en-US" dirty="0"/>
              <a:t>S-Caffe: Proposed Architecture and Co-designs</a:t>
            </a:r>
          </a:p>
          <a:p>
            <a:pPr marL="285750" indent="-285750">
              <a:lnSpc>
                <a:spcPct val="200000"/>
              </a:lnSpc>
              <a:buClr>
                <a:srgbClr val="23ABE3"/>
              </a:buClr>
              <a:buFont typeface="Wingdings" charset="2"/>
              <a:buChar char="Ø"/>
            </a:pPr>
            <a:r>
              <a:rPr lang="en-US" b="1" dirty="0"/>
              <a:t>Performance Evaluation</a:t>
            </a:r>
          </a:p>
        </p:txBody>
      </p:sp>
    </p:spTree>
    <p:extLst>
      <p:ext uri="{BB962C8B-B14F-4D97-AF65-F5344CB8AC3E}">
        <p14:creationId xmlns:p14="http://schemas.microsoft.com/office/powerpoint/2010/main" val="18365309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900" dirty="0"/>
              <a:t>Experimental Platform</a:t>
            </a:r>
          </a:p>
        </p:txBody>
      </p:sp>
      <p:sp>
        <p:nvSpPr>
          <p:cNvPr id="21" name="Content Placeholder 20"/>
          <p:cNvSpPr>
            <a:spLocks noGrp="1"/>
          </p:cNvSpPr>
          <p:nvPr>
            <p:ph idx="1"/>
          </p:nvPr>
        </p:nvSpPr>
        <p:spPr>
          <a:xfrm>
            <a:off x="457200" y="809768"/>
            <a:ext cx="8229600" cy="3916977"/>
          </a:xfrm>
        </p:spPr>
        <p:txBody>
          <a:bodyPr>
            <a:noAutofit/>
          </a:bodyPr>
          <a:lstStyle/>
          <a:p>
            <a:pPr marL="285750" indent="-285750">
              <a:lnSpc>
                <a:spcPct val="130000"/>
              </a:lnSpc>
              <a:buClr>
                <a:srgbClr val="23ABE3"/>
              </a:buClr>
              <a:buFont typeface="Wingdings" charset="2"/>
              <a:buChar char="Ø"/>
            </a:pPr>
            <a:r>
              <a:rPr lang="en-US" sz="1700" b="0" dirty="0">
                <a:cs typeface="Avenir Book"/>
              </a:rPr>
              <a:t>Cluster A</a:t>
            </a:r>
          </a:p>
          <a:p>
            <a:pPr marL="685800" lvl="1">
              <a:lnSpc>
                <a:spcPct val="130000"/>
              </a:lnSpc>
              <a:buClr>
                <a:srgbClr val="23ABE3"/>
              </a:buClr>
              <a:buFont typeface="Wingdings" charset="2"/>
              <a:buChar char="Ø"/>
            </a:pPr>
            <a:r>
              <a:rPr lang="en-US" sz="1700" b="0" dirty="0">
                <a:cs typeface="Avenir Book"/>
              </a:rPr>
              <a:t>12 nodes (2 CPUs, 8 K-80 GPUs (2 CUDA devices for </a:t>
            </a:r>
            <a:r>
              <a:rPr lang="en-US" sz="1700" b="0" dirty="0" err="1">
                <a:cs typeface="Avenir Book"/>
              </a:rPr>
              <a:t>eache</a:t>
            </a:r>
            <a:r>
              <a:rPr lang="en-US" sz="1700" b="0" dirty="0">
                <a:cs typeface="Avenir Book"/>
              </a:rPr>
              <a:t> GPU))</a:t>
            </a:r>
          </a:p>
          <a:p>
            <a:pPr marL="685800" lvl="1">
              <a:lnSpc>
                <a:spcPct val="130000"/>
              </a:lnSpc>
              <a:buClr>
                <a:srgbClr val="23ABE3"/>
              </a:buClr>
              <a:buFont typeface="Wingdings" charset="2"/>
              <a:buChar char="Ø"/>
            </a:pPr>
            <a:r>
              <a:rPr lang="en-US" sz="1700" b="0" dirty="0">
                <a:cs typeface="Avenir Book"/>
              </a:rPr>
              <a:t>InfiniBand Connect-IB dual-port network card (HCAs)</a:t>
            </a:r>
          </a:p>
          <a:p>
            <a:pPr marL="285750" indent="-285750">
              <a:lnSpc>
                <a:spcPct val="130000"/>
              </a:lnSpc>
              <a:buClr>
                <a:srgbClr val="23ABE3"/>
              </a:buClr>
              <a:buFont typeface="Wingdings" charset="2"/>
              <a:buChar char="Ø"/>
            </a:pPr>
            <a:r>
              <a:rPr lang="en-US" sz="1700" b="0" dirty="0">
                <a:cs typeface="Avenir Book"/>
              </a:rPr>
              <a:t>Cluster B</a:t>
            </a:r>
          </a:p>
          <a:p>
            <a:pPr marL="685800" lvl="1">
              <a:lnSpc>
                <a:spcPct val="130000"/>
              </a:lnSpc>
              <a:buClr>
                <a:srgbClr val="23ABE3"/>
              </a:buClr>
              <a:buFont typeface="Wingdings" charset="2"/>
              <a:buChar char="Ø"/>
            </a:pPr>
            <a:r>
              <a:rPr lang="en-US" sz="1700" b="0" dirty="0">
                <a:cs typeface="Avenir Book"/>
              </a:rPr>
              <a:t>20 nodes (1 K-80 GPU)</a:t>
            </a:r>
          </a:p>
          <a:p>
            <a:pPr marL="685800" lvl="1">
              <a:lnSpc>
                <a:spcPct val="130000"/>
              </a:lnSpc>
              <a:buClr>
                <a:srgbClr val="23ABE3"/>
              </a:buClr>
              <a:buFont typeface="Wingdings" charset="2"/>
              <a:buChar char="Ø"/>
            </a:pPr>
            <a:r>
              <a:rPr lang="en-US" sz="1700" b="0" dirty="0">
                <a:cs typeface="Avenir Book"/>
              </a:rPr>
              <a:t>InfiniBand  EDR HCAs</a:t>
            </a:r>
          </a:p>
          <a:p>
            <a:pPr marL="285750" indent="-285750">
              <a:lnSpc>
                <a:spcPct val="130000"/>
              </a:lnSpc>
              <a:buClr>
                <a:srgbClr val="23ABE3"/>
              </a:buClr>
              <a:buFont typeface="Wingdings" charset="2"/>
              <a:buChar char="Ø"/>
            </a:pPr>
            <a:r>
              <a:rPr lang="en-US" sz="1700" b="0" dirty="0">
                <a:cs typeface="Avenir Book"/>
              </a:rPr>
              <a:t>Datasets and Training</a:t>
            </a:r>
          </a:p>
          <a:p>
            <a:pPr marL="685800" lvl="1">
              <a:lnSpc>
                <a:spcPct val="130000"/>
              </a:lnSpc>
              <a:buClr>
                <a:srgbClr val="23ABE3"/>
              </a:buClr>
              <a:buFont typeface="Wingdings" charset="2"/>
              <a:buChar char="Ø"/>
            </a:pPr>
            <a:r>
              <a:rPr lang="en-US" sz="1700" dirty="0">
                <a:cs typeface="Avenir Book"/>
              </a:rPr>
              <a:t>CIFAR10-Large and ImageNet Trained by </a:t>
            </a:r>
            <a:r>
              <a:rPr lang="en-US" sz="1700" dirty="0" err="1">
                <a:cs typeface="Avenir Book"/>
              </a:rPr>
              <a:t>AlexNet</a:t>
            </a:r>
            <a:r>
              <a:rPr lang="en-US" sz="1700" dirty="0">
                <a:cs typeface="Avenir Book"/>
              </a:rPr>
              <a:t> and </a:t>
            </a:r>
            <a:r>
              <a:rPr lang="en-US" sz="1700" dirty="0" err="1">
                <a:cs typeface="Avenir Book"/>
              </a:rPr>
              <a:t>GoogLeNet</a:t>
            </a:r>
            <a:r>
              <a:rPr lang="en-US" sz="1700" dirty="0">
                <a:cs typeface="Avenir Book"/>
              </a:rPr>
              <a:t> DNN Model</a:t>
            </a:r>
          </a:p>
          <a:p>
            <a:pPr marL="1085850" lvl="2">
              <a:lnSpc>
                <a:spcPct val="130000"/>
              </a:lnSpc>
              <a:buClr>
                <a:srgbClr val="23ABE3"/>
              </a:buClr>
              <a:buFont typeface="Wingdings" charset="2"/>
              <a:buChar char="Ø"/>
            </a:pPr>
            <a:r>
              <a:rPr lang="fr-FR" sz="1700" dirty="0" err="1">
                <a:cs typeface="Avenir Book"/>
              </a:rPr>
              <a:t>With</a:t>
            </a:r>
            <a:r>
              <a:rPr lang="fr-FR" sz="1700" dirty="0">
                <a:cs typeface="Avenir Book"/>
              </a:rPr>
              <a:t> </a:t>
            </a:r>
            <a:r>
              <a:rPr lang="fr-FR" sz="1700" dirty="0" err="1">
                <a:cs typeface="Avenir Book"/>
              </a:rPr>
              <a:t>different</a:t>
            </a:r>
            <a:r>
              <a:rPr lang="fr-FR" sz="1700" dirty="0">
                <a:cs typeface="Avenir Book"/>
              </a:rPr>
              <a:t> </a:t>
            </a:r>
            <a:r>
              <a:rPr lang="fr-FR" sz="1700" dirty="0" err="1">
                <a:cs typeface="Avenir Book"/>
              </a:rPr>
              <a:t>batchsizes</a:t>
            </a:r>
            <a:r>
              <a:rPr lang="fr-FR" sz="1700" dirty="0">
                <a:cs typeface="Avenir Book"/>
              </a:rPr>
              <a:t> (</a:t>
            </a:r>
            <a:r>
              <a:rPr lang="fr-FR" sz="1700" dirty="0" err="1">
                <a:cs typeface="Avenir Book"/>
              </a:rPr>
              <a:t>e.g</a:t>
            </a:r>
            <a:r>
              <a:rPr lang="fr-FR" sz="1700" dirty="0">
                <a:cs typeface="Avenir Book"/>
              </a:rPr>
              <a:t>. 1024, 2048, 8192 etc.) </a:t>
            </a:r>
            <a:r>
              <a:rPr lang="fr-FR" sz="1700" dirty="0" err="1">
                <a:cs typeface="Avenir Book"/>
              </a:rPr>
              <a:t>through</a:t>
            </a:r>
            <a:r>
              <a:rPr lang="fr-FR" sz="1700" dirty="0">
                <a:cs typeface="Avenir Book"/>
              </a:rPr>
              <a:t> 1000 </a:t>
            </a:r>
            <a:r>
              <a:rPr lang="fr-FR" sz="1700" dirty="0" err="1">
                <a:cs typeface="Avenir Book"/>
              </a:rPr>
              <a:t>Iterations</a:t>
            </a:r>
            <a:endParaRPr lang="en-US" sz="1700" dirty="0">
              <a:cs typeface="Avenir Book"/>
            </a:endParaRPr>
          </a:p>
        </p:txBody>
      </p:sp>
      <p:sp>
        <p:nvSpPr>
          <p:cNvPr id="3" name="Slide Number Placeholder 2"/>
          <p:cNvSpPr>
            <a:spLocks noGrp="1"/>
          </p:cNvSpPr>
          <p:nvPr>
            <p:ph type="sldNum" sz="quarter" idx="4"/>
          </p:nvPr>
        </p:nvSpPr>
        <p:spPr/>
        <p:txBody>
          <a:bodyPr/>
          <a:lstStyle/>
          <a:p>
            <a:fld id="{167F000A-0E87-634D-A6A5-8EA5697989E0}" type="slidenum">
              <a:rPr lang="en-US" smtClean="0"/>
              <a:pPr/>
              <a:t>14</a:t>
            </a:fld>
            <a:endParaRPr lang="en-US" dirty="0"/>
          </a:p>
        </p:txBody>
      </p:sp>
    </p:spTree>
    <p:extLst>
      <p:ext uri="{BB962C8B-B14F-4D97-AF65-F5344CB8AC3E}">
        <p14:creationId xmlns:p14="http://schemas.microsoft.com/office/powerpoint/2010/main" val="19493686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700" dirty="0"/>
              <a:t>Scalability Evaluation: </a:t>
            </a:r>
            <a:r>
              <a:rPr lang="en-US" sz="2700" dirty="0" err="1"/>
              <a:t>GoogLeNet</a:t>
            </a:r>
            <a:r>
              <a:rPr lang="en-US" sz="2700" dirty="0"/>
              <a:t> and ImageNet</a:t>
            </a:r>
          </a:p>
        </p:txBody>
      </p:sp>
      <p:sp>
        <p:nvSpPr>
          <p:cNvPr id="3" name="Slide Number Placeholder 2"/>
          <p:cNvSpPr>
            <a:spLocks noGrp="1"/>
          </p:cNvSpPr>
          <p:nvPr>
            <p:ph type="sldNum" sz="quarter" idx="4"/>
          </p:nvPr>
        </p:nvSpPr>
        <p:spPr>
          <a:xfrm>
            <a:off x="4116656" y="4576188"/>
            <a:ext cx="925708" cy="273844"/>
          </a:xfrm>
        </p:spPr>
        <p:txBody>
          <a:bodyPr/>
          <a:lstStyle/>
          <a:p>
            <a:fld id="{167F000A-0E87-634D-A6A5-8EA5697989E0}" type="slidenum">
              <a:rPr lang="en-US" smtClean="0"/>
              <a:pPr/>
              <a:t>15</a:t>
            </a:fld>
            <a:endParaRPr lang="en-US" dirty="0"/>
          </a:p>
        </p:txBody>
      </p:sp>
      <p:pic>
        <p:nvPicPr>
          <p:cNvPr id="6" name="Shape 329">
            <a:extLst>
              <a:ext uri="{FF2B5EF4-FFF2-40B4-BE49-F238E27FC236}">
                <a16:creationId xmlns:a16="http://schemas.microsoft.com/office/drawing/2014/main" id="{FB83BBC2-B8A9-D244-8E4E-5394746C4343}"/>
              </a:ext>
            </a:extLst>
          </p:cNvPr>
          <p:cNvPicPr preferRelativeResize="0"/>
          <p:nvPr/>
        </p:nvPicPr>
        <p:blipFill>
          <a:blip r:embed="rId3">
            <a:alphaModFix/>
          </a:blip>
          <a:stretch>
            <a:fillRect/>
          </a:stretch>
        </p:blipFill>
        <p:spPr>
          <a:xfrm>
            <a:off x="360342" y="1058895"/>
            <a:ext cx="5060076" cy="3370825"/>
          </a:xfrm>
          <a:prstGeom prst="rect">
            <a:avLst/>
          </a:prstGeom>
          <a:noFill/>
          <a:ln>
            <a:noFill/>
          </a:ln>
        </p:spPr>
      </p:pic>
      <p:sp>
        <p:nvSpPr>
          <p:cNvPr id="9" name="TextBox 8">
            <a:extLst>
              <a:ext uri="{FF2B5EF4-FFF2-40B4-BE49-F238E27FC236}">
                <a16:creationId xmlns:a16="http://schemas.microsoft.com/office/drawing/2014/main" id="{CAE2018C-DC7D-4840-9D9F-0D0FD198CBEC}"/>
              </a:ext>
            </a:extLst>
          </p:cNvPr>
          <p:cNvSpPr txBox="1"/>
          <p:nvPr/>
        </p:nvSpPr>
        <p:spPr>
          <a:xfrm>
            <a:off x="5420418" y="1259621"/>
            <a:ext cx="3170903" cy="3170099"/>
          </a:xfrm>
          <a:prstGeom prst="rect">
            <a:avLst/>
          </a:prstGeom>
          <a:noFill/>
        </p:spPr>
        <p:txBody>
          <a:bodyPr wrap="square" rtlCol="0">
            <a:spAutoFit/>
          </a:bodyPr>
          <a:lstStyle/>
          <a:p>
            <a:pPr marL="285750" indent="-285750">
              <a:buFont typeface="Arial"/>
              <a:buChar char="•"/>
            </a:pPr>
            <a:r>
              <a:rPr lang="en-US" sz="1600" dirty="0"/>
              <a:t>Performed on Cluster A</a:t>
            </a:r>
          </a:p>
          <a:p>
            <a:pPr marL="285750" indent="-285750">
              <a:buFont typeface="Arial"/>
              <a:buChar char="•"/>
            </a:pPr>
            <a:r>
              <a:rPr lang="en-US" sz="1600" dirty="0"/>
              <a:t>S-Caffe can perform better up to 160 GPUs in comparison to Caffe up to 16 GPUs</a:t>
            </a:r>
          </a:p>
          <a:p>
            <a:pPr marL="285750" indent="-285750">
              <a:buFont typeface="Arial"/>
              <a:buChar char="•"/>
            </a:pPr>
            <a:r>
              <a:rPr lang="en-US" sz="1600" dirty="0"/>
              <a:t>S-Caffe-L: Used LMDB instead of </a:t>
            </a:r>
            <a:r>
              <a:rPr lang="en-US" sz="1600" dirty="0" err="1"/>
              <a:t>ImageDataLayer</a:t>
            </a:r>
            <a:endParaRPr lang="en-US" sz="1600" dirty="0"/>
          </a:p>
          <a:p>
            <a:pPr marL="285750" indent="-285750">
              <a:buFont typeface="Arial"/>
              <a:buChar char="•"/>
            </a:pPr>
            <a:r>
              <a:rPr lang="en-US" sz="1600" dirty="0"/>
              <a:t>It ran out of memory when 64 GPU’s with 1024 </a:t>
            </a:r>
            <a:r>
              <a:rPr lang="en-US" sz="1600" dirty="0" err="1"/>
              <a:t>batchsize</a:t>
            </a:r>
            <a:endParaRPr lang="en-US" sz="1600" dirty="0"/>
          </a:p>
          <a:p>
            <a:pPr marL="285750" indent="-285750">
              <a:buFont typeface="Arial"/>
              <a:buChar char="•"/>
            </a:pPr>
            <a:r>
              <a:rPr lang="en-US" dirty="0"/>
              <a:t>Speedups of 3.3x over 16 GPUs and 2.5x over 32 GPUs for </a:t>
            </a:r>
            <a:r>
              <a:rPr lang="en-US" dirty="0" err="1"/>
              <a:t>GoogLeNet</a:t>
            </a:r>
            <a:r>
              <a:rPr lang="en-US" dirty="0"/>
              <a:t> training with 128 and 160 GPUs </a:t>
            </a:r>
            <a:endParaRPr lang="en-US" sz="1600" dirty="0"/>
          </a:p>
        </p:txBody>
      </p:sp>
    </p:spTree>
    <p:extLst>
      <p:ext uri="{BB962C8B-B14F-4D97-AF65-F5344CB8AC3E}">
        <p14:creationId xmlns:p14="http://schemas.microsoft.com/office/powerpoint/2010/main" val="29052352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a:t>Scalability Evaluation: </a:t>
            </a:r>
            <a:r>
              <a:rPr lang="en-US" sz="2400" dirty="0" err="1"/>
              <a:t>GoogLeNet</a:t>
            </a:r>
            <a:r>
              <a:rPr lang="en-US" sz="2400" dirty="0"/>
              <a:t> and CIFAR10-Large</a:t>
            </a:r>
          </a:p>
        </p:txBody>
      </p:sp>
      <p:sp>
        <p:nvSpPr>
          <p:cNvPr id="3" name="Slide Number Placeholder 2"/>
          <p:cNvSpPr>
            <a:spLocks noGrp="1"/>
          </p:cNvSpPr>
          <p:nvPr>
            <p:ph type="sldNum" sz="quarter" idx="4"/>
          </p:nvPr>
        </p:nvSpPr>
        <p:spPr/>
        <p:txBody>
          <a:bodyPr/>
          <a:lstStyle/>
          <a:p>
            <a:fld id="{167F000A-0E87-634D-A6A5-8EA5697989E0}" type="slidenum">
              <a:rPr lang="en-US" smtClean="0"/>
              <a:pPr/>
              <a:t>16</a:t>
            </a:fld>
            <a:endParaRPr lang="en-US" dirty="0"/>
          </a:p>
        </p:txBody>
      </p:sp>
      <p:pic>
        <p:nvPicPr>
          <p:cNvPr id="7" name="Shape 336">
            <a:extLst>
              <a:ext uri="{FF2B5EF4-FFF2-40B4-BE49-F238E27FC236}">
                <a16:creationId xmlns:a16="http://schemas.microsoft.com/office/drawing/2014/main" id="{82F360CA-A1F8-704F-B11F-912717B5CF1F}"/>
              </a:ext>
            </a:extLst>
          </p:cNvPr>
          <p:cNvPicPr preferRelativeResize="0"/>
          <p:nvPr/>
        </p:nvPicPr>
        <p:blipFill>
          <a:blip r:embed="rId3">
            <a:alphaModFix/>
          </a:blip>
          <a:stretch>
            <a:fillRect/>
          </a:stretch>
        </p:blipFill>
        <p:spPr>
          <a:xfrm>
            <a:off x="360342" y="1063145"/>
            <a:ext cx="5400675" cy="3362325"/>
          </a:xfrm>
          <a:prstGeom prst="rect">
            <a:avLst/>
          </a:prstGeom>
          <a:noFill/>
          <a:ln>
            <a:noFill/>
          </a:ln>
        </p:spPr>
      </p:pic>
      <p:sp>
        <p:nvSpPr>
          <p:cNvPr id="8" name="TextBox 7">
            <a:extLst>
              <a:ext uri="{FF2B5EF4-FFF2-40B4-BE49-F238E27FC236}">
                <a16:creationId xmlns:a16="http://schemas.microsoft.com/office/drawing/2014/main" id="{9E54C2C4-24BF-3840-92D8-F4B24E2A1CF9}"/>
              </a:ext>
            </a:extLst>
          </p:cNvPr>
          <p:cNvSpPr txBox="1"/>
          <p:nvPr/>
        </p:nvSpPr>
        <p:spPr>
          <a:xfrm>
            <a:off x="5761017" y="1713255"/>
            <a:ext cx="3170903" cy="2062103"/>
          </a:xfrm>
          <a:prstGeom prst="rect">
            <a:avLst/>
          </a:prstGeom>
          <a:noFill/>
        </p:spPr>
        <p:txBody>
          <a:bodyPr wrap="square" rtlCol="0">
            <a:spAutoFit/>
          </a:bodyPr>
          <a:lstStyle/>
          <a:p>
            <a:pPr marL="285750" indent="-285750">
              <a:buFont typeface="Arial"/>
              <a:buChar char="•"/>
            </a:pPr>
            <a:r>
              <a:rPr lang="en-US" sz="1600" dirty="0"/>
              <a:t>Performed on Cluster A</a:t>
            </a:r>
          </a:p>
          <a:p>
            <a:pPr marL="285750" indent="-285750">
              <a:buFont typeface="Arial"/>
              <a:buChar char="•"/>
            </a:pPr>
            <a:r>
              <a:rPr lang="en-US" sz="1600" dirty="0"/>
              <a:t>1000 iterations with </a:t>
            </a:r>
            <a:r>
              <a:rPr lang="en-US" sz="1600" dirty="0" err="1"/>
              <a:t>batchsize</a:t>
            </a:r>
            <a:r>
              <a:rPr lang="en-US" sz="1600" dirty="0"/>
              <a:t> of 8,192</a:t>
            </a:r>
          </a:p>
          <a:p>
            <a:pPr marL="285750" indent="-285750">
              <a:buFont typeface="Arial"/>
              <a:buChar char="•"/>
            </a:pPr>
            <a:r>
              <a:rPr lang="en-US" sz="1600" dirty="0"/>
              <a:t>CIFAR10 is compute sensitive and perform small-scale communication</a:t>
            </a:r>
          </a:p>
          <a:p>
            <a:pPr marL="285750" indent="-285750">
              <a:buFont typeface="Arial"/>
              <a:buChar char="•"/>
            </a:pPr>
            <a:r>
              <a:rPr lang="en-US" sz="1600" dirty="0"/>
              <a:t>32x faster over single GPU-training</a:t>
            </a:r>
          </a:p>
        </p:txBody>
      </p:sp>
    </p:spTree>
    <p:extLst>
      <p:ext uri="{BB962C8B-B14F-4D97-AF65-F5344CB8AC3E}">
        <p14:creationId xmlns:p14="http://schemas.microsoft.com/office/powerpoint/2010/main" val="14994245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a:t>Performance Comparison: </a:t>
            </a:r>
            <a:r>
              <a:rPr lang="en-US" sz="2400" dirty="0" err="1"/>
              <a:t>AlexNet</a:t>
            </a:r>
            <a:r>
              <a:rPr lang="en-US" sz="2400" dirty="0"/>
              <a:t> and CIFAR10</a:t>
            </a:r>
          </a:p>
        </p:txBody>
      </p:sp>
      <p:sp>
        <p:nvSpPr>
          <p:cNvPr id="3" name="Slide Number Placeholder 2"/>
          <p:cNvSpPr>
            <a:spLocks noGrp="1"/>
          </p:cNvSpPr>
          <p:nvPr>
            <p:ph type="sldNum" sz="quarter" idx="4"/>
          </p:nvPr>
        </p:nvSpPr>
        <p:spPr/>
        <p:txBody>
          <a:bodyPr/>
          <a:lstStyle/>
          <a:p>
            <a:fld id="{167F000A-0E87-634D-A6A5-8EA5697989E0}" type="slidenum">
              <a:rPr lang="en-US" smtClean="0"/>
              <a:pPr/>
              <a:t>17</a:t>
            </a:fld>
            <a:endParaRPr lang="en-US" dirty="0"/>
          </a:p>
        </p:txBody>
      </p:sp>
      <p:sp>
        <p:nvSpPr>
          <p:cNvPr id="8" name="TextBox 7">
            <a:extLst>
              <a:ext uri="{FF2B5EF4-FFF2-40B4-BE49-F238E27FC236}">
                <a16:creationId xmlns:a16="http://schemas.microsoft.com/office/drawing/2014/main" id="{9E54C2C4-24BF-3840-92D8-F4B24E2A1CF9}"/>
              </a:ext>
            </a:extLst>
          </p:cNvPr>
          <p:cNvSpPr txBox="1"/>
          <p:nvPr/>
        </p:nvSpPr>
        <p:spPr>
          <a:xfrm>
            <a:off x="5389542" y="1467033"/>
            <a:ext cx="3170903" cy="3293209"/>
          </a:xfrm>
          <a:prstGeom prst="rect">
            <a:avLst/>
          </a:prstGeom>
          <a:noFill/>
        </p:spPr>
        <p:txBody>
          <a:bodyPr wrap="square" rtlCol="0">
            <a:spAutoFit/>
          </a:bodyPr>
          <a:lstStyle/>
          <a:p>
            <a:pPr marL="285750" indent="-285750">
              <a:buFont typeface="Arial"/>
              <a:buChar char="•"/>
            </a:pPr>
            <a:r>
              <a:rPr lang="en-US" sz="1600" dirty="0"/>
              <a:t>Performed on Cluster B</a:t>
            </a:r>
          </a:p>
          <a:p>
            <a:pPr marL="285750" indent="-285750">
              <a:buFont typeface="Arial"/>
              <a:buChar char="•"/>
            </a:pPr>
            <a:r>
              <a:rPr lang="en-US" sz="1600" dirty="0"/>
              <a:t>Not much information about the Dataset, </a:t>
            </a:r>
            <a:r>
              <a:rPr lang="en-US" sz="1600" dirty="0" err="1"/>
              <a:t>Batchsize</a:t>
            </a:r>
            <a:r>
              <a:rPr lang="en-US" sz="1600" dirty="0"/>
              <a:t> and Iterations</a:t>
            </a:r>
          </a:p>
          <a:p>
            <a:pPr marL="285750" indent="-285750">
              <a:buFont typeface="Arial"/>
              <a:buChar char="•"/>
            </a:pPr>
            <a:r>
              <a:rPr lang="en-US" sz="1600" dirty="0"/>
              <a:t>Microsoft CNTK: MPI-based framework</a:t>
            </a:r>
          </a:p>
          <a:p>
            <a:pPr marL="285750" indent="-285750">
              <a:buFont typeface="Arial"/>
              <a:buChar char="•"/>
            </a:pPr>
            <a:r>
              <a:rPr lang="en-US" sz="1600" dirty="0"/>
              <a:t>Inspur-Caffe: MPI-based parameter-server implementation</a:t>
            </a:r>
          </a:p>
          <a:p>
            <a:pPr marL="285750" indent="-285750">
              <a:buFont typeface="Arial"/>
              <a:buChar char="•"/>
            </a:pPr>
            <a:r>
              <a:rPr lang="en-US" sz="1600" dirty="0"/>
              <a:t>Both S-Caffe and Inspur-Caffe used LMDB</a:t>
            </a:r>
          </a:p>
          <a:p>
            <a:pPr marL="285750" indent="-285750">
              <a:buFont typeface="Arial"/>
              <a:buChar char="•"/>
            </a:pPr>
            <a:r>
              <a:rPr lang="en-US" sz="1600" dirty="0"/>
              <a:t>CNTK used default </a:t>
            </a:r>
            <a:r>
              <a:rPr lang="en-US" sz="1600"/>
              <a:t>reading mechanism</a:t>
            </a:r>
            <a:endParaRPr lang="en-US" sz="1600" dirty="0"/>
          </a:p>
          <a:p>
            <a:pPr marL="285750" indent="-285750">
              <a:buFont typeface="Arial"/>
              <a:buChar char="•"/>
            </a:pPr>
            <a:endParaRPr lang="en-US" sz="1600" dirty="0"/>
          </a:p>
        </p:txBody>
      </p:sp>
      <p:pic>
        <p:nvPicPr>
          <p:cNvPr id="6" name="Shape 345">
            <a:extLst>
              <a:ext uri="{FF2B5EF4-FFF2-40B4-BE49-F238E27FC236}">
                <a16:creationId xmlns:a16="http://schemas.microsoft.com/office/drawing/2014/main" id="{8FEA6384-8F89-4541-AF93-21CEB02B3556}"/>
              </a:ext>
            </a:extLst>
          </p:cNvPr>
          <p:cNvPicPr preferRelativeResize="0"/>
          <p:nvPr/>
        </p:nvPicPr>
        <p:blipFill>
          <a:blip r:embed="rId3">
            <a:alphaModFix/>
          </a:blip>
          <a:stretch>
            <a:fillRect/>
          </a:stretch>
        </p:blipFill>
        <p:spPr>
          <a:xfrm>
            <a:off x="360342" y="1077431"/>
            <a:ext cx="5029200" cy="3333750"/>
          </a:xfrm>
          <a:prstGeom prst="rect">
            <a:avLst/>
          </a:prstGeom>
          <a:noFill/>
          <a:ln>
            <a:noFill/>
          </a:ln>
        </p:spPr>
      </p:pic>
    </p:spTree>
    <p:extLst>
      <p:ext uri="{BB962C8B-B14F-4D97-AF65-F5344CB8AC3E}">
        <p14:creationId xmlns:p14="http://schemas.microsoft.com/office/powerpoint/2010/main" val="24235591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900" dirty="0"/>
              <a:t>References</a:t>
            </a:r>
          </a:p>
        </p:txBody>
      </p:sp>
      <p:sp>
        <p:nvSpPr>
          <p:cNvPr id="3" name="Slide Number Placeholder 2"/>
          <p:cNvSpPr>
            <a:spLocks noGrp="1"/>
          </p:cNvSpPr>
          <p:nvPr>
            <p:ph type="sldNum" sz="quarter" idx="4"/>
          </p:nvPr>
        </p:nvSpPr>
        <p:spPr/>
        <p:txBody>
          <a:bodyPr/>
          <a:lstStyle/>
          <a:p>
            <a:fld id="{167F000A-0E87-634D-A6A5-8EA5697989E0}" type="slidenum">
              <a:rPr lang="en-US" smtClean="0"/>
              <a:pPr/>
              <a:t>18</a:t>
            </a:fld>
            <a:endParaRPr lang="en-US" dirty="0"/>
          </a:p>
        </p:txBody>
      </p:sp>
      <p:sp>
        <p:nvSpPr>
          <p:cNvPr id="6" name="Content Placeholder 20"/>
          <p:cNvSpPr>
            <a:spLocks noGrp="1"/>
          </p:cNvSpPr>
          <p:nvPr>
            <p:ph idx="1"/>
          </p:nvPr>
        </p:nvSpPr>
        <p:spPr>
          <a:xfrm>
            <a:off x="384329" y="815926"/>
            <a:ext cx="8596482" cy="3683207"/>
          </a:xfrm>
        </p:spPr>
        <p:txBody>
          <a:bodyPr>
            <a:normAutofit/>
          </a:bodyPr>
          <a:lstStyle/>
          <a:p>
            <a:pPr marL="0" indent="0">
              <a:buClr>
                <a:srgbClr val="23ABE3"/>
              </a:buClr>
              <a:buNone/>
            </a:pPr>
            <a:r>
              <a:rPr lang="en-US" sz="1200" b="0" dirty="0"/>
              <a:t>[1] Awan, Ammar Ahmad &amp; </a:t>
            </a:r>
            <a:r>
              <a:rPr lang="en-US" sz="1200" b="0" dirty="0" err="1"/>
              <a:t>Hamidouche</a:t>
            </a:r>
            <a:r>
              <a:rPr lang="en-US" sz="1200" b="0" dirty="0"/>
              <a:t>, Khaled &amp; Hashmi, </a:t>
            </a:r>
            <a:r>
              <a:rPr lang="en-US" sz="1200" b="0" dirty="0" err="1"/>
              <a:t>Jahanzeb</a:t>
            </a:r>
            <a:r>
              <a:rPr lang="en-US" sz="1200" b="0" dirty="0"/>
              <a:t> &amp; Panda, D.K.. (2017). S-Caffe: Co-designing MPI Runtimes and Caffe for Scalable Deep Learning on Modern GPU Clusters. ACM SIGPLAN Notices. 52. 193-205. 10.1145/3018743.3018769.</a:t>
            </a:r>
          </a:p>
        </p:txBody>
      </p:sp>
    </p:spTree>
    <p:extLst>
      <p:ext uri="{BB962C8B-B14F-4D97-AF65-F5344CB8AC3E}">
        <p14:creationId xmlns:p14="http://schemas.microsoft.com/office/powerpoint/2010/main" val="35715856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900" dirty="0"/>
              <a:t>Outline</a:t>
            </a:r>
          </a:p>
        </p:txBody>
      </p:sp>
      <p:sp>
        <p:nvSpPr>
          <p:cNvPr id="3" name="Slide Number Placeholder 2"/>
          <p:cNvSpPr>
            <a:spLocks noGrp="1"/>
          </p:cNvSpPr>
          <p:nvPr>
            <p:ph type="sldNum" sz="quarter" idx="4"/>
          </p:nvPr>
        </p:nvSpPr>
        <p:spPr/>
        <p:txBody>
          <a:bodyPr/>
          <a:lstStyle/>
          <a:p>
            <a:r>
              <a:rPr lang="en-US"/>
              <a:t>- </a:t>
            </a:r>
            <a:fld id="{D174BAF6-F8F2-EF4F-936C-8DF63288C82F}" type="slidenum">
              <a:rPr lang="en-US" smtClean="0"/>
              <a:pPr/>
              <a:t>2</a:t>
            </a:fld>
            <a:r>
              <a:rPr lang="en-US"/>
              <a:t> -</a:t>
            </a:r>
            <a:endParaRPr lang="en-US" dirty="0"/>
          </a:p>
        </p:txBody>
      </p:sp>
      <p:sp>
        <p:nvSpPr>
          <p:cNvPr id="7" name="TextBox 6"/>
          <p:cNvSpPr txBox="1"/>
          <p:nvPr/>
        </p:nvSpPr>
        <p:spPr>
          <a:xfrm>
            <a:off x="698113" y="817718"/>
            <a:ext cx="7866767" cy="1676741"/>
          </a:xfrm>
          <a:prstGeom prst="rect">
            <a:avLst/>
          </a:prstGeom>
          <a:noFill/>
        </p:spPr>
        <p:txBody>
          <a:bodyPr wrap="square" rtlCol="0">
            <a:spAutoFit/>
          </a:bodyPr>
          <a:lstStyle/>
          <a:p>
            <a:pPr marL="285750" indent="-285750">
              <a:lnSpc>
                <a:spcPct val="200000"/>
              </a:lnSpc>
              <a:buClr>
                <a:srgbClr val="23ABE3"/>
              </a:buClr>
              <a:buFont typeface="Wingdings" charset="2"/>
              <a:buChar char="Ø"/>
            </a:pPr>
            <a:r>
              <a:rPr lang="en-US" dirty="0"/>
              <a:t>Challenges and Requirements for Designing Scalable DL Frameworks</a:t>
            </a:r>
          </a:p>
          <a:p>
            <a:pPr marL="285750" indent="-285750">
              <a:lnSpc>
                <a:spcPct val="200000"/>
              </a:lnSpc>
              <a:buClr>
                <a:srgbClr val="23ABE3"/>
              </a:buClr>
              <a:buFont typeface="Wingdings" charset="2"/>
              <a:buChar char="Ø"/>
            </a:pPr>
            <a:r>
              <a:rPr lang="en-US" dirty="0"/>
              <a:t>S-Caffe: Proposed Architecture and Co-designs</a:t>
            </a:r>
          </a:p>
          <a:p>
            <a:pPr marL="285750" indent="-285750">
              <a:lnSpc>
                <a:spcPct val="200000"/>
              </a:lnSpc>
              <a:buClr>
                <a:srgbClr val="23ABE3"/>
              </a:buClr>
              <a:buFont typeface="Wingdings" charset="2"/>
              <a:buChar char="Ø"/>
            </a:pPr>
            <a:r>
              <a:rPr lang="en-US" dirty="0"/>
              <a:t>Performance Evaluation</a:t>
            </a:r>
          </a:p>
        </p:txBody>
      </p:sp>
    </p:spTree>
    <p:extLst>
      <p:ext uri="{BB962C8B-B14F-4D97-AF65-F5344CB8AC3E}">
        <p14:creationId xmlns:p14="http://schemas.microsoft.com/office/powerpoint/2010/main" val="12994607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900" dirty="0"/>
              <a:t>Outline</a:t>
            </a:r>
          </a:p>
        </p:txBody>
      </p:sp>
      <p:sp>
        <p:nvSpPr>
          <p:cNvPr id="3" name="Slide Number Placeholder 2"/>
          <p:cNvSpPr>
            <a:spLocks noGrp="1"/>
          </p:cNvSpPr>
          <p:nvPr>
            <p:ph type="sldNum" sz="quarter" idx="4"/>
          </p:nvPr>
        </p:nvSpPr>
        <p:spPr/>
        <p:txBody>
          <a:bodyPr/>
          <a:lstStyle/>
          <a:p>
            <a:r>
              <a:rPr lang="en-US"/>
              <a:t>- </a:t>
            </a:r>
            <a:fld id="{D174BAF6-F8F2-EF4F-936C-8DF63288C82F}" type="slidenum">
              <a:rPr lang="en-US" smtClean="0"/>
              <a:pPr/>
              <a:t>3</a:t>
            </a:fld>
            <a:r>
              <a:rPr lang="en-US"/>
              <a:t> -</a:t>
            </a:r>
            <a:endParaRPr lang="en-US" dirty="0"/>
          </a:p>
        </p:txBody>
      </p:sp>
      <p:sp>
        <p:nvSpPr>
          <p:cNvPr id="7" name="TextBox 6"/>
          <p:cNvSpPr txBox="1"/>
          <p:nvPr/>
        </p:nvSpPr>
        <p:spPr>
          <a:xfrm>
            <a:off x="698113" y="817718"/>
            <a:ext cx="7866767" cy="1676741"/>
          </a:xfrm>
          <a:prstGeom prst="rect">
            <a:avLst/>
          </a:prstGeom>
          <a:noFill/>
        </p:spPr>
        <p:txBody>
          <a:bodyPr wrap="square" rtlCol="0">
            <a:spAutoFit/>
          </a:bodyPr>
          <a:lstStyle/>
          <a:p>
            <a:pPr marL="285750" indent="-285750">
              <a:lnSpc>
                <a:spcPct val="200000"/>
              </a:lnSpc>
              <a:buClr>
                <a:srgbClr val="23ABE3"/>
              </a:buClr>
              <a:buFont typeface="Wingdings" charset="2"/>
              <a:buChar char="Ø"/>
            </a:pPr>
            <a:r>
              <a:rPr lang="en-US" b="1" dirty="0"/>
              <a:t>Challenges and Requirements for Designing Scalable DL Frameworks</a:t>
            </a:r>
          </a:p>
          <a:p>
            <a:pPr marL="285750" indent="-285750">
              <a:lnSpc>
                <a:spcPct val="200000"/>
              </a:lnSpc>
              <a:buClr>
                <a:srgbClr val="23ABE3"/>
              </a:buClr>
              <a:buFont typeface="Wingdings" charset="2"/>
              <a:buChar char="Ø"/>
            </a:pPr>
            <a:r>
              <a:rPr lang="en-US" dirty="0"/>
              <a:t>S-Caffe: Proposed Architecture and Co-designs</a:t>
            </a:r>
          </a:p>
          <a:p>
            <a:pPr marL="285750" indent="-285750">
              <a:lnSpc>
                <a:spcPct val="200000"/>
              </a:lnSpc>
              <a:buClr>
                <a:srgbClr val="23ABE3"/>
              </a:buClr>
              <a:buFont typeface="Wingdings" charset="2"/>
              <a:buChar char="Ø"/>
            </a:pPr>
            <a:r>
              <a:rPr lang="en-US" dirty="0"/>
              <a:t>Performance Evaluation</a:t>
            </a:r>
          </a:p>
        </p:txBody>
      </p:sp>
    </p:spTree>
    <p:extLst>
      <p:ext uri="{BB962C8B-B14F-4D97-AF65-F5344CB8AC3E}">
        <p14:creationId xmlns:p14="http://schemas.microsoft.com/office/powerpoint/2010/main" val="29045092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t>Parallelization Strategies and Implementation Styles</a:t>
            </a:r>
          </a:p>
        </p:txBody>
      </p:sp>
      <p:sp>
        <p:nvSpPr>
          <p:cNvPr id="21" name="Content Placeholder 20"/>
          <p:cNvSpPr>
            <a:spLocks noGrp="1"/>
          </p:cNvSpPr>
          <p:nvPr>
            <p:ph idx="1"/>
          </p:nvPr>
        </p:nvSpPr>
        <p:spPr>
          <a:xfrm>
            <a:off x="457200" y="809768"/>
            <a:ext cx="8229600" cy="3698927"/>
          </a:xfrm>
        </p:spPr>
        <p:txBody>
          <a:bodyPr>
            <a:noAutofit/>
          </a:bodyPr>
          <a:lstStyle/>
          <a:p>
            <a:pPr marL="285750">
              <a:lnSpc>
                <a:spcPct val="130000"/>
              </a:lnSpc>
              <a:buClr>
                <a:srgbClr val="23ABE3"/>
              </a:buClr>
              <a:buFont typeface="Wingdings" charset="2"/>
              <a:buChar char="Ø"/>
            </a:pPr>
            <a:r>
              <a:rPr lang="en-US" sz="1800" b="0" dirty="0">
                <a:cs typeface="Avenir Book"/>
              </a:rPr>
              <a:t>Two Parallelization Approaches</a:t>
            </a:r>
          </a:p>
          <a:p>
            <a:pPr marL="685800" lvl="1">
              <a:lnSpc>
                <a:spcPct val="130000"/>
              </a:lnSpc>
              <a:buClr>
                <a:srgbClr val="23ABE3"/>
              </a:buClr>
              <a:buFont typeface="Wingdings" charset="2"/>
              <a:buChar char="Ø"/>
            </a:pPr>
            <a:r>
              <a:rPr lang="en-US" sz="1400" b="1" dirty="0">
                <a:cs typeface="Avenir Book"/>
              </a:rPr>
              <a:t>Data Parallelization</a:t>
            </a:r>
          </a:p>
          <a:p>
            <a:pPr marL="685800" lvl="1">
              <a:lnSpc>
                <a:spcPct val="130000"/>
              </a:lnSpc>
              <a:buClr>
                <a:srgbClr val="23ABE3"/>
              </a:buClr>
              <a:buFont typeface="Wingdings" charset="2"/>
              <a:buChar char="Ø"/>
            </a:pPr>
            <a:r>
              <a:rPr lang="en-US" sz="1400" dirty="0">
                <a:cs typeface="Avenir Book"/>
              </a:rPr>
              <a:t>Same model is replicated but fed with different parts of training data to different processing units</a:t>
            </a:r>
          </a:p>
          <a:p>
            <a:pPr marL="685800" lvl="1">
              <a:lnSpc>
                <a:spcPct val="130000"/>
              </a:lnSpc>
              <a:buClr>
                <a:srgbClr val="23ABE3"/>
              </a:buClr>
              <a:buFont typeface="Wingdings" charset="2"/>
              <a:buChar char="Ø"/>
            </a:pPr>
            <a:r>
              <a:rPr lang="en-US" sz="1400" b="1" dirty="0">
                <a:cs typeface="Avenir Book"/>
              </a:rPr>
              <a:t>Model Parallelization</a:t>
            </a:r>
          </a:p>
          <a:p>
            <a:pPr marL="685800" lvl="1">
              <a:lnSpc>
                <a:spcPct val="130000"/>
              </a:lnSpc>
              <a:buClr>
                <a:srgbClr val="23ABE3"/>
              </a:buClr>
              <a:buFont typeface="Wingdings" charset="2"/>
              <a:buChar char="Ø"/>
            </a:pPr>
            <a:r>
              <a:rPr lang="en-US" sz="1400" dirty="0">
                <a:cs typeface="Avenir Book"/>
              </a:rPr>
              <a:t>The parameters of the model is distributed and same data are fed to different processing units</a:t>
            </a:r>
          </a:p>
          <a:p>
            <a:pPr marL="285750">
              <a:lnSpc>
                <a:spcPct val="130000"/>
              </a:lnSpc>
              <a:buClr>
                <a:srgbClr val="23ABE3"/>
              </a:buClr>
              <a:buFont typeface="Wingdings" charset="2"/>
              <a:buChar char="Ø"/>
            </a:pPr>
            <a:r>
              <a:rPr lang="en-US" sz="1800" dirty="0">
                <a:cs typeface="Avenir Book"/>
              </a:rPr>
              <a:t>Data-parallel Approach</a:t>
            </a:r>
          </a:p>
          <a:p>
            <a:pPr marL="685800" lvl="1">
              <a:lnSpc>
                <a:spcPct val="130000"/>
              </a:lnSpc>
              <a:buClr>
                <a:srgbClr val="23ABE3"/>
              </a:buClr>
              <a:buFont typeface="Wingdings" charset="2"/>
              <a:buChar char="Ø"/>
            </a:pPr>
            <a:r>
              <a:rPr lang="en-US" sz="1400" b="1" dirty="0">
                <a:cs typeface="Avenir Book"/>
              </a:rPr>
              <a:t>Parameter-server approach</a:t>
            </a:r>
            <a:r>
              <a:rPr lang="en-US" sz="1400" dirty="0">
                <a:cs typeface="Avenir Book"/>
              </a:rPr>
              <a:t> – mostly used and not scalable; limited processing power and GPU mem</a:t>
            </a:r>
          </a:p>
          <a:p>
            <a:pPr marL="685800" lvl="1">
              <a:lnSpc>
                <a:spcPct val="130000"/>
              </a:lnSpc>
              <a:buClr>
                <a:srgbClr val="23ABE3"/>
              </a:buClr>
              <a:buFont typeface="Wingdings" charset="2"/>
              <a:buChar char="Ø"/>
            </a:pPr>
            <a:r>
              <a:rPr lang="en-US" sz="1400" dirty="0">
                <a:cs typeface="Avenir Book"/>
              </a:rPr>
              <a:t>Each process sends the gradients to a master processor; master aggregates and sends to workers</a:t>
            </a:r>
          </a:p>
          <a:p>
            <a:pPr marL="685800" lvl="1">
              <a:lnSpc>
                <a:spcPct val="130000"/>
              </a:lnSpc>
              <a:buClr>
                <a:srgbClr val="23ABE3"/>
              </a:buClr>
              <a:buFont typeface="Wingdings" charset="2"/>
              <a:buChar char="Ø"/>
            </a:pPr>
            <a:r>
              <a:rPr lang="en-US" sz="1400" b="1" dirty="0">
                <a:cs typeface="Avenir Book"/>
              </a:rPr>
              <a:t>Reduction-tree approach</a:t>
            </a:r>
          </a:p>
          <a:p>
            <a:pPr marL="685800" lvl="1">
              <a:lnSpc>
                <a:spcPct val="130000"/>
              </a:lnSpc>
              <a:buClr>
                <a:srgbClr val="23ABE3"/>
              </a:buClr>
              <a:buFont typeface="Wingdings" charset="2"/>
              <a:buChar char="Ø"/>
            </a:pPr>
            <a:r>
              <a:rPr lang="en-US" sz="1400" dirty="0">
                <a:cs typeface="Avenir Book"/>
              </a:rPr>
              <a:t>Symmetric parallelization approach where all GPUs communicate using a tree-like pattern</a:t>
            </a:r>
          </a:p>
          <a:p>
            <a:pPr marL="285750">
              <a:lnSpc>
                <a:spcPct val="130000"/>
              </a:lnSpc>
              <a:buClr>
                <a:srgbClr val="23ABE3"/>
              </a:buClr>
              <a:buFont typeface="Wingdings" charset="2"/>
              <a:buChar char="Ø"/>
            </a:pPr>
            <a:r>
              <a:rPr lang="en-US" sz="1800" dirty="0">
                <a:cs typeface="Avenir Book"/>
              </a:rPr>
              <a:t>Challenge: </a:t>
            </a:r>
            <a:r>
              <a:rPr lang="en-US" sz="1800" b="0" dirty="0">
                <a:cs typeface="Avenir Book"/>
              </a:rPr>
              <a:t>Implement data-parallel approach using symmetric SPMD-type solver</a:t>
            </a:r>
          </a:p>
        </p:txBody>
      </p:sp>
      <p:sp>
        <p:nvSpPr>
          <p:cNvPr id="3" name="Slide Number Placeholder 2"/>
          <p:cNvSpPr>
            <a:spLocks noGrp="1"/>
          </p:cNvSpPr>
          <p:nvPr>
            <p:ph type="sldNum" sz="quarter" idx="4"/>
          </p:nvPr>
        </p:nvSpPr>
        <p:spPr/>
        <p:txBody>
          <a:bodyPr/>
          <a:lstStyle/>
          <a:p>
            <a:fld id="{167F000A-0E87-634D-A6A5-8EA5697989E0}" type="slidenum">
              <a:rPr lang="en-US" smtClean="0"/>
              <a:pPr/>
              <a:t>4</a:t>
            </a:fld>
            <a:endParaRPr lang="en-US" dirty="0"/>
          </a:p>
        </p:txBody>
      </p:sp>
    </p:spTree>
    <p:extLst>
      <p:ext uri="{BB962C8B-B14F-4D97-AF65-F5344CB8AC3E}">
        <p14:creationId xmlns:p14="http://schemas.microsoft.com/office/powerpoint/2010/main" val="9577292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341" y="134902"/>
            <a:ext cx="7318113" cy="577109"/>
          </a:xfrm>
        </p:spPr>
        <p:txBody>
          <a:bodyPr>
            <a:noAutofit/>
          </a:bodyPr>
          <a:lstStyle/>
          <a:p>
            <a:r>
              <a:rPr lang="en-US" sz="2300" dirty="0"/>
              <a:t>Distributed Address Space Design and Parallel Data Reading</a:t>
            </a:r>
          </a:p>
        </p:txBody>
      </p:sp>
      <p:sp>
        <p:nvSpPr>
          <p:cNvPr id="21" name="Content Placeholder 20"/>
          <p:cNvSpPr>
            <a:spLocks noGrp="1"/>
          </p:cNvSpPr>
          <p:nvPr>
            <p:ph idx="1"/>
          </p:nvPr>
        </p:nvSpPr>
        <p:spPr>
          <a:xfrm>
            <a:off x="457200" y="809768"/>
            <a:ext cx="8229600" cy="3698927"/>
          </a:xfrm>
        </p:spPr>
        <p:txBody>
          <a:bodyPr>
            <a:noAutofit/>
          </a:bodyPr>
          <a:lstStyle/>
          <a:p>
            <a:pPr marL="285750">
              <a:lnSpc>
                <a:spcPct val="130000"/>
              </a:lnSpc>
              <a:buClr>
                <a:srgbClr val="23ABE3"/>
              </a:buClr>
              <a:buFont typeface="Wingdings" charset="2"/>
              <a:buChar char="Ø"/>
            </a:pPr>
            <a:r>
              <a:rPr lang="en-US" sz="1800" b="0" dirty="0">
                <a:cs typeface="Avenir Book"/>
              </a:rPr>
              <a:t>HPC systems can have multiple (2-4) GPUs per node</a:t>
            </a:r>
          </a:p>
          <a:p>
            <a:pPr marL="685800" lvl="1">
              <a:lnSpc>
                <a:spcPct val="130000"/>
              </a:lnSpc>
              <a:buClr>
                <a:srgbClr val="23ABE3"/>
              </a:buClr>
              <a:buFont typeface="Wingdings" charset="2"/>
              <a:buChar char="Ø"/>
            </a:pPr>
            <a:r>
              <a:rPr lang="en-US" sz="1400" b="0" dirty="0">
                <a:cs typeface="Avenir Book"/>
              </a:rPr>
              <a:t>Caffe has single address space system; single process can use multiple threads to leverage multiple GPUs</a:t>
            </a:r>
          </a:p>
          <a:p>
            <a:pPr marL="685800" lvl="1">
              <a:lnSpc>
                <a:spcPct val="130000"/>
              </a:lnSpc>
              <a:buClr>
                <a:srgbClr val="23ABE3"/>
              </a:buClr>
              <a:buFont typeface="Wingdings" charset="2"/>
              <a:buChar char="Ø"/>
            </a:pPr>
            <a:r>
              <a:rPr lang="en-US" sz="1400" b="0" dirty="0">
                <a:cs typeface="Avenir Book"/>
              </a:rPr>
              <a:t>Caffe only makes intra-node scale-up possible</a:t>
            </a:r>
          </a:p>
          <a:p>
            <a:pPr marL="285750">
              <a:lnSpc>
                <a:spcPct val="130000"/>
              </a:lnSpc>
              <a:buClr>
                <a:srgbClr val="23ABE3"/>
              </a:buClr>
              <a:buFont typeface="Wingdings" charset="2"/>
              <a:buChar char="Ø"/>
            </a:pPr>
            <a:r>
              <a:rPr lang="en-US" sz="1800" b="0" dirty="0">
                <a:cs typeface="Avenir Book"/>
              </a:rPr>
              <a:t>Caffe maintains training data in LMDB database</a:t>
            </a:r>
          </a:p>
          <a:p>
            <a:pPr marL="285750">
              <a:lnSpc>
                <a:spcPct val="130000"/>
              </a:lnSpc>
              <a:buClr>
                <a:srgbClr val="23ABE3"/>
              </a:buClr>
              <a:buFont typeface="Wingdings" charset="2"/>
              <a:buChar char="Ø"/>
            </a:pPr>
            <a:r>
              <a:rPr lang="en-US" sz="1800" b="0" dirty="0">
                <a:cs typeface="Avenir Book"/>
              </a:rPr>
              <a:t>Caffe’s Data Reader thread brings data from storage to memory and shares the memory to the solvers or GPUs</a:t>
            </a:r>
          </a:p>
          <a:p>
            <a:pPr marL="285750">
              <a:lnSpc>
                <a:spcPct val="130000"/>
              </a:lnSpc>
              <a:buClr>
                <a:srgbClr val="23ABE3"/>
              </a:buClr>
              <a:buFont typeface="Wingdings" charset="2"/>
              <a:buChar char="Ø"/>
            </a:pPr>
            <a:r>
              <a:rPr lang="en-US" sz="1800" b="0" dirty="0">
                <a:cs typeface="Avenir Book"/>
              </a:rPr>
              <a:t>Datasets are usually stored in PFS’s and storage nodes</a:t>
            </a:r>
          </a:p>
          <a:p>
            <a:pPr marL="285750">
              <a:lnSpc>
                <a:spcPct val="130000"/>
              </a:lnSpc>
              <a:buClr>
                <a:srgbClr val="23ABE3"/>
              </a:buClr>
              <a:buFont typeface="Wingdings" charset="2"/>
              <a:buChar char="Ø"/>
            </a:pPr>
            <a:r>
              <a:rPr lang="en-US" sz="1800" dirty="0">
                <a:cs typeface="Avenir Book"/>
              </a:rPr>
              <a:t>Challenge: </a:t>
            </a:r>
            <a:r>
              <a:rPr lang="en-US" sz="1800" b="0" dirty="0">
                <a:cs typeface="Avenir Book"/>
              </a:rPr>
              <a:t>Design efficient parallel data reading mechanism</a:t>
            </a:r>
            <a:endParaRPr lang="en-US" sz="1800" b="1" dirty="0">
              <a:cs typeface="Avenir Book"/>
            </a:endParaRPr>
          </a:p>
        </p:txBody>
      </p:sp>
      <p:sp>
        <p:nvSpPr>
          <p:cNvPr id="3" name="Slide Number Placeholder 2"/>
          <p:cNvSpPr>
            <a:spLocks noGrp="1"/>
          </p:cNvSpPr>
          <p:nvPr>
            <p:ph type="sldNum" sz="quarter" idx="4"/>
          </p:nvPr>
        </p:nvSpPr>
        <p:spPr/>
        <p:txBody>
          <a:bodyPr/>
          <a:lstStyle/>
          <a:p>
            <a:fld id="{167F000A-0E87-634D-A6A5-8EA5697989E0}" type="slidenum">
              <a:rPr lang="en-US" smtClean="0"/>
              <a:pPr/>
              <a:t>5</a:t>
            </a:fld>
            <a:endParaRPr lang="en-US" dirty="0"/>
          </a:p>
        </p:txBody>
      </p:sp>
    </p:spTree>
    <p:extLst>
      <p:ext uri="{BB962C8B-B14F-4D97-AF65-F5344CB8AC3E}">
        <p14:creationId xmlns:p14="http://schemas.microsoft.com/office/powerpoint/2010/main" val="37238749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t>Exploiting Overlap of Computation and Communication</a:t>
            </a:r>
          </a:p>
        </p:txBody>
      </p:sp>
      <p:sp>
        <p:nvSpPr>
          <p:cNvPr id="21" name="Content Placeholder 20"/>
          <p:cNvSpPr>
            <a:spLocks noGrp="1"/>
          </p:cNvSpPr>
          <p:nvPr>
            <p:ph idx="1"/>
          </p:nvPr>
        </p:nvSpPr>
        <p:spPr>
          <a:xfrm>
            <a:off x="457200" y="809768"/>
            <a:ext cx="8229600" cy="3698927"/>
          </a:xfrm>
        </p:spPr>
        <p:txBody>
          <a:bodyPr>
            <a:noAutofit/>
          </a:bodyPr>
          <a:lstStyle/>
          <a:p>
            <a:pPr marL="285750">
              <a:lnSpc>
                <a:spcPct val="130000"/>
              </a:lnSpc>
              <a:buClr>
                <a:srgbClr val="23ABE3"/>
              </a:buClr>
              <a:buFont typeface="Wingdings" charset="2"/>
              <a:buChar char="Ø"/>
            </a:pPr>
            <a:r>
              <a:rPr lang="en-US" sz="1800" dirty="0">
                <a:cs typeface="Avenir Book"/>
              </a:rPr>
              <a:t>Caffe workflow has three main phases</a:t>
            </a:r>
          </a:p>
          <a:p>
            <a:pPr marL="685800" lvl="1">
              <a:lnSpc>
                <a:spcPct val="130000"/>
              </a:lnSpc>
              <a:buClr>
                <a:srgbClr val="23ABE3"/>
              </a:buClr>
              <a:buFont typeface="Wingdings" charset="2"/>
              <a:buChar char="Ø"/>
            </a:pPr>
            <a:r>
              <a:rPr lang="en-US" sz="1400" dirty="0">
                <a:cs typeface="Avenir Book"/>
              </a:rPr>
              <a:t>Data propagation</a:t>
            </a:r>
          </a:p>
          <a:p>
            <a:pPr marL="685800" lvl="1">
              <a:lnSpc>
                <a:spcPct val="130000"/>
              </a:lnSpc>
              <a:buClr>
                <a:srgbClr val="23ABE3"/>
              </a:buClr>
              <a:buFont typeface="Wingdings" charset="2"/>
              <a:buChar char="Ø"/>
            </a:pPr>
            <a:r>
              <a:rPr lang="en-US" sz="1400" dirty="0">
                <a:cs typeface="Avenir Book"/>
              </a:rPr>
              <a:t>Forward/backward passes</a:t>
            </a:r>
          </a:p>
          <a:p>
            <a:pPr marL="685800" lvl="1">
              <a:lnSpc>
                <a:spcPct val="130000"/>
              </a:lnSpc>
              <a:buClr>
                <a:srgbClr val="23ABE3"/>
              </a:buClr>
              <a:buFont typeface="Wingdings" charset="2"/>
              <a:buChar char="Ø"/>
            </a:pPr>
            <a:r>
              <a:rPr lang="en-US" sz="1400" dirty="0">
                <a:cs typeface="Avenir Book"/>
              </a:rPr>
              <a:t>Gradient aggregation</a:t>
            </a:r>
          </a:p>
          <a:p>
            <a:pPr marL="285750">
              <a:lnSpc>
                <a:spcPct val="130000"/>
              </a:lnSpc>
              <a:buClr>
                <a:srgbClr val="23ABE3"/>
              </a:buClr>
              <a:buFont typeface="Wingdings" charset="2"/>
              <a:buChar char="Ø"/>
            </a:pPr>
            <a:r>
              <a:rPr lang="en-US" sz="1800" dirty="0">
                <a:solidFill>
                  <a:srgbClr val="FF0000"/>
                </a:solidFill>
                <a:cs typeface="Avenir Book"/>
              </a:rPr>
              <a:t>Sequential nature of this workflow makes overlap of computation and communication impossible, so scalability is severely hindered</a:t>
            </a:r>
          </a:p>
          <a:p>
            <a:pPr marL="285750">
              <a:lnSpc>
                <a:spcPct val="130000"/>
              </a:lnSpc>
              <a:buClr>
                <a:srgbClr val="23ABE3"/>
              </a:buClr>
              <a:buFont typeface="Wingdings" charset="2"/>
              <a:buChar char="Ø"/>
            </a:pPr>
            <a:r>
              <a:rPr lang="en-US" sz="1800" dirty="0">
                <a:cs typeface="Avenir Book"/>
              </a:rPr>
              <a:t>To-dos:</a:t>
            </a:r>
          </a:p>
          <a:p>
            <a:pPr marL="685800" lvl="1">
              <a:lnSpc>
                <a:spcPct val="130000"/>
              </a:lnSpc>
              <a:buClr>
                <a:srgbClr val="23ABE3"/>
              </a:buClr>
              <a:buFont typeface="Wingdings" charset="2"/>
              <a:buChar char="Ø"/>
            </a:pPr>
            <a:r>
              <a:rPr lang="en-US" sz="1400" dirty="0">
                <a:cs typeface="Avenir Book"/>
              </a:rPr>
              <a:t>In-depth analysis of workflow and phases</a:t>
            </a:r>
          </a:p>
          <a:p>
            <a:pPr marL="685800" lvl="1">
              <a:lnSpc>
                <a:spcPct val="130000"/>
              </a:lnSpc>
              <a:buClr>
                <a:srgbClr val="23ABE3"/>
              </a:buClr>
              <a:buFont typeface="Wingdings" charset="2"/>
              <a:buChar char="Ø"/>
            </a:pPr>
            <a:r>
              <a:rPr lang="en-US" sz="1400" dirty="0">
                <a:cs typeface="Avenir Book"/>
              </a:rPr>
              <a:t>Restructure coarse-grain phases to fine-grain ones</a:t>
            </a:r>
          </a:p>
          <a:p>
            <a:pPr marL="685800" lvl="1">
              <a:lnSpc>
                <a:spcPct val="130000"/>
              </a:lnSpc>
              <a:buClr>
                <a:srgbClr val="23ABE3"/>
              </a:buClr>
              <a:buFont typeface="Wingdings" charset="2"/>
              <a:buChar char="Ø"/>
            </a:pPr>
            <a:r>
              <a:rPr lang="en-US" sz="1400" dirty="0">
                <a:cs typeface="Avenir Book"/>
              </a:rPr>
              <a:t>Leveraging new communication semantics</a:t>
            </a:r>
          </a:p>
        </p:txBody>
      </p:sp>
      <p:sp>
        <p:nvSpPr>
          <p:cNvPr id="3" name="Slide Number Placeholder 2"/>
          <p:cNvSpPr>
            <a:spLocks noGrp="1"/>
          </p:cNvSpPr>
          <p:nvPr>
            <p:ph type="sldNum" sz="quarter" idx="4"/>
          </p:nvPr>
        </p:nvSpPr>
        <p:spPr/>
        <p:txBody>
          <a:bodyPr/>
          <a:lstStyle/>
          <a:p>
            <a:fld id="{167F000A-0E87-634D-A6A5-8EA5697989E0}" type="slidenum">
              <a:rPr lang="en-US" smtClean="0"/>
              <a:pPr/>
              <a:t>6</a:t>
            </a:fld>
            <a:endParaRPr lang="en-US" dirty="0"/>
          </a:p>
        </p:txBody>
      </p:sp>
    </p:spTree>
    <p:extLst>
      <p:ext uri="{BB962C8B-B14F-4D97-AF65-F5344CB8AC3E}">
        <p14:creationId xmlns:p14="http://schemas.microsoft.com/office/powerpoint/2010/main" val="16163196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t>Designing DL-Aware Communication Runtimes</a:t>
            </a:r>
          </a:p>
        </p:txBody>
      </p:sp>
      <p:sp>
        <p:nvSpPr>
          <p:cNvPr id="21" name="Content Placeholder 20"/>
          <p:cNvSpPr>
            <a:spLocks noGrp="1"/>
          </p:cNvSpPr>
          <p:nvPr>
            <p:ph idx="1"/>
          </p:nvPr>
        </p:nvSpPr>
        <p:spPr>
          <a:xfrm>
            <a:off x="457200" y="809768"/>
            <a:ext cx="8229600" cy="3698927"/>
          </a:xfrm>
        </p:spPr>
        <p:txBody>
          <a:bodyPr>
            <a:noAutofit/>
          </a:bodyPr>
          <a:lstStyle/>
          <a:p>
            <a:pPr marL="285750">
              <a:lnSpc>
                <a:spcPct val="130000"/>
              </a:lnSpc>
              <a:buClr>
                <a:srgbClr val="23ABE3"/>
              </a:buClr>
              <a:buFont typeface="Wingdings" charset="2"/>
              <a:buChar char="Ø"/>
            </a:pPr>
            <a:r>
              <a:rPr lang="en-US" sz="1800" b="0" dirty="0">
                <a:cs typeface="Avenir Book"/>
              </a:rPr>
              <a:t>MPI communication protocol and runtimes</a:t>
            </a:r>
          </a:p>
          <a:p>
            <a:pPr marL="685800" lvl="1">
              <a:lnSpc>
                <a:spcPct val="130000"/>
              </a:lnSpc>
              <a:buClr>
                <a:srgbClr val="23ABE3"/>
              </a:buClr>
              <a:buFont typeface="Wingdings" charset="2"/>
              <a:buChar char="Ø"/>
            </a:pPr>
            <a:r>
              <a:rPr lang="en-US" sz="1400" dirty="0">
                <a:cs typeface="Avenir Book"/>
              </a:rPr>
              <a:t>Can be CUDA-aware, but optimized for message sizes up to 4MB</a:t>
            </a:r>
          </a:p>
          <a:p>
            <a:pPr marL="285750">
              <a:lnSpc>
                <a:spcPct val="130000"/>
              </a:lnSpc>
              <a:buClr>
                <a:srgbClr val="23ABE3"/>
              </a:buClr>
              <a:buFont typeface="Wingdings" charset="2"/>
              <a:buChar char="Ø"/>
            </a:pPr>
            <a:r>
              <a:rPr lang="en-US" sz="1800" dirty="0">
                <a:solidFill>
                  <a:srgbClr val="FF0000"/>
                </a:solidFill>
                <a:cs typeface="Avenir Book"/>
              </a:rPr>
              <a:t>In DL Frameworks, aggregation phase can require reduction on 256MB buffer</a:t>
            </a:r>
          </a:p>
          <a:p>
            <a:pPr marL="285750">
              <a:lnSpc>
                <a:spcPct val="130000"/>
              </a:lnSpc>
              <a:buClr>
                <a:srgbClr val="23ABE3"/>
              </a:buClr>
              <a:buFont typeface="Wingdings" charset="2"/>
              <a:buChar char="Ø"/>
            </a:pPr>
            <a:r>
              <a:rPr lang="en-US" sz="1800" dirty="0">
                <a:cs typeface="Avenir Book"/>
              </a:rPr>
              <a:t>Challenge:</a:t>
            </a:r>
          </a:p>
          <a:p>
            <a:pPr marL="285750">
              <a:lnSpc>
                <a:spcPct val="130000"/>
              </a:lnSpc>
              <a:buClr>
                <a:srgbClr val="23ABE3"/>
              </a:buClr>
              <a:buFont typeface="Wingdings" charset="2"/>
              <a:buChar char="Ø"/>
            </a:pPr>
            <a:r>
              <a:rPr lang="en-US" sz="1800" b="0" dirty="0">
                <a:cs typeface="Avenir Book"/>
              </a:rPr>
              <a:t>Design of new DL-Aware and GPU/CUDA-aware communication runtime and protocol</a:t>
            </a:r>
          </a:p>
          <a:p>
            <a:pPr marL="685800" lvl="1">
              <a:lnSpc>
                <a:spcPct val="130000"/>
              </a:lnSpc>
              <a:buClr>
                <a:srgbClr val="23ABE3"/>
              </a:buClr>
              <a:buFont typeface="Wingdings" charset="2"/>
              <a:buChar char="Ø"/>
            </a:pPr>
            <a:r>
              <a:rPr lang="en-US" sz="1400" dirty="0">
                <a:cs typeface="Avenir Book"/>
              </a:rPr>
              <a:t>Can take advantage of GPU computing capabilities like </a:t>
            </a:r>
            <a:r>
              <a:rPr lang="en-US" sz="1400" dirty="0" err="1">
                <a:cs typeface="Avenir Book"/>
              </a:rPr>
              <a:t>GPUDirect</a:t>
            </a:r>
            <a:r>
              <a:rPr lang="en-US" sz="1400" dirty="0">
                <a:cs typeface="Avenir Book"/>
              </a:rPr>
              <a:t> RDMA (GDR) and </a:t>
            </a:r>
            <a:r>
              <a:rPr lang="en-US" sz="1400" dirty="0" err="1">
                <a:cs typeface="Avenir Book"/>
              </a:rPr>
              <a:t>InterProcess</a:t>
            </a:r>
            <a:r>
              <a:rPr lang="en-US" sz="1400" dirty="0">
                <a:cs typeface="Avenir Book"/>
              </a:rPr>
              <a:t> Communication (IPC)</a:t>
            </a:r>
            <a:endParaRPr lang="en-US" sz="1400" b="0" dirty="0">
              <a:cs typeface="Avenir Book"/>
            </a:endParaRPr>
          </a:p>
        </p:txBody>
      </p:sp>
      <p:sp>
        <p:nvSpPr>
          <p:cNvPr id="3" name="Slide Number Placeholder 2"/>
          <p:cNvSpPr>
            <a:spLocks noGrp="1"/>
          </p:cNvSpPr>
          <p:nvPr>
            <p:ph type="sldNum" sz="quarter" idx="4"/>
          </p:nvPr>
        </p:nvSpPr>
        <p:spPr/>
        <p:txBody>
          <a:bodyPr/>
          <a:lstStyle/>
          <a:p>
            <a:fld id="{167F000A-0E87-634D-A6A5-8EA5697989E0}" type="slidenum">
              <a:rPr lang="en-US" smtClean="0"/>
              <a:pPr/>
              <a:t>7</a:t>
            </a:fld>
            <a:endParaRPr lang="en-US" dirty="0"/>
          </a:p>
        </p:txBody>
      </p:sp>
    </p:spTree>
    <p:extLst>
      <p:ext uri="{BB962C8B-B14F-4D97-AF65-F5344CB8AC3E}">
        <p14:creationId xmlns:p14="http://schemas.microsoft.com/office/powerpoint/2010/main" val="23344362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900" dirty="0"/>
              <a:t>Outline</a:t>
            </a:r>
          </a:p>
        </p:txBody>
      </p:sp>
      <p:sp>
        <p:nvSpPr>
          <p:cNvPr id="3" name="Slide Number Placeholder 2"/>
          <p:cNvSpPr>
            <a:spLocks noGrp="1"/>
          </p:cNvSpPr>
          <p:nvPr>
            <p:ph type="sldNum" sz="quarter" idx="4"/>
          </p:nvPr>
        </p:nvSpPr>
        <p:spPr/>
        <p:txBody>
          <a:bodyPr/>
          <a:lstStyle/>
          <a:p>
            <a:r>
              <a:rPr lang="en-US"/>
              <a:t>- </a:t>
            </a:r>
            <a:fld id="{D174BAF6-F8F2-EF4F-936C-8DF63288C82F}" type="slidenum">
              <a:rPr lang="en-US" smtClean="0"/>
              <a:pPr/>
              <a:t>8</a:t>
            </a:fld>
            <a:r>
              <a:rPr lang="en-US"/>
              <a:t> -</a:t>
            </a:r>
            <a:endParaRPr lang="en-US" dirty="0"/>
          </a:p>
        </p:txBody>
      </p:sp>
      <p:sp>
        <p:nvSpPr>
          <p:cNvPr id="7" name="TextBox 6"/>
          <p:cNvSpPr txBox="1"/>
          <p:nvPr/>
        </p:nvSpPr>
        <p:spPr>
          <a:xfrm>
            <a:off x="698113" y="817718"/>
            <a:ext cx="7866767" cy="1676741"/>
          </a:xfrm>
          <a:prstGeom prst="rect">
            <a:avLst/>
          </a:prstGeom>
          <a:noFill/>
        </p:spPr>
        <p:txBody>
          <a:bodyPr wrap="square" rtlCol="0">
            <a:spAutoFit/>
          </a:bodyPr>
          <a:lstStyle/>
          <a:p>
            <a:pPr marL="285750" indent="-285750">
              <a:lnSpc>
                <a:spcPct val="200000"/>
              </a:lnSpc>
              <a:buClr>
                <a:srgbClr val="23ABE3"/>
              </a:buClr>
              <a:buFont typeface="Wingdings" charset="2"/>
              <a:buChar char="Ø"/>
            </a:pPr>
            <a:r>
              <a:rPr lang="en-US" dirty="0"/>
              <a:t>Challenges and Requirements for Designing Scalable DL Frameworks</a:t>
            </a:r>
          </a:p>
          <a:p>
            <a:pPr marL="285750" indent="-285750">
              <a:lnSpc>
                <a:spcPct val="200000"/>
              </a:lnSpc>
              <a:buClr>
                <a:srgbClr val="23ABE3"/>
              </a:buClr>
              <a:buFont typeface="Wingdings" charset="2"/>
              <a:buChar char="Ø"/>
            </a:pPr>
            <a:r>
              <a:rPr lang="en-US" b="1" dirty="0"/>
              <a:t>S-Caffe: Proposed Architecture and Co-designs</a:t>
            </a:r>
          </a:p>
          <a:p>
            <a:pPr marL="285750" indent="-285750">
              <a:lnSpc>
                <a:spcPct val="200000"/>
              </a:lnSpc>
              <a:buClr>
                <a:srgbClr val="23ABE3"/>
              </a:buClr>
              <a:buFont typeface="Wingdings" charset="2"/>
              <a:buChar char="Ø"/>
            </a:pPr>
            <a:r>
              <a:rPr lang="en-US" dirty="0"/>
              <a:t>Performance Evaluation</a:t>
            </a:r>
          </a:p>
        </p:txBody>
      </p:sp>
    </p:spTree>
    <p:extLst>
      <p:ext uri="{BB962C8B-B14F-4D97-AF65-F5344CB8AC3E}">
        <p14:creationId xmlns:p14="http://schemas.microsoft.com/office/powerpoint/2010/main" val="37543871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900" dirty="0"/>
              <a:t>Caffe Architecture: Before-After</a:t>
            </a:r>
          </a:p>
        </p:txBody>
      </p:sp>
      <p:sp>
        <p:nvSpPr>
          <p:cNvPr id="3" name="Slide Number Placeholder 2"/>
          <p:cNvSpPr>
            <a:spLocks noGrp="1"/>
          </p:cNvSpPr>
          <p:nvPr>
            <p:ph type="sldNum" sz="quarter" idx="4"/>
          </p:nvPr>
        </p:nvSpPr>
        <p:spPr/>
        <p:txBody>
          <a:bodyPr/>
          <a:lstStyle/>
          <a:p>
            <a:fld id="{167F000A-0E87-634D-A6A5-8EA5697989E0}" type="slidenum">
              <a:rPr lang="en-US" smtClean="0"/>
              <a:pPr/>
              <a:t>9</a:t>
            </a:fld>
            <a:endParaRPr lang="en-US" dirty="0"/>
          </a:p>
        </p:txBody>
      </p:sp>
      <p:pic>
        <p:nvPicPr>
          <p:cNvPr id="10" name="Picture 9">
            <a:extLst>
              <a:ext uri="{FF2B5EF4-FFF2-40B4-BE49-F238E27FC236}">
                <a16:creationId xmlns:a16="http://schemas.microsoft.com/office/drawing/2014/main" id="{0357287B-B6C2-CC4A-A006-34CC89C4AFE9}"/>
              </a:ext>
            </a:extLst>
          </p:cNvPr>
          <p:cNvPicPr>
            <a:picLocks noChangeAspect="1"/>
          </p:cNvPicPr>
          <p:nvPr/>
        </p:nvPicPr>
        <p:blipFill>
          <a:blip r:embed="rId3"/>
          <a:stretch>
            <a:fillRect/>
          </a:stretch>
        </p:blipFill>
        <p:spPr>
          <a:xfrm>
            <a:off x="5042364" y="1594620"/>
            <a:ext cx="4101636" cy="1744373"/>
          </a:xfrm>
          <a:prstGeom prst="rect">
            <a:avLst/>
          </a:prstGeom>
        </p:spPr>
      </p:pic>
      <p:pic>
        <p:nvPicPr>
          <p:cNvPr id="13" name="Picture 12">
            <a:extLst>
              <a:ext uri="{FF2B5EF4-FFF2-40B4-BE49-F238E27FC236}">
                <a16:creationId xmlns:a16="http://schemas.microsoft.com/office/drawing/2014/main" id="{911E5E93-53AA-A044-8005-9B86398E8DE3}"/>
              </a:ext>
            </a:extLst>
          </p:cNvPr>
          <p:cNvPicPr>
            <a:picLocks noChangeAspect="1"/>
          </p:cNvPicPr>
          <p:nvPr/>
        </p:nvPicPr>
        <p:blipFill>
          <a:blip r:embed="rId4"/>
          <a:stretch>
            <a:fillRect/>
          </a:stretch>
        </p:blipFill>
        <p:spPr>
          <a:xfrm>
            <a:off x="22140" y="1175804"/>
            <a:ext cx="4264844" cy="2582004"/>
          </a:xfrm>
          <a:prstGeom prst="rect">
            <a:avLst/>
          </a:prstGeom>
        </p:spPr>
      </p:pic>
      <p:sp>
        <p:nvSpPr>
          <p:cNvPr id="16" name="TextBox 15">
            <a:extLst>
              <a:ext uri="{FF2B5EF4-FFF2-40B4-BE49-F238E27FC236}">
                <a16:creationId xmlns:a16="http://schemas.microsoft.com/office/drawing/2014/main" id="{E8451F1B-4774-F249-9C07-0A4FFDB661B3}"/>
              </a:ext>
            </a:extLst>
          </p:cNvPr>
          <p:cNvSpPr txBox="1"/>
          <p:nvPr/>
        </p:nvSpPr>
        <p:spPr>
          <a:xfrm>
            <a:off x="1709888" y="3983937"/>
            <a:ext cx="889348" cy="369332"/>
          </a:xfrm>
          <a:prstGeom prst="rect">
            <a:avLst/>
          </a:prstGeom>
          <a:noFill/>
        </p:spPr>
        <p:txBody>
          <a:bodyPr wrap="square" rtlCol="0">
            <a:spAutoFit/>
          </a:bodyPr>
          <a:lstStyle/>
          <a:p>
            <a:r>
              <a:rPr lang="en-US" dirty="0"/>
              <a:t>Before</a:t>
            </a:r>
          </a:p>
        </p:txBody>
      </p:sp>
      <p:sp>
        <p:nvSpPr>
          <p:cNvPr id="17" name="TextBox 16">
            <a:extLst>
              <a:ext uri="{FF2B5EF4-FFF2-40B4-BE49-F238E27FC236}">
                <a16:creationId xmlns:a16="http://schemas.microsoft.com/office/drawing/2014/main" id="{0D9E481D-0C53-F047-B23D-0B389DB38142}"/>
              </a:ext>
            </a:extLst>
          </p:cNvPr>
          <p:cNvSpPr txBox="1"/>
          <p:nvPr/>
        </p:nvSpPr>
        <p:spPr>
          <a:xfrm>
            <a:off x="6766099" y="3983607"/>
            <a:ext cx="654166" cy="369332"/>
          </a:xfrm>
          <a:prstGeom prst="rect">
            <a:avLst/>
          </a:prstGeom>
          <a:noFill/>
        </p:spPr>
        <p:txBody>
          <a:bodyPr wrap="square" rtlCol="0">
            <a:spAutoFit/>
          </a:bodyPr>
          <a:lstStyle/>
          <a:p>
            <a:r>
              <a:rPr lang="en-US" dirty="0"/>
              <a:t>After</a:t>
            </a:r>
          </a:p>
        </p:txBody>
      </p:sp>
      <p:sp>
        <p:nvSpPr>
          <p:cNvPr id="18" name="Right Arrow 17">
            <a:extLst>
              <a:ext uri="{FF2B5EF4-FFF2-40B4-BE49-F238E27FC236}">
                <a16:creationId xmlns:a16="http://schemas.microsoft.com/office/drawing/2014/main" id="{0A3985A4-381F-CD4D-A54E-FCC3DF4A9EDB}"/>
              </a:ext>
            </a:extLst>
          </p:cNvPr>
          <p:cNvSpPr/>
          <p:nvPr/>
        </p:nvSpPr>
        <p:spPr>
          <a:xfrm>
            <a:off x="4360599" y="2335282"/>
            <a:ext cx="608150" cy="263047"/>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86867512"/>
      </p:ext>
    </p:extLst>
  </p:cSld>
  <p:clrMapOvr>
    <a:masterClrMapping/>
  </p:clrMapOvr>
</p:sld>
</file>

<file path=ppt/theme/theme1.xml><?xml version="1.0" encoding="utf-8"?>
<a:theme xmlns:a="http://schemas.openxmlformats.org/drawingml/2006/main" name="NERSC HD">
  <a:themeElements>
    <a:clrScheme name="NERSC Palette">
      <a:dk1>
        <a:sysClr val="windowText" lastClr="000000"/>
      </a:dk1>
      <a:lt1>
        <a:sysClr val="window" lastClr="FFFFFF"/>
      </a:lt1>
      <a:dk2>
        <a:srgbClr val="194963"/>
      </a:dk2>
      <a:lt2>
        <a:srgbClr val="FEE8B4"/>
      </a:lt2>
      <a:accent1>
        <a:srgbClr val="194963"/>
      </a:accent1>
      <a:accent2>
        <a:srgbClr val="FCD235"/>
      </a:accent2>
      <a:accent3>
        <a:srgbClr val="4FA556"/>
      </a:accent3>
      <a:accent4>
        <a:srgbClr val="8E2A20"/>
      </a:accent4>
      <a:accent5>
        <a:srgbClr val="679AC3"/>
      </a:accent5>
      <a:accent6>
        <a:srgbClr val="F68B44"/>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NERSC HD.potx</Template>
  <TotalTime>21247</TotalTime>
  <Words>1293</Words>
  <Application>Microsoft Macintosh PowerPoint</Application>
  <PresentationFormat>On-screen Show (16:9)</PresentationFormat>
  <Paragraphs>180</Paragraphs>
  <Slides>18</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Avenir Book</vt:lpstr>
      <vt:lpstr>Calibri</vt:lpstr>
      <vt:lpstr>Helvetica Neue Bold Condensed</vt:lpstr>
      <vt:lpstr>Wingdings</vt:lpstr>
      <vt:lpstr>NERSC HD</vt:lpstr>
      <vt:lpstr>Fahim Tahmid Chowdhury Data Analytics &amp; Service Group NERSC</vt:lpstr>
      <vt:lpstr>Outline</vt:lpstr>
      <vt:lpstr>Outline</vt:lpstr>
      <vt:lpstr>Parallelization Strategies and Implementation Styles</vt:lpstr>
      <vt:lpstr>Distributed Address Space Design and Parallel Data Reading</vt:lpstr>
      <vt:lpstr>Exploiting Overlap of Computation and Communication</vt:lpstr>
      <vt:lpstr>Designing DL-Aware Communication Runtimes</vt:lpstr>
      <vt:lpstr>Outline</vt:lpstr>
      <vt:lpstr>Caffe Architecture: Before-After</vt:lpstr>
      <vt:lpstr>Basic CUDA-Aware MPI Design (SC-B)</vt:lpstr>
      <vt:lpstr>Multi-stage Non-blocking Collectives (SC-OB)</vt:lpstr>
      <vt:lpstr>Helper Control Thread for Gradient Aggregation (SC-OBR)</vt:lpstr>
      <vt:lpstr>Outline</vt:lpstr>
      <vt:lpstr>Experimental Platform</vt:lpstr>
      <vt:lpstr>Scalability Evaluation: GoogLeNet and ImageNet</vt:lpstr>
      <vt:lpstr>Scalability Evaluation: GoogLeNet and CIFAR10-Large</vt:lpstr>
      <vt:lpstr>Performance Comparison: AlexNet and CIFAR10</vt:lpstr>
      <vt:lpstr>References</vt:lpstr>
    </vt:vector>
  </TitlesOfParts>
  <Company/>
  <LinksUpToDate>false</LinksUpToDate>
  <SharedDoc>false</SharedDoc>
  <HyperlinksChanged>false</HyperlinksChanged>
  <AppVersion>16.0013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Jeff Broughton</dc:creator>
  <cp:lastModifiedBy>Microsoft Office User</cp:lastModifiedBy>
  <cp:revision>2282</cp:revision>
  <cp:lastPrinted>2012-06-09T14:57:01Z</cp:lastPrinted>
  <dcterms:created xsi:type="dcterms:W3CDTF">2012-10-26T23:06:13Z</dcterms:created>
  <dcterms:modified xsi:type="dcterms:W3CDTF">2018-06-07T21:56:32Z</dcterms:modified>
</cp:coreProperties>
</file>