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8" r:id="rId5"/>
  </p:sldIdLst>
  <p:sldSz cx="32918400" cy="43891200"/>
  <p:notesSz cx="6858000" cy="9144000"/>
  <p:defaultTextStyle>
    <a:defPPr>
      <a:defRPr lang="en-US"/>
    </a:defPPr>
    <a:lvl1pPr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93925" indent="-1736725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387850" indent="-3473450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581775" indent="-5210175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777288" indent="-6948488" algn="l" defTabSz="4387850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2"/>
    <p:restoredTop sz="94697"/>
  </p:normalViewPr>
  <p:slideViewPr>
    <p:cSldViewPr snapToGrid="0" snapToObjects="1">
      <p:cViewPr>
        <p:scale>
          <a:sx n="51" d="100"/>
          <a:sy n="51" d="100"/>
        </p:scale>
        <p:origin x="-472" y="-4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433E17-9474-A041-A40E-CE5BDB2FD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6858-0FAB-B84A-AC6D-20EFA37666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C792A33-D69A-1348-AE25-02028E074AC8}" type="datetime1">
              <a:rPr lang="en-US" altLang="en-US"/>
              <a:pPr/>
              <a:t>7/29/18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800B8-2482-FB43-8EB7-BF144CEA3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6DBC5-33CF-E443-83C9-047BDE3FD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AA7965-FF65-1046-8F3F-13E8A97FE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DB13BE-A811-B349-BBD8-F78D716F7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36E3D-8260-F54F-B6EE-2BE64ECEA8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F9EE4A8-7674-2D4C-8C77-3E0B3AED6575}" type="datetime1">
              <a:rPr lang="en-US" altLang="en-US"/>
              <a:pPr/>
              <a:t>7/29/18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946C1A-5786-1547-AB9D-04691E8CCD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B8AEF98-2C9B-A741-9517-AFF059F27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EACC4-3609-B74E-9410-8C40FE1F07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A06F3-34DD-3D48-9F9C-3FA713209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A8B3AA3-4D75-2C4E-8983-73A9D5DA44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2193925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387850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581775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8777288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BNL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1" descr="DOE_Office_Science.png">
            <a:extLst>
              <a:ext uri="{FF2B5EF4-FFF2-40B4-BE49-F238E27FC236}">
                <a16:creationId xmlns:a16="http://schemas.microsoft.com/office/drawing/2014/main" id="{8703940A-31C6-AB4C-9424-E2A7C408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44" r="6422" b="-56944"/>
          <a:stretch>
            <a:fillRect/>
          </a:stretch>
        </p:blipFill>
        <p:spPr bwMode="auto">
          <a:xfrm>
            <a:off x="692150" y="3560763"/>
            <a:ext cx="407035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789" y="745074"/>
            <a:ext cx="27031887" cy="1930400"/>
          </a:xfrm>
          <a:prstGeom prst="rect">
            <a:avLst/>
          </a:prstGeom>
        </p:spPr>
        <p:txBody>
          <a:bodyPr lIns="91436" tIns="45717" rIns="91436" bIns="45717" anchor="t" anchorCtr="0"/>
          <a:lstStyle>
            <a:lvl1pPr algn="l">
              <a:defRPr sz="6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78141" y="9193316"/>
            <a:ext cx="7542610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1756" y="8005697"/>
            <a:ext cx="7536656" cy="938719"/>
          </a:xfrm>
          <a:prstGeom prst="rect">
            <a:avLst/>
          </a:prstGeom>
          <a:solidFill>
            <a:srgbClr val="00395A"/>
          </a:solidFill>
        </p:spPr>
        <p:txBody>
          <a:bodyPr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1754" y="20080777"/>
            <a:ext cx="7537847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690374" y="9193316"/>
            <a:ext cx="7536656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8690375" y="8005697"/>
            <a:ext cx="7536656" cy="938719"/>
          </a:xfrm>
          <a:prstGeom prst="rect">
            <a:avLst/>
          </a:prstGeom>
          <a:solidFill>
            <a:srgbClr val="00395A"/>
          </a:solidFill>
        </p:spPr>
        <p:txBody>
          <a:bodyPr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6693754" y="9193316"/>
            <a:ext cx="7536656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16687800" y="8005697"/>
            <a:ext cx="7543800" cy="938719"/>
          </a:xfrm>
          <a:prstGeom prst="rect">
            <a:avLst/>
          </a:prstGeom>
          <a:solidFill>
            <a:srgbClr val="00395A"/>
          </a:solidFill>
        </p:spPr>
        <p:txBody>
          <a:bodyPr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24693562" y="8005697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24693562" y="9193316"/>
            <a:ext cx="7535264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24689294" y="20080777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4695451" y="21268893"/>
            <a:ext cx="7476225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4693562" y="34395655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4689788" y="35603779"/>
            <a:ext cx="7539038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78141" y="21268893"/>
            <a:ext cx="7542610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5139790" y="4433156"/>
            <a:ext cx="27031885" cy="1706880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5139790" y="2726276"/>
            <a:ext cx="27031886" cy="1706880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152"/>
          </p:nvPr>
        </p:nvSpPr>
        <p:spPr>
          <a:xfrm>
            <a:off x="2697205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153"/>
          </p:nvPr>
        </p:nvSpPr>
        <p:spPr>
          <a:xfrm>
            <a:off x="9169828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154"/>
          </p:nvPr>
        </p:nvSpPr>
        <p:spPr>
          <a:xfrm>
            <a:off x="323575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155"/>
          </p:nvPr>
        </p:nvSpPr>
        <p:spPr>
          <a:xfrm>
            <a:off x="21037978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156"/>
          </p:nvPr>
        </p:nvSpPr>
        <p:spPr>
          <a:xfrm>
            <a:off x="1510390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76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BNL - Wide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138738" y="766763"/>
            <a:ext cx="27109737" cy="1930400"/>
          </a:xfrm>
          <a:prstGeom prst="rect">
            <a:avLst/>
          </a:prstGeom>
        </p:spPr>
        <p:txBody>
          <a:bodyPr lIns="91436" tIns="45717" rIns="91436" bIns="45717" anchor="t" anchorCtr="0"/>
          <a:lstStyle>
            <a:lvl1pPr algn="l">
              <a:defRPr sz="6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5138739" y="4454845"/>
            <a:ext cx="27109736" cy="1706880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5138738" y="2747965"/>
            <a:ext cx="27109737" cy="1706880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2"/>
          </p:nvPr>
        </p:nvSpPr>
        <p:spPr>
          <a:xfrm>
            <a:off x="2697205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3"/>
          </p:nvPr>
        </p:nvSpPr>
        <p:spPr>
          <a:xfrm>
            <a:off x="9169828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54"/>
          </p:nvPr>
        </p:nvSpPr>
        <p:spPr>
          <a:xfrm>
            <a:off x="323575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55"/>
          </p:nvPr>
        </p:nvSpPr>
        <p:spPr>
          <a:xfrm>
            <a:off x="21037978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56"/>
          </p:nvPr>
        </p:nvSpPr>
        <p:spPr>
          <a:xfrm>
            <a:off x="1510390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5074" y="9270395"/>
            <a:ext cx="7542610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1756" y="8009721"/>
            <a:ext cx="7536656" cy="938719"/>
          </a:xfrm>
          <a:prstGeom prst="rect">
            <a:avLst/>
          </a:prstGeom>
          <a:solidFill>
            <a:srgbClr val="00395A"/>
          </a:solidFill>
        </p:spPr>
        <p:txBody>
          <a:bodyPr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6949" y="20640399"/>
            <a:ext cx="7543800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1754" y="19363031"/>
            <a:ext cx="7537847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30592" y="9270395"/>
            <a:ext cx="15426927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8713657" y="8009721"/>
            <a:ext cx="15424281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747523" y="20640399"/>
            <a:ext cx="15393061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8730591" y="19363531"/>
            <a:ext cx="15426928" cy="9382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8713657" y="31496867"/>
            <a:ext cx="15426927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8730590" y="32803874"/>
            <a:ext cx="15426927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24689294" y="8009721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4704572" y="9270395"/>
            <a:ext cx="7543903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4693562" y="31496867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4693563" y="32803874"/>
            <a:ext cx="7539038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57"/>
          </p:nvPr>
        </p:nvSpPr>
        <p:spPr>
          <a:xfrm>
            <a:off x="24693562" y="19363531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58"/>
          </p:nvPr>
        </p:nvSpPr>
        <p:spPr>
          <a:xfrm>
            <a:off x="24693563" y="20683711"/>
            <a:ext cx="7539038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31931-DE8F-6945-8E3B-CAFE181B2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9" y="2978487"/>
            <a:ext cx="4394200" cy="29527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4B13FB-D4FD-2A4B-875E-D821A974F5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9" y="5209225"/>
            <a:ext cx="3683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2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BNL - Righ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1" descr="DOE_Office_Science.png">
            <a:extLst>
              <a:ext uri="{FF2B5EF4-FFF2-40B4-BE49-F238E27FC236}">
                <a16:creationId xmlns:a16="http://schemas.microsoft.com/office/drawing/2014/main" id="{40B80359-B2E5-1A4A-9E8E-770B9ADB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44" r="6422" b="-56944"/>
          <a:stretch>
            <a:fillRect/>
          </a:stretch>
        </p:blipFill>
        <p:spPr bwMode="auto">
          <a:xfrm>
            <a:off x="692150" y="3560763"/>
            <a:ext cx="407035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78141" y="9236528"/>
            <a:ext cx="7542610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91756" y="8009720"/>
            <a:ext cx="7536656" cy="938719"/>
          </a:xfrm>
          <a:prstGeom prst="rect">
            <a:avLst/>
          </a:prstGeom>
          <a:solidFill>
            <a:srgbClr val="00395A"/>
          </a:solidFill>
        </p:spPr>
        <p:txBody>
          <a:bodyPr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6949" y="20647923"/>
            <a:ext cx="7543800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1754" y="19363031"/>
            <a:ext cx="7537847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747525" y="9236528"/>
            <a:ext cx="15426927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8747523" y="8009720"/>
            <a:ext cx="15426930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747523" y="20647923"/>
            <a:ext cx="15426927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8747524" y="19363031"/>
            <a:ext cx="15426930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8747523" y="31496867"/>
            <a:ext cx="15426927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8747523" y="32709800"/>
            <a:ext cx="15426927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24689294" y="8009720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4704572" y="9236528"/>
            <a:ext cx="7473311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4693562" y="31496867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4693563" y="32709800"/>
            <a:ext cx="7539038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152"/>
          </p:nvPr>
        </p:nvSpPr>
        <p:spPr>
          <a:xfrm>
            <a:off x="2697205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3" name="Picture Placeholder 13"/>
          <p:cNvSpPr>
            <a:spLocks noGrp="1"/>
          </p:cNvSpPr>
          <p:nvPr>
            <p:ph type="pic" sz="quarter" idx="153"/>
          </p:nvPr>
        </p:nvSpPr>
        <p:spPr>
          <a:xfrm>
            <a:off x="9169828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154"/>
          </p:nvPr>
        </p:nvSpPr>
        <p:spPr>
          <a:xfrm>
            <a:off x="323575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155"/>
          </p:nvPr>
        </p:nvSpPr>
        <p:spPr>
          <a:xfrm>
            <a:off x="21037978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6" name="Picture Placeholder 13"/>
          <p:cNvSpPr>
            <a:spLocks noGrp="1"/>
          </p:cNvSpPr>
          <p:nvPr>
            <p:ph type="pic" sz="quarter" idx="156"/>
          </p:nvPr>
        </p:nvSpPr>
        <p:spPr>
          <a:xfrm>
            <a:off x="15103903" y="40360604"/>
            <a:ext cx="2400300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157"/>
          </p:nvPr>
        </p:nvSpPr>
        <p:spPr>
          <a:xfrm>
            <a:off x="24693562" y="19363031"/>
            <a:ext cx="7535264" cy="938719"/>
          </a:xfrm>
          <a:prstGeom prst="rect">
            <a:avLst/>
          </a:prstGeom>
          <a:solidFill>
            <a:srgbClr val="00395A"/>
          </a:solidFill>
        </p:spPr>
        <p:txBody>
          <a:bodyPr wrap="square" lIns="182880" tIns="182880" rIns="182880" bIns="182880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158"/>
          </p:nvPr>
        </p:nvSpPr>
        <p:spPr>
          <a:xfrm>
            <a:off x="24693563" y="20647923"/>
            <a:ext cx="7539038" cy="830975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400">
                <a:latin typeface="+mn-lt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5137825" y="763882"/>
            <a:ext cx="27014658" cy="1930400"/>
          </a:xfrm>
          <a:prstGeom prst="rect">
            <a:avLst/>
          </a:prstGeom>
        </p:spPr>
        <p:txBody>
          <a:bodyPr lIns="91436" tIns="45717" rIns="91436" bIns="45717" anchor="t" anchorCtr="0"/>
          <a:lstStyle>
            <a:lvl1pPr algn="l">
              <a:defRPr sz="6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5137826" y="4451964"/>
            <a:ext cx="27014656" cy="1706880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5137825" y="2745084"/>
            <a:ext cx="27014657" cy="1706880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4800">
                <a:solidFill>
                  <a:schemeClr val="tx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5">
            <a:extLst>
              <a:ext uri="{FF2B5EF4-FFF2-40B4-BE49-F238E27FC236}">
                <a16:creationId xmlns:a16="http://schemas.microsoft.com/office/drawing/2014/main" id="{CC2E9CB1-3FFF-8A48-ACF2-38F61C95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8800" y="8007350"/>
            <a:ext cx="7543800" cy="3108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33">
            <a:extLst>
              <a:ext uri="{FF2B5EF4-FFF2-40B4-BE49-F238E27FC236}">
                <a16:creationId xmlns:a16="http://schemas.microsoft.com/office/drawing/2014/main" id="{35D2EC56-CA2A-5F4E-879C-20EF7E78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8007350"/>
            <a:ext cx="7543800" cy="3108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" name="Rectangle 33">
            <a:extLst>
              <a:ext uri="{FF2B5EF4-FFF2-40B4-BE49-F238E27FC236}">
                <a16:creationId xmlns:a16="http://schemas.microsoft.com/office/drawing/2014/main" id="{1331454B-3657-2348-8511-B64C7BBA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800" y="8007350"/>
            <a:ext cx="7543800" cy="3108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33">
            <a:extLst>
              <a:ext uri="{FF2B5EF4-FFF2-40B4-BE49-F238E27FC236}">
                <a16:creationId xmlns:a16="http://schemas.microsoft.com/office/drawing/2014/main" id="{57A21F06-C554-7246-B7BE-0C13CE08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8007350"/>
            <a:ext cx="7543800" cy="3108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724B96-5186-2046-9EFF-5B6DA274D90A}"/>
              </a:ext>
            </a:extLst>
          </p:cNvPr>
          <p:cNvCxnSpPr/>
          <p:nvPr/>
        </p:nvCxnSpPr>
        <p:spPr>
          <a:xfrm>
            <a:off x="685800" y="7315200"/>
            <a:ext cx="31546800" cy="0"/>
          </a:xfrm>
          <a:prstGeom prst="line">
            <a:avLst/>
          </a:prstGeom>
          <a:ln w="76200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1049E1-E1B5-5E46-AEF2-54DECD2EFD97}"/>
              </a:ext>
            </a:extLst>
          </p:cNvPr>
          <p:cNvCxnSpPr/>
          <p:nvPr/>
        </p:nvCxnSpPr>
        <p:spPr>
          <a:xfrm>
            <a:off x="685800" y="39822438"/>
            <a:ext cx="31546800" cy="0"/>
          </a:xfrm>
          <a:prstGeom prst="line">
            <a:avLst/>
          </a:prstGeom>
          <a:ln w="38100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25" descr="LBL_logo_bl_notext.png">
            <a:extLst>
              <a:ext uri="{FF2B5EF4-FFF2-40B4-BE49-F238E27FC236}">
                <a16:creationId xmlns:a16="http://schemas.microsoft.com/office/drawing/2014/main" id="{049F2892-970A-6C4D-AA78-623787C4A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787400"/>
            <a:ext cx="3760788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ctr" defTabSz="4387850" rtl="0" eaLnBrk="1" fontAlgn="base" hangingPunct="1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1pPr>
      <a:lvl2pPr algn="ctr" defTabSz="4387850" rtl="0" eaLnBrk="1" fontAlgn="base" hangingPunct="1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ctr" defTabSz="4387850" rtl="0" eaLnBrk="1" fontAlgn="base" hangingPunct="1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ctr" defTabSz="4387850" rtl="0" eaLnBrk="1" fontAlgn="base" hangingPunct="1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ctr" defTabSz="4387850" rtl="0" eaLnBrk="1" fontAlgn="base" hangingPunct="1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ctr" defTabSz="4387850" rtl="0" eaLnBrk="1" fontAlgn="base" hangingPunct="1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ctr" defTabSz="4387850" rtl="0" eaLnBrk="1" fontAlgn="base" hangingPunct="1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ctr" defTabSz="4387850" rtl="0" eaLnBrk="1" fontAlgn="base" hangingPunct="1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ctr" defTabSz="4387850" rtl="0" eaLnBrk="1" fontAlgn="base" hangingPunct="1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1644650" indent="-1644650" algn="l" defTabSz="43878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565525" indent="-1370013" algn="l" defTabSz="43878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5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84813" indent="-1096963" algn="l" defTabSz="43878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680325" indent="-1096963" algn="l" defTabSz="43878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874250" indent="-1096963" algn="l" defTabSz="43878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>
            <a:extLst>
              <a:ext uri="{FF2B5EF4-FFF2-40B4-BE49-F238E27FC236}">
                <a16:creationId xmlns:a16="http://schemas.microsoft.com/office/drawing/2014/main" id="{158E7D87-3DFC-4F4C-9348-80C854F26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994650"/>
            <a:ext cx="10190163" cy="3108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33">
            <a:extLst>
              <a:ext uri="{FF2B5EF4-FFF2-40B4-BE49-F238E27FC236}">
                <a16:creationId xmlns:a16="http://schemas.microsoft.com/office/drawing/2014/main" id="{A42EC4B4-CC5E-5641-81AC-E7E96CA4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325" y="7994650"/>
            <a:ext cx="10188575" cy="3108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Rectangle 33">
            <a:extLst>
              <a:ext uri="{FF2B5EF4-FFF2-40B4-BE49-F238E27FC236}">
                <a16:creationId xmlns:a16="http://schemas.microsoft.com/office/drawing/2014/main" id="{2A78636E-7FD6-4441-A3C9-1E946E9D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9263" y="7994650"/>
            <a:ext cx="10190162" cy="3108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1843C-C4AD-7D4C-9C0C-7CB595538569}"/>
              </a:ext>
            </a:extLst>
          </p:cNvPr>
          <p:cNvCxnSpPr/>
          <p:nvPr/>
        </p:nvCxnSpPr>
        <p:spPr>
          <a:xfrm>
            <a:off x="685800" y="7315200"/>
            <a:ext cx="31546800" cy="0"/>
          </a:xfrm>
          <a:prstGeom prst="line">
            <a:avLst/>
          </a:prstGeom>
          <a:ln w="76200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86AE04E-1B3A-1540-B70E-B6679454A8D9}"/>
              </a:ext>
            </a:extLst>
          </p:cNvPr>
          <p:cNvCxnSpPr/>
          <p:nvPr/>
        </p:nvCxnSpPr>
        <p:spPr>
          <a:xfrm>
            <a:off x="685800" y="39822438"/>
            <a:ext cx="31546800" cy="0"/>
          </a:xfrm>
          <a:prstGeom prst="line">
            <a:avLst/>
          </a:prstGeom>
          <a:ln w="38100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25" descr="LBL_logo_bl_notext.png">
            <a:extLst>
              <a:ext uri="{FF2B5EF4-FFF2-40B4-BE49-F238E27FC236}">
                <a16:creationId xmlns:a16="http://schemas.microsoft.com/office/drawing/2014/main" id="{BDBF1C45-810B-9348-939E-BDD59A05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787400"/>
            <a:ext cx="3760788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5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8481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3">
            <a:extLst>
              <a:ext uri="{FF2B5EF4-FFF2-40B4-BE49-F238E27FC236}">
                <a16:creationId xmlns:a16="http://schemas.microsoft.com/office/drawing/2014/main" id="{DE60A358-6467-F541-A45E-9B5DB19C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007350"/>
            <a:ext cx="7543800" cy="3108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Rectangle 35">
            <a:extLst>
              <a:ext uri="{FF2B5EF4-FFF2-40B4-BE49-F238E27FC236}">
                <a16:creationId xmlns:a16="http://schemas.microsoft.com/office/drawing/2014/main" id="{BB2184BE-6ABB-194F-A87F-A721837B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8800" y="8007350"/>
            <a:ext cx="7543800" cy="3108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Rectangle 33">
            <a:extLst>
              <a:ext uri="{FF2B5EF4-FFF2-40B4-BE49-F238E27FC236}">
                <a16:creationId xmlns:a16="http://schemas.microsoft.com/office/drawing/2014/main" id="{50C12B00-441A-7246-A5EA-B9A24981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75" y="8007350"/>
            <a:ext cx="15430500" cy="3108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E3782F-EE87-EB41-A370-9377B3333772}"/>
              </a:ext>
            </a:extLst>
          </p:cNvPr>
          <p:cNvCxnSpPr/>
          <p:nvPr/>
        </p:nvCxnSpPr>
        <p:spPr>
          <a:xfrm>
            <a:off x="685800" y="7315200"/>
            <a:ext cx="31546800" cy="0"/>
          </a:xfrm>
          <a:prstGeom prst="line">
            <a:avLst/>
          </a:prstGeom>
          <a:ln w="76200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A71779-8E30-024B-A14E-40FAAE87F85F}"/>
              </a:ext>
            </a:extLst>
          </p:cNvPr>
          <p:cNvCxnSpPr/>
          <p:nvPr/>
        </p:nvCxnSpPr>
        <p:spPr>
          <a:xfrm>
            <a:off x="685800" y="39822438"/>
            <a:ext cx="31546800" cy="0"/>
          </a:xfrm>
          <a:prstGeom prst="line">
            <a:avLst/>
          </a:prstGeom>
          <a:ln w="38100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9" name="Picture 25" descr="LBL_logo_bl_notext.png">
            <a:extLst>
              <a:ext uri="{FF2B5EF4-FFF2-40B4-BE49-F238E27FC236}">
                <a16:creationId xmlns:a16="http://schemas.microsoft.com/office/drawing/2014/main" id="{829CD0FE-C637-E040-8CCD-4464A55A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787400"/>
            <a:ext cx="3760788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5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8481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>
            <a:extLst>
              <a:ext uri="{FF2B5EF4-FFF2-40B4-BE49-F238E27FC236}">
                <a16:creationId xmlns:a16="http://schemas.microsoft.com/office/drawing/2014/main" id="{2BF7B9FA-BCFD-FA40-A9BD-B529CF38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8" y="7999413"/>
            <a:ext cx="23483887" cy="3108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>
            <a:lvl1pPr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Rectangle 33">
            <a:extLst>
              <a:ext uri="{FF2B5EF4-FFF2-40B4-BE49-F238E27FC236}">
                <a16:creationId xmlns:a16="http://schemas.microsoft.com/office/drawing/2014/main" id="{4DB038E0-FD68-E441-93A2-5B8A6538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999413"/>
            <a:ext cx="7543800" cy="310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B89648-B133-6642-B939-DA465B691119}"/>
              </a:ext>
            </a:extLst>
          </p:cNvPr>
          <p:cNvCxnSpPr/>
          <p:nvPr/>
        </p:nvCxnSpPr>
        <p:spPr>
          <a:xfrm>
            <a:off x="685800" y="7315200"/>
            <a:ext cx="31546800" cy="0"/>
          </a:xfrm>
          <a:prstGeom prst="line">
            <a:avLst/>
          </a:prstGeom>
          <a:ln w="76200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2279A5-6A65-2D49-B3E9-C7DB507B1FB3}"/>
              </a:ext>
            </a:extLst>
          </p:cNvPr>
          <p:cNvCxnSpPr/>
          <p:nvPr/>
        </p:nvCxnSpPr>
        <p:spPr>
          <a:xfrm>
            <a:off x="685800" y="39822438"/>
            <a:ext cx="31546800" cy="0"/>
          </a:xfrm>
          <a:prstGeom prst="line">
            <a:avLst/>
          </a:prstGeom>
          <a:ln w="38100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25" descr="LBL_logo_bl_notext.png">
            <a:extLst>
              <a:ext uri="{FF2B5EF4-FFF2-40B4-BE49-F238E27FC236}">
                <a16:creationId xmlns:a16="http://schemas.microsoft.com/office/drawing/2014/main" id="{A6E9726F-887E-904C-9008-04993152F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787400"/>
            <a:ext cx="3760788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ＭＳ Ｐゴシック" charset="-128"/>
          <a:cs typeface="ＭＳ Ｐゴシック" charset="-128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charset="0"/>
          <a:ea typeface="ＭＳ Ｐゴシック" charset="-128"/>
          <a:cs typeface="ＭＳ Ｐゴシック" charset="-128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5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8481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hyperlink" Target="https://fahimcsebuet.github.io/website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hyperlink" Target="mailto:fchowdhu@cs.fsu.edu" TargetMode="External"/><Relationship Id="rId2" Type="http://schemas.openxmlformats.org/officeDocument/2006/relationships/image" Target="../media/image5.png"/><Relationship Id="rId16" Type="http://schemas.openxmlformats.org/officeDocument/2006/relationships/hyperlink" Target="mailto:ftc@lbl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hyperlink" Target="https://github.com/NERSC/DL-Parallel-IO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8" name="Title 13587">
            <a:extLst>
              <a:ext uri="{FF2B5EF4-FFF2-40B4-BE49-F238E27FC236}">
                <a16:creationId xmlns:a16="http://schemas.microsoft.com/office/drawing/2014/main" id="{52065FDA-BBB4-6546-B866-1FCB6AD2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338" y="715963"/>
            <a:ext cx="27111325" cy="1930400"/>
          </a:xfrm>
        </p:spPr>
        <p:txBody>
          <a:bodyPr/>
          <a:lstStyle/>
          <a:p>
            <a:pPr>
              <a:defRPr/>
            </a:pPr>
            <a:r>
              <a:rPr lang="en-US" dirty="0"/>
              <a:t>Analyzing Scalable Data Pipeline in Distributed Deep Learning</a:t>
            </a:r>
          </a:p>
        </p:txBody>
      </p:sp>
      <p:sp>
        <p:nvSpPr>
          <p:cNvPr id="13603" name="Text Placeholder 13602">
            <a:extLst>
              <a:ext uri="{FF2B5EF4-FFF2-40B4-BE49-F238E27FC236}">
                <a16:creationId xmlns:a16="http://schemas.microsoft.com/office/drawing/2014/main" id="{823805DF-6603-3B49-8CD1-999B93108118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5113338" y="4403725"/>
            <a:ext cx="27111325" cy="2120107"/>
          </a:xfrm>
        </p:spPr>
        <p:txBody>
          <a:bodyPr/>
          <a:lstStyle/>
          <a:p>
            <a:pPr>
              <a:defRPr/>
            </a:pPr>
            <a:r>
              <a:rPr lang="en-US" baseline="30000" dirty="0"/>
              <a:t>1 </a:t>
            </a:r>
            <a:r>
              <a:rPr lang="en-US" dirty="0"/>
              <a:t>Department of Computer Science, Florida State University, Tallahassee, FL</a:t>
            </a:r>
          </a:p>
          <a:p>
            <a:pPr>
              <a:defRPr/>
            </a:pPr>
            <a:r>
              <a:rPr lang="en-US" baseline="30000" dirty="0"/>
              <a:t>2 </a:t>
            </a:r>
            <a:r>
              <a:rPr lang="en-US" dirty="0"/>
              <a:t>NERSC, Lawrence Berkeley National Laboratory, Berkeley, CA</a:t>
            </a:r>
          </a:p>
          <a:p>
            <a:pPr>
              <a:defRPr/>
            </a:pPr>
            <a:r>
              <a:rPr lang="en-US" baseline="30000" dirty="0"/>
              <a:t>3 </a:t>
            </a:r>
            <a:r>
              <a:rPr lang="en-US" dirty="0"/>
              <a:t>Scientific Data Management Research Group, CRD, Lawrence Berkeley National Laboratory, Berkeley, CA</a:t>
            </a:r>
            <a:endParaRPr lang="en-US" baseline="30000" dirty="0"/>
          </a:p>
        </p:txBody>
      </p:sp>
      <p:sp>
        <p:nvSpPr>
          <p:cNvPr id="11267" name="Text Placeholder 13603">
            <a:extLst>
              <a:ext uri="{FF2B5EF4-FFF2-40B4-BE49-F238E27FC236}">
                <a16:creationId xmlns:a16="http://schemas.microsoft.com/office/drawing/2014/main" id="{8C7B1109-3BE4-3347-B948-100BFC3934DE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 bwMode="auto">
          <a:xfrm>
            <a:off x="5113338" y="2697163"/>
            <a:ext cx="27111325" cy="1706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Fahim Chowdhury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Jialin</a:t>
            </a:r>
            <a:r>
              <a:rPr lang="en-US" altLang="en-US" dirty="0">
                <a:ea typeface="ＭＳ Ｐゴシック" panose="020B0600070205080204" pitchFamily="34" charset="-128"/>
              </a:rPr>
              <a:t> Liu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Quincey Koziol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Thorsten Kurth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Steven Farrell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Suren Byna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3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and Prabhat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3" name="Text Placeholder 13588">
            <a:extLst>
              <a:ext uri="{FF2B5EF4-FFF2-40B4-BE49-F238E27FC236}">
                <a16:creationId xmlns:a16="http://schemas.microsoft.com/office/drawing/2014/main" id="{B3B1FAD4-627D-8045-88E3-A80A8FF22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95325" y="9106110"/>
            <a:ext cx="7542213" cy="8217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Deep Learning (DL) is applied to solve problems in the industry. e.g. Google’s </a:t>
            </a:r>
            <a:r>
              <a:rPr lang="en-US" i="1" dirty="0"/>
              <a:t>AlphaGo</a:t>
            </a:r>
            <a:r>
              <a:rPr lang="en-US" dirty="0"/>
              <a:t>, Tesla’s </a:t>
            </a:r>
            <a:r>
              <a:rPr lang="en-US" i="1" dirty="0"/>
              <a:t>Autopilot</a:t>
            </a:r>
            <a:r>
              <a:rPr lang="en-US" dirty="0"/>
              <a:t>, Baidu’s </a:t>
            </a:r>
            <a:r>
              <a:rPr lang="en-US" i="1" dirty="0" err="1"/>
              <a:t>DeepSpeech</a:t>
            </a:r>
            <a:r>
              <a:rPr lang="en-US" dirty="0"/>
              <a:t> etc.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DL techniques are rigorously applied in the analysis and research on different fields of science such as High Energy Physics, Atmospheric Science etc.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DL applications need to train themselves by using a large amount of data to gain the best accuracy and require Supercomputing systems to run in an effective manner.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Scalable DL requires efficient I/O mechanism.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While Parallel I/O has been studied extensively for conventional HPC workloads, serious I/O bottlenecks are present in modern DL frameworks.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The goal of this project is to explore I/O patterns invoked through multiple DL applications running on HPC systems and develop optimization strategies to overcome the I/O bottlenecks.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4" name="Text Placeholder 13589">
            <a:extLst>
              <a:ext uri="{FF2B5EF4-FFF2-40B4-BE49-F238E27FC236}">
                <a16:creationId xmlns:a16="http://schemas.microsoft.com/office/drawing/2014/main" id="{B8C8FE21-5B8A-FC47-BA18-3A4A0B56F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692150" y="8008938"/>
            <a:ext cx="7535863" cy="939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Overview</a:t>
            </a:r>
          </a:p>
        </p:txBody>
      </p:sp>
      <p:sp>
        <p:nvSpPr>
          <p:cNvPr id="11275" name="Text Placeholder 13590">
            <a:extLst>
              <a:ext uri="{FF2B5EF4-FFF2-40B4-BE49-F238E27FC236}">
                <a16:creationId xmlns:a16="http://schemas.microsoft.com/office/drawing/2014/main" id="{E579B390-CBF0-574D-B0CE-441C07A76E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auto">
          <a:xfrm>
            <a:off x="676275" y="18318601"/>
            <a:ext cx="7543800" cy="947334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High Energy Physics Deep Learning Convolutional Neural Network Benchmark (HEPCNNB)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Uses a dataset of particle collisions generated by a fast </a:t>
            </a:r>
            <a:r>
              <a:rPr lang="en-US" altLang="en-US" i="1" dirty="0">
                <a:ea typeface="ＭＳ Ｐゴシック" panose="020B0600070205080204" pitchFamily="34" charset="-128"/>
              </a:rPr>
              <a:t>Monte-Carlo</a:t>
            </a:r>
            <a:r>
              <a:rPr lang="en-US" altLang="en-US" dirty="0">
                <a:ea typeface="ＭＳ Ｐゴシック" panose="020B0600070205080204" pitchFamily="34" charset="-128"/>
              </a:rPr>
              <a:t> generator named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Delphes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Used to generate particle events that can be described by standard model physics and particle events with R-parity violating Supersymmetry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Can be expanded for multi-class classification or including regression on model parameters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Uses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Horovod</a:t>
            </a:r>
            <a:r>
              <a:rPr lang="en-US" altLang="en-US" dirty="0">
                <a:ea typeface="ＭＳ Ｐゴシック" panose="020B0600070205080204" pitchFamily="34" charset="-128"/>
              </a:rPr>
              <a:t> for </a:t>
            </a:r>
            <a:r>
              <a:rPr lang="en-US" altLang="en-US">
                <a:ea typeface="ＭＳ Ｐゴシック" panose="020B0600070205080204" pitchFamily="34" charset="-128"/>
              </a:rPr>
              <a:t>Distributed </a:t>
            </a:r>
            <a:r>
              <a:rPr lang="en-US" altLang="en-US" i="1">
                <a:ea typeface="ＭＳ Ｐゴシック" panose="020B0600070205080204" pitchFamily="34" charset="-128"/>
              </a:rPr>
              <a:t>TensorFlow</a:t>
            </a: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Climate Data Benchmark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Uses a huge dataset of climate data images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Used as a image recognition model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Can be used to detect patterns for extreme weather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Uses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Horovod</a:t>
            </a:r>
            <a:r>
              <a:rPr lang="en-US" altLang="en-US" dirty="0">
                <a:ea typeface="ＭＳ Ｐゴシック" panose="020B0600070205080204" pitchFamily="34" charset="-128"/>
              </a:rPr>
              <a:t> for Distributed </a:t>
            </a:r>
            <a:r>
              <a:rPr lang="en-US" altLang="en-US" i="1" dirty="0">
                <a:ea typeface="ＭＳ Ｐゴシック" panose="020B0600070205080204" pitchFamily="34" charset="-128"/>
              </a:rPr>
              <a:t>TensorFlow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Uses </a:t>
            </a:r>
            <a:r>
              <a:rPr lang="en-US" altLang="en-US" i="1" dirty="0">
                <a:ea typeface="ＭＳ Ｐゴシック" panose="020B0600070205080204" pitchFamily="34" charset="-128"/>
              </a:rPr>
              <a:t>TensorFlow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Dataset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API</a:t>
            </a:r>
            <a:r>
              <a:rPr lang="en-US" altLang="en-US" dirty="0">
                <a:ea typeface="ＭＳ Ｐゴシック" panose="020B0600070205080204" pitchFamily="34" charset="-128"/>
              </a:rPr>
              <a:t> and python’s </a:t>
            </a:r>
            <a:r>
              <a:rPr lang="en-US" altLang="en-US" i="1" dirty="0">
                <a:ea typeface="ＭＳ Ｐゴシック" panose="020B0600070205080204" pitchFamily="34" charset="-128"/>
              </a:rPr>
              <a:t>multiprocessing </a:t>
            </a:r>
            <a:r>
              <a:rPr lang="en-US" altLang="en-US" dirty="0">
                <a:ea typeface="ＭＳ Ｐゴシック" panose="020B0600070205080204" pitchFamily="34" charset="-128"/>
              </a:rPr>
              <a:t>package for input pipelining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Made of </a:t>
            </a:r>
            <a:r>
              <a:rPr lang="en-US" i="1" dirty="0"/>
              <a:t>Tiramisu</a:t>
            </a:r>
            <a:r>
              <a:rPr lang="en-US" i="1" dirty="0">
                <a:ea typeface="ＭＳ Ｐゴシック" panose="020B0600070205080204" pitchFamily="34" charset="-128"/>
              </a:rPr>
              <a:t>, </a:t>
            </a:r>
            <a:r>
              <a:rPr lang="en-US" dirty="0">
                <a:ea typeface="ＭＳ Ｐゴシック" panose="020B0600070205080204" pitchFamily="34" charset="-128"/>
              </a:rPr>
              <a:t>a</a:t>
            </a:r>
            <a:r>
              <a:rPr lang="en-US" i="1" dirty="0">
                <a:ea typeface="ＭＳ Ｐゴシック" panose="020B0600070205080204" pitchFamily="34" charset="-128"/>
              </a:rPr>
              <a:t> </a:t>
            </a:r>
            <a:r>
              <a:rPr lang="en-US" dirty="0"/>
              <a:t>fully convolutional network for semantic segmentation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76" name="Text Placeholder 13591">
            <a:extLst>
              <a:ext uri="{FF2B5EF4-FFF2-40B4-BE49-F238E27FC236}">
                <a16:creationId xmlns:a16="http://schemas.microsoft.com/office/drawing/2014/main" id="{BCB555AF-8307-F740-B196-C531307023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xfrm>
            <a:off x="692150" y="17353760"/>
            <a:ext cx="7537450" cy="939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Benchmarks at NERSC</a:t>
            </a:r>
          </a:p>
        </p:txBody>
      </p:sp>
      <p:sp>
        <p:nvSpPr>
          <p:cNvPr id="11278" name="Text Placeholder 13593">
            <a:extLst>
              <a:ext uri="{FF2B5EF4-FFF2-40B4-BE49-F238E27FC236}">
                <a16:creationId xmlns:a16="http://schemas.microsoft.com/office/drawing/2014/main" id="{43E32460-401C-A242-B7CE-8391A8130E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>
          <a:xfrm>
            <a:off x="8728076" y="8008938"/>
            <a:ext cx="15424150" cy="939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 Pipelines in Benchmarks</a:t>
            </a:r>
          </a:p>
        </p:txBody>
      </p:sp>
      <p:sp>
        <p:nvSpPr>
          <p:cNvPr id="11279" name="Text Placeholder 13594">
            <a:extLst>
              <a:ext uri="{FF2B5EF4-FFF2-40B4-BE49-F238E27FC236}">
                <a16:creationId xmlns:a16="http://schemas.microsoft.com/office/drawing/2014/main" id="{40896C3A-C748-1B4C-B231-9B8A4AD3F6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8747125" y="17062606"/>
            <a:ext cx="7312025" cy="830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marL="341313" indent="-341313" algn="ctr"/>
            <a:r>
              <a:rPr lang="en-US" altLang="en-US" dirty="0">
                <a:ea typeface="ＭＳ Ｐゴシック" panose="020B0600070205080204" pitchFamily="34" charset="-128"/>
              </a:rPr>
              <a:t>Local Shuffle</a:t>
            </a:r>
          </a:p>
        </p:txBody>
      </p:sp>
      <p:sp>
        <p:nvSpPr>
          <p:cNvPr id="11280" name="Text Placeholder 13595">
            <a:extLst>
              <a:ext uri="{FF2B5EF4-FFF2-40B4-BE49-F238E27FC236}">
                <a16:creationId xmlns:a16="http://schemas.microsoft.com/office/drawing/2014/main" id="{01AA781A-0FC0-1844-A181-2941E100EB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>
          <a:xfrm>
            <a:off x="8726488" y="15783082"/>
            <a:ext cx="15425738" cy="939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I/O Analysis of High Energy Physics Benchmark</a:t>
            </a:r>
          </a:p>
        </p:txBody>
      </p:sp>
      <p:sp>
        <p:nvSpPr>
          <p:cNvPr id="11281" name="Text Placeholder 13596">
            <a:extLst>
              <a:ext uri="{FF2B5EF4-FFF2-40B4-BE49-F238E27FC236}">
                <a16:creationId xmlns:a16="http://schemas.microsoft.com/office/drawing/2014/main" id="{DD21B4BB-2390-FD47-9CAC-92D9F0D49AD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>
          <a:xfrm>
            <a:off x="8729662" y="31042972"/>
            <a:ext cx="15427325" cy="9382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I/O Analysis of Climate Data Benchmark</a:t>
            </a:r>
          </a:p>
        </p:txBody>
      </p:sp>
      <p:sp>
        <p:nvSpPr>
          <p:cNvPr id="11283" name="Text Placeholder 13598">
            <a:extLst>
              <a:ext uri="{FF2B5EF4-FFF2-40B4-BE49-F238E27FC236}">
                <a16:creationId xmlns:a16="http://schemas.microsoft.com/office/drawing/2014/main" id="{D09D4BDF-7138-1F42-BE20-972CC59F636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auto">
          <a:xfrm>
            <a:off x="24688800" y="14123978"/>
            <a:ext cx="7535863" cy="939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Tools and Instrumentation</a:t>
            </a:r>
          </a:p>
        </p:txBody>
      </p:sp>
      <p:sp>
        <p:nvSpPr>
          <p:cNvPr id="11284" name="Text Placeholder 13599">
            <a:extLst>
              <a:ext uri="{FF2B5EF4-FFF2-40B4-BE49-F238E27FC236}">
                <a16:creationId xmlns:a16="http://schemas.microsoft.com/office/drawing/2014/main" id="{514744EC-96CA-054E-B9FA-0BB53A0DE4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auto">
          <a:xfrm>
            <a:off x="24704675" y="15161190"/>
            <a:ext cx="7543800" cy="67956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en-US" i="1" dirty="0">
                <a:ea typeface="ＭＳ Ｐゴシック" panose="020B0600070205080204" pitchFamily="34" charset="-128"/>
              </a:rPr>
              <a:t>Darshan</a:t>
            </a:r>
            <a:r>
              <a:rPr lang="en-US" altLang="en-US" dirty="0">
                <a:ea typeface="ＭＳ Ｐゴシック" panose="020B0600070205080204" pitchFamily="34" charset="-128"/>
              </a:rPr>
              <a:t> can not profile I/O calls made without directly using </a:t>
            </a:r>
            <a:r>
              <a:rPr lang="en-US" altLang="en-US" i="1" dirty="0">
                <a:ea typeface="ＭＳ Ｐゴシック" panose="020B0600070205080204" pitchFamily="34" charset="-128"/>
              </a:rPr>
              <a:t>MPI </a:t>
            </a:r>
            <a:r>
              <a:rPr lang="en-US" altLang="en-US" dirty="0">
                <a:ea typeface="ＭＳ Ｐゴシック" panose="020B0600070205080204" pitchFamily="34" charset="-128"/>
              </a:rPr>
              <a:t>or </a:t>
            </a:r>
            <a:r>
              <a:rPr lang="en-US" altLang="en-US" i="1" dirty="0">
                <a:ea typeface="ＭＳ Ｐゴシック" panose="020B0600070205080204" pitchFamily="34" charset="-128"/>
              </a:rPr>
              <a:t>POSIX</a:t>
            </a:r>
          </a:p>
          <a:p>
            <a:pPr marL="1485842" lvl="1" indent="-342900">
              <a:buFont typeface="Wingdings" pitchFamily="2" charset="2"/>
              <a:buChar char="Ø"/>
            </a:pPr>
            <a:r>
              <a:rPr lang="en-US" altLang="en-US" sz="2200" dirty="0">
                <a:ea typeface="ＭＳ Ｐゴシック" panose="020B0600070205080204" pitchFamily="34" charset="-128"/>
              </a:rPr>
              <a:t>The benchmarks use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h5py</a:t>
            </a:r>
            <a:r>
              <a:rPr lang="en-US" altLang="en-US" sz="2200" dirty="0">
                <a:ea typeface="ＭＳ Ｐゴシック" panose="020B0600070205080204" pitchFamily="34" charset="-128"/>
              </a:rPr>
              <a:t> on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HDF5-IO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Developed an in-house python profiling tool, i.e.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TimeLogger</a:t>
            </a:r>
            <a:r>
              <a:rPr lang="en-US" altLang="en-US" dirty="0">
                <a:ea typeface="ＭＳ Ｐゴシック" panose="020B0600070205080204" pitchFamily="34" charset="-128"/>
              </a:rPr>
              <a:t> class in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utility_classes.time_logger</a:t>
            </a:r>
            <a:r>
              <a:rPr lang="en-US" altLang="en-US" i="1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ea typeface="ＭＳ Ｐゴシック" panose="020B0600070205080204" pitchFamily="34" charset="-128"/>
              </a:rPr>
              <a:t>package</a:t>
            </a:r>
          </a:p>
          <a:p>
            <a:pPr marL="1485842" lvl="1" indent="-342900">
              <a:buFont typeface="Wingdings" pitchFamily="2" charset="2"/>
              <a:buChar char="Ø"/>
            </a:pPr>
            <a:r>
              <a:rPr lang="en-US" altLang="en-US" sz="2200" i="1" dirty="0" err="1">
                <a:ea typeface="ＭＳ Ｐゴシック" panose="020B0600070205080204" pitchFamily="34" charset="-128"/>
              </a:rPr>
              <a:t>TimeLogger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</a:rPr>
              <a:t>can log </a:t>
            </a:r>
            <a:r>
              <a:rPr lang="en-US" sz="2200" dirty="0"/>
              <a:t>node number, epoch number, start time, end time, duration, process id and current thread of any code snippet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Incorporated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TimeLogger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in the benchmarks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Ran the benchmarks on </a:t>
            </a:r>
            <a:r>
              <a:rPr lang="en-US" altLang="en-US" i="1" dirty="0">
                <a:ea typeface="ＭＳ Ｐゴシック" panose="020B0600070205080204" pitchFamily="34" charset="-128"/>
              </a:rPr>
              <a:t>Cori</a:t>
            </a: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Developed utility scripts to extract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TimeLogger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outputs and plot using </a:t>
            </a:r>
            <a:r>
              <a:rPr lang="en-US" altLang="en-US" i="1" dirty="0">
                <a:ea typeface="ＭＳ Ｐゴシック" panose="020B0600070205080204" pitchFamily="34" charset="-128"/>
              </a:rPr>
              <a:t>matplotlib</a:t>
            </a:r>
            <a:r>
              <a:rPr lang="en-US" altLang="en-US" dirty="0">
                <a:ea typeface="ＭＳ Ｐゴシック" panose="020B0600070205080204" pitchFamily="34" charset="-128"/>
              </a:rPr>
              <a:t> python package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Explored TensorFlow’s </a:t>
            </a:r>
            <a:r>
              <a:rPr lang="en-US" altLang="en-US" i="1" dirty="0">
                <a:ea typeface="ＭＳ Ｐゴシック" panose="020B0600070205080204" pitchFamily="34" charset="-128"/>
              </a:rPr>
              <a:t>Timeline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Looking into using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TensorBoard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1285" name="Text Placeholder 13600">
            <a:extLst>
              <a:ext uri="{FF2B5EF4-FFF2-40B4-BE49-F238E27FC236}">
                <a16:creationId xmlns:a16="http://schemas.microsoft.com/office/drawing/2014/main" id="{6500064D-D2AE-704E-B96B-E591C810FBC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auto">
          <a:xfrm>
            <a:off x="24693563" y="30403301"/>
            <a:ext cx="7535862" cy="9382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11286" name="Text Placeholder 13601">
            <a:extLst>
              <a:ext uri="{FF2B5EF4-FFF2-40B4-BE49-F238E27FC236}">
                <a16:creationId xmlns:a16="http://schemas.microsoft.com/office/drawing/2014/main" id="{7D5664B9-C85A-4147-B284-B0CE48F964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auto">
          <a:xfrm>
            <a:off x="24693563" y="31559913"/>
            <a:ext cx="7539037" cy="36378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DL applications are indispensable for science and industry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Distributed DL at scale on Supercomputing clusters needs careful analysis of I/O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Performing careful profiling of I/O is necessary to innovate optimization techniques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An optimized cross-framework I/O strategy is necessary to speed up training process</a:t>
            </a:r>
          </a:p>
        </p:txBody>
      </p:sp>
      <p:sp>
        <p:nvSpPr>
          <p:cNvPr id="11287" name="Text Placeholder 13609">
            <a:extLst>
              <a:ext uri="{FF2B5EF4-FFF2-40B4-BE49-F238E27FC236}">
                <a16:creationId xmlns:a16="http://schemas.microsoft.com/office/drawing/2014/main" id="{12C85DA4-1C5E-564B-8946-04B0C8A1D10A}"/>
              </a:ext>
            </a:extLst>
          </p:cNvPr>
          <p:cNvSpPr>
            <a:spLocks noGrp="1"/>
          </p:cNvSpPr>
          <p:nvPr>
            <p:ph type="body" sz="quarter" idx="157"/>
          </p:nvPr>
        </p:nvSpPr>
        <p:spPr bwMode="auto">
          <a:xfrm>
            <a:off x="24693563" y="21940584"/>
            <a:ext cx="7535862" cy="939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Future Scopes</a:t>
            </a:r>
          </a:p>
        </p:txBody>
      </p:sp>
      <p:sp>
        <p:nvSpPr>
          <p:cNvPr id="11288" name="Text Placeholder 13610">
            <a:extLst>
              <a:ext uri="{FF2B5EF4-FFF2-40B4-BE49-F238E27FC236}">
                <a16:creationId xmlns:a16="http://schemas.microsoft.com/office/drawing/2014/main" id="{F8079DD1-78E4-A24C-9214-1F95B0B5FD5A}"/>
              </a:ext>
            </a:extLst>
          </p:cNvPr>
          <p:cNvSpPr>
            <a:spLocks noGrp="1"/>
          </p:cNvSpPr>
          <p:nvPr>
            <p:ph type="body" sz="quarter" idx="158"/>
          </p:nvPr>
        </p:nvSpPr>
        <p:spPr bwMode="auto">
          <a:xfrm>
            <a:off x="8755622" y="37195457"/>
            <a:ext cx="15382316" cy="17173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The percentage of I/O in the training process is more when dataset is larger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The I/O percentage increases with the number of nodes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Training benefits more from the scaling than I/O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05C66FA-130B-FE40-A405-74AF9C4BBF4B}"/>
              </a:ext>
            </a:extLst>
          </p:cNvPr>
          <p:cNvSpPr txBox="1">
            <a:spLocks/>
          </p:cNvSpPr>
          <p:nvPr/>
        </p:nvSpPr>
        <p:spPr>
          <a:xfrm>
            <a:off x="8747125" y="9109463"/>
            <a:ext cx="7547534" cy="577109"/>
          </a:xfrm>
          <a:prstGeom prst="rect">
            <a:avLst/>
          </a:prstGeom>
        </p:spPr>
        <p:txBody>
          <a:bodyPr lIns="91436" tIns="45717" rIns="91436" bIns="45717" anchor="t" anchorCtr="0">
            <a:normAutofit/>
          </a:bodyPr>
          <a:lstStyle>
            <a:lvl1pPr algn="l" defTabSz="4387850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2pPr>
            <a:lvl3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3pPr>
            <a:lvl4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4pPr>
            <a:lvl5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5pPr>
            <a:lvl6pPr marL="457200" algn="ctr" defTabSz="4387850" rtl="0" fontAlgn="base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6pPr>
            <a:lvl7pPr marL="914400" algn="ctr" defTabSz="4387850" rtl="0" fontAlgn="base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7pPr>
            <a:lvl8pPr marL="1371600" algn="ctr" defTabSz="4387850" rtl="0" fontAlgn="base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8pPr>
            <a:lvl9pPr marL="1828800" algn="ctr" defTabSz="4387850" rtl="0" fontAlgn="base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900" dirty="0"/>
              <a:t>HEPCNNB Input Pipeline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784D6080-5965-1748-AF6B-E96A8B3ADD84}"/>
              </a:ext>
            </a:extLst>
          </p:cNvPr>
          <p:cNvSpPr txBox="1">
            <a:spLocks/>
          </p:cNvSpPr>
          <p:nvPr/>
        </p:nvSpPr>
        <p:spPr>
          <a:xfrm>
            <a:off x="16592823" y="9113267"/>
            <a:ext cx="7377951" cy="577109"/>
          </a:xfrm>
          <a:prstGeom prst="rect">
            <a:avLst/>
          </a:prstGeom>
        </p:spPr>
        <p:txBody>
          <a:bodyPr lIns="91436" tIns="45717" rIns="91436" bIns="45717" anchor="t" anchorCtr="0">
            <a:noAutofit/>
          </a:bodyPr>
          <a:lstStyle>
            <a:lvl1pPr algn="l" defTabSz="4387850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2pPr>
            <a:lvl3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3pPr>
            <a:lvl4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4pPr>
            <a:lvl5pPr algn="ctr" defTabSz="4387850" rtl="0" eaLnBrk="0" fontAlgn="base" hangingPunct="0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5pPr>
            <a:lvl6pPr marL="457200" algn="ctr" defTabSz="4387850" rtl="0" fontAlgn="base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6pPr>
            <a:lvl7pPr marL="914400" algn="ctr" defTabSz="4387850" rtl="0" fontAlgn="base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7pPr>
            <a:lvl8pPr marL="1371600" algn="ctr" defTabSz="4387850" rtl="0" fontAlgn="base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8pPr>
            <a:lvl9pPr marL="1828800" algn="ctr" defTabSz="4387850" rtl="0" fontAlgn="base">
              <a:spcBef>
                <a:spcPct val="0"/>
              </a:spcBef>
              <a:spcAft>
                <a:spcPct val="0"/>
              </a:spcAft>
              <a:defRPr sz="880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2900" dirty="0"/>
              <a:t>Climate Data Benchmark Input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DBD660-6224-CE40-9801-5BE5CB004590}"/>
              </a:ext>
            </a:extLst>
          </p:cNvPr>
          <p:cNvGrpSpPr/>
          <p:nvPr/>
        </p:nvGrpSpPr>
        <p:grpSpPr>
          <a:xfrm>
            <a:off x="16592823" y="10118393"/>
            <a:ext cx="7377951" cy="5200401"/>
            <a:chOff x="16759987" y="12496542"/>
            <a:chExt cx="7377951" cy="5200401"/>
          </a:xfrm>
        </p:grpSpPr>
        <p:sp>
          <p:nvSpPr>
            <p:cNvPr id="2" name="Alternate Process 1">
              <a:extLst>
                <a:ext uri="{FF2B5EF4-FFF2-40B4-BE49-F238E27FC236}">
                  <a16:creationId xmlns:a16="http://schemas.microsoft.com/office/drawing/2014/main" id="{6016336F-C702-2B4A-BD4E-E8F04C3281C6}"/>
                </a:ext>
              </a:extLst>
            </p:cNvPr>
            <p:cNvSpPr/>
            <p:nvPr/>
          </p:nvSpPr>
          <p:spPr>
            <a:xfrm>
              <a:off x="16759987" y="12496542"/>
              <a:ext cx="7377951" cy="5200401"/>
            </a:xfrm>
            <a:prstGeom prst="flowChartAlternateProcess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3B459F-7A61-914B-8A2D-EAAAAD91ACCE}"/>
                </a:ext>
              </a:extLst>
            </p:cNvPr>
            <p:cNvGrpSpPr/>
            <p:nvPr/>
          </p:nvGrpSpPr>
          <p:grpSpPr>
            <a:xfrm>
              <a:off x="16849883" y="12747031"/>
              <a:ext cx="7092807" cy="4589914"/>
              <a:chOff x="15361870" y="15431896"/>
              <a:chExt cx="8827211" cy="374669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7845-B168-0743-9BCF-833E06553B89}"/>
                  </a:ext>
                </a:extLst>
              </p:cNvPr>
              <p:cNvSpPr/>
              <p:nvPr/>
            </p:nvSpPr>
            <p:spPr>
              <a:xfrm>
                <a:off x="15737741" y="15431896"/>
                <a:ext cx="2871122" cy="634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mascarpone-tiramisu-</a:t>
                </a:r>
                <a:r>
                  <a:rPr lang="en-US" sz="1400" dirty="0" err="1"/>
                  <a:t>tf</a:t>
                </a:r>
                <a:r>
                  <a:rPr lang="en-US" sz="1400" dirty="0"/>
                  <a:t>-</a:t>
                </a:r>
                <a:r>
                  <a:rPr lang="en-US" sz="1400" dirty="0" err="1"/>
                  <a:t>singlefile.py</a:t>
                </a:r>
                <a:endParaRPr lang="en-US" sz="1400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8EC5C2-9760-CC4B-923E-D75EB89B13E8}"/>
                  </a:ext>
                </a:extLst>
              </p:cNvPr>
              <p:cNvSpPr/>
              <p:nvPr/>
            </p:nvSpPr>
            <p:spPr>
              <a:xfrm>
                <a:off x="21413608" y="15525181"/>
                <a:ext cx="2775473" cy="634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tiramisu_helpers.py</a:t>
                </a:r>
                <a:endParaRPr lang="en-US" sz="1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1B68D1-2E81-B145-B5F3-D79D426E1400}"/>
                  </a:ext>
                </a:extLst>
              </p:cNvPr>
              <p:cNvSpPr/>
              <p:nvPr/>
            </p:nvSpPr>
            <p:spPr>
              <a:xfrm>
                <a:off x="21413608" y="16515993"/>
                <a:ext cx="2775473" cy="634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h5_input_reader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2E98E7C-8D62-134B-8401-922040C24566}"/>
                  </a:ext>
                </a:extLst>
              </p:cNvPr>
              <p:cNvCxnSpPr>
                <a:stCxn id="67" idx="2"/>
                <a:endCxn id="68" idx="0"/>
              </p:cNvCxnSpPr>
              <p:nvPr/>
            </p:nvCxnSpPr>
            <p:spPr>
              <a:xfrm>
                <a:off x="22801345" y="16159882"/>
                <a:ext cx="0" cy="356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F92D03B-703A-7D4C-BAE8-DCD06531FFFB}"/>
                  </a:ext>
                </a:extLst>
              </p:cNvPr>
              <p:cNvCxnSpPr>
                <a:cxnSpLocks/>
                <a:stCxn id="66" idx="3"/>
                <a:endCxn id="68" idx="1"/>
              </p:cNvCxnSpPr>
              <p:nvPr/>
            </p:nvCxnSpPr>
            <p:spPr>
              <a:xfrm>
                <a:off x="18608863" y="15749247"/>
                <a:ext cx="2804745" cy="10840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BE8C13E-03B2-0746-B816-151D16C619EA}"/>
                  </a:ext>
                </a:extLst>
              </p:cNvPr>
              <p:cNvSpPr txBox="1"/>
              <p:nvPr/>
            </p:nvSpPr>
            <p:spPr>
              <a:xfrm rot="2045372">
                <a:off x="18704863" y="15934631"/>
                <a:ext cx="27760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input_path</a:t>
                </a:r>
                <a:r>
                  <a:rPr lang="en-US" sz="1400" dirty="0"/>
                  <a:t>, channels, weights etc.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FFA14DA-F8B2-C541-8E94-230EAB1F6C4F}"/>
                  </a:ext>
                </a:extLst>
              </p:cNvPr>
              <p:cNvSpPr/>
              <p:nvPr/>
            </p:nvSpPr>
            <p:spPr>
              <a:xfrm>
                <a:off x="22232472" y="18194005"/>
                <a:ext cx="1956609" cy="8831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multiprocessing.Pool</a:t>
                </a:r>
                <a:endParaRPr lang="en-US" sz="1400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C41985-A7DB-1F42-A8F1-3FC36B565336}"/>
                  </a:ext>
                </a:extLst>
              </p:cNvPr>
              <p:cNvSpPr/>
              <p:nvPr/>
            </p:nvSpPr>
            <p:spPr>
              <a:xfrm>
                <a:off x="15900987" y="17223838"/>
                <a:ext cx="1917885" cy="5303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create_dataset</a:t>
                </a:r>
                <a:r>
                  <a:rPr lang="en-US" sz="1400" dirty="0"/>
                  <a:t>()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5EECBE7-8CD5-0249-B1AE-E7C66EDF9864}"/>
                  </a:ext>
                </a:extLst>
              </p:cNvPr>
              <p:cNvCxnSpPr>
                <a:cxnSpLocks/>
                <a:stCxn id="68" idx="2"/>
                <a:endCxn id="72" idx="0"/>
              </p:cNvCxnSpPr>
              <p:nvPr/>
            </p:nvCxnSpPr>
            <p:spPr>
              <a:xfrm rot="16200000" flipH="1">
                <a:off x="22484405" y="17467632"/>
                <a:ext cx="1043312" cy="40943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9C7A776-2FCB-E440-AC51-A0CDDC099DEA}"/>
                  </a:ext>
                </a:extLst>
              </p:cNvPr>
              <p:cNvSpPr/>
              <p:nvPr/>
            </p:nvSpPr>
            <p:spPr>
              <a:xfrm>
                <a:off x="19897749" y="17651910"/>
                <a:ext cx="1443357" cy="4969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read()</a:t>
                </a:r>
              </a:p>
            </p:txBody>
          </p:sp>
          <p:cxnSp>
            <p:nvCxnSpPr>
              <p:cNvPr id="76" name="Straight Arrow Connector 40">
                <a:extLst>
                  <a:ext uri="{FF2B5EF4-FFF2-40B4-BE49-F238E27FC236}">
                    <a16:creationId xmlns:a16="http://schemas.microsoft.com/office/drawing/2014/main" id="{5854C96C-018A-E945-B76A-F034615B450E}"/>
                  </a:ext>
                </a:extLst>
              </p:cNvPr>
              <p:cNvCxnSpPr>
                <a:cxnSpLocks/>
                <a:stCxn id="68" idx="2"/>
                <a:endCxn id="75" idx="0"/>
              </p:cNvCxnSpPr>
              <p:nvPr/>
            </p:nvCxnSpPr>
            <p:spPr>
              <a:xfrm rot="5400000">
                <a:off x="21459779" y="16310344"/>
                <a:ext cx="501216" cy="218191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AB6DC9C-DA7B-6742-AA81-73F14EBBF77D}"/>
                  </a:ext>
                </a:extLst>
              </p:cNvPr>
              <p:cNvCxnSpPr>
                <a:cxnSpLocks/>
                <a:stCxn id="73" idx="3"/>
                <a:endCxn id="75" idx="1"/>
              </p:cNvCxnSpPr>
              <p:nvPr/>
            </p:nvCxnSpPr>
            <p:spPr>
              <a:xfrm>
                <a:off x="17818872" y="17489033"/>
                <a:ext cx="2078876" cy="411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53C835B-BB61-F047-97BB-663257E3BE8B}"/>
                  </a:ext>
                </a:extLst>
              </p:cNvPr>
              <p:cNvCxnSpPr>
                <a:cxnSpLocks/>
                <a:stCxn id="72" idx="1"/>
                <a:endCxn id="82" idx="3"/>
              </p:cNvCxnSpPr>
              <p:nvPr/>
            </p:nvCxnSpPr>
            <p:spPr>
              <a:xfrm flipH="1">
                <a:off x="21509217" y="18635583"/>
                <a:ext cx="723255" cy="4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A92F0E2-C18D-D84A-B514-A97B32EC3510}"/>
                  </a:ext>
                </a:extLst>
              </p:cNvPr>
              <p:cNvSpPr txBox="1"/>
              <p:nvPr/>
            </p:nvSpPr>
            <p:spPr>
              <a:xfrm>
                <a:off x="21509217" y="18660054"/>
                <a:ext cx="837857" cy="25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apply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804F6F9-D922-9D49-92FD-725CCA5B0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32711" y="15917255"/>
                <a:ext cx="2778185" cy="1084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CCFB65-52EB-AD47-AA8E-857274F66365}"/>
                  </a:ext>
                </a:extLst>
              </p:cNvPr>
              <p:cNvSpPr txBox="1"/>
              <p:nvPr/>
            </p:nvSpPr>
            <p:spPr>
              <a:xfrm rot="1922108">
                <a:off x="18586410" y="16459556"/>
                <a:ext cx="27760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h5_input_reader instance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B24E0A-D084-2B43-97FA-3CB59A39191F}"/>
                  </a:ext>
                </a:extLst>
              </p:cNvPr>
              <p:cNvSpPr/>
              <p:nvPr/>
            </p:nvSpPr>
            <p:spPr>
              <a:xfrm>
                <a:off x="19747079" y="18391558"/>
                <a:ext cx="1762139" cy="4969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h5_input_subprocess_reader()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FAAC972-6BA6-B24E-894A-FF88032D62BE}"/>
                  </a:ext>
                </a:extLst>
              </p:cNvPr>
              <p:cNvCxnSpPr>
                <a:cxnSpLocks/>
                <a:stCxn id="75" idx="2"/>
                <a:endCxn id="82" idx="0"/>
              </p:cNvCxnSpPr>
              <p:nvPr/>
            </p:nvCxnSpPr>
            <p:spPr>
              <a:xfrm>
                <a:off x="20619428" y="18148817"/>
                <a:ext cx="8720" cy="2427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C3C6609-4A4B-8546-9AD7-3688CFDB275A}"/>
                  </a:ext>
                </a:extLst>
              </p:cNvPr>
              <p:cNvCxnSpPr>
                <a:cxnSpLocks/>
                <a:stCxn id="66" idx="2"/>
                <a:endCxn id="73" idx="0"/>
              </p:cNvCxnSpPr>
              <p:nvPr/>
            </p:nvCxnSpPr>
            <p:spPr>
              <a:xfrm flipH="1">
                <a:off x="16859930" y="16066597"/>
                <a:ext cx="313372" cy="1157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1631AF3-D252-A04C-A236-7E22B22631DB}"/>
                  </a:ext>
                </a:extLst>
              </p:cNvPr>
              <p:cNvSpPr txBox="1"/>
              <p:nvPr/>
            </p:nvSpPr>
            <p:spPr>
              <a:xfrm rot="16799314">
                <a:off x="16014513" y="16293153"/>
                <a:ext cx="13563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h5_input_reader instance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85EA32A-B332-5847-B63E-2E0B82941E17}"/>
                  </a:ext>
                </a:extLst>
              </p:cNvPr>
              <p:cNvSpPr/>
              <p:nvPr/>
            </p:nvSpPr>
            <p:spPr>
              <a:xfrm rot="1130004">
                <a:off x="17919809" y="17350377"/>
                <a:ext cx="1569726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dirty="0" err="1"/>
                  <a:t>tf.data.Dataset.map</a:t>
                </a:r>
                <a:endParaRPr lang="en-US" sz="1300" dirty="0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6A3DBD7-873B-F645-9DD8-AF0AAB80F2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60185" y="16066597"/>
                <a:ext cx="305811" cy="11249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E75EC9E-9530-1648-8337-694355C01358}"/>
                  </a:ext>
                </a:extLst>
              </p:cNvPr>
              <p:cNvSpPr txBox="1"/>
              <p:nvPr/>
            </p:nvSpPr>
            <p:spPr>
              <a:xfrm rot="16818896">
                <a:off x="17307238" y="16546420"/>
                <a:ext cx="650635" cy="36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Dataset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27B1C5E-6E1D-4A45-8B5F-BFE1F36B8BB8}"/>
                  </a:ext>
                </a:extLst>
              </p:cNvPr>
              <p:cNvSpPr/>
              <p:nvPr/>
            </p:nvSpPr>
            <p:spPr>
              <a:xfrm rot="1008770">
                <a:off x="17831818" y="17899905"/>
                <a:ext cx="16587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data, label, weights etc.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F6FCB76-A10B-1E47-A911-9C64C77CE3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838142" y="17641176"/>
                <a:ext cx="2059606" cy="443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144FBCC-82F3-B845-BEB5-762BE93006B8}"/>
                  </a:ext>
                </a:extLst>
              </p:cNvPr>
              <p:cNvSpPr/>
              <p:nvPr/>
            </p:nvSpPr>
            <p:spPr>
              <a:xfrm>
                <a:off x="15920255" y="18454664"/>
                <a:ext cx="1917885" cy="7239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Re-</a:t>
                </a:r>
                <a:r>
                  <a:rPr lang="en-US" sz="1400" dirty="0" err="1"/>
                  <a:t>initializable</a:t>
                </a:r>
                <a:r>
                  <a:rPr lang="en-US" sz="1400" dirty="0"/>
                  <a:t> training and validation dataset iterators</a:t>
                </a:r>
              </a:p>
            </p:txBody>
          </p:sp>
          <p:cxnSp>
            <p:nvCxnSpPr>
              <p:cNvPr id="92" name="Straight Arrow Connector 89">
                <a:extLst>
                  <a:ext uri="{FF2B5EF4-FFF2-40B4-BE49-F238E27FC236}">
                    <a16:creationId xmlns:a16="http://schemas.microsoft.com/office/drawing/2014/main" id="{51A288A1-57E5-1546-ADE7-95B023EFB698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 rot="16200000" flipH="1">
                <a:off x="14409905" y="17306275"/>
                <a:ext cx="2839541" cy="18116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A3185-9367-4048-8F74-471E11BDE158}"/>
                  </a:ext>
                </a:extLst>
              </p:cNvPr>
              <p:cNvSpPr txBox="1"/>
              <p:nvPr/>
            </p:nvSpPr>
            <p:spPr>
              <a:xfrm rot="16200000">
                <a:off x="15490036" y="16521571"/>
                <a:ext cx="780370" cy="29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Dataset</a:t>
                </a:r>
              </a:p>
            </p:txBody>
          </p:sp>
          <p:cxnSp>
            <p:nvCxnSpPr>
              <p:cNvPr id="94" name="Straight Arrow Connector 111">
                <a:extLst>
                  <a:ext uri="{FF2B5EF4-FFF2-40B4-BE49-F238E27FC236}">
                    <a16:creationId xmlns:a16="http://schemas.microsoft.com/office/drawing/2014/main" id="{631F0CE6-7E61-7A42-80A7-EE671C1CCCCF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 rot="16200000" flipV="1">
                <a:off x="14162753" y="17324235"/>
                <a:ext cx="3324498" cy="174521"/>
              </a:xfrm>
              <a:prstGeom prst="bentConnector4">
                <a:avLst>
                  <a:gd name="adj1" fmla="val -399"/>
                  <a:gd name="adj2" fmla="val 286464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241F9CE-9572-B94A-96B3-1D1B900277DF}"/>
                  </a:ext>
                </a:extLst>
              </p:cNvPr>
              <p:cNvSpPr txBox="1"/>
              <p:nvPr/>
            </p:nvSpPr>
            <p:spPr>
              <a:xfrm rot="16200000">
                <a:off x="14922382" y="17064990"/>
                <a:ext cx="1171365" cy="29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 err="1"/>
                  <a:t>next_element</a:t>
                </a:r>
                <a:endParaRPr lang="en-US" sz="1300" dirty="0"/>
              </a:p>
            </p:txBody>
          </p:sp>
        </p:grpSp>
      </p:grpSp>
      <p:sp>
        <p:nvSpPr>
          <p:cNvPr id="118" name="Text Placeholder 13591">
            <a:extLst>
              <a:ext uri="{FF2B5EF4-FFF2-40B4-BE49-F238E27FC236}">
                <a16:creationId xmlns:a16="http://schemas.microsoft.com/office/drawing/2014/main" id="{072EF01D-153D-0A42-907E-E9CD3DD7D5D8}"/>
              </a:ext>
            </a:extLst>
          </p:cNvPr>
          <p:cNvSpPr txBox="1">
            <a:spLocks/>
          </p:cNvSpPr>
          <p:nvPr/>
        </p:nvSpPr>
        <p:spPr bwMode="auto">
          <a:xfrm>
            <a:off x="700088" y="27834381"/>
            <a:ext cx="7537450" cy="939800"/>
          </a:xfrm>
          <a:prstGeom prst="rect">
            <a:avLst/>
          </a:prstGeom>
          <a:solidFill>
            <a:srgbClr val="00395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>
            <a:lvl1pPr marL="1644650" indent="-1644650" algn="ctr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00" b="1" kern="12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565525" indent="-137001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5484813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7680325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9874250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Training Datasets</a:t>
            </a:r>
          </a:p>
        </p:txBody>
      </p:sp>
      <p:pic>
        <p:nvPicPr>
          <p:cNvPr id="11305" name="Picture 11304">
            <a:extLst>
              <a:ext uri="{FF2B5EF4-FFF2-40B4-BE49-F238E27FC236}">
                <a16:creationId xmlns:a16="http://schemas.microsoft.com/office/drawing/2014/main" id="{116E66E3-7C5F-F945-92AE-9AAEBD16A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21" y="17917308"/>
            <a:ext cx="7315200" cy="5486400"/>
          </a:xfrm>
          <a:prstGeom prst="rect">
            <a:avLst/>
          </a:prstGeom>
        </p:spPr>
      </p:pic>
      <p:pic>
        <p:nvPicPr>
          <p:cNvPr id="11311" name="Picture 11310">
            <a:extLst>
              <a:ext uri="{FF2B5EF4-FFF2-40B4-BE49-F238E27FC236}">
                <a16:creationId xmlns:a16="http://schemas.microsoft.com/office/drawing/2014/main" id="{1D2EA3B3-1EE4-8B43-9A92-78EE6FD3E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900" y="18125689"/>
            <a:ext cx="6540500" cy="4978400"/>
          </a:xfrm>
          <a:prstGeom prst="rect">
            <a:avLst/>
          </a:prstGeom>
        </p:spPr>
      </p:pic>
      <p:pic>
        <p:nvPicPr>
          <p:cNvPr id="11313" name="Picture 11312">
            <a:extLst>
              <a:ext uri="{FF2B5EF4-FFF2-40B4-BE49-F238E27FC236}">
                <a16:creationId xmlns:a16="http://schemas.microsoft.com/office/drawing/2014/main" id="{A99C7578-1F84-054F-9EA6-894DBFE03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38" y="23854708"/>
            <a:ext cx="6273800" cy="4978400"/>
          </a:xfrm>
          <a:prstGeom prst="rect">
            <a:avLst/>
          </a:prstGeom>
        </p:spPr>
      </p:pic>
      <p:pic>
        <p:nvPicPr>
          <p:cNvPr id="11315" name="Picture 11314">
            <a:extLst>
              <a:ext uri="{FF2B5EF4-FFF2-40B4-BE49-F238E27FC236}">
                <a16:creationId xmlns:a16="http://schemas.microsoft.com/office/drawing/2014/main" id="{873B15E1-1C90-BD47-B19E-B0940E8A1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938" y="23769938"/>
            <a:ext cx="6273800" cy="4978400"/>
          </a:xfrm>
          <a:prstGeom prst="rect">
            <a:avLst/>
          </a:prstGeom>
        </p:spPr>
      </p:pic>
      <p:sp>
        <p:nvSpPr>
          <p:cNvPr id="152" name="Text Placeholder 13594">
            <a:extLst>
              <a:ext uri="{FF2B5EF4-FFF2-40B4-BE49-F238E27FC236}">
                <a16:creationId xmlns:a16="http://schemas.microsoft.com/office/drawing/2014/main" id="{807B9994-838C-184B-BE8C-951CD218F32F}"/>
              </a:ext>
            </a:extLst>
          </p:cNvPr>
          <p:cNvSpPr txBox="1">
            <a:spLocks/>
          </p:cNvSpPr>
          <p:nvPr/>
        </p:nvSpPr>
        <p:spPr bwMode="auto">
          <a:xfrm>
            <a:off x="16759987" y="17062319"/>
            <a:ext cx="7312025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8589" tIns="228589" rIns="228589" bIns="228589" numCol="1" anchor="t" anchorCtr="0" compatLnSpc="1">
            <a:prstTxWarp prst="textNoShape">
              <a:avLst/>
            </a:prstTxWarp>
            <a:spAutoFit/>
          </a:bodyPr>
          <a:lstStyle>
            <a:lvl1pPr marL="342883" indent="-34288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485825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2pPr>
            <a:lvl3pPr marL="2057297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3pPr>
            <a:lvl4pPr marL="2685916" indent="-628619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4pPr>
            <a:lvl5pPr marL="3143093" indent="-457177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algn="ctr"/>
            <a:r>
              <a:rPr lang="en-US" altLang="en-US" dirty="0">
                <a:ea typeface="ＭＳ Ｐゴシック" panose="020B0600070205080204" pitchFamily="34" charset="-128"/>
              </a:rPr>
              <a:t>Global Shuffle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969FD-32B5-7B4E-84CA-23FE0705D7D6}"/>
              </a:ext>
            </a:extLst>
          </p:cNvPr>
          <p:cNvGrpSpPr/>
          <p:nvPr/>
        </p:nvGrpSpPr>
        <p:grpSpPr>
          <a:xfrm>
            <a:off x="8916708" y="10118393"/>
            <a:ext cx="7377951" cy="5200401"/>
            <a:chOff x="9065563" y="12542617"/>
            <a:chExt cx="7377951" cy="5200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AE52B9-8C81-6542-BEBA-AE6EB65D427A}"/>
                </a:ext>
              </a:extLst>
            </p:cNvPr>
            <p:cNvGrpSpPr/>
            <p:nvPr/>
          </p:nvGrpSpPr>
          <p:grpSpPr>
            <a:xfrm>
              <a:off x="9363727" y="12861311"/>
              <a:ext cx="6814519" cy="4603225"/>
              <a:chOff x="8888288" y="15611598"/>
              <a:chExt cx="8403515" cy="358207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8238638-0F04-F649-9737-3699CAB494D8}"/>
                  </a:ext>
                </a:extLst>
              </p:cNvPr>
              <p:cNvSpPr/>
              <p:nvPr/>
            </p:nvSpPr>
            <p:spPr>
              <a:xfrm>
                <a:off x="8888288" y="15611598"/>
                <a:ext cx="2775473" cy="634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hep_classifier_tf_train_horovod.py</a:t>
                </a:r>
                <a:endParaRPr lang="en-US" sz="1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7420153-7DD0-E147-95EB-50FB2A0DE057}"/>
                  </a:ext>
                </a:extLst>
              </p:cNvPr>
              <p:cNvSpPr/>
              <p:nvPr/>
            </p:nvSpPr>
            <p:spPr>
              <a:xfrm>
                <a:off x="14516330" y="15611598"/>
                <a:ext cx="2775473" cy="634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Networks/</a:t>
                </a:r>
                <a:r>
                  <a:rPr lang="en-US" sz="1400" dirty="0" err="1"/>
                  <a:t>binary_classifier_tf.py</a:t>
                </a:r>
                <a:endParaRPr lang="en-US" sz="14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D9089F2-4190-8344-9E99-AA16DB0989DB}"/>
                  </a:ext>
                </a:extLst>
              </p:cNvPr>
              <p:cNvSpPr/>
              <p:nvPr/>
            </p:nvSpPr>
            <p:spPr>
              <a:xfrm>
                <a:off x="14516330" y="16602410"/>
                <a:ext cx="2775473" cy="6347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Dataset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924EAD8-FFB0-2445-8295-4AAAA78BF55E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5904067" y="16246299"/>
                <a:ext cx="0" cy="356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EE35CB5-6074-2342-B9C2-D6079B323719}"/>
                  </a:ext>
                </a:extLst>
              </p:cNvPr>
              <p:cNvCxnSpPr>
                <a:stCxn id="47" idx="3"/>
                <a:endCxn id="49" idx="1"/>
              </p:cNvCxnSpPr>
              <p:nvPr/>
            </p:nvCxnSpPr>
            <p:spPr>
              <a:xfrm>
                <a:off x="11663761" y="15928949"/>
                <a:ext cx="2852569" cy="99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10026E-3476-4943-8345-822BADB7B449}"/>
                  </a:ext>
                </a:extLst>
              </p:cNvPr>
              <p:cNvSpPr txBox="1"/>
              <p:nvPr/>
            </p:nvSpPr>
            <p:spPr>
              <a:xfrm rot="1840387">
                <a:off x="11810860" y="15893608"/>
                <a:ext cx="2654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filelist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num_tasks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split_filelist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split_file</a:t>
                </a:r>
                <a:r>
                  <a:rPr lang="en-US" sz="1400" dirty="0"/>
                  <a:t> etc.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4DF6C29-E87E-6642-A8AB-5668F262033A}"/>
                  </a:ext>
                </a:extLst>
              </p:cNvPr>
              <p:cNvSpPr/>
              <p:nvPr/>
            </p:nvSpPr>
            <p:spPr>
              <a:xfrm>
                <a:off x="14516330" y="18148648"/>
                <a:ext cx="2775473" cy="88315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if(</a:t>
                </a:r>
                <a:r>
                  <a:rPr lang="en-US" sz="1400" dirty="0" err="1"/>
                  <a:t>split_filelist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/>
                  <a:t>split the files among tasks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FB90347-1726-CE49-BFF7-0D5B9151807F}"/>
                  </a:ext>
                </a:extLst>
              </p:cNvPr>
              <p:cNvSpPr/>
              <p:nvPr/>
            </p:nvSpPr>
            <p:spPr>
              <a:xfrm>
                <a:off x="12147062" y="18341773"/>
                <a:ext cx="1824254" cy="4969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load_next_file</a:t>
                </a:r>
                <a:r>
                  <a:rPr lang="en-US" sz="1400" dirty="0"/>
                  <a:t>()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0176894-675C-A642-B2F2-1C62931AB401}"/>
                  </a:ext>
                </a:extLst>
              </p:cNvPr>
              <p:cNvSpPr/>
              <p:nvPr/>
            </p:nvSpPr>
            <p:spPr>
              <a:xfrm>
                <a:off x="8888288" y="17986781"/>
                <a:ext cx="2775473" cy="12068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if(</a:t>
                </a:r>
                <a:r>
                  <a:rPr lang="en-US" sz="1400" dirty="0" err="1"/>
                  <a:t>split_file</a:t>
                </a:r>
                <a:r>
                  <a:rPr lang="en-US" sz="1400" dirty="0"/>
                  <a:t>)</a:t>
                </a:r>
              </a:p>
              <a:p>
                <a:r>
                  <a:rPr lang="en-US" sz="1400" dirty="0"/>
                  <a:t>split file blocks (number of entries / tasks) among tasks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57F45E4-3CF5-A64B-BAEA-2CC069A5373A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5904067" y="17237111"/>
                <a:ext cx="0" cy="911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8A9AE32-8893-7F45-A949-229C4D2EE0AE}"/>
                  </a:ext>
                </a:extLst>
              </p:cNvPr>
              <p:cNvCxnSpPr>
                <a:cxnSpLocks/>
                <a:stCxn id="53" idx="1"/>
                <a:endCxn id="54" idx="3"/>
              </p:cNvCxnSpPr>
              <p:nvPr/>
            </p:nvCxnSpPr>
            <p:spPr>
              <a:xfrm flipH="1">
                <a:off x="13971316" y="18590226"/>
                <a:ext cx="54501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4604793-23CE-364F-815E-71D8DA862413}"/>
                  </a:ext>
                </a:extLst>
              </p:cNvPr>
              <p:cNvCxnSpPr>
                <a:cxnSpLocks/>
                <a:stCxn id="54" idx="1"/>
                <a:endCxn id="55" idx="3"/>
              </p:cNvCxnSpPr>
              <p:nvPr/>
            </p:nvCxnSpPr>
            <p:spPr>
              <a:xfrm flipH="1" flipV="1">
                <a:off x="11663761" y="18590225"/>
                <a:ext cx="48330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89A77A8-8C69-9B48-9D9A-6340C1963EE6}"/>
                  </a:ext>
                </a:extLst>
              </p:cNvPr>
              <p:cNvCxnSpPr>
                <a:cxnSpLocks/>
                <a:stCxn id="55" idx="0"/>
                <a:endCxn id="47" idx="2"/>
              </p:cNvCxnSpPr>
              <p:nvPr/>
            </p:nvCxnSpPr>
            <p:spPr>
              <a:xfrm flipV="1">
                <a:off x="10276025" y="16246299"/>
                <a:ext cx="0" cy="1740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FDED6B6-60A6-C644-908C-B5E8FBDD68A7}"/>
                  </a:ext>
                </a:extLst>
              </p:cNvPr>
              <p:cNvSpPr/>
              <p:nvPr/>
            </p:nvSpPr>
            <p:spPr>
              <a:xfrm>
                <a:off x="12527957" y="17416762"/>
                <a:ext cx="1443357" cy="49690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next_batch</a:t>
                </a:r>
                <a:r>
                  <a:rPr lang="en-US" sz="1400" dirty="0"/>
                  <a:t>()</a:t>
                </a:r>
              </a:p>
            </p:txBody>
          </p:sp>
          <p:cxnSp>
            <p:nvCxnSpPr>
              <p:cNvPr id="61" name="Straight Arrow Connector 40">
                <a:extLst>
                  <a:ext uri="{FF2B5EF4-FFF2-40B4-BE49-F238E27FC236}">
                    <a16:creationId xmlns:a16="http://schemas.microsoft.com/office/drawing/2014/main" id="{5A7392C1-546D-D84E-9D22-609C2EB93318}"/>
                  </a:ext>
                </a:extLst>
              </p:cNvPr>
              <p:cNvCxnSpPr>
                <a:stCxn id="49" idx="2"/>
                <a:endCxn id="60" idx="3"/>
              </p:cNvCxnSpPr>
              <p:nvPr/>
            </p:nvCxnSpPr>
            <p:spPr>
              <a:xfrm rot="5400000">
                <a:off x="14723639" y="16484787"/>
                <a:ext cx="428105" cy="193275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CB4A1F4-D751-9A44-A436-186094F6F52B}"/>
                  </a:ext>
                </a:extLst>
              </p:cNvPr>
              <p:cNvCxnSpPr>
                <a:cxnSpLocks/>
                <a:stCxn id="47" idx="3"/>
                <a:endCxn id="60" idx="0"/>
              </p:cNvCxnSpPr>
              <p:nvPr/>
            </p:nvCxnSpPr>
            <p:spPr>
              <a:xfrm>
                <a:off x="11663761" y="15928949"/>
                <a:ext cx="1585875" cy="1487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EC98FD-9D5F-6548-B8DE-7CA6A13EE9C0}"/>
                  </a:ext>
                </a:extLst>
              </p:cNvPr>
              <p:cNvSpPr txBox="1"/>
              <p:nvPr/>
            </p:nvSpPr>
            <p:spPr>
              <a:xfrm>
                <a:off x="9095202" y="16919761"/>
                <a:ext cx="1125377" cy="408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 instance</a:t>
                </a:r>
              </a:p>
            </p:txBody>
          </p:sp>
        </p:grpSp>
        <p:sp>
          <p:nvSpPr>
            <p:cNvPr id="96" name="Alternate Process 95">
              <a:extLst>
                <a:ext uri="{FF2B5EF4-FFF2-40B4-BE49-F238E27FC236}">
                  <a16:creationId xmlns:a16="http://schemas.microsoft.com/office/drawing/2014/main" id="{A6732443-6931-CA4D-8875-C675DFCD6799}"/>
                </a:ext>
              </a:extLst>
            </p:cNvPr>
            <p:cNvSpPr/>
            <p:nvPr/>
          </p:nvSpPr>
          <p:spPr>
            <a:xfrm>
              <a:off x="9065563" y="12542617"/>
              <a:ext cx="7377951" cy="5200401"/>
            </a:xfrm>
            <a:prstGeom prst="flowChartAlternateProcess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237AA76-C8D0-D541-9C38-E195E2C24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692" y="32367523"/>
            <a:ext cx="6248400" cy="467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DEC09-90D9-E848-835C-ED57F2A20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938" y="32129611"/>
            <a:ext cx="6273800" cy="497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 Placeholder 13590">
                <a:extLst>
                  <a:ext uri="{FF2B5EF4-FFF2-40B4-BE49-F238E27FC236}">
                    <a16:creationId xmlns:a16="http://schemas.microsoft.com/office/drawing/2014/main" id="{0B23FE6C-E695-4547-91B1-9B3AA2351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92150" y="28882878"/>
                <a:ext cx="7543800" cy="10212004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228589" tIns="228589" rIns="228589" bIns="228589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83" indent="-342883" algn="l" defTabSz="438785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1485825" indent="-571471" algn="l" defTabSz="438785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500" kern="1200">
                    <a:solidFill>
                      <a:schemeClr val="tx1"/>
                    </a:solidFill>
                    <a:latin typeface="Trebuchet MS" pitchFamily="34" charset="0"/>
                    <a:ea typeface="ＭＳ Ｐゴシック" charset="-128"/>
                    <a:cs typeface="+mn-cs"/>
                  </a:defRPr>
                </a:lvl2pPr>
                <a:lvl3pPr marL="2057297" indent="-571471" algn="l" defTabSz="438785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 kern="1200">
                    <a:solidFill>
                      <a:schemeClr val="tx1"/>
                    </a:solidFill>
                    <a:latin typeface="Trebuchet MS" pitchFamily="34" charset="0"/>
                    <a:ea typeface="ＭＳ Ｐゴシック" charset="-128"/>
                    <a:cs typeface="+mn-cs"/>
                  </a:defRPr>
                </a:lvl3pPr>
                <a:lvl4pPr marL="2685916" indent="-628619" algn="l" defTabSz="438785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500" kern="1200">
                    <a:solidFill>
                      <a:schemeClr val="tx1"/>
                    </a:solidFill>
                    <a:latin typeface="Trebuchet MS" pitchFamily="34" charset="0"/>
                    <a:ea typeface="ＭＳ Ｐゴシック" charset="-128"/>
                    <a:cs typeface="+mn-cs"/>
                  </a:defRPr>
                </a:lvl4pPr>
                <a:lvl5pPr marL="3143093" indent="-457177" algn="l" defTabSz="438785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500" kern="1200">
                    <a:solidFill>
                      <a:schemeClr val="tx1"/>
                    </a:solidFill>
                    <a:latin typeface="Trebuchet MS" pitchFamily="34" charset="0"/>
                    <a:ea typeface="ＭＳ Ｐゴシック" charset="-128"/>
                    <a:cs typeface="+mn-cs"/>
                  </a:defRPr>
                </a:lvl5pPr>
                <a:lvl6pPr marL="12069477" indent="-1097226" algn="l" defTabSz="43889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263926" indent="-1097226" algn="l" defTabSz="43889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458377" indent="-1097226" algn="l" defTabSz="43889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652827" indent="-1097226" algn="l" defTabSz="43889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b="1" dirty="0">
                    <a:ea typeface="ＭＳ Ｐゴシック" panose="020B0600070205080204" pitchFamily="34" charset="-128"/>
                  </a:rPr>
                  <a:t>HEPCNNB Dataset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2048 files in HDF5 format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1024 training files 408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MiB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each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1024 validation files 54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MiB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each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i="1" dirty="0">
                    <a:ea typeface="ＭＳ Ｐゴシック" panose="020B0600070205080204" pitchFamily="34" charset="-128"/>
                  </a:rPr>
                  <a:t>data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– 709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3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224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224 32-bit integers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i="1" dirty="0">
                    <a:ea typeface="ＭＳ Ｐゴシック" panose="020B0600070205080204" pitchFamily="34" charset="-128"/>
                  </a:rPr>
                  <a:t>label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– 709 32-bit integers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i="1" dirty="0" err="1">
                    <a:ea typeface="ＭＳ Ｐゴシック" panose="020B0600070205080204" pitchFamily="34" charset="-128"/>
                  </a:rPr>
                  <a:t>normweight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– 709 32-bit integers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i="1" dirty="0" err="1">
                    <a:ea typeface="ＭＳ Ｐゴシック" panose="020B0600070205080204" pitchFamily="34" charset="-128"/>
                  </a:rPr>
                  <a:t>psr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– 709 32-bit integers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dirty="0" err="1">
                    <a:cs typeface="Avenir Book"/>
                  </a:rPr>
                  <a:t>Lustre</a:t>
                </a:r>
                <a:r>
                  <a:rPr lang="en-US" dirty="0">
                    <a:cs typeface="Avenir Book"/>
                  </a:rPr>
                  <a:t>: Stripe Size = 1 MB, Stripe Count = 1 </a:t>
                </a:r>
                <a:r>
                  <a:rPr lang="en-US" i="1" dirty="0">
                    <a:cs typeface="Avenir Book"/>
                  </a:rPr>
                  <a:t>/global/cscratch1/</a:t>
                </a:r>
                <a:r>
                  <a:rPr lang="en-US" i="1" dirty="0" err="1">
                    <a:cs typeface="Avenir Book"/>
                  </a:rPr>
                  <a:t>sd</a:t>
                </a:r>
                <a:r>
                  <a:rPr lang="en-US" i="1" dirty="0">
                    <a:cs typeface="Avenir Book"/>
                  </a:rPr>
                  <a:t>/</a:t>
                </a:r>
                <a:r>
                  <a:rPr lang="en-US" i="1" dirty="0" err="1">
                    <a:cs typeface="Avenir Book"/>
                  </a:rPr>
                  <a:t>ftc</a:t>
                </a:r>
                <a:r>
                  <a:rPr lang="en-US" i="1" dirty="0">
                    <a:cs typeface="Avenir Book"/>
                  </a:rPr>
                  <a:t>/</a:t>
                </a:r>
                <a:r>
                  <a:rPr lang="en-US" i="1" dirty="0" err="1">
                    <a:cs typeface="Avenir Book"/>
                  </a:rPr>
                  <a:t>deep_learning_data</a:t>
                </a:r>
                <a:r>
                  <a:rPr lang="en-US" i="1" dirty="0">
                    <a:cs typeface="Avenir Book"/>
                  </a:rPr>
                  <a:t>/</a:t>
                </a:r>
                <a:r>
                  <a:rPr lang="en-US" i="1" dirty="0" err="1">
                    <a:cs typeface="Avenir Book"/>
                  </a:rPr>
                  <a:t>hep_cnn</a:t>
                </a:r>
                <a:r>
                  <a:rPr lang="en-US" i="1" dirty="0">
                    <a:cs typeface="Avenir Book"/>
                  </a:rPr>
                  <a:t>/224x224/</a:t>
                </a:r>
                <a:br>
                  <a:rPr lang="en-US" i="1" dirty="0">
                    <a:cs typeface="Avenir Book"/>
                  </a:rPr>
                </a:b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b="1" dirty="0">
                    <a:ea typeface="ＭＳ Ｐゴシック" panose="020B0600070205080204" pitchFamily="34" charset="-128"/>
                  </a:rPr>
                  <a:t>Climate Dataset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62738 files of size 3.5 TB in HDF5 format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Each data file is 58 </a:t>
                </a:r>
                <a:r>
                  <a:rPr lang="en-US" altLang="en-US" dirty="0" err="1">
                    <a:ea typeface="ＭＳ Ｐゴシック" panose="020B0600070205080204" pitchFamily="34" charset="-128"/>
                  </a:rPr>
                  <a:t>MiB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Training files: first 80% = 50190 files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dirty="0">
                    <a:ea typeface="ＭＳ Ｐゴシック" panose="020B0600070205080204" pitchFamily="34" charset="-128"/>
                  </a:rPr>
                  <a:t>Validation files: last 10% = 6273 files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i="1" dirty="0">
                    <a:ea typeface="ＭＳ Ｐゴシック" panose="020B0600070205080204" pitchFamily="34" charset="-128"/>
                  </a:rPr>
                  <a:t>data –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16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768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1152 32-bit integers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i="1" dirty="0">
                    <a:ea typeface="ＭＳ Ｐゴシック" panose="020B0600070205080204" pitchFamily="34" charset="-128"/>
                  </a:rPr>
                  <a:t>labels –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768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1152 32-bit integers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altLang="en-US" i="1" dirty="0">
                    <a:ea typeface="ＭＳ Ｐゴシック" panose="020B0600070205080204" pitchFamily="34" charset="-128"/>
                  </a:rPr>
                  <a:t>stats –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16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i="1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4 32-bit integers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dirty="0" err="1">
                    <a:cs typeface="Avenir Book"/>
                  </a:rPr>
                  <a:t>Lustre</a:t>
                </a:r>
                <a:r>
                  <a:rPr lang="en-US" dirty="0">
                    <a:cs typeface="Avenir Book"/>
                  </a:rPr>
                  <a:t>: Stripe Size = 1 MB, Stripe Count = 1</a:t>
                </a:r>
                <a:br>
                  <a:rPr lang="en-US" dirty="0">
                    <a:cs typeface="Avenir Book"/>
                  </a:rPr>
                </a:br>
                <a:r>
                  <a:rPr lang="en-US" i="1" dirty="0">
                    <a:cs typeface="Avenir Book"/>
                  </a:rPr>
                  <a:t>/global/cscratch1/</a:t>
                </a:r>
                <a:r>
                  <a:rPr lang="en-US" i="1" dirty="0" err="1">
                    <a:cs typeface="Avenir Book"/>
                  </a:rPr>
                  <a:t>sd</a:t>
                </a:r>
                <a:r>
                  <a:rPr lang="en-US" i="1" dirty="0">
                    <a:cs typeface="Avenir Book"/>
                  </a:rPr>
                  <a:t>/</a:t>
                </a:r>
                <a:r>
                  <a:rPr lang="en-US" i="1" dirty="0" err="1">
                    <a:cs typeface="Avenir Book"/>
                  </a:rPr>
                  <a:t>ftc</a:t>
                </a:r>
                <a:r>
                  <a:rPr lang="en-US" i="1" dirty="0">
                    <a:cs typeface="Avenir Book"/>
                  </a:rPr>
                  <a:t>/</a:t>
                </a:r>
                <a:r>
                  <a:rPr lang="en-US" i="1" dirty="0" err="1">
                    <a:cs typeface="Avenir Book"/>
                  </a:rPr>
                  <a:t>deep_learning_data</a:t>
                </a:r>
                <a:r>
                  <a:rPr lang="en-US" i="1" dirty="0">
                    <a:cs typeface="Avenir Book"/>
                  </a:rPr>
                  <a:t>/</a:t>
                </a:r>
                <a:r>
                  <a:rPr lang="en-US" i="1" dirty="0" err="1">
                    <a:cs typeface="Avenir Book"/>
                  </a:rPr>
                  <a:t>climate_deep_learn</a:t>
                </a:r>
                <a:r>
                  <a:rPr lang="en-US" i="1" dirty="0">
                    <a:cs typeface="Avenir Book"/>
                  </a:rPr>
                  <a:t>/</a:t>
                </a:r>
              </a:p>
            </p:txBody>
          </p:sp>
        </mc:Choice>
        <mc:Fallback xmlns="">
          <p:sp>
            <p:nvSpPr>
              <p:cNvPr id="97" name="Text Placeholder 13590">
                <a:extLst>
                  <a:ext uri="{FF2B5EF4-FFF2-40B4-BE49-F238E27FC236}">
                    <a16:creationId xmlns:a16="http://schemas.microsoft.com/office/drawing/2014/main" id="{0B23FE6C-E695-4547-91B1-9B3AA2351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150" y="28882878"/>
                <a:ext cx="7543800" cy="10212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D11B6E4-8DA2-BA4B-828E-54C3F62614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446" y="27173187"/>
            <a:ext cx="7251133" cy="2879039"/>
          </a:xfrm>
          <a:prstGeom prst="rect">
            <a:avLst/>
          </a:prstGeom>
        </p:spPr>
      </p:pic>
      <p:sp>
        <p:nvSpPr>
          <p:cNvPr id="98" name="Text Placeholder 13610">
            <a:extLst>
              <a:ext uri="{FF2B5EF4-FFF2-40B4-BE49-F238E27FC236}">
                <a16:creationId xmlns:a16="http://schemas.microsoft.com/office/drawing/2014/main" id="{B6186A40-4A12-9040-9341-D4E9F19DB82A}"/>
              </a:ext>
            </a:extLst>
          </p:cNvPr>
          <p:cNvSpPr txBox="1">
            <a:spLocks/>
          </p:cNvSpPr>
          <p:nvPr/>
        </p:nvSpPr>
        <p:spPr bwMode="auto">
          <a:xfrm>
            <a:off x="8743950" y="29025349"/>
            <a:ext cx="15382316" cy="171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8589" tIns="228589" rIns="228589" bIns="228589" numCol="1" anchor="t" anchorCtr="0" compatLnSpc="1">
            <a:prstTxWarp prst="textNoShape">
              <a:avLst/>
            </a:prstTxWarp>
            <a:spAutoFit/>
          </a:bodyPr>
          <a:lstStyle>
            <a:lvl1pPr marL="342883" indent="-34288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485825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2pPr>
            <a:lvl3pPr marL="2057297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3pPr>
            <a:lvl4pPr marL="2685916" indent="-628619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4pPr>
            <a:lvl5pPr marL="3143093" indent="-457177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I/O takes more time when Global Shuffling is introduced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I/O bottleneck becomes severe with increasing number of epochs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Global Shuffling affects I/O even if the dataset is small</a:t>
            </a:r>
          </a:p>
        </p:txBody>
      </p:sp>
      <p:sp>
        <p:nvSpPr>
          <p:cNvPr id="99" name="Text Placeholder 13591">
            <a:extLst>
              <a:ext uri="{FF2B5EF4-FFF2-40B4-BE49-F238E27FC236}">
                <a16:creationId xmlns:a16="http://schemas.microsoft.com/office/drawing/2014/main" id="{B4B13486-BF62-9144-9B43-4D1C92266455}"/>
              </a:ext>
            </a:extLst>
          </p:cNvPr>
          <p:cNvSpPr txBox="1">
            <a:spLocks/>
          </p:cNvSpPr>
          <p:nvPr/>
        </p:nvSpPr>
        <p:spPr bwMode="auto">
          <a:xfrm>
            <a:off x="24704675" y="8031819"/>
            <a:ext cx="7537450" cy="939800"/>
          </a:xfrm>
          <a:prstGeom prst="rect">
            <a:avLst/>
          </a:prstGeom>
          <a:solidFill>
            <a:srgbClr val="00395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>
            <a:lvl1pPr marL="1644650" indent="-1644650" algn="ctr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00" b="1" kern="12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565525" indent="-137001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5484813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7680325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9874250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Technology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9FE0573F-8576-294F-AF3F-89FF0FC166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08412" y="11823586"/>
            <a:ext cx="1799723" cy="189074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F54AE51-4B39-F942-9F80-75DD01E5A9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5622" y="9309777"/>
            <a:ext cx="2185301" cy="218530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D48E111-AD41-D944-B387-6C52551852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871" y="12059939"/>
            <a:ext cx="2532218" cy="141804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61FA047-9EED-404C-A8AA-05F3A98B0B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046" y="9835754"/>
            <a:ext cx="3789867" cy="1123696"/>
          </a:xfrm>
          <a:prstGeom prst="rect">
            <a:avLst/>
          </a:prstGeom>
        </p:spPr>
      </p:pic>
      <p:sp>
        <p:nvSpPr>
          <p:cNvPr id="104" name="Text Placeholder 13601">
            <a:extLst>
              <a:ext uri="{FF2B5EF4-FFF2-40B4-BE49-F238E27FC236}">
                <a16:creationId xmlns:a16="http://schemas.microsoft.com/office/drawing/2014/main" id="{474A4513-DC7B-4444-9C7D-DF316F09FF1A}"/>
              </a:ext>
            </a:extLst>
          </p:cNvPr>
          <p:cNvSpPr txBox="1">
            <a:spLocks/>
          </p:cNvSpPr>
          <p:nvPr/>
        </p:nvSpPr>
        <p:spPr bwMode="auto">
          <a:xfrm>
            <a:off x="24709438" y="23004606"/>
            <a:ext cx="7539037" cy="415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8589" tIns="228589" rIns="228589" bIns="228589" numCol="1" anchor="t" anchorCtr="0" compatLnSpc="1">
            <a:prstTxWarp prst="textNoShape">
              <a:avLst/>
            </a:prstTxWarp>
            <a:spAutoFit/>
          </a:bodyPr>
          <a:lstStyle>
            <a:lvl1pPr marL="342883" indent="-34288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485825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2pPr>
            <a:lvl3pPr marL="2057297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3pPr>
            <a:lvl4pPr marL="2685916" indent="-628619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4pPr>
            <a:lvl5pPr marL="3143093" indent="-457177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To leverage TensorFlow </a:t>
            </a:r>
            <a:r>
              <a:rPr lang="en-US" altLang="en-US" i="1" dirty="0">
                <a:ea typeface="ＭＳ Ｐゴシック" panose="020B0600070205080204" pitchFamily="34" charset="-128"/>
              </a:rPr>
              <a:t>Timeline</a:t>
            </a:r>
            <a:r>
              <a:rPr lang="en-US" altLang="en-US" dirty="0">
                <a:ea typeface="ＭＳ Ｐゴシック" panose="020B0600070205080204" pitchFamily="34" charset="-128"/>
              </a:rPr>
              <a:t> for more detail and accurate profiling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To explore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TensorBoard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for generating session graphs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To try TAU for I/</a:t>
            </a:r>
            <a:r>
              <a:rPr lang="en-US" altLang="en-US">
                <a:ea typeface="ＭＳ Ｐゴシック" panose="020B0600070205080204" pitchFamily="34" charset="-128"/>
              </a:rPr>
              <a:t>O profiling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To profile I/O and training executions per thread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To add optimization techniques like prefetching in HEPCNNB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To utilize </a:t>
            </a:r>
            <a:r>
              <a:rPr lang="en-US" altLang="en-US" i="1" dirty="0">
                <a:ea typeface="ＭＳ Ｐゴシック" panose="020B0600070205080204" pitchFamily="34" charset="-128"/>
              </a:rPr>
              <a:t>Burst Buffer </a:t>
            </a:r>
            <a:r>
              <a:rPr lang="en-US" altLang="en-US" dirty="0">
                <a:ea typeface="ＭＳ Ｐゴシック" panose="020B0600070205080204" pitchFamily="34" charset="-128"/>
              </a:rPr>
              <a:t>for I/O optimization</a:t>
            </a:r>
          </a:p>
        </p:txBody>
      </p:sp>
      <p:sp>
        <p:nvSpPr>
          <p:cNvPr id="105" name="Text Placeholder 13600">
            <a:extLst>
              <a:ext uri="{FF2B5EF4-FFF2-40B4-BE49-F238E27FC236}">
                <a16:creationId xmlns:a16="http://schemas.microsoft.com/office/drawing/2014/main" id="{70083143-5D4B-AF45-8CA6-BE9082A9ED4F}"/>
              </a:ext>
            </a:extLst>
          </p:cNvPr>
          <p:cNvSpPr txBox="1">
            <a:spLocks/>
          </p:cNvSpPr>
          <p:nvPr/>
        </p:nvSpPr>
        <p:spPr bwMode="auto">
          <a:xfrm>
            <a:off x="24709438" y="35440001"/>
            <a:ext cx="7535862" cy="938212"/>
          </a:xfrm>
          <a:prstGeom prst="rect">
            <a:avLst/>
          </a:prstGeom>
          <a:solidFill>
            <a:srgbClr val="00395A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82880" rIns="182880" bIns="182880" numCol="1" anchor="ctr" anchorCtr="0" compatLnSpc="1">
            <a:prstTxWarp prst="textNoShape">
              <a:avLst/>
            </a:prstTxWarp>
            <a:spAutoFit/>
          </a:bodyPr>
          <a:lstStyle>
            <a:lvl1pPr marL="1644650" indent="-1644650" algn="ctr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00" b="1" kern="1200" baseline="0">
                <a:solidFill>
                  <a:schemeClr val="bg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565525" indent="-137001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5484813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7680325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9874250" indent="-109696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Acknowledgement</a:t>
            </a:r>
          </a:p>
        </p:txBody>
      </p:sp>
      <p:sp>
        <p:nvSpPr>
          <p:cNvPr id="106" name="Text Placeholder 13601">
            <a:extLst>
              <a:ext uri="{FF2B5EF4-FFF2-40B4-BE49-F238E27FC236}">
                <a16:creationId xmlns:a16="http://schemas.microsoft.com/office/drawing/2014/main" id="{3EE8BC65-4DDD-5143-B47D-C93379C24118}"/>
              </a:ext>
            </a:extLst>
          </p:cNvPr>
          <p:cNvSpPr txBox="1">
            <a:spLocks/>
          </p:cNvSpPr>
          <p:nvPr/>
        </p:nvSpPr>
        <p:spPr bwMode="auto">
          <a:xfrm>
            <a:off x="24709438" y="36566633"/>
            <a:ext cx="7539037" cy="23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8589" tIns="228589" rIns="228589" bIns="228589" numCol="1" anchor="t" anchorCtr="0" compatLnSpc="1">
            <a:prstTxWarp prst="textNoShape">
              <a:avLst/>
            </a:prstTxWarp>
            <a:spAutoFit/>
          </a:bodyPr>
          <a:lstStyle>
            <a:lvl1pPr marL="342883" indent="-34288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485825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2pPr>
            <a:lvl3pPr marL="2057297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3pPr>
            <a:lvl4pPr marL="2685916" indent="-628619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4pPr>
            <a:lvl5pPr marL="3143093" indent="-457177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dirty="0">
                <a:ea typeface="ＭＳ Ｐゴシック" panose="020B0600070205080204" pitchFamily="34" charset="-128"/>
              </a:rPr>
              <a:t>This research used resources of the National Energy Research Scientific Computing Center (NERSC), a U.S. Department of Energy Office of Science User Facility operated under Contract No. DE-AC02-05CH11231.</a:t>
            </a:r>
          </a:p>
        </p:txBody>
      </p:sp>
      <p:sp>
        <p:nvSpPr>
          <p:cNvPr id="107" name="Text Placeholder 13601">
            <a:extLst>
              <a:ext uri="{FF2B5EF4-FFF2-40B4-BE49-F238E27FC236}">
                <a16:creationId xmlns:a16="http://schemas.microsoft.com/office/drawing/2014/main" id="{1E5CEC8A-CAAB-1144-9C2E-A2D6EEF582BA}"/>
              </a:ext>
            </a:extLst>
          </p:cNvPr>
          <p:cNvSpPr txBox="1">
            <a:spLocks/>
          </p:cNvSpPr>
          <p:nvPr/>
        </p:nvSpPr>
        <p:spPr bwMode="auto">
          <a:xfrm>
            <a:off x="676275" y="40412792"/>
            <a:ext cx="31548388" cy="29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28589" tIns="228589" rIns="228589" bIns="228589" numCol="1" anchor="t" anchorCtr="0" compatLnSpc="1">
            <a:prstTxWarp prst="textNoShape">
              <a:avLst/>
            </a:prstTxWarp>
            <a:spAutoFit/>
          </a:bodyPr>
          <a:lstStyle>
            <a:lvl1pPr marL="342883" indent="-342883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485825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2pPr>
            <a:lvl3pPr marL="2057297" indent="-571471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3pPr>
            <a:lvl4pPr marL="2685916" indent="-628619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4pPr>
            <a:lvl5pPr marL="3143093" indent="-457177" algn="l" defTabSz="43878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b="1" dirty="0" err="1">
                <a:ea typeface="ＭＳ Ｐゴシック" panose="020B0600070205080204" pitchFamily="34" charset="-128"/>
              </a:rPr>
              <a:t>Github</a:t>
            </a:r>
            <a:r>
              <a:rPr lang="en-US" altLang="en-US" b="1" dirty="0">
                <a:ea typeface="ＭＳ Ｐゴシック" panose="020B0600070205080204" pitchFamily="34" charset="-128"/>
              </a:rPr>
              <a:t> link: </a:t>
            </a:r>
            <a:r>
              <a:rPr lang="en-US" altLang="en-US" dirty="0">
                <a:ea typeface="ＭＳ Ｐゴシック" panose="020B0600070205080204" pitchFamily="34" charset="-128"/>
                <a:hlinkClick r:id="rId15"/>
              </a:rPr>
              <a:t>https://github.com/NERSC/DL-Parallel-IO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endParaRPr lang="en-US" altLang="en-US" i="1" u="sng" dirty="0">
              <a:ea typeface="ＭＳ Ｐゴシック" panose="020B0600070205080204" pitchFamily="34" charset="-128"/>
            </a:endParaRPr>
          </a:p>
          <a:p>
            <a:pPr marL="0" indent="0"/>
            <a:br>
              <a:rPr lang="en-US" altLang="en-US" b="1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Contact Information</a:t>
            </a:r>
          </a:p>
          <a:p>
            <a:pPr marL="0" indent="0"/>
            <a:r>
              <a:rPr lang="en-US" altLang="en-US" b="1" dirty="0">
                <a:ea typeface="ＭＳ Ｐゴシック" panose="020B0600070205080204" pitchFamily="34" charset="-128"/>
              </a:rPr>
              <a:t>Email: </a:t>
            </a:r>
            <a:r>
              <a:rPr lang="en-US" altLang="en-US" dirty="0">
                <a:ea typeface="ＭＳ Ｐゴシック" panose="020B0600070205080204" pitchFamily="34" charset="-128"/>
                <a:hlinkClick r:id="rId16"/>
              </a:rPr>
              <a:t>ftc@lbl.gov</a:t>
            </a:r>
            <a:r>
              <a:rPr lang="en-US" altLang="en-US" dirty="0">
                <a:ea typeface="ＭＳ Ｐゴシック" panose="020B0600070205080204" pitchFamily="34" charset="-128"/>
              </a:rPr>
              <a:t>; </a:t>
            </a:r>
            <a:r>
              <a:rPr lang="en-US" altLang="en-US" dirty="0">
                <a:ea typeface="ＭＳ Ｐゴシック" panose="020B0600070205080204" pitchFamily="34" charset="-128"/>
                <a:hlinkClick r:id="rId17"/>
              </a:rPr>
              <a:t>fchowdhu@cs.fsu.edu</a:t>
            </a:r>
            <a:r>
              <a:rPr lang="en-US" altLang="en-US" dirty="0">
                <a:ea typeface="ＭＳ Ｐゴシック" panose="020B0600070205080204" pitchFamily="34" charset="-128"/>
              </a:rPr>
              <a:t>;</a:t>
            </a:r>
          </a:p>
          <a:p>
            <a:pPr marL="0" indent="0"/>
            <a:r>
              <a:rPr lang="en-US" altLang="en-US" b="1" dirty="0">
                <a:ea typeface="ＭＳ Ｐゴシック" panose="020B0600070205080204" pitchFamily="34" charset="-128"/>
              </a:rPr>
              <a:t>Phone: </a:t>
            </a:r>
            <a:r>
              <a:rPr lang="en-US" altLang="en-US" dirty="0">
                <a:ea typeface="ＭＳ Ｐゴシック" panose="020B0600070205080204" pitchFamily="34" charset="-128"/>
              </a:rPr>
              <a:t>786-406-2617</a:t>
            </a:r>
          </a:p>
          <a:p>
            <a:pPr marL="0" indent="0"/>
            <a:r>
              <a:rPr lang="en-US" altLang="en-US" b="1" dirty="0">
                <a:ea typeface="ＭＳ Ｐゴシック" panose="020B0600070205080204" pitchFamily="34" charset="-128"/>
              </a:rPr>
              <a:t>Website: </a:t>
            </a:r>
            <a:r>
              <a:rPr lang="en-US" altLang="en-US" dirty="0">
                <a:ea typeface="ＭＳ Ｐゴシック" panose="020B0600070205080204" pitchFamily="34" charset="-128"/>
                <a:hlinkClick r:id="rId18"/>
              </a:rPr>
              <a:t>https://fahimcsebuet.github.io/website/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BNL - 4 column">
  <a:themeElements>
    <a:clrScheme name="New LBNL">
      <a:dk1>
        <a:srgbClr val="003366"/>
      </a:dk1>
      <a:lt1>
        <a:srgbClr val="FFFFFF"/>
      </a:lt1>
      <a:dk2>
        <a:srgbClr val="003366"/>
      </a:dk2>
      <a:lt2>
        <a:srgbClr val="CCCCCC"/>
      </a:lt2>
      <a:accent1>
        <a:srgbClr val="648CAA"/>
      </a:accent1>
      <a:accent2>
        <a:srgbClr val="818181"/>
      </a:accent2>
      <a:accent3>
        <a:srgbClr val="DAEDEF"/>
      </a:accent3>
      <a:accent4>
        <a:srgbClr val="2C5993"/>
      </a:accent4>
      <a:accent5>
        <a:srgbClr val="D3691B"/>
      </a:accent5>
      <a:accent6>
        <a:srgbClr val="009999"/>
      </a:accent6>
      <a:hlink>
        <a:srgbClr val="333399"/>
      </a:hlink>
      <a:folHlink>
        <a:srgbClr val="6633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182880" tIns="228600" rIns="182880" bIns="228600" rtlCol="0">
        <a:spAutoFit/>
      </a:bodyPr>
      <a:lstStyle>
        <a:defPPr>
          <a:spcBef>
            <a:spcPts val="576"/>
          </a:spcBef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BNL - 3 Columns">
  <a:themeElements>
    <a:clrScheme name="New LBNL">
      <a:dk1>
        <a:srgbClr val="003366"/>
      </a:dk1>
      <a:lt1>
        <a:srgbClr val="FFFFFF"/>
      </a:lt1>
      <a:dk2>
        <a:srgbClr val="003366"/>
      </a:dk2>
      <a:lt2>
        <a:srgbClr val="CCCCCC"/>
      </a:lt2>
      <a:accent1>
        <a:srgbClr val="648CAA"/>
      </a:accent1>
      <a:accent2>
        <a:srgbClr val="818181"/>
      </a:accent2>
      <a:accent3>
        <a:srgbClr val="DAEDEF"/>
      </a:accent3>
      <a:accent4>
        <a:srgbClr val="2C5993"/>
      </a:accent4>
      <a:accent5>
        <a:srgbClr val="D3691B"/>
      </a:accent5>
      <a:accent6>
        <a:srgbClr val="009999"/>
      </a:accent6>
      <a:hlink>
        <a:srgbClr val="333399"/>
      </a:hlink>
      <a:folHlink>
        <a:srgbClr val="6633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BNL - Wide Center">
  <a:themeElements>
    <a:clrScheme name="New LBNL">
      <a:dk1>
        <a:srgbClr val="003366"/>
      </a:dk1>
      <a:lt1>
        <a:srgbClr val="FFFFFF"/>
      </a:lt1>
      <a:dk2>
        <a:srgbClr val="003366"/>
      </a:dk2>
      <a:lt2>
        <a:srgbClr val="CCCCCC"/>
      </a:lt2>
      <a:accent1>
        <a:srgbClr val="648CAA"/>
      </a:accent1>
      <a:accent2>
        <a:srgbClr val="818181"/>
      </a:accent2>
      <a:accent3>
        <a:srgbClr val="DAEDEF"/>
      </a:accent3>
      <a:accent4>
        <a:srgbClr val="2C5993"/>
      </a:accent4>
      <a:accent5>
        <a:srgbClr val="D3691B"/>
      </a:accent5>
      <a:accent6>
        <a:srgbClr val="009999"/>
      </a:accent6>
      <a:hlink>
        <a:srgbClr val="333399"/>
      </a:hlink>
      <a:folHlink>
        <a:srgbClr val="6633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BNL - Right Highlight">
  <a:themeElements>
    <a:clrScheme name="New LBNL">
      <a:dk1>
        <a:srgbClr val="003366"/>
      </a:dk1>
      <a:lt1>
        <a:srgbClr val="FFFFFF"/>
      </a:lt1>
      <a:dk2>
        <a:srgbClr val="003366"/>
      </a:dk2>
      <a:lt2>
        <a:srgbClr val="CCCCCC"/>
      </a:lt2>
      <a:accent1>
        <a:srgbClr val="648CAA"/>
      </a:accent1>
      <a:accent2>
        <a:srgbClr val="818181"/>
      </a:accent2>
      <a:accent3>
        <a:srgbClr val="DAEDEF"/>
      </a:accent3>
      <a:accent4>
        <a:srgbClr val="2C5993"/>
      </a:accent4>
      <a:accent5>
        <a:srgbClr val="D3691B"/>
      </a:accent5>
      <a:accent6>
        <a:srgbClr val="009999"/>
      </a:accent6>
      <a:hlink>
        <a:srgbClr val="333399"/>
      </a:hlink>
      <a:folHlink>
        <a:srgbClr val="6633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228589" tIns="228589" rIns="228589" bIns="228589">
        <a:spAutoFit/>
      </a:bodyPr>
      <a:lstStyle>
        <a:defPPr marL="342883" marR="0" indent="-342883" algn="l" defTabSz="43889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LBNL - 4 column</Template>
  <TotalTime>694</TotalTime>
  <Words>932</Words>
  <Application>Microsoft Macintosh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Arial</vt:lpstr>
      <vt:lpstr>Avenir Book</vt:lpstr>
      <vt:lpstr>Calibri</vt:lpstr>
      <vt:lpstr>Cambria Math</vt:lpstr>
      <vt:lpstr>Trebuchet MS</vt:lpstr>
      <vt:lpstr>Wingdings</vt:lpstr>
      <vt:lpstr>LBNL - 4 column</vt:lpstr>
      <vt:lpstr>LBNL - 3 Columns</vt:lpstr>
      <vt:lpstr>LBNL - Wide Center</vt:lpstr>
      <vt:lpstr>LBNL - Right Highlight</vt:lpstr>
      <vt:lpstr>Analyzing Scalable Data Pipeline in Distributed Deep Learning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dc:description>This template is the property of PosterPresentations.com. Call us if you need help with this poster template._x000d_
1-866-649-3004           _x000d_
 (c)PosterPresentations.com</dc:description>
  <cp:lastModifiedBy>Microsoft Office User</cp:lastModifiedBy>
  <cp:revision>395</cp:revision>
  <cp:lastPrinted>2018-07-28T00:46:23Z</cp:lastPrinted>
  <dcterms:created xsi:type="dcterms:W3CDTF">2018-07-26T22:42:45Z</dcterms:created>
  <dcterms:modified xsi:type="dcterms:W3CDTF">2018-07-29T17:01:01Z</dcterms:modified>
</cp:coreProperties>
</file>