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05" r:id="rId2"/>
    <p:sldId id="313" r:id="rId3"/>
    <p:sldId id="372" r:id="rId4"/>
    <p:sldId id="322" r:id="rId5"/>
    <p:sldId id="375" r:id="rId6"/>
    <p:sldId id="373" r:id="rId7"/>
    <p:sldId id="374" r:id="rId8"/>
    <p:sldId id="376" r:id="rId9"/>
    <p:sldId id="377" r:id="rId10"/>
    <p:sldId id="379" r:id="rId11"/>
    <p:sldId id="378" r:id="rId12"/>
    <p:sldId id="380" r:id="rId13"/>
    <p:sldId id="381" r:id="rId14"/>
    <p:sldId id="382" r:id="rId15"/>
    <p:sldId id="383" r:id="rId16"/>
    <p:sldId id="384" r:id="rId17"/>
    <p:sldId id="371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66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1119">
          <p15:clr>
            <a:srgbClr val="A4A3A4"/>
          </p15:clr>
        </p15:guide>
        <p15:guide id="4" orient="horz" pos="2088">
          <p15:clr>
            <a:srgbClr val="A4A3A4"/>
          </p15:clr>
        </p15:guide>
        <p15:guide id="5" pos="2909">
          <p15:clr>
            <a:srgbClr val="A4A3A4"/>
          </p15:clr>
        </p15:guide>
        <p15:guide id="6" pos="4281">
          <p15:clr>
            <a:srgbClr val="A4A3A4"/>
          </p15:clr>
        </p15:guide>
        <p15:guide id="7" pos="4209">
          <p15:clr>
            <a:srgbClr val="A4A3A4"/>
          </p15:clr>
        </p15:guide>
        <p15:guide id="8" pos="5581">
          <p15:clr>
            <a:srgbClr val="A4A3A4"/>
          </p15:clr>
        </p15:guide>
        <p15:guide id="9" pos="15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898989"/>
    <a:srgbClr val="4FA556"/>
    <a:srgbClr val="82C387"/>
    <a:srgbClr val="82C376"/>
    <a:srgbClr val="229246"/>
    <a:srgbClr val="F8961D"/>
    <a:srgbClr val="194963"/>
    <a:srgbClr val="D2E3EB"/>
    <a:srgbClr val="23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42"/>
    <p:restoredTop sz="86174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1912" y="176"/>
      </p:cViewPr>
      <p:guideLst>
        <p:guide orient="horz" pos="2466"/>
        <p:guide orient="horz" pos="1071"/>
        <p:guide orient="horz" pos="1119"/>
        <p:guide orient="horz" pos="2088"/>
        <p:guide pos="2909"/>
        <p:guide pos="4281"/>
        <p:guide pos="4209"/>
        <p:guide pos="5581"/>
        <p:guide pos="15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Completed epochs in 30 mins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10</c:v>
                </c:pt>
                <c:pt idx="5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8B-0145-8AF3-CCC80942EB8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53515711"/>
        <c:axId val="1453517391"/>
      </c:barChart>
      <c:catAx>
        <c:axId val="14535157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3517391"/>
        <c:crosses val="autoZero"/>
        <c:auto val="1"/>
        <c:lblAlgn val="ctr"/>
        <c:lblOffset val="100"/>
        <c:noMultiLvlLbl val="0"/>
      </c:catAx>
      <c:valAx>
        <c:axId val="1453517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Completed 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35157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Number of Steps in 30 mins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Sheet2!$B$2:$B$5</c:f>
              <c:numCache>
                <c:formatCode>General</c:formatCode>
                <c:ptCount val="4"/>
                <c:pt idx="0">
                  <c:v>18</c:v>
                </c:pt>
                <c:pt idx="1">
                  <c:v>17</c:v>
                </c:pt>
                <c:pt idx="2">
                  <c:v>20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6B-3C43-85F8-E69031F2DBE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56595855"/>
        <c:axId val="1456597535"/>
      </c:barChart>
      <c:catAx>
        <c:axId val="14565958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6597535"/>
        <c:crosses val="autoZero"/>
        <c:auto val="1"/>
        <c:lblAlgn val="ctr"/>
        <c:lblOffset val="100"/>
        <c:noMultiLvlLbl val="0"/>
      </c:catAx>
      <c:valAx>
        <c:axId val="1456597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</a:t>
                </a:r>
                <a:r>
                  <a:rPr lang="en-US" baseline="0" dirty="0"/>
                  <a:t>of Steps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6595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0.08594</cdr:x>
      <cdr:y>0.70554</cdr:y>
    </cdr:from>
    <cdr:to>
      <cdr:x>0.2107</cdr:x>
      <cdr:y>0.77644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10BD722-78A3-5F4A-8201-EC434DC8A69D}"/>
            </a:ext>
          </a:extLst>
        </cdr:cNvPr>
        <cdr:cNvSpPr txBox="1"/>
      </cdr:nvSpPr>
      <cdr:spPr>
        <a:xfrm xmlns:a="http://schemas.openxmlformats.org/drawingml/2006/main">
          <a:off x="726182" y="2603351"/>
          <a:ext cx="1054250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r>
            <a:rPr lang="en-US" sz="1100" dirty="0"/>
            <a:t>240/300 steps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900"/>
              <a:t>NERSC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D68A3-9B80-584C-9BEB-F8B43CF5A651}" type="datetime1">
              <a:rPr lang="en-US" sz="900" smtClean="0"/>
              <a:pPr/>
              <a:t>6/15/18</a:t>
            </a:fld>
            <a:endParaRPr lang="en-US" sz="9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58F80-FCEC-C745-BEA9-0BA1921C5D36}" type="slidenum">
              <a:rPr lang="en-US" sz="900" smtClean="0"/>
              <a:pPr/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57137354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NERSC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EAFF0-7375-1D4A-A389-D6238357B121}" type="datetime1">
              <a:rPr lang="en-US" smtClean="0"/>
              <a:pPr/>
              <a:t>6/15/18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511CB-48C6-1D49-AC56-5A39CE8EA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8457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Next step</a:t>
            </a:r>
          </a:p>
          <a:p>
            <a:r>
              <a:rPr lang="en-US" dirty="0"/>
              <a:t>-&gt; Present a break-down stacked slot</a:t>
            </a:r>
          </a:p>
          <a:p>
            <a:r>
              <a:rPr lang="en-US" dirty="0"/>
              <a:t>-&gt; Keep the number of epochs fixed and plot the time</a:t>
            </a:r>
          </a:p>
          <a:p>
            <a:r>
              <a:rPr lang="en-US" dirty="0"/>
              <a:t>-&gt; Mention the ideal scaling also in the plots</a:t>
            </a:r>
          </a:p>
          <a:p>
            <a:endParaRPr lang="en-US" dirty="0"/>
          </a:p>
          <a:p>
            <a:r>
              <a:rPr lang="en-US" dirty="0"/>
              <a:t>Next next step</a:t>
            </a:r>
          </a:p>
          <a:p>
            <a:r>
              <a:rPr lang="en-US" dirty="0"/>
              <a:t>-&gt; Move the data to </a:t>
            </a:r>
            <a:r>
              <a:rPr lang="en-US" dirty="0" err="1"/>
              <a:t>Lustre</a:t>
            </a:r>
            <a:r>
              <a:rPr lang="en-US" dirty="0"/>
              <a:t> and then Burst Buffer then reproduce the plots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6/15/18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8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6/15/18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20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15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6/15/18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45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6/15/18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92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6/15/18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43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6/15/18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53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50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40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6/15/18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25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6/15/18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89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26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74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09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44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6/15/18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44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1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82574" y="171450"/>
            <a:ext cx="5147247" cy="3140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596760" y="3573511"/>
            <a:ext cx="3242440" cy="700088"/>
          </a:xfrm>
        </p:spPr>
        <p:txBody>
          <a:bodyPr anchor="ctr" anchorCtr="0">
            <a:normAutofit/>
          </a:bodyPr>
          <a:lstStyle>
            <a:lvl1pPr marL="0" indent="0">
              <a:defRPr sz="2800"/>
            </a:lvl1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4787" y="446685"/>
            <a:ext cx="4367577" cy="2601314"/>
          </a:xfrm>
        </p:spPr>
        <p:txBody>
          <a:bodyPr lIns="45720" tIns="45720" rIns="45720" anchor="ctr" anchorCtr="0">
            <a:norm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Helvetica Neue Bold Condensed"/>
                <a:cs typeface="Helvetica Neue Bold Condensed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title styles</a:t>
            </a:r>
          </a:p>
        </p:txBody>
      </p:sp>
      <p:pic>
        <p:nvPicPr>
          <p:cNvPr id="26" name="Picture 25" descr="NERSC_logo_color_sm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950" y="3312414"/>
            <a:ext cx="1801368" cy="1211621"/>
          </a:xfrm>
          <a:prstGeom prst="rect">
            <a:avLst/>
          </a:prstGeom>
        </p:spPr>
      </p:pic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239928" y="4776604"/>
            <a:ext cx="2864157" cy="273844"/>
          </a:xfr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116656" y="4776604"/>
            <a:ext cx="925708" cy="273844"/>
          </a:xfr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6"/>
          </p:nvPr>
        </p:nvSpPr>
        <p:spPr>
          <a:xfrm>
            <a:off x="5596760" y="433485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400" b="1" i="0">
                <a:solidFill>
                  <a:schemeClr val="accent5"/>
                </a:solidFill>
              </a:defRPr>
            </a:lvl1pPr>
          </a:lstStyle>
          <a:p>
            <a:fld id="{D897A66F-DFB6-CB44-8B31-7FAB7C20B0C7}" type="datetime4">
              <a:rPr lang="en-US" smtClean="0"/>
              <a:pPr/>
              <a:t>June 15, 2018</a:t>
            </a:fld>
            <a:endParaRPr lang="en-US" dirty="0"/>
          </a:p>
        </p:txBody>
      </p:sp>
      <p:pic>
        <p:nvPicPr>
          <p:cNvPr id="14" name="Picture Placeholder 17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5596760" y="173736"/>
            <a:ext cx="1558744" cy="1543050"/>
          </a:xfrm>
          <a:prstGeom prst="rect">
            <a:avLst/>
          </a:prstGeom>
        </p:spPr>
      </p:pic>
      <p:pic>
        <p:nvPicPr>
          <p:cNvPr id="15" name="Picture Placeholder 19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5" r="-895"/>
          <a:stretch>
            <a:fillRect/>
          </a:stretch>
        </p:blipFill>
        <p:spPr>
          <a:xfrm>
            <a:off x="5596760" y="1783080"/>
            <a:ext cx="728876" cy="720090"/>
          </a:xfrm>
          <a:prstGeom prst="rect">
            <a:avLst/>
          </a:prstGeom>
        </p:spPr>
      </p:pic>
      <p:pic>
        <p:nvPicPr>
          <p:cNvPr id="16" name="Picture Placeholder 18"/>
          <p:cNvPicPr>
            <a:picLocks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7258367" y="173736"/>
            <a:ext cx="1566435" cy="1543050"/>
          </a:xfrm>
          <a:prstGeom prst="rect">
            <a:avLst/>
          </a:prstGeom>
        </p:spPr>
      </p:pic>
      <p:pic>
        <p:nvPicPr>
          <p:cNvPr id="18" name="Picture 17"/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444304" y="2591239"/>
            <a:ext cx="711200" cy="7211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6861" y="1787313"/>
            <a:ext cx="716640" cy="716640"/>
          </a:xfrm>
          <a:prstGeom prst="rect">
            <a:avLst/>
          </a:prstGeom>
        </p:spPr>
      </p:pic>
      <p:pic>
        <p:nvPicPr>
          <p:cNvPr id="22" name="Picture 21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596760" y="2591239"/>
            <a:ext cx="723900" cy="721176"/>
          </a:xfrm>
          <a:prstGeom prst="rect">
            <a:avLst/>
          </a:prstGeom>
        </p:spPr>
      </p:pic>
      <p:pic>
        <p:nvPicPr>
          <p:cNvPr id="2" name="Picture 1" descr="m152_Ott_s271115_snap.png"/>
          <p:cNvPicPr>
            <a:picLocks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8367" y="1783080"/>
            <a:ext cx="1566435" cy="15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0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10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42" y="3337666"/>
            <a:ext cx="8499496" cy="577109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8" descr="NERSCvertLOCKUP.ai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1363" y="1096896"/>
            <a:ext cx="6224570" cy="2217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74564" y="1060176"/>
            <a:ext cx="6938610" cy="1529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898" y="1124668"/>
            <a:ext cx="6171003" cy="1394984"/>
          </a:xfrm>
        </p:spPr>
        <p:txBody>
          <a:bodyPr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10" descr="DOE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0"/>
            <a:ext cx="1676400" cy="38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983841" y="2857958"/>
            <a:ext cx="4214812" cy="35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983841" y="1786717"/>
            <a:ext cx="6586999" cy="700088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defRPr sz="28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 Neue Bold Condensed"/>
              <a:ea typeface="+mj-ea"/>
              <a:cs typeface="Helvetica Neue Bold Condensed"/>
            </a:endParaRPr>
          </a:p>
        </p:txBody>
      </p:sp>
      <p:pic>
        <p:nvPicPr>
          <p:cNvPr id="13" name="Picture Placeholder 19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5" r="-895"/>
          <a:stretch>
            <a:fillRect/>
          </a:stretch>
        </p:blipFill>
        <p:spPr>
          <a:xfrm>
            <a:off x="4825503" y="2666777"/>
            <a:ext cx="723884" cy="7169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4098" y="2667081"/>
            <a:ext cx="716640" cy="7166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489274" y="2667081"/>
            <a:ext cx="723900" cy="723900"/>
          </a:xfrm>
          <a:prstGeom prst="rect">
            <a:avLst/>
          </a:prstGeom>
        </p:spPr>
      </p:pic>
      <p:pic>
        <p:nvPicPr>
          <p:cNvPr id="21" name="Picture Placeholder 17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7302504" y="1060175"/>
            <a:ext cx="1538234" cy="1529334"/>
          </a:xfrm>
          <a:prstGeom prst="rect">
            <a:avLst/>
          </a:prstGeom>
        </p:spPr>
      </p:pic>
      <p:pic>
        <p:nvPicPr>
          <p:cNvPr id="22" name="Picture Placeholder 18"/>
          <p:cNvPicPr>
            <a:picLocks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5663383" y="2661458"/>
            <a:ext cx="722970" cy="721176"/>
          </a:xfrm>
          <a:prstGeom prst="rect">
            <a:avLst/>
          </a:prstGeom>
        </p:spPr>
      </p:pic>
      <p:pic>
        <p:nvPicPr>
          <p:cNvPr id="23" name="Picture 22" descr="NERSC_logo_color_sm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674" y="2440821"/>
            <a:ext cx="1801368" cy="1211580"/>
          </a:xfrm>
          <a:prstGeom prst="rect">
            <a:avLst/>
          </a:prstGeom>
        </p:spPr>
      </p:pic>
      <p:pic>
        <p:nvPicPr>
          <p:cNvPr id="20" name="Picture 19" descr="m152_Ott_s271115_snap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2504" y="2662544"/>
            <a:ext cx="720090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8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0" descr="DOE LOGO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1"/>
            <a:ext cx="1676400" cy="37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16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5360"/>
            <a:ext cx="4038600" cy="3649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45360"/>
            <a:ext cx="4038600" cy="3649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7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38102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17924"/>
            <a:ext cx="4040188" cy="31766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38102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17924"/>
            <a:ext cx="4041775" cy="31766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9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5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4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93379"/>
            <a:ext cx="3008313" cy="772889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93379"/>
            <a:ext cx="5111750" cy="37012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46598"/>
            <a:ext cx="3008313" cy="2848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7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24035"/>
            <a:ext cx="5486400" cy="26216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8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342" y="134902"/>
            <a:ext cx="6819032" cy="577109"/>
          </a:xfrm>
          <a:prstGeom prst="rect">
            <a:avLst/>
          </a:prstGeom>
        </p:spPr>
        <p:txBody>
          <a:bodyPr vert="horz" lIns="91440" tIns="0" rIns="9144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62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18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pic>
        <p:nvPicPr>
          <p:cNvPr id="9" name="Picture 10" descr="DOE LOGO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1"/>
            <a:ext cx="1676400" cy="37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 descr="LBNL_Logo-Full.png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7394" y="4707920"/>
            <a:ext cx="451276" cy="37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228600" indent="-228600" algn="l" defTabSz="457200" rtl="0" eaLnBrk="1" latinLnBrk="0" hangingPunct="1">
        <a:spcBef>
          <a:spcPct val="0"/>
        </a:spcBef>
        <a:buNone/>
        <a:defRPr sz="3200" b="0" i="0" u="none" kern="1200" cap="none">
          <a:solidFill>
            <a:schemeClr val="tx2"/>
          </a:solidFill>
          <a:latin typeface="Helvetica Neue Bold Condensed"/>
          <a:ea typeface="+mj-ea"/>
          <a:cs typeface="Helvetica Neue Bold Condense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pack/tensorpack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tensorflow/tensorflow/issues/7951#issuecomment-325357396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ensorflow/tensorflow/issues/7951#issuecomment-325357396" TargetMode="External"/><Relationship Id="rId3" Type="http://schemas.openxmlformats.org/officeDocument/2006/relationships/hyperlink" Target="https://www.tensorflow.org/programmers_guide/datasets" TargetMode="External"/><Relationship Id="rId7" Type="http://schemas.openxmlformats.org/officeDocument/2006/relationships/hyperlink" Target="https://github.com/azrael417/ClimDeepLearn/tree/distributed/semanticseg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sparticlesteve/hep_cnn_benchmark/tree/benchmark-dev" TargetMode="External"/><Relationship Id="rId5" Type="http://schemas.openxmlformats.org/officeDocument/2006/relationships/hyperlink" Target="https://blog.metaflow.fr/tensorflow-how-to-optimise-your-input-pipeline-with-queues-and-multi-threading-e7c3874157e0" TargetMode="External"/><Relationship Id="rId4" Type="http://schemas.openxmlformats.org/officeDocument/2006/relationships/hyperlink" Target="https://www.tensorflow.org/versions/r1.0/programmers_guide/reading_data" TargetMode="External"/><Relationship Id="rId9" Type="http://schemas.openxmlformats.org/officeDocument/2006/relationships/hyperlink" Target="https://github.com/tensorpack/tensorpac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6760" y="3393451"/>
            <a:ext cx="3242440" cy="1308902"/>
          </a:xfrm>
        </p:spPr>
        <p:txBody>
          <a:bodyPr>
            <a:normAutofit/>
          </a:bodyPr>
          <a:lstStyle/>
          <a:p>
            <a:r>
              <a:rPr lang="en-US" sz="1800" dirty="0"/>
              <a:t>Fahim </a:t>
            </a:r>
            <a:r>
              <a:rPr lang="en-US" sz="1800" dirty="0" err="1"/>
              <a:t>Tahmid</a:t>
            </a:r>
            <a:r>
              <a:rPr lang="en-US" sz="1800" dirty="0"/>
              <a:t> Chowdhury</a:t>
            </a:r>
            <a:br>
              <a:rPr lang="en-US" sz="1800" dirty="0"/>
            </a:br>
            <a:r>
              <a:rPr lang="en-US" sz="1300" dirty="0">
                <a:solidFill>
                  <a:schemeClr val="accent5"/>
                </a:solidFill>
              </a:rPr>
              <a:t>Data Analytics &amp; Service Group</a:t>
            </a:r>
            <a:br>
              <a:rPr lang="en-US" sz="1300" dirty="0">
                <a:solidFill>
                  <a:schemeClr val="accent5"/>
                </a:solidFill>
              </a:rPr>
            </a:br>
            <a:r>
              <a:rPr lang="en-US" sz="1300" dirty="0">
                <a:solidFill>
                  <a:schemeClr val="accent5"/>
                </a:solidFill>
              </a:rPr>
              <a:t>NERSC</a:t>
            </a:r>
            <a:endParaRPr lang="en-US" sz="1300" dirty="0">
              <a:solidFill>
                <a:srgbClr val="679AC3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IO Recommendations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DL Benchmarks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041" y="4156824"/>
            <a:ext cx="341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June 15, 2018</a:t>
            </a:r>
          </a:p>
        </p:txBody>
      </p:sp>
    </p:spTree>
    <p:extLst>
      <p:ext uri="{BB962C8B-B14F-4D97-AF65-F5344CB8AC3E}">
        <p14:creationId xmlns:p14="http://schemas.microsoft.com/office/powerpoint/2010/main" val="306097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10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TensorFlow Recommended IO Access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 Input Pipeline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 err="1"/>
              <a:t>ClimDeepLearn</a:t>
            </a:r>
            <a:r>
              <a:rPr lang="en-US" b="1" dirty="0"/>
              <a:t> Benchmark (Semantic Segmentation) Input Pipeline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Some Benchmark Results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1599208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err="1"/>
              <a:t>ClimDeepLearn</a:t>
            </a:r>
            <a:r>
              <a:rPr lang="en-US" sz="2900" dirty="0"/>
              <a:t> Benchmark Input Pipeline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F3F0DC-F6DF-2F4B-98DC-5136E6000BEC}"/>
              </a:ext>
            </a:extLst>
          </p:cNvPr>
          <p:cNvSpPr/>
          <p:nvPr/>
        </p:nvSpPr>
        <p:spPr>
          <a:xfrm>
            <a:off x="624488" y="842623"/>
            <a:ext cx="2871122" cy="6347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mascarpone-tiramisu-</a:t>
            </a:r>
            <a:r>
              <a:rPr lang="en-US" sz="1400" dirty="0" err="1"/>
              <a:t>tf</a:t>
            </a:r>
            <a:r>
              <a:rPr lang="en-US" sz="1400" dirty="0"/>
              <a:t>-</a:t>
            </a:r>
            <a:r>
              <a:rPr lang="en-US" sz="1400" dirty="0" err="1"/>
              <a:t>singlefile.py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81EC3A-273E-0143-854A-4D16850F752D}"/>
              </a:ext>
            </a:extLst>
          </p:cNvPr>
          <p:cNvSpPr/>
          <p:nvPr/>
        </p:nvSpPr>
        <p:spPr>
          <a:xfrm>
            <a:off x="6300355" y="935908"/>
            <a:ext cx="2775473" cy="6347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tiramisu_helpers.py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C9C957-60E0-5446-BC82-28A24A92F710}"/>
              </a:ext>
            </a:extLst>
          </p:cNvPr>
          <p:cNvSpPr/>
          <p:nvPr/>
        </p:nvSpPr>
        <p:spPr>
          <a:xfrm>
            <a:off x="6300355" y="1926720"/>
            <a:ext cx="2775473" cy="6347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h5_input_reader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78D870-C635-B848-BAFF-84B20A6706A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7688092" y="1570609"/>
            <a:ext cx="0" cy="356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C57493-F79A-1647-BC52-79BCB6FEF33E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3495610" y="1159974"/>
            <a:ext cx="2804745" cy="1084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AE6BC5E-8B7B-184B-9B31-FEED1BBD5EB5}"/>
              </a:ext>
            </a:extLst>
          </p:cNvPr>
          <p:cNvSpPr txBox="1"/>
          <p:nvPr/>
        </p:nvSpPr>
        <p:spPr>
          <a:xfrm rot="1246917">
            <a:off x="3591610" y="1345358"/>
            <a:ext cx="2776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input_path</a:t>
            </a:r>
            <a:r>
              <a:rPr lang="en-US" sz="1400" dirty="0"/>
              <a:t>, channels, weights etc.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B2FF96-DA7D-6C44-8A5B-3ACE6A7BD500}"/>
              </a:ext>
            </a:extLst>
          </p:cNvPr>
          <p:cNvSpPr/>
          <p:nvPr/>
        </p:nvSpPr>
        <p:spPr>
          <a:xfrm>
            <a:off x="6300355" y="3601316"/>
            <a:ext cx="2775473" cy="8831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multiprocessing.Pool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045FC3-3D14-004D-A777-1A10E211DE3E}"/>
              </a:ext>
            </a:extLst>
          </p:cNvPr>
          <p:cNvSpPr/>
          <p:nvPr/>
        </p:nvSpPr>
        <p:spPr>
          <a:xfrm>
            <a:off x="787734" y="2634565"/>
            <a:ext cx="1917885" cy="5303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create_dataset</a:t>
            </a:r>
            <a:r>
              <a:rPr lang="en-US" sz="1400" dirty="0"/>
              <a:t>()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60717F-242F-E144-B491-E59BA079DFE1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7688092" y="2561421"/>
            <a:ext cx="0" cy="1039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9D77961-6D7F-4D4E-8767-80640E08C29F}"/>
              </a:ext>
            </a:extLst>
          </p:cNvPr>
          <p:cNvSpPr/>
          <p:nvPr/>
        </p:nvSpPr>
        <p:spPr>
          <a:xfrm>
            <a:off x="4261017" y="3062637"/>
            <a:ext cx="1443357" cy="4969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15982F6-A9EC-5D4C-B9BC-35F754D5683C}"/>
              </a:ext>
            </a:extLst>
          </p:cNvPr>
          <p:cNvCxnSpPr>
            <a:cxnSpLocks/>
            <a:stCxn id="11" idx="2"/>
            <a:endCxn id="39" idx="0"/>
          </p:cNvCxnSpPr>
          <p:nvPr/>
        </p:nvCxnSpPr>
        <p:spPr>
          <a:xfrm rot="5400000">
            <a:off x="6084786" y="1459331"/>
            <a:ext cx="501216" cy="27053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C55DEC-5C40-864A-ACA2-32AD50D066F0}"/>
              </a:ext>
            </a:extLst>
          </p:cNvPr>
          <p:cNvCxnSpPr>
            <a:cxnSpLocks/>
            <a:stCxn id="19" idx="3"/>
            <a:endCxn id="39" idx="1"/>
          </p:cNvCxnSpPr>
          <p:nvPr/>
        </p:nvCxnSpPr>
        <p:spPr>
          <a:xfrm>
            <a:off x="2705619" y="2899761"/>
            <a:ext cx="1555398" cy="411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351654-50DE-194B-900C-4E6EAA3A24DB}"/>
              </a:ext>
            </a:extLst>
          </p:cNvPr>
          <p:cNvCxnSpPr>
            <a:cxnSpLocks/>
            <a:stCxn id="17" idx="1"/>
            <a:endCxn id="59" idx="3"/>
          </p:cNvCxnSpPr>
          <p:nvPr/>
        </p:nvCxnSpPr>
        <p:spPr>
          <a:xfrm flipH="1">
            <a:off x="5713165" y="4042894"/>
            <a:ext cx="587190" cy="7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BCB8DF4-FD03-AC41-B42A-42A82AC96293}"/>
              </a:ext>
            </a:extLst>
          </p:cNvPr>
          <p:cNvSpPr txBox="1"/>
          <p:nvPr/>
        </p:nvSpPr>
        <p:spPr>
          <a:xfrm>
            <a:off x="5713165" y="4026239"/>
            <a:ext cx="72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apply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CA0237F-0AAC-FC49-8059-7555C3F3F4E3}"/>
              </a:ext>
            </a:extLst>
          </p:cNvPr>
          <p:cNvCxnSpPr>
            <a:cxnSpLocks/>
          </p:cNvCxnSpPr>
          <p:nvPr/>
        </p:nvCxnSpPr>
        <p:spPr>
          <a:xfrm flipH="1" flipV="1">
            <a:off x="3519458" y="1327982"/>
            <a:ext cx="2778185" cy="1084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75EACFF-D83C-A942-A068-A2E2682FE29B}"/>
              </a:ext>
            </a:extLst>
          </p:cNvPr>
          <p:cNvSpPr txBox="1"/>
          <p:nvPr/>
        </p:nvSpPr>
        <p:spPr>
          <a:xfrm rot="1246917">
            <a:off x="3473157" y="1870283"/>
            <a:ext cx="2776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h5_input_reader instance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9284D02-AC72-0749-9B5C-F97493BFE933}"/>
              </a:ext>
            </a:extLst>
          </p:cNvPr>
          <p:cNvSpPr/>
          <p:nvPr/>
        </p:nvSpPr>
        <p:spPr>
          <a:xfrm>
            <a:off x="4269808" y="3802285"/>
            <a:ext cx="1443357" cy="4969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_h5_input_subprocess_reader()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B8F3B76-DB5A-A846-9178-764597F7A430}"/>
              </a:ext>
            </a:extLst>
          </p:cNvPr>
          <p:cNvCxnSpPr>
            <a:stCxn id="39" idx="2"/>
            <a:endCxn id="59" idx="0"/>
          </p:cNvCxnSpPr>
          <p:nvPr/>
        </p:nvCxnSpPr>
        <p:spPr>
          <a:xfrm>
            <a:off x="4982696" y="3559544"/>
            <a:ext cx="8791" cy="242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4567064-D68C-C94D-9F67-B1BDF6E267A1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flipH="1">
            <a:off x="1746677" y="1477324"/>
            <a:ext cx="313372" cy="1157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43A29A3-DAC8-E64B-A93C-548FC22A4815}"/>
              </a:ext>
            </a:extLst>
          </p:cNvPr>
          <p:cNvSpPr txBox="1"/>
          <p:nvPr/>
        </p:nvSpPr>
        <p:spPr>
          <a:xfrm rot="17243420">
            <a:off x="998023" y="1792674"/>
            <a:ext cx="13563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h5_input_reader instance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A1356E5-DCF9-AE45-A11A-36C685A62053}"/>
              </a:ext>
            </a:extLst>
          </p:cNvPr>
          <p:cNvSpPr/>
          <p:nvPr/>
        </p:nvSpPr>
        <p:spPr>
          <a:xfrm rot="1064408">
            <a:off x="2786088" y="2746615"/>
            <a:ext cx="156972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 err="1"/>
              <a:t>tf.data.Dataset.map</a:t>
            </a:r>
            <a:endParaRPr lang="en-US" sz="13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0871FB8-38C7-5749-A810-DCAB56CF01D1}"/>
              </a:ext>
            </a:extLst>
          </p:cNvPr>
          <p:cNvCxnSpPr>
            <a:cxnSpLocks/>
          </p:cNvCxnSpPr>
          <p:nvPr/>
        </p:nvCxnSpPr>
        <p:spPr>
          <a:xfrm flipV="1">
            <a:off x="2146932" y="1477324"/>
            <a:ext cx="305811" cy="1124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508ED32-C83C-3C45-8CE7-ECF8578206B9}"/>
              </a:ext>
            </a:extLst>
          </p:cNvPr>
          <p:cNvSpPr txBox="1"/>
          <p:nvPr/>
        </p:nvSpPr>
        <p:spPr>
          <a:xfrm>
            <a:off x="2284494" y="1882788"/>
            <a:ext cx="7803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Dataset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5FD06E6-DC51-E749-92B5-19561AB253DE}"/>
              </a:ext>
            </a:extLst>
          </p:cNvPr>
          <p:cNvSpPr/>
          <p:nvPr/>
        </p:nvSpPr>
        <p:spPr>
          <a:xfrm rot="855018">
            <a:off x="2622608" y="3357746"/>
            <a:ext cx="1658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data, label, weights etc.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3BB72F0-1CB6-814C-8069-569BD7112924}"/>
              </a:ext>
            </a:extLst>
          </p:cNvPr>
          <p:cNvCxnSpPr>
            <a:cxnSpLocks/>
          </p:cNvCxnSpPr>
          <p:nvPr/>
        </p:nvCxnSpPr>
        <p:spPr>
          <a:xfrm flipH="1" flipV="1">
            <a:off x="2724887" y="3051902"/>
            <a:ext cx="1536129" cy="400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F13F2F3C-1C06-7B40-A99C-92C640EAD63A}"/>
              </a:ext>
            </a:extLst>
          </p:cNvPr>
          <p:cNvSpPr/>
          <p:nvPr/>
        </p:nvSpPr>
        <p:spPr>
          <a:xfrm>
            <a:off x="807002" y="3865391"/>
            <a:ext cx="1917885" cy="7239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Re-</a:t>
            </a:r>
            <a:r>
              <a:rPr lang="en-US" sz="1400" dirty="0" err="1"/>
              <a:t>initializable</a:t>
            </a:r>
            <a:r>
              <a:rPr lang="en-US" sz="1400" dirty="0"/>
              <a:t> training and validation dataset iterators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27E1781-BAA2-504C-873D-CC2E57A16DEC}"/>
              </a:ext>
            </a:extLst>
          </p:cNvPr>
          <p:cNvCxnSpPr>
            <a:cxnSpLocks/>
            <a:endCxn id="88" idx="1"/>
          </p:cNvCxnSpPr>
          <p:nvPr/>
        </p:nvCxnSpPr>
        <p:spPr>
          <a:xfrm rot="16200000" flipH="1">
            <a:off x="-703348" y="2717002"/>
            <a:ext cx="2839541" cy="1811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FDD23D0-71B9-224D-8FC7-FFFB3A17ACE8}"/>
              </a:ext>
            </a:extLst>
          </p:cNvPr>
          <p:cNvSpPr txBox="1"/>
          <p:nvPr/>
        </p:nvSpPr>
        <p:spPr>
          <a:xfrm rot="16200000">
            <a:off x="376783" y="2030187"/>
            <a:ext cx="7803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Dataset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8EF64E1-0FEE-CC4C-9127-A9F50E1FEBF9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V="1">
            <a:off x="-950500" y="2734962"/>
            <a:ext cx="3324498" cy="174521"/>
          </a:xfrm>
          <a:prstGeom prst="bentConnector4">
            <a:avLst>
              <a:gd name="adj1" fmla="val -399"/>
              <a:gd name="adj2" fmla="val 28646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69433007-0A91-9045-B536-E681E5AAAD3E}"/>
              </a:ext>
            </a:extLst>
          </p:cNvPr>
          <p:cNvSpPr txBox="1"/>
          <p:nvPr/>
        </p:nvSpPr>
        <p:spPr>
          <a:xfrm rot="16200000">
            <a:off x="-172216" y="2451244"/>
            <a:ext cx="11713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next_element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56476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TensorFlow Recommended IO Access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 Input Pipeline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err="1"/>
              <a:t>ClimDeepLearn</a:t>
            </a:r>
            <a:r>
              <a:rPr lang="en-US" dirty="0"/>
              <a:t> Benchmark (Semantic Segmentation) Input Pipeline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Some Benchmark Results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4266866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HEP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13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C1246DB-691A-3545-859D-62A5A0651F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312657"/>
              </p:ext>
            </p:extLst>
          </p:nvPr>
        </p:nvGraphicFramePr>
        <p:xfrm>
          <a:off x="360341" y="860611"/>
          <a:ext cx="8450171" cy="3689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28766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err="1"/>
              <a:t>ClimDeepLearn</a:t>
            </a:r>
            <a:r>
              <a:rPr lang="en-US" sz="2900" dirty="0"/>
              <a:t>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14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CB1471C-A64C-654C-8BBF-5512DF8656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3605457"/>
              </p:ext>
            </p:extLst>
          </p:nvPr>
        </p:nvGraphicFramePr>
        <p:xfrm>
          <a:off x="360342" y="882127"/>
          <a:ext cx="8471686" cy="3765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0792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15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TensorFlow Recommended IO Access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 Input Pipeline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err="1"/>
              <a:t>ClimDeepLearn</a:t>
            </a:r>
            <a:r>
              <a:rPr lang="en-US" dirty="0"/>
              <a:t> Benchmark (Semantic Segmentation) Input Pipeline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Some Benchmark Results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2074302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Future Exploration Scopes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794505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Use Darshan in HEP and </a:t>
            </a:r>
            <a:r>
              <a:rPr lang="en-US" sz="1800" b="0" dirty="0" err="1">
                <a:cs typeface="Avenir Book"/>
              </a:rPr>
              <a:t>ClimDeepLearn</a:t>
            </a:r>
            <a:r>
              <a:rPr lang="en-US" sz="1800" b="0" dirty="0">
                <a:cs typeface="Avenir Book"/>
              </a:rPr>
              <a:t> benchmarks to have better IO info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400" dirty="0">
                <a:cs typeface="Avenir Book"/>
              </a:rPr>
              <a:t>I could use Darshan for sample IOR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Explore </a:t>
            </a:r>
            <a:r>
              <a:rPr lang="en-US" sz="1800" b="0" dirty="0" err="1">
                <a:cs typeface="Avenir Book"/>
                <a:hlinkClick r:id="rId3"/>
              </a:rPr>
              <a:t>Tensorpack</a:t>
            </a:r>
            <a:endParaRPr lang="en-US" sz="1800" b="0" dirty="0">
              <a:cs typeface="Avenir Book"/>
            </a:endParaRP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400" dirty="0">
                <a:cs typeface="Avenir Book"/>
              </a:rPr>
              <a:t>Leverages Python’s parallelization techniques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Explore whether </a:t>
            </a:r>
            <a:r>
              <a:rPr lang="en-US" sz="1800" b="0" dirty="0" err="1">
                <a:cs typeface="Avenir Book"/>
              </a:rPr>
              <a:t>QueueRunner</a:t>
            </a:r>
            <a:r>
              <a:rPr lang="en-US" sz="1800" b="0" dirty="0">
                <a:cs typeface="Avenir Book"/>
              </a:rPr>
              <a:t> and Coordinator can be used along with Dataset and Iterator according to </a:t>
            </a:r>
            <a:r>
              <a:rPr lang="en-US" sz="1800" b="0" dirty="0">
                <a:cs typeface="Avenir Book"/>
                <a:hlinkClick r:id="rId4"/>
              </a:rPr>
              <a:t>this</a:t>
            </a:r>
            <a:r>
              <a:rPr lang="en-US" sz="1800" b="0" dirty="0">
                <a:cs typeface="Avenir Book"/>
              </a:rPr>
              <a:t> comment in the </a:t>
            </a:r>
            <a:r>
              <a:rPr lang="en-US" sz="1800" b="0" dirty="0" err="1">
                <a:cs typeface="Avenir Book"/>
              </a:rPr>
              <a:t>github</a:t>
            </a:r>
            <a:r>
              <a:rPr lang="en-US" sz="1800" b="0" dirty="0">
                <a:cs typeface="Avenir Book"/>
              </a:rPr>
              <a:t> issue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33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20"/>
          <p:cNvSpPr>
            <a:spLocks noGrp="1"/>
          </p:cNvSpPr>
          <p:nvPr>
            <p:ph idx="1"/>
          </p:nvPr>
        </p:nvSpPr>
        <p:spPr>
          <a:xfrm>
            <a:off x="384329" y="815926"/>
            <a:ext cx="8596482" cy="3683207"/>
          </a:xfrm>
        </p:spPr>
        <p:txBody>
          <a:bodyPr>
            <a:normAutofit/>
          </a:bodyPr>
          <a:lstStyle/>
          <a:p>
            <a:pPr marL="0" indent="0">
              <a:buClr>
                <a:srgbClr val="23ABE3"/>
              </a:buClr>
              <a:buNone/>
            </a:pPr>
            <a:r>
              <a:rPr lang="en-US" sz="1200" b="0" dirty="0"/>
              <a:t>[1] </a:t>
            </a:r>
            <a:r>
              <a:rPr lang="en-US" sz="1200" b="0" dirty="0">
                <a:hlinkClick r:id="rId3"/>
              </a:rPr>
              <a:t>https://www.tensorflow.org/programmers_guide/datasets</a:t>
            </a:r>
            <a:endParaRPr lang="en-US" sz="1200" b="0" dirty="0"/>
          </a:p>
          <a:p>
            <a:pPr marL="0" indent="0">
              <a:buClr>
                <a:srgbClr val="23ABE3"/>
              </a:buClr>
              <a:buNone/>
            </a:pPr>
            <a:r>
              <a:rPr lang="en-US" sz="1200" b="0" dirty="0"/>
              <a:t>[2] </a:t>
            </a:r>
            <a:r>
              <a:rPr lang="en-US" sz="1200" b="0" dirty="0">
                <a:hlinkClick r:id="rId4"/>
              </a:rPr>
              <a:t>https://www.tensorflow.org/versions/r1.0/programmers_guide/reading_data</a:t>
            </a:r>
            <a:endParaRPr lang="en-US" sz="1200" b="0" dirty="0"/>
          </a:p>
          <a:p>
            <a:pPr marL="0" indent="0">
              <a:buClr>
                <a:srgbClr val="23ABE3"/>
              </a:buClr>
              <a:buNone/>
            </a:pPr>
            <a:r>
              <a:rPr lang="en-US" sz="1200" b="0" dirty="0"/>
              <a:t>[3] </a:t>
            </a:r>
            <a:r>
              <a:rPr lang="en-US" sz="1200" b="0" dirty="0">
                <a:hlinkClick r:id="rId5"/>
              </a:rPr>
              <a:t>https://blog.metaflow.fr/tensorflow-how-to-optimise-your-input-pipeline-with-queues-and-multi-threading-e7c3874157e0</a:t>
            </a:r>
            <a:endParaRPr lang="en-US" sz="1200" b="0" dirty="0"/>
          </a:p>
          <a:p>
            <a:pPr marL="0" indent="0">
              <a:buClr>
                <a:srgbClr val="23ABE3"/>
              </a:buClr>
              <a:buNone/>
            </a:pPr>
            <a:r>
              <a:rPr lang="en-US" sz="1200" b="0" dirty="0"/>
              <a:t>[4] </a:t>
            </a:r>
            <a:r>
              <a:rPr lang="en-US" sz="1200" b="0" dirty="0">
                <a:hlinkClick r:id="rId6"/>
              </a:rPr>
              <a:t>https://github.com/sparticlesteve/hep_cnn_benchmark/tree/benchmark-dev</a:t>
            </a:r>
            <a:endParaRPr lang="en-US" sz="1200" b="0" dirty="0"/>
          </a:p>
          <a:p>
            <a:pPr marL="0" indent="0">
              <a:buClr>
                <a:srgbClr val="23ABE3"/>
              </a:buClr>
              <a:buNone/>
            </a:pPr>
            <a:r>
              <a:rPr lang="en-US" sz="1200" b="0" dirty="0"/>
              <a:t>[5] </a:t>
            </a:r>
            <a:r>
              <a:rPr lang="en-US" sz="1200" b="0" dirty="0">
                <a:hlinkClick r:id="rId7"/>
              </a:rPr>
              <a:t>https://github.com/azrael417/ClimDeepLearn/tree/distributed/semanticsegm</a:t>
            </a:r>
            <a:endParaRPr lang="en-US" sz="1200" b="0" dirty="0"/>
          </a:p>
          <a:p>
            <a:pPr marL="0" indent="0">
              <a:buClr>
                <a:srgbClr val="23ABE3"/>
              </a:buClr>
              <a:buNone/>
            </a:pPr>
            <a:r>
              <a:rPr lang="en-US" sz="1200" b="0" dirty="0"/>
              <a:t>[6] </a:t>
            </a:r>
            <a:r>
              <a:rPr lang="en-US" sz="1200" b="0" dirty="0">
                <a:hlinkClick r:id="rId8"/>
              </a:rPr>
              <a:t>https://github.com/tensorflow/tensorflow/issues/7951#issuecomment-325357396</a:t>
            </a:r>
            <a:endParaRPr lang="en-US" sz="1200" b="0" dirty="0"/>
          </a:p>
          <a:p>
            <a:pPr marL="0" indent="0">
              <a:buClr>
                <a:srgbClr val="23ABE3"/>
              </a:buClr>
              <a:buNone/>
            </a:pPr>
            <a:r>
              <a:rPr lang="en-US" sz="1200" b="0" dirty="0"/>
              <a:t>[7] </a:t>
            </a:r>
            <a:r>
              <a:rPr lang="en-US" sz="1200" b="0" dirty="0">
                <a:hlinkClick r:id="rId9"/>
              </a:rPr>
              <a:t>https://github.com/tensorpack/tensorpack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57158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TensorFlow Recommended IO Access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 Input Pipeline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err="1"/>
              <a:t>ClimDeepLearn</a:t>
            </a:r>
            <a:r>
              <a:rPr lang="en-US" dirty="0"/>
              <a:t> Benchmark (Semantic Segmentation) Input Pipeline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Some Benchmark Results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129946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TensorFlow Recommended IO Access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 Input Pipeline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err="1"/>
              <a:t>ClimDeepLearn</a:t>
            </a:r>
            <a:r>
              <a:rPr lang="en-US" dirty="0"/>
              <a:t> Benchmark (Semantic Segmentation) Input Pipeline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Some Benchmark Results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107436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Reading Data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805263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Four methods of getting data into TensorFlow program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1" dirty="0" err="1">
                <a:cs typeface="Avenir Book"/>
              </a:rPr>
              <a:t>tf.data</a:t>
            </a:r>
            <a:r>
              <a:rPr lang="en-US" sz="1800" b="1" dirty="0">
                <a:cs typeface="Avenir Book"/>
              </a:rPr>
              <a:t> API </a:t>
            </a:r>
            <a:r>
              <a:rPr lang="en-US" sz="1800" dirty="0">
                <a:cs typeface="Avenir Book"/>
              </a:rPr>
              <a:t>– Easily construct a complex input pipeline (Preferred according to TF Documents)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1" dirty="0">
                <a:cs typeface="Avenir Book"/>
              </a:rPr>
              <a:t>Feeding</a:t>
            </a:r>
            <a:r>
              <a:rPr lang="en-US" sz="1800" b="0" dirty="0">
                <a:cs typeface="Avenir Book"/>
              </a:rPr>
              <a:t> – Python code provides the data when running each step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1" dirty="0" err="1">
                <a:cs typeface="Avenir Book"/>
              </a:rPr>
              <a:t>QueueRunner</a:t>
            </a:r>
            <a:r>
              <a:rPr lang="en-US" sz="1800" b="1" dirty="0">
                <a:cs typeface="Avenir Book"/>
              </a:rPr>
              <a:t> and Coordinator </a:t>
            </a:r>
            <a:r>
              <a:rPr lang="en-US" sz="1800" dirty="0">
                <a:cs typeface="Avenir Book"/>
              </a:rPr>
              <a:t>– Queue-based input pipeline reads the data from files at the beginning of a TensorFlow graph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1" dirty="0">
                <a:cs typeface="Avenir Book"/>
              </a:rPr>
              <a:t>Preloaded data </a:t>
            </a:r>
            <a:r>
              <a:rPr lang="en-US" sz="1800" dirty="0">
                <a:cs typeface="Avenir Book"/>
              </a:rPr>
              <a:t>– A constant or variable in the TensorFlow graph holds all the data (fit for small datasets)</a:t>
            </a:r>
            <a:endParaRPr lang="en-US" sz="1800" b="0" dirty="0">
              <a:cs typeface="Avenir Boo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1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Importing Data Using </a:t>
            </a:r>
            <a:r>
              <a:rPr lang="en-US" sz="2900" dirty="0" err="1"/>
              <a:t>tf.data</a:t>
            </a:r>
            <a:r>
              <a:rPr lang="en-US" sz="2900" dirty="0"/>
              <a:t> API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805263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1" dirty="0">
                <a:cs typeface="Avenir Book"/>
              </a:rPr>
              <a:t>Image model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400" b="0" dirty="0">
                <a:cs typeface="Avenir Book"/>
              </a:rPr>
              <a:t>Aggregate from DFS -&gt; Apply random perturbation -&gt; Make minibatches of selected images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Text model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400" dirty="0">
                <a:cs typeface="Avenir Book"/>
              </a:rPr>
              <a:t>Extract symbols from raw data -&gt; Convert to ID’s in lookup table -&gt; Make minibatches of sequences with different lengths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 err="1">
                <a:cs typeface="Avenir Book"/>
              </a:rPr>
              <a:t>tf.data</a:t>
            </a:r>
            <a:r>
              <a:rPr lang="en-US" sz="1800" b="0" dirty="0">
                <a:cs typeface="Avenir Book"/>
              </a:rPr>
              <a:t> API enables building complex pipelines from simple and reusable pieces of data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Two abstractions introduced by </a:t>
            </a:r>
            <a:r>
              <a:rPr lang="en-US" sz="1800" dirty="0" err="1">
                <a:cs typeface="Avenir Book"/>
              </a:rPr>
              <a:t>tf.data</a:t>
            </a:r>
            <a:endParaRPr lang="en-US" sz="1800" dirty="0">
              <a:cs typeface="Avenir Book"/>
            </a:endParaRP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1" dirty="0" err="1">
                <a:cs typeface="Avenir Book"/>
              </a:rPr>
              <a:t>tf.data.Dataset</a:t>
            </a:r>
            <a:endParaRPr lang="en-US" sz="1800" b="1" dirty="0">
              <a:cs typeface="Avenir Book"/>
            </a:endParaRP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1" dirty="0" err="1">
                <a:cs typeface="Avenir Book"/>
              </a:rPr>
              <a:t>tf.data.Iterator</a:t>
            </a:r>
            <a:endParaRPr lang="en-US" sz="1800" b="1" dirty="0">
              <a:cs typeface="Avenir Boo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7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err="1"/>
              <a:t>tf.data.Dataset</a:t>
            </a:r>
            <a:endParaRPr lang="en-US" sz="2900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805263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Represents sequence of one or more </a:t>
            </a:r>
            <a:r>
              <a:rPr lang="en-US" sz="1800" b="0" i="1" dirty="0">
                <a:cs typeface="Avenir Book"/>
              </a:rPr>
              <a:t>Tensor</a:t>
            </a:r>
            <a:r>
              <a:rPr lang="en-US" sz="1800" b="0" dirty="0">
                <a:cs typeface="Avenir Book"/>
              </a:rPr>
              <a:t> objects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Two ways to create Dataset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500" dirty="0">
                <a:cs typeface="Avenir Book"/>
              </a:rPr>
              <a:t>Creating a source using </a:t>
            </a:r>
            <a:r>
              <a:rPr lang="en-US" sz="1500" b="1" dirty="0" err="1">
                <a:cs typeface="Avenir Book"/>
              </a:rPr>
              <a:t>Dataset.from_tensors</a:t>
            </a:r>
            <a:r>
              <a:rPr lang="en-US" sz="1500" b="1" dirty="0">
                <a:cs typeface="Avenir Book"/>
              </a:rPr>
              <a:t>() </a:t>
            </a:r>
            <a:r>
              <a:rPr lang="en-US" sz="1500" dirty="0">
                <a:cs typeface="Avenir Book"/>
              </a:rPr>
              <a:t>or </a:t>
            </a:r>
            <a:r>
              <a:rPr lang="en-US" sz="1500" b="1" dirty="0" err="1">
                <a:cs typeface="Avenir Book"/>
              </a:rPr>
              <a:t>Dataset.from_tensor_slices</a:t>
            </a:r>
            <a:r>
              <a:rPr lang="en-US" sz="1500" b="1" dirty="0">
                <a:cs typeface="Avenir Book"/>
              </a:rPr>
              <a:t>() </a:t>
            </a:r>
            <a:r>
              <a:rPr lang="en-US" sz="1500" dirty="0">
                <a:cs typeface="Avenir Book"/>
              </a:rPr>
              <a:t>etc. methods by constructing dataset from one or more </a:t>
            </a:r>
            <a:r>
              <a:rPr lang="en-US" sz="1500" i="1" dirty="0" err="1">
                <a:cs typeface="Avenir Book"/>
              </a:rPr>
              <a:t>tf.Tensor</a:t>
            </a:r>
            <a:r>
              <a:rPr lang="en-US" sz="1500" i="1" dirty="0">
                <a:cs typeface="Avenir Book"/>
              </a:rPr>
              <a:t> </a:t>
            </a:r>
            <a:r>
              <a:rPr lang="en-US" sz="1500" dirty="0">
                <a:cs typeface="Avenir Book"/>
              </a:rPr>
              <a:t>objects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500" dirty="0">
                <a:cs typeface="Avenir Book"/>
              </a:rPr>
              <a:t>Applying transformation using </a:t>
            </a:r>
            <a:r>
              <a:rPr lang="en-US" sz="1500" b="1" dirty="0" err="1">
                <a:cs typeface="Avenir Book"/>
              </a:rPr>
              <a:t>Dataset.batch</a:t>
            </a:r>
            <a:r>
              <a:rPr lang="en-US" sz="1500" b="1" dirty="0">
                <a:cs typeface="Avenir Book"/>
              </a:rPr>
              <a:t>() </a:t>
            </a:r>
            <a:r>
              <a:rPr lang="en-US" sz="1500" dirty="0">
                <a:cs typeface="Avenir Book"/>
              </a:rPr>
              <a:t>or </a:t>
            </a:r>
            <a:r>
              <a:rPr lang="en-US" sz="1500" b="1" dirty="0" err="1">
                <a:cs typeface="Avenir Book"/>
              </a:rPr>
              <a:t>Dataset.map</a:t>
            </a:r>
            <a:r>
              <a:rPr lang="en-US" sz="1500" b="1" dirty="0">
                <a:cs typeface="Avenir Book"/>
              </a:rPr>
              <a:t>() </a:t>
            </a:r>
            <a:r>
              <a:rPr lang="en-US" sz="1500" dirty="0">
                <a:cs typeface="Avenir Book"/>
              </a:rPr>
              <a:t>etc. methods by constructing dataset from one or more </a:t>
            </a:r>
            <a:r>
              <a:rPr lang="en-US" sz="1500" i="1" dirty="0" err="1">
                <a:cs typeface="Avenir Book"/>
              </a:rPr>
              <a:t>tf.data.Dataset</a:t>
            </a:r>
            <a:r>
              <a:rPr lang="en-US" sz="1500" dirty="0">
                <a:cs typeface="Avenir Book"/>
              </a:rPr>
              <a:t> objects</a:t>
            </a:r>
            <a:endParaRPr lang="en-US" sz="1800" dirty="0">
              <a:cs typeface="Avenir Book"/>
            </a:endParaRP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Dataset can be created from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500" dirty="0">
                <a:cs typeface="Avenir Book"/>
              </a:rPr>
              <a:t>I</a:t>
            </a:r>
            <a:r>
              <a:rPr lang="en-US" sz="1500" b="0" dirty="0">
                <a:cs typeface="Avenir Book"/>
              </a:rPr>
              <a:t>n-memory Tensors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500" dirty="0">
                <a:cs typeface="Avenir Book"/>
              </a:rPr>
              <a:t>On disk files stored in </a:t>
            </a:r>
            <a:r>
              <a:rPr lang="en-US" sz="1500" dirty="0" err="1">
                <a:cs typeface="Avenir Book"/>
              </a:rPr>
              <a:t>TFRecord</a:t>
            </a:r>
            <a:r>
              <a:rPr lang="en-US" sz="1500" dirty="0">
                <a:cs typeface="Avenir Book"/>
              </a:rPr>
              <a:t> format using </a:t>
            </a:r>
            <a:r>
              <a:rPr lang="en-US" sz="1500" i="1" dirty="0" err="1">
                <a:cs typeface="Avenir Book"/>
              </a:rPr>
              <a:t>tf.data.TFRecordDataset</a:t>
            </a:r>
            <a:r>
              <a:rPr lang="en-US" sz="1500" dirty="0">
                <a:cs typeface="Avenir Book"/>
              </a:rPr>
              <a:t> method</a:t>
            </a:r>
            <a:endParaRPr lang="en-US" sz="1500" b="0" dirty="0">
              <a:cs typeface="Avenir Boo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5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err="1"/>
              <a:t>tf.data.Iterator</a:t>
            </a:r>
            <a:endParaRPr lang="en-US" sz="2900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794505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Provides main way to extract elements from a dataset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Four types of Iterators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500" b="1" dirty="0">
                <a:cs typeface="Avenir Book"/>
              </a:rPr>
              <a:t>One-shot - </a:t>
            </a:r>
            <a:r>
              <a:rPr lang="en-US" sz="1500" dirty="0" err="1">
                <a:cs typeface="Avenir Book"/>
              </a:rPr>
              <a:t>tf.data.Dataset.make_one_shot_iterator</a:t>
            </a:r>
            <a:r>
              <a:rPr lang="en-US" sz="1500" dirty="0">
                <a:cs typeface="Avenir Book"/>
              </a:rPr>
              <a:t>()</a:t>
            </a:r>
            <a:endParaRPr lang="en-US" sz="1500" b="1" dirty="0">
              <a:cs typeface="Avenir Book"/>
            </a:endParaRP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500" dirty="0">
                <a:cs typeface="Avenir Book"/>
              </a:rPr>
              <a:t>Supports iterating once through dataset without explicit initialization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500" b="1" dirty="0" err="1">
                <a:cs typeface="Avenir Book"/>
              </a:rPr>
              <a:t>Initializable</a:t>
            </a:r>
            <a:r>
              <a:rPr lang="en-US" sz="1500" b="1" dirty="0">
                <a:cs typeface="Avenir Book"/>
              </a:rPr>
              <a:t> - </a:t>
            </a:r>
            <a:r>
              <a:rPr lang="en-US" sz="1500" dirty="0" err="1">
                <a:cs typeface="Avenir Book"/>
              </a:rPr>
              <a:t>tf.data.Dataset.make_initializable_iterator</a:t>
            </a:r>
            <a:r>
              <a:rPr lang="en-US" sz="1500" dirty="0">
                <a:cs typeface="Avenir Book"/>
              </a:rPr>
              <a:t>()</a:t>
            </a:r>
            <a:endParaRPr lang="en-US" sz="1500" b="1" dirty="0">
              <a:cs typeface="Avenir Book"/>
            </a:endParaRP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500" dirty="0">
                <a:cs typeface="Avenir Book"/>
              </a:rPr>
              <a:t>Requires explicit </a:t>
            </a:r>
            <a:r>
              <a:rPr lang="en-US" sz="1500" i="1" dirty="0" err="1">
                <a:cs typeface="Avenir Book"/>
              </a:rPr>
              <a:t>iterator.initializer</a:t>
            </a:r>
            <a:r>
              <a:rPr lang="en-US" sz="1500" i="1" dirty="0">
                <a:cs typeface="Avenir Book"/>
              </a:rPr>
              <a:t> </a:t>
            </a:r>
            <a:r>
              <a:rPr lang="en-US" sz="1500" dirty="0">
                <a:cs typeface="Avenir Book"/>
              </a:rPr>
              <a:t>operation, but supports parameterization and is reusable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500" b="1" dirty="0" err="1">
                <a:cs typeface="Avenir Book"/>
              </a:rPr>
              <a:t>Reinitializable</a:t>
            </a:r>
            <a:r>
              <a:rPr lang="en-US" sz="1500" b="1" dirty="0">
                <a:cs typeface="Avenir Book"/>
              </a:rPr>
              <a:t> - </a:t>
            </a:r>
            <a:r>
              <a:rPr lang="en-US" sz="1500" dirty="0" err="1">
                <a:cs typeface="Avenir Book"/>
              </a:rPr>
              <a:t>tf.data.Itreator.from_structure</a:t>
            </a:r>
            <a:r>
              <a:rPr lang="en-US" sz="1500" dirty="0">
                <a:cs typeface="Avenir Book"/>
              </a:rPr>
              <a:t>(</a:t>
            </a:r>
            <a:r>
              <a:rPr lang="en-US" sz="1500" dirty="0" err="1">
                <a:cs typeface="Avenir Book"/>
              </a:rPr>
              <a:t>output_types</a:t>
            </a:r>
            <a:r>
              <a:rPr lang="en-US" sz="1500" dirty="0">
                <a:cs typeface="Avenir Book"/>
              </a:rPr>
              <a:t>, </a:t>
            </a:r>
            <a:r>
              <a:rPr lang="en-US" sz="1500" dirty="0" err="1">
                <a:cs typeface="Avenir Book"/>
              </a:rPr>
              <a:t>output_shapes</a:t>
            </a:r>
            <a:r>
              <a:rPr lang="en-US" sz="1500" dirty="0">
                <a:cs typeface="Avenir Book"/>
              </a:rPr>
              <a:t>)</a:t>
            </a:r>
            <a:endParaRPr lang="en-US" sz="1500" b="1" dirty="0">
              <a:cs typeface="Avenir Book"/>
            </a:endParaRP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500" dirty="0">
                <a:cs typeface="Avenir Book"/>
              </a:rPr>
              <a:t>Can be initialized from multiple different dataset objects (e.g. training and validation dataset)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500" b="1" dirty="0">
                <a:cs typeface="Avenir Book"/>
              </a:rPr>
              <a:t>Feedable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500" dirty="0">
                <a:cs typeface="Avenir Book"/>
              </a:rPr>
              <a:t>Uses </a:t>
            </a:r>
            <a:r>
              <a:rPr lang="en-US" sz="1500" dirty="0" err="1">
                <a:cs typeface="Avenir Book"/>
              </a:rPr>
              <a:t>tf.placeholder</a:t>
            </a:r>
            <a:r>
              <a:rPr lang="en-US" sz="1500" dirty="0">
                <a:cs typeface="Avenir Book"/>
              </a:rPr>
              <a:t> to select what Iterator to use in each call to </a:t>
            </a:r>
            <a:r>
              <a:rPr lang="en-US" sz="1500" dirty="0" err="1">
                <a:cs typeface="Avenir Book"/>
              </a:rPr>
              <a:t>tf.Session.run</a:t>
            </a:r>
            <a:r>
              <a:rPr lang="en-US" sz="1500" dirty="0">
                <a:cs typeface="Avenir Book"/>
              </a:rPr>
              <a:t>, via </a:t>
            </a:r>
            <a:r>
              <a:rPr lang="en-US" sz="1500" dirty="0" err="1">
                <a:cs typeface="Avenir Book"/>
              </a:rPr>
              <a:t>feed_dict</a:t>
            </a:r>
            <a:endParaRPr lang="en-US" sz="1500" dirty="0">
              <a:cs typeface="Avenir Boo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5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8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TensorFlow Recommended IO Access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HEP Benchmark Input Pipeline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err="1"/>
              <a:t>ClimDeepLearn</a:t>
            </a:r>
            <a:r>
              <a:rPr lang="en-US" dirty="0"/>
              <a:t> Benchmark (Semantic Segmentation) Input Pipeline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Some Benchmark Results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355198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HEP Benchmark Input Pipeline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F3F0DC-F6DF-2F4B-98DC-5136E6000BEC}"/>
              </a:ext>
            </a:extLst>
          </p:cNvPr>
          <p:cNvSpPr/>
          <p:nvPr/>
        </p:nvSpPr>
        <p:spPr>
          <a:xfrm>
            <a:off x="360342" y="1011214"/>
            <a:ext cx="2775473" cy="6347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hep_classifier_tf_train_horovod.py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81EC3A-273E-0143-854A-4D16850F752D}"/>
              </a:ext>
            </a:extLst>
          </p:cNvPr>
          <p:cNvSpPr/>
          <p:nvPr/>
        </p:nvSpPr>
        <p:spPr>
          <a:xfrm>
            <a:off x="5988384" y="1011214"/>
            <a:ext cx="2775473" cy="6347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Networks/</a:t>
            </a:r>
            <a:r>
              <a:rPr lang="en-US" sz="1400" dirty="0" err="1"/>
              <a:t>binary_classifier_tf.py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C9C957-60E0-5446-BC82-28A24A92F710}"/>
              </a:ext>
            </a:extLst>
          </p:cNvPr>
          <p:cNvSpPr/>
          <p:nvPr/>
        </p:nvSpPr>
        <p:spPr>
          <a:xfrm>
            <a:off x="5988384" y="2002026"/>
            <a:ext cx="2775473" cy="6347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Dataset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78D870-C635-B848-BAFF-84B20A6706A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7376121" y="1645915"/>
            <a:ext cx="0" cy="356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C57493-F79A-1647-BC52-79BCB6FEF33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3135815" y="1328565"/>
            <a:ext cx="2852569" cy="990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AE6BC5E-8B7B-184B-9B31-FEED1BBD5EB5}"/>
              </a:ext>
            </a:extLst>
          </p:cNvPr>
          <p:cNvSpPr txBox="1"/>
          <p:nvPr/>
        </p:nvSpPr>
        <p:spPr>
          <a:xfrm rot="1131630">
            <a:off x="3282914" y="1293224"/>
            <a:ext cx="265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filelist</a:t>
            </a:r>
            <a:r>
              <a:rPr lang="en-US" sz="1400" dirty="0"/>
              <a:t>, </a:t>
            </a:r>
            <a:r>
              <a:rPr lang="en-US" sz="1400" dirty="0" err="1"/>
              <a:t>num_tasks</a:t>
            </a:r>
            <a:r>
              <a:rPr lang="en-US" sz="1400" dirty="0"/>
              <a:t>, </a:t>
            </a:r>
            <a:r>
              <a:rPr lang="en-US" sz="1400" dirty="0" err="1"/>
              <a:t>split_filelist</a:t>
            </a:r>
            <a:r>
              <a:rPr lang="en-US" sz="1400" dirty="0"/>
              <a:t>, </a:t>
            </a:r>
            <a:r>
              <a:rPr lang="en-US" sz="1400" dirty="0" err="1"/>
              <a:t>split_file</a:t>
            </a:r>
            <a:r>
              <a:rPr lang="en-US" sz="1400" dirty="0"/>
              <a:t> etc.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B2FF96-DA7D-6C44-8A5B-3ACE6A7BD500}"/>
              </a:ext>
            </a:extLst>
          </p:cNvPr>
          <p:cNvSpPr/>
          <p:nvPr/>
        </p:nvSpPr>
        <p:spPr>
          <a:xfrm>
            <a:off x="5988384" y="3548264"/>
            <a:ext cx="2775473" cy="8831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if(</a:t>
            </a:r>
            <a:r>
              <a:rPr lang="en-US" sz="1400" dirty="0" err="1"/>
              <a:t>split_filelist</a:t>
            </a:r>
            <a:r>
              <a:rPr lang="en-US" sz="1400" dirty="0"/>
              <a:t>)</a:t>
            </a:r>
          </a:p>
          <a:p>
            <a:r>
              <a:rPr lang="en-US" sz="1400" dirty="0"/>
              <a:t>split the files among tasks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920B13-D09C-6941-B6B0-C819258DD062}"/>
              </a:ext>
            </a:extLst>
          </p:cNvPr>
          <p:cNvSpPr/>
          <p:nvPr/>
        </p:nvSpPr>
        <p:spPr>
          <a:xfrm>
            <a:off x="4000012" y="3741389"/>
            <a:ext cx="1443357" cy="4969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load_next_file</a:t>
            </a:r>
            <a:r>
              <a:rPr lang="en-US" sz="1400" dirty="0"/>
              <a:t>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045FC3-3D14-004D-A777-1A10E211DE3E}"/>
              </a:ext>
            </a:extLst>
          </p:cNvPr>
          <p:cNvSpPr/>
          <p:nvPr/>
        </p:nvSpPr>
        <p:spPr>
          <a:xfrm>
            <a:off x="360342" y="3386397"/>
            <a:ext cx="2775473" cy="12068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if(</a:t>
            </a:r>
            <a:r>
              <a:rPr lang="en-US" sz="1400" dirty="0" err="1"/>
              <a:t>split_file</a:t>
            </a:r>
            <a:r>
              <a:rPr lang="en-US" sz="1400" dirty="0"/>
              <a:t>)</a:t>
            </a:r>
          </a:p>
          <a:p>
            <a:r>
              <a:rPr lang="en-US" sz="1400" dirty="0"/>
              <a:t>split file blocks (number of entries / tasks) among tasks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60717F-242F-E144-B491-E59BA079DFE1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7376121" y="2636727"/>
            <a:ext cx="0" cy="911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DDA4EA-184D-8F40-87DE-19B1DBEA588D}"/>
              </a:ext>
            </a:extLst>
          </p:cNvPr>
          <p:cNvCxnSpPr>
            <a:stCxn id="17" idx="1"/>
            <a:endCxn id="18" idx="3"/>
          </p:cNvCxnSpPr>
          <p:nvPr/>
        </p:nvCxnSpPr>
        <p:spPr>
          <a:xfrm flipH="1">
            <a:off x="5443369" y="3989842"/>
            <a:ext cx="5450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788B7E-B0DE-434C-8E1C-6B166AE443F5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 flipV="1">
            <a:off x="3135815" y="3989841"/>
            <a:ext cx="86419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36C8A6-8746-FA4A-8535-BED71BFA3F24}"/>
              </a:ext>
            </a:extLst>
          </p:cNvPr>
          <p:cNvCxnSpPr>
            <a:cxnSpLocks/>
            <a:stCxn id="19" idx="0"/>
            <a:endCxn id="6" idx="2"/>
          </p:cNvCxnSpPr>
          <p:nvPr/>
        </p:nvCxnSpPr>
        <p:spPr>
          <a:xfrm flipV="1">
            <a:off x="1748079" y="1645915"/>
            <a:ext cx="0" cy="1740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9D77961-6D7F-4D4E-8767-80640E08C29F}"/>
              </a:ext>
            </a:extLst>
          </p:cNvPr>
          <p:cNvSpPr/>
          <p:nvPr/>
        </p:nvSpPr>
        <p:spPr>
          <a:xfrm>
            <a:off x="4000011" y="2816378"/>
            <a:ext cx="1443357" cy="4969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next_batch</a:t>
            </a:r>
            <a:r>
              <a:rPr lang="en-US" sz="1400" dirty="0"/>
              <a:t>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15982F6-A9EC-5D4C-B9BC-35F754D5683C}"/>
              </a:ext>
            </a:extLst>
          </p:cNvPr>
          <p:cNvCxnSpPr>
            <a:stCxn id="11" idx="2"/>
            <a:endCxn id="39" idx="3"/>
          </p:cNvCxnSpPr>
          <p:nvPr/>
        </p:nvCxnSpPr>
        <p:spPr>
          <a:xfrm rot="5400000">
            <a:off x="6195693" y="1884403"/>
            <a:ext cx="428105" cy="19327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C55DEC-5C40-864A-ACA2-32AD50D066F0}"/>
              </a:ext>
            </a:extLst>
          </p:cNvPr>
          <p:cNvCxnSpPr>
            <a:cxnSpLocks/>
            <a:stCxn id="6" idx="3"/>
            <a:endCxn id="39" idx="0"/>
          </p:cNvCxnSpPr>
          <p:nvPr/>
        </p:nvCxnSpPr>
        <p:spPr>
          <a:xfrm>
            <a:off x="3135815" y="1328565"/>
            <a:ext cx="1585875" cy="1487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4F8577B-6659-9F44-B673-7C3B72CABD9B}"/>
              </a:ext>
            </a:extLst>
          </p:cNvPr>
          <p:cNvSpPr txBox="1"/>
          <p:nvPr/>
        </p:nvSpPr>
        <p:spPr>
          <a:xfrm>
            <a:off x="256581" y="2315625"/>
            <a:ext cx="141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Dataset instance</a:t>
            </a:r>
          </a:p>
        </p:txBody>
      </p:sp>
    </p:spTree>
    <p:extLst>
      <p:ext uri="{BB962C8B-B14F-4D97-AF65-F5344CB8AC3E}">
        <p14:creationId xmlns:p14="http://schemas.microsoft.com/office/powerpoint/2010/main" val="2537386068"/>
      </p:ext>
    </p:extLst>
  </p:cSld>
  <p:clrMapOvr>
    <a:masterClrMapping/>
  </p:clrMapOvr>
</p:sld>
</file>

<file path=ppt/theme/theme1.xml><?xml version="1.0" encoding="utf-8"?>
<a:theme xmlns:a="http://schemas.openxmlformats.org/drawingml/2006/main" name="NERSC HD">
  <a:themeElements>
    <a:clrScheme name="NERSC Palette">
      <a:dk1>
        <a:sysClr val="windowText" lastClr="000000"/>
      </a:dk1>
      <a:lt1>
        <a:sysClr val="window" lastClr="FFFFFF"/>
      </a:lt1>
      <a:dk2>
        <a:srgbClr val="194963"/>
      </a:dk2>
      <a:lt2>
        <a:srgbClr val="FEE8B4"/>
      </a:lt2>
      <a:accent1>
        <a:srgbClr val="194963"/>
      </a:accent1>
      <a:accent2>
        <a:srgbClr val="FCD235"/>
      </a:accent2>
      <a:accent3>
        <a:srgbClr val="4FA556"/>
      </a:accent3>
      <a:accent4>
        <a:srgbClr val="8E2A20"/>
      </a:accent4>
      <a:accent5>
        <a:srgbClr val="679AC3"/>
      </a:accent5>
      <a:accent6>
        <a:srgbClr val="F68B4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NERSC HD.potx</Template>
  <TotalTime>22068</TotalTime>
  <Words>995</Words>
  <Application>Microsoft Macintosh PowerPoint</Application>
  <PresentationFormat>On-screen Show (16:9)</PresentationFormat>
  <Paragraphs>187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Avenir Book</vt:lpstr>
      <vt:lpstr>Calibri</vt:lpstr>
      <vt:lpstr>Helvetica Neue Bold Condensed</vt:lpstr>
      <vt:lpstr>Wingdings</vt:lpstr>
      <vt:lpstr>NERSC HD</vt:lpstr>
      <vt:lpstr>Fahim Tahmid Chowdhury Data Analytics &amp; Service Group NERSC</vt:lpstr>
      <vt:lpstr>Outline</vt:lpstr>
      <vt:lpstr>Outline</vt:lpstr>
      <vt:lpstr>Reading Data</vt:lpstr>
      <vt:lpstr>Importing Data Using tf.data API</vt:lpstr>
      <vt:lpstr>tf.data.Dataset</vt:lpstr>
      <vt:lpstr>tf.data.Iterator</vt:lpstr>
      <vt:lpstr>Outline</vt:lpstr>
      <vt:lpstr>HEP Benchmark Input Pipeline</vt:lpstr>
      <vt:lpstr>Outline</vt:lpstr>
      <vt:lpstr>ClimDeepLearn Benchmark Input Pipeline</vt:lpstr>
      <vt:lpstr>Outline</vt:lpstr>
      <vt:lpstr>HEP Results</vt:lpstr>
      <vt:lpstr>ClimDeepLearn Results</vt:lpstr>
      <vt:lpstr>Outline</vt:lpstr>
      <vt:lpstr>Future Exploration Scopes</vt:lpstr>
      <vt:lpstr>References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Broughton</dc:creator>
  <cp:lastModifiedBy>Microsoft Office User</cp:lastModifiedBy>
  <cp:revision>2402</cp:revision>
  <cp:lastPrinted>2012-06-09T14:57:01Z</cp:lastPrinted>
  <dcterms:created xsi:type="dcterms:W3CDTF">2012-10-26T23:06:13Z</dcterms:created>
  <dcterms:modified xsi:type="dcterms:W3CDTF">2018-06-15T18:30:11Z</dcterms:modified>
</cp:coreProperties>
</file>