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05" r:id="rId2"/>
    <p:sldId id="313" r:id="rId3"/>
    <p:sldId id="385" r:id="rId4"/>
    <p:sldId id="322" r:id="rId5"/>
    <p:sldId id="387" r:id="rId6"/>
    <p:sldId id="40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8" r:id="rId21"/>
    <p:sldId id="401" r:id="rId22"/>
    <p:sldId id="402" r:id="rId23"/>
    <p:sldId id="410" r:id="rId24"/>
    <p:sldId id="403" r:id="rId25"/>
    <p:sldId id="411" r:id="rId26"/>
    <p:sldId id="404" r:id="rId27"/>
    <p:sldId id="412" r:id="rId28"/>
    <p:sldId id="405" r:id="rId29"/>
    <p:sldId id="413" r:id="rId30"/>
    <p:sldId id="409" r:id="rId31"/>
    <p:sldId id="414" r:id="rId32"/>
    <p:sldId id="406" r:id="rId33"/>
    <p:sldId id="415" r:id="rId34"/>
    <p:sldId id="386" r:id="rId35"/>
    <p:sldId id="384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5"/>
    <p:restoredTop sz="86174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880" y="176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024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2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28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25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25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51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51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024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51.877626068888496</c:v>
                </c:pt>
                <c:pt idx="1">
                  <c:v>9.3215739503503041</c:v>
                </c:pt>
                <c:pt idx="2">
                  <c:v>9.7592502906917211</c:v>
                </c:pt>
                <c:pt idx="3">
                  <c:v>9.5785200335086422</c:v>
                </c:pt>
                <c:pt idx="4">
                  <c:v>10.668441973627331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1A-B244-909A-F36FE4872224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73.066785585134369</c:v>
                </c:pt>
                <c:pt idx="1">
                  <c:v>23.777955114841358</c:v>
                </c:pt>
                <c:pt idx="2">
                  <c:v>23.761314880103271</c:v>
                </c:pt>
                <c:pt idx="3">
                  <c:v>23.583667527888597</c:v>
                </c:pt>
                <c:pt idx="4">
                  <c:v>24.69307315349814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1A-B244-909A-F36FE4872224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554.86514921857849</c:v>
                </c:pt>
                <c:pt idx="1">
                  <c:v>507.31487143784557</c:v>
                </c:pt>
                <c:pt idx="2">
                  <c:v>503.16940387338866</c:v>
                </c:pt>
                <c:pt idx="3">
                  <c:v>512.25544729084038</c:v>
                </c:pt>
                <c:pt idx="4">
                  <c:v>456.45263212919502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1A-B244-909A-F36FE48722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1024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2048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8-2C47-BD3A-F2472B5D88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scale!$A$2</c:f>
              <c:strCache>
                <c:ptCount val="1"/>
                <c:pt idx="0">
                  <c:v>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scale!$B$2:$F$2</c:f>
              <c:numCache>
                <c:formatCode>General</c:formatCode>
                <c:ptCount val="5"/>
                <c:pt idx="0">
                  <c:v>91.205412317066504</c:v>
                </c:pt>
                <c:pt idx="1">
                  <c:v>41.873850099744125</c:v>
                </c:pt>
                <c:pt idx="2">
                  <c:v>20.710545065812227</c:v>
                </c:pt>
                <c:pt idx="3">
                  <c:v>10.158001868520278</c:v>
                </c:pt>
                <c:pt idx="4">
                  <c:v>2.5391159178689322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6-7541-8210-3398F32B0C97}"/>
            </c:ext>
          </c:extLst>
        </c:ser>
        <c:ser>
          <c:idx val="1"/>
          <c:order val="1"/>
          <c:tx>
            <c:strRef>
              <c:f>scale!$A$3</c:f>
              <c:strCache>
                <c:ptCount val="1"/>
                <c:pt idx="0">
                  <c:v>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scale!$B$3:$F$3</c:f>
              <c:numCache>
                <c:formatCode>General</c:formatCode>
                <c:ptCount val="5"/>
                <c:pt idx="0">
                  <c:v>168.88279626146576</c:v>
                </c:pt>
                <c:pt idx="1">
                  <c:v>80.824376720939284</c:v>
                </c:pt>
                <c:pt idx="2">
                  <c:v>40.197323906236491</c:v>
                </c:pt>
                <c:pt idx="3">
                  <c:v>19.969622723292574</c:v>
                </c:pt>
                <c:pt idx="4">
                  <c:v>7.3284651017746558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66-7541-8210-3398F32B0C97}"/>
            </c:ext>
          </c:extLst>
        </c:ser>
        <c:ser>
          <c:idx val="3"/>
          <c:order val="2"/>
          <c:tx>
            <c:strRef>
              <c:f>scale!$A$5</c:f>
              <c:strCache>
                <c:ptCount val="1"/>
                <c:pt idx="0">
                  <c:v>Sum of Training Iterations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scale!$B$5:$F$5</c:f>
              <c:numCache>
                <c:formatCode>General</c:formatCode>
                <c:ptCount val="5"/>
                <c:pt idx="0">
                  <c:v>2534.0575039498481</c:v>
                </c:pt>
                <c:pt idx="1">
                  <c:v>1358.6131849288995</c:v>
                </c:pt>
                <c:pt idx="2">
                  <c:v>654.18012812827146</c:v>
                </c:pt>
                <c:pt idx="3">
                  <c:v>349.5309098348942</c:v>
                </c:pt>
                <c:pt idx="4">
                  <c:v>176.54609259683474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66-7541-8210-3398F32B0C97}"/>
            </c:ext>
          </c:extLst>
        </c:ser>
        <c:ser>
          <c:idx val="2"/>
          <c:order val="3"/>
          <c:tx>
            <c:strRef>
              <c:f>scale!$A$6</c:f>
              <c:strCache>
                <c:ptCount val="1"/>
                <c:pt idx="0">
                  <c:v>Train Loop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scale!$B$6:$F$6</c:f>
              <c:numCache>
                <c:formatCode>General</c:formatCode>
                <c:ptCount val="5"/>
                <c:pt idx="0">
                  <c:v>2534.1757495770321</c:v>
                </c:pt>
                <c:pt idx="1">
                  <c:v>1358.6733137928122</c:v>
                </c:pt>
                <c:pt idx="2">
                  <c:v>654.20966616271846</c:v>
                </c:pt>
                <c:pt idx="3">
                  <c:v>349.54583505401376</c:v>
                </c:pt>
                <c:pt idx="4">
                  <c:v>176.55346917222184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66-7541-8210-3398F32B0C97}"/>
            </c:ext>
          </c:extLst>
        </c:ser>
        <c:ser>
          <c:idx val="4"/>
          <c:order val="4"/>
          <c:tx>
            <c:strRef>
              <c:f>scale!$A$7</c:f>
              <c:strCache>
                <c:ptCount val="1"/>
                <c:pt idx="0">
                  <c:v> Initialization and Train Loop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scale!$B$7:$F$7</c:f>
              <c:numCache>
                <c:formatCode>General</c:formatCode>
                <c:ptCount val="5"/>
                <c:pt idx="0">
                  <c:v>2543.319083105313</c:v>
                </c:pt>
                <c:pt idx="1">
                  <c:v>1368.7472638170311</c:v>
                </c:pt>
                <c:pt idx="2">
                  <c:v>663.64643500001205</c:v>
                </c:pt>
                <c:pt idx="3">
                  <c:v>361.22017991775385</c:v>
                </c:pt>
                <c:pt idx="4">
                  <c:v>186.81553424173535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66-7541-8210-3398F32B0C97}"/>
            </c:ext>
          </c:extLst>
        </c:ser>
        <c:ser>
          <c:idx val="5"/>
          <c:order val="5"/>
          <c:tx>
            <c:strRef>
              <c:f>scale!$A$8</c:f>
              <c:strCache>
                <c:ptCount val="1"/>
                <c:pt idx="0">
                  <c:v>Total Time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scale!$B$8:$F$8</c:f>
              <c:numCache>
                <c:formatCode>General</c:formatCode>
                <c:ptCount val="5"/>
                <c:pt idx="0">
                  <c:v>2552.2339931318756</c:v>
                </c:pt>
                <c:pt idx="1">
                  <c:v>1375.6940045434383</c:v>
                </c:pt>
                <c:pt idx="2">
                  <c:v>671.68910171739901</c:v>
                </c:pt>
                <c:pt idx="3">
                  <c:v>368.18414646109966</c:v>
                </c:pt>
                <c:pt idx="4">
                  <c:v>194.40252122144943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66-7541-8210-3398F32B0C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scale!$A$2</c:f>
              <c:strCache>
                <c:ptCount val="1"/>
                <c:pt idx="0">
                  <c:v>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scale!$B$10:$F$10</c:f>
              <c:numCache>
                <c:formatCode>General</c:formatCode>
                <c:ptCount val="5"/>
                <c:pt idx="0">
                  <c:v>9280</c:v>
                </c:pt>
                <c:pt idx="1">
                  <c:v>9344</c:v>
                </c:pt>
                <c:pt idx="2">
                  <c:v>9472</c:v>
                </c:pt>
                <c:pt idx="3">
                  <c:v>9728</c:v>
                </c:pt>
                <c:pt idx="4">
                  <c:v>2048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AD-4641-AEC0-E0D512005F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HDF5 Read Calls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4928</c:v>
                </c:pt>
                <c:pt idx="1">
                  <c:v>1280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E-6E48-89B5-EEBF35262D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128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23.807590356098281</c:v>
                </c:pt>
                <c:pt idx="1">
                  <c:v>4.8139645140617553</c:v>
                </c:pt>
                <c:pt idx="2">
                  <c:v>4.2443206589668261</c:v>
                </c:pt>
                <c:pt idx="3">
                  <c:v>4.2520211841911006</c:v>
                </c:pt>
                <c:pt idx="4">
                  <c:v>4.7559533864261621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E8-F140-81EC-EC36AA0DD4AC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34.262431291864722</c:v>
                </c:pt>
                <c:pt idx="1">
                  <c:v>12.282109461724877</c:v>
                </c:pt>
                <c:pt idx="2">
                  <c:v>11.251780908556634</c:v>
                </c:pt>
                <c:pt idx="3">
                  <c:v>11.258977351709765</c:v>
                </c:pt>
                <c:pt idx="4">
                  <c:v>11.769077707083284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E8-F140-81EC-EC36AA0DD4AC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([2]calculation!$C$13,[2]calculation!$D$13,[2]calculation!$E$13,[2]calculation!$F$13,[2]calculation!$G$13)</c:f>
              <c:numCache>
                <c:formatCode>General</c:formatCode>
                <c:ptCount val="5"/>
                <c:pt idx="0">
                  <c:v>554.86514921857849</c:v>
                </c:pt>
                <c:pt idx="1">
                  <c:v>507.31487143784557</c:v>
                </c:pt>
                <c:pt idx="2">
                  <c:v>503.16940387338866</c:v>
                </c:pt>
                <c:pt idx="3">
                  <c:v>512.25544729084038</c:v>
                </c:pt>
                <c:pt idx="4">
                  <c:v>456.45263212919502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E8-F140-81EC-EC36AA0DD4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128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4736</c:v>
                </c:pt>
                <c:pt idx="1">
                  <c:v>1536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8-584C-B61C-56D640AC0E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 i="0" u="none" strike="noStrike" kern="1200" cap="all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 i="0" u="none" strike="noStrike" kern="1200" cap="all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256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11.574504481627898</c:v>
                </c:pt>
                <c:pt idx="1">
                  <c:v>2.5531169977038659</c:v>
                </c:pt>
                <c:pt idx="2">
                  <c:v>2.3392588635907727</c:v>
                </c:pt>
                <c:pt idx="3">
                  <c:v>2.1147089600563129</c:v>
                </c:pt>
                <c:pt idx="4">
                  <c:v>2.1289557628333786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95-0346-87E2-0A7CDCE2D197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16.609422953799307</c:v>
                </c:pt>
                <c:pt idx="1">
                  <c:v>6.5121748968961768</c:v>
                </c:pt>
                <c:pt idx="2">
                  <c:v>5.8365809861569646</c:v>
                </c:pt>
                <c:pt idx="3">
                  <c:v>5.6126067722220769</c:v>
                </c:pt>
                <c:pt idx="4">
                  <c:v>5.6265382971619635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95-0346-87E2-0A7CDCE2D197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155.38772455696093</c:v>
                </c:pt>
                <c:pt idx="1">
                  <c:v>130.68355566728775</c:v>
                </c:pt>
                <c:pt idx="2">
                  <c:v>128.34883547854002</c:v>
                </c:pt>
                <c:pt idx="3">
                  <c:v>128.98230311554028</c:v>
                </c:pt>
                <c:pt idx="4">
                  <c:v>110.77770930994261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95-0346-87E2-0A7CDCE2D1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256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4352</c:v>
                </c:pt>
                <c:pt idx="1">
                  <c:v>2048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F8-EB44-A014-2B0132BA0E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512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5.4927643476989108</c:v>
                </c:pt>
                <c:pt idx="1">
                  <c:v>1.4582872362807384</c:v>
                </c:pt>
                <c:pt idx="2">
                  <c:v>1.0561176799237777</c:v>
                </c:pt>
                <c:pt idx="3">
                  <c:v>1.0618205121718409</c:v>
                </c:pt>
                <c:pt idx="4">
                  <c:v>1.0890120924450113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4-F94A-A38E-93EDF40228DE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7.8449584278278621</c:v>
                </c:pt>
                <c:pt idx="1">
                  <c:v>3.671208114828826</c:v>
                </c:pt>
                <c:pt idx="2">
                  <c:v>2.8044828930869738</c:v>
                </c:pt>
                <c:pt idx="3">
                  <c:v>2.8108467576095735</c:v>
                </c:pt>
                <c:pt idx="4">
                  <c:v>2.8381265299393363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34-F94A-A38E-93EDF40228DE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92.032429399435415</c:v>
                </c:pt>
                <c:pt idx="1">
                  <c:v>67.997551132457161</c:v>
                </c:pt>
                <c:pt idx="2">
                  <c:v>67.492169479838338</c:v>
                </c:pt>
                <c:pt idx="3">
                  <c:v>68.179228951224871</c:v>
                </c:pt>
                <c:pt idx="4">
                  <c:v>53.829530871938417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4-F94A-A38E-93EDF40228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512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3584</c:v>
                </c:pt>
                <c:pt idx="1">
                  <c:v>3072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31-1F42-90A2-701F0B8C1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1024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2.5391159178689322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C6-584C-BE3B-1A34EC013ECE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3.5282073360866852</c:v>
                </c:pt>
                <c:pt idx="1">
                  <c:v>1.2837079491000347</c:v>
                </c:pt>
                <c:pt idx="2">
                  <c:v>0.83755362057126714</c:v>
                </c:pt>
                <c:pt idx="3">
                  <c:v>0.83863681834191217</c:v>
                </c:pt>
                <c:pt idx="4">
                  <c:v>0.84035937767475688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C6-584C-BE3B-1A34EC013ECE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51.293431697177596</c:v>
                </c:pt>
                <c:pt idx="1">
                  <c:v>35.845329791074711</c:v>
                </c:pt>
                <c:pt idx="2">
                  <c:v>31.278248590418425</c:v>
                </c:pt>
                <c:pt idx="3">
                  <c:v>36.559420452452819</c:v>
                </c:pt>
                <c:pt idx="4">
                  <c:v>21.569662065711192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C6-584C-BE3B-1A34EC013E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6/29/18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5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9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06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3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68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1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9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5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00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19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6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8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9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June 29,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29,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36406-EB2C-7C4E-8028-11CC39D0A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2" y="826250"/>
            <a:ext cx="8461835" cy="38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1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590EF-0339-F74C-B4CB-843B4213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21766"/>
            <a:ext cx="8448001" cy="38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5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752C3-B0E5-B94E-893B-BCBB1EB1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26724"/>
            <a:ext cx="8460929" cy="38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5BE2F-B8B0-DC47-AC87-FDE7DB28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36380"/>
            <a:ext cx="8461229" cy="38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5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54C01-D4DF-EF49-BFD1-74D7D051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0411"/>
            <a:ext cx="8460929" cy="38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4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F74AD-B58B-2B48-9F6D-129FC795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6" y="844206"/>
            <a:ext cx="8469245" cy="38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5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DE3E1-C500-C44E-A3DE-AB872D06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5" y="834388"/>
            <a:ext cx="8466266" cy="38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F019C-667B-224F-90FB-0FA44225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0171"/>
            <a:ext cx="8471686" cy="38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5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56170-BC82-9F42-9B4F-864C4CEC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2" y="841786"/>
            <a:ext cx="8483023" cy="38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9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 Code Snippet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19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74007-D02F-C64B-A09B-11B21D97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77" y="844134"/>
            <a:ext cx="6434074" cy="37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299460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 Detail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More Precisely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If </a:t>
            </a:r>
            <a:r>
              <a:rPr lang="en-US" sz="1800" b="0" dirty="0" err="1">
                <a:cs typeface="Avenir Book"/>
              </a:rPr>
              <a:t>num_of_nodes</a:t>
            </a:r>
            <a:r>
              <a:rPr lang="en-US" sz="1800" b="0" dirty="0">
                <a:cs typeface="Avenir Book"/>
              </a:rPr>
              <a:t> = 64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Each Node Reads 16 Files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Each Node Reads</a:t>
            </a:r>
          </a:p>
          <a:p>
            <a:pPr marL="1085850" lvl="2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16 * (426897408 + 2836 * 4) B = 6.361 </a:t>
            </a:r>
            <a:r>
              <a:rPr lang="en-US" sz="1800" dirty="0" err="1">
                <a:cs typeface="Avenir Book"/>
              </a:rPr>
              <a:t>GiB</a:t>
            </a:r>
            <a:r>
              <a:rPr lang="en-US" sz="1800" dirty="0">
                <a:cs typeface="Avenir Book"/>
              </a:rPr>
              <a:t> Training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Each Node Reads</a:t>
            </a:r>
            <a:endParaRPr lang="en-US" sz="1800" dirty="0">
              <a:cs typeface="Avenir Book"/>
            </a:endParaRPr>
          </a:p>
          <a:p>
            <a:pPr marL="1085850" lvl="2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16 * (</a:t>
            </a:r>
            <a:r>
              <a:rPr lang="en-US" sz="1800" dirty="0">
                <a:cs typeface="Avenir Book"/>
              </a:rPr>
              <a:t>56598528 + 376 * 4) B </a:t>
            </a:r>
            <a:r>
              <a:rPr lang="en-US" sz="1800" b="0" dirty="0">
                <a:cs typeface="Avenir Book"/>
              </a:rPr>
              <a:t>= </a:t>
            </a:r>
            <a:r>
              <a:rPr lang="en-US" sz="1800" dirty="0">
                <a:cs typeface="Avenir Book"/>
              </a:rPr>
              <a:t>0.84341 </a:t>
            </a:r>
            <a:r>
              <a:rPr lang="en-US" sz="1800" dirty="0" err="1">
                <a:cs typeface="Avenir Book"/>
              </a:rPr>
              <a:t>GiB</a:t>
            </a:r>
            <a:r>
              <a:rPr lang="en-US" sz="1800" dirty="0">
                <a:cs typeface="Avenir Book"/>
              </a:rPr>
              <a:t> or 863.65 </a:t>
            </a:r>
            <a:r>
              <a:rPr lang="en-US" sz="1800" dirty="0" err="1">
                <a:cs typeface="Avenir Book"/>
              </a:rPr>
              <a:t>MiB</a:t>
            </a:r>
            <a:r>
              <a:rPr lang="en-US" sz="1800" dirty="0">
                <a:cs typeface="Avenir Book"/>
              </a:rPr>
              <a:t> 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4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865636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22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BF69001-BF33-544D-BC24-B0AC447FD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430579"/>
              </p:ext>
            </p:extLst>
          </p:nvPr>
        </p:nvGraphicFramePr>
        <p:xfrm>
          <a:off x="360341" y="864296"/>
          <a:ext cx="8445455" cy="380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9887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23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548DDE-4DDF-FC46-B7FF-1FCAE48824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5737"/>
              </p:ext>
            </p:extLst>
          </p:nvPr>
        </p:nvGraphicFramePr>
        <p:xfrm>
          <a:off x="360343" y="851770"/>
          <a:ext cx="8457980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417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24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596FAD5-9A2C-724E-881E-0E112C854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610091"/>
              </p:ext>
            </p:extLst>
          </p:nvPr>
        </p:nvGraphicFramePr>
        <p:xfrm>
          <a:off x="360341" y="839244"/>
          <a:ext cx="8445455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6838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25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B5D989-B415-5646-9037-865E80E54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946039"/>
              </p:ext>
            </p:extLst>
          </p:nvPr>
        </p:nvGraphicFramePr>
        <p:xfrm>
          <a:off x="360342" y="851770"/>
          <a:ext cx="8445455" cy="380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41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26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C74DC18-404A-EE4E-B077-23EAB5141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402675"/>
              </p:ext>
            </p:extLst>
          </p:nvPr>
        </p:nvGraphicFramePr>
        <p:xfrm>
          <a:off x="360343" y="864296"/>
          <a:ext cx="8457980" cy="373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730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27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6F6DE29-793E-7949-B28E-6175DCA90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905896"/>
              </p:ext>
            </p:extLst>
          </p:nvPr>
        </p:nvGraphicFramePr>
        <p:xfrm>
          <a:off x="360342" y="864296"/>
          <a:ext cx="8445455" cy="3757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96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28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72940B-453B-674C-A2DB-190176A86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806922"/>
              </p:ext>
            </p:extLst>
          </p:nvPr>
        </p:nvGraphicFramePr>
        <p:xfrm>
          <a:off x="360341" y="851770"/>
          <a:ext cx="8457981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9722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29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45FACF-E51F-AB44-9F2C-AEBA11E4FA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57685"/>
              </p:ext>
            </p:extLst>
          </p:nvPr>
        </p:nvGraphicFramePr>
        <p:xfrm>
          <a:off x="360342" y="864296"/>
          <a:ext cx="8457981" cy="3795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341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Instrumentation – </a:t>
            </a:r>
            <a:r>
              <a:rPr lang="en-US" b="1" dirty="0" err="1"/>
              <a:t>TimeLogger</a:t>
            </a:r>
            <a:r>
              <a:rPr lang="en-US" b="1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2065316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30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5B8401-3D8B-394B-8A81-A62B97C3DB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851631"/>
              </p:ext>
            </p:extLst>
          </p:nvPr>
        </p:nvGraphicFramePr>
        <p:xfrm>
          <a:off x="360341" y="839244"/>
          <a:ext cx="8457981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6497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31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8C0391-9EFB-E444-8422-ACFBE61CD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159627"/>
              </p:ext>
            </p:extLst>
          </p:nvPr>
        </p:nvGraphicFramePr>
        <p:xfrm>
          <a:off x="360342" y="889348"/>
          <a:ext cx="8457981" cy="3745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3157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32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4AEF46-BF98-134C-B004-6F9451493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057013"/>
              </p:ext>
            </p:extLst>
          </p:nvPr>
        </p:nvGraphicFramePr>
        <p:xfrm>
          <a:off x="360342" y="839244"/>
          <a:ext cx="8457981" cy="3795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758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33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1D40EC8-1DC5-764E-8F43-95109E5F05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669655"/>
              </p:ext>
            </p:extLst>
          </p:nvPr>
        </p:nvGraphicFramePr>
        <p:xfrm>
          <a:off x="360343" y="864296"/>
          <a:ext cx="8445454" cy="3770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097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2402386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Future Exploration Scopes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Profile IO Calls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Number of Calls and Size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Profile Bandwidth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Generate Breakdown Plots for Climate Data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Should We Check the Caching Effect in </a:t>
            </a:r>
            <a:r>
              <a:rPr lang="en-US" sz="1800" b="0" dirty="0" err="1">
                <a:cs typeface="Avenir Book"/>
              </a:rPr>
              <a:t>Lustre</a:t>
            </a:r>
            <a:r>
              <a:rPr lang="en-US" sz="1800" b="0" dirty="0">
                <a:cs typeface="Avenir Book"/>
              </a:rPr>
              <a:t>?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Should We Try Using GPFS or Other PFS?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Add Flag to Ignore Training Time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Explore TAU for Tracking IO and Cross-check If It 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Time Logger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Tried Darshan on both Climate Data and HEP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None of them were tracked by Darshan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Implemented Time Logger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i="1" dirty="0">
                <a:cs typeface="Avenir Book"/>
              </a:rPr>
              <a:t>from </a:t>
            </a:r>
            <a:r>
              <a:rPr lang="en-US" sz="1800" b="0" i="1" dirty="0" err="1">
                <a:cs typeface="Avenir Book"/>
              </a:rPr>
              <a:t>utility_classes.time_logger</a:t>
            </a:r>
            <a:r>
              <a:rPr lang="en-US" sz="1800" b="0" i="1" dirty="0">
                <a:cs typeface="Avenir Book"/>
              </a:rPr>
              <a:t> import </a:t>
            </a:r>
            <a:r>
              <a:rPr lang="en-US" sz="1800" b="0" i="1" dirty="0" err="1">
                <a:cs typeface="Avenir Book"/>
              </a:rPr>
              <a:t>TimeLogger</a:t>
            </a:r>
            <a:r>
              <a:rPr lang="en-US" sz="1800" b="0" i="1" dirty="0">
                <a:cs typeface="Avenir Book"/>
              </a:rPr>
              <a:t> as logger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Implemented a utility script to extract the logs and write on a CSV file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76975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 err="1">
                <a:cs typeface="Avenir Book"/>
              </a:rPr>
              <a:t>Lustre</a:t>
            </a:r>
            <a:r>
              <a:rPr lang="en-US" sz="18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i="1" dirty="0">
                <a:cs typeface="Avenir Book"/>
              </a:rPr>
              <a:t>/global/cscratch1/</a:t>
            </a:r>
            <a:r>
              <a:rPr lang="en-US" sz="1800" i="1" dirty="0" err="1">
                <a:cs typeface="Avenir Book"/>
              </a:rPr>
              <a:t>sd</a:t>
            </a:r>
            <a:r>
              <a:rPr lang="en-US" sz="1800" i="1" dirty="0">
                <a:cs typeface="Avenir Book"/>
              </a:rPr>
              <a:t>/</a:t>
            </a:r>
            <a:r>
              <a:rPr lang="en-US" sz="1800" i="1" dirty="0" err="1">
                <a:cs typeface="Avenir Book"/>
              </a:rPr>
              <a:t>ftc</a:t>
            </a:r>
            <a:r>
              <a:rPr lang="en-US" sz="1800" i="1" dirty="0">
                <a:cs typeface="Avenir Book"/>
              </a:rPr>
              <a:t>/</a:t>
            </a:r>
            <a:r>
              <a:rPr lang="en-US" sz="1800" i="1" dirty="0" err="1">
                <a:cs typeface="Avenir Book"/>
              </a:rPr>
              <a:t>deep_learning_data</a:t>
            </a:r>
            <a:r>
              <a:rPr lang="en-US" sz="1800" i="1" dirty="0">
                <a:cs typeface="Avenir Book"/>
              </a:rPr>
              <a:t>/</a:t>
            </a:r>
            <a:r>
              <a:rPr lang="en-US" sz="1800" i="1" dirty="0" err="1">
                <a:cs typeface="Avenir Book"/>
              </a:rPr>
              <a:t>hep_cnn</a:t>
            </a:r>
            <a:r>
              <a:rPr lang="en-US" sz="1800" i="1" dirty="0">
                <a:cs typeface="Avenir Book"/>
              </a:rPr>
              <a:t>/224x224/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1024 Training Files 408 </a:t>
            </a:r>
            <a:r>
              <a:rPr lang="en-US" sz="1800" b="0" dirty="0" err="1">
                <a:cs typeface="Avenir Book"/>
              </a:rPr>
              <a:t>MiB</a:t>
            </a:r>
            <a:r>
              <a:rPr lang="en-US" sz="18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1024 Validation Files 54 </a:t>
            </a:r>
            <a:r>
              <a:rPr lang="en-US" sz="1800" b="0" dirty="0" err="1">
                <a:cs typeface="Avenir Book"/>
              </a:rPr>
              <a:t>MiB</a:t>
            </a:r>
            <a:r>
              <a:rPr lang="en-US" sz="18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Each Node Reads (1024/</a:t>
            </a:r>
            <a:r>
              <a:rPr lang="en-US" sz="1800" b="0" dirty="0" err="1">
                <a:cs typeface="Avenir Book"/>
              </a:rPr>
              <a:t>num_of_nodes</a:t>
            </a:r>
            <a:r>
              <a:rPr lang="en-US" sz="1800" b="0" dirty="0">
                <a:cs typeface="Avenir Book"/>
              </a:rPr>
              <a:t>) Files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If </a:t>
            </a:r>
            <a:r>
              <a:rPr lang="en-US" sz="1800" b="0" dirty="0" err="1">
                <a:cs typeface="Avenir Book"/>
              </a:rPr>
              <a:t>num_of_nodes</a:t>
            </a:r>
            <a:r>
              <a:rPr lang="en-US" sz="1800" b="0" dirty="0">
                <a:cs typeface="Avenir Book"/>
              </a:rPr>
              <a:t> = 64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Each Node Reads 16 Files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Roughly Each Node Reads 16 * 408 </a:t>
            </a:r>
            <a:r>
              <a:rPr lang="en-US" sz="1800" dirty="0" err="1">
                <a:cs typeface="Avenir Book"/>
              </a:rPr>
              <a:t>MiB</a:t>
            </a:r>
            <a:r>
              <a:rPr lang="en-US" sz="1800" dirty="0">
                <a:cs typeface="Avenir Book"/>
              </a:rPr>
              <a:t> = 6.375 </a:t>
            </a:r>
            <a:r>
              <a:rPr lang="en-US" sz="1800" dirty="0" err="1">
                <a:cs typeface="Avenir Book"/>
              </a:rPr>
              <a:t>GiB</a:t>
            </a:r>
            <a:r>
              <a:rPr lang="en-US" sz="1800" dirty="0">
                <a:cs typeface="Avenir Book"/>
              </a:rPr>
              <a:t> of Training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And </a:t>
            </a:r>
            <a:r>
              <a:rPr lang="en-US" sz="1800" b="0" dirty="0">
                <a:cs typeface="Avenir Book"/>
              </a:rPr>
              <a:t>Each Node Reads 16 * 54 </a:t>
            </a:r>
            <a:r>
              <a:rPr lang="en-US" sz="1800" b="0" dirty="0" err="1">
                <a:cs typeface="Avenir Book"/>
              </a:rPr>
              <a:t>MiB</a:t>
            </a:r>
            <a:r>
              <a:rPr lang="en-US" sz="1800" b="0" dirty="0">
                <a:cs typeface="Avenir Book"/>
              </a:rPr>
              <a:t> = </a:t>
            </a:r>
            <a:r>
              <a:rPr lang="en-US" sz="1800" dirty="0">
                <a:cs typeface="Avenir Book"/>
              </a:rPr>
              <a:t>0.84375 </a:t>
            </a:r>
            <a:r>
              <a:rPr lang="en-US" sz="1800" dirty="0" err="1">
                <a:cs typeface="Avenir Book"/>
              </a:rPr>
              <a:t>GiB</a:t>
            </a:r>
            <a:r>
              <a:rPr lang="en-US" sz="1800" dirty="0">
                <a:cs typeface="Avenir Book"/>
              </a:rPr>
              <a:t> or 864 </a:t>
            </a:r>
            <a:r>
              <a:rPr lang="en-US" sz="1800" dirty="0" err="1">
                <a:cs typeface="Avenir Book"/>
              </a:rPr>
              <a:t>MiB</a:t>
            </a:r>
            <a:r>
              <a:rPr lang="en-US" sz="1800" dirty="0">
                <a:cs typeface="Avenir Book"/>
              </a:rPr>
              <a:t> of 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E4F068-CF4F-184B-80C8-BC6C6819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45" y="829563"/>
            <a:ext cx="8460929" cy="382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8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E72A3-6C3A-8E45-9246-B1D08730E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12515"/>
            <a:ext cx="8470089" cy="38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4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74BDEB-0980-6A4A-8D67-1B272BA92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2975"/>
            <a:ext cx="8471686" cy="38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63584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22744</TotalTime>
  <Words>673</Words>
  <Application>Microsoft Macintosh PowerPoint</Application>
  <PresentationFormat>On-screen Show (16:9)</PresentationFormat>
  <Paragraphs>212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Time Logger</vt:lpstr>
      <vt:lpstr>Outline</vt:lpstr>
      <vt:lpstr>Dataset</vt:lpstr>
      <vt:lpstr>Training Data</vt:lpstr>
      <vt:lpstr>Training Data</vt:lpstr>
      <vt:lpstr>Training Data</vt:lpstr>
      <vt:lpstr>Training Data</vt:lpstr>
      <vt:lpstr>Training Data</vt:lpstr>
      <vt:lpstr>Training Data</vt:lpstr>
      <vt:lpstr>Validation Data</vt:lpstr>
      <vt:lpstr>Validation Data</vt:lpstr>
      <vt:lpstr>Validation Data</vt:lpstr>
      <vt:lpstr>Validation Data</vt:lpstr>
      <vt:lpstr>Validation Data</vt:lpstr>
      <vt:lpstr>Validation Data</vt:lpstr>
      <vt:lpstr>File Read Code Snippet</vt:lpstr>
      <vt:lpstr>Dataset Detail</vt:lpstr>
      <vt:lpstr>Outline</vt:lpstr>
      <vt:lpstr>64 Nodes</vt:lpstr>
      <vt:lpstr>64 Nodes</vt:lpstr>
      <vt:lpstr>128 Nodes</vt:lpstr>
      <vt:lpstr>128 Nodes</vt:lpstr>
      <vt:lpstr>256 Nodes</vt:lpstr>
      <vt:lpstr>256 Nodes</vt:lpstr>
      <vt:lpstr>512 Nodes</vt:lpstr>
      <vt:lpstr>512 Nodes</vt:lpstr>
      <vt:lpstr>1024 Nodes</vt:lpstr>
      <vt:lpstr>1024 Nodes</vt:lpstr>
      <vt:lpstr>Total Time Scale Out</vt:lpstr>
      <vt:lpstr>Total Time Scale Out</vt:lpstr>
      <vt:lpstr>Outline</vt:lpstr>
      <vt:lpstr>Future Exploration Scopes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Microsoft Office User</cp:lastModifiedBy>
  <cp:revision>2577</cp:revision>
  <cp:lastPrinted>2012-06-09T14:57:01Z</cp:lastPrinted>
  <dcterms:created xsi:type="dcterms:W3CDTF">2012-10-26T23:06:13Z</dcterms:created>
  <dcterms:modified xsi:type="dcterms:W3CDTF">2018-06-29T15:35:07Z</dcterms:modified>
</cp:coreProperties>
</file>