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305" r:id="rId2"/>
    <p:sldId id="407" r:id="rId3"/>
    <p:sldId id="432" r:id="rId4"/>
    <p:sldId id="433" r:id="rId5"/>
    <p:sldId id="430" r:id="rId6"/>
    <p:sldId id="43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66">
          <p15:clr>
            <a:srgbClr val="A4A3A4"/>
          </p15:clr>
        </p15:guide>
        <p15:guide id="2" orient="horz" pos="1071">
          <p15:clr>
            <a:srgbClr val="A4A3A4"/>
          </p15:clr>
        </p15:guide>
        <p15:guide id="3" orient="horz" pos="1119">
          <p15:clr>
            <a:srgbClr val="A4A3A4"/>
          </p15:clr>
        </p15:guide>
        <p15:guide id="4" orient="horz" pos="2088">
          <p15:clr>
            <a:srgbClr val="A4A3A4"/>
          </p15:clr>
        </p15:guide>
        <p15:guide id="5" pos="2909">
          <p15:clr>
            <a:srgbClr val="A4A3A4"/>
          </p15:clr>
        </p15:guide>
        <p15:guide id="6" pos="4281">
          <p15:clr>
            <a:srgbClr val="A4A3A4"/>
          </p15:clr>
        </p15:guide>
        <p15:guide id="7" pos="4209">
          <p15:clr>
            <a:srgbClr val="A4A3A4"/>
          </p15:clr>
        </p15:guide>
        <p15:guide id="8" pos="5581">
          <p15:clr>
            <a:srgbClr val="A4A3A4"/>
          </p15:clr>
        </p15:guide>
        <p15:guide id="9" pos="15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98989"/>
    <a:srgbClr val="4FA556"/>
    <a:srgbClr val="82C387"/>
    <a:srgbClr val="82C376"/>
    <a:srgbClr val="229246"/>
    <a:srgbClr val="F8961D"/>
    <a:srgbClr val="194963"/>
    <a:srgbClr val="D2E3EB"/>
    <a:srgbClr val="23AB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2"/>
    <p:restoredTop sz="89934" autoAdjust="0"/>
  </p:normalViewPr>
  <p:slideViewPr>
    <p:cSldViewPr snapToGrid="0" snapToObjects="1" showGuides="1">
      <p:cViewPr varScale="1">
        <p:scale>
          <a:sx n="107" d="100"/>
          <a:sy n="107" d="100"/>
        </p:scale>
        <p:origin x="2024" y="168"/>
      </p:cViewPr>
      <p:guideLst>
        <p:guide orient="horz" pos="2466"/>
        <p:guide orient="horz" pos="1071"/>
        <p:guide orient="horz" pos="1119"/>
        <p:guide orient="horz" pos="2088"/>
        <p:guide pos="2909"/>
        <p:guide pos="4281"/>
        <p:guide pos="4209"/>
        <p:guide pos="5581"/>
        <p:guide pos="1513"/>
      </p:guideLst>
    </p:cSldViewPr>
  </p:slideViewPr>
  <p:notesTextViewPr>
    <p:cViewPr>
      <p:scale>
        <a:sx n="100" d="100"/>
        <a:sy n="100" d="100"/>
      </p:scale>
      <p:origin x="0" y="-96"/>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z="900"/>
              <a:t>NERSC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D68A3-9B80-584C-9BEB-F8B43CF5A651}" type="datetime1">
              <a:rPr lang="en-US" sz="900" smtClean="0"/>
              <a:pPr/>
              <a:t>8/3/18</a:t>
            </a:fld>
            <a:endParaRPr lang="en-US" sz="9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90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F58F80-FCEC-C745-BEA9-0BA1921C5D36}" type="slidenum">
              <a:rPr lang="en-US" sz="900" smtClean="0"/>
              <a:pPr/>
              <a:t>‹#›</a:t>
            </a:fld>
            <a:endParaRPr lang="en-US" sz="900"/>
          </a:p>
        </p:txBody>
      </p:sp>
    </p:spTree>
    <p:extLst>
      <p:ext uri="{BB962C8B-B14F-4D97-AF65-F5344CB8AC3E}">
        <p14:creationId xmlns:p14="http://schemas.microsoft.com/office/powerpoint/2010/main" val="1057137354"/>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NERSC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EAFF0-7375-1D4A-A389-D6238357B121}" type="datetime1">
              <a:rPr lang="en-US" smtClean="0"/>
              <a:pPr/>
              <a:t>8/3/18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B511CB-48C6-1D49-AC56-5A39CE8EA9E7}" type="slidenum">
              <a:rPr lang="en-US" smtClean="0"/>
              <a:pPr/>
              <a:t>‹#›</a:t>
            </a:fld>
            <a:endParaRPr lang="en-US"/>
          </a:p>
        </p:txBody>
      </p:sp>
    </p:spTree>
    <p:extLst>
      <p:ext uri="{BB962C8B-B14F-4D97-AF65-F5344CB8AC3E}">
        <p14:creationId xmlns:p14="http://schemas.microsoft.com/office/powerpoint/2010/main" val="3135984579"/>
      </p:ext>
    </p:extLst>
  </p:cSld>
  <p:clrMap bg1="lt1" tx1="dk1" bg2="lt2" tx2="dk2" accent1="accent1" accent2="accent2" accent3="accent3" accent4="accent4" accent5="accent5" accent6="accent6" hlink="hlink" folHlink="folHlink"/>
  <p:hf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NERSC Presentation</a:t>
            </a:r>
          </a:p>
        </p:txBody>
      </p:sp>
      <p:sp>
        <p:nvSpPr>
          <p:cNvPr id="5" name="Date Placeholder 4"/>
          <p:cNvSpPr>
            <a:spLocks noGrp="1"/>
          </p:cNvSpPr>
          <p:nvPr>
            <p:ph type="dt" idx="11"/>
          </p:nvPr>
        </p:nvSpPr>
        <p:spPr/>
        <p:txBody>
          <a:bodyPr/>
          <a:lstStyle/>
          <a:p>
            <a:fld id="{39FEAFF0-7375-1D4A-A389-D6238357B121}" type="datetime1">
              <a:rPr lang="en-US" smtClean="0"/>
              <a:pPr/>
              <a:t>8/3/18</a:t>
            </a:fld>
            <a:endParaRPr lang="en-US"/>
          </a:p>
        </p:txBody>
      </p:sp>
      <p:sp>
        <p:nvSpPr>
          <p:cNvPr id="6" name="Slide Number Placeholder 5"/>
          <p:cNvSpPr>
            <a:spLocks noGrp="1"/>
          </p:cNvSpPr>
          <p:nvPr>
            <p:ph type="sldNum" sz="quarter" idx="12"/>
          </p:nvPr>
        </p:nvSpPr>
        <p:spPr/>
        <p:txBody>
          <a:bodyPr/>
          <a:lstStyle/>
          <a:p>
            <a:fld id="{38B511CB-48C6-1D49-AC56-5A39CE8EA9E7}" type="slidenum">
              <a:rPr lang="en-US" smtClean="0"/>
              <a:pPr/>
              <a:t>1</a:t>
            </a:fld>
            <a:endParaRPr lang="en-US"/>
          </a:p>
        </p:txBody>
      </p:sp>
    </p:spTree>
    <p:extLst>
      <p:ext uri="{BB962C8B-B14F-4D97-AF65-F5344CB8AC3E}">
        <p14:creationId xmlns:p14="http://schemas.microsoft.com/office/powerpoint/2010/main" val="385833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Demo from PyCharm</a:t>
            </a:r>
          </a:p>
        </p:txBody>
      </p:sp>
      <p:sp>
        <p:nvSpPr>
          <p:cNvPr id="4" name="Slide Number Placeholder 3"/>
          <p:cNvSpPr>
            <a:spLocks noGrp="1"/>
          </p:cNvSpPr>
          <p:nvPr>
            <p:ph type="sldNum" sz="quarter" idx="10"/>
          </p:nvPr>
        </p:nvSpPr>
        <p:spPr/>
        <p:txBody>
          <a:bodyPr/>
          <a:lstStyle/>
          <a:p>
            <a:fld id="{E3F141BC-AFC3-6349-A76F-C00107596B93}" type="slidenum">
              <a:rPr lang="en-US" smtClean="0"/>
              <a:pPr/>
              <a:t>2</a:t>
            </a:fld>
            <a:endParaRPr lang="en-US"/>
          </a:p>
        </p:txBody>
      </p:sp>
    </p:spTree>
    <p:extLst>
      <p:ext uri="{BB962C8B-B14F-4D97-AF65-F5344CB8AC3E}">
        <p14:creationId xmlns:p14="http://schemas.microsoft.com/office/powerpoint/2010/main" val="2003470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Demo from PyCharm</a:t>
            </a:r>
          </a:p>
        </p:txBody>
      </p:sp>
      <p:sp>
        <p:nvSpPr>
          <p:cNvPr id="4" name="Slide Number Placeholder 3"/>
          <p:cNvSpPr>
            <a:spLocks noGrp="1"/>
          </p:cNvSpPr>
          <p:nvPr>
            <p:ph type="sldNum" sz="quarter" idx="10"/>
          </p:nvPr>
        </p:nvSpPr>
        <p:spPr/>
        <p:txBody>
          <a:bodyPr/>
          <a:lstStyle/>
          <a:p>
            <a:fld id="{E3F141BC-AFC3-6349-A76F-C00107596B93}" type="slidenum">
              <a:rPr lang="en-US" smtClean="0"/>
              <a:pPr/>
              <a:t>3</a:t>
            </a:fld>
            <a:endParaRPr lang="en-US"/>
          </a:p>
        </p:txBody>
      </p:sp>
    </p:spTree>
    <p:extLst>
      <p:ext uri="{BB962C8B-B14F-4D97-AF65-F5344CB8AC3E}">
        <p14:creationId xmlns:p14="http://schemas.microsoft.com/office/powerpoint/2010/main" val="237061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Demo from PyCharm</a:t>
            </a:r>
          </a:p>
        </p:txBody>
      </p:sp>
      <p:sp>
        <p:nvSpPr>
          <p:cNvPr id="4" name="Slide Number Placeholder 3"/>
          <p:cNvSpPr>
            <a:spLocks noGrp="1"/>
          </p:cNvSpPr>
          <p:nvPr>
            <p:ph type="sldNum" sz="quarter" idx="10"/>
          </p:nvPr>
        </p:nvSpPr>
        <p:spPr/>
        <p:txBody>
          <a:bodyPr/>
          <a:lstStyle/>
          <a:p>
            <a:fld id="{E3F141BC-AFC3-6349-A76F-C00107596B93}" type="slidenum">
              <a:rPr lang="en-US" smtClean="0"/>
              <a:pPr/>
              <a:t>4</a:t>
            </a:fld>
            <a:endParaRPr lang="en-US"/>
          </a:p>
        </p:txBody>
      </p:sp>
    </p:spTree>
    <p:extLst>
      <p:ext uri="{BB962C8B-B14F-4D97-AF65-F5344CB8AC3E}">
        <p14:creationId xmlns:p14="http://schemas.microsoft.com/office/powerpoint/2010/main" val="272980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Demo from PyCharm</a:t>
            </a:r>
          </a:p>
        </p:txBody>
      </p:sp>
      <p:sp>
        <p:nvSpPr>
          <p:cNvPr id="4" name="Slide Number Placeholder 3"/>
          <p:cNvSpPr>
            <a:spLocks noGrp="1"/>
          </p:cNvSpPr>
          <p:nvPr>
            <p:ph type="sldNum" sz="quarter" idx="10"/>
          </p:nvPr>
        </p:nvSpPr>
        <p:spPr/>
        <p:txBody>
          <a:bodyPr/>
          <a:lstStyle/>
          <a:p>
            <a:fld id="{E3F141BC-AFC3-6349-A76F-C00107596B93}" type="slidenum">
              <a:rPr lang="en-US" smtClean="0"/>
              <a:pPr/>
              <a:t>5</a:t>
            </a:fld>
            <a:endParaRPr lang="en-US"/>
          </a:p>
        </p:txBody>
      </p:sp>
    </p:spTree>
    <p:extLst>
      <p:ext uri="{BB962C8B-B14F-4D97-AF65-F5344CB8AC3E}">
        <p14:creationId xmlns:p14="http://schemas.microsoft.com/office/powerpoint/2010/main" val="1616842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TF Dataset Performance Tuning Page</a:t>
            </a:r>
          </a:p>
          <a:p>
            <a:r>
              <a:rPr lang="en-US" b="0" dirty="0"/>
              <a:t>Timeline </a:t>
            </a:r>
            <a:r>
              <a:rPr lang="en-US" b="0" dirty="0" err="1"/>
              <a:t>json</a:t>
            </a:r>
            <a:r>
              <a:rPr lang="en-US" b="0" dirty="0"/>
              <a:t> file format documentations</a:t>
            </a:r>
          </a:p>
          <a:p>
            <a:r>
              <a:rPr lang="en-US" b="0" dirty="0"/>
              <a:t>Visualize the Timeline better</a:t>
            </a:r>
          </a:p>
          <a:p>
            <a:r>
              <a:rPr lang="en-US" b="0" dirty="0"/>
              <a:t>Try to use hooks</a:t>
            </a:r>
          </a:p>
        </p:txBody>
      </p:sp>
      <p:sp>
        <p:nvSpPr>
          <p:cNvPr id="4" name="Slide Number Placeholder 3"/>
          <p:cNvSpPr>
            <a:spLocks noGrp="1"/>
          </p:cNvSpPr>
          <p:nvPr>
            <p:ph type="sldNum" sz="quarter" idx="10"/>
          </p:nvPr>
        </p:nvSpPr>
        <p:spPr/>
        <p:txBody>
          <a:bodyPr/>
          <a:lstStyle/>
          <a:p>
            <a:fld id="{E3F141BC-AFC3-6349-A76F-C00107596B93}" type="slidenum">
              <a:rPr lang="en-US" smtClean="0"/>
              <a:pPr/>
              <a:t>6</a:t>
            </a:fld>
            <a:endParaRPr lang="en-US"/>
          </a:p>
        </p:txBody>
      </p:sp>
    </p:spTree>
    <p:extLst>
      <p:ext uri="{BB962C8B-B14F-4D97-AF65-F5344CB8AC3E}">
        <p14:creationId xmlns:p14="http://schemas.microsoft.com/office/powerpoint/2010/main" val="34896053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1" name="Rectangle 30"/>
          <p:cNvSpPr/>
          <p:nvPr userDrawn="1"/>
        </p:nvSpPr>
        <p:spPr>
          <a:xfrm>
            <a:off x="282574" y="171450"/>
            <a:ext cx="5147247" cy="31409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Title 1"/>
          <p:cNvSpPr>
            <a:spLocks noGrp="1"/>
          </p:cNvSpPr>
          <p:nvPr>
            <p:ph type="ctrTitle" hasCustomPrompt="1"/>
          </p:nvPr>
        </p:nvSpPr>
        <p:spPr>
          <a:xfrm>
            <a:off x="5596760" y="3573511"/>
            <a:ext cx="3242440" cy="700088"/>
          </a:xfrm>
        </p:spPr>
        <p:txBody>
          <a:bodyPr anchor="ctr" anchorCtr="0">
            <a:normAutofit/>
          </a:bodyPr>
          <a:lstStyle>
            <a:lvl1pPr marL="0" indent="0">
              <a:defRPr sz="2800"/>
            </a:lvl1pPr>
          </a:lstStyle>
          <a:p>
            <a:r>
              <a:rPr lang="en-US" dirty="0"/>
              <a:t>Click to edit Master subtitle style</a:t>
            </a:r>
            <a:endParaRPr dirty="0"/>
          </a:p>
        </p:txBody>
      </p:sp>
      <p:sp>
        <p:nvSpPr>
          <p:cNvPr id="25" name="Text Placeholder 3"/>
          <p:cNvSpPr>
            <a:spLocks noGrp="1"/>
          </p:cNvSpPr>
          <p:nvPr>
            <p:ph type="body" sz="half" idx="2" hasCustomPrompt="1"/>
          </p:nvPr>
        </p:nvSpPr>
        <p:spPr>
          <a:xfrm>
            <a:off x="674787" y="446685"/>
            <a:ext cx="4367577" cy="2601314"/>
          </a:xfrm>
        </p:spPr>
        <p:txBody>
          <a:bodyPr lIns="45720" tIns="45720" rIns="45720" anchor="ctr" anchorCtr="0">
            <a:normAutofit/>
          </a:bodyPr>
          <a:lstStyle>
            <a:lvl1pPr marL="0" indent="0" algn="l">
              <a:buNone/>
              <a:defRPr sz="3600" b="0" i="0">
                <a:solidFill>
                  <a:schemeClr val="bg1"/>
                </a:solidFill>
                <a:latin typeface="Helvetica Neue Bold Condensed"/>
                <a:cs typeface="Helvetica Neue Bold Condensed"/>
              </a:defRPr>
            </a:lvl1pPr>
            <a:lvl2pPr>
              <a:defRPr sz="1200"/>
            </a:lvl2pPr>
            <a:lvl3pPr>
              <a:defRPr sz="1000"/>
            </a:lvl3pPr>
            <a:lvl4pPr>
              <a:defRPr sz="900"/>
            </a:lvl4pPr>
            <a:lvl5pPr>
              <a:defRPr sz="900"/>
            </a:lvl5pPr>
          </a:lstStyle>
          <a:p>
            <a:pPr lvl="0" eaLnBrk="1" latinLnBrk="0" hangingPunct="1"/>
            <a:r>
              <a:rPr kumimoji="0" lang="en-US" dirty="0"/>
              <a:t>Click to edit Master title styles</a:t>
            </a:r>
          </a:p>
        </p:txBody>
      </p:sp>
      <p:pic>
        <p:nvPicPr>
          <p:cNvPr id="26" name="Picture 25" descr="NERSC_logo_color_sm.png"/>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1123950" y="3312414"/>
            <a:ext cx="1801368" cy="1211621"/>
          </a:xfrm>
          <a:prstGeom prst="rect">
            <a:avLst/>
          </a:prstGeom>
        </p:spPr>
      </p:pic>
      <p:sp>
        <p:nvSpPr>
          <p:cNvPr id="11" name="Footer Placeholder 2"/>
          <p:cNvSpPr>
            <a:spLocks noGrp="1"/>
          </p:cNvSpPr>
          <p:nvPr>
            <p:ph type="ftr" sz="quarter" idx="10"/>
          </p:nvPr>
        </p:nvSpPr>
        <p:spPr>
          <a:xfrm>
            <a:off x="5239928" y="4776604"/>
            <a:ext cx="2864157" cy="273844"/>
          </a:xfrm>
        </p:spPr>
        <p:txBody>
          <a:bodyPr/>
          <a:lstStyle/>
          <a:p>
            <a:r>
              <a:rPr lang="en-US"/>
              <a:t>Footer Information</a:t>
            </a:r>
            <a:endParaRPr lang="en-US" dirty="0"/>
          </a:p>
        </p:txBody>
      </p:sp>
      <p:sp>
        <p:nvSpPr>
          <p:cNvPr id="12" name="Slide Number Placeholder 3"/>
          <p:cNvSpPr>
            <a:spLocks noGrp="1"/>
          </p:cNvSpPr>
          <p:nvPr>
            <p:ph type="sldNum" sz="quarter" idx="11"/>
          </p:nvPr>
        </p:nvSpPr>
        <p:spPr>
          <a:xfrm>
            <a:off x="4116656" y="4776604"/>
            <a:ext cx="925708" cy="273844"/>
          </a:xfrm>
        </p:spPr>
        <p:txBody>
          <a:bodyPr/>
          <a:lstStyle/>
          <a:p>
            <a:r>
              <a:rPr lang="en-US"/>
              <a:t>- </a:t>
            </a:r>
            <a:fld id="{D174BAF6-F8F2-EF4F-936C-8DF63288C82F}" type="slidenum">
              <a:rPr lang="en-US" smtClean="0"/>
              <a:pPr/>
              <a:t>‹#›</a:t>
            </a:fld>
            <a:r>
              <a:rPr lang="en-US"/>
              <a:t> -</a:t>
            </a:r>
            <a:endParaRPr lang="en-US" dirty="0"/>
          </a:p>
        </p:txBody>
      </p:sp>
      <p:sp>
        <p:nvSpPr>
          <p:cNvPr id="13" name="Date Placeholder 3"/>
          <p:cNvSpPr>
            <a:spLocks noGrp="1"/>
          </p:cNvSpPr>
          <p:nvPr>
            <p:ph type="dt" sz="half" idx="16"/>
          </p:nvPr>
        </p:nvSpPr>
        <p:spPr>
          <a:xfrm>
            <a:off x="5596760" y="4334854"/>
            <a:ext cx="2133600" cy="273844"/>
          </a:xfrm>
          <a:prstGeom prst="rect">
            <a:avLst/>
          </a:prstGeom>
        </p:spPr>
        <p:txBody>
          <a:bodyPr vert="horz" lIns="91440" tIns="45720" rIns="91440" bIns="45720" rtlCol="0" anchor="ctr" anchorCtr="0"/>
          <a:lstStyle>
            <a:lvl1pPr algn="l">
              <a:defRPr sz="1400" b="1" i="0">
                <a:solidFill>
                  <a:schemeClr val="accent5"/>
                </a:solidFill>
              </a:defRPr>
            </a:lvl1pPr>
          </a:lstStyle>
          <a:p>
            <a:fld id="{D897A66F-DFB6-CB44-8B31-7FAB7C20B0C7}" type="datetime4">
              <a:rPr lang="en-US" smtClean="0"/>
              <a:pPr/>
              <a:t>August 3, 2018</a:t>
            </a:fld>
            <a:endParaRPr lang="en-US" dirty="0"/>
          </a:p>
        </p:txBody>
      </p:sp>
      <p:pic>
        <p:nvPicPr>
          <p:cNvPr id="14" name="Picture Placeholder 17"/>
          <p:cNvPicPr>
            <a:picLocks/>
          </p:cNvPicPr>
          <p:nvPr userDrawn="1"/>
        </p:nvPicPr>
        <p:blipFill>
          <a:blip r:embed="rId3" cstate="print">
            <a:extLst>
              <a:ext uri="{28A0092B-C50C-407E-A947-70E740481C1C}">
                <a14:useLocalDpi xmlns:a14="http://schemas.microsoft.com/office/drawing/2010/main"/>
              </a:ext>
            </a:extLst>
          </a:blip>
          <a:srcRect l="-467" r="-467"/>
          <a:stretch>
            <a:fillRect/>
          </a:stretch>
        </p:blipFill>
        <p:spPr>
          <a:xfrm>
            <a:off x="5596760" y="173736"/>
            <a:ext cx="1558744" cy="1543050"/>
          </a:xfrm>
          <a:prstGeom prst="rect">
            <a:avLst/>
          </a:prstGeom>
        </p:spPr>
      </p:pic>
      <p:pic>
        <p:nvPicPr>
          <p:cNvPr id="15" name="Picture Placeholder 19"/>
          <p:cNvPicPr>
            <a:picLocks/>
          </p:cNvPicPr>
          <p:nvPr userDrawn="1"/>
        </p:nvPicPr>
        <p:blipFill>
          <a:blip r:embed="rId4" cstate="print">
            <a:extLst>
              <a:ext uri="{28A0092B-C50C-407E-A947-70E740481C1C}">
                <a14:useLocalDpi xmlns:a14="http://schemas.microsoft.com/office/drawing/2010/main"/>
              </a:ext>
            </a:extLst>
          </a:blip>
          <a:srcRect l="-895" r="-895"/>
          <a:stretch>
            <a:fillRect/>
          </a:stretch>
        </p:blipFill>
        <p:spPr>
          <a:xfrm>
            <a:off x="5596760" y="1783080"/>
            <a:ext cx="728876" cy="720090"/>
          </a:xfrm>
          <a:prstGeom prst="rect">
            <a:avLst/>
          </a:prstGeom>
        </p:spPr>
      </p:pic>
      <p:pic>
        <p:nvPicPr>
          <p:cNvPr id="16" name="Picture Placeholder 18"/>
          <p:cNvPicPr>
            <a:picLocks/>
          </p:cNvPicPr>
          <p:nvPr userDrawn="1"/>
        </p:nvPicPr>
        <p:blipFill>
          <a:blip r:embed="rId5" cstate="print">
            <a:extLst>
              <a:ext uri="{28A0092B-C50C-407E-A947-70E740481C1C}">
                <a14:useLocalDpi xmlns:a14="http://schemas.microsoft.com/office/drawing/2010/main"/>
              </a:ext>
            </a:extLst>
          </a:blip>
          <a:srcRect l="-467" r="-467"/>
          <a:stretch>
            <a:fillRect/>
          </a:stretch>
        </p:blipFill>
        <p:spPr>
          <a:xfrm>
            <a:off x="7258367" y="173736"/>
            <a:ext cx="1566435" cy="1543050"/>
          </a:xfrm>
          <a:prstGeom prst="rect">
            <a:avLst/>
          </a:prstGeom>
        </p:spPr>
      </p:pic>
      <p:pic>
        <p:nvPicPr>
          <p:cNvPr id="18" name="Picture 17"/>
          <p:cNvPicPr>
            <a:picLocks/>
          </p:cNvPicPr>
          <p:nvPr userDrawn="1"/>
        </p:nvPicPr>
        <p:blipFill>
          <a:blip r:embed="rId6"/>
          <a:stretch>
            <a:fillRect/>
          </a:stretch>
        </p:blipFill>
        <p:spPr>
          <a:xfrm>
            <a:off x="6444304" y="2591239"/>
            <a:ext cx="711200" cy="721176"/>
          </a:xfrm>
          <a:prstGeom prst="rect">
            <a:avLst/>
          </a:prstGeom>
        </p:spPr>
      </p:pic>
      <p:pic>
        <p:nvPicPr>
          <p:cNvPr id="21" name="Picture 20"/>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6436861" y="1787313"/>
            <a:ext cx="716640" cy="716640"/>
          </a:xfrm>
          <a:prstGeom prst="rect">
            <a:avLst/>
          </a:prstGeom>
        </p:spPr>
      </p:pic>
      <p:pic>
        <p:nvPicPr>
          <p:cNvPr id="22" name="Picture 21"/>
          <p:cNvPicPr>
            <a:picLocks/>
          </p:cNvPicPr>
          <p:nvPr userDrawn="1"/>
        </p:nvPicPr>
        <p:blipFill>
          <a:blip r:embed="rId8"/>
          <a:stretch>
            <a:fillRect/>
          </a:stretch>
        </p:blipFill>
        <p:spPr>
          <a:xfrm>
            <a:off x="5596760" y="2591239"/>
            <a:ext cx="723900" cy="721176"/>
          </a:xfrm>
          <a:prstGeom prst="rect">
            <a:avLst/>
          </a:prstGeom>
        </p:spPr>
      </p:pic>
      <p:pic>
        <p:nvPicPr>
          <p:cNvPr id="2" name="Picture 1" descr="m152_Ott_s271115_snap.png"/>
          <p:cNvPicPr>
            <a:picLocks/>
          </p:cNvPicPr>
          <p:nvPr userDrawn="1"/>
        </p:nvPicPr>
        <p:blipFill>
          <a:blip r:embed="rId9" cstate="print">
            <a:extLst>
              <a:ext uri="{28A0092B-C50C-407E-A947-70E740481C1C}">
                <a14:useLocalDpi xmlns:a14="http://schemas.microsoft.com/office/drawing/2010/main"/>
              </a:ext>
            </a:extLst>
          </a:blip>
          <a:stretch>
            <a:fillRect/>
          </a:stretch>
        </p:blipFill>
        <p:spPr>
          <a:xfrm>
            <a:off x="7258367" y="1783080"/>
            <a:ext cx="1566435" cy="1529334"/>
          </a:xfrm>
          <a:prstGeom prst="rect">
            <a:avLst/>
          </a:prstGeom>
        </p:spPr>
      </p:pic>
    </p:spTree>
    <p:extLst>
      <p:ext uri="{BB962C8B-B14F-4D97-AF65-F5344CB8AC3E}">
        <p14:creationId xmlns:p14="http://schemas.microsoft.com/office/powerpoint/2010/main" val="363220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9" name="Footer Placeholder 8"/>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10"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11" name="Straight Connector 10"/>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go Slide">
    <p:spTree>
      <p:nvGrpSpPr>
        <p:cNvPr id="1" name=""/>
        <p:cNvGrpSpPr/>
        <p:nvPr/>
      </p:nvGrpSpPr>
      <p:grpSpPr>
        <a:xfrm>
          <a:off x="0" y="0"/>
          <a:ext cx="0" cy="0"/>
          <a:chOff x="0" y="0"/>
          <a:chExt cx="0" cy="0"/>
        </a:xfrm>
      </p:grpSpPr>
      <p:sp>
        <p:nvSpPr>
          <p:cNvPr id="2" name="Title 1"/>
          <p:cNvSpPr>
            <a:spLocks noGrp="1"/>
          </p:cNvSpPr>
          <p:nvPr>
            <p:ph type="title"/>
          </p:nvPr>
        </p:nvSpPr>
        <p:spPr>
          <a:xfrm>
            <a:off x="360342" y="3337666"/>
            <a:ext cx="8499496" cy="577109"/>
          </a:xfrm>
        </p:spPr>
        <p:txBody>
          <a:bodyPr anchor="ctr" anchorCtr="0">
            <a:normAutofit/>
          </a:bodyPr>
          <a:lstStyle>
            <a:lvl1pPr algn="ctr">
              <a:defRPr sz="2800"/>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Footer Information</a:t>
            </a:r>
            <a:endParaRPr lang="en-US" dirty="0"/>
          </a:p>
        </p:txBody>
      </p:sp>
      <p:sp>
        <p:nvSpPr>
          <p:cNvPr id="4" name="Slide Number Placeholder 3"/>
          <p:cNvSpPr>
            <a:spLocks noGrp="1"/>
          </p:cNvSpPr>
          <p:nvPr>
            <p:ph type="sldNum" sz="quarter" idx="11"/>
          </p:nvPr>
        </p:nvSpPr>
        <p:spPr/>
        <p:txBody>
          <a:bodyPr/>
          <a:lstStyle/>
          <a:p>
            <a:r>
              <a:rPr lang="en-US"/>
              <a:t>- </a:t>
            </a:r>
            <a:fld id="{D174BAF6-F8F2-EF4F-936C-8DF63288C82F}" type="slidenum">
              <a:rPr lang="en-US" smtClean="0"/>
              <a:pPr/>
              <a:t>‹#›</a:t>
            </a:fld>
            <a:r>
              <a:rPr lang="en-US"/>
              <a:t> -</a:t>
            </a:r>
            <a:endParaRPr lang="en-US" dirty="0"/>
          </a:p>
        </p:txBody>
      </p:sp>
      <p:pic>
        <p:nvPicPr>
          <p:cNvPr id="6" name="Picture 8" descr="NERSCvertLOCKUP.ai"/>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1461363" y="1096896"/>
            <a:ext cx="6224570" cy="2217805"/>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ubtitle Slide">
    <p:spTree>
      <p:nvGrpSpPr>
        <p:cNvPr id="1" name=""/>
        <p:cNvGrpSpPr/>
        <p:nvPr/>
      </p:nvGrpSpPr>
      <p:grpSpPr>
        <a:xfrm>
          <a:off x="0" y="0"/>
          <a:ext cx="0" cy="0"/>
          <a:chOff x="0" y="0"/>
          <a:chExt cx="0" cy="0"/>
        </a:xfrm>
      </p:grpSpPr>
      <p:sp>
        <p:nvSpPr>
          <p:cNvPr id="31" name="Rectangle 30"/>
          <p:cNvSpPr/>
          <p:nvPr userDrawn="1"/>
        </p:nvSpPr>
        <p:spPr>
          <a:xfrm>
            <a:off x="274564" y="1060176"/>
            <a:ext cx="6938610" cy="15293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56898" y="1124668"/>
            <a:ext cx="6171003" cy="1394984"/>
          </a:xfrm>
        </p:spPr>
        <p:txBody>
          <a:bodyPr anchor="ctr" anchorCtr="0">
            <a:normAutofit/>
          </a:bodyPr>
          <a:lstStyle>
            <a:lvl1pPr algn="l">
              <a:defRPr sz="3600">
                <a:solidFill>
                  <a:schemeClr val="bg1"/>
                </a:solidFill>
              </a:defRPr>
            </a:lvl1pPr>
          </a:lstStyle>
          <a:p>
            <a:r>
              <a:rPr lang="en-US" dirty="0"/>
              <a:t>Click to edit Master title style</a:t>
            </a:r>
          </a:p>
        </p:txBody>
      </p:sp>
      <p:pic>
        <p:nvPicPr>
          <p:cNvPr id="7" name="Picture 10" descr="DOE LOGO"/>
          <p:cNvPicPr>
            <a:picLocks noChangeAspect="1" noChangeArrowheads="1"/>
          </p:cNvPicPr>
          <p:nvPr userDrawn="1"/>
        </p:nvPicPr>
        <p:blipFill>
          <a:blip r:embed="rId2" cstate="print">
            <a:extLst>
              <a:ext uri="{28A0092B-C50C-407E-A947-70E740481C1C}">
                <a14:useLocalDpi xmlns:a14="http://schemas.microsoft.com/office/drawing/2010/main"/>
              </a:ext>
            </a:extLst>
          </a:blip>
          <a:srcRect b="19329"/>
          <a:stretch>
            <a:fillRect/>
          </a:stretch>
        </p:blipFill>
        <p:spPr bwMode="auto">
          <a:xfrm>
            <a:off x="247292" y="4708250"/>
            <a:ext cx="1676400" cy="381634"/>
          </a:xfrm>
          <a:prstGeom prst="rect">
            <a:avLst/>
          </a:prstGeom>
          <a:noFill/>
          <a:ln w="9525">
            <a:noFill/>
            <a:miter lim="800000"/>
            <a:headEnd/>
            <a:tailEnd/>
          </a:ln>
        </p:spPr>
      </p:pic>
      <p:sp>
        <p:nvSpPr>
          <p:cNvPr id="8" name="Footer Placeholder 11"/>
          <p:cNvSpPr>
            <a:spLocks noGrp="1"/>
          </p:cNvSpPr>
          <p:nvPr>
            <p:ph type="ftr" sz="quarter" idx="3"/>
          </p:nvPr>
        </p:nvSpPr>
        <p:spPr>
          <a:xfrm>
            <a:off x="5239928" y="4776604"/>
            <a:ext cx="2864157" cy="273844"/>
          </a:xfrm>
          <a:prstGeom prst="rect">
            <a:avLst/>
          </a:prstGeom>
        </p:spPr>
        <p:txBody>
          <a:bodyPr vert="horz" lIns="91440" tIns="45720" rIns="91440" bIns="45720" rtlCol="0" anchor="ctr"/>
          <a:lstStyle>
            <a:lvl1pPr algn="r">
              <a:defRPr sz="1100">
                <a:solidFill>
                  <a:srgbClr val="114766"/>
                </a:solidFill>
              </a:defRPr>
            </a:lvl1pPr>
          </a:lstStyle>
          <a:p>
            <a:r>
              <a:rPr lang="en-US" dirty="0"/>
              <a:t>Footer Information</a:t>
            </a:r>
          </a:p>
        </p:txBody>
      </p:sp>
      <p:sp>
        <p:nvSpPr>
          <p:cNvPr id="9" name="Slide Number Placeholder 12"/>
          <p:cNvSpPr>
            <a:spLocks noGrp="1"/>
          </p:cNvSpPr>
          <p:nvPr>
            <p:ph type="sldNum" sz="quarter" idx="4"/>
          </p:nvPr>
        </p:nvSpPr>
        <p:spPr>
          <a:xfrm>
            <a:off x="4116656" y="4776604"/>
            <a:ext cx="925708" cy="273844"/>
          </a:xfrm>
          <a:prstGeom prst="rect">
            <a:avLst/>
          </a:prstGeom>
        </p:spPr>
        <p:txBody>
          <a:bodyPr vert="horz" lIns="91440" tIns="45720" rIns="91440" bIns="45720" rtlCol="0" anchor="ctr"/>
          <a:lstStyle>
            <a:lvl1pPr algn="ctr">
              <a:defRPr sz="1100">
                <a:solidFill>
                  <a:srgbClr val="114766"/>
                </a:solidFill>
              </a:defRPr>
            </a:lvl1pPr>
          </a:lstStyle>
          <a:p>
            <a:r>
              <a:rPr lang="en-US" dirty="0"/>
              <a:t>- </a:t>
            </a:r>
            <a:fld id="{D174BAF6-F8F2-EF4F-936C-8DF63288C82F}" type="slidenum">
              <a:rPr lang="en-US" smtClean="0"/>
              <a:pPr/>
              <a:t>‹#›</a:t>
            </a:fld>
            <a:r>
              <a:rPr lang="en-US" dirty="0"/>
              <a:t> -</a:t>
            </a:r>
          </a:p>
        </p:txBody>
      </p:sp>
      <p:sp>
        <p:nvSpPr>
          <p:cNvPr id="16" name="Subtitle 2"/>
          <p:cNvSpPr txBox="1">
            <a:spLocks/>
          </p:cNvSpPr>
          <p:nvPr userDrawn="1"/>
        </p:nvSpPr>
        <p:spPr>
          <a:xfrm>
            <a:off x="1983841" y="2857958"/>
            <a:ext cx="4214812" cy="350878"/>
          </a:xfrm>
          <a:prstGeom prst="rect">
            <a:avLst/>
          </a:prstGeom>
        </p:spPr>
        <p:txBody>
          <a:bodyPr vert="horz" lIns="91440" tIns="45720" rIns="91440" bIns="45720" rtlCol="0">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ts val="300"/>
              </a:spcBef>
              <a:spcAft>
                <a:spcPts val="0"/>
              </a:spcAft>
              <a:buClrTx/>
              <a:buSzTx/>
              <a:buFont typeface="Arial"/>
              <a:buNone/>
              <a:tabLst/>
              <a:defRPr/>
            </a:pPr>
            <a:endParaRPr kumimoji="0" lang="en-US" sz="14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7" name="Title 1"/>
          <p:cNvSpPr txBox="1">
            <a:spLocks/>
          </p:cNvSpPr>
          <p:nvPr userDrawn="1"/>
        </p:nvSpPr>
        <p:spPr>
          <a:xfrm>
            <a:off x="1983841" y="1786717"/>
            <a:ext cx="6586999" cy="700088"/>
          </a:xfrm>
          <a:prstGeom prst="rect">
            <a:avLst/>
          </a:prstGeom>
        </p:spPr>
        <p:txBody>
          <a:bodyPr vert="horz" lIns="91440" tIns="0" rIns="91440" bIns="0" rtlCol="0" anchor="ctr" anchorCtr="0">
            <a:normAutofit/>
          </a:bodyPr>
          <a:lstStyle>
            <a:lvl1pPr marL="0" indent="0">
              <a:defRPr sz="2800"/>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2"/>
              </a:solidFill>
              <a:effectLst/>
              <a:uLnTx/>
              <a:uFillTx/>
              <a:latin typeface="Helvetica Neue Bold Condensed"/>
              <a:ea typeface="+mj-ea"/>
              <a:cs typeface="Helvetica Neue Bold Condensed"/>
            </a:endParaRPr>
          </a:p>
        </p:txBody>
      </p:sp>
      <p:pic>
        <p:nvPicPr>
          <p:cNvPr id="13" name="Picture Placeholder 19"/>
          <p:cNvPicPr>
            <a:picLocks/>
          </p:cNvPicPr>
          <p:nvPr userDrawn="1"/>
        </p:nvPicPr>
        <p:blipFill>
          <a:blip r:embed="rId3" cstate="print">
            <a:extLst>
              <a:ext uri="{28A0092B-C50C-407E-A947-70E740481C1C}">
                <a14:useLocalDpi xmlns:a14="http://schemas.microsoft.com/office/drawing/2010/main"/>
              </a:ext>
            </a:extLst>
          </a:blip>
          <a:srcRect l="-895" r="-895"/>
          <a:stretch>
            <a:fillRect/>
          </a:stretch>
        </p:blipFill>
        <p:spPr>
          <a:xfrm>
            <a:off x="4825503" y="2666777"/>
            <a:ext cx="723884" cy="716944"/>
          </a:xfrm>
          <a:prstGeom prst="rect">
            <a:avLst/>
          </a:prstGeom>
        </p:spPr>
      </p:pic>
      <p:pic>
        <p:nvPicPr>
          <p:cNvPr id="18" name="Picture 17"/>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8124098" y="2667081"/>
            <a:ext cx="716640" cy="716640"/>
          </a:xfrm>
          <a:prstGeom prst="rect">
            <a:avLst/>
          </a:prstGeom>
        </p:spPr>
      </p:pic>
      <p:pic>
        <p:nvPicPr>
          <p:cNvPr id="19" name="Picture 18"/>
          <p:cNvPicPr>
            <a:picLocks noChangeAspect="1"/>
          </p:cNvPicPr>
          <p:nvPr userDrawn="1"/>
        </p:nvPicPr>
        <p:blipFill>
          <a:blip r:embed="rId5"/>
          <a:stretch>
            <a:fillRect/>
          </a:stretch>
        </p:blipFill>
        <p:spPr>
          <a:xfrm>
            <a:off x="6489274" y="2667081"/>
            <a:ext cx="723900" cy="723900"/>
          </a:xfrm>
          <a:prstGeom prst="rect">
            <a:avLst/>
          </a:prstGeom>
        </p:spPr>
      </p:pic>
      <p:pic>
        <p:nvPicPr>
          <p:cNvPr id="21" name="Picture Placeholder 17"/>
          <p:cNvPicPr>
            <a:picLocks/>
          </p:cNvPicPr>
          <p:nvPr userDrawn="1"/>
        </p:nvPicPr>
        <p:blipFill>
          <a:blip r:embed="rId6" cstate="print">
            <a:extLst>
              <a:ext uri="{28A0092B-C50C-407E-A947-70E740481C1C}">
                <a14:useLocalDpi xmlns:a14="http://schemas.microsoft.com/office/drawing/2010/main"/>
              </a:ext>
            </a:extLst>
          </a:blip>
          <a:srcRect l="-467" r="-467"/>
          <a:stretch>
            <a:fillRect/>
          </a:stretch>
        </p:blipFill>
        <p:spPr>
          <a:xfrm>
            <a:off x="7302504" y="1060175"/>
            <a:ext cx="1538234" cy="1529334"/>
          </a:xfrm>
          <a:prstGeom prst="rect">
            <a:avLst/>
          </a:prstGeom>
        </p:spPr>
      </p:pic>
      <p:pic>
        <p:nvPicPr>
          <p:cNvPr id="22" name="Picture Placeholder 18"/>
          <p:cNvPicPr>
            <a:picLocks/>
          </p:cNvPicPr>
          <p:nvPr userDrawn="1"/>
        </p:nvPicPr>
        <p:blipFill>
          <a:blip r:embed="rId7" cstate="print">
            <a:extLst>
              <a:ext uri="{28A0092B-C50C-407E-A947-70E740481C1C}">
                <a14:useLocalDpi xmlns:a14="http://schemas.microsoft.com/office/drawing/2010/main"/>
              </a:ext>
            </a:extLst>
          </a:blip>
          <a:srcRect l="-467" r="-467"/>
          <a:stretch>
            <a:fillRect/>
          </a:stretch>
        </p:blipFill>
        <p:spPr>
          <a:xfrm>
            <a:off x="5663383" y="2661458"/>
            <a:ext cx="722970" cy="721176"/>
          </a:xfrm>
          <a:prstGeom prst="rect">
            <a:avLst/>
          </a:prstGeom>
        </p:spPr>
      </p:pic>
      <p:pic>
        <p:nvPicPr>
          <p:cNvPr id="23" name="Picture 22" descr="NERSC_logo_color_sm.png"/>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89674" y="2440821"/>
            <a:ext cx="1801368" cy="1211580"/>
          </a:xfrm>
          <a:prstGeom prst="rect">
            <a:avLst/>
          </a:prstGeom>
        </p:spPr>
      </p:pic>
      <p:pic>
        <p:nvPicPr>
          <p:cNvPr id="20" name="Picture 19" descr="m152_Ott_s271115_snap.pn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302504" y="2662544"/>
            <a:ext cx="720090" cy="720090"/>
          </a:xfrm>
          <a:prstGeom prst="rect">
            <a:avLst/>
          </a:prstGeom>
        </p:spPr>
      </p:pic>
    </p:spTree>
    <p:extLst>
      <p:ext uri="{BB962C8B-B14F-4D97-AF65-F5344CB8AC3E}">
        <p14:creationId xmlns:p14="http://schemas.microsoft.com/office/powerpoint/2010/main" val="201378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7" name="Straight Connector 6"/>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0" descr="DOE LOGO"/>
          <p:cNvPicPr>
            <a:picLocks noChangeArrowheads="1"/>
          </p:cNvPicPr>
          <p:nvPr userDrawn="1"/>
        </p:nvPicPr>
        <p:blipFill>
          <a:blip r:embed="rId3" cstate="print">
            <a:extLst>
              <a:ext uri="{28A0092B-C50C-407E-A947-70E740481C1C}">
                <a14:useLocalDpi xmlns:a14="http://schemas.microsoft.com/office/drawing/2010/main"/>
              </a:ext>
            </a:extLst>
          </a:blip>
          <a:srcRect b="19329"/>
          <a:stretch>
            <a:fillRect/>
          </a:stretch>
        </p:blipFill>
        <p:spPr bwMode="auto">
          <a:xfrm>
            <a:off x="247292" y="4708251"/>
            <a:ext cx="1676400" cy="377473"/>
          </a:xfrm>
          <a:prstGeom prst="rect">
            <a:avLst/>
          </a:prstGeom>
          <a:noFill/>
          <a:ln w="9525">
            <a:noFill/>
            <a:miter lim="800000"/>
            <a:headEnd/>
            <a:tailEnd/>
          </a:ln>
        </p:spPr>
      </p:pic>
      <p:sp>
        <p:nvSpPr>
          <p:cNvPr id="15" name="Footer Placeholder 11"/>
          <p:cNvSpPr>
            <a:spLocks noGrp="1"/>
          </p:cNvSpPr>
          <p:nvPr>
            <p:ph type="ftr" sz="quarter" idx="3"/>
          </p:nvPr>
        </p:nvSpPr>
        <p:spPr>
          <a:xfrm>
            <a:off x="5239928" y="4776604"/>
            <a:ext cx="2864157" cy="273844"/>
          </a:xfrm>
          <a:prstGeom prst="rect">
            <a:avLst/>
          </a:prstGeom>
        </p:spPr>
        <p:txBody>
          <a:bodyPr vert="horz" lIns="91440" tIns="45720" rIns="91440" bIns="45720" rtlCol="0" anchor="ctr"/>
          <a:lstStyle>
            <a:lvl1pPr algn="r">
              <a:defRPr sz="1100">
                <a:solidFill>
                  <a:srgbClr val="114766"/>
                </a:solidFill>
              </a:defRPr>
            </a:lvl1pPr>
          </a:lstStyle>
          <a:p>
            <a:r>
              <a:rPr lang="en-US" dirty="0"/>
              <a:t>Footer Information</a:t>
            </a:r>
          </a:p>
        </p:txBody>
      </p:sp>
      <p:sp>
        <p:nvSpPr>
          <p:cNvPr id="16" name="Slide Number Placeholder 12"/>
          <p:cNvSpPr>
            <a:spLocks noGrp="1"/>
          </p:cNvSpPr>
          <p:nvPr>
            <p:ph type="sldNum" sz="quarter" idx="4"/>
          </p:nvPr>
        </p:nvSpPr>
        <p:spPr>
          <a:xfrm>
            <a:off x="4116656" y="4776604"/>
            <a:ext cx="925708" cy="273844"/>
          </a:xfrm>
          <a:prstGeom prst="rect">
            <a:avLst/>
          </a:prstGeom>
        </p:spPr>
        <p:txBody>
          <a:bodyPr vert="horz" lIns="91440" tIns="45720" rIns="91440" bIns="45720" rtlCol="0" anchor="ctr"/>
          <a:lstStyle>
            <a:lvl1pPr algn="ctr">
              <a:defRPr sz="1100">
                <a:solidFill>
                  <a:srgbClr val="114766"/>
                </a:solidFill>
              </a:defRPr>
            </a:lvl1pPr>
          </a:lstStyle>
          <a:p>
            <a:r>
              <a:rPr lang="en-US" dirty="0"/>
              <a:t>- </a:t>
            </a:r>
            <a:fld id="{D174BAF6-F8F2-EF4F-936C-8DF63288C82F}" type="slidenum">
              <a:rPr lang="en-US" smtClean="0"/>
              <a:pPr/>
              <a:t>‹#›</a:t>
            </a:fld>
            <a:r>
              <a:rPr lang="en-US" dirty="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945360"/>
            <a:ext cx="4038600" cy="364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45360"/>
            <a:ext cx="4038600" cy="364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0" name="Footer Placeholder 9"/>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7"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8" name="Straight Connector 7"/>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938102"/>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417924"/>
            <a:ext cx="4040188" cy="31766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938102"/>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417924"/>
            <a:ext cx="4041775" cy="31766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2" name="Footer Placeholder 11"/>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9"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10" name="Straight Connector 9"/>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Slide Number Placeholder 6"/>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8" name="Footer Placeholder 7"/>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5"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6" name="Straight Connector 5"/>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7" name="Footer Placeholder 6"/>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4"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5" name="Straight Connector 4"/>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93379"/>
            <a:ext cx="3008313" cy="772889"/>
          </a:xfrm>
        </p:spPr>
        <p:txBody>
          <a:bodyPr anchor="ctr" anchorCtr="0"/>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93379"/>
            <a:ext cx="5111750" cy="370124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46598"/>
            <a:ext cx="3008313" cy="2848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0" name="Footer Placeholder 9"/>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7"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8" name="Straight Connector 7"/>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924035"/>
            <a:ext cx="5486400" cy="26216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Slide Number Placeholder 9"/>
          <p:cNvSpPr>
            <a:spLocks noGrp="1"/>
          </p:cNvSpPr>
          <p:nvPr>
            <p:ph type="sldNum" sz="quarter" idx="10"/>
          </p:nvPr>
        </p:nvSpPr>
        <p:spPr>
          <a:xfrm>
            <a:off x="4116656" y="4776604"/>
            <a:ext cx="925708" cy="273844"/>
          </a:xfrm>
          <a:prstGeom prst="rect">
            <a:avLst/>
          </a:prstGeom>
        </p:spPr>
        <p:txBody>
          <a:bodyPr/>
          <a:lstStyle/>
          <a:p>
            <a:r>
              <a:rPr lang="en-US"/>
              <a:t>- </a:t>
            </a:r>
            <a:fld id="{D174BAF6-F8F2-EF4F-936C-8DF63288C82F}" type="slidenum">
              <a:rPr lang="en-US" smtClean="0"/>
              <a:pPr/>
              <a:t>‹#›</a:t>
            </a:fld>
            <a:r>
              <a:rPr lang="en-US"/>
              <a:t> -</a:t>
            </a:r>
            <a:endParaRPr lang="en-US" dirty="0"/>
          </a:p>
        </p:txBody>
      </p:sp>
      <p:sp>
        <p:nvSpPr>
          <p:cNvPr id="11" name="Footer Placeholder 10"/>
          <p:cNvSpPr>
            <a:spLocks noGrp="1"/>
          </p:cNvSpPr>
          <p:nvPr>
            <p:ph type="ftr" sz="quarter" idx="11"/>
          </p:nvPr>
        </p:nvSpPr>
        <p:spPr>
          <a:xfrm>
            <a:off x="5239928" y="4776604"/>
            <a:ext cx="2864157" cy="273844"/>
          </a:xfrm>
          <a:prstGeom prst="rect">
            <a:avLst/>
          </a:prstGeom>
        </p:spPr>
        <p:txBody>
          <a:bodyPr/>
          <a:lstStyle/>
          <a:p>
            <a:r>
              <a:rPr lang="en-US"/>
              <a:t>Footer Information</a:t>
            </a:r>
            <a:endParaRPr lang="en-US" dirty="0"/>
          </a:p>
        </p:txBody>
      </p:sp>
      <p:pic>
        <p:nvPicPr>
          <p:cNvPr id="8" name="Picture 1" descr="NERSC-logo-color-transparent-edges.gif"/>
          <p:cNvPicPr>
            <a:picLocks/>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674414" y="268243"/>
            <a:ext cx="1143000" cy="443767"/>
          </a:xfrm>
          <a:prstGeom prst="rect">
            <a:avLst/>
          </a:prstGeom>
          <a:noFill/>
          <a:ln w="9525">
            <a:noFill/>
            <a:miter lim="800000"/>
            <a:headEnd/>
            <a:tailEnd/>
          </a:ln>
        </p:spPr>
      </p:pic>
      <p:cxnSp>
        <p:nvCxnSpPr>
          <p:cNvPr id="9" name="Straight Connector 8"/>
          <p:cNvCxnSpPr/>
          <p:nvPr userDrawn="1"/>
        </p:nvCxnSpPr>
        <p:spPr>
          <a:xfrm flipV="1">
            <a:off x="360342" y="774770"/>
            <a:ext cx="8457072" cy="14111"/>
          </a:xfrm>
          <a:prstGeom prst="line">
            <a:avLst/>
          </a:prstGeom>
          <a:ln w="38100">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342" y="134902"/>
            <a:ext cx="6819032" cy="577109"/>
          </a:xfrm>
          <a:prstGeom prst="rect">
            <a:avLst/>
          </a:prstGeom>
        </p:spPr>
        <p:txBody>
          <a:bodyPr vert="horz" lIns="91440" tIns="0" rIns="9144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11"/>
          <p:cNvSpPr>
            <a:spLocks noGrp="1"/>
          </p:cNvSpPr>
          <p:nvPr>
            <p:ph type="ftr" sz="quarter" idx="3"/>
          </p:nvPr>
        </p:nvSpPr>
        <p:spPr>
          <a:xfrm>
            <a:off x="5239928" y="4776604"/>
            <a:ext cx="2864157" cy="273844"/>
          </a:xfrm>
          <a:prstGeom prst="rect">
            <a:avLst/>
          </a:prstGeom>
        </p:spPr>
        <p:txBody>
          <a:bodyPr vert="horz" lIns="91440" tIns="45720" rIns="91440" bIns="45720" rtlCol="0" anchor="ctr"/>
          <a:lstStyle>
            <a:lvl1pPr algn="r">
              <a:defRPr sz="1100">
                <a:solidFill>
                  <a:srgbClr val="114766"/>
                </a:solidFill>
              </a:defRPr>
            </a:lvl1pPr>
          </a:lstStyle>
          <a:p>
            <a:r>
              <a:rPr lang="en-US" dirty="0"/>
              <a:t>Footer Information</a:t>
            </a:r>
          </a:p>
        </p:txBody>
      </p:sp>
      <p:sp>
        <p:nvSpPr>
          <p:cNvPr id="18" name="Slide Number Placeholder 12"/>
          <p:cNvSpPr>
            <a:spLocks noGrp="1"/>
          </p:cNvSpPr>
          <p:nvPr>
            <p:ph type="sldNum" sz="quarter" idx="4"/>
          </p:nvPr>
        </p:nvSpPr>
        <p:spPr>
          <a:xfrm>
            <a:off x="4116656" y="4776604"/>
            <a:ext cx="925708" cy="273844"/>
          </a:xfrm>
          <a:prstGeom prst="rect">
            <a:avLst/>
          </a:prstGeom>
        </p:spPr>
        <p:txBody>
          <a:bodyPr vert="horz" lIns="91440" tIns="45720" rIns="91440" bIns="45720" rtlCol="0" anchor="ctr"/>
          <a:lstStyle>
            <a:lvl1pPr algn="ctr">
              <a:defRPr sz="1100">
                <a:solidFill>
                  <a:srgbClr val="114766"/>
                </a:solidFill>
              </a:defRPr>
            </a:lvl1pPr>
          </a:lstStyle>
          <a:p>
            <a:r>
              <a:rPr lang="en-US" dirty="0"/>
              <a:t>- </a:t>
            </a:r>
            <a:fld id="{D174BAF6-F8F2-EF4F-936C-8DF63288C82F}" type="slidenum">
              <a:rPr lang="en-US" smtClean="0"/>
              <a:pPr/>
              <a:t>‹#›</a:t>
            </a:fld>
            <a:r>
              <a:rPr lang="en-US" dirty="0"/>
              <a:t> -</a:t>
            </a:r>
          </a:p>
        </p:txBody>
      </p:sp>
      <p:pic>
        <p:nvPicPr>
          <p:cNvPr id="9" name="Picture 10" descr="DOE LOGO"/>
          <p:cNvPicPr>
            <a:picLocks noChangeArrowheads="1"/>
          </p:cNvPicPr>
          <p:nvPr/>
        </p:nvPicPr>
        <p:blipFill>
          <a:blip r:embed="rId13" cstate="print">
            <a:extLst>
              <a:ext uri="{28A0092B-C50C-407E-A947-70E740481C1C}">
                <a14:useLocalDpi xmlns:a14="http://schemas.microsoft.com/office/drawing/2010/main"/>
              </a:ext>
            </a:extLst>
          </a:blip>
          <a:srcRect b="19329"/>
          <a:stretch>
            <a:fillRect/>
          </a:stretch>
        </p:blipFill>
        <p:spPr bwMode="auto">
          <a:xfrm>
            <a:off x="247292" y="4708251"/>
            <a:ext cx="1676400" cy="377473"/>
          </a:xfrm>
          <a:prstGeom prst="rect">
            <a:avLst/>
          </a:prstGeom>
          <a:noFill/>
          <a:ln w="9525">
            <a:noFill/>
            <a:miter lim="800000"/>
            <a:headEnd/>
            <a:tailEnd/>
          </a:ln>
        </p:spPr>
      </p:pic>
      <p:pic>
        <p:nvPicPr>
          <p:cNvPr id="10" name="Picture 11" descr="LBNL_Logo-Full.png"/>
          <p:cNvPicPr>
            <a:picLocks/>
          </p:cNvPicPr>
          <p:nvPr/>
        </p:nvPicPr>
        <p:blipFill>
          <a:blip r:embed="rId14" cstate="print">
            <a:extLst>
              <a:ext uri="{28A0092B-C50C-407E-A947-70E740481C1C}">
                <a14:useLocalDpi xmlns:a14="http://schemas.microsoft.com/office/drawing/2010/main"/>
              </a:ext>
            </a:extLst>
          </a:blip>
          <a:srcRect/>
          <a:stretch>
            <a:fillRect/>
          </a:stretch>
        </p:blipFill>
        <p:spPr bwMode="auto">
          <a:xfrm>
            <a:off x="8227394" y="4707920"/>
            <a:ext cx="451276" cy="3778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228600" indent="-228600" algn="l" defTabSz="457200" rtl="0" eaLnBrk="1" latinLnBrk="0" hangingPunct="1">
        <a:spcBef>
          <a:spcPct val="0"/>
        </a:spcBef>
        <a:buNone/>
        <a:defRPr sz="3200" b="0" i="0" u="none" kern="1200" cap="none">
          <a:solidFill>
            <a:schemeClr val="tx2"/>
          </a:solidFill>
          <a:latin typeface="Helvetica Neue Bold Condensed"/>
          <a:ea typeface="+mj-ea"/>
          <a:cs typeface="Helvetica Neue Bold Condensed"/>
        </a:defRPr>
      </a:lvl1pPr>
    </p:titleStyle>
    <p:bodyStyle>
      <a:lvl1pPr marL="342900" indent="-342900" algn="l" defTabSz="457200" rtl="0" eaLnBrk="1" latinLnBrk="0" hangingPunct="1">
        <a:spcBef>
          <a:spcPct val="20000"/>
        </a:spcBef>
        <a:buFont typeface="Arial"/>
        <a:buChar char="•"/>
        <a:defRPr sz="2800" b="1"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6760" y="3393451"/>
            <a:ext cx="3242440" cy="1308902"/>
          </a:xfrm>
        </p:spPr>
        <p:txBody>
          <a:bodyPr>
            <a:normAutofit/>
          </a:bodyPr>
          <a:lstStyle/>
          <a:p>
            <a:r>
              <a:rPr lang="en-US" sz="1800" dirty="0"/>
              <a:t>Fahim </a:t>
            </a:r>
            <a:r>
              <a:rPr lang="en-US" sz="1800" dirty="0" err="1"/>
              <a:t>Tahmid</a:t>
            </a:r>
            <a:r>
              <a:rPr lang="en-US" sz="1800" dirty="0"/>
              <a:t> Chowdhury</a:t>
            </a:r>
            <a:br>
              <a:rPr lang="en-US" sz="1800" dirty="0"/>
            </a:br>
            <a:r>
              <a:rPr lang="en-US" sz="1300" dirty="0">
                <a:solidFill>
                  <a:schemeClr val="accent5"/>
                </a:solidFill>
              </a:rPr>
              <a:t>Data Analytics &amp; Service Group</a:t>
            </a:r>
            <a:br>
              <a:rPr lang="en-US" sz="1300" dirty="0">
                <a:solidFill>
                  <a:schemeClr val="accent5"/>
                </a:solidFill>
              </a:rPr>
            </a:br>
            <a:r>
              <a:rPr lang="en-US" sz="1300" dirty="0">
                <a:solidFill>
                  <a:schemeClr val="accent5"/>
                </a:solidFill>
              </a:rPr>
              <a:t>NERSC</a:t>
            </a:r>
            <a:endParaRPr lang="en-US" sz="1300" dirty="0">
              <a:solidFill>
                <a:srgbClr val="679AC3"/>
              </a:solidFill>
            </a:endParaRPr>
          </a:p>
        </p:txBody>
      </p:sp>
      <p:sp>
        <p:nvSpPr>
          <p:cNvPr id="3" name="Text Placeholder 2"/>
          <p:cNvSpPr>
            <a:spLocks noGrp="1"/>
          </p:cNvSpPr>
          <p:nvPr>
            <p:ph type="body" sz="half" idx="2"/>
          </p:nvPr>
        </p:nvSpPr>
        <p:spPr/>
        <p:txBody>
          <a:bodyPr/>
          <a:lstStyle/>
          <a:p>
            <a:r>
              <a:rPr lang="en-US" dirty="0"/>
              <a:t>NERSC-TF Sync</a:t>
            </a:r>
          </a:p>
        </p:txBody>
      </p:sp>
      <p:sp>
        <p:nvSpPr>
          <p:cNvPr id="4" name="Slide Number Placeholder 3"/>
          <p:cNvSpPr>
            <a:spLocks noGrp="1"/>
          </p:cNvSpPr>
          <p:nvPr>
            <p:ph type="sldNum" sz="quarter" idx="11"/>
          </p:nvPr>
        </p:nvSpPr>
        <p:spPr/>
        <p:txBody>
          <a:bodyPr/>
          <a:lstStyle/>
          <a:p>
            <a:r>
              <a:rPr lang="en-US"/>
              <a:t>- </a:t>
            </a:r>
            <a:fld id="{D174BAF6-F8F2-EF4F-936C-8DF63288C82F}" type="slidenum">
              <a:rPr lang="en-US" smtClean="0"/>
              <a:pPr/>
              <a:t>1</a:t>
            </a:fld>
            <a:r>
              <a:rPr lang="en-US"/>
              <a:t> -</a:t>
            </a:r>
            <a:endParaRPr lang="en-US" dirty="0"/>
          </a:p>
        </p:txBody>
      </p:sp>
      <p:sp>
        <p:nvSpPr>
          <p:cNvPr id="5" name="TextBox 4"/>
          <p:cNvSpPr txBox="1"/>
          <p:nvPr/>
        </p:nvSpPr>
        <p:spPr>
          <a:xfrm>
            <a:off x="2987041" y="4156824"/>
            <a:ext cx="3418860" cy="369332"/>
          </a:xfrm>
          <a:prstGeom prst="rect">
            <a:avLst/>
          </a:prstGeom>
          <a:noFill/>
        </p:spPr>
        <p:txBody>
          <a:bodyPr wrap="square" rtlCol="0">
            <a:spAutoFit/>
          </a:bodyPr>
          <a:lstStyle/>
          <a:p>
            <a:pPr algn="ctr"/>
            <a:r>
              <a:rPr lang="en-US" dirty="0"/>
              <a:t>August 03, 2018</a:t>
            </a:r>
          </a:p>
        </p:txBody>
      </p:sp>
    </p:spTree>
    <p:extLst>
      <p:ext uri="{BB962C8B-B14F-4D97-AF65-F5344CB8AC3E}">
        <p14:creationId xmlns:p14="http://schemas.microsoft.com/office/powerpoint/2010/main" val="306097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Project Objectives</a:t>
            </a:r>
          </a:p>
        </p:txBody>
      </p:sp>
      <p:sp>
        <p:nvSpPr>
          <p:cNvPr id="21" name="Content Placeholder 20"/>
          <p:cNvSpPr>
            <a:spLocks noGrp="1"/>
          </p:cNvSpPr>
          <p:nvPr>
            <p:ph idx="1"/>
          </p:nvPr>
        </p:nvSpPr>
        <p:spPr>
          <a:xfrm>
            <a:off x="457200" y="809769"/>
            <a:ext cx="8229600" cy="3861878"/>
          </a:xfrm>
        </p:spPr>
        <p:txBody>
          <a:bodyPr>
            <a:noAutofit/>
          </a:bodyPr>
          <a:lstStyle/>
          <a:p>
            <a:pPr marL="285750">
              <a:lnSpc>
                <a:spcPct val="130000"/>
              </a:lnSpc>
              <a:buClr>
                <a:srgbClr val="23ABE3"/>
              </a:buClr>
              <a:buFont typeface="Wingdings" charset="2"/>
              <a:buChar char="Ø"/>
            </a:pPr>
            <a:r>
              <a:rPr lang="en-US" sz="1800" b="0" dirty="0">
                <a:cs typeface="Avenir Book"/>
              </a:rPr>
              <a:t>Scalable Deep Learning requires efficient I/O mechanism.</a:t>
            </a:r>
          </a:p>
          <a:p>
            <a:pPr marL="285750">
              <a:lnSpc>
                <a:spcPct val="130000"/>
              </a:lnSpc>
              <a:buClr>
                <a:srgbClr val="23ABE3"/>
              </a:buClr>
              <a:buFont typeface="Wingdings" charset="2"/>
              <a:buChar char="Ø"/>
            </a:pPr>
            <a:r>
              <a:rPr lang="en-US" sz="1800" b="0" dirty="0">
                <a:cs typeface="Avenir Book"/>
              </a:rPr>
              <a:t>While Parallel I/O has been studied extensively for conventional HPC workloads, serious I/O bottlenecks are present in modern DL frameworks.</a:t>
            </a:r>
          </a:p>
          <a:p>
            <a:pPr marL="285750">
              <a:lnSpc>
                <a:spcPct val="130000"/>
              </a:lnSpc>
              <a:buClr>
                <a:srgbClr val="23ABE3"/>
              </a:buClr>
              <a:buFont typeface="Wingdings" charset="2"/>
              <a:buChar char="Ø"/>
            </a:pPr>
            <a:r>
              <a:rPr lang="en-US" sz="1800" b="0" dirty="0">
                <a:cs typeface="Avenir Book"/>
              </a:rPr>
              <a:t>The goals of this project are</a:t>
            </a:r>
          </a:p>
          <a:p>
            <a:pPr marL="685800" lvl="1">
              <a:lnSpc>
                <a:spcPct val="130000"/>
              </a:lnSpc>
              <a:buClr>
                <a:srgbClr val="23ABE3"/>
              </a:buClr>
              <a:buFont typeface="Wingdings" charset="2"/>
              <a:buChar char="Ø"/>
            </a:pPr>
            <a:r>
              <a:rPr lang="en-US" sz="1800" dirty="0">
                <a:cs typeface="Avenir Book"/>
              </a:rPr>
              <a:t>E</a:t>
            </a:r>
            <a:r>
              <a:rPr lang="en-US" sz="1800" b="0" dirty="0">
                <a:cs typeface="Avenir Book"/>
              </a:rPr>
              <a:t>xploring I/O patterns invoked through multiple DL applications running on HPC systems</a:t>
            </a:r>
          </a:p>
          <a:p>
            <a:pPr marL="685800" lvl="1">
              <a:lnSpc>
                <a:spcPct val="130000"/>
              </a:lnSpc>
              <a:buClr>
                <a:srgbClr val="23ABE3"/>
              </a:buClr>
              <a:buFont typeface="Wingdings" charset="2"/>
              <a:buChar char="Ø"/>
            </a:pPr>
            <a:r>
              <a:rPr lang="en-US" sz="1800" dirty="0">
                <a:cs typeface="Avenir Book"/>
              </a:rPr>
              <a:t>Addressing bottlenecks caused by I/O in the training process</a:t>
            </a:r>
            <a:endParaRPr lang="en-US" sz="1800" b="0" dirty="0">
              <a:cs typeface="Avenir Book"/>
            </a:endParaRPr>
          </a:p>
          <a:p>
            <a:pPr marL="685800" lvl="1">
              <a:lnSpc>
                <a:spcPct val="130000"/>
              </a:lnSpc>
              <a:buClr>
                <a:srgbClr val="23ABE3"/>
              </a:buClr>
              <a:buFont typeface="Wingdings" charset="2"/>
              <a:buChar char="Ø"/>
            </a:pPr>
            <a:r>
              <a:rPr lang="en-US" sz="1800" dirty="0">
                <a:cs typeface="Avenir Book"/>
              </a:rPr>
              <a:t>D</a:t>
            </a:r>
            <a:r>
              <a:rPr lang="en-US" sz="1800" b="0" dirty="0">
                <a:cs typeface="Avenir Book"/>
              </a:rPr>
              <a:t>eveloping optimization strategies to overcome the I/O bottlenecks.</a:t>
            </a:r>
          </a:p>
        </p:txBody>
      </p:sp>
      <p:sp>
        <p:nvSpPr>
          <p:cNvPr id="3" name="Slide Number Placeholder 2"/>
          <p:cNvSpPr>
            <a:spLocks noGrp="1"/>
          </p:cNvSpPr>
          <p:nvPr>
            <p:ph type="sldNum" sz="quarter" idx="4"/>
          </p:nvPr>
        </p:nvSpPr>
        <p:spPr/>
        <p:txBody>
          <a:bodyPr/>
          <a:lstStyle/>
          <a:p>
            <a:fld id="{167F000A-0E87-634D-A6A5-8EA5697989E0}" type="slidenum">
              <a:rPr lang="en-US" smtClean="0"/>
              <a:pPr/>
              <a:t>2</a:t>
            </a:fld>
            <a:endParaRPr lang="en-US" dirty="0"/>
          </a:p>
        </p:txBody>
      </p:sp>
    </p:spTree>
    <p:extLst>
      <p:ext uri="{BB962C8B-B14F-4D97-AF65-F5344CB8AC3E}">
        <p14:creationId xmlns:p14="http://schemas.microsoft.com/office/powerpoint/2010/main" val="421616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Benchmarks at NERSC</a:t>
            </a:r>
          </a:p>
        </p:txBody>
      </p:sp>
      <p:sp>
        <p:nvSpPr>
          <p:cNvPr id="21" name="Content Placeholder 20"/>
          <p:cNvSpPr>
            <a:spLocks noGrp="1"/>
          </p:cNvSpPr>
          <p:nvPr>
            <p:ph idx="1"/>
          </p:nvPr>
        </p:nvSpPr>
        <p:spPr>
          <a:xfrm>
            <a:off x="457200" y="809769"/>
            <a:ext cx="8229600" cy="3861878"/>
          </a:xfrm>
        </p:spPr>
        <p:txBody>
          <a:bodyPr>
            <a:noAutofit/>
          </a:bodyPr>
          <a:lstStyle/>
          <a:p>
            <a:pPr marL="285750">
              <a:lnSpc>
                <a:spcPct val="130000"/>
              </a:lnSpc>
              <a:buClr>
                <a:srgbClr val="23ABE3"/>
              </a:buClr>
              <a:buFont typeface="Wingdings" charset="2"/>
              <a:buChar char="Ø"/>
            </a:pPr>
            <a:r>
              <a:rPr lang="en-US" sz="1800" dirty="0">
                <a:cs typeface="Avenir Book"/>
              </a:rPr>
              <a:t>High Energy Physics Deep Learning Convolutional Neural Network Benchmark (HEPCNNB)</a:t>
            </a:r>
          </a:p>
          <a:p>
            <a:pPr marL="685800" lvl="1">
              <a:lnSpc>
                <a:spcPct val="130000"/>
              </a:lnSpc>
              <a:buClr>
                <a:srgbClr val="23ABE3"/>
              </a:buClr>
              <a:buFont typeface="Wingdings" charset="2"/>
              <a:buChar char="Ø"/>
            </a:pPr>
            <a:r>
              <a:rPr lang="en-US" sz="1800" dirty="0">
                <a:cs typeface="Avenir Book"/>
              </a:rPr>
              <a:t>Uses a dataset of particle collisions generated by a fast Monte-Carlo generator named </a:t>
            </a:r>
            <a:r>
              <a:rPr lang="en-US" sz="1800" dirty="0" err="1">
                <a:cs typeface="Avenir Book"/>
              </a:rPr>
              <a:t>Delphes</a:t>
            </a:r>
            <a:endParaRPr lang="en-US" sz="1800" dirty="0">
              <a:cs typeface="Avenir Book"/>
            </a:endParaRPr>
          </a:p>
          <a:p>
            <a:pPr marL="685800" lvl="1">
              <a:lnSpc>
                <a:spcPct val="130000"/>
              </a:lnSpc>
              <a:buClr>
                <a:srgbClr val="23ABE3"/>
              </a:buClr>
              <a:buFont typeface="Wingdings" charset="2"/>
              <a:buChar char="Ø"/>
            </a:pPr>
            <a:r>
              <a:rPr lang="en-US" sz="1800" dirty="0">
                <a:cs typeface="Avenir Book"/>
              </a:rPr>
              <a:t>Used to generate particle events that can be described by standard model physics and particle events with R-parity violating Supersymmetry</a:t>
            </a:r>
          </a:p>
          <a:p>
            <a:pPr marL="685800" lvl="1">
              <a:lnSpc>
                <a:spcPct val="130000"/>
              </a:lnSpc>
              <a:buClr>
                <a:srgbClr val="23ABE3"/>
              </a:buClr>
              <a:buFont typeface="Wingdings" charset="2"/>
              <a:buChar char="Ø"/>
            </a:pPr>
            <a:r>
              <a:rPr lang="en-US" sz="1800" dirty="0">
                <a:cs typeface="Avenir Book"/>
              </a:rPr>
              <a:t>Can be expanded for multi-class classification or including regression on model parameters</a:t>
            </a:r>
          </a:p>
          <a:p>
            <a:pPr marL="685800" lvl="1">
              <a:lnSpc>
                <a:spcPct val="130000"/>
              </a:lnSpc>
              <a:buClr>
                <a:srgbClr val="23ABE3"/>
              </a:buClr>
              <a:buFont typeface="Wingdings" charset="2"/>
              <a:buChar char="Ø"/>
            </a:pPr>
            <a:r>
              <a:rPr lang="en-US" sz="1800" dirty="0">
                <a:cs typeface="Avenir Book"/>
              </a:rPr>
              <a:t>Uses </a:t>
            </a:r>
            <a:r>
              <a:rPr lang="en-US" sz="1800" dirty="0" err="1">
                <a:cs typeface="Avenir Book"/>
              </a:rPr>
              <a:t>Horovod</a:t>
            </a:r>
            <a:r>
              <a:rPr lang="en-US" sz="1800" dirty="0">
                <a:cs typeface="Avenir Book"/>
              </a:rPr>
              <a:t> for Distributed TensorFlow</a:t>
            </a:r>
          </a:p>
        </p:txBody>
      </p:sp>
      <p:sp>
        <p:nvSpPr>
          <p:cNvPr id="3" name="Slide Number Placeholder 2"/>
          <p:cNvSpPr>
            <a:spLocks noGrp="1"/>
          </p:cNvSpPr>
          <p:nvPr>
            <p:ph type="sldNum" sz="quarter" idx="4"/>
          </p:nvPr>
        </p:nvSpPr>
        <p:spPr/>
        <p:txBody>
          <a:bodyPr/>
          <a:lstStyle/>
          <a:p>
            <a:fld id="{167F000A-0E87-634D-A6A5-8EA5697989E0}" type="slidenum">
              <a:rPr lang="en-US" smtClean="0"/>
              <a:pPr/>
              <a:t>3</a:t>
            </a:fld>
            <a:endParaRPr lang="en-US" dirty="0"/>
          </a:p>
        </p:txBody>
      </p:sp>
    </p:spTree>
    <p:extLst>
      <p:ext uri="{BB962C8B-B14F-4D97-AF65-F5344CB8AC3E}">
        <p14:creationId xmlns:p14="http://schemas.microsoft.com/office/powerpoint/2010/main" val="143790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Benchmarks at NERSC</a:t>
            </a:r>
          </a:p>
        </p:txBody>
      </p:sp>
      <p:sp>
        <p:nvSpPr>
          <p:cNvPr id="21" name="Content Placeholder 20"/>
          <p:cNvSpPr>
            <a:spLocks noGrp="1"/>
          </p:cNvSpPr>
          <p:nvPr>
            <p:ph idx="1"/>
          </p:nvPr>
        </p:nvSpPr>
        <p:spPr>
          <a:xfrm>
            <a:off x="457200" y="809769"/>
            <a:ext cx="8229600" cy="3861878"/>
          </a:xfrm>
        </p:spPr>
        <p:txBody>
          <a:bodyPr>
            <a:noAutofit/>
          </a:bodyPr>
          <a:lstStyle/>
          <a:p>
            <a:pPr marL="285750">
              <a:lnSpc>
                <a:spcPct val="130000"/>
              </a:lnSpc>
              <a:buClr>
                <a:srgbClr val="23ABE3"/>
              </a:buClr>
              <a:buFont typeface="Wingdings" charset="2"/>
              <a:buChar char="Ø"/>
            </a:pPr>
            <a:r>
              <a:rPr lang="en-US" sz="1800" dirty="0">
                <a:cs typeface="Avenir Book"/>
              </a:rPr>
              <a:t>Climate Data Benchmark (CDB)</a:t>
            </a:r>
          </a:p>
          <a:p>
            <a:pPr marL="685800" lvl="1">
              <a:lnSpc>
                <a:spcPct val="130000"/>
              </a:lnSpc>
              <a:buClr>
                <a:srgbClr val="23ABE3"/>
              </a:buClr>
              <a:buFont typeface="Wingdings" charset="2"/>
              <a:buChar char="Ø"/>
            </a:pPr>
            <a:r>
              <a:rPr lang="en-US" sz="1800" dirty="0">
                <a:cs typeface="Avenir Book"/>
              </a:rPr>
              <a:t>Uses a huge dataset of climate data images</a:t>
            </a:r>
          </a:p>
          <a:p>
            <a:pPr marL="685800" lvl="1">
              <a:lnSpc>
                <a:spcPct val="130000"/>
              </a:lnSpc>
              <a:buClr>
                <a:srgbClr val="23ABE3"/>
              </a:buClr>
              <a:buFont typeface="Wingdings" charset="2"/>
              <a:buChar char="Ø"/>
            </a:pPr>
            <a:r>
              <a:rPr lang="en-US" sz="1800" dirty="0">
                <a:cs typeface="Avenir Book"/>
              </a:rPr>
              <a:t>Used as an image recognition model to detect patterns for extreme weather</a:t>
            </a:r>
          </a:p>
          <a:p>
            <a:pPr marL="685800" lvl="1">
              <a:lnSpc>
                <a:spcPct val="130000"/>
              </a:lnSpc>
              <a:buClr>
                <a:srgbClr val="23ABE3"/>
              </a:buClr>
              <a:buFont typeface="Wingdings" charset="2"/>
              <a:buChar char="Ø"/>
            </a:pPr>
            <a:r>
              <a:rPr lang="en-US" sz="1800" dirty="0">
                <a:cs typeface="Avenir Book"/>
              </a:rPr>
              <a:t>Uses </a:t>
            </a:r>
            <a:r>
              <a:rPr lang="en-US" sz="1800" dirty="0" err="1">
                <a:cs typeface="Avenir Book"/>
              </a:rPr>
              <a:t>Horovod</a:t>
            </a:r>
            <a:r>
              <a:rPr lang="en-US" sz="1800" dirty="0">
                <a:cs typeface="Avenir Book"/>
              </a:rPr>
              <a:t> for Distributed TensorFlow</a:t>
            </a:r>
          </a:p>
          <a:p>
            <a:pPr marL="685800" lvl="1">
              <a:lnSpc>
                <a:spcPct val="130000"/>
              </a:lnSpc>
              <a:buClr>
                <a:srgbClr val="23ABE3"/>
              </a:buClr>
              <a:buFont typeface="Wingdings" charset="2"/>
              <a:buChar char="Ø"/>
            </a:pPr>
            <a:r>
              <a:rPr lang="en-US" sz="1800" dirty="0">
                <a:cs typeface="Avenir Book"/>
              </a:rPr>
              <a:t>Uses TensorFlow Dataset API and python’s multiprocessing package for input pipelining</a:t>
            </a:r>
          </a:p>
          <a:p>
            <a:pPr marL="685800" lvl="1">
              <a:lnSpc>
                <a:spcPct val="130000"/>
              </a:lnSpc>
              <a:buClr>
                <a:srgbClr val="23ABE3"/>
              </a:buClr>
              <a:buFont typeface="Wingdings" charset="2"/>
              <a:buChar char="Ø"/>
            </a:pPr>
            <a:r>
              <a:rPr lang="en-US" sz="1800" dirty="0">
                <a:cs typeface="Avenir Book"/>
              </a:rPr>
              <a:t>Made of Tiramisu, a fully convolutional network for semantic segmentation</a:t>
            </a:r>
          </a:p>
          <a:p>
            <a:pPr marL="285750">
              <a:lnSpc>
                <a:spcPct val="130000"/>
              </a:lnSpc>
              <a:buClr>
                <a:srgbClr val="23ABE3"/>
              </a:buClr>
              <a:buFont typeface="Wingdings" charset="2"/>
              <a:buChar char="Ø"/>
            </a:pPr>
            <a:endParaRPr lang="en-US" sz="1800" dirty="0">
              <a:cs typeface="Avenir Book"/>
            </a:endParaRPr>
          </a:p>
        </p:txBody>
      </p:sp>
      <p:sp>
        <p:nvSpPr>
          <p:cNvPr id="3" name="Slide Number Placeholder 2"/>
          <p:cNvSpPr>
            <a:spLocks noGrp="1"/>
          </p:cNvSpPr>
          <p:nvPr>
            <p:ph type="sldNum" sz="quarter" idx="4"/>
          </p:nvPr>
        </p:nvSpPr>
        <p:spPr/>
        <p:txBody>
          <a:bodyPr/>
          <a:lstStyle/>
          <a:p>
            <a:fld id="{167F000A-0E87-634D-A6A5-8EA5697989E0}" type="slidenum">
              <a:rPr lang="en-US" smtClean="0"/>
              <a:pPr/>
              <a:t>4</a:t>
            </a:fld>
            <a:endParaRPr lang="en-US" dirty="0"/>
          </a:p>
        </p:txBody>
      </p:sp>
    </p:spTree>
    <p:extLst>
      <p:ext uri="{BB962C8B-B14F-4D97-AF65-F5344CB8AC3E}">
        <p14:creationId xmlns:p14="http://schemas.microsoft.com/office/powerpoint/2010/main" val="292714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Profiling Tools</a:t>
            </a:r>
          </a:p>
        </p:txBody>
      </p:sp>
      <p:sp>
        <p:nvSpPr>
          <p:cNvPr id="21" name="Content Placeholder 20"/>
          <p:cNvSpPr>
            <a:spLocks noGrp="1"/>
          </p:cNvSpPr>
          <p:nvPr>
            <p:ph idx="1"/>
          </p:nvPr>
        </p:nvSpPr>
        <p:spPr>
          <a:xfrm>
            <a:off x="457200" y="809768"/>
            <a:ext cx="8229600" cy="3791540"/>
          </a:xfrm>
        </p:spPr>
        <p:txBody>
          <a:bodyPr>
            <a:noAutofit/>
          </a:bodyPr>
          <a:lstStyle/>
          <a:p>
            <a:pPr marL="285750">
              <a:lnSpc>
                <a:spcPct val="130000"/>
              </a:lnSpc>
              <a:buClr>
                <a:srgbClr val="23ABE3"/>
              </a:buClr>
              <a:buFont typeface="Wingdings" charset="2"/>
              <a:buChar char="Ø"/>
            </a:pPr>
            <a:r>
              <a:rPr lang="en-US" sz="1800" b="0" dirty="0">
                <a:cs typeface="Avenir Book"/>
              </a:rPr>
              <a:t>Darshan can not profile I/O calls made without directly using MPI or POSIX</a:t>
            </a:r>
          </a:p>
          <a:p>
            <a:pPr marL="685800" lvl="1">
              <a:lnSpc>
                <a:spcPct val="130000"/>
              </a:lnSpc>
              <a:buClr>
                <a:srgbClr val="23ABE3"/>
              </a:buClr>
              <a:buFont typeface="Wingdings" charset="2"/>
              <a:buChar char="Ø"/>
            </a:pPr>
            <a:r>
              <a:rPr lang="en-US" sz="1800" b="0" dirty="0">
                <a:cs typeface="Avenir Book"/>
              </a:rPr>
              <a:t>The benchmarks use h5py on HDF5-IO</a:t>
            </a:r>
          </a:p>
          <a:p>
            <a:pPr marL="285750">
              <a:lnSpc>
                <a:spcPct val="130000"/>
              </a:lnSpc>
              <a:buClr>
                <a:srgbClr val="23ABE3"/>
              </a:buClr>
              <a:buFont typeface="Wingdings" charset="2"/>
              <a:buChar char="Ø"/>
            </a:pPr>
            <a:r>
              <a:rPr lang="en-US" sz="1800" b="0" dirty="0">
                <a:cs typeface="Avenir Book"/>
              </a:rPr>
              <a:t>Developed an in-house python profiling tool, i.e. </a:t>
            </a:r>
            <a:r>
              <a:rPr lang="en-US" sz="1800" b="0" dirty="0" err="1">
                <a:cs typeface="Avenir Book"/>
              </a:rPr>
              <a:t>TimeLogger</a:t>
            </a:r>
            <a:r>
              <a:rPr lang="en-US" sz="1800" b="0" dirty="0">
                <a:cs typeface="Avenir Book"/>
              </a:rPr>
              <a:t> class in </a:t>
            </a:r>
            <a:r>
              <a:rPr lang="en-US" sz="1800" b="0" dirty="0" err="1">
                <a:cs typeface="Avenir Book"/>
              </a:rPr>
              <a:t>utility_classes.time_logger</a:t>
            </a:r>
            <a:r>
              <a:rPr lang="en-US" sz="1800" b="0" dirty="0">
                <a:cs typeface="Avenir Book"/>
              </a:rPr>
              <a:t>  package</a:t>
            </a:r>
          </a:p>
          <a:p>
            <a:pPr marL="285750">
              <a:lnSpc>
                <a:spcPct val="130000"/>
              </a:lnSpc>
              <a:buClr>
                <a:srgbClr val="23ABE3"/>
              </a:buClr>
              <a:buFont typeface="Wingdings" charset="2"/>
              <a:buChar char="Ø"/>
            </a:pPr>
            <a:r>
              <a:rPr lang="en-US" sz="1800" b="0" dirty="0">
                <a:cs typeface="Avenir Book"/>
              </a:rPr>
              <a:t>Incorporated </a:t>
            </a:r>
            <a:r>
              <a:rPr lang="en-US" sz="1800" b="0" dirty="0" err="1">
                <a:cs typeface="Avenir Book"/>
              </a:rPr>
              <a:t>TimeLogger</a:t>
            </a:r>
            <a:r>
              <a:rPr lang="en-US" sz="1800" b="0" dirty="0">
                <a:cs typeface="Avenir Book"/>
              </a:rPr>
              <a:t> in the benchmarks and ran the benchmarks on Cori</a:t>
            </a:r>
          </a:p>
          <a:p>
            <a:pPr marL="285750">
              <a:lnSpc>
                <a:spcPct val="130000"/>
              </a:lnSpc>
              <a:buClr>
                <a:srgbClr val="23ABE3"/>
              </a:buClr>
              <a:buFont typeface="Wingdings" charset="2"/>
              <a:buChar char="Ø"/>
            </a:pPr>
            <a:r>
              <a:rPr lang="en-US" sz="1800" b="0" dirty="0">
                <a:cs typeface="Avenir Book"/>
              </a:rPr>
              <a:t>Developed utility scripts to extract </a:t>
            </a:r>
            <a:r>
              <a:rPr lang="en-US" sz="1800" b="0" dirty="0" err="1">
                <a:cs typeface="Avenir Book"/>
              </a:rPr>
              <a:t>TimeLogger</a:t>
            </a:r>
            <a:r>
              <a:rPr lang="en-US" sz="1800" b="0" dirty="0">
                <a:cs typeface="Avenir Book"/>
              </a:rPr>
              <a:t> outputs and plot using matplotlib python package</a:t>
            </a:r>
          </a:p>
          <a:p>
            <a:pPr marL="285750">
              <a:lnSpc>
                <a:spcPct val="130000"/>
              </a:lnSpc>
              <a:buClr>
                <a:srgbClr val="23ABE3"/>
              </a:buClr>
              <a:buFont typeface="Wingdings" charset="2"/>
              <a:buChar char="Ø"/>
            </a:pPr>
            <a:r>
              <a:rPr lang="en-US" sz="1800" b="0" dirty="0">
                <a:cs typeface="Avenir Book"/>
              </a:rPr>
              <a:t>Explored TensorFlow’s Timeline</a:t>
            </a:r>
          </a:p>
          <a:p>
            <a:pPr marL="285750">
              <a:lnSpc>
                <a:spcPct val="130000"/>
              </a:lnSpc>
              <a:buClr>
                <a:srgbClr val="23ABE3"/>
              </a:buClr>
              <a:buFont typeface="Wingdings" charset="2"/>
              <a:buChar char="Ø"/>
            </a:pPr>
            <a:r>
              <a:rPr lang="en-US" sz="1800" b="0" dirty="0">
                <a:cs typeface="Avenir Book"/>
              </a:rPr>
              <a:t>Looking into using </a:t>
            </a:r>
            <a:r>
              <a:rPr lang="en-US" sz="1800" b="0" dirty="0" err="1">
                <a:cs typeface="Avenir Book"/>
              </a:rPr>
              <a:t>TensorBoard</a:t>
            </a:r>
            <a:endParaRPr lang="en-US" sz="1800" b="0" dirty="0">
              <a:cs typeface="Avenir Book"/>
            </a:endParaRPr>
          </a:p>
        </p:txBody>
      </p:sp>
      <p:sp>
        <p:nvSpPr>
          <p:cNvPr id="3" name="Slide Number Placeholder 2"/>
          <p:cNvSpPr>
            <a:spLocks noGrp="1"/>
          </p:cNvSpPr>
          <p:nvPr>
            <p:ph type="sldNum" sz="quarter" idx="4"/>
          </p:nvPr>
        </p:nvSpPr>
        <p:spPr/>
        <p:txBody>
          <a:bodyPr/>
          <a:lstStyle/>
          <a:p>
            <a:fld id="{167F000A-0E87-634D-A6A5-8EA5697989E0}" type="slidenum">
              <a:rPr lang="en-US" smtClean="0"/>
              <a:pPr/>
              <a:t>5</a:t>
            </a:fld>
            <a:endParaRPr lang="en-US" dirty="0"/>
          </a:p>
        </p:txBody>
      </p:sp>
    </p:spTree>
    <p:extLst>
      <p:ext uri="{BB962C8B-B14F-4D97-AF65-F5344CB8AC3E}">
        <p14:creationId xmlns:p14="http://schemas.microsoft.com/office/powerpoint/2010/main" val="140465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t>Current Roadblocks</a:t>
            </a:r>
          </a:p>
        </p:txBody>
      </p:sp>
      <p:sp>
        <p:nvSpPr>
          <p:cNvPr id="21" name="Content Placeholder 20"/>
          <p:cNvSpPr>
            <a:spLocks noGrp="1"/>
          </p:cNvSpPr>
          <p:nvPr>
            <p:ph idx="1"/>
          </p:nvPr>
        </p:nvSpPr>
        <p:spPr>
          <a:xfrm>
            <a:off x="457200" y="809768"/>
            <a:ext cx="8229600" cy="3791540"/>
          </a:xfrm>
        </p:spPr>
        <p:txBody>
          <a:bodyPr>
            <a:noAutofit/>
          </a:bodyPr>
          <a:lstStyle/>
          <a:p>
            <a:pPr marL="285750">
              <a:lnSpc>
                <a:spcPct val="130000"/>
              </a:lnSpc>
              <a:buClr>
                <a:srgbClr val="23ABE3"/>
              </a:buClr>
              <a:buFont typeface="Wingdings" charset="2"/>
              <a:buChar char="Ø"/>
            </a:pPr>
            <a:r>
              <a:rPr lang="en-US" sz="1600" b="0" dirty="0">
                <a:cs typeface="Avenir Book"/>
              </a:rPr>
              <a:t>How can we interpret output generated by Timeline and try to extract important information regarding the comparison between I/O and training from that even though there are lots of overlapping and parallelism going on?</a:t>
            </a:r>
          </a:p>
          <a:p>
            <a:pPr marL="285750">
              <a:lnSpc>
                <a:spcPct val="130000"/>
              </a:lnSpc>
              <a:buClr>
                <a:srgbClr val="23ABE3"/>
              </a:buClr>
              <a:buFont typeface="Wingdings" charset="2"/>
              <a:buChar char="Ø"/>
            </a:pPr>
            <a:r>
              <a:rPr lang="en-US" sz="1600" b="0" dirty="0">
                <a:cs typeface="Avenir Book"/>
              </a:rPr>
              <a:t>How can I relate the </a:t>
            </a:r>
            <a:r>
              <a:rPr lang="en-US" sz="1600" b="0" dirty="0" err="1">
                <a:cs typeface="Avenir Book"/>
              </a:rPr>
              <a:t>TensorBoard's</a:t>
            </a:r>
            <a:r>
              <a:rPr lang="en-US" sz="1600" b="0" dirty="0">
                <a:cs typeface="Avenir Book"/>
              </a:rPr>
              <a:t> output with the outputs from Timeline module?</a:t>
            </a:r>
          </a:p>
          <a:p>
            <a:pPr marL="285750">
              <a:lnSpc>
                <a:spcPct val="130000"/>
              </a:lnSpc>
              <a:buClr>
                <a:srgbClr val="23ABE3"/>
              </a:buClr>
              <a:buFont typeface="Wingdings" charset="2"/>
              <a:buChar char="Ø"/>
            </a:pPr>
            <a:r>
              <a:rPr lang="en-US" sz="1600" b="0" dirty="0">
                <a:cs typeface="Avenir Book"/>
              </a:rPr>
              <a:t>Is it possible to use just simple timers like the </a:t>
            </a:r>
            <a:r>
              <a:rPr lang="en-US" sz="1600" b="0" dirty="0" err="1">
                <a:cs typeface="Avenir Book"/>
              </a:rPr>
              <a:t>TimeLogger</a:t>
            </a:r>
            <a:r>
              <a:rPr lang="en-US" sz="1600" b="0" dirty="0">
                <a:cs typeface="Avenir Book"/>
              </a:rPr>
              <a:t> class we developed to track the I/O behavior accurately in an environment where we have a lot of nodes and parallelism in all the nodes?</a:t>
            </a:r>
          </a:p>
          <a:p>
            <a:pPr marL="285750">
              <a:lnSpc>
                <a:spcPct val="130000"/>
              </a:lnSpc>
              <a:buClr>
                <a:srgbClr val="23ABE3"/>
              </a:buClr>
              <a:buFont typeface="Wingdings" charset="2"/>
              <a:buChar char="Ø"/>
            </a:pPr>
            <a:r>
              <a:rPr lang="en-US" sz="1600" b="0" dirty="0">
                <a:cs typeface="Avenir Book"/>
              </a:rPr>
              <a:t>How can we measure the bottlenecks in a model's execution? I saw in the main thread in Timeline's output, there are some gaps in the Timeline, do we need to see whether that gap is because of an execution waiting for some other executions?</a:t>
            </a:r>
          </a:p>
          <a:p>
            <a:pPr marL="285750">
              <a:lnSpc>
                <a:spcPct val="130000"/>
              </a:lnSpc>
              <a:buClr>
                <a:srgbClr val="23ABE3"/>
              </a:buClr>
              <a:buFont typeface="Wingdings" charset="2"/>
              <a:buChar char="Ø"/>
            </a:pPr>
            <a:r>
              <a:rPr lang="en-US" sz="1600" b="0" dirty="0">
                <a:cs typeface="Avenir Book"/>
              </a:rPr>
              <a:t>Is there any other suggested tool we can use to accomplish our targets?</a:t>
            </a:r>
          </a:p>
        </p:txBody>
      </p:sp>
      <p:sp>
        <p:nvSpPr>
          <p:cNvPr id="3" name="Slide Number Placeholder 2"/>
          <p:cNvSpPr>
            <a:spLocks noGrp="1"/>
          </p:cNvSpPr>
          <p:nvPr>
            <p:ph type="sldNum" sz="quarter" idx="4"/>
          </p:nvPr>
        </p:nvSpPr>
        <p:spPr/>
        <p:txBody>
          <a:bodyPr/>
          <a:lstStyle/>
          <a:p>
            <a:fld id="{167F000A-0E87-634D-A6A5-8EA5697989E0}" type="slidenum">
              <a:rPr lang="en-US" smtClean="0"/>
              <a:pPr/>
              <a:t>6</a:t>
            </a:fld>
            <a:endParaRPr lang="en-US" dirty="0"/>
          </a:p>
        </p:txBody>
      </p:sp>
    </p:spTree>
    <p:extLst>
      <p:ext uri="{BB962C8B-B14F-4D97-AF65-F5344CB8AC3E}">
        <p14:creationId xmlns:p14="http://schemas.microsoft.com/office/powerpoint/2010/main" val="2407828259"/>
      </p:ext>
    </p:extLst>
  </p:cSld>
  <p:clrMapOvr>
    <a:masterClrMapping/>
  </p:clrMapOvr>
</p:sld>
</file>

<file path=ppt/theme/theme1.xml><?xml version="1.0" encoding="utf-8"?>
<a:theme xmlns:a="http://schemas.openxmlformats.org/drawingml/2006/main" name="NERSC HD">
  <a:themeElements>
    <a:clrScheme name="NERSC Palette">
      <a:dk1>
        <a:sysClr val="windowText" lastClr="000000"/>
      </a:dk1>
      <a:lt1>
        <a:sysClr val="window" lastClr="FFFFFF"/>
      </a:lt1>
      <a:dk2>
        <a:srgbClr val="194963"/>
      </a:dk2>
      <a:lt2>
        <a:srgbClr val="FEE8B4"/>
      </a:lt2>
      <a:accent1>
        <a:srgbClr val="194963"/>
      </a:accent1>
      <a:accent2>
        <a:srgbClr val="FCD235"/>
      </a:accent2>
      <a:accent3>
        <a:srgbClr val="4FA556"/>
      </a:accent3>
      <a:accent4>
        <a:srgbClr val="8E2A20"/>
      </a:accent4>
      <a:accent5>
        <a:srgbClr val="679AC3"/>
      </a:accent5>
      <a:accent6>
        <a:srgbClr val="F68B44"/>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NERSC HD.potx</Template>
  <TotalTime>24021</TotalTime>
  <Words>488</Words>
  <Application>Microsoft Macintosh PowerPoint</Application>
  <PresentationFormat>On-screen Show (16:9)</PresentationFormat>
  <Paragraphs>59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Book</vt:lpstr>
      <vt:lpstr>Calibri</vt:lpstr>
      <vt:lpstr>Helvetica Neue Bold Condensed</vt:lpstr>
      <vt:lpstr>Wingdings</vt:lpstr>
      <vt:lpstr>NERSC HD</vt:lpstr>
      <vt:lpstr>Fahim Tahmid Chowdhury Data Analytics &amp; Service Group NERSC</vt:lpstr>
      <vt:lpstr>Project Objectives</vt:lpstr>
      <vt:lpstr>Benchmarks at NERSC</vt:lpstr>
      <vt:lpstr>Benchmarks at NERSC</vt:lpstr>
      <vt:lpstr>Profiling Tools</vt:lpstr>
      <vt:lpstr>Current Roadblocks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Broughton</dc:creator>
  <cp:lastModifiedBy>Microsoft Office User</cp:lastModifiedBy>
  <cp:revision>2898</cp:revision>
  <cp:lastPrinted>2012-06-09T14:57:01Z</cp:lastPrinted>
  <dcterms:created xsi:type="dcterms:W3CDTF">2012-10-26T23:06:13Z</dcterms:created>
  <dcterms:modified xsi:type="dcterms:W3CDTF">2018-08-03T18:48:53Z</dcterms:modified>
</cp:coreProperties>
</file>