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05" r:id="rId2"/>
    <p:sldId id="313" r:id="rId3"/>
    <p:sldId id="411" r:id="rId4"/>
    <p:sldId id="402" r:id="rId5"/>
    <p:sldId id="403" r:id="rId6"/>
    <p:sldId id="404" r:id="rId7"/>
    <p:sldId id="405" r:id="rId8"/>
    <p:sldId id="406" r:id="rId9"/>
    <p:sldId id="412" r:id="rId10"/>
    <p:sldId id="413" r:id="rId11"/>
    <p:sldId id="414" r:id="rId12"/>
    <p:sldId id="415" r:id="rId13"/>
    <p:sldId id="416" r:id="rId14"/>
    <p:sldId id="388" r:id="rId15"/>
    <p:sldId id="418" r:id="rId16"/>
    <p:sldId id="419" r:id="rId17"/>
    <p:sldId id="389" r:id="rId18"/>
    <p:sldId id="390" r:id="rId19"/>
    <p:sldId id="391" r:id="rId20"/>
    <p:sldId id="392" r:id="rId21"/>
    <p:sldId id="393" r:id="rId22"/>
    <p:sldId id="400" r:id="rId23"/>
    <p:sldId id="417" r:id="rId24"/>
    <p:sldId id="420" r:id="rId25"/>
    <p:sldId id="407" r:id="rId26"/>
    <p:sldId id="408" r:id="rId27"/>
    <p:sldId id="409" r:id="rId28"/>
    <p:sldId id="410" r:id="rId29"/>
    <p:sldId id="421" r:id="rId30"/>
    <p:sldId id="422" r:id="rId31"/>
    <p:sldId id="423" r:id="rId32"/>
    <p:sldId id="424" r:id="rId33"/>
    <p:sldId id="384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66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1119">
          <p15:clr>
            <a:srgbClr val="A4A3A4"/>
          </p15:clr>
        </p15:guide>
        <p15:guide id="4" orient="horz" pos="2088">
          <p15:clr>
            <a:srgbClr val="A4A3A4"/>
          </p15:clr>
        </p15:guide>
        <p15:guide id="5" pos="2909">
          <p15:clr>
            <a:srgbClr val="A4A3A4"/>
          </p15:clr>
        </p15:guide>
        <p15:guide id="6" pos="4281">
          <p15:clr>
            <a:srgbClr val="A4A3A4"/>
          </p15:clr>
        </p15:guide>
        <p15:guide id="7" pos="4209">
          <p15:clr>
            <a:srgbClr val="A4A3A4"/>
          </p15:clr>
        </p15:guide>
        <p15:guide id="8" pos="5581">
          <p15:clr>
            <a:srgbClr val="A4A3A4"/>
          </p15:clr>
        </p15:guide>
        <p15:guide id="9" pos="15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898989"/>
    <a:srgbClr val="4FA556"/>
    <a:srgbClr val="82C387"/>
    <a:srgbClr val="82C376"/>
    <a:srgbClr val="229246"/>
    <a:srgbClr val="F8961D"/>
    <a:srgbClr val="194963"/>
    <a:srgbClr val="D2E3EB"/>
    <a:srgbClr val="23A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9"/>
    <p:restoredTop sz="71617" autoAdjust="0"/>
  </p:normalViewPr>
  <p:slideViewPr>
    <p:cSldViewPr snapToGrid="0" snapToObjects="1" showGuides="1">
      <p:cViewPr varScale="1">
        <p:scale>
          <a:sx n="97" d="100"/>
          <a:sy n="97" d="100"/>
        </p:scale>
        <p:origin x="2248" y="184"/>
      </p:cViewPr>
      <p:guideLst>
        <p:guide orient="horz" pos="2466"/>
        <p:guide orient="horz" pos="1071"/>
        <p:guide orient="horz" pos="1119"/>
        <p:guide orient="horz" pos="2088"/>
        <p:guide pos="2909"/>
        <p:guide pos="4281"/>
        <p:guide pos="4209"/>
        <p:guide pos="5581"/>
        <p:guide pos="15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900"/>
              <a:t>NERSC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D68A3-9B80-584C-9BEB-F8B43CF5A651}" type="datetime1">
              <a:rPr lang="en-US" sz="900" smtClean="0"/>
              <a:pPr/>
              <a:t>7/13/18</a:t>
            </a:fld>
            <a:endParaRPr lang="en-US" sz="9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9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58F80-FCEC-C745-BEA9-0BA1921C5D36}" type="slidenum">
              <a:rPr lang="en-US" sz="900" smtClean="0"/>
              <a:pPr/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057137354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NERSC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511CB-48C6-1D49-AC56-5A39CE8EA9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8457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8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38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Ideal case from 1 node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24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00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10%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34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26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56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64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850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15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43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43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724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906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Compute overlapping intervals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157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823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Calculate on Steps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255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104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516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IO Only</a:t>
            </a:r>
          </a:p>
          <a:p>
            <a:r>
              <a:rPr lang="en-US" dirty="0"/>
              <a:t>Train Only on Random Data</a:t>
            </a:r>
          </a:p>
          <a:p>
            <a:endParaRPr lang="en-US" dirty="0"/>
          </a:p>
          <a:p>
            <a:r>
              <a:rPr lang="en-US" dirty="0"/>
              <a:t>Training Time per Step</a:t>
            </a:r>
          </a:p>
          <a:p>
            <a:r>
              <a:rPr lang="en-US" dirty="0"/>
              <a:t>IO Time per Step</a:t>
            </a:r>
          </a:p>
          <a:p>
            <a:endParaRPr lang="en-US" dirty="0"/>
          </a:p>
          <a:p>
            <a:r>
              <a:rPr lang="en-US" dirty="0" err="1"/>
              <a:t>Tensorflow</a:t>
            </a:r>
            <a:r>
              <a:rPr lang="en-US" dirty="0"/>
              <a:t> Timeline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284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531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84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820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36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926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Run the stuffs IO + Training</a:t>
            </a:r>
          </a:p>
          <a:p>
            <a:r>
              <a:rPr lang="en-US" b="0" dirty="0"/>
              <a:t>Only Training with random data</a:t>
            </a:r>
          </a:p>
          <a:p>
            <a:r>
              <a:rPr lang="en-US" b="0" dirty="0"/>
              <a:t>See whether IO is hidden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34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72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54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16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12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80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Global Shuffle and See what happens</a:t>
            </a:r>
          </a:p>
          <a:p>
            <a:endParaRPr lang="en-US" dirty="0"/>
          </a:p>
          <a:p>
            <a:r>
              <a:rPr lang="en-US" dirty="0"/>
              <a:t>Random number generator instance with a new seed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2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282574" y="171450"/>
            <a:ext cx="5147247" cy="3140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596760" y="3573511"/>
            <a:ext cx="3242440" cy="700088"/>
          </a:xfrm>
        </p:spPr>
        <p:txBody>
          <a:bodyPr anchor="ctr" anchorCtr="0">
            <a:normAutofit/>
          </a:bodyPr>
          <a:lstStyle>
            <a:lvl1pPr marL="0" indent="0">
              <a:defRPr sz="2800"/>
            </a:lvl1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4787" y="446685"/>
            <a:ext cx="4367577" cy="2601314"/>
          </a:xfrm>
        </p:spPr>
        <p:txBody>
          <a:bodyPr lIns="45720" tIns="45720" rIns="45720" anchor="ctr" anchorCtr="0">
            <a:norm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Helvetica Neue Bold Condensed"/>
                <a:cs typeface="Helvetica Neue Bold Condensed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title styles</a:t>
            </a:r>
          </a:p>
        </p:txBody>
      </p:sp>
      <p:pic>
        <p:nvPicPr>
          <p:cNvPr id="26" name="Picture 25" descr="NERSC_logo_color_sm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950" y="3312414"/>
            <a:ext cx="1801368" cy="1211621"/>
          </a:xfrm>
          <a:prstGeom prst="rect">
            <a:avLst/>
          </a:prstGeom>
        </p:spPr>
      </p:pic>
      <p:sp>
        <p:nvSpPr>
          <p:cNvPr id="1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239928" y="4776604"/>
            <a:ext cx="2864157" cy="273844"/>
          </a:xfr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116656" y="4776604"/>
            <a:ext cx="925708" cy="273844"/>
          </a:xfr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6"/>
          </p:nvPr>
        </p:nvSpPr>
        <p:spPr>
          <a:xfrm>
            <a:off x="5596760" y="433485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400" b="1" i="0">
                <a:solidFill>
                  <a:schemeClr val="accent5"/>
                </a:solidFill>
              </a:defRPr>
            </a:lvl1pPr>
          </a:lstStyle>
          <a:p>
            <a:fld id="{D897A66F-DFB6-CB44-8B31-7FAB7C20B0C7}" type="datetime4">
              <a:rPr lang="en-US" smtClean="0"/>
              <a:pPr/>
              <a:t>July 13, 2018</a:t>
            </a:fld>
            <a:endParaRPr lang="en-US" dirty="0"/>
          </a:p>
        </p:txBody>
      </p:sp>
      <p:pic>
        <p:nvPicPr>
          <p:cNvPr id="14" name="Picture Placeholder 17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5596760" y="173736"/>
            <a:ext cx="1558744" cy="1543050"/>
          </a:xfrm>
          <a:prstGeom prst="rect">
            <a:avLst/>
          </a:prstGeom>
        </p:spPr>
      </p:pic>
      <p:pic>
        <p:nvPicPr>
          <p:cNvPr id="15" name="Picture Placeholder 19"/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95" r="-895"/>
          <a:stretch>
            <a:fillRect/>
          </a:stretch>
        </p:blipFill>
        <p:spPr>
          <a:xfrm>
            <a:off x="5596760" y="1783080"/>
            <a:ext cx="728876" cy="720090"/>
          </a:xfrm>
          <a:prstGeom prst="rect">
            <a:avLst/>
          </a:prstGeom>
        </p:spPr>
      </p:pic>
      <p:pic>
        <p:nvPicPr>
          <p:cNvPr id="16" name="Picture Placeholder 18"/>
          <p:cNvPicPr>
            <a:picLocks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7258367" y="173736"/>
            <a:ext cx="1566435" cy="1543050"/>
          </a:xfrm>
          <a:prstGeom prst="rect">
            <a:avLst/>
          </a:prstGeom>
        </p:spPr>
      </p:pic>
      <p:pic>
        <p:nvPicPr>
          <p:cNvPr id="18" name="Picture 17"/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444304" y="2591239"/>
            <a:ext cx="711200" cy="7211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36861" y="1787313"/>
            <a:ext cx="716640" cy="716640"/>
          </a:xfrm>
          <a:prstGeom prst="rect">
            <a:avLst/>
          </a:prstGeom>
        </p:spPr>
      </p:pic>
      <p:pic>
        <p:nvPicPr>
          <p:cNvPr id="22" name="Picture 21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596760" y="2591239"/>
            <a:ext cx="723900" cy="721176"/>
          </a:xfrm>
          <a:prstGeom prst="rect">
            <a:avLst/>
          </a:prstGeom>
        </p:spPr>
      </p:pic>
      <p:pic>
        <p:nvPicPr>
          <p:cNvPr id="2" name="Picture 1" descr="m152_Ott_s271115_snap.png"/>
          <p:cNvPicPr>
            <a:picLocks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8367" y="1783080"/>
            <a:ext cx="1566435" cy="15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0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10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42" y="3337666"/>
            <a:ext cx="8499496" cy="577109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6" name="Picture 8" descr="NERSCvertLOCKUP.ai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1363" y="1096896"/>
            <a:ext cx="6224570" cy="2217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274564" y="1060176"/>
            <a:ext cx="6938610" cy="15293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898" y="1124668"/>
            <a:ext cx="6171003" cy="1394984"/>
          </a:xfrm>
        </p:spPr>
        <p:txBody>
          <a:bodyPr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10" descr="DOE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4708250"/>
            <a:ext cx="1676400" cy="381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Footer Information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1983841" y="2857958"/>
            <a:ext cx="4214812" cy="350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1983841" y="1786717"/>
            <a:ext cx="6586999" cy="700088"/>
          </a:xfrm>
          <a:prstGeom prst="rect">
            <a:avLst/>
          </a:prstGeo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defRPr sz="28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 Neue Bold Condensed"/>
              <a:ea typeface="+mj-ea"/>
              <a:cs typeface="Helvetica Neue Bold Condensed"/>
            </a:endParaRPr>
          </a:p>
        </p:txBody>
      </p:sp>
      <p:pic>
        <p:nvPicPr>
          <p:cNvPr id="13" name="Picture Placeholder 19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95" r="-895"/>
          <a:stretch>
            <a:fillRect/>
          </a:stretch>
        </p:blipFill>
        <p:spPr>
          <a:xfrm>
            <a:off x="4825503" y="2666777"/>
            <a:ext cx="723884" cy="71694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4098" y="2667081"/>
            <a:ext cx="716640" cy="7166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489274" y="2667081"/>
            <a:ext cx="723900" cy="723900"/>
          </a:xfrm>
          <a:prstGeom prst="rect">
            <a:avLst/>
          </a:prstGeom>
        </p:spPr>
      </p:pic>
      <p:pic>
        <p:nvPicPr>
          <p:cNvPr id="21" name="Picture Placeholder 17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7302504" y="1060175"/>
            <a:ext cx="1538234" cy="1529334"/>
          </a:xfrm>
          <a:prstGeom prst="rect">
            <a:avLst/>
          </a:prstGeom>
        </p:spPr>
      </p:pic>
      <p:pic>
        <p:nvPicPr>
          <p:cNvPr id="22" name="Picture Placeholder 18"/>
          <p:cNvPicPr>
            <a:picLocks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5663383" y="2661458"/>
            <a:ext cx="722970" cy="721176"/>
          </a:xfrm>
          <a:prstGeom prst="rect">
            <a:avLst/>
          </a:prstGeom>
        </p:spPr>
      </p:pic>
      <p:pic>
        <p:nvPicPr>
          <p:cNvPr id="23" name="Picture 22" descr="NERSC_logo_color_sm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674" y="2440821"/>
            <a:ext cx="1801368" cy="1211580"/>
          </a:xfrm>
          <a:prstGeom prst="rect">
            <a:avLst/>
          </a:prstGeom>
        </p:spPr>
      </p:pic>
      <p:pic>
        <p:nvPicPr>
          <p:cNvPr id="20" name="Picture 19" descr="m152_Ott_s271115_snap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2504" y="2662544"/>
            <a:ext cx="720090" cy="7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8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0" descr="DOE LOGO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4708251"/>
            <a:ext cx="1676400" cy="37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Footer Information</a:t>
            </a:r>
          </a:p>
        </p:txBody>
      </p:sp>
      <p:sp>
        <p:nvSpPr>
          <p:cNvPr id="16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5360"/>
            <a:ext cx="4038600" cy="3649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45360"/>
            <a:ext cx="4038600" cy="3649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7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38102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17924"/>
            <a:ext cx="4040188" cy="31766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38102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17924"/>
            <a:ext cx="4041775" cy="31766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9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5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4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93379"/>
            <a:ext cx="3008313" cy="772889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93379"/>
            <a:ext cx="5111750" cy="37012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46598"/>
            <a:ext cx="3008313" cy="2848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7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24035"/>
            <a:ext cx="5486400" cy="26216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8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342" y="134902"/>
            <a:ext cx="6819032" cy="577109"/>
          </a:xfrm>
          <a:prstGeom prst="rect">
            <a:avLst/>
          </a:prstGeom>
        </p:spPr>
        <p:txBody>
          <a:bodyPr vert="horz" lIns="91440" tIns="0" rIns="9144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8229600" cy="3623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Footer Information</a:t>
            </a:r>
          </a:p>
        </p:txBody>
      </p:sp>
      <p:sp>
        <p:nvSpPr>
          <p:cNvPr id="18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  <p:pic>
        <p:nvPicPr>
          <p:cNvPr id="9" name="Picture 10" descr="DOE LOGO"/>
          <p:cNvPicPr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4708251"/>
            <a:ext cx="1676400" cy="37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 descr="LBNL_Logo-Full.png"/>
          <p:cNvPicPr>
            <a:picLocks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7394" y="4707920"/>
            <a:ext cx="451276" cy="37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marL="228600" indent="-228600" algn="l" defTabSz="457200" rtl="0" eaLnBrk="1" latinLnBrk="0" hangingPunct="1">
        <a:spcBef>
          <a:spcPct val="0"/>
        </a:spcBef>
        <a:buNone/>
        <a:defRPr sz="3200" b="0" i="0" u="none" kern="1200" cap="none">
          <a:solidFill>
            <a:schemeClr val="tx2"/>
          </a:solidFill>
          <a:latin typeface="Helvetica Neue Bold Condensed"/>
          <a:ea typeface="+mj-ea"/>
          <a:cs typeface="Helvetica Neue Bold Condense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96760" y="3393451"/>
            <a:ext cx="3242440" cy="1308902"/>
          </a:xfrm>
        </p:spPr>
        <p:txBody>
          <a:bodyPr>
            <a:normAutofit/>
          </a:bodyPr>
          <a:lstStyle/>
          <a:p>
            <a:r>
              <a:rPr lang="en-US" sz="1800" dirty="0"/>
              <a:t>Fahim </a:t>
            </a:r>
            <a:r>
              <a:rPr lang="en-US" sz="1800" dirty="0" err="1"/>
              <a:t>Tahmid</a:t>
            </a:r>
            <a:r>
              <a:rPr lang="en-US" sz="1800" dirty="0"/>
              <a:t> Chowdhury</a:t>
            </a:r>
            <a:br>
              <a:rPr lang="en-US" sz="1800" dirty="0"/>
            </a:br>
            <a:r>
              <a:rPr lang="en-US" sz="1300" dirty="0">
                <a:solidFill>
                  <a:schemeClr val="accent5"/>
                </a:solidFill>
              </a:rPr>
              <a:t>Data Analytics &amp; Service Group</a:t>
            </a:r>
            <a:br>
              <a:rPr lang="en-US" sz="1300" dirty="0">
                <a:solidFill>
                  <a:schemeClr val="accent5"/>
                </a:solidFill>
              </a:rPr>
            </a:br>
            <a:r>
              <a:rPr lang="en-US" sz="1300" dirty="0">
                <a:solidFill>
                  <a:schemeClr val="accent5"/>
                </a:solidFill>
              </a:rPr>
              <a:t>NERSC</a:t>
            </a:r>
            <a:endParaRPr lang="en-US" sz="1300" dirty="0">
              <a:solidFill>
                <a:srgbClr val="679AC3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Project Progress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7041" y="4156824"/>
            <a:ext cx="341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July 13, 2018</a:t>
            </a:r>
          </a:p>
        </p:txBody>
      </p:sp>
    </p:spTree>
    <p:extLst>
      <p:ext uri="{BB962C8B-B14F-4D97-AF65-F5344CB8AC3E}">
        <p14:creationId xmlns:p14="http://schemas.microsoft.com/office/powerpoint/2010/main" val="3060973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Time Scale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10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677B40-1447-CD40-BBFC-E6B7D1E73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166" y="834089"/>
            <a:ext cx="5256687" cy="394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55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Bandwidth Scale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11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9D2CA6-D080-6A46-8229-AB85C6943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456" y="836023"/>
            <a:ext cx="5254108" cy="394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11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Time Breakdown and Bandwidth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Climate Data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Data Format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Time Breakdown and Bandwidth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3642276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Dataset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805263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 err="1">
                <a:cs typeface="Avenir Book"/>
              </a:rPr>
              <a:t>Lustre</a:t>
            </a:r>
            <a:r>
              <a:rPr lang="en-US" sz="1700" b="0" dirty="0">
                <a:cs typeface="Avenir Book"/>
              </a:rPr>
              <a:t> Directory for Data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i="1" dirty="0">
                <a:cs typeface="Avenir Book"/>
              </a:rPr>
              <a:t>/global/cscratch1/</a:t>
            </a:r>
            <a:r>
              <a:rPr lang="en-US" sz="1700" i="1" dirty="0" err="1">
                <a:cs typeface="Avenir Book"/>
              </a:rPr>
              <a:t>sd</a:t>
            </a:r>
            <a:r>
              <a:rPr lang="en-US" sz="1700" i="1" dirty="0">
                <a:cs typeface="Avenir Book"/>
              </a:rPr>
              <a:t>/</a:t>
            </a:r>
            <a:r>
              <a:rPr lang="en-US" sz="1700" i="1" dirty="0" err="1">
                <a:cs typeface="Avenir Book"/>
              </a:rPr>
              <a:t>ftc</a:t>
            </a:r>
            <a:r>
              <a:rPr lang="en-US" sz="1700" i="1" dirty="0">
                <a:cs typeface="Avenir Book"/>
              </a:rPr>
              <a:t>/</a:t>
            </a:r>
            <a:r>
              <a:rPr lang="en-US" sz="1700" i="1" dirty="0" err="1">
                <a:cs typeface="Avenir Book"/>
              </a:rPr>
              <a:t>deep_learning_data</a:t>
            </a:r>
            <a:r>
              <a:rPr lang="en-US" sz="1700" i="1" dirty="0">
                <a:cs typeface="Avenir Book"/>
              </a:rPr>
              <a:t>/</a:t>
            </a:r>
            <a:r>
              <a:rPr lang="en-US" sz="1700" i="1" dirty="0" err="1">
                <a:cs typeface="Avenir Book"/>
              </a:rPr>
              <a:t>climate_deep_learn</a:t>
            </a:r>
            <a:r>
              <a:rPr lang="en-US" sz="1700" i="1" dirty="0">
                <a:cs typeface="Avenir Book"/>
              </a:rPr>
              <a:t>/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62738 Data Files 58 </a:t>
            </a:r>
            <a:r>
              <a:rPr lang="en-US" sz="1700" b="0" dirty="0" err="1">
                <a:cs typeface="Avenir Book"/>
              </a:rPr>
              <a:t>MiB</a:t>
            </a:r>
            <a:r>
              <a:rPr lang="en-US" sz="1700" b="0" dirty="0">
                <a:cs typeface="Avenir Book"/>
              </a:rPr>
              <a:t> each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1 Stats (Normalization) File 2.3 KiB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Files are shuffled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Training Files: first 80% = 50190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dirty="0">
                <a:cs typeface="Avenir Book"/>
              </a:rPr>
              <a:t>Validation Files: last 90% = 56464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 err="1">
                <a:cs typeface="Avenir Book"/>
              </a:rPr>
              <a:t>data.shard</a:t>
            </a:r>
            <a:r>
              <a:rPr lang="en-US" sz="1700" b="0" dirty="0">
                <a:cs typeface="Avenir Book"/>
              </a:rPr>
              <a:t> is used to equally distribute the file list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If number of nodes is 64, each node reads 784 training files and 882 validation files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902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Normalization File (stats.h5)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FBC4F5-CAE4-A547-BD64-408A04E57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994" y="838266"/>
            <a:ext cx="6819032" cy="383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48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Normalization File (stats.h5)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5149FD-C2C6-354C-B631-3E3A21736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994" y="827390"/>
            <a:ext cx="6819032" cy="383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52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Normalization File (stats.h5)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F208B9-8E23-1546-947B-5BA3854B7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239" y="850341"/>
            <a:ext cx="6819032" cy="383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04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Training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B195E4-76A4-2948-862B-FAD2DC26A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994" y="827390"/>
            <a:ext cx="6819032" cy="383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20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Training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16B177-6AA0-2749-8F10-B2B4340A8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994" y="827390"/>
            <a:ext cx="6819032" cy="383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73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Training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A7A290-3674-2547-81B6-15332C3B6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994" y="827390"/>
            <a:ext cx="6819032" cy="383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3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Time Breakdown and Bandwidth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Climate Data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Data Format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Time Breakdown and Bandwidth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1106158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Training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0E1FA1-D864-614B-A391-0E4CB9F22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994" y="827390"/>
            <a:ext cx="6819032" cy="383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57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Training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F1893C-616A-E542-815B-8BF863EC3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994" y="827391"/>
            <a:ext cx="6819032" cy="383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63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Read Code Snippet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22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9AE8C7-2435-C342-A93B-B31586DE1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899" y="822960"/>
            <a:ext cx="5549222" cy="395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37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Dataset Detail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805263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More Precisely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channels = [0,1,2,10]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climate -&gt; stats = 4 x 2 x 32 / 8 B = 32 B 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climate -&gt; data = 4 x 768 x 1152 x 32 / 8 B = 14155776 B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climate -&gt; labels = 768 x 1152 x 32 / 8 B = 3538944 B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Total data read in one sub process call = 17694752 B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4 parallel sub process calls per read call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4 parallel read calls per </a:t>
            </a:r>
            <a:r>
              <a:rPr lang="en-US" sz="1800" b="0" dirty="0" err="1">
                <a:cs typeface="Avenir Book"/>
              </a:rPr>
              <a:t>dataset.map</a:t>
            </a:r>
            <a:r>
              <a:rPr lang="en-US" sz="1800" b="0" dirty="0">
                <a:cs typeface="Avenir Book"/>
              </a:rPr>
              <a:t> call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338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24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Time Breakdown and Bandwidth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Climate Data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Data Format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Time Breakdown and Bandwidth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1499658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25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4F310B-C039-6348-9F18-3C4095C6E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436" y="829994"/>
            <a:ext cx="5262147" cy="394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91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128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26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9186D8-AE88-CD4B-B4E4-FEADEAD8E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564" y="838620"/>
            <a:ext cx="5231891" cy="392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30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256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27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648772-3ECF-D74A-83A4-2C6A3567C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244" y="858205"/>
            <a:ext cx="5224532" cy="391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23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512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28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696821-F037-8448-A2CB-1E0AACFF2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192" y="858128"/>
            <a:ext cx="5224635" cy="391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65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Time Scale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29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4CE2CD-C93C-FF4F-A558-ED3D13E57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229" y="853683"/>
            <a:ext cx="5230561" cy="392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0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Time Breakdown and Bandwidth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Climate Data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Data Format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Time Breakdown and Bandwidth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3461607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Time Scale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30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838D8-5B81-394F-BE06-AFF22760B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635" y="824292"/>
            <a:ext cx="5269749" cy="395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85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Bandwidth Scale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31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EEF1C7-26E1-874D-816F-665557C69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455" y="836022"/>
            <a:ext cx="5254110" cy="394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21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Time Breakdown and Bandwidth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Climate Data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Data Format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Time Breakdown and Bandwidth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16362742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Future Exploration Scopes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794505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Added Flag to Ignore Training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Can Try to Run the Tests with Training Disabled</a:t>
            </a:r>
            <a:endParaRPr lang="en-US" sz="1800" b="0" dirty="0">
              <a:cs typeface="Avenir Book"/>
            </a:endParaRP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Added Provision to Test Checkpointing by </a:t>
            </a:r>
            <a:r>
              <a:rPr lang="en-US" sz="1800" b="0" i="1" dirty="0" err="1">
                <a:cs typeface="Avenir Book"/>
              </a:rPr>
              <a:t>TimeLogger</a:t>
            </a:r>
            <a:endParaRPr lang="en-US" sz="1800" b="0" i="1" dirty="0">
              <a:cs typeface="Avenir Book"/>
            </a:endParaRP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Can Try to Run the Tests with this feature</a:t>
            </a:r>
            <a:endParaRPr lang="en-US" sz="1800" b="0" dirty="0">
              <a:cs typeface="Avenir Book"/>
            </a:endParaRP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Have to Perform Deeper Analysis on the Bandwidth for Parallel IO in Climate Data Benchmark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To Have a Look into the </a:t>
            </a:r>
            <a:r>
              <a:rPr lang="en-US" sz="1800" b="0" i="1" dirty="0" err="1">
                <a:cs typeface="Avenir Book"/>
              </a:rPr>
              <a:t>PyTorch</a:t>
            </a:r>
            <a:r>
              <a:rPr lang="en-US" sz="1800" b="0" i="1" dirty="0">
                <a:cs typeface="Avenir Book"/>
              </a:rPr>
              <a:t> Benchmark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To Try Running the Climate Data Tests Using Burst Buffer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07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4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AD8823-38C0-B742-A0FA-8A2A1FA3C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851" y="838115"/>
            <a:ext cx="5251318" cy="393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87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128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5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5B5A33-B574-C544-8A8F-2C911E6DB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229" y="853683"/>
            <a:ext cx="5230561" cy="392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80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256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6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DC04AA-7896-6C4A-A7CE-BD1E4249A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166" y="834089"/>
            <a:ext cx="5256687" cy="394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00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512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7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39F16-1173-3546-9D97-F02E6B511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747" y="822960"/>
            <a:ext cx="5271525" cy="395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18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1024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8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DA63C9-E3CB-8743-81FF-93A171372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456" y="836023"/>
            <a:ext cx="5254108" cy="394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500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Time Scale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9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4FBECE-AB3F-454B-B70B-53A77F8FF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698" y="843886"/>
            <a:ext cx="5243624" cy="393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44855"/>
      </p:ext>
    </p:extLst>
  </p:cSld>
  <p:clrMapOvr>
    <a:masterClrMapping/>
  </p:clrMapOvr>
</p:sld>
</file>

<file path=ppt/theme/theme1.xml><?xml version="1.0" encoding="utf-8"?>
<a:theme xmlns:a="http://schemas.openxmlformats.org/drawingml/2006/main" name="NERSC HD">
  <a:themeElements>
    <a:clrScheme name="NERSC Palette">
      <a:dk1>
        <a:sysClr val="windowText" lastClr="000000"/>
      </a:dk1>
      <a:lt1>
        <a:sysClr val="window" lastClr="FFFFFF"/>
      </a:lt1>
      <a:dk2>
        <a:srgbClr val="194963"/>
      </a:dk2>
      <a:lt2>
        <a:srgbClr val="FEE8B4"/>
      </a:lt2>
      <a:accent1>
        <a:srgbClr val="194963"/>
      </a:accent1>
      <a:accent2>
        <a:srgbClr val="FCD235"/>
      </a:accent2>
      <a:accent3>
        <a:srgbClr val="4FA556"/>
      </a:accent3>
      <a:accent4>
        <a:srgbClr val="8E2A20"/>
      </a:accent4>
      <a:accent5>
        <a:srgbClr val="679AC3"/>
      </a:accent5>
      <a:accent6>
        <a:srgbClr val="F68B4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NERSC HD.potx</Template>
  <TotalTime>23746</TotalTime>
  <Words>671</Words>
  <Application>Microsoft Macintosh PowerPoint</Application>
  <PresentationFormat>On-screen Show (16:9)</PresentationFormat>
  <Paragraphs>220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Avenir Book</vt:lpstr>
      <vt:lpstr>Calibri</vt:lpstr>
      <vt:lpstr>Helvetica Neue Bold Condensed</vt:lpstr>
      <vt:lpstr>Wingdings</vt:lpstr>
      <vt:lpstr>NERSC HD</vt:lpstr>
      <vt:lpstr>Fahim Tahmid Chowdhury Data Analytics &amp; Service Group NERSC</vt:lpstr>
      <vt:lpstr>Outline</vt:lpstr>
      <vt:lpstr>Outline</vt:lpstr>
      <vt:lpstr>64 Nodes</vt:lpstr>
      <vt:lpstr>128 Nodes</vt:lpstr>
      <vt:lpstr>256 Nodes</vt:lpstr>
      <vt:lpstr>512 Nodes</vt:lpstr>
      <vt:lpstr>1024 Nodes</vt:lpstr>
      <vt:lpstr>Total Time Scale Out</vt:lpstr>
      <vt:lpstr>Read Time Scale Out</vt:lpstr>
      <vt:lpstr>Read Bandwidth Scale Out</vt:lpstr>
      <vt:lpstr>Outline</vt:lpstr>
      <vt:lpstr>Dataset</vt:lpstr>
      <vt:lpstr>Normalization File (stats.h5)</vt:lpstr>
      <vt:lpstr>Normalization File (stats.h5)</vt:lpstr>
      <vt:lpstr>Normalization File (stats.h5)</vt:lpstr>
      <vt:lpstr>Training Data</vt:lpstr>
      <vt:lpstr>Training Data</vt:lpstr>
      <vt:lpstr>Training Data</vt:lpstr>
      <vt:lpstr>Training Data</vt:lpstr>
      <vt:lpstr>Training Data</vt:lpstr>
      <vt:lpstr>File Read Code Snippet</vt:lpstr>
      <vt:lpstr>Dataset Detail</vt:lpstr>
      <vt:lpstr>Outline</vt:lpstr>
      <vt:lpstr>64 Nodes</vt:lpstr>
      <vt:lpstr>128 Nodes</vt:lpstr>
      <vt:lpstr>256 Nodes</vt:lpstr>
      <vt:lpstr>512 Nodes</vt:lpstr>
      <vt:lpstr>Total Time Scale Out</vt:lpstr>
      <vt:lpstr>Read Time Scale Out</vt:lpstr>
      <vt:lpstr>Read Bandwidth Scale Out</vt:lpstr>
      <vt:lpstr>Outline</vt:lpstr>
      <vt:lpstr>Future Exploration Scopes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Broughton</dc:creator>
  <cp:lastModifiedBy>Microsoft Office User</cp:lastModifiedBy>
  <cp:revision>2751</cp:revision>
  <cp:lastPrinted>2012-06-09T14:57:01Z</cp:lastPrinted>
  <dcterms:created xsi:type="dcterms:W3CDTF">2012-10-26T23:06:13Z</dcterms:created>
  <dcterms:modified xsi:type="dcterms:W3CDTF">2018-07-13T18:00:13Z</dcterms:modified>
</cp:coreProperties>
</file>