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5" r:id="rId2"/>
    <p:sldId id="313" r:id="rId3"/>
    <p:sldId id="385" r:id="rId4"/>
    <p:sldId id="384" r:id="rId5"/>
    <p:sldId id="387" r:id="rId6"/>
    <p:sldId id="386" r:id="rId7"/>
    <p:sldId id="388" r:id="rId8"/>
    <p:sldId id="389" r:id="rId9"/>
    <p:sldId id="390" r:id="rId10"/>
    <p:sldId id="391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6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1119">
          <p15:clr>
            <a:srgbClr val="A4A3A4"/>
          </p15:clr>
        </p15:guide>
        <p15:guide id="4" orient="horz" pos="2088">
          <p15:clr>
            <a:srgbClr val="A4A3A4"/>
          </p15:clr>
        </p15:guide>
        <p15:guide id="5" pos="2909">
          <p15:clr>
            <a:srgbClr val="A4A3A4"/>
          </p15:clr>
        </p15:guide>
        <p15:guide id="6" pos="4281">
          <p15:clr>
            <a:srgbClr val="A4A3A4"/>
          </p15:clr>
        </p15:guide>
        <p15:guide id="7" pos="4209">
          <p15:clr>
            <a:srgbClr val="A4A3A4"/>
          </p15:clr>
        </p15:guide>
        <p15:guide id="8" pos="5581">
          <p15:clr>
            <a:srgbClr val="A4A3A4"/>
          </p15:clr>
        </p15:guide>
        <p15:guide id="9" pos="15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98989"/>
    <a:srgbClr val="4FA556"/>
    <a:srgbClr val="82C387"/>
    <a:srgbClr val="82C376"/>
    <a:srgbClr val="229246"/>
    <a:srgbClr val="F8961D"/>
    <a:srgbClr val="194963"/>
    <a:srgbClr val="D2E3EB"/>
    <a:srgbClr val="23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/>
    <p:restoredTop sz="89984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1544" y="176"/>
      </p:cViewPr>
      <p:guideLst>
        <p:guide orient="horz" pos="2466"/>
        <p:guide orient="horz" pos="1071"/>
        <p:guide orient="horz" pos="1119"/>
        <p:guide orient="horz" pos="2088"/>
        <p:guide pos="2909"/>
        <p:guide pos="4281"/>
        <p:guide pos="4209"/>
        <p:guide pos="5581"/>
        <p:guide pos="15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900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68A3-9B80-584C-9BEB-F8B43CF5A651}" type="datetime1">
              <a:rPr lang="en-US" sz="900" smtClean="0"/>
              <a:pPr/>
              <a:t>8/10/18</a:t>
            </a:fld>
            <a:endParaRPr lang="en-US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58F80-FCEC-C745-BEA9-0BA1921C5D36}" type="slidenum">
              <a:rPr lang="en-US" sz="900" smtClean="0"/>
              <a:pPr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71373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EAFF0-7375-1D4A-A389-D6238357B121}" type="datetime1">
              <a:rPr lang="en-US" smtClean="0"/>
              <a:pPr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511CB-48C6-1D49-AC56-5A39CE8E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457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8/10/18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1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8/10/18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4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8/10/18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9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4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8/10/18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74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8/10/18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32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Show demo of the output from TensorFlow Metadata Visualizer tool by </a:t>
            </a:r>
            <a:r>
              <a:rPr lang="en-US" b="0" dirty="0" err="1"/>
              <a:t>Hadi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4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8/10/18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8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82574" y="171450"/>
            <a:ext cx="5147247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596760" y="3573511"/>
            <a:ext cx="3242440" cy="700088"/>
          </a:xfrm>
        </p:spPr>
        <p:txBody>
          <a:bodyPr anchor="ctr" anchorCtr="0">
            <a:normAutofit/>
          </a:bodyPr>
          <a:lstStyle>
            <a:lvl1pPr marL="0" indent="0">
              <a:defRPr sz="2800"/>
            </a:lvl1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4787" y="446685"/>
            <a:ext cx="4367577" cy="2601314"/>
          </a:xfrm>
        </p:spPr>
        <p:txBody>
          <a:bodyPr lIns="45720" tIns="45720" rIns="45720" anchor="ctr" anchorCtr="0">
            <a:norm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title styles</a:t>
            </a:r>
          </a:p>
        </p:txBody>
      </p:sp>
      <p:pic>
        <p:nvPicPr>
          <p:cNvPr id="26" name="Picture 25" descr="NERSC_logo_color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" y="3312414"/>
            <a:ext cx="1801368" cy="1211621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239928" y="4776604"/>
            <a:ext cx="2864157" cy="273844"/>
          </a:xfr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16656" y="4776604"/>
            <a:ext cx="925708" cy="273844"/>
          </a:xfr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6"/>
          </p:nvPr>
        </p:nvSpPr>
        <p:spPr>
          <a:xfrm>
            <a:off x="5596760" y="43348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400" b="1" i="0">
                <a:solidFill>
                  <a:schemeClr val="accent5"/>
                </a:solidFill>
              </a:defRPr>
            </a:lvl1pPr>
          </a:lstStyle>
          <a:p>
            <a:fld id="{D897A66F-DFB6-CB44-8B31-7FAB7C20B0C7}" type="datetime4">
              <a:rPr lang="en-US" smtClean="0"/>
              <a:pPr/>
              <a:t>August 10, 2018</a:t>
            </a:fld>
            <a:endParaRPr lang="en-US" dirty="0"/>
          </a:p>
        </p:txBody>
      </p:sp>
      <p:pic>
        <p:nvPicPr>
          <p:cNvPr id="14" name="Picture Placeholder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596760" y="173736"/>
            <a:ext cx="1558744" cy="1543050"/>
          </a:xfrm>
          <a:prstGeom prst="rect">
            <a:avLst/>
          </a:prstGeom>
        </p:spPr>
      </p:pic>
      <p:pic>
        <p:nvPicPr>
          <p:cNvPr id="15" name="Picture Placeholder 19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5596760" y="1783080"/>
            <a:ext cx="728876" cy="720090"/>
          </a:xfrm>
          <a:prstGeom prst="rect">
            <a:avLst/>
          </a:prstGeom>
        </p:spPr>
      </p:pic>
      <p:pic>
        <p:nvPicPr>
          <p:cNvPr id="16" name="Picture Placeholder 18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258367" y="173736"/>
            <a:ext cx="1566435" cy="15430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44304" y="2591239"/>
            <a:ext cx="711200" cy="7211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861" y="1787313"/>
            <a:ext cx="716640" cy="71664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596760" y="2591239"/>
            <a:ext cx="723900" cy="721176"/>
          </a:xfrm>
          <a:prstGeom prst="rect">
            <a:avLst/>
          </a:prstGeom>
        </p:spPr>
      </p:pic>
      <p:pic>
        <p:nvPicPr>
          <p:cNvPr id="2" name="Picture 1" descr="m152_Ott_s271115_snap.png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367" y="1783080"/>
            <a:ext cx="1566435" cy="15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10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3337666"/>
            <a:ext cx="8499496" cy="577109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8" descr="NERSCvertLOCKUP.ai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1363" y="1096896"/>
            <a:ext cx="6224570" cy="22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74564" y="1060176"/>
            <a:ext cx="6938610" cy="1529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98" y="1124668"/>
            <a:ext cx="6171003" cy="1394984"/>
          </a:xfrm>
        </p:spPr>
        <p:txBody>
          <a:bodyPr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0" descr="DO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0"/>
            <a:ext cx="1676400" cy="38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83841" y="2857958"/>
            <a:ext cx="4214812" cy="35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983841" y="1786717"/>
            <a:ext cx="6586999" cy="700088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 Neue Bold Condensed"/>
              <a:ea typeface="+mj-ea"/>
              <a:cs typeface="Helvetica Neue Bold Condensed"/>
            </a:endParaRPr>
          </a:p>
        </p:txBody>
      </p:sp>
      <p:pic>
        <p:nvPicPr>
          <p:cNvPr id="13" name="Picture Placeholder 1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4825503" y="2666777"/>
            <a:ext cx="723884" cy="716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4098" y="2667081"/>
            <a:ext cx="716640" cy="7166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89274" y="2667081"/>
            <a:ext cx="723900" cy="723900"/>
          </a:xfrm>
          <a:prstGeom prst="rect">
            <a:avLst/>
          </a:prstGeom>
        </p:spPr>
      </p:pic>
      <p:pic>
        <p:nvPicPr>
          <p:cNvPr id="21" name="Picture Placeholder 17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302504" y="1060175"/>
            <a:ext cx="1538234" cy="1529334"/>
          </a:xfrm>
          <a:prstGeom prst="rect">
            <a:avLst/>
          </a:prstGeom>
        </p:spPr>
      </p:pic>
      <p:pic>
        <p:nvPicPr>
          <p:cNvPr id="22" name="Picture Placeholder 18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663383" y="2661458"/>
            <a:ext cx="722970" cy="721176"/>
          </a:xfrm>
          <a:prstGeom prst="rect">
            <a:avLst/>
          </a:prstGeom>
        </p:spPr>
      </p:pic>
      <p:pic>
        <p:nvPicPr>
          <p:cNvPr id="23" name="Picture 22" descr="NERSC_logo_color_sm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674" y="2440821"/>
            <a:ext cx="1801368" cy="1211580"/>
          </a:xfrm>
          <a:prstGeom prst="rect">
            <a:avLst/>
          </a:prstGeom>
        </p:spPr>
      </p:pic>
      <p:pic>
        <p:nvPicPr>
          <p:cNvPr id="20" name="Picture 19" descr="m152_Ott_s271115_snap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504" y="2662544"/>
            <a:ext cx="72009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DOE LOGO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810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17924"/>
            <a:ext cx="4040188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3810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17924"/>
            <a:ext cx="4041775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9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5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4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93379"/>
            <a:ext cx="3008313" cy="772889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93379"/>
            <a:ext cx="5111750" cy="3701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46598"/>
            <a:ext cx="3008313" cy="2848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24035"/>
            <a:ext cx="5486400" cy="26216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8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42" y="134902"/>
            <a:ext cx="6819032" cy="577109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pic>
        <p:nvPicPr>
          <p:cNvPr id="9" name="Picture 10" descr="DOE LOGO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LBNL_Logo-Full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7394" y="4707920"/>
            <a:ext cx="451276" cy="37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228600" indent="-228600" algn="l" defTabSz="457200" rtl="0" eaLnBrk="1" latinLnBrk="0" hangingPunct="1">
        <a:spcBef>
          <a:spcPct val="0"/>
        </a:spcBef>
        <a:buNone/>
        <a:defRPr sz="3200" b="0" i="0" u="none" kern="1200" cap="none">
          <a:solidFill>
            <a:schemeClr val="tx2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6760" y="3393451"/>
            <a:ext cx="3242440" cy="1308902"/>
          </a:xfrm>
        </p:spPr>
        <p:txBody>
          <a:bodyPr>
            <a:normAutofit/>
          </a:bodyPr>
          <a:lstStyle/>
          <a:p>
            <a:r>
              <a:rPr lang="en-US" sz="1800" dirty="0"/>
              <a:t>Fahim </a:t>
            </a:r>
            <a:r>
              <a:rPr lang="en-US" sz="1800" dirty="0" err="1"/>
              <a:t>Tahmid</a:t>
            </a:r>
            <a:r>
              <a:rPr lang="en-US" sz="1800" dirty="0"/>
              <a:t> Chowdhury</a:t>
            </a:r>
            <a:br>
              <a:rPr lang="en-US" sz="1800" dirty="0"/>
            </a:br>
            <a:r>
              <a:rPr lang="en-US" sz="1300" dirty="0">
                <a:solidFill>
                  <a:schemeClr val="accent5"/>
                </a:solidFill>
              </a:rPr>
              <a:t>Data Analytics &amp; Service Group</a:t>
            </a:r>
            <a:br>
              <a:rPr lang="en-US" sz="1300" dirty="0">
                <a:solidFill>
                  <a:schemeClr val="accent5"/>
                </a:solidFill>
              </a:rPr>
            </a:br>
            <a:r>
              <a:rPr lang="en-US" sz="1300" dirty="0">
                <a:solidFill>
                  <a:schemeClr val="accent5"/>
                </a:solidFill>
              </a:rPr>
              <a:t>NERSC</a:t>
            </a:r>
            <a:endParaRPr lang="en-US" sz="1300" dirty="0">
              <a:solidFill>
                <a:srgbClr val="679AC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Project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041" y="4156824"/>
            <a:ext cx="341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August 10, 2018</a:t>
            </a:r>
          </a:p>
        </p:txBody>
      </p:sp>
    </p:spTree>
    <p:extLst>
      <p:ext uri="{BB962C8B-B14F-4D97-AF65-F5344CB8AC3E}">
        <p14:creationId xmlns:p14="http://schemas.microsoft.com/office/powerpoint/2010/main" val="306097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Plans for the Future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understand the Timeline plots to get a clear view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extend Google’s tool to combine the results from all the runs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modify Google’s tool to segregate IO, Compute and Communication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modify TensorFlow’s codebase if required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add prefetching using TF Dataset API in HEPCNNB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write a summary report on the project in IEEE format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continue working on the project after the internship period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target at least a workshop publication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5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Tasks Finished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Problems Encountered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Tasks In Progress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Plans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110615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Tasks Finished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Problems Encountered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Tasks In Progress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Plans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111475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Tasks Finished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Got introduced to some state-of-the-art related research works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Explored TensorFlow Framework (Still ongoing)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Analyzed NERSC Deep Learning Application Benchmarks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Explored Darshan Profiling Tool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Developed and used in-house </a:t>
            </a:r>
            <a:r>
              <a:rPr lang="en-US" sz="1800" b="0" dirty="0" err="1">
                <a:cs typeface="Avenir Book"/>
              </a:rPr>
              <a:t>TimeLogger</a:t>
            </a:r>
            <a:r>
              <a:rPr lang="en-US" sz="1800" b="0" dirty="0">
                <a:cs typeface="Avenir Book"/>
              </a:rPr>
              <a:t> tool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Learnt about </a:t>
            </a:r>
            <a:r>
              <a:rPr lang="en-US" sz="1800" b="0" dirty="0" err="1">
                <a:cs typeface="Avenir Book"/>
              </a:rPr>
              <a:t>TensorBoard</a:t>
            </a:r>
            <a:endParaRPr lang="en-US" sz="1800" b="0" dirty="0">
              <a:cs typeface="Avenir Book"/>
            </a:endParaRP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Leveraged Timeline for more fine-grained TF Profiling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Analyzed HEPCNNB data pipeline and planned some optimizations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Found problems with profiling parallelized data pipelines in CDB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7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Tasks Finished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Problems Encountered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Tasks In Progress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Plans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143038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Problems Encountered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Inability of established profiling tool like Darshan to trace HDF5-IO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Problem with profiling parallelized data pipeline with </a:t>
            </a:r>
            <a:r>
              <a:rPr lang="en-US" sz="1800" b="0" dirty="0" err="1">
                <a:cs typeface="Avenir Book"/>
              </a:rPr>
              <a:t>TimeLogger</a:t>
            </a:r>
            <a:endParaRPr lang="en-US" sz="1800" b="0" dirty="0">
              <a:cs typeface="Avenir Book"/>
            </a:endParaRP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Problem with visualizing large Timeline </a:t>
            </a:r>
            <a:r>
              <a:rPr lang="en-US" sz="1800" b="0" dirty="0" err="1">
                <a:cs typeface="Avenir Book"/>
              </a:rPr>
              <a:t>json</a:t>
            </a:r>
            <a:r>
              <a:rPr lang="en-US" sz="1800" b="0" dirty="0">
                <a:cs typeface="Avenir Book"/>
              </a:rPr>
              <a:t> file output using chrome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Issues with properly interpreting </a:t>
            </a:r>
            <a:r>
              <a:rPr lang="en-US" sz="1800" b="0" dirty="0" err="1">
                <a:cs typeface="Avenir Book"/>
              </a:rPr>
              <a:t>TensorBoard</a:t>
            </a:r>
            <a:r>
              <a:rPr lang="en-US" sz="1800" b="0" dirty="0">
                <a:cs typeface="Avenir Book"/>
              </a:rPr>
              <a:t> </a:t>
            </a:r>
            <a:r>
              <a:rPr lang="en-US" sz="1800" b="0">
                <a:cs typeface="Avenir Book"/>
              </a:rPr>
              <a:t>and Timeline </a:t>
            </a:r>
            <a:r>
              <a:rPr lang="en-US" sz="1800" b="0" dirty="0">
                <a:cs typeface="Avenir Book"/>
              </a:rPr>
              <a:t>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0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Tasks Finished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Problems Encountered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Tasks In Progress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Plans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50278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Tasks In Progress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Digging deeper into Timeline generated metadata</a:t>
            </a:r>
            <a:endParaRPr lang="en-US" sz="1400" b="0" dirty="0">
              <a:cs typeface="Avenir Book"/>
            </a:endParaRP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Exploring the visualization tool developed at Google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Working on extracting thread specific information from TF Timeline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4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Tasks Finished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Problems Encountered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Tasks In Progress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Plans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3212464668"/>
      </p:ext>
    </p:extLst>
  </p:cSld>
  <p:clrMapOvr>
    <a:masterClrMapping/>
  </p:clrMapOvr>
</p:sld>
</file>

<file path=ppt/theme/theme1.xml><?xml version="1.0" encoding="utf-8"?>
<a:theme xmlns:a="http://schemas.openxmlformats.org/drawingml/2006/main" name="NERSC HD">
  <a:themeElements>
    <a:clrScheme name="NERSC Palette">
      <a:dk1>
        <a:sysClr val="windowText" lastClr="000000"/>
      </a:dk1>
      <a:lt1>
        <a:sysClr val="window" lastClr="FFFFFF"/>
      </a:lt1>
      <a:dk2>
        <a:srgbClr val="194963"/>
      </a:dk2>
      <a:lt2>
        <a:srgbClr val="FEE8B4"/>
      </a:lt2>
      <a:accent1>
        <a:srgbClr val="194963"/>
      </a:accent1>
      <a:accent2>
        <a:srgbClr val="FCD235"/>
      </a:accent2>
      <a:accent3>
        <a:srgbClr val="4FA556"/>
      </a:accent3>
      <a:accent4>
        <a:srgbClr val="8E2A20"/>
      </a:accent4>
      <a:accent5>
        <a:srgbClr val="679AC3"/>
      </a:accent5>
      <a:accent6>
        <a:srgbClr val="F68B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NERSC HD.potx</Template>
  <TotalTime>24140</TotalTime>
  <Words>337</Words>
  <Application>Microsoft Macintosh PowerPoint</Application>
  <PresentationFormat>On-screen Show (16:9)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Book</vt:lpstr>
      <vt:lpstr>Calibri</vt:lpstr>
      <vt:lpstr>Helvetica Neue Bold Condensed</vt:lpstr>
      <vt:lpstr>Wingdings</vt:lpstr>
      <vt:lpstr>NERSC HD</vt:lpstr>
      <vt:lpstr>Fahim Tahmid Chowdhury Data Analytics &amp; Service Group NERSC</vt:lpstr>
      <vt:lpstr>Outline</vt:lpstr>
      <vt:lpstr>Outline</vt:lpstr>
      <vt:lpstr>Tasks Finished</vt:lpstr>
      <vt:lpstr>Outline</vt:lpstr>
      <vt:lpstr>Problems Encountered</vt:lpstr>
      <vt:lpstr>Outline</vt:lpstr>
      <vt:lpstr>Tasks In Progress</vt:lpstr>
      <vt:lpstr>Outline</vt:lpstr>
      <vt:lpstr>Plans for the Future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Broughton</dc:creator>
  <cp:lastModifiedBy>Microsoft Office User</cp:lastModifiedBy>
  <cp:revision>2966</cp:revision>
  <cp:lastPrinted>2012-06-09T14:57:01Z</cp:lastPrinted>
  <dcterms:created xsi:type="dcterms:W3CDTF">2012-10-26T23:06:13Z</dcterms:created>
  <dcterms:modified xsi:type="dcterms:W3CDTF">2018-08-10T17:33:13Z</dcterms:modified>
</cp:coreProperties>
</file>