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2" r:id="rId12"/>
    <p:sldId id="273" r:id="rId13"/>
    <p:sldId id="274" r:id="rId14"/>
    <p:sldId id="275" r:id="rId15"/>
    <p:sldId id="268" r:id="rId16"/>
    <p:sldId id="269" r:id="rId17"/>
    <p:sldId id="270" r:id="rId18"/>
    <p:sldId id="271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50" autoAdjust="0"/>
  </p:normalViewPr>
  <p:slideViewPr>
    <p:cSldViewPr>
      <p:cViewPr>
        <p:scale>
          <a:sx n="100" d="100"/>
          <a:sy n="100" d="100"/>
        </p:scale>
        <p:origin x="-4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BC9B0-104D-A347-9B42-636F9D95F689}" type="datetimeFigureOut">
              <a:rPr lang="en-US" smtClean="0"/>
              <a:t>8/3/12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7957-3BDC-B249-B46D-F7796A7C9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53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7957-3BDC-B249-B46D-F7796A7C90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15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7957-3BDC-B249-B46D-F7796A7C90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91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picture and simple explain what it does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7957-3BDC-B249-B46D-F7796A7C90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91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7957-3BDC-B249-B46D-F7796A7C90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91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7957-3BDC-B249-B46D-F7796A7C90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91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7957-3BDC-B249-B46D-F7796A7C90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91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7957-3BDC-B249-B46D-F7796A7C90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91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7957-3BDC-B249-B46D-F7796A7C90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91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7957-3BDC-B249-B46D-F7796A7C90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91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7957-3BDC-B249-B46D-F7796A7C90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91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7957-3BDC-B249-B46D-F7796A7C90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9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BB3B-D860-48CF-B378-D339C66F04A5}" type="datetimeFigureOut">
              <a:rPr lang="en-US" smtClean="0"/>
              <a:t>8/3/12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F405-4C0C-4FDC-8FB2-8D10306B9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BB3B-D860-48CF-B378-D339C66F04A5}" type="datetimeFigureOut">
              <a:rPr lang="en-US" smtClean="0"/>
              <a:t>8/3/12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F405-4C0C-4FDC-8FB2-8D10306B9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BB3B-D860-48CF-B378-D339C66F04A5}" type="datetimeFigureOut">
              <a:rPr lang="en-US" smtClean="0"/>
              <a:t>8/3/12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F405-4C0C-4FDC-8FB2-8D10306B9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BB3B-D860-48CF-B378-D339C66F04A5}" type="datetimeFigureOut">
              <a:rPr lang="en-US" smtClean="0"/>
              <a:t>8/3/12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F405-4C0C-4FDC-8FB2-8D10306B9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BB3B-D860-48CF-B378-D339C66F04A5}" type="datetimeFigureOut">
              <a:rPr lang="en-US" smtClean="0"/>
              <a:t>8/3/12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F405-4C0C-4FDC-8FB2-8D10306B9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BB3B-D860-48CF-B378-D339C66F04A5}" type="datetimeFigureOut">
              <a:rPr lang="en-US" smtClean="0"/>
              <a:t>8/3/12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F405-4C0C-4FDC-8FB2-8D10306B9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BB3B-D860-48CF-B378-D339C66F04A5}" type="datetimeFigureOut">
              <a:rPr lang="en-US" smtClean="0"/>
              <a:t>8/3/12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F405-4C0C-4FDC-8FB2-8D10306B9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BB3B-D860-48CF-B378-D339C66F04A5}" type="datetimeFigureOut">
              <a:rPr lang="en-US" smtClean="0"/>
              <a:t>8/3/12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F405-4C0C-4FDC-8FB2-8D10306B9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BB3B-D860-48CF-B378-D339C66F04A5}" type="datetimeFigureOut">
              <a:rPr lang="en-US" smtClean="0"/>
              <a:t>8/3/12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F405-4C0C-4FDC-8FB2-8D10306B9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BB3B-D860-48CF-B378-D339C66F04A5}" type="datetimeFigureOut">
              <a:rPr lang="en-US" smtClean="0"/>
              <a:t>8/3/12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F405-4C0C-4FDC-8FB2-8D10306B9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BB3B-D860-48CF-B378-D339C66F04A5}" type="datetimeFigureOut">
              <a:rPr lang="en-US" smtClean="0"/>
              <a:t>8/3/12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F405-4C0C-4FDC-8FB2-8D10306B9B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6BB3B-D860-48CF-B378-D339C66F04A5}" type="datetimeFigureOut">
              <a:rPr lang="en-US" smtClean="0"/>
              <a:t>8/3/12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1F405-4C0C-4FDC-8FB2-8D10306B9B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url.obolibrary.org/docs/index.html" TargetMode="External"/><Relationship Id="rId3" Type="http://schemas.openxmlformats.org/officeDocument/2006/relationships/hyperlink" Target="mailto:obo-discuss@lists.sourceforge.ne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ontofox.hegroup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nescent-anatomy-course/source/browse/trunk/material_for_course/fri/tutorial/tutorial_ontology_release.do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bolibrary.org/obo/obi.owl" TargetMode="External"/><Relationship Id="rId4" Type="http://schemas.openxmlformats.org/officeDocument/2006/relationships/hyperlink" Target="http://obi.svn.sourceforge.net/svnroot/obi/releases/2012-07-01/merged/merged-obi-comments.ow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bolibrary.org/obo/obi/2012-07-01/obi.owl" TargetMode="External"/><Relationship Id="rId4" Type="http://schemas.openxmlformats.org/officeDocument/2006/relationships/hyperlink" Target="http://purl.obolibrary.org/obo/obi.owl" TargetMode="External"/><Relationship Id="rId5" Type="http://schemas.openxmlformats.org/officeDocument/2006/relationships/hyperlink" Target="http://purl.obolibrary.org/obo/obi/2012-03-29/obi.ow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Releasing ontologies in multiple formats using the </a:t>
            </a:r>
            <a:r>
              <a:rPr lang="en-US" dirty="0" smtClean="0"/>
              <a:t>OBO Ontology Release (</a:t>
            </a:r>
            <a:r>
              <a:rPr lang="en-US" dirty="0" err="1" smtClean="0"/>
              <a:t>Oort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648" b="9183"/>
          <a:stretch/>
        </p:blipFill>
        <p:spPr>
          <a:xfrm>
            <a:off x="2895600" y="1981200"/>
            <a:ext cx="3606800" cy="2966670"/>
          </a:xfrm>
          <a:prstGeom prst="rect">
            <a:avLst/>
          </a:prstGeom>
        </p:spPr>
      </p:pic>
      <p:pic>
        <p:nvPicPr>
          <p:cNvPr id="5" name="Picture 4" descr="AnatomyCourseGraphi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6506"/>
            <a:ext cx="91440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8600" y="6248400"/>
            <a:ext cx="145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Carlo Torniai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32608" y="219240"/>
            <a:ext cx="8692444" cy="4798331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Steps for release (cont’d)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) Merge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6) Use </a:t>
            </a:r>
            <a:r>
              <a:rPr lang="en-US" dirty="0" err="1" smtClean="0"/>
              <a:t>OBORelease</a:t>
            </a:r>
            <a:r>
              <a:rPr lang="en-US" dirty="0" smtClean="0"/>
              <a:t> Manager to generate the released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</a:t>
            </a:r>
            <a:r>
              <a:rPr lang="en-US" dirty="0" smtClean="0"/>
              <a:t>) Update PURLs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8) Make sure that the version IRI (or remark in OBO) is updated to the version number or date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9</a:t>
            </a:r>
            <a:r>
              <a:rPr lang="en-US" dirty="0" smtClean="0"/>
              <a:t>) Submit to repositories such </a:t>
            </a:r>
            <a:r>
              <a:rPr lang="en-US" dirty="0" err="1" smtClean="0"/>
              <a:t>Bioportal</a:t>
            </a:r>
            <a:r>
              <a:rPr lang="en-US" dirty="0" smtClean="0"/>
              <a:t> / </a:t>
            </a:r>
            <a:r>
              <a:rPr lang="en-US" dirty="0" err="1" smtClean="0"/>
              <a:t>Ontobee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get a PURL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register as a user at</a:t>
            </a:r>
          </a:p>
          <a:p>
            <a:pPr lvl="1"/>
            <a:r>
              <a:rPr lang="en-US" dirty="0">
                <a:hlinkClick r:id="rId2"/>
              </a:rPr>
              <a:t>http://purl.obolibrary.org/docs/</a:t>
            </a:r>
            <a:r>
              <a:rPr lang="en-US" dirty="0" smtClean="0">
                <a:hlinkClick r:id="rId2"/>
              </a:rPr>
              <a:t>index.html</a:t>
            </a:r>
            <a:endParaRPr lang="en-US" dirty="0" smtClean="0"/>
          </a:p>
          <a:p>
            <a:r>
              <a:rPr lang="en-US" dirty="0" smtClean="0"/>
              <a:t>Send a request to</a:t>
            </a:r>
          </a:p>
          <a:p>
            <a:pPr marL="457200" lvl="1" indent="0">
              <a:buNone/>
            </a:pPr>
            <a:r>
              <a:rPr lang="en-US" dirty="0" smtClean="0">
                <a:hlinkClick r:id="rId3"/>
              </a:rPr>
              <a:t>obo-discuss@lists.sourceforge.net</a:t>
            </a:r>
            <a:endParaRPr lang="en-US" dirty="0" smtClean="0"/>
          </a:p>
          <a:p>
            <a:pPr marL="514350" indent="-457200"/>
            <a:r>
              <a:rPr lang="en-US" dirty="0" smtClean="0"/>
              <a:t>You may need a domain (ID space like ERO, GO, PCO) or your ontology can simply live under another domain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8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update a PURL (cont’d)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you’ve set up a purl for your ontology and you are an admin for that purl 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purl.obolibrary.org</a:t>
            </a:r>
            <a:r>
              <a:rPr lang="en-US" dirty="0" smtClean="0"/>
              <a:t>/obo/</a:t>
            </a:r>
            <a:r>
              <a:rPr lang="en-US" dirty="0" err="1" smtClean="0"/>
              <a:t>ero.owl</a:t>
            </a:r>
            <a:endParaRPr lang="en-US" dirty="0" smtClean="0"/>
          </a:p>
          <a:p>
            <a:r>
              <a:rPr lang="en-US" dirty="0" smtClean="0"/>
              <a:t>You will have </a:t>
            </a:r>
            <a:r>
              <a:rPr lang="en-US" dirty="0"/>
              <a:t>to </a:t>
            </a:r>
            <a:r>
              <a:rPr lang="en-US" dirty="0" smtClean="0"/>
              <a:t>do the </a:t>
            </a:r>
            <a:r>
              <a:rPr lang="en-US" dirty="0"/>
              <a:t>following </a:t>
            </a:r>
            <a:r>
              <a:rPr lang="en-US" dirty="0" smtClean="0"/>
              <a:t>things upon release :</a:t>
            </a:r>
          </a:p>
          <a:p>
            <a:pPr lvl="1"/>
            <a:r>
              <a:rPr lang="en-US" dirty="0" smtClean="0"/>
              <a:t>Change the purl to point to the latest release version of the ontology</a:t>
            </a:r>
          </a:p>
          <a:p>
            <a:pPr lvl="1"/>
            <a:r>
              <a:rPr lang="en-US" dirty="0" smtClean="0"/>
              <a:t>Create a new purl for the </a:t>
            </a:r>
            <a:r>
              <a:rPr lang="en-US" dirty="0" err="1" smtClean="0"/>
              <a:t>versionIRI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58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update a PURL (cont’d)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80037"/>
            <a:ext cx="8229600" cy="1477963"/>
          </a:xfrm>
        </p:spPr>
        <p:txBody>
          <a:bodyPr/>
          <a:lstStyle/>
          <a:p>
            <a:r>
              <a:rPr lang="en-US" dirty="0" smtClean="0"/>
              <a:t>Here the PURL to the main ontology is redirected to the latest release in </a:t>
            </a:r>
            <a:r>
              <a:rPr lang="en-US" dirty="0" err="1" smtClean="0"/>
              <a:t>google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371600"/>
            <a:ext cx="5702300" cy="387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6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update a PURL (cont’d)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876801"/>
            <a:ext cx="8229600" cy="1981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Create the redirect for the version IRI</a:t>
            </a:r>
          </a:p>
          <a:p>
            <a:endParaRPr lang="en-US" dirty="0" smtClean="0"/>
          </a:p>
          <a:p>
            <a:r>
              <a:rPr lang="en-US" dirty="0" smtClean="0"/>
              <a:t>Pointing to the actual file in the SVN</a:t>
            </a:r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://eagle-</a:t>
            </a:r>
            <a:r>
              <a:rPr lang="en-US" dirty="0" err="1"/>
              <a:t>i.googlecode.com</a:t>
            </a:r>
            <a:r>
              <a:rPr lang="en-US" dirty="0"/>
              <a:t>/</a:t>
            </a:r>
            <a:r>
              <a:rPr lang="en-US" dirty="0" err="1"/>
              <a:t>svn</a:t>
            </a:r>
            <a:r>
              <a:rPr lang="en-US" dirty="0"/>
              <a:t>/releases/2012-05-29/</a:t>
            </a:r>
            <a:r>
              <a:rPr lang="en-US" dirty="0" err="1"/>
              <a:t>ero.owl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7715164" cy="34595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5257800"/>
            <a:ext cx="9144000" cy="44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71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Release Pipeline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Requirements:</a:t>
            </a:r>
          </a:p>
          <a:p>
            <a:pPr lvl="0"/>
            <a:r>
              <a:rPr lang="en-US" dirty="0" smtClean="0"/>
              <a:t>Facilitate </a:t>
            </a:r>
            <a:r>
              <a:rPr lang="en-US" dirty="0"/>
              <a:t>editing, </a:t>
            </a:r>
            <a:r>
              <a:rPr lang="en-US" dirty="0" smtClean="0"/>
              <a:t>maintenance, </a:t>
            </a:r>
            <a:r>
              <a:rPr lang="en-US" dirty="0"/>
              <a:t>and release of the ontology even by non-technical people</a:t>
            </a:r>
          </a:p>
          <a:p>
            <a:pPr lvl="0"/>
            <a:r>
              <a:rPr lang="en-US" dirty="0" smtClean="0"/>
              <a:t>Reuse </a:t>
            </a:r>
            <a:r>
              <a:rPr lang="en-US" dirty="0"/>
              <a:t>available tools</a:t>
            </a:r>
          </a:p>
          <a:p>
            <a:pPr lvl="0"/>
            <a:r>
              <a:rPr lang="en-US" dirty="0" smtClean="0"/>
              <a:t>Automate </a:t>
            </a:r>
            <a:r>
              <a:rPr lang="en-US" dirty="0"/>
              <a:t>maintenance and release as much as possible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10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Release </a:t>
            </a:r>
            <a:r>
              <a:rPr lang="en-US" b="1" dirty="0" smtClean="0"/>
              <a:t>Pipeline (cont’d)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Decisions:</a:t>
            </a:r>
          </a:p>
          <a:p>
            <a:pPr lvl="0"/>
            <a:r>
              <a:rPr lang="en-US" dirty="0" smtClean="0"/>
              <a:t>Use </a:t>
            </a:r>
            <a:r>
              <a:rPr lang="en-US" dirty="0" err="1" smtClean="0"/>
              <a:t>OntoFox</a:t>
            </a:r>
            <a:r>
              <a:rPr lang="en-US" smtClean="0"/>
              <a:t> </a:t>
            </a:r>
            <a:r>
              <a:rPr lang="en-US" smtClean="0"/>
              <a:t>(</a:t>
            </a:r>
            <a:r>
              <a:rPr lang="en-US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://ontofox.hegroup.org/</a:t>
            </a:r>
            <a:r>
              <a:rPr lang="en-US" dirty="0"/>
              <a:t>) as an implementation of the MIREOT principle</a:t>
            </a:r>
          </a:p>
          <a:p>
            <a:pPr lvl="0"/>
            <a:r>
              <a:rPr lang="en-US" dirty="0"/>
              <a:t>Use the OBO Ontology Release Tool (</a:t>
            </a:r>
            <a:r>
              <a:rPr lang="en-US" dirty="0" err="1"/>
              <a:t>Oort</a:t>
            </a:r>
            <a:r>
              <a:rPr lang="en-US" dirty="0"/>
              <a:t>) </a:t>
            </a:r>
            <a:r>
              <a:rPr lang="en-US" dirty="0" smtClean="0"/>
              <a:t>to </a:t>
            </a:r>
            <a:r>
              <a:rPr lang="en-US" dirty="0"/>
              <a:t>manage releases.</a:t>
            </a:r>
          </a:p>
          <a:p>
            <a:pPr lvl="0"/>
            <a:r>
              <a:rPr lang="en-US" dirty="0"/>
              <a:t>Define a specific organization for the files containing external referenced entities 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86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Release pipeline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295400"/>
            <a:ext cx="71628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8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b="1" dirty="0" smtClean="0"/>
              <a:t>Release pipeline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31432"/>
            <a:ext cx="8035424" cy="602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01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using </a:t>
            </a:r>
            <a:r>
              <a:rPr lang="en-US" b="1" dirty="0" err="1" smtClean="0"/>
              <a:t>Oort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Tutorial at</a:t>
            </a:r>
          </a:p>
          <a:p>
            <a:r>
              <a:rPr lang="en-US" dirty="0">
                <a:hlinkClick r:id="rId2"/>
              </a:rPr>
              <a:t>https://code.google.com/p/nescent-anatomy-course/source/browse/trunk/material_for_course/fri/tutorial/</a:t>
            </a:r>
            <a:r>
              <a:rPr lang="en-US" dirty="0" smtClean="0">
                <a:hlinkClick r:id="rId2"/>
              </a:rPr>
              <a:t>tutorial_ontology_release.doc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8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 process</a:t>
            </a:r>
          </a:p>
          <a:p>
            <a:pPr lvl="1"/>
            <a:r>
              <a:rPr lang="en-US" dirty="0" smtClean="0"/>
              <a:t>What does it mean to release an ontology?</a:t>
            </a:r>
          </a:p>
          <a:p>
            <a:pPr lvl="1"/>
            <a:r>
              <a:rPr lang="en-US" dirty="0" smtClean="0"/>
              <a:t>Suggestions, recommendations, and tools</a:t>
            </a:r>
          </a:p>
          <a:p>
            <a:pPr lvl="1"/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Releasing an ontology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version of the ontology available that:</a:t>
            </a:r>
          </a:p>
          <a:p>
            <a:pPr lvl="1"/>
            <a:r>
              <a:rPr lang="en-US" dirty="0" smtClean="0"/>
              <a:t>Is “complete” enough for people to use</a:t>
            </a:r>
          </a:p>
          <a:p>
            <a:pPr lvl="1"/>
            <a:r>
              <a:rPr lang="en-US" dirty="0" smtClean="0"/>
              <a:t>Is available in different formats</a:t>
            </a:r>
          </a:p>
          <a:p>
            <a:pPr lvl="2"/>
            <a:r>
              <a:rPr lang="en-US" dirty="0" smtClean="0"/>
              <a:t>OWL</a:t>
            </a:r>
          </a:p>
          <a:p>
            <a:pPr lvl="2"/>
            <a:r>
              <a:rPr lang="en-US" dirty="0" smtClean="0"/>
              <a:t>OBO</a:t>
            </a:r>
          </a:p>
          <a:p>
            <a:pPr lvl="1"/>
            <a:r>
              <a:rPr lang="en-US" dirty="0" smtClean="0"/>
              <a:t>Has a resolvable IRI</a:t>
            </a:r>
          </a:p>
          <a:p>
            <a:pPr lvl="1"/>
            <a:r>
              <a:rPr lang="en-US" dirty="0" smtClean="0"/>
              <a:t>Is pre-reasoned (classified) -&gt; you are releasing the inferred hierarchy</a:t>
            </a:r>
          </a:p>
          <a:p>
            <a:pPr lvl="1"/>
            <a:r>
              <a:rPr lang="en-US" dirty="0" smtClean="0"/>
              <a:t>Is a landmark </a:t>
            </a:r>
            <a:r>
              <a:rPr lang="en-US" dirty="0" err="1" smtClean="0"/>
              <a:t>referencable</a:t>
            </a:r>
            <a:r>
              <a:rPr lang="en-US" dirty="0" smtClean="0"/>
              <a:t> unit of work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Releases and PURLS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In your browser go and check:</a:t>
            </a:r>
          </a:p>
          <a:p>
            <a:pPr lvl="2"/>
            <a:r>
              <a:rPr lang="en-US" dirty="0" smtClean="0">
                <a:hlinkClick r:id="rId3"/>
              </a:rPr>
              <a:t>http://purl.obolibrary.org/obo/obi.owl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You will see that you are redirected to:</a:t>
            </a:r>
          </a:p>
          <a:p>
            <a:r>
              <a:rPr lang="en-US" dirty="0">
                <a:hlinkClick r:id="rId4"/>
              </a:rPr>
              <a:t>http://obi.svn.sourceforge.net/svnroot/obi/releases/2012-07-01/merged/merged-obi-</a:t>
            </a:r>
            <a:r>
              <a:rPr lang="en-US" dirty="0" smtClean="0">
                <a:hlinkClick r:id="rId4"/>
              </a:rPr>
              <a:t>comments.owl</a:t>
            </a:r>
            <a:endParaRPr lang="en-US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Before you first release the “stable” purl, you can point to your current working file in your trunk in SVN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Releases and PURLS (2)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Normally, a stable PURL is used to redirect to the latest released version of an ontology</a:t>
            </a:r>
          </a:p>
          <a:p>
            <a:r>
              <a:rPr lang="en-US" dirty="0" smtClean="0"/>
              <a:t>Another best practice is to use version IRIs that resolve to particular releases.</a:t>
            </a:r>
          </a:p>
          <a:p>
            <a:pPr marL="40005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://purl.obolibrary.org/obo/obi/2012-07-01/</a:t>
            </a:r>
            <a:r>
              <a:rPr lang="en-US" dirty="0" smtClean="0">
                <a:hlinkClick r:id="rId3"/>
              </a:rPr>
              <a:t>obi.owl</a:t>
            </a:r>
            <a:r>
              <a:rPr lang="en-US" dirty="0" smtClean="0"/>
              <a:t>  and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://purl.obolibrary.org/obo/</a:t>
            </a:r>
            <a:r>
              <a:rPr lang="en-US" dirty="0" smtClean="0">
                <a:hlinkClick r:id="rId4"/>
              </a:rPr>
              <a:t>obi.owl</a:t>
            </a:r>
            <a:r>
              <a:rPr lang="en-US" dirty="0" smtClean="0"/>
              <a:t> resolve to the same ontology</a:t>
            </a:r>
            <a:endParaRPr lang="en-US" dirty="0"/>
          </a:p>
          <a:p>
            <a:r>
              <a:rPr lang="en-US" dirty="0" smtClean="0"/>
              <a:t>If you instead </a:t>
            </a:r>
            <a:r>
              <a:rPr lang="en-US" dirty="0"/>
              <a:t>try </a:t>
            </a:r>
            <a:r>
              <a:rPr lang="en-US" dirty="0">
                <a:hlinkClick r:id="rId5"/>
              </a:rPr>
              <a:t>http://purl.obolibrary.org/obo/obi/2012-03-29/</a:t>
            </a:r>
            <a:r>
              <a:rPr lang="en-US" dirty="0" smtClean="0">
                <a:hlinkClick r:id="rId5"/>
              </a:rPr>
              <a:t>obi.owl</a:t>
            </a:r>
            <a:r>
              <a:rPr lang="en-US" dirty="0" smtClean="0"/>
              <a:t> you will get the previous OBI release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8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to do before release?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Ensure that your ontology has the terms and the properties you need </a:t>
            </a:r>
          </a:p>
          <a:p>
            <a:pPr lvl="1"/>
            <a:r>
              <a:rPr lang="en-US" dirty="0" smtClean="0"/>
              <a:t>NOTE: There is no such thing as a “finished” or “perfect” ontology)</a:t>
            </a:r>
          </a:p>
          <a:p>
            <a:r>
              <a:rPr lang="en-US" dirty="0" smtClean="0"/>
              <a:t>Ensure that it is consistent (e.g. the </a:t>
            </a:r>
            <a:r>
              <a:rPr lang="en-US" dirty="0" err="1" smtClean="0"/>
              <a:t>reasoner</a:t>
            </a:r>
            <a:r>
              <a:rPr lang="en-US" dirty="0" smtClean="0"/>
              <a:t> isn’t throwing errors)</a:t>
            </a:r>
          </a:p>
          <a:p>
            <a:r>
              <a:rPr lang="en-US" dirty="0" smtClean="0"/>
              <a:t>Ensure that it is properly annotated</a:t>
            </a:r>
          </a:p>
          <a:p>
            <a:pPr lvl="1"/>
            <a:r>
              <a:rPr lang="en-US" dirty="0" smtClean="0"/>
              <a:t>A very minimum set of annotations for each term and property would contain:</a:t>
            </a:r>
          </a:p>
          <a:p>
            <a:pPr lvl="2"/>
            <a:r>
              <a:rPr lang="en-US" dirty="0" smtClean="0"/>
              <a:t>Textual definition</a:t>
            </a:r>
          </a:p>
          <a:p>
            <a:pPr lvl="2"/>
            <a:r>
              <a:rPr lang="en-US" dirty="0" smtClean="0"/>
              <a:t>Term editor </a:t>
            </a:r>
          </a:p>
          <a:p>
            <a:pPr lvl="2"/>
            <a:r>
              <a:rPr lang="en-US" dirty="0" smtClean="0"/>
              <a:t>Definition source</a:t>
            </a:r>
          </a:p>
          <a:p>
            <a:pPr lvl="2"/>
            <a:r>
              <a:rPr lang="en-US" dirty="0" smtClean="0"/>
              <a:t>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8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to do before a release? (cont’d)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257800"/>
          </a:xfrm>
        </p:spPr>
        <p:txBody>
          <a:bodyPr>
            <a:noAutofit/>
          </a:bodyPr>
          <a:lstStyle/>
          <a:p>
            <a:r>
              <a:rPr lang="en-US" dirty="0" smtClean="0"/>
              <a:t>Update all external referenced terms</a:t>
            </a:r>
          </a:p>
          <a:p>
            <a:r>
              <a:rPr lang="en-US" dirty="0" smtClean="0"/>
              <a:t>If it’s the first release, it is a good practice to have at least two people external to your group review your ontology</a:t>
            </a:r>
          </a:p>
          <a:p>
            <a:r>
              <a:rPr lang="en-US" dirty="0" smtClean="0"/>
              <a:t>After the first release</a:t>
            </a:r>
          </a:p>
          <a:p>
            <a:pPr lvl="1"/>
            <a:r>
              <a:rPr lang="en-US" dirty="0" smtClean="0"/>
              <a:t>Make sure to have release notes that summarize the changes form the previous version</a:t>
            </a:r>
          </a:p>
          <a:p>
            <a:pPr lvl="1"/>
            <a:r>
              <a:rPr lang="en-US" dirty="0" smtClean="0"/>
              <a:t>Make sure to keep obsoleted terms, with comments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5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Updating external referenced terms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can be a long process, especially if you are importing from several sources</a:t>
            </a:r>
          </a:p>
          <a:p>
            <a:pPr lvl="1"/>
            <a:r>
              <a:rPr lang="en-US" dirty="0" smtClean="0"/>
              <a:t>What needs to be checked:</a:t>
            </a:r>
          </a:p>
          <a:p>
            <a:pPr lvl="2"/>
            <a:r>
              <a:rPr lang="en-US" dirty="0" smtClean="0"/>
              <a:t>If the imported terms still exist in the source ontology</a:t>
            </a:r>
          </a:p>
          <a:p>
            <a:pPr lvl="2"/>
            <a:r>
              <a:rPr lang="en-US" dirty="0" smtClean="0"/>
              <a:t>Update any annotation to the terms</a:t>
            </a:r>
          </a:p>
          <a:p>
            <a:pPr lvl="2"/>
            <a:r>
              <a:rPr lang="en-US" dirty="0" smtClean="0"/>
              <a:t>If axioms are imported, check if there are any changes in the source ontology that make your source ontology inconsistent.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For some of our projects such as eagle-</a:t>
            </a:r>
            <a:r>
              <a:rPr lang="en-US" dirty="0" err="1" smtClean="0"/>
              <a:t>i</a:t>
            </a:r>
            <a:r>
              <a:rPr lang="en-US" dirty="0" smtClean="0"/>
              <a:t>, Reagent Ontology (</a:t>
            </a:r>
            <a:r>
              <a:rPr lang="en-US" dirty="0" err="1" smtClean="0"/>
              <a:t>ReO</a:t>
            </a:r>
            <a:r>
              <a:rPr lang="en-US" dirty="0" smtClean="0"/>
              <a:t>), and CARO, we have developed simple Python scripts that do the above checking using </a:t>
            </a:r>
            <a:r>
              <a:rPr lang="en-US" dirty="0" err="1" smtClean="0"/>
              <a:t>OntoFox</a:t>
            </a: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3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Steps for release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Have your ontology with the proper terms and annotations (for your own terms) updated </a:t>
            </a:r>
          </a:p>
          <a:p>
            <a:pPr marL="514350" indent="-514350">
              <a:buAutoNum type="arabicParenR"/>
            </a:pPr>
            <a:r>
              <a:rPr lang="en-US" dirty="0" smtClean="0"/>
              <a:t>Check consistency</a:t>
            </a:r>
          </a:p>
          <a:p>
            <a:pPr marL="514350" indent="-514350">
              <a:buAutoNum type="arabicParenR"/>
            </a:pPr>
            <a:r>
              <a:rPr lang="en-US" dirty="0" smtClean="0"/>
              <a:t>Update external referenced terms</a:t>
            </a:r>
          </a:p>
          <a:p>
            <a:pPr marL="514350" indent="-514350">
              <a:buAutoNum type="arabicParenR"/>
            </a:pPr>
            <a:r>
              <a:rPr lang="en-US" dirty="0" smtClean="0"/>
              <a:t>Make required changed upon syncing external terms</a:t>
            </a:r>
          </a:p>
          <a:p>
            <a:pPr marL="914400" lvl="1" indent="-514350"/>
            <a:r>
              <a:rPr lang="en-US" dirty="0" smtClean="0"/>
              <a:t>Move classes, update/change </a:t>
            </a:r>
            <a:r>
              <a:rPr lang="en-US" dirty="0"/>
              <a:t>a</a:t>
            </a:r>
            <a:r>
              <a:rPr lang="en-US" dirty="0" smtClean="0"/>
              <a:t>xioms, import different classes form other source ontologies, check consistency again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3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929</Words>
  <Application>Microsoft Macintosh PowerPoint</Application>
  <PresentationFormat>On-screen Show (4:3)</PresentationFormat>
  <Paragraphs>118</Paragraphs>
  <Slides>19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Releasing ontologies in multiple formats using the OBO Ontology Release (Oort)</vt:lpstr>
      <vt:lpstr>Content</vt:lpstr>
      <vt:lpstr>Releasing an ontology</vt:lpstr>
      <vt:lpstr>Releases and PURLS</vt:lpstr>
      <vt:lpstr>Releases and PURLS (2)</vt:lpstr>
      <vt:lpstr>What to do before release?</vt:lpstr>
      <vt:lpstr>What to do before a release? (cont’d)</vt:lpstr>
      <vt:lpstr>Updating external referenced terms</vt:lpstr>
      <vt:lpstr>Steps for release </vt:lpstr>
      <vt:lpstr>Steps for release (cont’d) </vt:lpstr>
      <vt:lpstr>How to get a PURL</vt:lpstr>
      <vt:lpstr>How to update a PURL (cont’d)</vt:lpstr>
      <vt:lpstr>How to update a PURL (cont’d)</vt:lpstr>
      <vt:lpstr>How to update a PURL (cont’d)</vt:lpstr>
      <vt:lpstr>Release Pipeline </vt:lpstr>
      <vt:lpstr>Release Pipeline (cont’d) </vt:lpstr>
      <vt:lpstr>Release pipeline</vt:lpstr>
      <vt:lpstr>Release pipeline</vt:lpstr>
      <vt:lpstr>Example using Oort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Releasing ontologies in multiple formats using the Oort tool  </dc:title>
  <dc:creator>Home</dc:creator>
  <cp:lastModifiedBy>Carlo Torniai</cp:lastModifiedBy>
  <cp:revision>114</cp:revision>
  <dcterms:created xsi:type="dcterms:W3CDTF">2012-07-13T17:32:32Z</dcterms:created>
  <dcterms:modified xsi:type="dcterms:W3CDTF">2012-08-03T13:08:20Z</dcterms:modified>
</cp:coreProperties>
</file>