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86" r:id="rId4"/>
    <p:sldId id="285" r:id="rId5"/>
    <p:sldId id="287" r:id="rId6"/>
    <p:sldId id="284" r:id="rId7"/>
    <p:sldId id="288" r:id="rId8"/>
    <p:sldId id="259" r:id="rId9"/>
    <p:sldId id="260" r:id="rId10"/>
    <p:sldId id="263" r:id="rId11"/>
    <p:sldId id="264" r:id="rId12"/>
    <p:sldId id="265" r:id="rId13"/>
    <p:sldId id="267" r:id="rId14"/>
    <p:sldId id="277" r:id="rId15"/>
    <p:sldId id="269" r:id="rId16"/>
    <p:sldId id="270" r:id="rId17"/>
    <p:sldId id="268" r:id="rId18"/>
    <p:sldId id="279" r:id="rId19"/>
    <p:sldId id="291" r:id="rId20"/>
    <p:sldId id="299" r:id="rId21"/>
    <p:sldId id="301" r:id="rId22"/>
    <p:sldId id="310" r:id="rId23"/>
    <p:sldId id="309" r:id="rId24"/>
    <p:sldId id="311" r:id="rId25"/>
    <p:sldId id="312" r:id="rId26"/>
    <p:sldId id="294" r:id="rId27"/>
    <p:sldId id="276" r:id="rId28"/>
    <p:sldId id="278" r:id="rId29"/>
    <p:sldId id="305" r:id="rId30"/>
    <p:sldId id="306" r:id="rId31"/>
    <p:sldId id="307" r:id="rId32"/>
    <p:sldId id="30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33" autoAdjust="0"/>
  </p:normalViewPr>
  <p:slideViewPr>
    <p:cSldViewPr>
      <p:cViewPr>
        <p:scale>
          <a:sx n="100" d="100"/>
          <a:sy n="100" d="100"/>
        </p:scale>
        <p:origin x="-48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8B4E5-90AE-43A7-BE67-0BCA3AD3B82B}" type="datetimeFigureOut">
              <a:rPr lang="en-US" smtClean="0"/>
              <a:t>8/1/12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DEA661-91C3-4073-8D27-ECC83AB7FF3E}" type="slidenum">
              <a:rPr lang="en-US" smtClean="0"/>
              <a:t>‹#›</a:t>
            </a:fld>
            <a:endParaRPr lang="en-US"/>
          </a:p>
        </p:txBody>
      </p:sp>
    </p:spTree>
    <p:extLst>
      <p:ext uri="{BB962C8B-B14F-4D97-AF65-F5344CB8AC3E}">
        <p14:creationId xmlns:p14="http://schemas.microsoft.com/office/powerpoint/2010/main" val="1414304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DEA661-91C3-4073-8D27-ECC83AB7FF3E}"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caro2.owl</a:t>
            </a:r>
            <a:r>
              <a:rPr lang="en-US" baseline="0" dirty="0" smtClean="0"/>
              <a:t> header in here</a:t>
            </a:r>
          </a:p>
          <a:p>
            <a:endParaRPr lang="en-US" dirty="0"/>
          </a:p>
        </p:txBody>
      </p:sp>
      <p:sp>
        <p:nvSpPr>
          <p:cNvPr id="4" name="Slide Number Placeholder 3"/>
          <p:cNvSpPr>
            <a:spLocks noGrp="1"/>
          </p:cNvSpPr>
          <p:nvPr>
            <p:ph type="sldNum" sz="quarter" idx="10"/>
          </p:nvPr>
        </p:nvSpPr>
        <p:spPr/>
        <p:txBody>
          <a:bodyPr/>
          <a:lstStyle/>
          <a:p>
            <a:fld id="{FEDEA661-91C3-4073-8D27-ECC83AB7FF3E}" type="slidenum">
              <a:rPr lang="en-US" smtClean="0"/>
              <a:t>5</a:t>
            </a:fld>
            <a:endParaRPr lang="en-US"/>
          </a:p>
        </p:txBody>
      </p:sp>
    </p:spTree>
    <p:extLst>
      <p:ext uri="{BB962C8B-B14F-4D97-AF65-F5344CB8AC3E}">
        <p14:creationId xmlns:p14="http://schemas.microsoft.com/office/powerpoint/2010/main" val="1509207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DEA661-91C3-4073-8D27-ECC83AB7FF3E}" type="slidenum">
              <a:rPr lang="en-US" smtClean="0"/>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a:lstStyle/>
          <a:p>
            <a:endParaRPr lang="en-US" smtClean="0"/>
          </a:p>
        </p:txBody>
      </p:sp>
      <p:sp>
        <p:nvSpPr>
          <p:cNvPr id="27652" name="Slide Number Placeholder 3"/>
          <p:cNvSpPr>
            <a:spLocks noGrp="1"/>
          </p:cNvSpPr>
          <p:nvPr>
            <p:ph type="sldNum" sz="quarter" idx="5"/>
          </p:nvPr>
        </p:nvSpPr>
        <p:spPr bwMode="auto">
          <a:noFill/>
          <a:ln>
            <a:miter lim="800000"/>
            <a:headEnd/>
            <a:tailEnd/>
          </a:ln>
        </p:spPr>
        <p:txBody>
          <a:bodyPr/>
          <a:lstStyle/>
          <a:p>
            <a:fld id="{52AE51DC-D25D-450D-B4D5-2F776CE4DC05}" type="slidenum">
              <a:rPr lang="en-US"/>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a:lstStyle/>
          <a:p>
            <a:endParaRPr lang="en-US" smtClean="0"/>
          </a:p>
        </p:txBody>
      </p:sp>
      <p:sp>
        <p:nvSpPr>
          <p:cNvPr id="29700" name="Slide Number Placeholder 3"/>
          <p:cNvSpPr>
            <a:spLocks noGrp="1"/>
          </p:cNvSpPr>
          <p:nvPr>
            <p:ph type="sldNum" sz="quarter" idx="5"/>
          </p:nvPr>
        </p:nvSpPr>
        <p:spPr bwMode="auto">
          <a:noFill/>
          <a:ln>
            <a:miter lim="800000"/>
            <a:headEnd/>
            <a:tailEnd/>
          </a:ln>
        </p:spPr>
        <p:txBody>
          <a:bodyPr/>
          <a:lstStyle/>
          <a:p>
            <a:fld id="{754FFB8E-682A-4B86-8475-0F866C388E46}" type="slidenum">
              <a:rPr lang="en-US"/>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Brief overview of the service</a:t>
            </a:r>
            <a:endParaRPr lang="en-US" dirty="0"/>
          </a:p>
        </p:txBody>
      </p:sp>
      <p:sp>
        <p:nvSpPr>
          <p:cNvPr id="4" name="Slide Number Placeholder 3"/>
          <p:cNvSpPr>
            <a:spLocks noGrp="1"/>
          </p:cNvSpPr>
          <p:nvPr>
            <p:ph type="sldNum" sz="quarter" idx="10"/>
          </p:nvPr>
        </p:nvSpPr>
        <p:spPr/>
        <p:txBody>
          <a:bodyPr/>
          <a:lstStyle/>
          <a:p>
            <a:fld id="{FEDEA661-91C3-4073-8D27-ECC83AB7FF3E}" type="slidenum">
              <a:rPr lang="en-US" smtClean="0"/>
              <a:t>18</a:t>
            </a:fld>
            <a:endParaRPr lang="en-US"/>
          </a:p>
        </p:txBody>
      </p:sp>
    </p:spTree>
    <p:extLst>
      <p:ext uri="{BB962C8B-B14F-4D97-AF65-F5344CB8AC3E}">
        <p14:creationId xmlns:p14="http://schemas.microsoft.com/office/powerpoint/2010/main" val="1241612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Missing this link (you probably</a:t>
            </a:r>
            <a:r>
              <a:rPr lang="en-US" baseline="0" dirty="0" smtClean="0"/>
              <a:t> already know this)</a:t>
            </a:r>
            <a:endParaRPr lang="en-US" dirty="0"/>
          </a:p>
        </p:txBody>
      </p:sp>
      <p:sp>
        <p:nvSpPr>
          <p:cNvPr id="4" name="Slide Number Placeholder 3"/>
          <p:cNvSpPr>
            <a:spLocks noGrp="1"/>
          </p:cNvSpPr>
          <p:nvPr>
            <p:ph type="sldNum" sz="quarter" idx="10"/>
          </p:nvPr>
        </p:nvSpPr>
        <p:spPr/>
        <p:txBody>
          <a:bodyPr/>
          <a:lstStyle/>
          <a:p>
            <a:fld id="{FEDEA661-91C3-4073-8D27-ECC83AB7FF3E}" type="slidenum">
              <a:rPr lang="en-US" smtClean="0"/>
              <a:t>26</a:t>
            </a:fld>
            <a:endParaRPr lang="en-US"/>
          </a:p>
        </p:txBody>
      </p:sp>
    </p:spTree>
    <p:extLst>
      <p:ext uri="{BB962C8B-B14F-4D97-AF65-F5344CB8AC3E}">
        <p14:creationId xmlns:p14="http://schemas.microsoft.com/office/powerpoint/2010/main" val="497104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5AF00C-3296-421A-9983-63E536901FCC}" type="datetimeFigureOut">
              <a:rPr lang="en-US" smtClean="0"/>
              <a:t>8/1/12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AF00C-3296-421A-9983-63E536901FCC}" type="datetimeFigureOut">
              <a:rPr lang="en-US" smtClean="0"/>
              <a:t>8/1/12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AF00C-3296-421A-9983-63E536901FCC}" type="datetimeFigureOut">
              <a:rPr lang="en-US" smtClean="0"/>
              <a:t>8/1/12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AF00C-3296-421A-9983-63E536901FCC}" type="datetimeFigureOut">
              <a:rPr lang="en-US" smtClean="0"/>
              <a:t>8/1/12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AF00C-3296-421A-9983-63E536901FCC}" type="datetimeFigureOut">
              <a:rPr lang="en-US" smtClean="0"/>
              <a:t>8/1/12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5AF00C-3296-421A-9983-63E536901FCC}" type="datetimeFigureOut">
              <a:rPr lang="en-US" smtClean="0"/>
              <a:t>8/1/12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5AF00C-3296-421A-9983-63E536901FCC}" type="datetimeFigureOut">
              <a:rPr lang="en-US" smtClean="0"/>
              <a:t>8/1/12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5AF00C-3296-421A-9983-63E536901FCC}" type="datetimeFigureOut">
              <a:rPr lang="en-US" smtClean="0"/>
              <a:t>8/1/12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AF00C-3296-421A-9983-63E536901FCC}" type="datetimeFigureOut">
              <a:rPr lang="en-US" smtClean="0"/>
              <a:t>8/1/12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AF00C-3296-421A-9983-63E536901FCC}" type="datetimeFigureOut">
              <a:rPr lang="en-US" smtClean="0"/>
              <a:t>8/1/12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AF00C-3296-421A-9983-63E536901FCC}" type="datetimeFigureOut">
              <a:rPr lang="en-US" smtClean="0"/>
              <a:t>8/1/12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AF00C-3296-421A-9983-63E536901FCC}" type="datetimeFigureOut">
              <a:rPr lang="en-US" smtClean="0"/>
              <a:t>8/1/12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669B7-EEE3-45C5-9F60-308DCD8686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ontofox.hegroup.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purl.obolibrary.org/obo/my_material_entity" TargetMode="External"/><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bi-ontology.org/page/MIREO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org/Submission/2004/SUBM-CBD-20040930/" TargetMode="Externa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3"/>
            <a:ext cx="7772400" cy="1470025"/>
          </a:xfrm>
        </p:spPr>
        <p:txBody>
          <a:bodyPr/>
          <a:lstStyle/>
          <a:p>
            <a:r>
              <a:rPr lang="en-US" b="1" dirty="0" smtClean="0"/>
              <a:t>Imports, MIREOT, </a:t>
            </a:r>
            <a:r>
              <a:rPr lang="en-US" b="1" dirty="0" err="1" smtClean="0"/>
              <a:t>OntoFox</a:t>
            </a:r>
            <a:endParaRPr lang="en-US" b="1" dirty="0"/>
          </a:p>
        </p:txBody>
      </p:sp>
      <p:pic>
        <p:nvPicPr>
          <p:cNvPr id="5" name="Picture 4" descr="AnatomyCourseGraphi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26506"/>
            <a:ext cx="9144000" cy="914400"/>
          </a:xfrm>
          <a:prstGeom prst="rect">
            <a:avLst/>
          </a:prstGeom>
        </p:spPr>
      </p:pic>
      <p:sp>
        <p:nvSpPr>
          <p:cNvPr id="6" name="Rectangle 5"/>
          <p:cNvSpPr/>
          <p:nvPr/>
        </p:nvSpPr>
        <p:spPr>
          <a:xfrm>
            <a:off x="232608" y="219240"/>
            <a:ext cx="8692444" cy="4798331"/>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2"/>
                </a:solidFill>
              </a:ln>
              <a:solidFill>
                <a:schemeClr val="tx2"/>
              </a:solidFill>
            </a:endParaRPr>
          </a:p>
        </p:txBody>
      </p:sp>
      <p:sp>
        <p:nvSpPr>
          <p:cNvPr id="7" name="TextBox 6"/>
          <p:cNvSpPr txBox="1"/>
          <p:nvPr/>
        </p:nvSpPr>
        <p:spPr>
          <a:xfrm>
            <a:off x="1219200" y="6220251"/>
            <a:ext cx="7045518" cy="646331"/>
          </a:xfrm>
          <a:prstGeom prst="rect">
            <a:avLst/>
          </a:prstGeom>
          <a:noFill/>
        </p:spPr>
        <p:txBody>
          <a:bodyPr wrap="none" rtlCol="0">
            <a:spAutoFit/>
          </a:bodyPr>
          <a:lstStyle/>
          <a:p>
            <a:r>
              <a:rPr lang="en-US" b="1" dirty="0" smtClean="0"/>
              <a:t>Contributors: Carlo </a:t>
            </a:r>
            <a:r>
              <a:rPr lang="en-US" b="1" dirty="0"/>
              <a:t>Torniai, </a:t>
            </a:r>
            <a:r>
              <a:rPr lang="en-US" b="1" dirty="0" smtClean="0"/>
              <a:t>Melanie </a:t>
            </a:r>
            <a:r>
              <a:rPr lang="en-US" b="1" dirty="0" err="1" smtClean="0"/>
              <a:t>Courtot</a:t>
            </a:r>
            <a:r>
              <a:rPr lang="en-US" b="1" dirty="0"/>
              <a:t>, Chris </a:t>
            </a:r>
            <a:r>
              <a:rPr lang="en-US" b="1" dirty="0" err="1"/>
              <a:t>Mungall</a:t>
            </a:r>
            <a:r>
              <a:rPr lang="en-US" b="1" dirty="0"/>
              <a:t>, Allen Xiang</a:t>
            </a:r>
          </a:p>
          <a:p>
            <a:endParaRPr lang="en-US" b="1" dirty="0"/>
          </a:p>
        </p:txBody>
      </p:sp>
      <p:pic>
        <p:nvPicPr>
          <p:cNvPr id="8" name="Picture 7"/>
          <p:cNvPicPr>
            <a:picLocks noChangeAspect="1"/>
          </p:cNvPicPr>
          <p:nvPr/>
        </p:nvPicPr>
        <p:blipFill>
          <a:blip r:embed="rId4"/>
          <a:stretch>
            <a:fillRect/>
          </a:stretch>
        </p:blipFill>
        <p:spPr>
          <a:xfrm>
            <a:off x="1294353" y="1082542"/>
            <a:ext cx="6325647" cy="37901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49275" y="228600"/>
            <a:ext cx="8042275" cy="758825"/>
          </a:xfrm>
        </p:spPr>
        <p:txBody>
          <a:bodyPr>
            <a:normAutofit/>
          </a:bodyPr>
          <a:lstStyle/>
          <a:p>
            <a:pPr eaLnBrk="1" hangingPunct="1"/>
            <a:r>
              <a:rPr lang="en-US" sz="4000" b="1" dirty="0" smtClean="0"/>
              <a:t>Create our own terms</a:t>
            </a:r>
          </a:p>
        </p:txBody>
      </p:sp>
      <p:sp>
        <p:nvSpPr>
          <p:cNvPr id="10243" name="Content Placeholder 2"/>
          <p:cNvSpPr>
            <a:spLocks noGrp="1"/>
          </p:cNvSpPr>
          <p:nvPr>
            <p:ph idx="1"/>
          </p:nvPr>
        </p:nvSpPr>
        <p:spPr>
          <a:xfrm>
            <a:off x="549275" y="987425"/>
            <a:ext cx="8042275" cy="2289175"/>
          </a:xfrm>
        </p:spPr>
        <p:txBody>
          <a:bodyPr>
            <a:normAutofit/>
          </a:bodyPr>
          <a:lstStyle/>
          <a:p>
            <a:pPr marL="457200" indent="-457200" eaLnBrk="1" hangingPunct="1">
              <a:lnSpc>
                <a:spcPct val="80000"/>
              </a:lnSpc>
              <a:buFont typeface="Arial" charset="0"/>
              <a:buNone/>
            </a:pPr>
            <a:r>
              <a:rPr lang="en-US" sz="2500" dirty="0" smtClean="0"/>
              <a:t>One can create our own terms and reference others</a:t>
            </a:r>
          </a:p>
          <a:p>
            <a:pPr lvl="1" eaLnBrk="1" hangingPunct="1">
              <a:lnSpc>
                <a:spcPct val="80000"/>
              </a:lnSpc>
              <a:buFont typeface="Arial" charset="0"/>
              <a:buChar char="•"/>
            </a:pPr>
            <a:r>
              <a:rPr lang="en-US" sz="2500" dirty="0" smtClean="0"/>
              <a:t>Adding an annotation referencing the external ontology</a:t>
            </a:r>
          </a:p>
          <a:p>
            <a:pPr lvl="1" eaLnBrk="1" hangingPunct="1">
              <a:lnSpc>
                <a:spcPct val="80000"/>
              </a:lnSpc>
              <a:buClr>
                <a:schemeClr val="tx1"/>
              </a:buClr>
              <a:buFont typeface="Arial" charset="0"/>
              <a:buChar char="•"/>
            </a:pPr>
            <a:r>
              <a:rPr lang="en-US" sz="2500" b="1" dirty="0" smtClean="0">
                <a:solidFill>
                  <a:srgbClr val="800000"/>
                </a:solidFill>
              </a:rPr>
              <a:t>But</a:t>
            </a:r>
            <a:r>
              <a:rPr lang="en-US" sz="2500" dirty="0" smtClean="0">
                <a:solidFill>
                  <a:srgbClr val="FF0000"/>
                </a:solidFill>
              </a:rPr>
              <a:t> </a:t>
            </a:r>
            <a:r>
              <a:rPr lang="en-US" sz="2500" dirty="0" smtClean="0"/>
              <a:t>this duplicates efforts, creates redundancy, doesn’t comply with </a:t>
            </a:r>
            <a:r>
              <a:rPr lang="en-US" sz="2500" dirty="0" err="1" smtClean="0"/>
              <a:t>orthogonality</a:t>
            </a:r>
            <a:r>
              <a:rPr lang="en-US" sz="2500" dirty="0" smtClean="0"/>
              <a:t> principle from OBO Foundry, making data integration more difficult</a:t>
            </a:r>
          </a:p>
        </p:txBody>
      </p:sp>
      <p:grpSp>
        <p:nvGrpSpPr>
          <p:cNvPr id="2" name="Group 14"/>
          <p:cNvGrpSpPr>
            <a:grpSpLocks/>
          </p:cNvGrpSpPr>
          <p:nvPr/>
        </p:nvGrpSpPr>
        <p:grpSpPr bwMode="auto">
          <a:xfrm>
            <a:off x="2320925" y="3530600"/>
            <a:ext cx="4537075" cy="3098800"/>
            <a:chOff x="2321703" y="3116282"/>
            <a:chExt cx="4536313" cy="3098800"/>
          </a:xfrm>
        </p:grpSpPr>
        <p:sp>
          <p:nvSpPr>
            <p:cNvPr id="5" name="Oval 4"/>
            <p:cNvSpPr>
              <a:spLocks noChangeArrowheads="1"/>
            </p:cNvSpPr>
            <p:nvPr/>
          </p:nvSpPr>
          <p:spPr bwMode="auto">
            <a:xfrm>
              <a:off x="2321703" y="3116282"/>
              <a:ext cx="1357085" cy="1357313"/>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26630" name="TextBox 5"/>
            <p:cNvSpPr txBox="1">
              <a:spLocks noChangeArrowheads="1"/>
            </p:cNvSpPr>
            <p:nvPr/>
          </p:nvSpPr>
          <p:spPr bwMode="auto">
            <a:xfrm>
              <a:off x="2463800" y="3544888"/>
              <a:ext cx="1143000" cy="369887"/>
            </a:xfrm>
            <a:prstGeom prst="rect">
              <a:avLst/>
            </a:prstGeom>
            <a:noFill/>
            <a:ln w="9525">
              <a:noFill/>
              <a:miter lim="800000"/>
              <a:headEnd/>
              <a:tailEnd/>
            </a:ln>
          </p:spPr>
          <p:txBody>
            <a:bodyPr>
              <a:spAutoFit/>
            </a:bodyPr>
            <a:lstStyle/>
            <a:p>
              <a:r>
                <a:rPr lang="en-GB"/>
                <a:t>OBI: cell</a:t>
              </a:r>
            </a:p>
          </p:txBody>
        </p:sp>
        <p:sp>
          <p:nvSpPr>
            <p:cNvPr id="7" name="Oval 6"/>
            <p:cNvSpPr>
              <a:spLocks noChangeArrowheads="1"/>
            </p:cNvSpPr>
            <p:nvPr/>
          </p:nvSpPr>
          <p:spPr bwMode="auto">
            <a:xfrm>
              <a:off x="2358210" y="4857770"/>
              <a:ext cx="1357084" cy="1357312"/>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26632" name="TextBox 7"/>
            <p:cNvSpPr txBox="1">
              <a:spLocks noChangeArrowheads="1"/>
            </p:cNvSpPr>
            <p:nvPr/>
          </p:nvSpPr>
          <p:spPr bwMode="auto">
            <a:xfrm>
              <a:off x="2428875" y="5154613"/>
              <a:ext cx="1143000" cy="646112"/>
            </a:xfrm>
            <a:prstGeom prst="rect">
              <a:avLst/>
            </a:prstGeom>
            <a:noFill/>
            <a:ln w="9525">
              <a:noFill/>
              <a:miter lim="800000"/>
              <a:headEnd/>
              <a:tailEnd/>
            </a:ln>
          </p:spPr>
          <p:txBody>
            <a:bodyPr>
              <a:spAutoFit/>
            </a:bodyPr>
            <a:lstStyle/>
            <a:p>
              <a:pPr algn="ctr"/>
              <a:r>
                <a:rPr lang="en-GB"/>
                <a:t>OBI: cancer</a:t>
              </a:r>
            </a:p>
          </p:txBody>
        </p:sp>
        <p:sp>
          <p:nvSpPr>
            <p:cNvPr id="9" name="Oval 8"/>
            <p:cNvSpPr>
              <a:spLocks noChangeArrowheads="1"/>
            </p:cNvSpPr>
            <p:nvPr/>
          </p:nvSpPr>
          <p:spPr bwMode="auto">
            <a:xfrm>
              <a:off x="5500932" y="3116282"/>
              <a:ext cx="1357084" cy="1357313"/>
            </a:xfrm>
            <a:prstGeom prst="ellipse">
              <a:avLst/>
            </a:prstGeom>
            <a:gradFill rotWithShape="1">
              <a:gsLst>
                <a:gs pos="0">
                  <a:srgbClr val="95EEFF"/>
                </a:gs>
                <a:gs pos="100000">
                  <a:srgbClr val="39B7D8"/>
                </a:gs>
              </a:gsLst>
              <a:lin ang="5400000"/>
            </a:gradFill>
            <a:ln w="9525">
              <a:solidFill>
                <a:srgbClr val="46AAC5"/>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10" name="Oval 9"/>
            <p:cNvSpPr>
              <a:spLocks noChangeArrowheads="1"/>
            </p:cNvSpPr>
            <p:nvPr/>
          </p:nvSpPr>
          <p:spPr bwMode="auto">
            <a:xfrm>
              <a:off x="5500932" y="4857770"/>
              <a:ext cx="1357084" cy="1357312"/>
            </a:xfrm>
            <a:prstGeom prst="ellipse">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26635" name="TextBox 10"/>
            <p:cNvSpPr txBox="1">
              <a:spLocks noChangeArrowheads="1"/>
            </p:cNvSpPr>
            <p:nvPr/>
          </p:nvSpPr>
          <p:spPr bwMode="auto">
            <a:xfrm>
              <a:off x="5500688" y="3544888"/>
              <a:ext cx="1357312" cy="369887"/>
            </a:xfrm>
            <a:prstGeom prst="rect">
              <a:avLst/>
            </a:prstGeom>
            <a:noFill/>
            <a:ln w="9525">
              <a:noFill/>
              <a:miter lim="800000"/>
              <a:headEnd/>
              <a:tailEnd/>
            </a:ln>
          </p:spPr>
          <p:txBody>
            <a:bodyPr>
              <a:spAutoFit/>
            </a:bodyPr>
            <a:lstStyle/>
            <a:p>
              <a:pPr algn="ctr"/>
              <a:r>
                <a:rPr lang="en-GB"/>
                <a:t>CL: cell</a:t>
              </a:r>
            </a:p>
          </p:txBody>
        </p:sp>
        <p:sp>
          <p:nvSpPr>
            <p:cNvPr id="26636" name="TextBox 11"/>
            <p:cNvSpPr txBox="1">
              <a:spLocks noChangeArrowheads="1"/>
            </p:cNvSpPr>
            <p:nvPr/>
          </p:nvSpPr>
          <p:spPr bwMode="auto">
            <a:xfrm>
              <a:off x="5500688" y="5246688"/>
              <a:ext cx="1357312" cy="647700"/>
            </a:xfrm>
            <a:prstGeom prst="rect">
              <a:avLst/>
            </a:prstGeom>
            <a:noFill/>
            <a:ln w="9525">
              <a:noFill/>
              <a:miter lim="800000"/>
              <a:headEnd/>
              <a:tailEnd/>
            </a:ln>
          </p:spPr>
          <p:txBody>
            <a:bodyPr>
              <a:spAutoFit/>
            </a:bodyPr>
            <a:lstStyle/>
            <a:p>
              <a:pPr algn="ctr"/>
              <a:r>
                <a:rPr lang="en-GB"/>
                <a:t>NCI: cancer</a:t>
              </a:r>
            </a:p>
          </p:txBody>
        </p:sp>
        <p:cxnSp>
          <p:nvCxnSpPr>
            <p:cNvPr id="14" name="Straight Arrow Connector 13"/>
            <p:cNvCxnSpPr>
              <a:cxnSpLocks noChangeShapeType="1"/>
            </p:cNvCxnSpPr>
            <p:nvPr/>
          </p:nvCxnSpPr>
          <p:spPr bwMode="auto">
            <a:xfrm>
              <a:off x="3678788" y="3857645"/>
              <a:ext cx="1822144" cy="1587"/>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18" name="Straight Arrow Connector 17"/>
            <p:cNvCxnSpPr>
              <a:cxnSpLocks noChangeShapeType="1"/>
              <a:stCxn id="7" idx="6"/>
              <a:endCxn id="10" idx="2"/>
            </p:cNvCxnSpPr>
            <p:nvPr/>
          </p:nvCxnSpPr>
          <p:spPr bwMode="auto">
            <a:xfrm>
              <a:off x="3715294" y="5537220"/>
              <a:ext cx="1785638" cy="1587"/>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49275" y="228600"/>
            <a:ext cx="8042275" cy="758825"/>
          </a:xfrm>
        </p:spPr>
        <p:txBody>
          <a:bodyPr>
            <a:normAutofit/>
          </a:bodyPr>
          <a:lstStyle/>
          <a:p>
            <a:pPr eaLnBrk="1" hangingPunct="1"/>
            <a:r>
              <a:rPr lang="en-US" sz="4000" b="1" dirty="0" smtClean="0"/>
              <a:t>Import modules</a:t>
            </a:r>
          </a:p>
        </p:txBody>
      </p:sp>
      <p:sp>
        <p:nvSpPr>
          <p:cNvPr id="28675" name="Content Placeholder 2"/>
          <p:cNvSpPr>
            <a:spLocks noGrp="1"/>
          </p:cNvSpPr>
          <p:nvPr>
            <p:ph idx="1"/>
          </p:nvPr>
        </p:nvSpPr>
        <p:spPr>
          <a:xfrm>
            <a:off x="549275" y="1143000"/>
            <a:ext cx="8042275" cy="2514600"/>
          </a:xfrm>
        </p:spPr>
        <p:txBody>
          <a:bodyPr/>
          <a:lstStyle/>
          <a:p>
            <a:pPr lvl="1" eaLnBrk="1" hangingPunct="1">
              <a:buClr>
                <a:schemeClr val="tx1"/>
              </a:buClr>
              <a:buFont typeface="Arial" charset="0"/>
              <a:buChar char="•"/>
            </a:pPr>
            <a:r>
              <a:rPr lang="en-US" sz="3000" dirty="0" smtClean="0"/>
              <a:t>A module is a subset of the external ontology, containing classes and axioms, allowing “original” reasoning</a:t>
            </a:r>
          </a:p>
          <a:p>
            <a:pPr lvl="1" eaLnBrk="1" hangingPunct="1">
              <a:buClr>
                <a:schemeClr val="tx1"/>
              </a:buClr>
              <a:buFont typeface="Arial" charset="0"/>
              <a:buChar char="•"/>
            </a:pPr>
            <a:r>
              <a:rPr lang="en-US" sz="3000" b="1" dirty="0" smtClean="0">
                <a:solidFill>
                  <a:srgbClr val="800000"/>
                </a:solidFill>
              </a:rPr>
              <a:t>But </a:t>
            </a:r>
            <a:r>
              <a:rPr lang="en-US" sz="3000" dirty="0" smtClean="0"/>
              <a:t>it is a problem to </a:t>
            </a:r>
            <a:r>
              <a:rPr lang="en-US" sz="3000" dirty="0" smtClean="0"/>
              <a:t>create/ get the </a:t>
            </a:r>
            <a:r>
              <a:rPr lang="en-US" sz="3000" dirty="0" smtClean="0"/>
              <a:t>modules</a:t>
            </a:r>
          </a:p>
        </p:txBody>
      </p:sp>
      <p:grpSp>
        <p:nvGrpSpPr>
          <p:cNvPr id="2" name="Group 11"/>
          <p:cNvGrpSpPr>
            <a:grpSpLocks/>
          </p:cNvGrpSpPr>
          <p:nvPr/>
        </p:nvGrpSpPr>
        <p:grpSpPr bwMode="auto">
          <a:xfrm>
            <a:off x="1785938" y="4354513"/>
            <a:ext cx="4929187" cy="1741487"/>
            <a:chOff x="1785918" y="3544910"/>
            <a:chExt cx="4929207" cy="1741478"/>
          </a:xfrm>
        </p:grpSpPr>
        <p:sp>
          <p:nvSpPr>
            <p:cNvPr id="4" name="Oval 3"/>
            <p:cNvSpPr>
              <a:spLocks noChangeArrowheads="1"/>
            </p:cNvSpPr>
            <p:nvPr/>
          </p:nvSpPr>
          <p:spPr bwMode="auto">
            <a:xfrm>
              <a:off x="1785918" y="3544910"/>
              <a:ext cx="1741494" cy="174147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28678" name="TextBox 4"/>
            <p:cNvSpPr txBox="1">
              <a:spLocks noChangeArrowheads="1"/>
            </p:cNvSpPr>
            <p:nvPr/>
          </p:nvSpPr>
          <p:spPr bwMode="auto">
            <a:xfrm>
              <a:off x="1928813" y="3643313"/>
              <a:ext cx="1357312" cy="646328"/>
            </a:xfrm>
            <a:prstGeom prst="rect">
              <a:avLst/>
            </a:prstGeom>
            <a:noFill/>
            <a:ln w="9525">
              <a:noFill/>
              <a:miter lim="800000"/>
              <a:headEnd/>
              <a:tailEnd/>
            </a:ln>
          </p:spPr>
          <p:txBody>
            <a:bodyPr>
              <a:spAutoFit/>
            </a:bodyPr>
            <a:lstStyle/>
            <a:p>
              <a:pPr algn="ctr"/>
              <a:r>
                <a:rPr lang="en-GB" dirty="0" smtClean="0"/>
                <a:t>Your small little Onto</a:t>
              </a:r>
              <a:endParaRPr lang="en-GB" dirty="0"/>
            </a:p>
          </p:txBody>
        </p:sp>
        <p:sp>
          <p:nvSpPr>
            <p:cNvPr id="6" name="Oval 5"/>
            <p:cNvSpPr>
              <a:spLocks noChangeArrowheads="1"/>
            </p:cNvSpPr>
            <p:nvPr/>
          </p:nvSpPr>
          <p:spPr bwMode="auto">
            <a:xfrm>
              <a:off x="4965693" y="3544910"/>
              <a:ext cx="1739907" cy="1741478"/>
            </a:xfrm>
            <a:prstGeom prst="ellipse">
              <a:avLst/>
            </a:prstGeom>
            <a:gradFill rotWithShape="1">
              <a:gsLst>
                <a:gs pos="0">
                  <a:srgbClr val="95EEFF"/>
                </a:gs>
                <a:gs pos="100000">
                  <a:srgbClr val="39B7D8"/>
                </a:gs>
              </a:gsLst>
              <a:lin ang="5400000"/>
            </a:gradFill>
            <a:ln w="9525">
              <a:solidFill>
                <a:srgbClr val="46AAC5"/>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28680" name="TextBox 6"/>
            <p:cNvSpPr txBox="1">
              <a:spLocks noChangeArrowheads="1"/>
            </p:cNvSpPr>
            <p:nvPr/>
          </p:nvSpPr>
          <p:spPr bwMode="auto">
            <a:xfrm>
              <a:off x="4973638" y="3571875"/>
              <a:ext cx="1741487" cy="646113"/>
            </a:xfrm>
            <a:prstGeom prst="rect">
              <a:avLst/>
            </a:prstGeom>
            <a:noFill/>
            <a:ln w="9525">
              <a:noFill/>
              <a:miter lim="800000"/>
              <a:headEnd/>
              <a:tailEnd/>
            </a:ln>
          </p:spPr>
          <p:txBody>
            <a:bodyPr>
              <a:spAutoFit/>
            </a:bodyPr>
            <a:lstStyle/>
            <a:p>
              <a:pPr algn="ctr"/>
              <a:r>
                <a:rPr lang="en-GB"/>
                <a:t>Cell </a:t>
              </a:r>
            </a:p>
            <a:p>
              <a:pPr algn="ctr"/>
              <a:r>
                <a:rPr lang="en-GB"/>
                <a:t>Ontology</a:t>
              </a:r>
            </a:p>
          </p:txBody>
        </p:sp>
        <p:sp>
          <p:nvSpPr>
            <p:cNvPr id="8" name="Oval 7"/>
            <p:cNvSpPr>
              <a:spLocks noChangeArrowheads="1"/>
            </p:cNvSpPr>
            <p:nvPr/>
          </p:nvSpPr>
          <p:spPr bwMode="auto">
            <a:xfrm>
              <a:off x="2571733" y="4483117"/>
              <a:ext cx="606427" cy="606422"/>
            </a:xfrm>
            <a:prstGeom prst="ellipse">
              <a:avLst/>
            </a:prstGeom>
            <a:solidFill>
              <a:srgbClr val="5F8804"/>
            </a:solidFill>
            <a:ln w="12700">
              <a:solidFill>
                <a:srgbClr val="287A9E"/>
              </a:solidFill>
              <a:round/>
              <a:headEnd/>
              <a:tailEnd/>
            </a:ln>
            <a:effectLst>
              <a:outerShdw blurRad="63500" dist="26940" dir="5400000" sx="100999" sy="100999" rotWithShape="0">
                <a:srgbClr val="000000">
                  <a:alpha val="39999"/>
                </a:srgbClr>
              </a:outerShdw>
            </a:effectLst>
          </p:spPr>
          <p:txBody>
            <a:bodyPr anchor="ctr"/>
            <a:lstStyle/>
            <a:p>
              <a:pPr algn="ctr"/>
              <a:endParaRPr lang="en-GB">
                <a:solidFill>
                  <a:srgbClr val="FFFFFF"/>
                </a:solidFill>
                <a:latin typeface="News Gothic MT" charset="0"/>
              </a:endParaRPr>
            </a:p>
          </p:txBody>
        </p:sp>
        <p:sp>
          <p:nvSpPr>
            <p:cNvPr id="9" name="Oval 8"/>
            <p:cNvSpPr>
              <a:spLocks noChangeArrowheads="1"/>
            </p:cNvSpPr>
            <p:nvPr/>
          </p:nvSpPr>
          <p:spPr bwMode="auto">
            <a:xfrm>
              <a:off x="5322882" y="4483117"/>
              <a:ext cx="606427" cy="606422"/>
            </a:xfrm>
            <a:prstGeom prst="ellipse">
              <a:avLst/>
            </a:prstGeom>
            <a:solidFill>
              <a:srgbClr val="5F8804"/>
            </a:solidFill>
            <a:ln w="12700">
              <a:solidFill>
                <a:srgbClr val="287A9E"/>
              </a:solidFill>
              <a:round/>
              <a:headEnd/>
              <a:tailEnd/>
            </a:ln>
            <a:effectLst>
              <a:outerShdw blurRad="63500" dist="26940" dir="5400000" sx="100999" sy="100999" rotWithShape="0">
                <a:srgbClr val="000000">
                  <a:alpha val="39999"/>
                </a:srgbClr>
              </a:outerShdw>
            </a:effectLst>
          </p:spPr>
          <p:txBody>
            <a:bodyPr anchor="ctr"/>
            <a:lstStyle/>
            <a:p>
              <a:pPr algn="ctr"/>
              <a:endParaRPr lang="en-GB">
                <a:solidFill>
                  <a:srgbClr val="FFFFFF"/>
                </a:solidFill>
                <a:latin typeface="News Gothic MT" charset="0"/>
              </a:endParaRPr>
            </a:p>
          </p:txBody>
        </p:sp>
        <p:cxnSp>
          <p:nvCxnSpPr>
            <p:cNvPr id="11" name="Straight Arrow Connector 10"/>
            <p:cNvCxnSpPr>
              <a:cxnSpLocks noChangeShapeType="1"/>
              <a:stCxn id="8" idx="6"/>
            </p:cNvCxnSpPr>
            <p:nvPr/>
          </p:nvCxnSpPr>
          <p:spPr bwMode="auto">
            <a:xfrm>
              <a:off x="3178161" y="4786329"/>
              <a:ext cx="2144722" cy="1587"/>
            </a:xfrm>
            <a:prstGeom prst="straightConnector1">
              <a:avLst/>
            </a:prstGeom>
            <a:noFill/>
            <a:ln w="25400">
              <a:solidFill>
                <a:srgbClr val="F79646"/>
              </a:solidFill>
              <a:prstDash val="sysDash"/>
              <a:round/>
              <a:headEnd type="triangle" w="lg" len="lg"/>
              <a:tailEnd type="triangle" w="lg" len="lg"/>
            </a:ln>
            <a:effectLst>
              <a:outerShdw dist="20000" dir="5400000" rotWithShape="0">
                <a:srgbClr val="808080">
                  <a:alpha val="37999"/>
                </a:srgbClr>
              </a:outerShdw>
            </a:effectLst>
          </p:spPr>
        </p:cxnSp>
      </p:gr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49275" y="107950"/>
            <a:ext cx="8042275" cy="1106488"/>
          </a:xfrm>
        </p:spPr>
        <p:txBody>
          <a:bodyPr/>
          <a:lstStyle/>
          <a:p>
            <a:pPr eaLnBrk="1" hangingPunct="1"/>
            <a:r>
              <a:rPr lang="en-US" b="1" dirty="0" smtClean="0"/>
              <a:t>Full import</a:t>
            </a:r>
          </a:p>
        </p:txBody>
      </p:sp>
      <p:sp>
        <p:nvSpPr>
          <p:cNvPr id="12291" name="Content Placeholder 2"/>
          <p:cNvSpPr>
            <a:spLocks noGrp="1"/>
          </p:cNvSpPr>
          <p:nvPr>
            <p:ph idx="1"/>
          </p:nvPr>
        </p:nvSpPr>
        <p:spPr>
          <a:xfrm>
            <a:off x="549275" y="1214438"/>
            <a:ext cx="8042275" cy="1643062"/>
          </a:xfrm>
        </p:spPr>
        <p:txBody>
          <a:bodyPr>
            <a:normAutofit fontScale="92500" lnSpcReduction="10000"/>
          </a:bodyPr>
          <a:lstStyle/>
          <a:p>
            <a:pPr marL="457200" indent="-457200" eaLnBrk="1" hangingPunct="1">
              <a:lnSpc>
                <a:spcPct val="80000"/>
              </a:lnSpc>
              <a:buFont typeface="Arial" charset="0"/>
              <a:buNone/>
            </a:pPr>
            <a:r>
              <a:rPr lang="en-US" sz="3000" dirty="0" smtClean="0"/>
              <a:t>We can import whole resources	</a:t>
            </a:r>
          </a:p>
          <a:p>
            <a:pPr lvl="1" eaLnBrk="1" hangingPunct="1">
              <a:lnSpc>
                <a:spcPct val="80000"/>
              </a:lnSpc>
            </a:pPr>
            <a:r>
              <a:rPr lang="en-US" sz="2600" dirty="0" smtClean="0"/>
              <a:t>only if full axiomatic interoperability (the holy grail of the ontology community)</a:t>
            </a:r>
          </a:p>
          <a:p>
            <a:pPr lvl="1" eaLnBrk="1" hangingPunct="1">
              <a:lnSpc>
                <a:spcPct val="80000"/>
              </a:lnSpc>
            </a:pPr>
            <a:r>
              <a:rPr lang="en-US" sz="2600" dirty="0" smtClean="0"/>
              <a:t>Large ontologies have huge overhead: current limitations in editing tools and </a:t>
            </a:r>
            <a:r>
              <a:rPr lang="en-US" sz="2600" dirty="0" err="1" smtClean="0"/>
              <a:t>reasoners</a:t>
            </a:r>
            <a:endParaRPr lang="en-US" sz="2600" dirty="0" smtClean="0"/>
          </a:p>
          <a:p>
            <a:pPr marL="457200" indent="-457200" eaLnBrk="1" hangingPunct="1">
              <a:lnSpc>
                <a:spcPct val="80000"/>
              </a:lnSpc>
              <a:buFont typeface="Wingdings 2" charset="2"/>
              <a:buNone/>
            </a:pPr>
            <a:endParaRPr lang="en-US" sz="3000" dirty="0" smtClean="0"/>
          </a:p>
        </p:txBody>
      </p:sp>
      <p:grpSp>
        <p:nvGrpSpPr>
          <p:cNvPr id="2" name="Group 11"/>
          <p:cNvGrpSpPr>
            <a:grpSpLocks/>
          </p:cNvGrpSpPr>
          <p:nvPr/>
        </p:nvGrpSpPr>
        <p:grpSpPr bwMode="auto">
          <a:xfrm>
            <a:off x="1905000" y="4419601"/>
            <a:ext cx="2285999" cy="1828800"/>
            <a:chOff x="1531607" y="3544910"/>
            <a:chExt cx="2299855" cy="1741478"/>
          </a:xfrm>
        </p:grpSpPr>
        <p:sp>
          <p:nvSpPr>
            <p:cNvPr id="4" name="Oval 3"/>
            <p:cNvSpPr>
              <a:spLocks noChangeArrowheads="1"/>
            </p:cNvSpPr>
            <p:nvPr/>
          </p:nvSpPr>
          <p:spPr bwMode="auto">
            <a:xfrm>
              <a:off x="1785918" y="3544910"/>
              <a:ext cx="1741478" cy="174147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30735" name="TextBox 4"/>
            <p:cNvSpPr txBox="1">
              <a:spLocks noChangeArrowheads="1"/>
            </p:cNvSpPr>
            <p:nvPr/>
          </p:nvSpPr>
          <p:spPr bwMode="auto">
            <a:xfrm>
              <a:off x="1531607" y="3571876"/>
              <a:ext cx="2299855" cy="750287"/>
            </a:xfrm>
            <a:prstGeom prst="rect">
              <a:avLst/>
            </a:prstGeom>
            <a:noFill/>
            <a:ln w="9525">
              <a:noFill/>
              <a:miter lim="800000"/>
              <a:headEnd/>
              <a:tailEnd/>
            </a:ln>
          </p:spPr>
          <p:txBody>
            <a:bodyPr wrap="square">
              <a:spAutoFit/>
            </a:bodyPr>
            <a:lstStyle/>
            <a:p>
              <a:pPr algn="ctr"/>
              <a:r>
                <a:rPr lang="en-GB" b="1" dirty="0" smtClean="0"/>
                <a:t>Your small</a:t>
              </a:r>
            </a:p>
            <a:p>
              <a:pPr algn="ctr"/>
              <a:r>
                <a:rPr lang="en-GB" b="1" dirty="0" smtClean="0"/>
                <a:t>Little Onto</a:t>
              </a:r>
              <a:endParaRPr lang="en-GB" b="1" dirty="0"/>
            </a:p>
          </p:txBody>
        </p:sp>
      </p:grpSp>
      <p:grpSp>
        <p:nvGrpSpPr>
          <p:cNvPr id="3" name="Group 10"/>
          <p:cNvGrpSpPr>
            <a:grpSpLocks/>
          </p:cNvGrpSpPr>
          <p:nvPr/>
        </p:nvGrpSpPr>
        <p:grpSpPr bwMode="auto">
          <a:xfrm>
            <a:off x="4191000" y="3057525"/>
            <a:ext cx="3724275" cy="3724275"/>
            <a:chOff x="5063313" y="3643314"/>
            <a:chExt cx="1643074" cy="1643074"/>
          </a:xfrm>
        </p:grpSpPr>
        <p:sp>
          <p:nvSpPr>
            <p:cNvPr id="6" name="Oval 5"/>
            <p:cNvSpPr>
              <a:spLocks noChangeArrowheads="1"/>
            </p:cNvSpPr>
            <p:nvPr/>
          </p:nvSpPr>
          <p:spPr bwMode="auto">
            <a:xfrm>
              <a:off x="5063313" y="3643314"/>
              <a:ext cx="1643074" cy="1643074"/>
            </a:xfrm>
            <a:prstGeom prst="ellipse">
              <a:avLst/>
            </a:prstGeom>
            <a:gradFill rotWithShape="1">
              <a:gsLst>
                <a:gs pos="0">
                  <a:srgbClr val="DCFFA0"/>
                </a:gs>
                <a:gs pos="100000">
                  <a:srgbClr val="A0CA4A"/>
                </a:gs>
              </a:gsLst>
              <a:lin ang="5400000"/>
            </a:gradFill>
            <a:ln w="9525">
              <a:solidFill>
                <a:srgbClr val="98B954"/>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30733" name="TextBox 6"/>
            <p:cNvSpPr txBox="1">
              <a:spLocks noChangeArrowheads="1"/>
            </p:cNvSpPr>
            <p:nvPr/>
          </p:nvSpPr>
          <p:spPr bwMode="auto">
            <a:xfrm>
              <a:off x="5357818" y="3774048"/>
              <a:ext cx="1000132" cy="148509"/>
            </a:xfrm>
            <a:prstGeom prst="rect">
              <a:avLst/>
            </a:prstGeom>
            <a:noFill/>
            <a:ln w="9525">
              <a:noFill/>
              <a:miter lim="800000"/>
              <a:headEnd/>
              <a:tailEnd/>
            </a:ln>
          </p:spPr>
          <p:txBody>
            <a:bodyPr>
              <a:spAutoFit/>
            </a:bodyPr>
            <a:lstStyle/>
            <a:p>
              <a:pPr algn="ctr"/>
              <a:r>
                <a:rPr lang="en-GB" b="1" dirty="0"/>
                <a:t>FMA</a:t>
              </a:r>
            </a:p>
          </p:txBody>
        </p:sp>
      </p:grpSp>
      <p:sp>
        <p:nvSpPr>
          <p:cNvPr id="13" name="Oval 12"/>
          <p:cNvSpPr>
            <a:spLocks noChangeArrowheads="1"/>
          </p:cNvSpPr>
          <p:nvPr/>
        </p:nvSpPr>
        <p:spPr bwMode="auto">
          <a:xfrm>
            <a:off x="3387725" y="5160963"/>
            <a:ext cx="180975" cy="230187"/>
          </a:xfrm>
          <a:prstGeom prst="ellipse">
            <a:avLst/>
          </a:prstGeom>
          <a:gradFill rotWithShape="1">
            <a:gsLst>
              <a:gs pos="0">
                <a:srgbClr val="FFB977"/>
              </a:gs>
              <a:gs pos="100000">
                <a:srgbClr val="FF932B"/>
              </a:gs>
            </a:gsLst>
            <a:lin ang="5400000"/>
          </a:gradFill>
          <a:ln w="9525">
            <a:solidFill>
              <a:srgbClr val="F69240"/>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14" name="Oval 13"/>
          <p:cNvSpPr>
            <a:spLocks noChangeArrowheads="1"/>
          </p:cNvSpPr>
          <p:nvPr/>
        </p:nvSpPr>
        <p:spPr bwMode="auto">
          <a:xfrm>
            <a:off x="3019425" y="5622925"/>
            <a:ext cx="368300" cy="339725"/>
          </a:xfrm>
          <a:prstGeom prst="ellipse">
            <a:avLst/>
          </a:prstGeom>
          <a:gradFill rotWithShape="1">
            <a:gsLst>
              <a:gs pos="0">
                <a:srgbClr val="FFB977"/>
              </a:gs>
              <a:gs pos="100000">
                <a:srgbClr val="FF932B"/>
              </a:gs>
            </a:gsLst>
            <a:lin ang="5400000"/>
          </a:gradFill>
          <a:ln w="9525">
            <a:solidFill>
              <a:srgbClr val="F69240"/>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15" name="Oval 14"/>
          <p:cNvSpPr>
            <a:spLocks noChangeArrowheads="1"/>
          </p:cNvSpPr>
          <p:nvPr/>
        </p:nvSpPr>
        <p:spPr bwMode="auto">
          <a:xfrm>
            <a:off x="2816225" y="5160963"/>
            <a:ext cx="180975" cy="230187"/>
          </a:xfrm>
          <a:prstGeom prst="ellipse">
            <a:avLst/>
          </a:prstGeom>
          <a:gradFill rotWithShape="1">
            <a:gsLst>
              <a:gs pos="0">
                <a:srgbClr val="FFB977"/>
              </a:gs>
              <a:gs pos="100000">
                <a:srgbClr val="FF932B"/>
              </a:gs>
            </a:gsLst>
            <a:lin ang="5400000"/>
          </a:gradFill>
          <a:ln w="9525">
            <a:solidFill>
              <a:srgbClr val="F69240"/>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16" name="Oval 15"/>
          <p:cNvSpPr>
            <a:spLocks noChangeArrowheads="1"/>
          </p:cNvSpPr>
          <p:nvPr/>
        </p:nvSpPr>
        <p:spPr bwMode="auto">
          <a:xfrm>
            <a:off x="2959100" y="5248275"/>
            <a:ext cx="44450" cy="71438"/>
          </a:xfrm>
          <a:prstGeom prst="ellipse">
            <a:avLst/>
          </a:prstGeom>
          <a:gradFill rotWithShape="1">
            <a:gsLst>
              <a:gs pos="0">
                <a:srgbClr val="BCBCBC"/>
              </a:gs>
              <a:gs pos="100000">
                <a:srgbClr val="000000"/>
              </a:gs>
            </a:gsLst>
            <a:lin ang="5400000"/>
          </a:gradFill>
          <a:ln w="9525">
            <a:solidFill>
              <a:srgbClr val="000000"/>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17" name="Oval 16"/>
          <p:cNvSpPr>
            <a:spLocks noChangeArrowheads="1"/>
          </p:cNvSpPr>
          <p:nvPr/>
        </p:nvSpPr>
        <p:spPr bwMode="auto">
          <a:xfrm>
            <a:off x="3522663" y="5248275"/>
            <a:ext cx="46037" cy="71438"/>
          </a:xfrm>
          <a:prstGeom prst="ellipse">
            <a:avLst/>
          </a:prstGeom>
          <a:gradFill rotWithShape="1">
            <a:gsLst>
              <a:gs pos="0">
                <a:srgbClr val="BCBCBC"/>
              </a:gs>
              <a:gs pos="100000">
                <a:srgbClr val="000000"/>
              </a:gs>
            </a:gsLst>
            <a:lin ang="5400000"/>
          </a:gradFill>
          <a:ln w="9525">
            <a:solidFill>
              <a:srgbClr val="000000"/>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30731" name="TextBox 17"/>
          <p:cNvSpPr txBox="1">
            <a:spLocks noChangeArrowheads="1"/>
          </p:cNvSpPr>
          <p:nvPr/>
        </p:nvSpPr>
        <p:spPr bwMode="auto">
          <a:xfrm>
            <a:off x="2743200" y="3429000"/>
            <a:ext cx="563563" cy="1200150"/>
          </a:xfrm>
          <a:prstGeom prst="rect">
            <a:avLst/>
          </a:prstGeom>
          <a:noFill/>
          <a:ln w="9525">
            <a:noFill/>
            <a:miter lim="800000"/>
            <a:headEnd/>
            <a:tailEnd/>
          </a:ln>
        </p:spPr>
        <p:txBody>
          <a:bodyPr>
            <a:spAutoFit/>
          </a:bodyPr>
          <a:lstStyle/>
          <a:p>
            <a:r>
              <a:rPr lang="en-GB" sz="72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pPr eaLnBrk="1" hangingPunct="1"/>
            <a:r>
              <a:rPr lang="en-US" sz="4000" b="1" dirty="0" smtClean="0"/>
              <a:t>Idea: Import only classes that are needed </a:t>
            </a:r>
          </a:p>
        </p:txBody>
      </p:sp>
      <p:sp>
        <p:nvSpPr>
          <p:cNvPr id="32771" name="Content Placeholder 2"/>
          <p:cNvSpPr>
            <a:spLocks noGrp="1"/>
          </p:cNvSpPr>
          <p:nvPr>
            <p:ph idx="1"/>
          </p:nvPr>
        </p:nvSpPr>
        <p:spPr/>
        <p:txBody>
          <a:bodyPr/>
          <a:lstStyle/>
          <a:p>
            <a:pPr eaLnBrk="1" hangingPunct="1">
              <a:buClr>
                <a:schemeClr val="tx1"/>
              </a:buClr>
            </a:pPr>
            <a:r>
              <a:rPr lang="en-US" dirty="0" smtClean="0"/>
              <a:t>Pro: We get around the problems of the other methods</a:t>
            </a:r>
          </a:p>
          <a:p>
            <a:pPr eaLnBrk="1" hangingPunct="1">
              <a:buClr>
                <a:schemeClr val="tx1"/>
              </a:buClr>
            </a:pPr>
            <a:r>
              <a:rPr lang="en-US" dirty="0" smtClean="0"/>
              <a:t>Con: </a:t>
            </a:r>
            <a:r>
              <a:rPr lang="en-US" dirty="0"/>
              <a:t> </a:t>
            </a:r>
            <a:r>
              <a:rPr lang="en-US" dirty="0" smtClean="0"/>
              <a:t>one may loose complete inference</a:t>
            </a:r>
          </a:p>
          <a:p>
            <a:pPr eaLnBrk="1" hangingPunct="1">
              <a:buFont typeface="Wingdings 2" charset="2"/>
              <a:buNone/>
            </a:pP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b="1" dirty="0" smtClean="0"/>
              <a:t>MIREOT</a:t>
            </a:r>
          </a:p>
        </p:txBody>
      </p:sp>
      <p:sp>
        <p:nvSpPr>
          <p:cNvPr id="33795" name="Content Placeholder 2"/>
          <p:cNvSpPr>
            <a:spLocks noGrp="1"/>
          </p:cNvSpPr>
          <p:nvPr>
            <p:ph idx="1"/>
          </p:nvPr>
        </p:nvSpPr>
        <p:spPr/>
        <p:txBody>
          <a:bodyPr/>
          <a:lstStyle/>
          <a:p>
            <a:r>
              <a:rPr lang="en-US" u="sng" dirty="0" smtClean="0"/>
              <a:t>M</a:t>
            </a:r>
            <a:r>
              <a:rPr lang="en-US" dirty="0" smtClean="0"/>
              <a:t>inimal </a:t>
            </a:r>
            <a:r>
              <a:rPr lang="en-US" u="sng" dirty="0" smtClean="0"/>
              <a:t>I</a:t>
            </a:r>
            <a:r>
              <a:rPr lang="en-US" dirty="0" smtClean="0"/>
              <a:t>nformation to </a:t>
            </a:r>
            <a:r>
              <a:rPr lang="en-US" u="sng" dirty="0" smtClean="0"/>
              <a:t>R</a:t>
            </a:r>
            <a:r>
              <a:rPr lang="en-US" dirty="0" smtClean="0"/>
              <a:t>eference </a:t>
            </a:r>
            <a:r>
              <a:rPr lang="en-US" u="sng" dirty="0"/>
              <a:t>E</a:t>
            </a:r>
            <a:r>
              <a:rPr lang="en-US" dirty="0" smtClean="0"/>
              <a:t>xternal </a:t>
            </a:r>
            <a:r>
              <a:rPr lang="en-US" u="sng" dirty="0"/>
              <a:t>O</a:t>
            </a:r>
            <a:r>
              <a:rPr lang="en-US" dirty="0" smtClean="0"/>
              <a:t>ntology </a:t>
            </a:r>
            <a:r>
              <a:rPr lang="en-US" u="sng" dirty="0"/>
              <a:t>T</a:t>
            </a:r>
            <a:r>
              <a:rPr lang="en-US" dirty="0" smtClean="0"/>
              <a:t>erms</a:t>
            </a:r>
          </a:p>
          <a:p>
            <a:pPr lvl="1"/>
            <a:r>
              <a:rPr lang="en-US" dirty="0" smtClean="0"/>
              <a:t>Formal approach </a:t>
            </a:r>
          </a:p>
          <a:p>
            <a:pPr lvl="1"/>
            <a:r>
              <a:rPr lang="en-US" dirty="0" smtClean="0"/>
              <a:t>Implementations</a:t>
            </a:r>
          </a:p>
          <a:p>
            <a:pPr lvl="2"/>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US" sz="4000" b="1" dirty="0" smtClean="0"/>
              <a:t>Define the minimal information we need</a:t>
            </a:r>
          </a:p>
        </p:txBody>
      </p:sp>
      <p:sp>
        <p:nvSpPr>
          <p:cNvPr id="34819" name="Content Placeholder 2"/>
          <p:cNvSpPr>
            <a:spLocks noGrp="1"/>
          </p:cNvSpPr>
          <p:nvPr>
            <p:ph idx="1"/>
          </p:nvPr>
        </p:nvSpPr>
        <p:spPr/>
        <p:txBody>
          <a:bodyPr/>
          <a:lstStyle/>
          <a:p>
            <a:pPr eaLnBrk="1" hangingPunct="1"/>
            <a:r>
              <a:rPr lang="en-US" dirty="0"/>
              <a:t>I</a:t>
            </a:r>
            <a:r>
              <a:rPr lang="en-US" dirty="0" smtClean="0"/>
              <a:t>RI </a:t>
            </a:r>
            <a:r>
              <a:rPr lang="en-US" dirty="0" smtClean="0"/>
              <a:t>of the class </a:t>
            </a:r>
          </a:p>
          <a:p>
            <a:pPr eaLnBrk="1" hangingPunct="1"/>
            <a:r>
              <a:rPr lang="en-US" dirty="0" smtClean="0"/>
              <a:t>I</a:t>
            </a:r>
            <a:r>
              <a:rPr lang="en-US" dirty="0" smtClean="0"/>
              <a:t>RI </a:t>
            </a:r>
            <a:r>
              <a:rPr lang="en-US" dirty="0" smtClean="0"/>
              <a:t>of the source ontology</a:t>
            </a:r>
          </a:p>
          <a:p>
            <a:pPr eaLnBrk="1" hangingPunct="1"/>
            <a:r>
              <a:rPr lang="en-US" dirty="0" smtClean="0"/>
              <a:t>Superclass in the recipient ontology</a:t>
            </a:r>
            <a:endParaRPr lang="en-US" dirty="0" smtClean="0"/>
          </a:p>
          <a:p>
            <a:pPr eaLnBrk="1" hangingPunct="1">
              <a:buFont typeface="Arial" charset="0"/>
              <a:buNone/>
            </a:pPr>
            <a:endParaRPr lang="en-US" dirty="0" smtClean="0"/>
          </a:p>
          <a:p>
            <a:pPr eaLnBrk="1" hangingPunct="1">
              <a:buFont typeface="Arial" charset="0"/>
              <a:buNone/>
            </a:pPr>
            <a:r>
              <a:rPr lang="en-US" dirty="0" smtClean="0"/>
              <a:t>=&gt; this </a:t>
            </a:r>
            <a:r>
              <a:rPr lang="en-US" b="1" i="1" dirty="0" smtClean="0"/>
              <a:t>minimal set </a:t>
            </a:r>
            <a:r>
              <a:rPr lang="en-US" dirty="0" smtClean="0"/>
              <a:t>allows us to unambiguously identify a term</a:t>
            </a:r>
          </a:p>
          <a:p>
            <a:pPr eaLnBrk="1" hangingPunct="1">
              <a:buFont typeface="Arial" charset="0"/>
              <a:buNone/>
            </a:pP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b="1" dirty="0" smtClean="0"/>
              <a:t>Additional information</a:t>
            </a:r>
          </a:p>
        </p:txBody>
      </p:sp>
      <p:sp>
        <p:nvSpPr>
          <p:cNvPr id="35843" name="Content Placeholder 2"/>
          <p:cNvSpPr>
            <a:spLocks noGrp="1"/>
          </p:cNvSpPr>
          <p:nvPr>
            <p:ph idx="1"/>
          </p:nvPr>
        </p:nvSpPr>
        <p:spPr/>
        <p:txBody>
          <a:bodyPr/>
          <a:lstStyle/>
          <a:p>
            <a:pPr eaLnBrk="1" hangingPunct="1"/>
            <a:r>
              <a:rPr lang="en-US" dirty="0" smtClean="0"/>
              <a:t>We may want to capture:</a:t>
            </a:r>
          </a:p>
          <a:p>
            <a:pPr lvl="1" eaLnBrk="1" hangingPunct="1">
              <a:buFont typeface="Arial" charset="0"/>
              <a:buChar char="•"/>
            </a:pPr>
            <a:r>
              <a:rPr lang="en-US" sz="3000" dirty="0" smtClean="0"/>
              <a:t>Label</a:t>
            </a:r>
          </a:p>
          <a:p>
            <a:pPr lvl="1" eaLnBrk="1" hangingPunct="1">
              <a:buFont typeface="Arial" charset="0"/>
              <a:buChar char="•"/>
            </a:pPr>
            <a:r>
              <a:rPr lang="en-US" sz="3000" dirty="0" smtClean="0"/>
              <a:t>Definition</a:t>
            </a:r>
          </a:p>
          <a:p>
            <a:pPr lvl="1" eaLnBrk="1" hangingPunct="1">
              <a:buFont typeface="Arial" charset="0"/>
              <a:buChar char="•"/>
            </a:pPr>
            <a:r>
              <a:rPr lang="en-US" sz="3000" dirty="0" smtClean="0"/>
              <a:t>Other annotations: adding “human-readable” information</a:t>
            </a:r>
          </a:p>
          <a:p>
            <a:pPr lvl="1" eaLnBrk="1" hangingPunct="1">
              <a:buFont typeface="Arial" charset="0"/>
              <a:buChar char="•"/>
            </a:pPr>
            <a:r>
              <a:rPr lang="en-US" sz="3000" dirty="0" err="1" smtClean="0"/>
              <a:t>SuperClasses</a:t>
            </a:r>
            <a:r>
              <a:rPr lang="en-US" sz="3000" dirty="0" smtClean="0"/>
              <a:t>: for example, NCBI taxonomy</a:t>
            </a:r>
          </a:p>
          <a:p>
            <a:pPr lvl="1" eaLnBrk="1" hangingPunct="1">
              <a:buFont typeface="Arial" charset="0"/>
              <a:buChar char="•"/>
            </a:pPr>
            <a:r>
              <a:rPr lang="en-US" sz="3000" dirty="0" smtClean="0"/>
              <a:t>…</a:t>
            </a:r>
          </a:p>
          <a:p>
            <a:pPr eaLnBrk="1" hangingPunct="1"/>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b="1" dirty="0" smtClean="0"/>
              <a:t>Implementation</a:t>
            </a:r>
          </a:p>
        </p:txBody>
      </p:sp>
      <p:sp>
        <p:nvSpPr>
          <p:cNvPr id="33795" name="Content Placeholder 2"/>
          <p:cNvSpPr>
            <a:spLocks noGrp="1"/>
          </p:cNvSpPr>
          <p:nvPr>
            <p:ph idx="1"/>
          </p:nvPr>
        </p:nvSpPr>
        <p:spPr/>
        <p:txBody>
          <a:bodyPr/>
          <a:lstStyle/>
          <a:p>
            <a:pPr eaLnBrk="1" hangingPunct="1"/>
            <a:r>
              <a:rPr lang="en-US" dirty="0" smtClean="0"/>
              <a:t>Strategy: </a:t>
            </a:r>
            <a:endParaRPr lang="en-US" dirty="0" smtClean="0"/>
          </a:p>
          <a:p>
            <a:pPr lvl="1"/>
            <a:r>
              <a:rPr lang="en-US" dirty="0" smtClean="0"/>
              <a:t>Figure </a:t>
            </a:r>
            <a:r>
              <a:rPr lang="en-US" dirty="0" smtClean="0"/>
              <a:t>out how to automate as much as </a:t>
            </a:r>
            <a:r>
              <a:rPr lang="en-US" dirty="0" smtClean="0"/>
              <a:t>possible..</a:t>
            </a:r>
          </a:p>
          <a:p>
            <a:pPr marL="457200" lvl="1" indent="0">
              <a:buNone/>
            </a:pPr>
            <a:r>
              <a:rPr lang="en-US" dirty="0" smtClean="0"/>
              <a:t>Because if you edit owl….</a:t>
            </a:r>
            <a:endParaRPr lang="en-US" dirty="0" smtClean="0"/>
          </a:p>
          <a:p>
            <a:pPr eaLnBrk="1" hangingPunct="1"/>
            <a:r>
              <a:rPr lang="en-US" dirty="0" smtClean="0"/>
              <a:t>How to make it as easy as possible to enter, and </a:t>
            </a:r>
            <a:r>
              <a:rPr lang="en-US" dirty="0" smtClean="0"/>
              <a:t>maintain</a:t>
            </a:r>
            <a:endParaRPr lang="en-US" dirty="0" smtClean="0"/>
          </a:p>
          <a:p>
            <a:pPr eaLnBrk="1" hangingPunct="1"/>
            <a:r>
              <a:rPr lang="en-US" dirty="0" smtClean="0"/>
              <a:t>One (widely used) </a:t>
            </a:r>
            <a:r>
              <a:rPr lang="en-US" dirty="0" smtClean="0"/>
              <a:t>MIREOT implementation: </a:t>
            </a:r>
            <a:r>
              <a:rPr lang="en-US" dirty="0" err="1" smtClean="0"/>
              <a:t>OntoFox</a:t>
            </a:r>
            <a:endParaRPr lang="en-US" dirty="0" smtClean="0"/>
          </a:p>
          <a:p>
            <a:pPr eaLnBrk="1" hangingPunct="1"/>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OntoFox</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OntoFox</a:t>
            </a:r>
            <a:r>
              <a:rPr lang="en-US" dirty="0" smtClean="0"/>
              <a:t> is </a:t>
            </a:r>
            <a:r>
              <a:rPr lang="en-US" dirty="0"/>
              <a:t>a is a web-based system to support ontology </a:t>
            </a:r>
            <a:r>
              <a:rPr lang="en-US" dirty="0" smtClean="0"/>
              <a:t>reuse </a:t>
            </a:r>
            <a:r>
              <a:rPr lang="en-US" dirty="0" smtClean="0"/>
              <a:t>by </a:t>
            </a:r>
            <a:r>
              <a:rPr lang="en-US" dirty="0" err="1" smtClean="0"/>
              <a:t>applyingthe</a:t>
            </a:r>
            <a:r>
              <a:rPr lang="en-US" dirty="0" smtClean="0"/>
              <a:t> MIREOT principle</a:t>
            </a:r>
            <a:endParaRPr lang="en-US" dirty="0" smtClean="0"/>
          </a:p>
          <a:p>
            <a:r>
              <a:rPr lang="en-US" dirty="0" smtClean="0"/>
              <a:t>Access it at: </a:t>
            </a:r>
            <a:r>
              <a:rPr lang="en-US" dirty="0" smtClean="0">
                <a:hlinkClick r:id="rId3"/>
              </a:rPr>
              <a:t>http://ontofox.hegroup.org/</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OntoFox</a:t>
            </a:r>
            <a:r>
              <a:rPr lang="en-US" b="1" dirty="0" smtClean="0"/>
              <a:t> tour</a:t>
            </a:r>
            <a:endParaRPr lang="en-US" b="1" dirty="0"/>
          </a:p>
        </p:txBody>
      </p:sp>
      <p:pic>
        <p:nvPicPr>
          <p:cNvPr id="7" name="Picture 6"/>
          <p:cNvPicPr>
            <a:picLocks noChangeAspect="1"/>
          </p:cNvPicPr>
          <p:nvPr/>
        </p:nvPicPr>
        <p:blipFill>
          <a:blip r:embed="rId2"/>
          <a:stretch>
            <a:fillRect/>
          </a:stretch>
        </p:blipFill>
        <p:spPr>
          <a:xfrm>
            <a:off x="609600" y="1524000"/>
            <a:ext cx="8153400" cy="5137880"/>
          </a:xfrm>
          <a:prstGeom prst="rect">
            <a:avLst/>
          </a:prstGeom>
        </p:spPr>
      </p:pic>
    </p:spTree>
    <p:extLst>
      <p:ext uri="{BB962C8B-B14F-4D97-AF65-F5344CB8AC3E}">
        <p14:creationId xmlns:p14="http://schemas.microsoft.com/office/powerpoint/2010/main" val="19301510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a:t>
            </a:r>
            <a:endParaRPr lang="en-US" b="1" dirty="0"/>
          </a:p>
        </p:txBody>
      </p:sp>
      <p:sp>
        <p:nvSpPr>
          <p:cNvPr id="3" name="Content Placeholder 2"/>
          <p:cNvSpPr>
            <a:spLocks noGrp="1"/>
          </p:cNvSpPr>
          <p:nvPr>
            <p:ph idx="1"/>
          </p:nvPr>
        </p:nvSpPr>
        <p:spPr/>
        <p:txBody>
          <a:bodyPr/>
          <a:lstStyle/>
          <a:p>
            <a:r>
              <a:rPr lang="en-US" dirty="0" smtClean="0"/>
              <a:t>Owl Imports</a:t>
            </a:r>
          </a:p>
          <a:p>
            <a:r>
              <a:rPr lang="en-US" dirty="0" smtClean="0"/>
              <a:t>Imports in Protégé</a:t>
            </a:r>
          </a:p>
          <a:p>
            <a:pPr lvl="1"/>
            <a:r>
              <a:rPr lang="en-US" dirty="0" smtClean="0"/>
              <a:t>Ontology libraries and catalog files</a:t>
            </a:r>
          </a:p>
          <a:p>
            <a:pPr lvl="1"/>
            <a:r>
              <a:rPr lang="en-US" dirty="0" smtClean="0"/>
              <a:t>MIREOT</a:t>
            </a:r>
          </a:p>
          <a:p>
            <a:r>
              <a:rPr lang="en-US" dirty="0" err="1" smtClean="0"/>
              <a:t>OntoFox</a:t>
            </a:r>
            <a:endParaRPr lang="en-US" dirty="0" smtClean="0"/>
          </a:p>
          <a:p>
            <a:pPr lvl="1"/>
            <a:r>
              <a:rPr lang="en-US" dirty="0" smtClean="0"/>
              <a:t>Examples </a:t>
            </a:r>
          </a:p>
          <a:p>
            <a:pPr lvl="1"/>
            <a:r>
              <a:rPr lang="en-US" dirty="0" smtClean="0"/>
              <a:t>Exercise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371600"/>
            <a:ext cx="8229600" cy="1143000"/>
          </a:xfrm>
        </p:spPr>
        <p:txBody>
          <a:bodyPr>
            <a:normAutofit/>
          </a:bodyPr>
          <a:lstStyle/>
          <a:p>
            <a:r>
              <a:rPr lang="en-US" dirty="0" smtClean="0"/>
              <a:t>Let’s look for the </a:t>
            </a:r>
            <a:r>
              <a:rPr lang="en-US" dirty="0" smtClean="0"/>
              <a:t>Caro </a:t>
            </a:r>
            <a:r>
              <a:rPr lang="en-US" dirty="0" smtClean="0"/>
              <a:t>term </a:t>
            </a:r>
            <a:r>
              <a:rPr lang="en-US" dirty="0" smtClean="0"/>
              <a:t>‘cell’ </a:t>
            </a:r>
            <a:r>
              <a:rPr lang="en-US" dirty="0" smtClean="0"/>
              <a:t>in </a:t>
            </a:r>
            <a:r>
              <a:rPr lang="en-US" dirty="0" err="1" smtClean="0"/>
              <a:t>Ontobee</a:t>
            </a:r>
            <a:endParaRPr lang="en-US" dirty="0" smtClean="0"/>
          </a:p>
          <a:p>
            <a:pPr marL="0" indent="0">
              <a:buNone/>
            </a:pPr>
            <a:endParaRPr lang="en-US" dirty="0" smtClean="0"/>
          </a:p>
          <a:p>
            <a:endParaRPr lang="en-US" dirty="0"/>
          </a:p>
        </p:txBody>
      </p:sp>
      <p:pic>
        <p:nvPicPr>
          <p:cNvPr id="10" name="Picture 9"/>
          <p:cNvPicPr>
            <a:picLocks noChangeAspect="1"/>
          </p:cNvPicPr>
          <p:nvPr/>
        </p:nvPicPr>
        <p:blipFill rotWithShape="1">
          <a:blip r:embed="rId2"/>
          <a:srcRect t="10574"/>
          <a:stretch/>
        </p:blipFill>
        <p:spPr>
          <a:xfrm>
            <a:off x="0" y="2032000"/>
            <a:ext cx="9144000" cy="4940746"/>
          </a:xfrm>
          <a:prstGeom prst="rect">
            <a:avLst/>
          </a:prstGeom>
        </p:spPr>
      </p:pic>
    </p:spTree>
    <p:extLst>
      <p:ext uri="{BB962C8B-B14F-4D97-AF65-F5344CB8AC3E}">
        <p14:creationId xmlns:p14="http://schemas.microsoft.com/office/powerpoint/2010/main" val="136573339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533400" y="2571571"/>
            <a:ext cx="3848100" cy="959028"/>
          </a:xfrm>
          <a:prstGeom prst="rect">
            <a:avLst/>
          </a:prstGeom>
        </p:spPr>
      </p:pic>
      <p:pic>
        <p:nvPicPr>
          <p:cNvPr id="10" name="Picture 9"/>
          <p:cNvPicPr>
            <a:picLocks noChangeAspect="1"/>
          </p:cNvPicPr>
          <p:nvPr/>
        </p:nvPicPr>
        <p:blipFill>
          <a:blip r:embed="rId3"/>
          <a:stretch>
            <a:fillRect/>
          </a:stretch>
        </p:blipFill>
        <p:spPr>
          <a:xfrm>
            <a:off x="3505200" y="533400"/>
            <a:ext cx="9976917" cy="4343399"/>
          </a:xfrm>
          <a:prstGeom prst="rect">
            <a:avLst/>
          </a:prstGeom>
        </p:spPr>
      </p:pic>
      <p:sp>
        <p:nvSpPr>
          <p:cNvPr id="2" name="Title 1"/>
          <p:cNvSpPr>
            <a:spLocks noGrp="1"/>
          </p:cNvSpPr>
          <p:nvPr>
            <p:ph type="title"/>
          </p:nvPr>
        </p:nvSpPr>
        <p:spPr>
          <a:xfrm>
            <a:off x="457200" y="-228600"/>
            <a:ext cx="8229600" cy="1143000"/>
          </a:xfrm>
        </p:spPr>
        <p:txBody>
          <a:bodyPr/>
          <a:lstStyle/>
          <a:p>
            <a:r>
              <a:rPr lang="en-US" dirty="0" smtClean="0"/>
              <a:t>Example</a:t>
            </a:r>
            <a:endParaRPr lang="en-US" dirty="0"/>
          </a:p>
        </p:txBody>
      </p:sp>
      <p:cxnSp>
        <p:nvCxnSpPr>
          <p:cNvPr id="14" name="Straight Connector 13"/>
          <p:cNvCxnSpPr/>
          <p:nvPr/>
        </p:nvCxnSpPr>
        <p:spPr>
          <a:xfrm>
            <a:off x="76200" y="2819400"/>
            <a:ext cx="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6200" y="3276600"/>
            <a:ext cx="14478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6200" y="2819400"/>
            <a:ext cx="762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4114800" y="2514600"/>
            <a:ext cx="3657600" cy="228600"/>
          </a:xfrm>
          <a:prstGeom prst="rect">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600200" y="3124200"/>
            <a:ext cx="1219200" cy="228600"/>
          </a:xfrm>
          <a:prstGeom prst="rect">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114800" y="3657600"/>
            <a:ext cx="4495800" cy="228600"/>
          </a:xfrm>
          <a:prstGeom prst="rect">
            <a:avLst/>
          </a:prstGeom>
          <a:noFill/>
          <a:ln w="28575"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143000" y="2743200"/>
            <a:ext cx="2286000" cy="228600"/>
          </a:xfrm>
          <a:prstGeom prst="rect">
            <a:avLst/>
          </a:prstGeom>
          <a:noFill/>
          <a:ln w="28575"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447800" y="5410200"/>
            <a:ext cx="6019800" cy="1323439"/>
          </a:xfrm>
          <a:prstGeom prst="rect">
            <a:avLst/>
          </a:prstGeom>
          <a:noFill/>
          <a:ln w="28575" cmpd="sng">
            <a:solidFill>
              <a:schemeClr val="tx1">
                <a:lumMod val="95000"/>
                <a:lumOff val="5000"/>
              </a:schemeClr>
            </a:solidFill>
          </a:ln>
        </p:spPr>
        <p:txBody>
          <a:bodyPr wrap="square" rtlCol="0">
            <a:spAutoFit/>
          </a:bodyPr>
          <a:lstStyle/>
          <a:p>
            <a:r>
              <a:rPr lang="en-US" sz="2000" dirty="0" smtClean="0">
                <a:solidFill>
                  <a:schemeClr val="tx2">
                    <a:lumMod val="50000"/>
                  </a:schemeClr>
                </a:solidFill>
                <a:hlinkClick r:id="rId4"/>
              </a:rPr>
              <a:t>http://purl.obolibrary.org/obo/my_material_entity</a:t>
            </a:r>
            <a:r>
              <a:rPr lang="en-US" sz="2000" dirty="0" smtClean="0">
                <a:solidFill>
                  <a:schemeClr val="tx2">
                    <a:lumMod val="50000"/>
                  </a:schemeClr>
                </a:solidFill>
              </a:rPr>
              <a:t> </a:t>
            </a:r>
          </a:p>
          <a:p>
            <a:pPr algn="ctr"/>
            <a:r>
              <a:rPr lang="en-US" sz="2000" dirty="0" smtClean="0">
                <a:solidFill>
                  <a:schemeClr val="tx2">
                    <a:lumMod val="50000"/>
                  </a:schemeClr>
                </a:solidFill>
              </a:rPr>
              <a:t>IS </a:t>
            </a:r>
            <a:r>
              <a:rPr lang="en-US" sz="2000" dirty="0">
                <a:solidFill>
                  <a:schemeClr val="tx2">
                    <a:lumMod val="50000"/>
                  </a:schemeClr>
                </a:solidFill>
              </a:rPr>
              <a:t>A CLASS IN YOUR TARGET ONTOLOGY i.e.</a:t>
            </a:r>
          </a:p>
          <a:p>
            <a:pPr algn="ctr"/>
            <a:r>
              <a:rPr lang="en-US" sz="2000" dirty="0">
                <a:solidFill>
                  <a:schemeClr val="tx2">
                    <a:lumMod val="50000"/>
                  </a:schemeClr>
                </a:solidFill>
              </a:rPr>
              <a:t>THE ONTOLOGY THAT IS GOING TO IMPORT THIS FILE</a:t>
            </a:r>
          </a:p>
          <a:p>
            <a:endParaRPr lang="en-US" sz="2000" dirty="0">
              <a:solidFill>
                <a:schemeClr val="tx2">
                  <a:lumMod val="50000"/>
                </a:schemeClr>
              </a:solidFill>
            </a:endParaRPr>
          </a:p>
        </p:txBody>
      </p:sp>
    </p:spTree>
    <p:extLst>
      <p:ext uri="{BB962C8B-B14F-4D97-AF65-F5344CB8AC3E}">
        <p14:creationId xmlns:p14="http://schemas.microsoft.com/office/powerpoint/2010/main" val="358053500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1"/>
            <a:ext cx="8229600" cy="1143000"/>
          </a:xfrm>
        </p:spPr>
        <p:txBody>
          <a:bodyPr>
            <a:normAutofit fontScale="92500"/>
          </a:bodyPr>
          <a:lstStyle/>
          <a:p>
            <a:r>
              <a:rPr lang="en-US" dirty="0" smtClean="0"/>
              <a:t>Let’s look for the PATO term ‘volume’ in </a:t>
            </a:r>
            <a:r>
              <a:rPr lang="en-US" dirty="0" err="1" smtClean="0"/>
              <a:t>Ontobee</a:t>
            </a:r>
            <a:endParaRPr lang="en-US" dirty="0" smtClean="0"/>
          </a:p>
          <a:p>
            <a:r>
              <a:rPr lang="en-US" dirty="0" smtClean="0"/>
              <a:t>What do you think I would get as result?</a:t>
            </a:r>
          </a:p>
          <a:p>
            <a:endParaRPr lang="en-US" dirty="0"/>
          </a:p>
        </p:txBody>
      </p:sp>
      <p:pic>
        <p:nvPicPr>
          <p:cNvPr id="4" name="Picture 3"/>
          <p:cNvPicPr>
            <a:picLocks noChangeAspect="1"/>
          </p:cNvPicPr>
          <p:nvPr/>
        </p:nvPicPr>
        <p:blipFill>
          <a:blip r:embed="rId2"/>
          <a:stretch>
            <a:fillRect/>
          </a:stretch>
        </p:blipFill>
        <p:spPr>
          <a:xfrm>
            <a:off x="0" y="3048000"/>
            <a:ext cx="9144000" cy="3473377"/>
          </a:xfrm>
          <a:prstGeom prst="rect">
            <a:avLst/>
          </a:prstGeom>
        </p:spPr>
      </p:pic>
    </p:spTree>
    <p:extLst>
      <p:ext uri="{BB962C8B-B14F-4D97-AF65-F5344CB8AC3E}">
        <p14:creationId xmlns:p14="http://schemas.microsoft.com/office/powerpoint/2010/main" val="102365673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7" name="Picture 6"/>
          <p:cNvPicPr>
            <a:picLocks noChangeAspect="1"/>
          </p:cNvPicPr>
          <p:nvPr/>
        </p:nvPicPr>
        <p:blipFill>
          <a:blip r:embed="rId2"/>
          <a:stretch>
            <a:fillRect/>
          </a:stretch>
        </p:blipFill>
        <p:spPr>
          <a:xfrm>
            <a:off x="35897" y="1981200"/>
            <a:ext cx="5232400" cy="2870200"/>
          </a:xfrm>
          <a:prstGeom prst="rect">
            <a:avLst/>
          </a:prstGeom>
        </p:spPr>
      </p:pic>
      <p:pic>
        <p:nvPicPr>
          <p:cNvPr id="8" name="Picture 7"/>
          <p:cNvPicPr>
            <a:picLocks noChangeAspect="1"/>
          </p:cNvPicPr>
          <p:nvPr/>
        </p:nvPicPr>
        <p:blipFill>
          <a:blip r:embed="rId3"/>
          <a:stretch>
            <a:fillRect/>
          </a:stretch>
        </p:blipFill>
        <p:spPr>
          <a:xfrm>
            <a:off x="3693497" y="1752600"/>
            <a:ext cx="9144000" cy="2518056"/>
          </a:xfrm>
          <a:prstGeom prst="rect">
            <a:avLst/>
          </a:prstGeom>
        </p:spPr>
      </p:pic>
      <p:cxnSp>
        <p:nvCxnSpPr>
          <p:cNvPr id="14" name="Straight Connector 13"/>
          <p:cNvCxnSpPr/>
          <p:nvPr/>
        </p:nvCxnSpPr>
        <p:spPr>
          <a:xfrm>
            <a:off x="76200" y="2514600"/>
            <a:ext cx="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6200" y="3657600"/>
            <a:ext cx="1600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6200" y="2514600"/>
            <a:ext cx="381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4114800" y="2590800"/>
            <a:ext cx="3352800" cy="228600"/>
          </a:xfrm>
          <a:prstGeom prst="rect">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905000" y="3429000"/>
            <a:ext cx="1219200" cy="228600"/>
          </a:xfrm>
          <a:prstGeom prst="rect">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191000" y="3657600"/>
            <a:ext cx="3352800" cy="152400"/>
          </a:xfrm>
          <a:prstGeom prst="rect">
            <a:avLst/>
          </a:prstGeom>
          <a:noFill/>
          <a:ln w="28575"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62000" y="2438400"/>
            <a:ext cx="1219200" cy="228600"/>
          </a:xfrm>
          <a:prstGeom prst="rect">
            <a:avLst/>
          </a:prstGeom>
          <a:noFill/>
          <a:ln w="28575"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381000" y="5638800"/>
            <a:ext cx="8763000" cy="1015663"/>
          </a:xfrm>
          <a:prstGeom prst="rect">
            <a:avLst/>
          </a:prstGeom>
          <a:noFill/>
          <a:ln w="28575" cmpd="sng">
            <a:solidFill>
              <a:schemeClr val="tx1">
                <a:lumMod val="95000"/>
                <a:lumOff val="5000"/>
              </a:schemeClr>
            </a:solidFill>
          </a:ln>
        </p:spPr>
        <p:txBody>
          <a:bodyPr wrap="square" rtlCol="0">
            <a:spAutoFit/>
          </a:bodyPr>
          <a:lstStyle/>
          <a:p>
            <a:r>
              <a:rPr lang="en-US" sz="2000" dirty="0" smtClean="0"/>
              <a:t>http</a:t>
            </a:r>
            <a:r>
              <a:rPr lang="en-US" sz="2000" dirty="0"/>
              <a:t>://www.ifomis.org/bfo/1.1</a:t>
            </a:r>
            <a:r>
              <a:rPr lang="en-US" sz="2000" dirty="0" smtClean="0"/>
              <a:t>/</a:t>
            </a:r>
            <a:r>
              <a:rPr lang="en-US" sz="2000" dirty="0" err="1" smtClean="0"/>
              <a:t>snap</a:t>
            </a:r>
            <a:r>
              <a:rPr lang="en-US" sz="2000" dirty="0" err="1"/>
              <a:t>#SpecificallyDependentContinuant</a:t>
            </a:r>
            <a:endParaRPr lang="en-US" sz="2000" dirty="0"/>
          </a:p>
          <a:p>
            <a:pPr algn="ctr"/>
            <a:r>
              <a:rPr lang="en-US" sz="2000" dirty="0" smtClean="0">
                <a:solidFill>
                  <a:schemeClr val="tx2">
                    <a:lumMod val="50000"/>
                  </a:schemeClr>
                </a:solidFill>
              </a:rPr>
              <a:t>	IS A CLASS IN YOUR TARGET ONTOLOGY i.e.</a:t>
            </a:r>
          </a:p>
          <a:p>
            <a:pPr algn="ctr"/>
            <a:r>
              <a:rPr lang="en-US" sz="2000" dirty="0" smtClean="0">
                <a:solidFill>
                  <a:schemeClr val="tx2">
                    <a:lumMod val="50000"/>
                  </a:schemeClr>
                </a:solidFill>
              </a:rPr>
              <a:t>THE ONTOLOGY THAT IS GOING TO IMPORT THIS FILE</a:t>
            </a:r>
            <a:endParaRPr lang="en-US" sz="2000" dirty="0">
              <a:solidFill>
                <a:schemeClr val="tx2">
                  <a:lumMod val="50000"/>
                </a:schemeClr>
              </a:solidFill>
            </a:endParaRPr>
          </a:p>
        </p:txBody>
      </p:sp>
    </p:spTree>
    <p:extLst>
      <p:ext uri="{BB962C8B-B14F-4D97-AF65-F5344CB8AC3E}">
        <p14:creationId xmlns:p14="http://schemas.microsoft.com/office/powerpoint/2010/main" val="1702234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1"/>
            <a:ext cx="8229600" cy="1143000"/>
          </a:xfrm>
        </p:spPr>
        <p:txBody>
          <a:bodyPr/>
          <a:lstStyle/>
          <a:p>
            <a:r>
              <a:rPr lang="en-US" dirty="0" smtClean="0"/>
              <a:t>What should I get with this settings?</a:t>
            </a:r>
            <a:endParaRPr lang="en-US" dirty="0"/>
          </a:p>
        </p:txBody>
      </p:sp>
      <p:pic>
        <p:nvPicPr>
          <p:cNvPr id="4" name="Picture 3"/>
          <p:cNvPicPr>
            <a:picLocks noChangeAspect="1"/>
          </p:cNvPicPr>
          <p:nvPr/>
        </p:nvPicPr>
        <p:blipFill>
          <a:blip r:embed="rId2"/>
          <a:stretch>
            <a:fillRect/>
          </a:stretch>
        </p:blipFill>
        <p:spPr>
          <a:xfrm>
            <a:off x="0" y="2438400"/>
            <a:ext cx="9144000" cy="4070751"/>
          </a:xfrm>
          <a:prstGeom prst="rect">
            <a:avLst/>
          </a:prstGeom>
        </p:spPr>
      </p:pic>
      <p:sp>
        <p:nvSpPr>
          <p:cNvPr id="7" name="Rectangle 6"/>
          <p:cNvSpPr/>
          <p:nvPr/>
        </p:nvSpPr>
        <p:spPr>
          <a:xfrm>
            <a:off x="228600" y="6172200"/>
            <a:ext cx="2514600" cy="304800"/>
          </a:xfrm>
          <a:prstGeom prst="rect">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786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Picture 4"/>
          <p:cNvPicPr>
            <a:picLocks noChangeAspect="1"/>
          </p:cNvPicPr>
          <p:nvPr/>
        </p:nvPicPr>
        <p:blipFill>
          <a:blip r:embed="rId2"/>
          <a:stretch>
            <a:fillRect/>
          </a:stretch>
        </p:blipFill>
        <p:spPr>
          <a:xfrm>
            <a:off x="381000" y="1981200"/>
            <a:ext cx="4483100" cy="1079500"/>
          </a:xfrm>
          <a:prstGeom prst="rect">
            <a:avLst/>
          </a:prstGeom>
        </p:spPr>
      </p:pic>
      <p:pic>
        <p:nvPicPr>
          <p:cNvPr id="6" name="Picture 5"/>
          <p:cNvPicPr>
            <a:picLocks noChangeAspect="1"/>
          </p:cNvPicPr>
          <p:nvPr/>
        </p:nvPicPr>
        <p:blipFill>
          <a:blip r:embed="rId3"/>
          <a:stretch>
            <a:fillRect/>
          </a:stretch>
        </p:blipFill>
        <p:spPr>
          <a:xfrm>
            <a:off x="2895600" y="2667000"/>
            <a:ext cx="9144000" cy="4070751"/>
          </a:xfrm>
          <a:prstGeom prst="rect">
            <a:avLst/>
          </a:prstGeom>
        </p:spPr>
      </p:pic>
    </p:spTree>
    <p:extLst>
      <p:ext uri="{BB962C8B-B14F-4D97-AF65-F5344CB8AC3E}">
        <p14:creationId xmlns:p14="http://schemas.microsoft.com/office/powerpoint/2010/main" val="2911671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OntoFox</a:t>
            </a:r>
            <a:r>
              <a:rPr lang="en-US" dirty="0" smtClean="0"/>
              <a:t> Tutorial	</a:t>
            </a:r>
            <a:endParaRPr lang="en-US" dirty="0"/>
          </a:p>
        </p:txBody>
      </p:sp>
      <p:sp>
        <p:nvSpPr>
          <p:cNvPr id="3" name="Content Placeholder 2"/>
          <p:cNvSpPr>
            <a:spLocks noGrp="1"/>
          </p:cNvSpPr>
          <p:nvPr>
            <p:ph idx="1"/>
          </p:nvPr>
        </p:nvSpPr>
        <p:spPr>
          <a:xfrm>
            <a:off x="0" y="1600200"/>
            <a:ext cx="9144000" cy="4525963"/>
          </a:xfrm>
        </p:spPr>
        <p:txBody>
          <a:bodyPr>
            <a:normAutofit/>
          </a:bodyPr>
          <a:lstStyle/>
          <a:p>
            <a:r>
              <a:rPr lang="en-US" dirty="0" smtClean="0"/>
              <a:t>Go on the tutorial </a:t>
            </a:r>
            <a:r>
              <a:rPr lang="en-US" dirty="0" smtClean="0"/>
              <a:t>file:</a:t>
            </a:r>
          </a:p>
          <a:p>
            <a:pPr marL="0" indent="0">
              <a:buNone/>
            </a:pPr>
            <a:r>
              <a:rPr lang="en-US" sz="2800" b="1" dirty="0" err="1"/>
              <a:t>m</a:t>
            </a:r>
            <a:r>
              <a:rPr lang="en-US" sz="2800" b="1" dirty="0" err="1" smtClean="0"/>
              <a:t>aterial_for_course</a:t>
            </a:r>
            <a:r>
              <a:rPr lang="en-US" sz="2800" b="1" dirty="0" smtClean="0"/>
              <a:t>/</a:t>
            </a:r>
            <a:r>
              <a:rPr lang="en-US" sz="2800" b="1" dirty="0" err="1" smtClean="0"/>
              <a:t>thur</a:t>
            </a:r>
            <a:r>
              <a:rPr lang="en-US" sz="2800" b="1" dirty="0" smtClean="0"/>
              <a:t>/tutorials/</a:t>
            </a:r>
            <a:r>
              <a:rPr lang="en-US" sz="2800" b="1" dirty="0" err="1" smtClean="0"/>
              <a:t>ontofox_tutorial.docx</a:t>
            </a:r>
            <a:endParaRPr lang="en-US" sz="2800" b="1" dirty="0" smtClean="0"/>
          </a:p>
          <a:p>
            <a:pPr marL="0" indent="0">
              <a:buNone/>
            </a:pPr>
            <a:endParaRPr lang="en-US" dirty="0"/>
          </a:p>
        </p:txBody>
      </p:sp>
    </p:spTree>
    <p:extLst>
      <p:ext uri="{BB962C8B-B14F-4D97-AF65-F5344CB8AC3E}">
        <p14:creationId xmlns:p14="http://schemas.microsoft.com/office/powerpoint/2010/main" val="2417337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dirty="0"/>
              <a:t>R</a:t>
            </a:r>
            <a:r>
              <a:rPr lang="en-US" dirty="0" smtClean="0"/>
              <a:t>eferences</a:t>
            </a:r>
          </a:p>
        </p:txBody>
      </p:sp>
      <p:sp>
        <p:nvSpPr>
          <p:cNvPr id="3" name="Content Placeholder 2"/>
          <p:cNvSpPr>
            <a:spLocks noGrp="1"/>
          </p:cNvSpPr>
          <p:nvPr>
            <p:ph idx="1"/>
          </p:nvPr>
        </p:nvSpPr>
        <p:spPr>
          <a:xfrm>
            <a:off x="457200" y="1066800"/>
            <a:ext cx="8229600" cy="5334000"/>
          </a:xfrm>
        </p:spPr>
        <p:txBody>
          <a:bodyPr>
            <a:normAutofit/>
          </a:bodyPr>
          <a:lstStyle/>
          <a:p>
            <a:pPr eaLnBrk="1" hangingPunct="1">
              <a:lnSpc>
                <a:spcPct val="90000"/>
              </a:lnSpc>
              <a:buFont typeface="Arial" charset="0"/>
              <a:buNone/>
            </a:pPr>
            <a:endParaRPr lang="en-US" dirty="0" smtClean="0"/>
          </a:p>
          <a:p>
            <a:pPr>
              <a:lnSpc>
                <a:spcPct val="90000"/>
              </a:lnSpc>
            </a:pPr>
            <a:r>
              <a:rPr lang="en-US" dirty="0" smtClean="0"/>
              <a:t>MIREOT:</a:t>
            </a:r>
          </a:p>
          <a:p>
            <a:pPr>
              <a:lnSpc>
                <a:spcPct val="90000"/>
              </a:lnSpc>
            </a:pPr>
            <a:r>
              <a:rPr lang="en-US" dirty="0" smtClean="0">
                <a:hlinkClick r:id="rId2"/>
              </a:rPr>
              <a:t>http://obi-ontology.org/page/MIREOT</a:t>
            </a:r>
            <a:endParaRPr lang="en-US" dirty="0" smtClean="0"/>
          </a:p>
          <a:p>
            <a:pPr eaLnBrk="1" hangingPunct="1">
              <a:lnSpc>
                <a:spcPct val="90000"/>
              </a:lnSpc>
            </a:pPr>
            <a:endParaRPr lang="en-US" dirty="0" smtClean="0"/>
          </a:p>
          <a:p>
            <a:pPr lvl="2" eaLnBrk="1" hangingPunct="1">
              <a:lnSpc>
                <a:spcPct val="90000"/>
              </a:lnSpc>
              <a:buFont typeface="Arial" charset="0"/>
              <a:buNone/>
            </a:pPr>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a:t>
            </a:r>
            <a:r>
              <a:rPr lang="en-US" dirty="0"/>
              <a:t>p</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 Ontology</a:t>
            </a:r>
            <a:endParaRPr lang="en-US" b="1" dirty="0"/>
          </a:p>
        </p:txBody>
      </p:sp>
      <p:pic>
        <p:nvPicPr>
          <p:cNvPr id="4" name="Picture 3"/>
          <p:cNvPicPr>
            <a:picLocks noChangeAspect="1"/>
          </p:cNvPicPr>
          <p:nvPr/>
        </p:nvPicPr>
        <p:blipFill>
          <a:blip r:embed="rId2"/>
          <a:stretch>
            <a:fillRect/>
          </a:stretch>
        </p:blipFill>
        <p:spPr>
          <a:xfrm>
            <a:off x="1371600" y="1371600"/>
            <a:ext cx="5638800" cy="3483790"/>
          </a:xfrm>
          <a:prstGeom prst="rect">
            <a:avLst/>
          </a:prstGeom>
        </p:spPr>
      </p:pic>
      <p:sp>
        <p:nvSpPr>
          <p:cNvPr id="6" name="Content Placeholder 2"/>
          <p:cNvSpPr>
            <a:spLocks noGrp="1"/>
          </p:cNvSpPr>
          <p:nvPr>
            <p:ph idx="1"/>
          </p:nvPr>
        </p:nvSpPr>
        <p:spPr>
          <a:xfrm>
            <a:off x="533400" y="4953000"/>
            <a:ext cx="8229600" cy="1905000"/>
          </a:xfrm>
        </p:spPr>
        <p:txBody>
          <a:bodyPr>
            <a:normAutofit/>
          </a:bodyPr>
          <a:lstStyle/>
          <a:p>
            <a:r>
              <a:rPr lang="en-US" dirty="0" smtClean="0"/>
              <a:t>The source ontology you want to retrieve the </a:t>
            </a:r>
            <a:r>
              <a:rPr lang="en-US" dirty="0" smtClean="0"/>
              <a:t>term(s) </a:t>
            </a:r>
            <a:r>
              <a:rPr lang="en-US" dirty="0" smtClean="0"/>
              <a:t>from</a:t>
            </a:r>
          </a:p>
        </p:txBody>
      </p:sp>
    </p:spTree>
    <p:extLst>
      <p:ext uri="{BB962C8B-B14F-4D97-AF65-F5344CB8AC3E}">
        <p14:creationId xmlns:p14="http://schemas.microsoft.com/office/powerpoint/2010/main" val="416448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Importing ontologies </a:t>
            </a:r>
            <a:endParaRPr lang="en-US" b="1" dirty="0"/>
          </a:p>
        </p:txBody>
      </p:sp>
      <p:sp>
        <p:nvSpPr>
          <p:cNvPr id="3" name="Content Placeholder 2"/>
          <p:cNvSpPr>
            <a:spLocks noGrp="1"/>
          </p:cNvSpPr>
          <p:nvPr>
            <p:ph idx="1"/>
          </p:nvPr>
        </p:nvSpPr>
        <p:spPr/>
        <p:txBody>
          <a:bodyPr>
            <a:normAutofit/>
          </a:bodyPr>
          <a:lstStyle/>
          <a:p>
            <a:r>
              <a:rPr lang="en-US" dirty="0" smtClean="0"/>
              <a:t>There is the need to reuse other existing OWL ontologies (as you’ve already seen) these ontologies can be:</a:t>
            </a:r>
          </a:p>
          <a:p>
            <a:pPr lvl="1"/>
            <a:r>
              <a:rPr lang="en-US" dirty="0" smtClean="0"/>
              <a:t>On the web </a:t>
            </a:r>
          </a:p>
          <a:p>
            <a:pPr lvl="1"/>
            <a:r>
              <a:rPr lang="en-US" dirty="0" smtClean="0"/>
              <a:t>In local files</a:t>
            </a:r>
          </a:p>
          <a:p>
            <a:pPr lvl="1"/>
            <a:endParaRPr lang="en-US" dirty="0" smtClean="0"/>
          </a:p>
        </p:txBody>
      </p:sp>
    </p:spTree>
    <p:extLst>
      <p:ext uri="{BB962C8B-B14F-4D97-AF65-F5344CB8AC3E}">
        <p14:creationId xmlns:p14="http://schemas.microsoft.com/office/powerpoint/2010/main" val="6123119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Term specification: intermediate terms</a:t>
            </a:r>
            <a:endParaRPr lang="en-US" dirty="0"/>
          </a:p>
        </p:txBody>
      </p:sp>
      <p:sp>
        <p:nvSpPr>
          <p:cNvPr id="6" name="Content Placeholder 2"/>
          <p:cNvSpPr>
            <a:spLocks noGrp="1"/>
          </p:cNvSpPr>
          <p:nvPr>
            <p:ph idx="1"/>
          </p:nvPr>
        </p:nvSpPr>
        <p:spPr>
          <a:xfrm>
            <a:off x="533400" y="3048000"/>
            <a:ext cx="8229600" cy="3810000"/>
          </a:xfrm>
        </p:spPr>
        <p:txBody>
          <a:bodyPr>
            <a:normAutofit fontScale="70000" lnSpcReduction="20000"/>
          </a:bodyPr>
          <a:lstStyle/>
          <a:p>
            <a:pPr marL="0" indent="0">
              <a:buNone/>
            </a:pPr>
            <a:r>
              <a:rPr lang="en-US" b="1" dirty="0"/>
              <a:t>(c) Setting for retrieving intermediate source terms: </a:t>
            </a:r>
            <a:r>
              <a:rPr lang="en-US" dirty="0"/>
              <a:t>Three options are available for retrieving intermediate terms: </a:t>
            </a:r>
            <a:endParaRPr lang="en-US" dirty="0" smtClean="0"/>
          </a:p>
          <a:p>
            <a:r>
              <a:rPr lang="en-US" dirty="0" smtClean="0"/>
              <a:t>(</a:t>
            </a:r>
            <a:r>
              <a:rPr lang="en-US" dirty="0"/>
              <a:t>a) </a:t>
            </a:r>
            <a:r>
              <a:rPr lang="en-US" b="1" dirty="0" err="1"/>
              <a:t>includeNoIntermediates</a:t>
            </a:r>
            <a:r>
              <a:rPr lang="en-US" dirty="0"/>
              <a:t>: no intermediate source terms are </a:t>
            </a:r>
            <a:r>
              <a:rPr lang="en-US" dirty="0" smtClean="0"/>
              <a:t>retrieved</a:t>
            </a:r>
            <a:endParaRPr lang="en-US" dirty="0"/>
          </a:p>
          <a:p>
            <a:r>
              <a:rPr lang="en-US" dirty="0" smtClean="0"/>
              <a:t>(</a:t>
            </a:r>
            <a:r>
              <a:rPr lang="en-US" dirty="0"/>
              <a:t>b) </a:t>
            </a:r>
            <a:r>
              <a:rPr lang="en-US" b="1" dirty="0" err="1"/>
              <a:t>includeComputedIntermediates</a:t>
            </a:r>
            <a:r>
              <a:rPr lang="en-US" dirty="0"/>
              <a:t>: </a:t>
            </a:r>
            <a:r>
              <a:rPr lang="en-US" dirty="0" smtClean="0"/>
              <a:t>Computed </a:t>
            </a:r>
            <a:r>
              <a:rPr lang="en-US" dirty="0"/>
              <a:t>intermediate source terms include those intermediate terms that </a:t>
            </a:r>
            <a:r>
              <a:rPr lang="en-US" dirty="0" smtClean="0"/>
              <a:t>are the </a:t>
            </a:r>
            <a:r>
              <a:rPr lang="en-US" dirty="0"/>
              <a:t>closest ancestors of more than one low level source terms. Those intermediate terms that have only one parent term and one child term each are removed. This setting provides an option to get less intermediate ontology terms then that with the setting ‘</a:t>
            </a:r>
            <a:r>
              <a:rPr lang="en-US" dirty="0" err="1"/>
              <a:t>includeAllIntermediates</a:t>
            </a:r>
            <a:r>
              <a:rPr lang="en-US" dirty="0"/>
              <a:t>" and still fulfills many users’ requirement. </a:t>
            </a:r>
          </a:p>
          <a:p>
            <a:r>
              <a:rPr lang="en-US" dirty="0" smtClean="0"/>
              <a:t>(</a:t>
            </a:r>
            <a:r>
              <a:rPr lang="en-US" dirty="0"/>
              <a:t>c) </a:t>
            </a:r>
            <a:r>
              <a:rPr lang="en-US" b="1" dirty="0" err="1"/>
              <a:t>includeAllIntermediates</a:t>
            </a:r>
            <a:r>
              <a:rPr lang="en-US" dirty="0"/>
              <a:t>: All intermediate source terms are retrieved.</a:t>
            </a:r>
            <a:endParaRPr lang="en-US" dirty="0" smtClean="0"/>
          </a:p>
        </p:txBody>
      </p:sp>
      <p:pic>
        <p:nvPicPr>
          <p:cNvPr id="4" name="Picture 3"/>
          <p:cNvPicPr>
            <a:picLocks noChangeAspect="1"/>
          </p:cNvPicPr>
          <p:nvPr/>
        </p:nvPicPr>
        <p:blipFill>
          <a:blip r:embed="rId2"/>
          <a:stretch>
            <a:fillRect/>
          </a:stretch>
        </p:blipFill>
        <p:spPr>
          <a:xfrm>
            <a:off x="1219200" y="1371600"/>
            <a:ext cx="6667500" cy="774700"/>
          </a:xfrm>
          <a:prstGeom prst="rect">
            <a:avLst/>
          </a:prstGeom>
        </p:spPr>
      </p:pic>
    </p:spTree>
    <p:extLst>
      <p:ext uri="{BB962C8B-B14F-4D97-AF65-F5344CB8AC3E}">
        <p14:creationId xmlns:p14="http://schemas.microsoft.com/office/powerpoint/2010/main" val="1631402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Term specification</a:t>
            </a:r>
            <a:endParaRPr lang="en-US" b="1" dirty="0"/>
          </a:p>
        </p:txBody>
      </p:sp>
      <p:sp>
        <p:nvSpPr>
          <p:cNvPr id="6" name="Content Placeholder 2"/>
          <p:cNvSpPr>
            <a:spLocks noGrp="1"/>
          </p:cNvSpPr>
          <p:nvPr>
            <p:ph idx="1"/>
          </p:nvPr>
        </p:nvSpPr>
        <p:spPr>
          <a:xfrm>
            <a:off x="533400" y="3810000"/>
            <a:ext cx="8229600" cy="3048000"/>
          </a:xfrm>
        </p:spPr>
        <p:txBody>
          <a:bodyPr>
            <a:normAutofit fontScale="77500" lnSpcReduction="20000"/>
          </a:bodyPr>
          <a:lstStyle/>
          <a:p>
            <a:r>
              <a:rPr lang="en-US" b="1" dirty="0" smtClean="0"/>
              <a:t>(a</a:t>
            </a:r>
            <a:r>
              <a:rPr lang="en-US" b="1" dirty="0"/>
              <a:t>) Low level source term URIs: </a:t>
            </a:r>
            <a:r>
              <a:rPr lang="en-US" dirty="0"/>
              <a:t>The URIs of low level </a:t>
            </a:r>
            <a:r>
              <a:rPr lang="en-US" dirty="0" smtClean="0"/>
              <a:t>terms </a:t>
            </a:r>
            <a:r>
              <a:rPr lang="en-US" dirty="0"/>
              <a:t>from source ontologies</a:t>
            </a:r>
            <a:r>
              <a:rPr lang="en-US" dirty="0" smtClean="0"/>
              <a:t>. </a:t>
            </a:r>
          </a:p>
          <a:p>
            <a:r>
              <a:rPr lang="en-US" b="1" dirty="0" smtClean="0"/>
              <a:t>(</a:t>
            </a:r>
            <a:r>
              <a:rPr lang="en-US" b="1" dirty="0"/>
              <a:t>b) Top level source term URIs and target direct superclass URIs: </a:t>
            </a:r>
            <a:r>
              <a:rPr lang="en-US" dirty="0"/>
              <a:t>The URIs of top level </a:t>
            </a:r>
            <a:r>
              <a:rPr lang="en-US" dirty="0" smtClean="0"/>
              <a:t>terms </a:t>
            </a:r>
            <a:r>
              <a:rPr lang="en-US" dirty="0"/>
              <a:t>from source ontologies and their direct superclass URIs from a target ontology (i.e., the ontology that will import the terms from the source ontologies). The top level source term URI can be the same as the low level source term </a:t>
            </a:r>
            <a:r>
              <a:rPr lang="en-US" dirty="0" smtClean="0"/>
              <a:t>URI</a:t>
            </a:r>
          </a:p>
        </p:txBody>
      </p:sp>
      <p:pic>
        <p:nvPicPr>
          <p:cNvPr id="3" name="Picture 2"/>
          <p:cNvPicPr>
            <a:picLocks noChangeAspect="1"/>
          </p:cNvPicPr>
          <p:nvPr/>
        </p:nvPicPr>
        <p:blipFill rotWithShape="1">
          <a:blip r:embed="rId2"/>
          <a:srcRect l="2096" r="1626"/>
          <a:stretch/>
        </p:blipFill>
        <p:spPr>
          <a:xfrm>
            <a:off x="267828" y="1219200"/>
            <a:ext cx="8803815" cy="2595193"/>
          </a:xfrm>
          <a:prstGeom prst="rect">
            <a:avLst/>
          </a:prstGeom>
        </p:spPr>
      </p:pic>
    </p:spTree>
    <p:extLst>
      <p:ext uri="{BB962C8B-B14F-4D97-AF65-F5344CB8AC3E}">
        <p14:creationId xmlns:p14="http://schemas.microsoft.com/office/powerpoint/2010/main" val="175706962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Annotation/Axioms Specification</a:t>
            </a:r>
            <a:endParaRPr lang="en-US" dirty="0"/>
          </a:p>
        </p:txBody>
      </p:sp>
      <p:sp>
        <p:nvSpPr>
          <p:cNvPr id="6" name="Content Placeholder 2"/>
          <p:cNvSpPr>
            <a:spLocks noGrp="1"/>
          </p:cNvSpPr>
          <p:nvPr>
            <p:ph idx="1"/>
          </p:nvPr>
        </p:nvSpPr>
        <p:spPr>
          <a:xfrm>
            <a:off x="76200" y="3048000"/>
            <a:ext cx="8686800" cy="3810000"/>
          </a:xfrm>
        </p:spPr>
        <p:txBody>
          <a:bodyPr>
            <a:normAutofit fontScale="55000" lnSpcReduction="20000"/>
          </a:bodyPr>
          <a:lstStyle/>
          <a:p>
            <a:r>
              <a:rPr lang="en-US" b="1" dirty="0" err="1"/>
              <a:t>includeAllAnnotationProperties</a:t>
            </a:r>
            <a:r>
              <a:rPr lang="en-US" b="1" dirty="0"/>
              <a:t>": </a:t>
            </a:r>
            <a:r>
              <a:rPr lang="en-US" dirty="0"/>
              <a:t>By default, if no annotation URI is assigned, no annotations associated with a specific ontology term will be fetched. To include all possible annotations, you can put "</a:t>
            </a:r>
            <a:r>
              <a:rPr lang="en-US" b="1" dirty="0" err="1" smtClean="0"/>
              <a:t>includeAllAnnotationProperties</a:t>
            </a:r>
            <a:r>
              <a:rPr lang="en-US" dirty="0" smtClean="0"/>
              <a:t>” on </a:t>
            </a:r>
            <a:r>
              <a:rPr lang="en-US" dirty="0"/>
              <a:t>one line, and all the annotations associated with a specific ontology term will be fetched</a:t>
            </a:r>
            <a:r>
              <a:rPr lang="en-US" dirty="0" smtClean="0"/>
              <a:t>.</a:t>
            </a:r>
          </a:p>
          <a:p>
            <a:pPr marL="0" indent="0">
              <a:buNone/>
            </a:pPr>
            <a:endParaRPr lang="en-US" dirty="0"/>
          </a:p>
          <a:p>
            <a:r>
              <a:rPr lang="en-US" b="1" dirty="0"/>
              <a:t>"</a:t>
            </a:r>
            <a:r>
              <a:rPr lang="en-US" b="1" dirty="0" err="1"/>
              <a:t>includeAllAxioms</a:t>
            </a:r>
            <a:r>
              <a:rPr lang="en-US" b="1" dirty="0"/>
              <a:t>": </a:t>
            </a:r>
            <a:r>
              <a:rPr lang="en-US" dirty="0"/>
              <a:t>To include all possible annotations and related axioms for a specified term(s), you can put "</a:t>
            </a:r>
            <a:r>
              <a:rPr lang="en-US" b="1" dirty="0" err="1"/>
              <a:t>includeAllAxioms</a:t>
            </a:r>
            <a:r>
              <a:rPr lang="en-US" dirty="0" err="1"/>
              <a:t>"on</a:t>
            </a:r>
            <a:r>
              <a:rPr lang="en-US" dirty="0"/>
              <a:t> one line, and all the axioms associated with a specific ontology term(s) will be fetched. </a:t>
            </a:r>
            <a:endParaRPr lang="en-US" dirty="0" smtClean="0"/>
          </a:p>
          <a:p>
            <a:pPr marL="0" indent="0">
              <a:buNone/>
            </a:pPr>
            <a:endParaRPr lang="en-US" u="sng" dirty="0">
              <a:hlinkClick r:id="rId2"/>
            </a:endParaRPr>
          </a:p>
          <a:p>
            <a:r>
              <a:rPr lang="en-US" b="1" dirty="0"/>
              <a:t>"</a:t>
            </a:r>
            <a:r>
              <a:rPr lang="en-US" b="1" dirty="0" err="1"/>
              <a:t>includeAllAxiomsRecursively</a:t>
            </a:r>
            <a:r>
              <a:rPr lang="en-US" b="1" dirty="0"/>
              <a:t>": </a:t>
            </a:r>
            <a:r>
              <a:rPr lang="en-US" dirty="0"/>
              <a:t>To include all possible annotations and related axioms for a specified term(s) and its associated terms recursively, you can enter "</a:t>
            </a:r>
            <a:r>
              <a:rPr lang="en-US" b="1" dirty="0" err="1"/>
              <a:t>includeAllAxiomsRecursively</a:t>
            </a:r>
            <a:r>
              <a:rPr lang="en-US" dirty="0" err="1"/>
              <a:t>"on</a:t>
            </a:r>
            <a:r>
              <a:rPr lang="en-US" dirty="0"/>
              <a:t> one line. </a:t>
            </a:r>
            <a:r>
              <a:rPr lang="en-US" dirty="0" smtClean="0"/>
              <a:t>Note</a:t>
            </a:r>
            <a:r>
              <a:rPr lang="en-US" dirty="0"/>
              <a:t>: "</a:t>
            </a:r>
            <a:r>
              <a:rPr lang="en-US" b="1" dirty="0" err="1"/>
              <a:t>includeNoIntermediates</a:t>
            </a:r>
            <a:r>
              <a:rPr lang="en-US" dirty="0"/>
              <a:t>" and </a:t>
            </a:r>
            <a:r>
              <a:rPr lang="en-US" b="1" dirty="0"/>
              <a:t>"</a:t>
            </a:r>
            <a:r>
              <a:rPr lang="en-US" b="1" dirty="0" err="1"/>
              <a:t>includeComputedIntermediates</a:t>
            </a:r>
            <a:r>
              <a:rPr lang="en-US" b="1" dirty="0"/>
              <a:t>"</a:t>
            </a:r>
            <a:r>
              <a:rPr lang="en-US" dirty="0"/>
              <a:t> have higher priority and will override </a:t>
            </a:r>
            <a:r>
              <a:rPr lang="en-US" b="1" dirty="0"/>
              <a:t>"</a:t>
            </a:r>
            <a:r>
              <a:rPr lang="en-US" b="1" dirty="0" err="1"/>
              <a:t>includeAllAxiomsRecursively</a:t>
            </a:r>
            <a:r>
              <a:rPr lang="en-US" b="1" dirty="0"/>
              <a:t>"</a:t>
            </a:r>
            <a:r>
              <a:rPr lang="en-US" dirty="0"/>
              <a:t>.</a:t>
            </a:r>
            <a:endParaRPr lang="en-US" dirty="0" smtClean="0"/>
          </a:p>
        </p:txBody>
      </p:sp>
      <p:pic>
        <p:nvPicPr>
          <p:cNvPr id="3" name="Picture 2"/>
          <p:cNvPicPr>
            <a:picLocks noChangeAspect="1"/>
          </p:cNvPicPr>
          <p:nvPr/>
        </p:nvPicPr>
        <p:blipFill>
          <a:blip r:embed="rId3"/>
          <a:stretch>
            <a:fillRect/>
          </a:stretch>
        </p:blipFill>
        <p:spPr>
          <a:xfrm>
            <a:off x="16932" y="1371600"/>
            <a:ext cx="9759459" cy="1371600"/>
          </a:xfrm>
          <a:prstGeom prst="rect">
            <a:avLst/>
          </a:prstGeom>
        </p:spPr>
      </p:pic>
    </p:spTree>
    <p:extLst>
      <p:ext uri="{BB962C8B-B14F-4D97-AF65-F5344CB8AC3E}">
        <p14:creationId xmlns:p14="http://schemas.microsoft.com/office/powerpoint/2010/main" val="426548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Importing ontologies </a:t>
            </a:r>
            <a:endParaRPr lang="en-US" b="1" dirty="0"/>
          </a:p>
        </p:txBody>
      </p:sp>
      <p:sp>
        <p:nvSpPr>
          <p:cNvPr id="3" name="Content Placeholder 2"/>
          <p:cNvSpPr>
            <a:spLocks noGrp="1"/>
          </p:cNvSpPr>
          <p:nvPr>
            <p:ph idx="1"/>
          </p:nvPr>
        </p:nvSpPr>
        <p:spPr/>
        <p:txBody>
          <a:bodyPr>
            <a:normAutofit/>
          </a:bodyPr>
          <a:lstStyle/>
          <a:p>
            <a:r>
              <a:rPr lang="en-US" dirty="0"/>
              <a:t>N</a:t>
            </a:r>
            <a:r>
              <a:rPr lang="en-US" dirty="0" smtClean="0"/>
              <a:t>eed to keep updated versions of imported ontologies </a:t>
            </a:r>
          </a:p>
          <a:p>
            <a:r>
              <a:rPr lang="en-US" dirty="0"/>
              <a:t>N</a:t>
            </a:r>
            <a:r>
              <a:rPr lang="en-US" dirty="0" smtClean="0"/>
              <a:t>eed ensure consistency for your developed ontologies</a:t>
            </a:r>
          </a:p>
          <a:p>
            <a:r>
              <a:rPr lang="en-US" dirty="0" smtClean="0"/>
              <a:t>In general, it’s always better to work with local files (and just in case, have a local SVN repository to sync with current versions of other ontologies)</a:t>
            </a:r>
            <a:endParaRPr lang="en-US" dirty="0"/>
          </a:p>
          <a:p>
            <a:pPr marL="457200" lvl="1" indent="0">
              <a:buNone/>
            </a:pPr>
            <a:endParaRPr lang="en-US" dirty="0" smtClean="0"/>
          </a:p>
        </p:txBody>
      </p:sp>
    </p:spTree>
    <p:extLst>
      <p:ext uri="{BB962C8B-B14F-4D97-AF65-F5344CB8AC3E}">
        <p14:creationId xmlns:p14="http://schemas.microsoft.com/office/powerpoint/2010/main" val="30924050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a:t>
            </a:r>
            <a:r>
              <a:rPr lang="en-US" b="1" dirty="0" err="1" smtClean="0"/>
              <a:t>wl:imports</a:t>
            </a:r>
            <a:endParaRPr lang="en-US" b="1" dirty="0"/>
          </a:p>
        </p:txBody>
      </p:sp>
      <p:sp>
        <p:nvSpPr>
          <p:cNvPr id="3" name="Content Placeholder 2"/>
          <p:cNvSpPr>
            <a:spLocks noGrp="1"/>
          </p:cNvSpPr>
          <p:nvPr>
            <p:ph idx="1"/>
          </p:nvPr>
        </p:nvSpPr>
        <p:spPr/>
        <p:txBody>
          <a:bodyPr>
            <a:normAutofit/>
          </a:bodyPr>
          <a:lstStyle/>
          <a:p>
            <a:pPr marL="457200" lvl="1" indent="0">
              <a:buNone/>
            </a:pPr>
            <a:r>
              <a:rPr lang="en-US" dirty="0" smtClean="0"/>
              <a:t>Ontology header</a:t>
            </a:r>
          </a:p>
        </p:txBody>
      </p:sp>
      <p:pic>
        <p:nvPicPr>
          <p:cNvPr id="4" name="Picture 3"/>
          <p:cNvPicPr>
            <a:picLocks noChangeAspect="1"/>
          </p:cNvPicPr>
          <p:nvPr/>
        </p:nvPicPr>
        <p:blipFill rotWithShape="1">
          <a:blip r:embed="rId3"/>
          <a:srcRect l="1352" r="17568"/>
          <a:stretch/>
        </p:blipFill>
        <p:spPr>
          <a:xfrm>
            <a:off x="0" y="2438400"/>
            <a:ext cx="9144000" cy="2844362"/>
          </a:xfrm>
          <a:prstGeom prst="rect">
            <a:avLst/>
          </a:prstGeom>
        </p:spPr>
      </p:pic>
    </p:spTree>
    <p:extLst>
      <p:ext uri="{BB962C8B-B14F-4D97-AF65-F5344CB8AC3E}">
        <p14:creationId xmlns:p14="http://schemas.microsoft.com/office/powerpoint/2010/main" val="16114616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owl:imports</a:t>
            </a:r>
            <a:endParaRPr lang="en-US" b="1" dirty="0"/>
          </a:p>
        </p:txBody>
      </p:sp>
      <p:sp>
        <p:nvSpPr>
          <p:cNvPr id="3" name="Content Placeholder 2"/>
          <p:cNvSpPr>
            <a:spLocks noGrp="1"/>
          </p:cNvSpPr>
          <p:nvPr>
            <p:ph idx="1"/>
          </p:nvPr>
        </p:nvSpPr>
        <p:spPr/>
        <p:txBody>
          <a:bodyPr>
            <a:normAutofit fontScale="70000" lnSpcReduction="20000"/>
          </a:bodyPr>
          <a:lstStyle/>
          <a:p>
            <a:r>
              <a:rPr lang="en-US" dirty="0" err="1" smtClean="0"/>
              <a:t>owl:imports</a:t>
            </a:r>
            <a:r>
              <a:rPr lang="en-US" dirty="0" smtClean="0"/>
              <a:t> </a:t>
            </a:r>
            <a:r>
              <a:rPr lang="en-US" dirty="0"/>
              <a:t>statement references </a:t>
            </a:r>
            <a:r>
              <a:rPr lang="en-US" dirty="0" smtClean="0"/>
              <a:t>another </a:t>
            </a:r>
            <a:r>
              <a:rPr lang="en-US" dirty="0"/>
              <a:t>OWL ontology containing definitions, whose meaning is considered to be part of the meaning of the importing </a:t>
            </a:r>
            <a:r>
              <a:rPr lang="en-US" dirty="0" smtClean="0"/>
              <a:t>ontology</a:t>
            </a:r>
            <a:endParaRPr lang="en-US" dirty="0"/>
          </a:p>
          <a:p>
            <a:pPr marL="0" indent="0">
              <a:buNone/>
            </a:pPr>
            <a:endParaRPr lang="en-US" dirty="0" smtClean="0"/>
          </a:p>
          <a:p>
            <a:r>
              <a:rPr lang="en-US" dirty="0" smtClean="0"/>
              <a:t>Each </a:t>
            </a:r>
            <a:r>
              <a:rPr lang="en-US" dirty="0"/>
              <a:t>reference consists of a </a:t>
            </a:r>
            <a:r>
              <a:rPr lang="en-US" dirty="0" smtClean="0"/>
              <a:t>IRI specifying </a:t>
            </a:r>
            <a:r>
              <a:rPr lang="en-US" dirty="0" smtClean="0"/>
              <a:t>the location of the ontology that is </a:t>
            </a:r>
            <a:r>
              <a:rPr lang="en-US" dirty="0"/>
              <a:t>to be </a:t>
            </a:r>
            <a:r>
              <a:rPr lang="en-US" dirty="0" smtClean="0"/>
              <a:t>imported</a:t>
            </a:r>
            <a:endParaRPr lang="en-US" dirty="0"/>
          </a:p>
          <a:p>
            <a:pPr marL="0" indent="0">
              <a:buNone/>
            </a:pPr>
            <a:endParaRPr lang="en-US" dirty="0" smtClean="0"/>
          </a:p>
          <a:p>
            <a:r>
              <a:rPr lang="en-US" dirty="0" smtClean="0"/>
              <a:t>Syntactically</a:t>
            </a:r>
            <a:r>
              <a:rPr lang="en-US" dirty="0"/>
              <a:t>, </a:t>
            </a:r>
            <a:r>
              <a:rPr lang="en-US" dirty="0" err="1"/>
              <a:t>owl:imports</a:t>
            </a:r>
            <a:r>
              <a:rPr lang="en-US" dirty="0"/>
              <a:t> is a property with the class </a:t>
            </a:r>
            <a:r>
              <a:rPr lang="en-US" dirty="0" err="1"/>
              <a:t>owl:Ontology</a:t>
            </a:r>
            <a:r>
              <a:rPr lang="en-US" dirty="0"/>
              <a:t> as its domain and </a:t>
            </a:r>
            <a:r>
              <a:rPr lang="en-US" dirty="0" smtClean="0"/>
              <a:t>range</a:t>
            </a:r>
            <a:endParaRPr lang="en-US" dirty="0"/>
          </a:p>
          <a:p>
            <a:endParaRPr lang="en-US" dirty="0"/>
          </a:p>
          <a:p>
            <a:r>
              <a:rPr lang="en-US" dirty="0"/>
              <a:t>The import statement is located in the ontology </a:t>
            </a:r>
            <a:r>
              <a:rPr lang="en-US" dirty="0" smtClean="0"/>
              <a:t>header</a:t>
            </a:r>
          </a:p>
          <a:p>
            <a:pPr marL="0" indent="0">
              <a:buNone/>
            </a:pPr>
            <a:endParaRPr lang="en-US" dirty="0"/>
          </a:p>
          <a:p>
            <a:r>
              <a:rPr lang="en-US" dirty="0"/>
              <a:t>The </a:t>
            </a:r>
            <a:r>
              <a:rPr lang="en-US" dirty="0" err="1"/>
              <a:t>owl:imports</a:t>
            </a:r>
            <a:r>
              <a:rPr lang="en-US" dirty="0"/>
              <a:t> statements are transitive, that is, if ontology A imports B, and B imports C, then A imports both B and C.</a:t>
            </a:r>
            <a:endParaRPr lang="en-US" dirty="0" smtClean="0"/>
          </a:p>
        </p:txBody>
      </p:sp>
    </p:spTree>
    <p:extLst>
      <p:ext uri="{BB962C8B-B14F-4D97-AF65-F5344CB8AC3E}">
        <p14:creationId xmlns:p14="http://schemas.microsoft.com/office/powerpoint/2010/main" val="15608723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Dealing with imports in Protégé</a:t>
            </a:r>
            <a:endParaRPr lang="en-US" b="1" dirty="0"/>
          </a:p>
        </p:txBody>
      </p:sp>
      <p:sp>
        <p:nvSpPr>
          <p:cNvPr id="3" name="Content Placeholder 2"/>
          <p:cNvSpPr>
            <a:spLocks noGrp="1"/>
          </p:cNvSpPr>
          <p:nvPr>
            <p:ph idx="1"/>
          </p:nvPr>
        </p:nvSpPr>
        <p:spPr/>
        <p:txBody>
          <a:bodyPr/>
          <a:lstStyle/>
          <a:p>
            <a:r>
              <a:rPr lang="en-US" dirty="0" smtClean="0"/>
              <a:t>Tutorial </a:t>
            </a:r>
            <a:r>
              <a:rPr lang="en-US" dirty="0" smtClean="0"/>
              <a:t>document:</a:t>
            </a:r>
          </a:p>
          <a:p>
            <a:pPr marL="0" indent="0">
              <a:buNone/>
            </a:pPr>
            <a:r>
              <a:rPr lang="en-US" b="1" dirty="0" smtClean="0"/>
              <a:t>/</a:t>
            </a:r>
            <a:r>
              <a:rPr lang="en-US" b="1" dirty="0" err="1" smtClean="0"/>
              <a:t>thur</a:t>
            </a:r>
            <a:r>
              <a:rPr lang="en-US" b="1" dirty="0" smtClean="0"/>
              <a:t>/tutorials/</a:t>
            </a:r>
            <a:r>
              <a:rPr lang="en-US" b="1" dirty="0" err="1" smtClean="0"/>
              <a:t>imports_tutorial.doc</a:t>
            </a:r>
            <a:endParaRPr lang="en-US" b="1" dirty="0" smtClean="0"/>
          </a:p>
          <a:p>
            <a:pPr marL="0" indent="0">
              <a:buNone/>
            </a:pPr>
            <a:endParaRPr lang="en-US" b="1" dirty="0" smtClean="0"/>
          </a:p>
          <a:p>
            <a:pPr lvl="1"/>
            <a:r>
              <a:rPr lang="en-US" dirty="0" smtClean="0"/>
              <a:t>Install </a:t>
            </a:r>
            <a:r>
              <a:rPr lang="en-US" dirty="0" err="1" smtClean="0"/>
              <a:t>OWLviz</a:t>
            </a:r>
            <a:r>
              <a:rPr lang="en-US" dirty="0" smtClean="0"/>
              <a:t> plugin (if not installed already)</a:t>
            </a:r>
            <a:endParaRPr lang="en-US" dirty="0" smtClean="0"/>
          </a:p>
          <a:p>
            <a:pPr lvl="1"/>
            <a:r>
              <a:rPr lang="en-US" dirty="0" smtClean="0"/>
              <a:t>Review imports </a:t>
            </a:r>
            <a:r>
              <a:rPr lang="en-US" dirty="0" smtClean="0"/>
              <a:t>graph</a:t>
            </a:r>
            <a:endParaRPr lang="en-US" dirty="0" smtClean="0"/>
          </a:p>
          <a:p>
            <a:pPr lvl="1"/>
            <a:r>
              <a:rPr lang="en-US" dirty="0" smtClean="0"/>
              <a:t>Understanding imports in Protégé</a:t>
            </a:r>
          </a:p>
          <a:p>
            <a:pPr lvl="2"/>
            <a:r>
              <a:rPr lang="en-US" dirty="0" smtClean="0"/>
              <a:t>Ontology </a:t>
            </a:r>
            <a:r>
              <a:rPr lang="en-US" dirty="0" smtClean="0"/>
              <a:t>libraries and Catalog file</a:t>
            </a:r>
            <a:endParaRPr lang="en-US" dirty="0" smtClean="0"/>
          </a:p>
          <a:p>
            <a:pPr marL="914400" lvl="2"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10436292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Reuse of ontologies: challenge </a:t>
            </a:r>
            <a:r>
              <a:rPr lang="en-US" b="1" dirty="0" smtClean="0"/>
              <a:t>of imports</a:t>
            </a:r>
            <a:endParaRPr lang="en-US" b="1" dirty="0"/>
          </a:p>
        </p:txBody>
      </p:sp>
      <p:sp>
        <p:nvSpPr>
          <p:cNvPr id="3" name="Content Placeholder 2"/>
          <p:cNvSpPr>
            <a:spLocks noGrp="1"/>
          </p:cNvSpPr>
          <p:nvPr>
            <p:ph idx="1"/>
          </p:nvPr>
        </p:nvSpPr>
        <p:spPr/>
        <p:txBody>
          <a:bodyPr>
            <a:normAutofit lnSpcReduction="10000"/>
          </a:bodyPr>
          <a:lstStyle/>
          <a:p>
            <a:r>
              <a:rPr lang="en-US" b="1" i="1" dirty="0" smtClean="0"/>
              <a:t>Large overhead - </a:t>
            </a:r>
            <a:r>
              <a:rPr lang="en-US" dirty="0" smtClean="0"/>
              <a:t>using large </a:t>
            </a:r>
            <a:r>
              <a:rPr lang="en-US" dirty="0" err="1" smtClean="0"/>
              <a:t>ontologies</a:t>
            </a:r>
            <a:r>
              <a:rPr lang="en-US" dirty="0" smtClean="0"/>
              <a:t>, such as NCBI Taxonomy or Foundational Model of Anatomy (FMA)</a:t>
            </a:r>
          </a:p>
          <a:p>
            <a:r>
              <a:rPr lang="en-US" b="1" i="1" dirty="0" smtClean="0"/>
              <a:t>True Alignment </a:t>
            </a:r>
            <a:r>
              <a:rPr lang="en-US" dirty="0" smtClean="0"/>
              <a:t>- Ontologies constructed using a different design or those not using BFO as upper-level ontology cannot be fully integrated</a:t>
            </a:r>
          </a:p>
          <a:p>
            <a:r>
              <a:rPr lang="en-US" b="1" i="1" dirty="0" smtClean="0"/>
              <a:t>Fluid development</a:t>
            </a:r>
            <a:r>
              <a:rPr lang="en-US" dirty="0" smtClean="0"/>
              <a:t> - Resources are </a:t>
            </a:r>
            <a:r>
              <a:rPr lang="en-US" i="1" dirty="0" smtClean="0"/>
              <a:t>always</a:t>
            </a:r>
            <a:r>
              <a:rPr lang="en-US" dirty="0" smtClean="0"/>
              <a:t> under development</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Possible solutions</a:t>
            </a:r>
            <a:endParaRPr lang="en-US" b="1" dirty="0"/>
          </a:p>
        </p:txBody>
      </p:sp>
      <p:sp>
        <p:nvSpPr>
          <p:cNvPr id="3" name="Content Placeholder 2"/>
          <p:cNvSpPr>
            <a:spLocks noGrp="1"/>
          </p:cNvSpPr>
          <p:nvPr>
            <p:ph idx="1"/>
          </p:nvPr>
        </p:nvSpPr>
        <p:spPr/>
        <p:txBody>
          <a:bodyPr/>
          <a:lstStyle/>
          <a:p>
            <a:r>
              <a:rPr lang="en-US" dirty="0" smtClean="0"/>
              <a:t>Generate your own terms and reference other terms</a:t>
            </a:r>
          </a:p>
          <a:p>
            <a:r>
              <a:rPr lang="en-US" dirty="0" smtClean="0"/>
              <a:t>Generate and </a:t>
            </a:r>
            <a:r>
              <a:rPr lang="en-US" dirty="0" smtClean="0"/>
              <a:t>import a module of an ontologies: a complete subsets of </a:t>
            </a:r>
            <a:r>
              <a:rPr lang="en-US" dirty="0" smtClean="0"/>
              <a:t>entities </a:t>
            </a:r>
            <a:r>
              <a:rPr lang="en-US" dirty="0" smtClean="0"/>
              <a:t>and axioms </a:t>
            </a:r>
          </a:p>
          <a:p>
            <a:r>
              <a:rPr lang="en-US" dirty="0" smtClean="0"/>
              <a:t>Import </a:t>
            </a:r>
            <a:r>
              <a:rPr lang="en-US" dirty="0" smtClean="0"/>
              <a:t>the whole resources</a:t>
            </a:r>
          </a:p>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6812</TotalTime>
  <Words>1129</Words>
  <Application>Microsoft Macintosh PowerPoint</Application>
  <PresentationFormat>On-screen Show (4:3)</PresentationFormat>
  <Paragraphs>149</Paragraphs>
  <Slides>32</Slides>
  <Notes>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Imports, MIREOT, OntoFox</vt:lpstr>
      <vt:lpstr>Content</vt:lpstr>
      <vt:lpstr>Importing ontologies </vt:lpstr>
      <vt:lpstr>Importing ontologies </vt:lpstr>
      <vt:lpstr>owl:imports</vt:lpstr>
      <vt:lpstr>owl:imports</vt:lpstr>
      <vt:lpstr>Dealing with imports in Protégé</vt:lpstr>
      <vt:lpstr>Reuse of ontologies: challenge of imports</vt:lpstr>
      <vt:lpstr>Possible solutions</vt:lpstr>
      <vt:lpstr>Create our own terms</vt:lpstr>
      <vt:lpstr>Import modules</vt:lpstr>
      <vt:lpstr>Full import</vt:lpstr>
      <vt:lpstr>Idea: Import only classes that are needed </vt:lpstr>
      <vt:lpstr>MIREOT</vt:lpstr>
      <vt:lpstr>Define the minimal information we need</vt:lpstr>
      <vt:lpstr>Additional information</vt:lpstr>
      <vt:lpstr>Implementation</vt:lpstr>
      <vt:lpstr>OntoFox </vt:lpstr>
      <vt:lpstr>OntoFox tour</vt:lpstr>
      <vt:lpstr>Example</vt:lpstr>
      <vt:lpstr>Example</vt:lpstr>
      <vt:lpstr>Example</vt:lpstr>
      <vt:lpstr>Example</vt:lpstr>
      <vt:lpstr>Example</vt:lpstr>
      <vt:lpstr>Example</vt:lpstr>
      <vt:lpstr>OntoFox Tutorial </vt:lpstr>
      <vt:lpstr>References</vt:lpstr>
      <vt:lpstr>Backup</vt:lpstr>
      <vt:lpstr>Select Ontology</vt:lpstr>
      <vt:lpstr>Term specification: intermediate terms</vt:lpstr>
      <vt:lpstr>Term specification</vt:lpstr>
      <vt:lpstr>Annotation/Axioms Specification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Mireoting OBO2OWL ontofox</dc:title>
  <dc:creator>Home</dc:creator>
  <cp:lastModifiedBy>Carlo Torniai</cp:lastModifiedBy>
  <cp:revision>176</cp:revision>
  <dcterms:created xsi:type="dcterms:W3CDTF">2012-07-13T16:00:17Z</dcterms:created>
  <dcterms:modified xsi:type="dcterms:W3CDTF">2012-08-02T17:32:23Z</dcterms:modified>
</cp:coreProperties>
</file>