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62" r:id="rId4"/>
    <p:sldId id="264" r:id="rId5"/>
    <p:sldId id="267" r:id="rId6"/>
    <p:sldId id="269" r:id="rId7"/>
    <p:sldId id="266" r:id="rId8"/>
    <p:sldId id="271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84" autoAdjust="0"/>
  </p:normalViewPr>
  <p:slideViewPr>
    <p:cSldViewPr>
      <p:cViewPr>
        <p:scale>
          <a:sx n="71" d="100"/>
          <a:sy n="71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liselarsen.um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Ontologies for Butterflies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1752600"/>
            <a:ext cx="4800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Ontologies Workshop</a:t>
            </a:r>
          </a:p>
          <a:p>
            <a:pPr marL="0" indent="0">
              <a:buNone/>
            </a:pPr>
            <a:r>
              <a:rPr lang="en-US" sz="2200" dirty="0" err="1"/>
              <a:t>NESCent</a:t>
            </a:r>
            <a:r>
              <a:rPr lang="en-US" sz="2200" dirty="0"/>
              <a:t> </a:t>
            </a:r>
            <a:r>
              <a:rPr lang="en-US" sz="2200" dirty="0" smtClean="0"/>
              <a:t>2013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Elise Larsen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e</a:t>
            </a:r>
            <a:r>
              <a:rPr lang="en-US" sz="1800" dirty="0" smtClean="0">
                <a:hlinkClick r:id="rId2"/>
              </a:rPr>
              <a:t>liselarsen.umd@gmail.com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Project with:</a:t>
            </a:r>
          </a:p>
          <a:p>
            <a:pPr marL="0" indent="0">
              <a:buNone/>
            </a:pPr>
            <a:r>
              <a:rPr lang="en-US" sz="1800" dirty="0" smtClean="0"/>
              <a:t>Leslie Ries, SESYNC</a:t>
            </a:r>
            <a:endParaRPr lang="en-US" sz="2200" dirty="0" smtClean="0"/>
          </a:p>
        </p:txBody>
      </p:sp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533399" y="3962400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1459723"/>
            <a:ext cx="2583333" cy="230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2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Big Question: </a:t>
            </a:r>
          </a:p>
          <a:p>
            <a:r>
              <a:rPr lang="en-US" sz="2800" dirty="0" smtClean="0"/>
              <a:t>How can ontologies be most useful for our butterfly knowledgebase?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Next Steps:</a:t>
            </a:r>
          </a:p>
          <a:p>
            <a:r>
              <a:rPr lang="en-US" sz="2800" dirty="0" smtClean="0"/>
              <a:t>Develop a better understanding of object properties</a:t>
            </a:r>
          </a:p>
          <a:p>
            <a:endParaRPr lang="en-US" sz="1000" dirty="0" smtClean="0"/>
          </a:p>
          <a:p>
            <a:r>
              <a:rPr lang="en-US" sz="2800" dirty="0" smtClean="0"/>
              <a:t>ID effective way for axioms based on numeric value (</a:t>
            </a:r>
            <a:r>
              <a:rPr lang="en-US" sz="2800" dirty="0" err="1" smtClean="0"/>
              <a:t>eg</a:t>
            </a:r>
            <a:r>
              <a:rPr lang="en-US" sz="2800" dirty="0" smtClean="0"/>
              <a:t> pH)</a:t>
            </a:r>
          </a:p>
          <a:p>
            <a:endParaRPr lang="en-US" sz="1000" dirty="0"/>
          </a:p>
          <a:p>
            <a:r>
              <a:rPr lang="en-US" sz="2800" dirty="0" smtClean="0"/>
              <a:t>Take part in ENVO development</a:t>
            </a:r>
          </a:p>
          <a:p>
            <a:endParaRPr lang="en-US" sz="2800" dirty="0"/>
          </a:p>
        </p:txBody>
      </p:sp>
      <p:pic>
        <p:nvPicPr>
          <p:cNvPr id="4" name="Picture 3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7494494" y="0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762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Project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2093060"/>
            <a:ext cx="4800600" cy="476493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Knowledgebase for North American butterflies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(US, Can, Mexico)</a:t>
            </a:r>
          </a:p>
          <a:p>
            <a:pPr lvl="1"/>
            <a:r>
              <a:rPr lang="en-US" sz="1800" dirty="0" smtClean="0"/>
              <a:t>Work with BAMONA, EOL</a:t>
            </a:r>
          </a:p>
          <a:p>
            <a:pPr lvl="1"/>
            <a:r>
              <a:rPr lang="en-US" sz="1800" dirty="0" smtClean="0"/>
              <a:t>Life history information</a:t>
            </a:r>
          </a:p>
          <a:p>
            <a:pPr lvl="1"/>
            <a:r>
              <a:rPr lang="en-US" sz="1800" dirty="0" smtClean="0"/>
              <a:t>Photos</a:t>
            </a:r>
          </a:p>
          <a:p>
            <a:pPr lvl="1"/>
            <a:r>
              <a:rPr lang="en-US" sz="1800" dirty="0" smtClean="0"/>
              <a:t>Parameter values from published studies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Analytical approaches for monitoring data</a:t>
            </a:r>
          </a:p>
          <a:p>
            <a:pPr lvl="1"/>
            <a:r>
              <a:rPr lang="en-US" sz="1800" dirty="0" smtClean="0"/>
              <a:t>Transect (state)</a:t>
            </a:r>
          </a:p>
          <a:p>
            <a:pPr lvl="1"/>
            <a:r>
              <a:rPr lang="en-US" sz="1800" dirty="0" smtClean="0"/>
              <a:t>Checklist (NABA)</a:t>
            </a:r>
          </a:p>
          <a:p>
            <a:pPr lvl="1"/>
            <a:r>
              <a:rPr lang="en-US" sz="1800" dirty="0" smtClean="0"/>
              <a:t>Opportunistic (museum and web portal)</a:t>
            </a:r>
            <a:endParaRPr lang="en-US" sz="1800" dirty="0"/>
          </a:p>
        </p:txBody>
      </p:sp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533399" y="3962400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459723"/>
            <a:ext cx="2583333" cy="230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fth-eating"/>
          <p:cNvPicPr>
            <a:picLocks noChangeAspect="1" noChangeArrowheads="1"/>
          </p:cNvPicPr>
          <p:nvPr/>
        </p:nvPicPr>
        <p:blipFill>
          <a:blip r:embed="rId4" cstate="print"/>
          <a:srcRect l="29381" r="27319" b="20850"/>
          <a:stretch>
            <a:fillRect/>
          </a:stretch>
        </p:blipFill>
        <p:spPr bwMode="auto">
          <a:xfrm>
            <a:off x="6732494" y="152400"/>
            <a:ext cx="1835150" cy="17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62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Project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16550" y="381000"/>
            <a:ext cx="3727450" cy="6477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Public access to monitoring data – for scientists and the general public</a:t>
            </a:r>
          </a:p>
          <a:p>
            <a:pPr lvl="1"/>
            <a:r>
              <a:rPr lang="en-US" sz="1800" dirty="0" smtClean="0"/>
              <a:t>NABA</a:t>
            </a:r>
          </a:p>
          <a:p>
            <a:pPr lvl="1"/>
            <a:r>
              <a:rPr lang="en-US" sz="1800" dirty="0" smtClean="0"/>
              <a:t>State programs (current in red, upcoming in green)</a:t>
            </a:r>
          </a:p>
          <a:p>
            <a:pPr lvl="1"/>
            <a:r>
              <a:rPr lang="en-US" sz="1800" dirty="0" smtClean="0"/>
              <a:t>Academic programs (hatched red)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Visualization tools for data exploration</a:t>
            </a:r>
          </a:p>
          <a:p>
            <a:pPr lvl="1"/>
            <a:r>
              <a:rPr lang="en-US" sz="1800" dirty="0" smtClean="0"/>
              <a:t>Maps </a:t>
            </a:r>
          </a:p>
          <a:p>
            <a:pPr lvl="1"/>
            <a:r>
              <a:rPr lang="en-US" sz="1800" dirty="0" smtClean="0"/>
              <a:t>Trends</a:t>
            </a:r>
          </a:p>
        </p:txBody>
      </p:sp>
      <p:pic>
        <p:nvPicPr>
          <p:cNvPr id="7" name="Picture 6" descr="NorthAmericanMonitoring.tif"/>
          <p:cNvPicPr>
            <a:picLocks noChangeAspect="1"/>
          </p:cNvPicPr>
          <p:nvPr/>
        </p:nvPicPr>
        <p:blipFill>
          <a:blip r:embed="rId2" cstate="print"/>
          <a:srcRect t="14892"/>
          <a:stretch>
            <a:fillRect/>
          </a:stretch>
        </p:blipFill>
        <p:spPr>
          <a:xfrm>
            <a:off x="152400" y="1537085"/>
            <a:ext cx="5410200" cy="4232994"/>
          </a:xfrm>
          <a:prstGeom prst="rect">
            <a:avLst/>
          </a:prstGeom>
        </p:spPr>
      </p:pic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385136" y="4533900"/>
            <a:ext cx="152161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160933"/>
            <a:ext cx="1362075" cy="12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fth-eating"/>
          <p:cNvPicPr>
            <a:picLocks noChangeAspect="1" noChangeArrowheads="1"/>
          </p:cNvPicPr>
          <p:nvPr/>
        </p:nvPicPr>
        <p:blipFill>
          <a:blip r:embed="rId5" cstate="print"/>
          <a:srcRect l="29381" r="27319" b="20850"/>
          <a:stretch>
            <a:fillRect/>
          </a:stretch>
        </p:blipFill>
        <p:spPr bwMode="auto">
          <a:xfrm>
            <a:off x="7162800" y="5162860"/>
            <a:ext cx="1301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9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086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Vue</a:t>
            </a:r>
            <a:r>
              <a:rPr lang="en-US" sz="2000" dirty="0" smtClean="0"/>
              <a:t> File – Butterfly Life History &amp; Ecological Traits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457200"/>
            <a:ext cx="10515600" cy="59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791200" y="1219200"/>
            <a:ext cx="2057400" cy="369332"/>
            <a:chOff x="5791200" y="1219200"/>
            <a:chExt cx="2057400" cy="369332"/>
          </a:xfrm>
        </p:grpSpPr>
        <p:sp>
          <p:nvSpPr>
            <p:cNvPr id="3" name="Oval 2"/>
            <p:cNvSpPr/>
            <p:nvPr/>
          </p:nvSpPr>
          <p:spPr>
            <a:xfrm>
              <a:off x="5791200" y="1219200"/>
              <a:ext cx="685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9400" y="121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1447800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Pros:</a:t>
            </a:r>
          </a:p>
          <a:p>
            <a:r>
              <a:rPr lang="en-US" sz="2400" dirty="0" smtClean="0"/>
              <a:t>-Already addresses habitat</a:t>
            </a:r>
          </a:p>
          <a:p>
            <a:r>
              <a:rPr lang="en-US" sz="2400" dirty="0" smtClean="0"/>
              <a:t>-Several useful excerpts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-detailed </a:t>
            </a:r>
            <a:r>
              <a:rPr lang="en-US" sz="2400" dirty="0"/>
              <a:t>biome vocabulary</a:t>
            </a:r>
          </a:p>
          <a:p>
            <a:endParaRPr lang="en-US" sz="2400" dirty="0"/>
          </a:p>
          <a:p>
            <a:r>
              <a:rPr lang="en-US" sz="2400" dirty="0" smtClean="0"/>
              <a:t>Cons:</a:t>
            </a:r>
          </a:p>
          <a:p>
            <a:r>
              <a:rPr lang="en-US" sz="2400" dirty="0" smtClean="0"/>
              <a:t>-Inconsistent development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-many terms without text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definitions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-inconsistent use of axioms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-areas of interest less developed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6118" r="66029" b="28000"/>
          <a:stretch/>
        </p:blipFill>
        <p:spPr bwMode="auto">
          <a:xfrm>
            <a:off x="228600" y="649941"/>
            <a:ext cx="3488745" cy="57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 “Habitat”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31024" r="69911" b="28164"/>
          <a:stretch/>
        </p:blipFill>
        <p:spPr bwMode="auto">
          <a:xfrm>
            <a:off x="191656" y="1295400"/>
            <a:ext cx="3936592" cy="53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6324600" y="4144107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85800" y="6248400"/>
            <a:ext cx="5638800" cy="421341"/>
            <a:chOff x="685800" y="6248400"/>
            <a:chExt cx="5638800" cy="421341"/>
          </a:xfrm>
        </p:grpSpPr>
        <p:sp>
          <p:nvSpPr>
            <p:cNvPr id="7" name="Oval 6"/>
            <p:cNvSpPr/>
            <p:nvPr/>
          </p:nvSpPr>
          <p:spPr>
            <a:xfrm>
              <a:off x="685800" y="6364941"/>
              <a:ext cx="2590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352800" y="6248400"/>
              <a:ext cx="2971800" cy="2689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H="1" flipV="1">
            <a:off x="2971800" y="1896035"/>
            <a:ext cx="76200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200400" y="2743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838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77436" y="838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971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HABITAT 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463989" y="10484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BIOME 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039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HABITAT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29200" y="1905000"/>
            <a:ext cx="76200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24200" y="4867876"/>
            <a:ext cx="2590800" cy="1532924"/>
            <a:chOff x="3886200" y="1219200"/>
            <a:chExt cx="2590800" cy="304800"/>
          </a:xfrm>
        </p:grpSpPr>
        <p:sp>
          <p:nvSpPr>
            <p:cNvPr id="13" name="Oval 12"/>
            <p:cNvSpPr/>
            <p:nvPr/>
          </p:nvSpPr>
          <p:spPr>
            <a:xfrm>
              <a:off x="3886200" y="1219200"/>
              <a:ext cx="2590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1307343"/>
              <a:ext cx="1981200" cy="1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Definitions using</a:t>
              </a:r>
            </a:p>
            <a:p>
              <a:r>
                <a:rPr lang="en-US" sz="2000" dirty="0" err="1" smtClean="0">
                  <a:solidFill>
                    <a:srgbClr val="FF0000"/>
                  </a:solidFill>
                </a:rPr>
                <a:t>Env</a:t>
              </a:r>
              <a:r>
                <a:rPr lang="en-US" sz="2000" dirty="0" smtClean="0">
                  <a:solidFill>
                    <a:srgbClr val="FF0000"/>
                  </a:solidFill>
                </a:rPr>
                <a:t>. Conditions?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418730" y="3055908"/>
            <a:ext cx="2438400" cy="17446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05283" y="326614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Geographic Feature A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25353" y="3475009"/>
            <a:ext cx="77993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89647" y="2509928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76717" y="2917888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uses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43635" y="3425241"/>
            <a:ext cx="1456765" cy="248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2" r="37614" b="12440"/>
          <a:stretch/>
        </p:blipFill>
        <p:spPr bwMode="auto">
          <a:xfrm>
            <a:off x="-17930" y="650004"/>
            <a:ext cx="9009529" cy="59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6200" y="76200"/>
            <a:ext cx="7086600" cy="381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 smtClean="0"/>
              <a:t>Vue</a:t>
            </a:r>
            <a:r>
              <a:rPr lang="en-US" sz="2000" dirty="0" smtClean="0"/>
              <a:t> File – Habitats to add in ENVO?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686800" y="1981200"/>
            <a:ext cx="45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6800" y="5486400"/>
            <a:ext cx="45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Brainstormed “habitat” ontology importing ENVO</a:t>
            </a:r>
          </a:p>
          <a:p>
            <a:pPr lvl="1"/>
            <a:endParaRPr lang="en-US" sz="2800" dirty="0" smtClean="0"/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Included logical definitions for some new classes 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Started with more easily defined classes: desert biome</a:t>
            </a:r>
          </a:p>
          <a:p>
            <a:pPr lvl="2"/>
            <a:endParaRPr lang="en-US" sz="2800" dirty="0" smtClean="0"/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Brainstormed logical definitions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Associated environmental conditions, plants,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742950" lvl="1" indent="-285750">
              <a:buFontTx/>
              <a:buChar char="-"/>
            </a:pP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Connected to ENVO curators (Thanks Melissa)</a:t>
            </a:r>
          </a:p>
          <a:p>
            <a:r>
              <a:rPr lang="en-US" sz="2800" dirty="0" smtClean="0"/>
              <a:t>     and joined some </a:t>
            </a:r>
            <a:r>
              <a:rPr lang="en-US" sz="2800" dirty="0" err="1" smtClean="0"/>
              <a:t>listservs</a:t>
            </a: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/>
          </a:p>
        </p:txBody>
      </p:sp>
      <p:pic>
        <p:nvPicPr>
          <p:cNvPr id="4" name="Picture 3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7485529" y="0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205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Ontologies for Butterflies</vt:lpstr>
      <vt:lpstr>Main Project Goals</vt:lpstr>
      <vt:lpstr>Main Project Goals</vt:lpstr>
      <vt:lpstr>Vue File – Butterfly Life History &amp; Ecological Traits</vt:lpstr>
      <vt:lpstr>ENVO</vt:lpstr>
      <vt:lpstr>ENVO “Habitat”</vt:lpstr>
      <vt:lpstr>PowerPoint Presentation</vt:lpstr>
      <vt:lpstr>PowerPoint Presentation</vt:lpstr>
      <vt:lpstr>Progress</vt:lpstr>
      <vt:lpstr>Moving Forward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 informatics</dc:title>
  <dc:creator>lries</dc:creator>
  <cp:lastModifiedBy>Elise</cp:lastModifiedBy>
  <cp:revision>31</cp:revision>
  <dcterms:created xsi:type="dcterms:W3CDTF">2013-07-25T15:10:40Z</dcterms:created>
  <dcterms:modified xsi:type="dcterms:W3CDTF">2013-08-02T15:19:15Z</dcterms:modified>
</cp:coreProperties>
</file>