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9" r:id="rId2"/>
    <p:sldId id="273" r:id="rId3"/>
    <p:sldId id="274" r:id="rId4"/>
    <p:sldId id="282" r:id="rId5"/>
    <p:sldId id="277" r:id="rId6"/>
    <p:sldId id="278" r:id="rId7"/>
    <p:sldId id="279" r:id="rId8"/>
    <p:sldId id="280" r:id="rId9"/>
    <p:sldId id="281" r:id="rId10"/>
    <p:sldId id="283" r:id="rId11"/>
    <p:sldId id="288" r:id="rId12"/>
    <p:sldId id="290" r:id="rId13"/>
    <p:sldId id="284" r:id="rId14"/>
    <p:sldId id="285" r:id="rId15"/>
    <p:sldId id="286" r:id="rId16"/>
    <p:sldId id="287"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97" d="100"/>
          <a:sy n="97" d="100"/>
        </p:scale>
        <p:origin x="-1120"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070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B1AC2-FB72-3840-8ED2-90B75CFA8FEC}" type="datetimeFigureOut">
              <a:rPr lang="en-US" smtClean="0"/>
              <a:t>7/28/13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E972C-D0F6-1144-BBB7-6EFC9DF39358}" type="slidenum">
              <a:rPr lang="en-US" smtClean="0"/>
              <a:t>‹#›</a:t>
            </a:fld>
            <a:endParaRPr lang="en-US"/>
          </a:p>
        </p:txBody>
      </p:sp>
    </p:spTree>
    <p:extLst>
      <p:ext uri="{BB962C8B-B14F-4D97-AF65-F5344CB8AC3E}">
        <p14:creationId xmlns:p14="http://schemas.microsoft.com/office/powerpoint/2010/main" val="291764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F06CEF-BD74-BF4F-B93C-6DD63D6AABD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like to call this a concept first approach . . . . here is an example of modeling ‘molecular labels’, an area where the terminology is varied and </a:t>
            </a:r>
            <a:r>
              <a:rPr lang="en-US" dirty="0" err="1" smtClean="0"/>
              <a:t>imconsistent</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18</a:t>
            </a:fld>
            <a:endParaRPr lang="en-US"/>
          </a:p>
        </p:txBody>
      </p:sp>
    </p:spTree>
    <p:extLst>
      <p:ext uri="{BB962C8B-B14F-4D97-AF65-F5344CB8AC3E}">
        <p14:creationId xmlns:p14="http://schemas.microsoft.com/office/powerpoint/2010/main" val="63808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like to call this a concept first approach . . . .</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19</a:t>
            </a:fld>
            <a:endParaRPr lang="en-US"/>
          </a:p>
        </p:txBody>
      </p:sp>
    </p:spTree>
    <p:extLst>
      <p:ext uri="{BB962C8B-B14F-4D97-AF65-F5344CB8AC3E}">
        <p14:creationId xmlns:p14="http://schemas.microsoft.com/office/powerpoint/2010/main" val="63808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MHB will make slide for #4 about capturing the correct extension from evaluating ‘genetic material’ - the test example of a cloning vector in a bacteria highlighted a problem with our definition and our structure of putting ‘genomic material’ as child of ‘genetic material’</a:t>
            </a:r>
          </a:p>
          <a:p>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22</a:t>
            </a:fld>
            <a:endParaRPr lang="en-US"/>
          </a:p>
        </p:txBody>
      </p:sp>
    </p:spTree>
    <p:extLst>
      <p:ext uri="{BB962C8B-B14F-4D97-AF65-F5344CB8AC3E}">
        <p14:creationId xmlns:p14="http://schemas.microsoft.com/office/powerpoint/2010/main" val="108598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 nucleic acid macromolecule that is part of a cell or </a:t>
            </a:r>
            <a:r>
              <a:rPr lang="en-US" dirty="0" err="1" smtClean="0">
                <a:solidFill>
                  <a:srgbClr val="FF0000"/>
                </a:solidFill>
              </a:rPr>
              <a:t>virion</a:t>
            </a:r>
            <a:r>
              <a:rPr lang="en-US" dirty="0" smtClean="0">
                <a:solidFill>
                  <a:srgbClr val="FF0000"/>
                </a:solidFill>
              </a:rPr>
              <a:t> and is inherited from an immediate ancestor, or incorporated in a manner that it has the disposition to be replicated and inherited by descendants.” </a:t>
            </a:r>
          </a:p>
          <a:p>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23</a:t>
            </a:fld>
            <a:endParaRPr lang="en-US"/>
          </a:p>
        </p:txBody>
      </p:sp>
    </p:spTree>
    <p:extLst>
      <p:ext uri="{BB962C8B-B14F-4D97-AF65-F5344CB8AC3E}">
        <p14:creationId xmlns:p14="http://schemas.microsoft.com/office/powerpoint/2010/main" val="108598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Original class renamed more precisely as ‘hereditary genetic material’</a:t>
            </a:r>
          </a:p>
          <a:p>
            <a:r>
              <a:rPr lang="en-US" dirty="0" smtClean="0"/>
              <a:t>-</a:t>
            </a:r>
            <a:r>
              <a:rPr lang="en-US" baseline="0" dirty="0" smtClean="0"/>
              <a:t> </a:t>
            </a:r>
            <a:r>
              <a:rPr lang="en-US" dirty="0" smtClean="0"/>
              <a:t>Subclassed under a new, more inclusive ‘genetic material’ class that covers any expressed nucleic acid in a cell/</a:t>
            </a:r>
            <a:r>
              <a:rPr lang="en-US" dirty="0" err="1" smtClean="0"/>
              <a:t>virion</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24</a:t>
            </a:fld>
            <a:endParaRPr lang="en-US"/>
          </a:p>
        </p:txBody>
      </p:sp>
    </p:spTree>
    <p:extLst>
      <p:ext uri="{BB962C8B-B14F-4D97-AF65-F5344CB8AC3E}">
        <p14:creationId xmlns:p14="http://schemas.microsoft.com/office/powerpoint/2010/main" val="108598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92164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96754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7590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C189149-0EF4-49C1-99AA-A010A5AB3599}" type="datetimeFigureOut">
              <a:rPr lang="en-US" smtClean="0"/>
              <a:pPr/>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4810-6280-4AA5-A7EB-30051F160858}" type="slidenum">
              <a:rPr lang="en-US" smtClean="0"/>
              <a:pPr/>
              <a:t>‹#›</a:t>
            </a:fld>
            <a:endParaRPr lang="en-US"/>
          </a:p>
        </p:txBody>
      </p:sp>
      <p:sp>
        <p:nvSpPr>
          <p:cNvPr id="11"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AC189149-0EF4-49C1-99AA-A010A5AB3599}"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7/28/13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1074810-6280-4AA5-A7EB-30051F16085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Rectangle 12"/>
          <p:cNvSpPr/>
          <p:nvPr userDrawn="1"/>
        </p:nvSpPr>
        <p:spPr>
          <a:xfrm>
            <a:off x="0" y="6324600"/>
            <a:ext cx="9144000" cy="533400"/>
          </a:xfrm>
          <a:prstGeom prst="rect">
            <a:avLst/>
          </a:prstGeom>
          <a:solidFill>
            <a:srgbClr val="788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a:t>
            </a:r>
            <a:r>
              <a:rPr lang="en-US" dirty="0" smtClean="0">
                <a:effectLst>
                  <a:outerShdw blurRad="50800" dist="38100" dir="2700000" algn="tl" rotWithShape="0">
                    <a:prstClr val="black">
                      <a:alpha val="40000"/>
                    </a:prstClr>
                  </a:outerShdw>
                </a:effectLst>
              </a:rPr>
              <a:t>Open Biological and Biomedical Ontologies </a:t>
            </a:r>
            <a:endParaRPr lang="en-US" dirty="0">
              <a:effectLst>
                <a:outerShdw blurRad="50800" dist="38100" dir="2700000" algn="tl" rotWithShape="0">
                  <a:prstClr val="black">
                    <a:alpha val="40000"/>
                  </a:prstClr>
                </a:outerShdw>
              </a:effectLst>
            </a:endParaRPr>
          </a:p>
        </p:txBody>
      </p:sp>
      <p:sp>
        <p:nvSpPr>
          <p:cNvPr id="14" name="TextBox 13"/>
          <p:cNvSpPr txBox="1"/>
          <p:nvPr userDrawn="1"/>
        </p:nvSpPr>
        <p:spPr>
          <a:xfrm>
            <a:off x="7341904" y="6270392"/>
            <a:ext cx="1802096"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23B2E"/>
                </a:solidFill>
              </a:rPr>
              <a:t>ICBO '13</a:t>
            </a:r>
          </a:p>
        </p:txBody>
      </p:sp>
      <p:pic>
        <p:nvPicPr>
          <p:cNvPr id="15" name="Picture 2" descr="The Open Biological and Biomedical Ontology Foundry"/>
          <p:cNvPicPr>
            <a:picLocks noChangeAspect="1" noChangeArrowheads="1"/>
          </p:cNvPicPr>
          <p:nvPr userDrawn="1"/>
        </p:nvPicPr>
        <p:blipFill>
          <a:blip r:embed="rId2" cstate="print"/>
          <a:srcRect/>
          <a:stretch>
            <a:fillRect/>
          </a:stretch>
        </p:blipFill>
        <p:spPr bwMode="auto">
          <a:xfrm>
            <a:off x="25166" y="6349068"/>
            <a:ext cx="508233" cy="508233"/>
          </a:xfrm>
          <a:prstGeom prst="rect">
            <a:avLst/>
          </a:prstGeom>
          <a:noFill/>
        </p:spPr>
      </p:pic>
    </p:spTree>
    <p:extLst>
      <p:ext uri="{BB962C8B-B14F-4D97-AF65-F5344CB8AC3E}">
        <p14:creationId xmlns:p14="http://schemas.microsoft.com/office/powerpoint/2010/main" val="421499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367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034E8-5B5B-884E-9F8F-38FACABF36E5}" type="datetimeFigureOut">
              <a:rPr lang="en-US" smtClean="0"/>
              <a:t>7/28/13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9349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034E8-5B5B-884E-9F8F-38FACABF36E5}"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69989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034E8-5B5B-884E-9F8F-38FACABF36E5}" type="datetimeFigureOut">
              <a:rPr lang="en-US" smtClean="0"/>
              <a:t>7/28/13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279308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034E8-5B5B-884E-9F8F-38FACABF36E5}" type="datetimeFigureOut">
              <a:rPr lang="en-US" smtClean="0"/>
              <a:t>7/28/13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01897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34E8-5B5B-884E-9F8F-38FACABF36E5}" type="datetimeFigureOut">
              <a:rPr lang="en-US" smtClean="0"/>
              <a:t>7/28/13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263730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34E8-5B5B-884E-9F8F-38FACABF36E5}"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18320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34E8-5B5B-884E-9F8F-38FACABF36E5}" type="datetimeFigureOut">
              <a:rPr lang="en-US" smtClean="0"/>
              <a:t>7/28/13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7421666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034E8-5B5B-884E-9F8F-38FACABF36E5}" type="datetimeFigureOut">
              <a:rPr lang="en-US" smtClean="0"/>
              <a:t>7/28/13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2F27B-9854-354A-8725-852816F4C8D0}" type="slidenum">
              <a:rPr lang="en-US" smtClean="0"/>
              <a:t>‹#›</a:t>
            </a:fld>
            <a:endParaRPr lang="en-US"/>
          </a:p>
        </p:txBody>
      </p:sp>
    </p:spTree>
    <p:extLst>
      <p:ext uri="{BB962C8B-B14F-4D97-AF65-F5344CB8AC3E}">
        <p14:creationId xmlns:p14="http://schemas.microsoft.com/office/powerpoint/2010/main" val="271660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9.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bit.ly/OcMj9f" TargetMode="Externa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www.w3.org/TR/2009/REC-owl2-quick-reference-20091027/" TargetMode="External"/><Relationship Id="rId4" Type="http://schemas.openxmlformats.org/officeDocument/2006/relationships/hyperlink" Target="http://code.google.com/p/information-artifact-ontology/wiki/OntologyMetadata" TargetMode="External"/><Relationship Id="rId1" Type="http://schemas.openxmlformats.org/officeDocument/2006/relationships/slideLayout" Target="../slideLayouts/slideLayout6.xml"/><Relationship Id="rId2" Type="http://schemas.openxmlformats.org/officeDocument/2006/relationships/hyperlink" Target="http://www.geneontology.org/GO.format.obo-1_4.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code.google.com/p/eagle-i/wiki/Documentation" TargetMode="External"/><Relationship Id="rId4" Type="http://schemas.openxmlformats.org/officeDocument/2006/relationships/hyperlink" Target="https://code.google.com/p/cell-ontology/source/detail?r=44" TargetMode="External"/><Relationship Id="rId5" Type="http://schemas.openxmlformats.org/officeDocument/2006/relationships/hyperlink" Target="http://obi-ontology.org/page/Releases/2012-07-01" TargetMode="External"/><Relationship Id="rId1" Type="http://schemas.openxmlformats.org/officeDocument/2006/relationships/slideLayout" Target="../slideLayouts/slideLayout6.xml"/><Relationship Id="rId2" Type="http://schemas.openxmlformats.org/officeDocument/2006/relationships/hyperlink" Target="http://www.obofoundry.org/wiki/index.php/UBERON:Main_P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hyperlink" Target="http://reagent-ontology.googlecode.com/svn/trunk/src/ontology/reo.ow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www.obofoundry.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yzweb.org/ont/core" TargetMode="External"/><Relationship Id="rId3" Type="http://schemas.openxmlformats.org/officeDocument/2006/relationships/hyperlink" Target="http://xyzweb.org/ont/ABC_4388888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obofoundry.org/wiki/index.php/Category:Princi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obofoundry.org/id-policy.shtml" TargetMode="External"/><Relationship Id="rId3" Type="http://schemas.openxmlformats.org/officeDocument/2006/relationships/hyperlink" Target="http://www.obofoundry.org/wiki/index.php/Na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608" y="219240"/>
            <a:ext cx="8692444" cy="522738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grpSp>
        <p:nvGrpSpPr>
          <p:cNvPr id="5" name="Group 12"/>
          <p:cNvGrpSpPr>
            <a:grpSpLocks/>
          </p:cNvGrpSpPr>
          <p:nvPr/>
        </p:nvGrpSpPr>
        <p:grpSpPr bwMode="auto">
          <a:xfrm>
            <a:off x="1802329" y="2116870"/>
            <a:ext cx="5552554" cy="2087983"/>
            <a:chOff x="1046" y="1577"/>
            <a:chExt cx="3754" cy="1440"/>
          </a:xfrm>
        </p:grpSpPr>
        <p:pic>
          <p:nvPicPr>
            <p:cNvPr id="6" name="Picture 13"/>
            <p:cNvPicPr>
              <a:picLocks noChangeAspect="1" noChangeArrowheads="1"/>
            </p:cNvPicPr>
            <p:nvPr/>
          </p:nvPicPr>
          <p:blipFill>
            <a:blip r:embed="rId4"/>
            <a:srcRect/>
            <a:stretch>
              <a:fillRect/>
            </a:stretch>
          </p:blipFill>
          <p:spPr bwMode="auto">
            <a:xfrm>
              <a:off x="1046" y="1584"/>
              <a:ext cx="538" cy="1433"/>
            </a:xfrm>
            <a:prstGeom prst="rect">
              <a:avLst/>
            </a:prstGeom>
            <a:noFill/>
            <a:ln w="9525">
              <a:noFill/>
              <a:miter lim="800000"/>
              <a:headEnd/>
              <a:tailEnd/>
            </a:ln>
          </p:spPr>
        </p:pic>
        <p:pic>
          <p:nvPicPr>
            <p:cNvPr id="7" name="Picture 14"/>
            <p:cNvPicPr>
              <a:picLocks noChangeAspect="1" noChangeArrowheads="1"/>
            </p:cNvPicPr>
            <p:nvPr/>
          </p:nvPicPr>
          <p:blipFill>
            <a:blip r:embed="rId5"/>
            <a:srcRect l="5446" t="4420" r="5562" b="24861"/>
            <a:stretch>
              <a:fillRect/>
            </a:stretch>
          </p:blipFill>
          <p:spPr bwMode="auto">
            <a:xfrm>
              <a:off x="1680" y="1584"/>
              <a:ext cx="576" cy="576"/>
            </a:xfrm>
            <a:prstGeom prst="rect">
              <a:avLst/>
            </a:prstGeom>
            <a:noFill/>
            <a:ln w="9525">
              <a:noFill/>
              <a:miter lim="800000"/>
              <a:headEnd/>
              <a:tailEnd/>
            </a:ln>
          </p:spPr>
        </p:pic>
        <p:pic>
          <p:nvPicPr>
            <p:cNvPr id="8" name="Picture 15"/>
            <p:cNvPicPr>
              <a:picLocks noChangeAspect="1" noChangeArrowheads="1"/>
            </p:cNvPicPr>
            <p:nvPr/>
          </p:nvPicPr>
          <p:blipFill>
            <a:blip r:embed="rId6"/>
            <a:srcRect/>
            <a:stretch>
              <a:fillRect/>
            </a:stretch>
          </p:blipFill>
          <p:spPr bwMode="auto">
            <a:xfrm>
              <a:off x="2352" y="1584"/>
              <a:ext cx="1856" cy="511"/>
            </a:xfrm>
            <a:prstGeom prst="rect">
              <a:avLst/>
            </a:prstGeom>
            <a:noFill/>
            <a:ln w="9525">
              <a:noFill/>
              <a:miter lim="800000"/>
              <a:headEnd/>
              <a:tailEnd/>
            </a:ln>
          </p:spPr>
        </p:pic>
        <p:pic>
          <p:nvPicPr>
            <p:cNvPr id="9" name="Picture 16"/>
            <p:cNvPicPr>
              <a:picLocks noChangeAspect="1" noChangeArrowheads="1"/>
            </p:cNvPicPr>
            <p:nvPr/>
          </p:nvPicPr>
          <p:blipFill>
            <a:blip r:embed="rId7"/>
            <a:srcRect/>
            <a:stretch>
              <a:fillRect/>
            </a:stretch>
          </p:blipFill>
          <p:spPr bwMode="auto">
            <a:xfrm>
              <a:off x="4301" y="1577"/>
              <a:ext cx="499" cy="1440"/>
            </a:xfrm>
            <a:prstGeom prst="rect">
              <a:avLst/>
            </a:prstGeom>
            <a:noFill/>
            <a:ln w="9525">
              <a:noFill/>
              <a:miter lim="800000"/>
              <a:headEnd/>
              <a:tailEnd/>
            </a:ln>
          </p:spPr>
        </p:pic>
        <p:pic>
          <p:nvPicPr>
            <p:cNvPr id="10" name="Picture 17"/>
            <p:cNvPicPr>
              <a:picLocks noChangeAspect="1" noChangeArrowheads="1"/>
            </p:cNvPicPr>
            <p:nvPr/>
          </p:nvPicPr>
          <p:blipFill>
            <a:blip r:embed="rId8"/>
            <a:srcRect/>
            <a:stretch>
              <a:fillRect/>
            </a:stretch>
          </p:blipFill>
          <p:spPr bwMode="auto">
            <a:xfrm>
              <a:off x="1680" y="2223"/>
              <a:ext cx="864" cy="794"/>
            </a:xfrm>
            <a:prstGeom prst="rect">
              <a:avLst/>
            </a:prstGeom>
            <a:noFill/>
            <a:ln w="9525">
              <a:noFill/>
              <a:miter lim="800000"/>
              <a:headEnd/>
              <a:tailEnd/>
            </a:ln>
          </p:spPr>
        </p:pic>
        <p:pic>
          <p:nvPicPr>
            <p:cNvPr id="11" name="Picture 18"/>
            <p:cNvPicPr>
              <a:picLocks noChangeAspect="1" noChangeArrowheads="1"/>
            </p:cNvPicPr>
            <p:nvPr/>
          </p:nvPicPr>
          <p:blipFill>
            <a:blip r:embed="rId9"/>
            <a:srcRect/>
            <a:stretch>
              <a:fillRect/>
            </a:stretch>
          </p:blipFill>
          <p:spPr bwMode="auto">
            <a:xfrm>
              <a:off x="3554" y="2153"/>
              <a:ext cx="574" cy="864"/>
            </a:xfrm>
            <a:prstGeom prst="rect">
              <a:avLst/>
            </a:prstGeom>
            <a:noFill/>
            <a:ln w="9525">
              <a:noFill/>
              <a:miter lim="800000"/>
              <a:headEnd/>
              <a:tailEnd/>
            </a:ln>
          </p:spPr>
        </p:pic>
        <p:graphicFrame>
          <p:nvGraphicFramePr>
            <p:cNvPr id="12" name="Object 2"/>
            <p:cNvGraphicFramePr>
              <a:graphicFrameLocks noChangeAspect="1"/>
            </p:cNvGraphicFramePr>
            <p:nvPr/>
          </p:nvGraphicFramePr>
          <p:xfrm>
            <a:off x="2734" y="2177"/>
            <a:ext cx="674" cy="840"/>
          </p:xfrm>
          <a:graphic>
            <a:graphicData uri="http://schemas.openxmlformats.org/presentationml/2006/ole">
              <mc:AlternateContent xmlns:mc="http://schemas.openxmlformats.org/markup-compatibility/2006">
                <mc:Choice xmlns:v="urn:schemas-microsoft-com:vml" Requires="v">
                  <p:oleObj spid="_x0000_s1027" name="Image" r:id="rId10" imgW="2387302" imgH="2971429" progId="">
                    <p:embed/>
                  </p:oleObj>
                </mc:Choice>
                <mc:Fallback>
                  <p:oleObj name="Image" r:id="rId10" imgW="2387302" imgH="2971429"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4" y="2177"/>
                          <a:ext cx="674"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2" name="Title 1"/>
          <p:cNvSpPr>
            <a:spLocks noGrp="1"/>
          </p:cNvSpPr>
          <p:nvPr>
            <p:ph type="ctrTitle"/>
          </p:nvPr>
        </p:nvSpPr>
        <p:spPr>
          <a:xfrm>
            <a:off x="232608" y="234540"/>
            <a:ext cx="8692444" cy="1462707"/>
          </a:xfrm>
        </p:spPr>
        <p:txBody>
          <a:bodyPr>
            <a:normAutofit/>
          </a:bodyPr>
          <a:lstStyle/>
          <a:p>
            <a:r>
              <a:rPr lang="en-US" b="1" dirty="0" smtClean="0"/>
              <a:t>Ontology Best Practices</a:t>
            </a:r>
            <a:endParaRPr lang="en-US" b="1" dirty="0"/>
          </a:p>
        </p:txBody>
      </p:sp>
      <p:pic>
        <p:nvPicPr>
          <p:cNvPr id="13" name="Picture 12" descr="AnatomyCourseGraphic.jpg"/>
          <p:cNvPicPr>
            <a:picLocks noChangeAspect="1"/>
          </p:cNvPicPr>
          <p:nvPr/>
        </p:nvPicPr>
        <p:blipFill rotWithShape="1">
          <a:blip r:embed="rId12">
            <a:extLst>
              <a:ext uri="{28A0092B-C50C-407E-A947-70E740481C1C}">
                <a14:useLocalDpi xmlns:a14="http://schemas.microsoft.com/office/drawing/2010/main" val="0"/>
              </a:ext>
            </a:extLst>
          </a:blip>
          <a:srcRect b="20283"/>
          <a:stretch/>
        </p:blipFill>
        <p:spPr>
          <a:xfrm>
            <a:off x="0" y="5796392"/>
            <a:ext cx="9144000" cy="728925"/>
          </a:xfrm>
          <a:prstGeom prst="rect">
            <a:avLst/>
          </a:prstGeom>
        </p:spPr>
      </p:pic>
      <p:sp>
        <p:nvSpPr>
          <p:cNvPr id="17" name="TextBox 16"/>
          <p:cNvSpPr txBox="1"/>
          <p:nvPr/>
        </p:nvSpPr>
        <p:spPr>
          <a:xfrm>
            <a:off x="3459085" y="4928643"/>
            <a:ext cx="2288758" cy="461665"/>
          </a:xfrm>
          <a:prstGeom prst="rect">
            <a:avLst/>
          </a:prstGeom>
          <a:noFill/>
        </p:spPr>
        <p:txBody>
          <a:bodyPr wrap="none" rtlCol="0">
            <a:spAutoFit/>
          </a:bodyPr>
          <a:lstStyle/>
          <a:p>
            <a:r>
              <a:rPr lang="en-US" sz="2400" b="1" dirty="0" smtClean="0"/>
              <a:t>Melissa Haendel</a:t>
            </a:r>
            <a:endParaRPr lang="en-US" sz="2400" b="1" dirty="0"/>
          </a:p>
        </p:txBody>
      </p:sp>
    </p:spTree>
    <p:extLst>
      <p:ext uri="{BB962C8B-B14F-4D97-AF65-F5344CB8AC3E}">
        <p14:creationId xmlns:p14="http://schemas.microsoft.com/office/powerpoint/2010/main" val="7332782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Foundry take-home messages</a:t>
            </a:r>
            <a:endParaRPr lang="en-US" b="1" dirty="0"/>
          </a:p>
        </p:txBody>
      </p:sp>
      <p:sp>
        <p:nvSpPr>
          <p:cNvPr id="4" name="TextBox 3"/>
          <p:cNvSpPr txBox="1"/>
          <p:nvPr/>
        </p:nvSpPr>
        <p:spPr>
          <a:xfrm>
            <a:off x="457200" y="1320174"/>
            <a:ext cx="8417316" cy="7109637"/>
          </a:xfrm>
          <a:prstGeom prst="rect">
            <a:avLst/>
          </a:prstGeom>
          <a:noFill/>
        </p:spPr>
        <p:txBody>
          <a:bodyPr wrap="square" rtlCol="0">
            <a:spAutoFit/>
          </a:bodyPr>
          <a:lstStyle/>
          <a:p>
            <a:pPr marL="285750" indent="-285750">
              <a:buFont typeface="Wingdings" charset="2"/>
              <a:buChar char="§"/>
            </a:pPr>
            <a:r>
              <a:rPr lang="en-US" sz="2400" dirty="0" smtClean="0"/>
              <a:t>Use numeric URIs so that the meaning is truly in the definition and not the label</a:t>
            </a:r>
          </a:p>
          <a:p>
            <a:pPr marL="285750" indent="-285750">
              <a:buFont typeface="Wingdings" charset="2"/>
              <a:buChar char="§"/>
            </a:pPr>
            <a:r>
              <a:rPr lang="en-US" sz="2400" dirty="0" smtClean="0"/>
              <a:t>Make sure all entities have either text or logical </a:t>
            </a:r>
            <a:r>
              <a:rPr lang="en-US" sz="2400" dirty="0" err="1" smtClean="0"/>
              <a:t>defs</a:t>
            </a:r>
            <a:r>
              <a:rPr lang="en-US" sz="2400" dirty="0" smtClean="0"/>
              <a:t>, both is best.</a:t>
            </a:r>
          </a:p>
          <a:p>
            <a:pPr marL="285750" indent="-285750">
              <a:buFont typeface="Wingdings" charset="2"/>
              <a:buChar char="§"/>
            </a:pPr>
            <a:r>
              <a:rPr lang="en-US" sz="2400" dirty="0" smtClean="0"/>
              <a:t>Use a unique label for your classes – think about this in the context of the whole world, its ok to have community specific labels in addition to the unique label. </a:t>
            </a:r>
          </a:p>
          <a:p>
            <a:pPr marL="285750" indent="-285750">
              <a:buFont typeface="Wingdings" charset="2"/>
              <a:buChar char="§"/>
            </a:pPr>
            <a:r>
              <a:rPr lang="en-US" sz="2400" dirty="0" smtClean="0"/>
              <a:t>Use Version Control, and release versions</a:t>
            </a:r>
          </a:p>
          <a:p>
            <a:pPr marL="285750" indent="-285750">
              <a:buFont typeface="Wingdings" charset="2"/>
              <a:buChar char="§"/>
            </a:pPr>
            <a:r>
              <a:rPr lang="en-US" sz="2400" dirty="0" smtClean="0"/>
              <a:t>Delineate content and build according to your requirements – don’t attempt to represent all of reality!</a:t>
            </a:r>
          </a:p>
          <a:p>
            <a:pPr marL="285750" indent="-285750">
              <a:buFont typeface="Wingdings" charset="2"/>
              <a:buChar char="§"/>
            </a:pPr>
            <a:r>
              <a:rPr lang="en-US" sz="2400" dirty="0" smtClean="0"/>
              <a:t>Use upper ontologies and design documents to help structure your work</a:t>
            </a:r>
          </a:p>
          <a:p>
            <a:pPr marL="285750" indent="-285750">
              <a:buFont typeface="Wingdings" charset="2"/>
              <a:buChar char="§"/>
            </a:pPr>
            <a:r>
              <a:rPr lang="en-US" sz="2400" dirty="0" smtClean="0"/>
              <a:t>Document, document, document!</a:t>
            </a:r>
          </a:p>
          <a:p>
            <a:endParaRPr lang="en-US" sz="2400" dirty="0" smtClean="0"/>
          </a:p>
          <a:p>
            <a:endParaRPr lang="en-US" sz="2400" dirty="0" smtClean="0"/>
          </a:p>
          <a:p>
            <a:endParaRPr lang="en-US" sz="2400" dirty="0" smtClean="0"/>
          </a:p>
          <a:p>
            <a:endParaRPr lang="en-US" sz="2400" dirty="0" smtClean="0"/>
          </a:p>
          <a:p>
            <a:r>
              <a:rPr lang="en-US" sz="2400" dirty="0" smtClean="0"/>
              <a:t> </a:t>
            </a:r>
          </a:p>
          <a:p>
            <a:endParaRPr lang="en-US" sz="2400" dirty="0" smtClean="0"/>
          </a:p>
        </p:txBody>
      </p:sp>
      <p:sp>
        <p:nvSpPr>
          <p:cNvPr id="5" name="Rectangle 4"/>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60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When to obsolete</a:t>
            </a:r>
            <a:endParaRPr lang="en-US" b="1" dirty="0"/>
          </a:p>
        </p:txBody>
      </p:sp>
      <p:sp>
        <p:nvSpPr>
          <p:cNvPr id="4" name="TextBox 3"/>
          <p:cNvSpPr txBox="1"/>
          <p:nvPr/>
        </p:nvSpPr>
        <p:spPr>
          <a:xfrm>
            <a:off x="664482" y="959823"/>
            <a:ext cx="7560320" cy="1200328"/>
          </a:xfrm>
          <a:prstGeom prst="rect">
            <a:avLst/>
          </a:prstGeom>
          <a:noFill/>
        </p:spPr>
        <p:txBody>
          <a:bodyPr wrap="square" rtlCol="0">
            <a:spAutoFit/>
          </a:bodyPr>
          <a:lstStyle/>
          <a:p>
            <a:r>
              <a:rPr lang="en-US" sz="2400" dirty="0" smtClean="0"/>
              <a:t>Why are we discussing this in the communities section? </a:t>
            </a:r>
          </a:p>
          <a:p>
            <a:r>
              <a:rPr lang="en-US" sz="2400" dirty="0" smtClean="0"/>
              <a:t>	Because deprecating a class and the reasons for doing so are incredibly important to your community of users</a:t>
            </a:r>
            <a:endParaRPr lang="en-US" sz="2400" dirty="0"/>
          </a:p>
        </p:txBody>
      </p:sp>
      <p:sp>
        <p:nvSpPr>
          <p:cNvPr id="5" name="TextBox 4"/>
          <p:cNvSpPr txBox="1"/>
          <p:nvPr/>
        </p:nvSpPr>
        <p:spPr>
          <a:xfrm>
            <a:off x="1801482" y="1820751"/>
            <a:ext cx="5530029" cy="830997"/>
          </a:xfrm>
          <a:prstGeom prst="rect">
            <a:avLst/>
          </a:prstGeom>
          <a:noFill/>
        </p:spPr>
        <p:txBody>
          <a:bodyPr wrap="none" rtlCol="0">
            <a:spAutoFit/>
          </a:bodyPr>
          <a:lstStyle/>
          <a:p>
            <a:r>
              <a:rPr lang="en-US" sz="2400" b="1" dirty="0" smtClean="0">
                <a:solidFill>
                  <a:srgbClr val="FF0000"/>
                </a:solidFill>
              </a:rPr>
              <a:t>Deprecate = Obsolete </a:t>
            </a:r>
            <a:r>
              <a:rPr lang="en-US" sz="4800" b="1" dirty="0" smtClean="0">
                <a:solidFill>
                  <a:srgbClr val="FF0000"/>
                </a:solidFill>
              </a:rPr>
              <a:t>≠</a:t>
            </a:r>
            <a:r>
              <a:rPr lang="en-US" sz="2400" b="1" dirty="0" smtClean="0">
                <a:solidFill>
                  <a:srgbClr val="FF0000"/>
                </a:solidFill>
              </a:rPr>
              <a:t> Destroy = Delete</a:t>
            </a:r>
            <a:endParaRPr lang="en-US" sz="2400" b="1" dirty="0">
              <a:solidFill>
                <a:srgbClr val="FF0000"/>
              </a:solidFill>
            </a:endParaRPr>
          </a:p>
        </p:txBody>
      </p:sp>
      <p:sp>
        <p:nvSpPr>
          <p:cNvPr id="6" name="TextBox 5"/>
          <p:cNvSpPr txBox="1"/>
          <p:nvPr/>
        </p:nvSpPr>
        <p:spPr>
          <a:xfrm>
            <a:off x="339624" y="2691273"/>
            <a:ext cx="8549658" cy="4524316"/>
          </a:xfrm>
          <a:prstGeom prst="rect">
            <a:avLst/>
          </a:prstGeom>
          <a:noFill/>
        </p:spPr>
        <p:txBody>
          <a:bodyPr wrap="square" rtlCol="0">
            <a:spAutoFit/>
          </a:bodyPr>
          <a:lstStyle/>
          <a:p>
            <a:pPr marL="342900" indent="-342900">
              <a:buFont typeface="+mj-lt"/>
              <a:buAutoNum type="arabicPeriod"/>
            </a:pPr>
            <a:r>
              <a:rPr lang="en-US" b="1" dirty="0" smtClean="0"/>
              <a:t>Has your ontology been made available to the public? If yes, consider obsoleting rather than deleting. (Note- keeping your ontology in </a:t>
            </a:r>
            <a:r>
              <a:rPr lang="en-US" b="1" dirty="0" err="1"/>
              <a:t>G</a:t>
            </a:r>
            <a:r>
              <a:rPr lang="en-US" b="1" dirty="0" err="1" smtClean="0"/>
              <a:t>oogleCode</a:t>
            </a:r>
            <a:r>
              <a:rPr lang="en-US" b="1" dirty="0" smtClean="0"/>
              <a:t> is public!! Once an ID is out in the wild, it needs to be tracked.)</a:t>
            </a:r>
          </a:p>
          <a:p>
            <a:endParaRPr lang="en-US" b="1" dirty="0"/>
          </a:p>
          <a:p>
            <a:pPr marL="342900" indent="-342900">
              <a:buFont typeface="+mj-lt"/>
              <a:buAutoNum type="arabicPeriod"/>
            </a:pPr>
            <a:r>
              <a:rPr lang="en-US" b="1" dirty="0" smtClean="0"/>
              <a:t>Has the text or logical definition of the class or property changed substantially? Remember, the ID is attached to the logical/non-logical definition, NOT the label. Changing a label does not require obsolescence.</a:t>
            </a:r>
          </a:p>
          <a:p>
            <a:pPr marL="342900" indent="-342900">
              <a:buFont typeface="+mj-lt"/>
              <a:buAutoNum type="arabicPeriod"/>
            </a:pPr>
            <a:endParaRPr lang="en-US" b="1" dirty="0"/>
          </a:p>
          <a:p>
            <a:pPr marL="342900" indent="-342900">
              <a:buFont typeface="+mj-lt"/>
              <a:buAutoNum type="arabicPeriod"/>
            </a:pPr>
            <a:r>
              <a:rPr lang="en-US" b="1" dirty="0" smtClean="0"/>
              <a:t>Is the term confounded and needs to be split or merged into another class? Consider using the </a:t>
            </a:r>
            <a:r>
              <a:rPr lang="en-US" b="1" i="1" dirty="0" err="1"/>
              <a:t>r</a:t>
            </a:r>
            <a:r>
              <a:rPr lang="en-US" b="1" i="1" dirty="0" err="1" smtClean="0"/>
              <a:t>eplaced_by</a:t>
            </a:r>
            <a:r>
              <a:rPr lang="en-US" b="1" dirty="0" smtClean="0"/>
              <a:t> or </a:t>
            </a:r>
            <a:r>
              <a:rPr lang="en-US" b="1" i="1" dirty="0"/>
              <a:t>c</a:t>
            </a:r>
            <a:r>
              <a:rPr lang="en-US" b="1" i="1" dirty="0" smtClean="0"/>
              <a:t>onsider</a:t>
            </a:r>
            <a:r>
              <a:rPr lang="en-US" b="1" dirty="0" smtClean="0"/>
              <a:t> annotation properties on obsoleted entities to point users to the right new entities</a:t>
            </a:r>
          </a:p>
          <a:p>
            <a:pPr marL="342900" indent="-342900">
              <a:buFont typeface="+mj-lt"/>
              <a:buAutoNum type="arabicPeriod"/>
            </a:pPr>
            <a:endParaRPr lang="en-US" b="1" dirty="0"/>
          </a:p>
          <a:p>
            <a:pPr marL="342900" indent="-342900">
              <a:buFont typeface="+mj-lt"/>
              <a:buAutoNum type="arabicPeriod"/>
            </a:pPr>
            <a:r>
              <a:rPr lang="en-US" b="1" dirty="0" smtClean="0"/>
              <a:t>Communicate ontology changes, in particular obsolescence, in release notes and VC commits</a:t>
            </a:r>
          </a:p>
          <a:p>
            <a:pPr marL="342900" indent="-342900">
              <a:buFont typeface="+mj-lt"/>
              <a:buAutoNum type="arabicPeriod"/>
            </a:pPr>
            <a:endParaRPr lang="en-US" b="1" dirty="0" smtClean="0"/>
          </a:p>
          <a:p>
            <a:pPr marL="342900" indent="-342900">
              <a:buFont typeface="+mj-lt"/>
              <a:buAutoNum type="arabicPeriod"/>
            </a:pPr>
            <a:endParaRPr lang="en-US" b="1" dirty="0"/>
          </a:p>
        </p:txBody>
      </p:sp>
      <p:sp>
        <p:nvSpPr>
          <p:cNvPr id="7" name="Rectangle 6"/>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35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2999"/>
            <a:ext cx="8229600" cy="1143000"/>
          </a:xfrm>
        </p:spPr>
        <p:txBody>
          <a:bodyPr/>
          <a:lstStyle/>
          <a:p>
            <a:r>
              <a:rPr lang="en-US" b="1" dirty="0" smtClean="0"/>
              <a:t>Intrinsic ontology evaluation</a:t>
            </a:r>
            <a:endParaRPr lang="en-US" b="1" dirty="0"/>
          </a:p>
        </p:txBody>
      </p:sp>
    </p:spTree>
    <p:extLst>
      <p:ext uri="{BB962C8B-B14F-4D97-AF65-F5344CB8AC3E}">
        <p14:creationId xmlns:p14="http://schemas.microsoft.com/office/powerpoint/2010/main" val="27254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12" y="185281"/>
            <a:ext cx="8598917" cy="1200328"/>
          </a:xfrm>
          <a:prstGeom prst="rect">
            <a:avLst/>
          </a:prstGeom>
          <a:noFill/>
        </p:spPr>
        <p:txBody>
          <a:bodyPr wrap="square" rtlCol="0">
            <a:spAutoFit/>
          </a:bodyPr>
          <a:lstStyle/>
          <a:p>
            <a:r>
              <a:rPr lang="en-US" sz="2400" b="1" dirty="0" smtClean="0"/>
              <a:t>It’s all too easy just to dive in. </a:t>
            </a:r>
            <a:r>
              <a:rPr lang="en-US" sz="2400" b="1" i="1" dirty="0" smtClean="0">
                <a:solidFill>
                  <a:schemeClr val="tx2"/>
                </a:solidFill>
              </a:rPr>
              <a:t>Design documents </a:t>
            </a:r>
            <a:r>
              <a:rPr lang="en-US" sz="2400" b="1" dirty="0" smtClean="0"/>
              <a:t>help you plan ahead, ensure you are meeting requirements, and collaboratively decide design features.</a:t>
            </a:r>
            <a:endParaRPr lang="en-US" sz="2400" b="1" dirty="0"/>
          </a:p>
        </p:txBody>
      </p:sp>
      <p:sp>
        <p:nvSpPr>
          <p:cNvPr id="4" name="Rectangle 3"/>
          <p:cNvSpPr/>
          <p:nvPr/>
        </p:nvSpPr>
        <p:spPr>
          <a:xfrm>
            <a:off x="3475898" y="1172256"/>
            <a:ext cx="2274982" cy="707886"/>
          </a:xfrm>
          <a:prstGeom prst="rect">
            <a:avLst/>
          </a:prstGeom>
        </p:spPr>
        <p:txBody>
          <a:bodyPr wrap="none">
            <a:spAutoFit/>
          </a:bodyPr>
          <a:lstStyle/>
          <a:p>
            <a:r>
              <a:rPr lang="en-US" sz="2000" dirty="0">
                <a:hlinkClick r:id="rId2"/>
              </a:rPr>
              <a:t>http://bit.ly/</a:t>
            </a:r>
            <a:r>
              <a:rPr lang="en-US" sz="2000" dirty="0" smtClean="0">
                <a:hlinkClick r:id="rId2"/>
              </a:rPr>
              <a:t>OcMj9f</a:t>
            </a:r>
            <a:endParaRPr lang="en-US" sz="2000" dirty="0" smtClean="0"/>
          </a:p>
          <a:p>
            <a:endParaRPr lang="en-US" sz="2000" dirty="0"/>
          </a:p>
        </p:txBody>
      </p:sp>
      <p:sp>
        <p:nvSpPr>
          <p:cNvPr id="5" name="TextBox 4"/>
          <p:cNvSpPr txBox="1"/>
          <p:nvPr/>
        </p:nvSpPr>
        <p:spPr>
          <a:xfrm>
            <a:off x="1606559" y="2655236"/>
            <a:ext cx="1329360" cy="461665"/>
          </a:xfrm>
          <a:prstGeom prst="rect">
            <a:avLst/>
          </a:prstGeom>
          <a:noFill/>
        </p:spPr>
        <p:txBody>
          <a:bodyPr wrap="none" rtlCol="0">
            <a:spAutoFit/>
          </a:bodyPr>
          <a:lstStyle/>
          <a:p>
            <a:r>
              <a:rPr lang="en-US" sz="2400" dirty="0" smtClean="0"/>
              <a:t>Example:</a:t>
            </a:r>
            <a:endParaRPr lang="en-US" sz="2400" dirty="0"/>
          </a:p>
        </p:txBody>
      </p:sp>
      <p:pic>
        <p:nvPicPr>
          <p:cNvPr id="6" name="Picture 5"/>
          <p:cNvPicPr>
            <a:picLocks noChangeAspect="1"/>
          </p:cNvPicPr>
          <p:nvPr/>
        </p:nvPicPr>
        <p:blipFill>
          <a:blip r:embed="rId3"/>
          <a:stretch>
            <a:fillRect/>
          </a:stretch>
        </p:blipFill>
        <p:spPr>
          <a:xfrm>
            <a:off x="1084933" y="1757750"/>
            <a:ext cx="6786037" cy="4866861"/>
          </a:xfrm>
          <a:prstGeom prst="rect">
            <a:avLst/>
          </a:prstGeom>
          <a:ln>
            <a:solidFill>
              <a:schemeClr val="tx1"/>
            </a:solidFill>
          </a:ln>
        </p:spPr>
      </p:pic>
      <p:sp>
        <p:nvSpPr>
          <p:cNvPr id="8" name="Rectangle 7"/>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47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 standards</a:t>
            </a:r>
            <a:endParaRPr lang="en-US" b="1" dirty="0"/>
          </a:p>
        </p:txBody>
      </p:sp>
      <p:sp>
        <p:nvSpPr>
          <p:cNvPr id="3" name="TextBox 2"/>
          <p:cNvSpPr txBox="1"/>
          <p:nvPr/>
        </p:nvSpPr>
        <p:spPr>
          <a:xfrm>
            <a:off x="290294" y="3732018"/>
            <a:ext cx="6776214" cy="1446550"/>
          </a:xfrm>
          <a:prstGeom prst="rect">
            <a:avLst/>
          </a:prstGeom>
          <a:noFill/>
        </p:spPr>
        <p:txBody>
          <a:bodyPr wrap="none" rtlCol="0">
            <a:spAutoFit/>
          </a:bodyPr>
          <a:lstStyle/>
          <a:p>
            <a:r>
              <a:rPr lang="en-US" sz="2400" b="1" dirty="0" smtClean="0"/>
              <a:t>OBO Annotation standards</a:t>
            </a:r>
          </a:p>
          <a:p>
            <a:r>
              <a:rPr lang="en-US" sz="2000" dirty="0">
                <a:hlinkClick r:id="rId2"/>
              </a:rPr>
              <a:t>http://www.geneontology.org/GO.format.obo-1_4.shtml#S.</a:t>
            </a:r>
            <a:r>
              <a:rPr lang="en-US" sz="2000" dirty="0" smtClean="0">
                <a:hlinkClick r:id="rId2"/>
              </a:rPr>
              <a:t>1.1</a:t>
            </a:r>
            <a:endParaRPr lang="en-US" sz="2000" dirty="0" smtClean="0"/>
          </a:p>
          <a:p>
            <a:endParaRPr lang="en-US" sz="2000" dirty="0" smtClean="0"/>
          </a:p>
          <a:p>
            <a:endParaRPr lang="en-US" sz="2400" b="1" dirty="0"/>
          </a:p>
        </p:txBody>
      </p:sp>
      <p:sp>
        <p:nvSpPr>
          <p:cNvPr id="4" name="TextBox 3"/>
          <p:cNvSpPr txBox="1"/>
          <p:nvPr/>
        </p:nvSpPr>
        <p:spPr>
          <a:xfrm>
            <a:off x="290294" y="4819331"/>
            <a:ext cx="5985683" cy="461665"/>
          </a:xfrm>
          <a:prstGeom prst="rect">
            <a:avLst/>
          </a:prstGeom>
          <a:noFill/>
        </p:spPr>
        <p:txBody>
          <a:bodyPr wrap="none" rtlCol="0">
            <a:spAutoFit/>
          </a:bodyPr>
          <a:lstStyle/>
          <a:p>
            <a:r>
              <a:rPr lang="en-US" sz="2400" b="1" dirty="0" smtClean="0"/>
              <a:t>Information Artifact Ontology Core Metadata</a:t>
            </a:r>
            <a:endParaRPr lang="en-US" sz="2400" b="1" dirty="0"/>
          </a:p>
        </p:txBody>
      </p:sp>
      <p:sp>
        <p:nvSpPr>
          <p:cNvPr id="5" name="TextBox 4"/>
          <p:cNvSpPr txBox="1"/>
          <p:nvPr/>
        </p:nvSpPr>
        <p:spPr>
          <a:xfrm>
            <a:off x="290294" y="5769789"/>
            <a:ext cx="8853706" cy="1508105"/>
          </a:xfrm>
          <a:prstGeom prst="rect">
            <a:avLst/>
          </a:prstGeom>
          <a:noFill/>
        </p:spPr>
        <p:txBody>
          <a:bodyPr wrap="none" rtlCol="0">
            <a:spAutoFit/>
          </a:bodyPr>
          <a:lstStyle/>
          <a:p>
            <a:r>
              <a:rPr lang="en-US" sz="2400" b="1" dirty="0" smtClean="0"/>
              <a:t>W3C standards:</a:t>
            </a:r>
          </a:p>
          <a:p>
            <a:r>
              <a:rPr lang="en-US" sz="2000" dirty="0">
                <a:hlinkClick r:id="rId3"/>
              </a:rPr>
              <a:t>http://www.w3.org/TR/2009/REC-owl2-quick-reference-20091027/#</a:t>
            </a:r>
            <a:r>
              <a:rPr lang="en-US" sz="2000" dirty="0" smtClean="0">
                <a:hlinkClick r:id="rId3"/>
              </a:rPr>
              <a:t>Annotations</a:t>
            </a:r>
            <a:endParaRPr lang="en-US" sz="2000" dirty="0" smtClean="0"/>
          </a:p>
          <a:p>
            <a:endParaRPr lang="en-US" sz="2400" b="1" dirty="0" smtClean="0"/>
          </a:p>
          <a:p>
            <a:endParaRPr lang="en-US" sz="2400" b="1" dirty="0" smtClean="0"/>
          </a:p>
        </p:txBody>
      </p:sp>
      <p:sp>
        <p:nvSpPr>
          <p:cNvPr id="6" name="Rectangle 5"/>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2608" y="5193878"/>
            <a:ext cx="8692444" cy="707886"/>
          </a:xfrm>
          <a:prstGeom prst="rect">
            <a:avLst/>
          </a:prstGeom>
          <a:noFill/>
        </p:spPr>
        <p:txBody>
          <a:bodyPr wrap="square" rtlCol="0">
            <a:spAutoFit/>
          </a:bodyPr>
          <a:lstStyle/>
          <a:p>
            <a:r>
              <a:rPr lang="en-US" sz="2000" dirty="0">
                <a:hlinkClick r:id="rId4"/>
              </a:rPr>
              <a:t>http://code.google.com/p/information-artifact-ontology/wiki/</a:t>
            </a:r>
            <a:r>
              <a:rPr lang="en-US" sz="2000" dirty="0" smtClean="0">
                <a:hlinkClick r:id="rId4"/>
              </a:rPr>
              <a:t>OntologyMetadata</a:t>
            </a:r>
            <a:endParaRPr lang="en-US" sz="2000" dirty="0" smtClean="0"/>
          </a:p>
          <a:p>
            <a:endParaRPr lang="en-US" sz="2000" dirty="0"/>
          </a:p>
        </p:txBody>
      </p:sp>
      <p:sp>
        <p:nvSpPr>
          <p:cNvPr id="9" name="TextBox 8"/>
          <p:cNvSpPr txBox="1"/>
          <p:nvPr/>
        </p:nvSpPr>
        <p:spPr>
          <a:xfrm>
            <a:off x="290294" y="1534119"/>
            <a:ext cx="8692444" cy="1569660"/>
          </a:xfrm>
          <a:prstGeom prst="rect">
            <a:avLst/>
          </a:prstGeom>
          <a:noFill/>
        </p:spPr>
        <p:txBody>
          <a:bodyPr wrap="square" rtlCol="0">
            <a:spAutoFit/>
          </a:bodyPr>
          <a:lstStyle/>
          <a:p>
            <a:r>
              <a:rPr lang="en-US" sz="2400" b="1" dirty="0" smtClean="0">
                <a:solidFill>
                  <a:srgbClr val="1F497D"/>
                </a:solidFill>
              </a:rPr>
              <a:t>Just like a class or property definition, we all need to use annotation properties in the same way. Note that we are working towards full interoperability between OBO standards and the IAO core metadata ontology. </a:t>
            </a:r>
            <a:r>
              <a:rPr lang="en-US" sz="2400" b="1" dirty="0">
                <a:solidFill>
                  <a:srgbClr val="1F497D"/>
                </a:solidFill>
              </a:rPr>
              <a:t>Here are some </a:t>
            </a:r>
            <a:r>
              <a:rPr lang="en-US" sz="2400" b="1" dirty="0" smtClean="0">
                <a:solidFill>
                  <a:srgbClr val="1F497D"/>
                </a:solidFill>
              </a:rPr>
              <a:t>standards sources.: </a:t>
            </a:r>
            <a:endParaRPr lang="en-US" sz="2400" b="1" dirty="0">
              <a:solidFill>
                <a:srgbClr val="1F497D"/>
              </a:solidFill>
            </a:endParaRPr>
          </a:p>
        </p:txBody>
      </p:sp>
    </p:spTree>
    <p:extLst>
      <p:ext uri="{BB962C8B-B14F-4D97-AF65-F5344CB8AC3E}">
        <p14:creationId xmlns:p14="http://schemas.microsoft.com/office/powerpoint/2010/main" val="353424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Ontology documentation</a:t>
            </a:r>
            <a:endParaRPr lang="en-US" sz="3600" b="1" dirty="0"/>
          </a:p>
        </p:txBody>
      </p:sp>
      <p:sp>
        <p:nvSpPr>
          <p:cNvPr id="3" name="TextBox 2"/>
          <p:cNvSpPr txBox="1"/>
          <p:nvPr/>
        </p:nvSpPr>
        <p:spPr>
          <a:xfrm>
            <a:off x="548017" y="1432407"/>
            <a:ext cx="8138783" cy="1815882"/>
          </a:xfrm>
          <a:prstGeom prst="rect">
            <a:avLst/>
          </a:prstGeom>
          <a:noFill/>
        </p:spPr>
        <p:txBody>
          <a:bodyPr wrap="square" rtlCol="0">
            <a:spAutoFit/>
          </a:bodyPr>
          <a:lstStyle/>
          <a:p>
            <a:r>
              <a:rPr lang="en-US" sz="2800" b="1" dirty="0" smtClean="0">
                <a:solidFill>
                  <a:schemeClr val="tx2"/>
                </a:solidFill>
              </a:rPr>
              <a:t>Where does it happen?</a:t>
            </a:r>
          </a:p>
          <a:p>
            <a:r>
              <a:rPr lang="en-US" sz="2800" b="1" dirty="0" smtClean="0">
                <a:solidFill>
                  <a:schemeClr val="tx2"/>
                </a:solidFill>
              </a:rPr>
              <a:t>Potentially too many places and at the same time, not enough!</a:t>
            </a:r>
          </a:p>
          <a:p>
            <a:endParaRPr lang="en-US" sz="2800" b="1" dirty="0">
              <a:solidFill>
                <a:schemeClr val="tx2"/>
              </a:solidFill>
            </a:endParaRPr>
          </a:p>
        </p:txBody>
      </p:sp>
      <p:sp>
        <p:nvSpPr>
          <p:cNvPr id="4" name="TextBox 3"/>
          <p:cNvSpPr txBox="1"/>
          <p:nvPr/>
        </p:nvSpPr>
        <p:spPr>
          <a:xfrm>
            <a:off x="232609" y="2829657"/>
            <a:ext cx="8692444" cy="3416320"/>
          </a:xfrm>
          <a:prstGeom prst="rect">
            <a:avLst/>
          </a:prstGeom>
          <a:noFill/>
        </p:spPr>
        <p:txBody>
          <a:bodyPr wrap="square" rtlCol="0">
            <a:spAutoFit/>
          </a:bodyPr>
          <a:lstStyle/>
          <a:p>
            <a:pPr marL="285750" indent="-285750">
              <a:buFont typeface="Wingdings" charset="2"/>
              <a:buChar char="§"/>
            </a:pPr>
            <a:r>
              <a:rPr lang="en-US" sz="2400" dirty="0" smtClean="0"/>
              <a:t>Wikis: a nice public way to describe the overall content. Examples: </a:t>
            </a:r>
            <a:r>
              <a:rPr lang="en-US" sz="2400" dirty="0" smtClean="0">
                <a:hlinkClick r:id="rId2"/>
              </a:rPr>
              <a:t>uberon.org</a:t>
            </a:r>
            <a:r>
              <a:rPr lang="en-US" sz="2400" dirty="0"/>
              <a:t>, </a:t>
            </a:r>
            <a:r>
              <a:rPr lang="en-US" sz="2400" dirty="0">
                <a:hlinkClick r:id="rId3"/>
              </a:rPr>
              <a:t>http://code.google.com/p/eagle-i/wiki/</a:t>
            </a:r>
            <a:r>
              <a:rPr lang="en-US" sz="2400" dirty="0" smtClean="0">
                <a:hlinkClick r:id="rId3"/>
              </a:rPr>
              <a:t>Documentation</a:t>
            </a:r>
            <a:endParaRPr lang="en-US" sz="2400" dirty="0" smtClean="0"/>
          </a:p>
          <a:p>
            <a:pPr marL="285750" indent="-285750">
              <a:buFont typeface="Wingdings" charset="2"/>
              <a:buChar char="§"/>
            </a:pPr>
            <a:r>
              <a:rPr lang="en-US" sz="2400" dirty="0"/>
              <a:t>C</a:t>
            </a:r>
            <a:r>
              <a:rPr lang="en-US" sz="2400" dirty="0" smtClean="0"/>
              <a:t>ommit messages. Example</a:t>
            </a:r>
            <a:r>
              <a:rPr lang="en-US" sz="2400" dirty="0"/>
              <a:t>: </a:t>
            </a:r>
            <a:r>
              <a:rPr lang="en-US" sz="2400" dirty="0">
                <a:hlinkClick r:id="rId4"/>
              </a:rPr>
              <a:t>https://code.google.com/p/cell-ontology/source/detail?r=</a:t>
            </a:r>
            <a:r>
              <a:rPr lang="en-US" sz="2400" dirty="0" smtClean="0">
                <a:hlinkClick r:id="rId4"/>
              </a:rPr>
              <a:t>44</a:t>
            </a:r>
            <a:endParaRPr lang="en-US" sz="2400" dirty="0" smtClean="0"/>
          </a:p>
          <a:p>
            <a:pPr marL="285750" indent="-285750">
              <a:buFont typeface="Wingdings" charset="2"/>
              <a:buChar char="§"/>
            </a:pPr>
            <a:r>
              <a:rPr lang="en-US" sz="2400" dirty="0" smtClean="0"/>
              <a:t>Releases and release notes</a:t>
            </a:r>
            <a:r>
              <a:rPr lang="en-US" sz="2400" dirty="0"/>
              <a:t>.</a:t>
            </a:r>
            <a:r>
              <a:rPr lang="en-US" sz="2400" dirty="0" smtClean="0"/>
              <a:t> </a:t>
            </a:r>
            <a:r>
              <a:rPr lang="en-US" sz="2400" dirty="0"/>
              <a:t>Example: </a:t>
            </a:r>
            <a:r>
              <a:rPr lang="en-US" sz="2400" dirty="0">
                <a:hlinkClick r:id="rId5"/>
              </a:rPr>
              <a:t>http://obi-ontology.org/page/Releases/2012-07-</a:t>
            </a:r>
            <a:r>
              <a:rPr lang="en-US" sz="2400" dirty="0" smtClean="0">
                <a:hlinkClick r:id="rId5"/>
              </a:rPr>
              <a:t>01</a:t>
            </a:r>
            <a:endParaRPr lang="en-US" sz="2400" dirty="0" smtClean="0"/>
          </a:p>
          <a:p>
            <a:pPr marL="285750" indent="-285750">
              <a:buFont typeface="Wingdings" charset="2"/>
              <a:buChar char="§"/>
            </a:pPr>
            <a:r>
              <a:rPr lang="en-US" sz="2400" dirty="0" smtClean="0"/>
              <a:t>Internal documentation </a:t>
            </a:r>
          </a:p>
          <a:p>
            <a:endParaRPr lang="en-US" sz="2400" dirty="0"/>
          </a:p>
        </p:txBody>
      </p:sp>
      <p:sp>
        <p:nvSpPr>
          <p:cNvPr id="5" name="Rectangle 4"/>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943172" y="58750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220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45"/>
            <a:ext cx="8229600" cy="1143000"/>
          </a:xfrm>
        </p:spPr>
        <p:txBody>
          <a:bodyPr>
            <a:normAutofit/>
          </a:bodyPr>
          <a:lstStyle/>
          <a:p>
            <a:r>
              <a:rPr lang="en-US" sz="3600" b="1" dirty="0" smtClean="0"/>
              <a:t>Internal documentation</a:t>
            </a:r>
            <a:endParaRPr lang="en-US" sz="3600" b="1" dirty="0"/>
          </a:p>
        </p:txBody>
      </p:sp>
      <p:pic>
        <p:nvPicPr>
          <p:cNvPr id="3" name="Picture 2"/>
          <p:cNvPicPr>
            <a:picLocks noChangeAspect="1"/>
          </p:cNvPicPr>
          <p:nvPr/>
        </p:nvPicPr>
        <p:blipFill>
          <a:blip r:embed="rId2"/>
          <a:stretch>
            <a:fillRect/>
          </a:stretch>
        </p:blipFill>
        <p:spPr>
          <a:xfrm>
            <a:off x="5232400" y="2658762"/>
            <a:ext cx="3454400" cy="3822700"/>
          </a:xfrm>
          <a:prstGeom prst="rect">
            <a:avLst/>
          </a:prstGeom>
        </p:spPr>
      </p:pic>
      <p:sp>
        <p:nvSpPr>
          <p:cNvPr id="4" name="Rectangle 3"/>
          <p:cNvSpPr/>
          <p:nvPr/>
        </p:nvSpPr>
        <p:spPr>
          <a:xfrm>
            <a:off x="627323" y="923220"/>
            <a:ext cx="8034613" cy="1569660"/>
          </a:xfrm>
          <a:prstGeom prst="rect">
            <a:avLst/>
          </a:prstGeom>
        </p:spPr>
        <p:txBody>
          <a:bodyPr wrap="square">
            <a:spAutoFit/>
          </a:bodyPr>
          <a:lstStyle/>
          <a:p>
            <a:r>
              <a:rPr lang="en-US" sz="2400" b="1" dirty="0" smtClean="0"/>
              <a:t>We have </a:t>
            </a:r>
            <a:r>
              <a:rPr lang="en-US" sz="2400" b="1" dirty="0"/>
              <a:t>a lot of annotation properties for this: Definitions, Definition source, Comments, Editor Notes, </a:t>
            </a:r>
            <a:r>
              <a:rPr lang="en-US" sz="2400" b="1" dirty="0" err="1"/>
              <a:t>Feedback_to</a:t>
            </a:r>
            <a:r>
              <a:rPr lang="en-US" sz="2400" b="1" dirty="0"/>
              <a:t>, etc. This is one of the best places to keep documentation of design choices- right in the ontology. </a:t>
            </a:r>
          </a:p>
        </p:txBody>
      </p:sp>
      <p:sp>
        <p:nvSpPr>
          <p:cNvPr id="5" name="TextBox 4"/>
          <p:cNvSpPr txBox="1"/>
          <p:nvPr/>
        </p:nvSpPr>
        <p:spPr>
          <a:xfrm>
            <a:off x="627323" y="3901372"/>
            <a:ext cx="4804377" cy="1200329"/>
          </a:xfrm>
          <a:prstGeom prst="rect">
            <a:avLst/>
          </a:prstGeom>
          <a:noFill/>
        </p:spPr>
        <p:txBody>
          <a:bodyPr wrap="square" rtlCol="0">
            <a:spAutoFit/>
          </a:bodyPr>
          <a:lstStyle/>
          <a:p>
            <a:r>
              <a:rPr lang="en-US" dirty="0">
                <a:hlinkClick r:id="rId3"/>
              </a:rPr>
              <a:t>http://reagent-ontology.googlecode.com/svn/trunk/src/ontology/reo.owl</a:t>
            </a:r>
            <a:endParaRPr lang="en-US" dirty="0"/>
          </a:p>
          <a:p>
            <a:endParaRPr lang="en-US" dirty="0" smtClean="0"/>
          </a:p>
          <a:p>
            <a:endParaRPr lang="en-US" dirty="0"/>
          </a:p>
        </p:txBody>
      </p:sp>
      <p:sp>
        <p:nvSpPr>
          <p:cNvPr id="6" name="TextBox 5"/>
          <p:cNvSpPr txBox="1"/>
          <p:nvPr/>
        </p:nvSpPr>
        <p:spPr>
          <a:xfrm>
            <a:off x="652186" y="2674061"/>
            <a:ext cx="4497973" cy="1200329"/>
          </a:xfrm>
          <a:prstGeom prst="rect">
            <a:avLst/>
          </a:prstGeom>
          <a:noFill/>
        </p:spPr>
        <p:txBody>
          <a:bodyPr wrap="square" rtlCol="0">
            <a:spAutoFit/>
          </a:bodyPr>
          <a:lstStyle/>
          <a:p>
            <a:r>
              <a:rPr lang="en-US" b="1" dirty="0" err="1" smtClean="0"/>
              <a:t>ReO</a:t>
            </a:r>
            <a:r>
              <a:rPr lang="en-US" b="1" dirty="0" smtClean="0"/>
              <a:t>- Reagent ontology- we are experimenting with defining more standard annotation properties. These will eventually go into IAO.</a:t>
            </a:r>
            <a:endParaRPr lang="en-US" b="1" dirty="0"/>
          </a:p>
        </p:txBody>
      </p:sp>
      <p:sp>
        <p:nvSpPr>
          <p:cNvPr id="7" name="TextBox 6"/>
          <p:cNvSpPr txBox="1"/>
          <p:nvPr/>
        </p:nvSpPr>
        <p:spPr>
          <a:xfrm>
            <a:off x="652186" y="5101701"/>
            <a:ext cx="4580214" cy="1200329"/>
          </a:xfrm>
          <a:prstGeom prst="rect">
            <a:avLst/>
          </a:prstGeom>
          <a:noFill/>
        </p:spPr>
        <p:txBody>
          <a:bodyPr wrap="square" rtlCol="0">
            <a:spAutoFit/>
          </a:bodyPr>
          <a:lstStyle/>
          <a:p>
            <a:r>
              <a:rPr lang="en-US" b="1" dirty="0" smtClean="0"/>
              <a:t>These properties allow query of the ontology – for example, generate term requests from all classes annotated with “</a:t>
            </a:r>
            <a:r>
              <a:rPr lang="en-US" b="1" dirty="0" err="1" smtClean="0"/>
              <a:t>requires_feedback_to</a:t>
            </a:r>
            <a:r>
              <a:rPr lang="en-US" b="1" dirty="0" smtClean="0"/>
              <a:t>”</a:t>
            </a:r>
            <a:endParaRPr lang="en-US" b="1" dirty="0"/>
          </a:p>
        </p:txBody>
      </p:sp>
    </p:spTree>
    <p:extLst>
      <p:ext uri="{BB962C8B-B14F-4D97-AF65-F5344CB8AC3E}">
        <p14:creationId xmlns:p14="http://schemas.microsoft.com/office/powerpoint/2010/main" val="91437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0050" y="234950"/>
            <a:ext cx="8229600" cy="1143000"/>
          </a:xfrm>
        </p:spPr>
        <p:txBody>
          <a:bodyPr>
            <a:normAutofit fontScale="90000"/>
          </a:bodyPr>
          <a:lstStyle/>
          <a:p>
            <a:r>
              <a:rPr lang="en-US" b="1" dirty="0" smtClean="0">
                <a:solidFill>
                  <a:srgbClr val="17375E"/>
                </a:solidFill>
              </a:rPr>
              <a:t>Quality textual </a:t>
            </a:r>
            <a:r>
              <a:rPr lang="en-US" b="1" dirty="0">
                <a:solidFill>
                  <a:srgbClr val="17375E"/>
                </a:solidFill>
              </a:rPr>
              <a:t>documentation and definitions</a:t>
            </a:r>
          </a:p>
        </p:txBody>
      </p:sp>
      <p:sp>
        <p:nvSpPr>
          <p:cNvPr id="5" name="TextBox 4"/>
          <p:cNvSpPr txBox="1"/>
          <p:nvPr/>
        </p:nvSpPr>
        <p:spPr>
          <a:xfrm>
            <a:off x="400050" y="1663700"/>
            <a:ext cx="8229600" cy="3539431"/>
          </a:xfrm>
          <a:prstGeom prst="rect">
            <a:avLst/>
          </a:prstGeom>
          <a:noFill/>
        </p:spPr>
        <p:txBody>
          <a:bodyPr wrap="square" rtlCol="0">
            <a:spAutoFit/>
          </a:bodyPr>
          <a:lstStyle/>
          <a:p>
            <a:pPr marL="285750" indent="-285750">
              <a:buFont typeface="Wingdings" pitchFamily="2" charset="2"/>
              <a:buChar char="§"/>
            </a:pPr>
            <a:r>
              <a:rPr lang="en-US" sz="2800" dirty="0"/>
              <a:t>D</a:t>
            </a:r>
            <a:r>
              <a:rPr lang="en-US" sz="2800" dirty="0" smtClean="0"/>
              <a:t>efinitions </a:t>
            </a:r>
            <a:r>
              <a:rPr lang="en-US" sz="2800" dirty="0"/>
              <a:t>must not only describe a </a:t>
            </a:r>
            <a:r>
              <a:rPr lang="en-US" sz="2800" dirty="0" smtClean="0"/>
              <a:t>concept, but </a:t>
            </a:r>
            <a:r>
              <a:rPr lang="en-US" sz="2800" dirty="0"/>
              <a:t>allow </a:t>
            </a:r>
            <a:r>
              <a:rPr lang="en-US" sz="2800" dirty="0" smtClean="0"/>
              <a:t>determination of real instances</a:t>
            </a:r>
          </a:p>
          <a:p>
            <a:pPr marL="285750" indent="-285750">
              <a:buFont typeface="Wingdings" pitchFamily="2" charset="2"/>
              <a:buChar char="§"/>
            </a:pPr>
            <a:endParaRPr lang="en-US" sz="2800" dirty="0"/>
          </a:p>
          <a:p>
            <a:pPr marL="285750" indent="-285750">
              <a:buFont typeface="Wingdings" pitchFamily="2" charset="2"/>
              <a:buChar char="§"/>
            </a:pPr>
            <a:r>
              <a:rPr lang="en-US" sz="2800" dirty="0" smtClean="0"/>
              <a:t>Requires consideration of specific and precise concepts to be defined</a:t>
            </a:r>
          </a:p>
          <a:p>
            <a:pPr marL="285750" indent="-285750">
              <a:buFont typeface="Wingdings" pitchFamily="2" charset="2"/>
              <a:buChar char="§"/>
            </a:pPr>
            <a:endParaRPr lang="en-US" sz="2800" dirty="0" smtClean="0"/>
          </a:p>
          <a:p>
            <a:pPr marL="285750" indent="-285750">
              <a:buFont typeface="Wingdings" pitchFamily="2" charset="2"/>
              <a:buChar char="§"/>
            </a:pPr>
            <a:r>
              <a:rPr lang="en-US" sz="2800" dirty="0"/>
              <a:t>This is where listing out properties and their use for definition are very </a:t>
            </a:r>
            <a:r>
              <a:rPr lang="en-US" sz="2800" dirty="0" smtClean="0"/>
              <a:t>helpful</a:t>
            </a:r>
            <a:endParaRPr lang="en-US" sz="2800" dirty="0"/>
          </a:p>
        </p:txBody>
      </p:sp>
      <p:sp>
        <p:nvSpPr>
          <p:cNvPr id="3" name="TextBox 2"/>
          <p:cNvSpPr txBox="1"/>
          <p:nvPr/>
        </p:nvSpPr>
        <p:spPr>
          <a:xfrm>
            <a:off x="417065" y="5704416"/>
            <a:ext cx="8652854" cy="523220"/>
          </a:xfrm>
          <a:prstGeom prst="rect">
            <a:avLst/>
          </a:prstGeom>
          <a:noFill/>
        </p:spPr>
        <p:txBody>
          <a:bodyPr wrap="none" rtlCol="0">
            <a:spAutoFit/>
          </a:bodyPr>
          <a:lstStyle/>
          <a:p>
            <a:r>
              <a:rPr lang="en-US" sz="2800" b="1" dirty="0" smtClean="0">
                <a:solidFill>
                  <a:schemeClr val="accent6">
                    <a:lumMod val="50000"/>
                  </a:schemeClr>
                </a:solidFill>
              </a:rPr>
              <a:t>=&gt; Need a ‘concept first approach’ to definition creation</a:t>
            </a:r>
            <a:endParaRPr lang="en-US" sz="2800" b="1" dirty="0">
              <a:solidFill>
                <a:schemeClr val="accent6">
                  <a:lumMod val="50000"/>
                </a:schemeClr>
              </a:solidFill>
            </a:endParaRPr>
          </a:p>
        </p:txBody>
      </p:sp>
    </p:spTree>
    <p:extLst>
      <p:ext uri="{BB962C8B-B14F-4D97-AF65-F5344CB8AC3E}">
        <p14:creationId xmlns:p14="http://schemas.microsoft.com/office/powerpoint/2010/main" val="293953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04" y="153025"/>
            <a:ext cx="8538632" cy="769441"/>
          </a:xfrm>
          <a:prstGeom prst="rect">
            <a:avLst/>
          </a:prstGeom>
        </p:spPr>
        <p:txBody>
          <a:bodyPr wrap="square">
            <a:spAutoFit/>
          </a:bodyPr>
          <a:lstStyle/>
          <a:p>
            <a:r>
              <a:rPr lang="en-US" sz="4400" b="1" dirty="0" smtClean="0">
                <a:solidFill>
                  <a:srgbClr val="1F497D">
                    <a:lumMod val="75000"/>
                  </a:srgbClr>
                </a:solidFill>
                <a:ea typeface="+mj-ea"/>
                <a:cs typeface="+mj-cs"/>
              </a:rPr>
              <a:t>A ‘Concept-First Approach’ Example</a:t>
            </a:r>
            <a:endParaRPr lang="en-US" dirty="0"/>
          </a:p>
        </p:txBody>
      </p:sp>
      <p:sp>
        <p:nvSpPr>
          <p:cNvPr id="8" name="Rectangle 7"/>
          <p:cNvSpPr/>
          <p:nvPr/>
        </p:nvSpPr>
        <p:spPr>
          <a:xfrm>
            <a:off x="95250" y="990600"/>
            <a:ext cx="9048750" cy="5447645"/>
          </a:xfrm>
          <a:prstGeom prst="rect">
            <a:avLst/>
          </a:prstGeom>
        </p:spPr>
        <p:txBody>
          <a:bodyPr wrap="square">
            <a:spAutoFit/>
          </a:bodyPr>
          <a:lstStyle/>
          <a:p>
            <a:pPr marL="342900" indent="-342900">
              <a:spcBef>
                <a:spcPts val="1800"/>
              </a:spcBef>
              <a:buFont typeface="Wingdings" pitchFamily="2" charset="2"/>
              <a:buChar char="§"/>
            </a:pPr>
            <a:r>
              <a:rPr lang="en-US" sz="2600" dirty="0" smtClean="0"/>
              <a:t>Terminology of </a:t>
            </a:r>
            <a:r>
              <a:rPr lang="en-US" sz="2600" b="1" u="sng" dirty="0" smtClean="0"/>
              <a:t>molecular labels</a:t>
            </a:r>
            <a:r>
              <a:rPr lang="en-US" sz="2600" b="1" dirty="0" smtClean="0"/>
              <a:t> </a:t>
            </a:r>
            <a:r>
              <a:rPr lang="en-US" sz="2600" dirty="0" smtClean="0"/>
              <a:t>is inconsistent: ‘probe’, ‘tracer’, ‘detector’, </a:t>
            </a:r>
            <a:r>
              <a:rPr lang="en-US" sz="2600" dirty="0"/>
              <a:t>‘reporter’,</a:t>
            </a:r>
            <a:r>
              <a:rPr lang="en-US" sz="2600" dirty="0" smtClean="0"/>
              <a:t> used variably to describe reagents with different characteristics</a:t>
            </a:r>
          </a:p>
          <a:p>
            <a:pPr marL="342900" indent="-342900">
              <a:spcBef>
                <a:spcPts val="1800"/>
              </a:spcBef>
              <a:buFont typeface="Wingdings" pitchFamily="2" charset="2"/>
              <a:buChar char="§"/>
            </a:pPr>
            <a:r>
              <a:rPr lang="en-US" sz="2600" dirty="0" smtClean="0"/>
              <a:t>Conformance to varied label conventions has led to confusion, ambiguity, and inconsistency in different ontologies</a:t>
            </a:r>
          </a:p>
          <a:p>
            <a:pPr marL="342900" indent="-342900">
              <a:spcBef>
                <a:spcPts val="1800"/>
              </a:spcBef>
              <a:buFont typeface="Wingdings" pitchFamily="2" charset="2"/>
              <a:buChar char="§"/>
            </a:pPr>
            <a:r>
              <a:rPr lang="en-US" sz="2600" dirty="0" smtClean="0"/>
              <a:t>Throw out the labels and consider the biologically important axes:</a:t>
            </a:r>
          </a:p>
          <a:p>
            <a:pPr marL="342900" lvl="1"/>
            <a:endParaRPr lang="en-US" sz="1200" b="1" dirty="0" smtClean="0"/>
          </a:p>
          <a:p>
            <a:pPr marL="3200400" lvl="1" indent="-2857500"/>
            <a:r>
              <a:rPr lang="en-US" sz="2800" b="1" dirty="0" smtClean="0">
                <a:solidFill>
                  <a:srgbClr val="984807"/>
                </a:solidFill>
              </a:rPr>
              <a:t>Axis 1 = Targeting:  </a:t>
            </a:r>
            <a:r>
              <a:rPr lang="en-US" sz="2800" dirty="0">
                <a:solidFill>
                  <a:srgbClr val="984807"/>
                </a:solidFill>
              </a:rPr>
              <a:t>a</a:t>
            </a:r>
            <a:r>
              <a:rPr lang="en-US" sz="2800" dirty="0" smtClean="0">
                <a:solidFill>
                  <a:srgbClr val="984807"/>
                </a:solidFill>
              </a:rPr>
              <a:t>bility to specifically associate with a molecular target </a:t>
            </a:r>
            <a:endParaRPr lang="en-US" sz="2800" dirty="0">
              <a:solidFill>
                <a:srgbClr val="984807"/>
              </a:solidFill>
            </a:endParaRPr>
          </a:p>
          <a:p>
            <a:pPr marL="800100" lvl="1" indent="-342900"/>
            <a:endParaRPr lang="en-US" sz="1200" dirty="0" smtClean="0">
              <a:solidFill>
                <a:srgbClr val="984807"/>
              </a:solidFill>
            </a:endParaRPr>
          </a:p>
          <a:p>
            <a:pPr marL="3714750" lvl="1" indent="-3371850"/>
            <a:r>
              <a:rPr lang="en-US" sz="2800" b="1" dirty="0" smtClean="0">
                <a:solidFill>
                  <a:srgbClr val="984807"/>
                </a:solidFill>
              </a:rPr>
              <a:t>Axis 2 = Detectability:  </a:t>
            </a:r>
            <a:r>
              <a:rPr lang="en-US" sz="2800" dirty="0">
                <a:solidFill>
                  <a:srgbClr val="984807"/>
                </a:solidFill>
              </a:rPr>
              <a:t>a</a:t>
            </a:r>
            <a:r>
              <a:rPr lang="en-US" sz="2800" dirty="0" smtClean="0">
                <a:solidFill>
                  <a:srgbClr val="984807"/>
                </a:solidFill>
              </a:rPr>
              <a:t>bility to emit or produce some detectable signal </a:t>
            </a:r>
          </a:p>
        </p:txBody>
      </p:sp>
    </p:spTree>
    <p:extLst>
      <p:ext uri="{BB962C8B-B14F-4D97-AF65-F5344CB8AC3E}">
        <p14:creationId xmlns:p14="http://schemas.microsoft.com/office/powerpoint/2010/main" val="421462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979616"/>
            <a:ext cx="8515350" cy="954107"/>
          </a:xfrm>
          <a:prstGeom prst="rect">
            <a:avLst/>
          </a:prstGeom>
        </p:spPr>
        <p:txBody>
          <a:bodyPr wrap="square">
            <a:spAutoFit/>
          </a:bodyPr>
          <a:lstStyle/>
          <a:p>
            <a:pPr algn="ctr"/>
            <a:r>
              <a:rPr lang="en-US" sz="2800" dirty="0" smtClean="0">
                <a:solidFill>
                  <a:srgbClr val="984807"/>
                </a:solidFill>
              </a:rPr>
              <a:t>Axes </a:t>
            </a:r>
            <a:r>
              <a:rPr lang="en-US" sz="2800" dirty="0">
                <a:solidFill>
                  <a:srgbClr val="984807"/>
                </a:solidFill>
              </a:rPr>
              <a:t>applied </a:t>
            </a:r>
            <a:r>
              <a:rPr lang="en-US" sz="2800" dirty="0" smtClean="0">
                <a:solidFill>
                  <a:srgbClr val="984807"/>
                </a:solidFill>
              </a:rPr>
              <a:t>to </a:t>
            </a:r>
            <a:r>
              <a:rPr lang="en-US" sz="2800" dirty="0">
                <a:solidFill>
                  <a:srgbClr val="984807"/>
                </a:solidFill>
              </a:rPr>
              <a:t>yield </a:t>
            </a:r>
            <a:r>
              <a:rPr lang="en-US" sz="2800" dirty="0" smtClean="0">
                <a:solidFill>
                  <a:srgbClr val="984807"/>
                </a:solidFill>
              </a:rPr>
              <a:t>a set of principled subclasses, </a:t>
            </a:r>
          </a:p>
          <a:p>
            <a:pPr algn="ctr"/>
            <a:r>
              <a:rPr lang="en-US" sz="2800" dirty="0" smtClean="0">
                <a:solidFill>
                  <a:srgbClr val="984807"/>
                </a:solidFill>
              </a:rPr>
              <a:t>and a more descriptive labeling scheme </a:t>
            </a:r>
            <a:r>
              <a:rPr lang="en-US" sz="2800" dirty="0">
                <a:solidFill>
                  <a:srgbClr val="984807"/>
                </a:solidFill>
              </a:rPr>
              <a:t>is </a:t>
            </a:r>
            <a:r>
              <a:rPr lang="en-US" sz="2800" dirty="0" smtClean="0">
                <a:solidFill>
                  <a:srgbClr val="984807"/>
                </a:solidFill>
              </a:rPr>
              <a:t>applied</a:t>
            </a:r>
            <a:endParaRPr lang="en-US" sz="2800" dirty="0">
              <a:solidFill>
                <a:srgbClr val="984807"/>
              </a:solidFill>
            </a:endParaRPr>
          </a:p>
        </p:txBody>
      </p:sp>
      <p:grpSp>
        <p:nvGrpSpPr>
          <p:cNvPr id="11" name="Group 25"/>
          <p:cNvGrpSpPr/>
          <p:nvPr/>
        </p:nvGrpSpPr>
        <p:grpSpPr>
          <a:xfrm>
            <a:off x="2410116" y="2772228"/>
            <a:ext cx="4419600" cy="3276600"/>
            <a:chOff x="1219200" y="2514600"/>
            <a:chExt cx="5257800" cy="3962400"/>
          </a:xfrm>
        </p:grpSpPr>
        <p:sp>
          <p:nvSpPr>
            <p:cNvPr id="12" name="Rectangle 11"/>
            <p:cNvSpPr/>
            <p:nvPr/>
          </p:nvSpPr>
          <p:spPr>
            <a:xfrm>
              <a:off x="1219200" y="2514600"/>
              <a:ext cx="5257800" cy="3962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a:endCxn id="12" idx="2"/>
            </p:cNvCxnSpPr>
            <p:nvPr/>
          </p:nvCxnSpPr>
          <p:spPr>
            <a:xfrm>
              <a:off x="3848100" y="2514600"/>
              <a:ext cx="0" cy="396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1"/>
              <a:endCxn id="12" idx="3"/>
            </p:cNvCxnSpPr>
            <p:nvPr/>
          </p:nvCxnSpPr>
          <p:spPr>
            <a:xfrm>
              <a:off x="1219200" y="4495800"/>
              <a:ext cx="5257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976013" y="1892300"/>
            <a:ext cx="3282630" cy="492443"/>
          </a:xfrm>
          <a:prstGeom prst="rect">
            <a:avLst/>
          </a:prstGeom>
          <a:noFill/>
        </p:spPr>
        <p:txBody>
          <a:bodyPr wrap="none" rtlCol="0">
            <a:spAutoFit/>
          </a:bodyPr>
          <a:lstStyle/>
          <a:p>
            <a:pPr algn="ctr"/>
            <a:r>
              <a:rPr lang="en-US" sz="2600" b="1" u="sng" dirty="0" smtClean="0"/>
              <a:t>AXIS 2: DETECTABILITY</a:t>
            </a:r>
            <a:endParaRPr lang="en-US" sz="2600" b="1" u="sng" dirty="0"/>
          </a:p>
        </p:txBody>
      </p:sp>
      <p:sp>
        <p:nvSpPr>
          <p:cNvPr id="16" name="TextBox 15"/>
          <p:cNvSpPr txBox="1"/>
          <p:nvPr/>
        </p:nvSpPr>
        <p:spPr>
          <a:xfrm rot="16200000">
            <a:off x="-358107" y="4067756"/>
            <a:ext cx="4160254" cy="492443"/>
          </a:xfrm>
          <a:prstGeom prst="rect">
            <a:avLst/>
          </a:prstGeom>
          <a:noFill/>
        </p:spPr>
        <p:txBody>
          <a:bodyPr wrap="square" rtlCol="0">
            <a:spAutoFit/>
          </a:bodyPr>
          <a:lstStyle/>
          <a:p>
            <a:pPr algn="ctr"/>
            <a:r>
              <a:rPr lang="en-US" sz="2600" b="1" u="sng" dirty="0" smtClean="0"/>
              <a:t>AXIS : TARGETING</a:t>
            </a:r>
          </a:p>
        </p:txBody>
      </p:sp>
      <p:sp>
        <p:nvSpPr>
          <p:cNvPr id="17" name="TextBox 16"/>
          <p:cNvSpPr txBox="1"/>
          <p:nvPr/>
        </p:nvSpPr>
        <p:spPr>
          <a:xfrm rot="16200000">
            <a:off x="1864817" y="3408492"/>
            <a:ext cx="625492" cy="430887"/>
          </a:xfrm>
          <a:prstGeom prst="rect">
            <a:avLst/>
          </a:prstGeom>
          <a:noFill/>
        </p:spPr>
        <p:txBody>
          <a:bodyPr wrap="none" rtlCol="0">
            <a:spAutoFit/>
          </a:bodyPr>
          <a:lstStyle/>
          <a:p>
            <a:pPr algn="ctr"/>
            <a:r>
              <a:rPr lang="en-US" sz="2200" b="1" dirty="0" smtClean="0"/>
              <a:t>NO </a:t>
            </a:r>
          </a:p>
        </p:txBody>
      </p:sp>
      <p:sp>
        <p:nvSpPr>
          <p:cNvPr id="18" name="TextBox 17"/>
          <p:cNvSpPr txBox="1"/>
          <p:nvPr/>
        </p:nvSpPr>
        <p:spPr>
          <a:xfrm>
            <a:off x="3263900" y="2349500"/>
            <a:ext cx="598690" cy="430887"/>
          </a:xfrm>
          <a:prstGeom prst="rect">
            <a:avLst/>
          </a:prstGeom>
          <a:noFill/>
        </p:spPr>
        <p:txBody>
          <a:bodyPr wrap="none" rtlCol="0">
            <a:spAutoFit/>
          </a:bodyPr>
          <a:lstStyle/>
          <a:p>
            <a:r>
              <a:rPr lang="en-US" sz="2200" b="1" dirty="0" smtClean="0"/>
              <a:t>YES</a:t>
            </a:r>
            <a:endParaRPr lang="en-US" sz="2200" b="1" dirty="0"/>
          </a:p>
        </p:txBody>
      </p:sp>
      <p:sp>
        <p:nvSpPr>
          <p:cNvPr id="19" name="TextBox 18"/>
          <p:cNvSpPr txBox="1"/>
          <p:nvPr/>
        </p:nvSpPr>
        <p:spPr>
          <a:xfrm>
            <a:off x="2728498" y="3048000"/>
            <a:ext cx="1445014" cy="769441"/>
          </a:xfrm>
          <a:prstGeom prst="rect">
            <a:avLst/>
          </a:prstGeom>
          <a:noFill/>
        </p:spPr>
        <p:txBody>
          <a:bodyPr wrap="none" rtlCol="0">
            <a:spAutoFit/>
          </a:bodyPr>
          <a:lstStyle/>
          <a:p>
            <a:pPr algn="ctr"/>
            <a:r>
              <a:rPr lang="en-US" sz="2200" b="1" dirty="0" smtClean="0">
                <a:solidFill>
                  <a:srgbClr val="984807"/>
                </a:solidFill>
              </a:rPr>
              <a:t>COVALENT</a:t>
            </a:r>
          </a:p>
          <a:p>
            <a:pPr algn="ctr"/>
            <a:r>
              <a:rPr lang="en-US" sz="2200" b="1" dirty="0" smtClean="0">
                <a:solidFill>
                  <a:srgbClr val="984807"/>
                </a:solidFill>
              </a:rPr>
              <a:t>REPORTER</a:t>
            </a:r>
            <a:endParaRPr lang="en-US" sz="2200" b="1" dirty="0">
              <a:solidFill>
                <a:srgbClr val="984807"/>
              </a:solidFill>
            </a:endParaRPr>
          </a:p>
        </p:txBody>
      </p:sp>
      <p:sp>
        <p:nvSpPr>
          <p:cNvPr id="20" name="TextBox 19"/>
          <p:cNvSpPr txBox="1"/>
          <p:nvPr/>
        </p:nvSpPr>
        <p:spPr>
          <a:xfrm>
            <a:off x="5012475" y="4636532"/>
            <a:ext cx="1428596" cy="769441"/>
          </a:xfrm>
          <a:prstGeom prst="rect">
            <a:avLst/>
          </a:prstGeom>
          <a:noFill/>
        </p:spPr>
        <p:txBody>
          <a:bodyPr wrap="none" rtlCol="0">
            <a:spAutoFit/>
          </a:bodyPr>
          <a:lstStyle/>
          <a:p>
            <a:pPr algn="ctr"/>
            <a:r>
              <a:rPr lang="en-US" sz="2200" b="1" dirty="0" smtClean="0">
                <a:solidFill>
                  <a:srgbClr val="984807"/>
                </a:solidFill>
              </a:rPr>
              <a:t>TARGETED</a:t>
            </a:r>
          </a:p>
          <a:p>
            <a:pPr algn="ctr"/>
            <a:r>
              <a:rPr lang="en-US" sz="2200" b="1" dirty="0" smtClean="0">
                <a:solidFill>
                  <a:srgbClr val="984807"/>
                </a:solidFill>
              </a:rPr>
              <a:t>TRACKER</a:t>
            </a:r>
            <a:endParaRPr lang="en-US" sz="2200" b="1" dirty="0">
              <a:solidFill>
                <a:srgbClr val="984807"/>
              </a:solidFill>
            </a:endParaRPr>
          </a:p>
        </p:txBody>
      </p:sp>
      <p:sp>
        <p:nvSpPr>
          <p:cNvPr id="21" name="TextBox 20"/>
          <p:cNvSpPr txBox="1"/>
          <p:nvPr/>
        </p:nvSpPr>
        <p:spPr>
          <a:xfrm>
            <a:off x="2777703" y="4618851"/>
            <a:ext cx="1428596" cy="769441"/>
          </a:xfrm>
          <a:prstGeom prst="rect">
            <a:avLst/>
          </a:prstGeom>
          <a:noFill/>
        </p:spPr>
        <p:txBody>
          <a:bodyPr wrap="none" rtlCol="0">
            <a:spAutoFit/>
          </a:bodyPr>
          <a:lstStyle/>
          <a:p>
            <a:pPr algn="ctr"/>
            <a:r>
              <a:rPr lang="en-US" sz="2200" b="1" dirty="0" smtClean="0">
                <a:solidFill>
                  <a:srgbClr val="984807"/>
                </a:solidFill>
              </a:rPr>
              <a:t>TARGETED</a:t>
            </a:r>
          </a:p>
          <a:p>
            <a:pPr algn="ctr"/>
            <a:r>
              <a:rPr lang="en-US" sz="2200" b="1" dirty="0" smtClean="0">
                <a:solidFill>
                  <a:srgbClr val="984807"/>
                </a:solidFill>
              </a:rPr>
              <a:t>REPORTER</a:t>
            </a:r>
            <a:endParaRPr lang="en-US" sz="2200" b="1" dirty="0">
              <a:solidFill>
                <a:srgbClr val="984807"/>
              </a:solidFill>
            </a:endParaRPr>
          </a:p>
        </p:txBody>
      </p:sp>
      <p:sp>
        <p:nvSpPr>
          <p:cNvPr id="22" name="TextBox 21"/>
          <p:cNvSpPr txBox="1"/>
          <p:nvPr/>
        </p:nvSpPr>
        <p:spPr>
          <a:xfrm>
            <a:off x="4994199" y="3034071"/>
            <a:ext cx="1445014" cy="769441"/>
          </a:xfrm>
          <a:prstGeom prst="rect">
            <a:avLst/>
          </a:prstGeom>
          <a:noFill/>
        </p:spPr>
        <p:txBody>
          <a:bodyPr wrap="none" rtlCol="0">
            <a:spAutoFit/>
          </a:bodyPr>
          <a:lstStyle/>
          <a:p>
            <a:pPr algn="ctr"/>
            <a:r>
              <a:rPr lang="en-US" sz="2200" b="1" dirty="0" smtClean="0">
                <a:solidFill>
                  <a:srgbClr val="984807"/>
                </a:solidFill>
              </a:rPr>
              <a:t>COVALENT</a:t>
            </a:r>
          </a:p>
          <a:p>
            <a:pPr algn="ctr"/>
            <a:r>
              <a:rPr lang="en-US" sz="2200" b="1" dirty="0" smtClean="0">
                <a:solidFill>
                  <a:srgbClr val="984807"/>
                </a:solidFill>
              </a:rPr>
              <a:t>TRACKER</a:t>
            </a:r>
            <a:endParaRPr lang="en-US" sz="2200" b="1" dirty="0">
              <a:solidFill>
                <a:srgbClr val="984807"/>
              </a:solidFill>
            </a:endParaRPr>
          </a:p>
        </p:txBody>
      </p:sp>
      <p:sp>
        <p:nvSpPr>
          <p:cNvPr id="23" name="Rectangle 22"/>
          <p:cNvSpPr/>
          <p:nvPr/>
        </p:nvSpPr>
        <p:spPr>
          <a:xfrm>
            <a:off x="5510872" y="2324100"/>
            <a:ext cx="683842" cy="430887"/>
          </a:xfrm>
          <a:prstGeom prst="rect">
            <a:avLst/>
          </a:prstGeom>
        </p:spPr>
        <p:txBody>
          <a:bodyPr wrap="square">
            <a:spAutoFit/>
          </a:bodyPr>
          <a:lstStyle/>
          <a:p>
            <a:r>
              <a:rPr lang="en-US" sz="2200" b="1" dirty="0" smtClean="0"/>
              <a:t>NO</a:t>
            </a:r>
            <a:endParaRPr lang="en-US" sz="2200" b="1" dirty="0"/>
          </a:p>
        </p:txBody>
      </p:sp>
      <p:sp>
        <p:nvSpPr>
          <p:cNvPr id="24" name="TextBox 23"/>
          <p:cNvSpPr txBox="1"/>
          <p:nvPr/>
        </p:nvSpPr>
        <p:spPr>
          <a:xfrm>
            <a:off x="2576963" y="3729716"/>
            <a:ext cx="1937775" cy="523220"/>
          </a:xfrm>
          <a:prstGeom prst="rect">
            <a:avLst/>
          </a:prstGeom>
          <a:noFill/>
        </p:spPr>
        <p:txBody>
          <a:bodyPr wrap="none" rtlCol="0">
            <a:spAutoFit/>
          </a:bodyPr>
          <a:lstStyle/>
          <a:p>
            <a:pPr algn="ctr"/>
            <a:r>
              <a:rPr lang="en-US" sz="1400" dirty="0" smtClean="0"/>
              <a:t>(</a:t>
            </a:r>
            <a:r>
              <a:rPr lang="en-US" sz="1400" dirty="0" err="1" smtClean="0"/>
              <a:t>Alexafluors</a:t>
            </a:r>
            <a:r>
              <a:rPr lang="en-US" sz="1400" dirty="0" smtClean="0"/>
              <a:t>, </a:t>
            </a:r>
          </a:p>
          <a:p>
            <a:pPr algn="ctr"/>
            <a:r>
              <a:rPr lang="en-US" sz="1400" dirty="0" smtClean="0"/>
              <a:t>radioactive nucleotides)</a:t>
            </a:r>
            <a:endParaRPr lang="en-US" sz="1400" dirty="0"/>
          </a:p>
        </p:txBody>
      </p:sp>
      <p:sp>
        <p:nvSpPr>
          <p:cNvPr id="25" name="TextBox 24"/>
          <p:cNvSpPr txBox="1"/>
          <p:nvPr/>
        </p:nvSpPr>
        <p:spPr>
          <a:xfrm>
            <a:off x="5241898" y="3712154"/>
            <a:ext cx="1112292" cy="523220"/>
          </a:xfrm>
          <a:prstGeom prst="rect">
            <a:avLst/>
          </a:prstGeom>
          <a:noFill/>
        </p:spPr>
        <p:txBody>
          <a:bodyPr wrap="none" rtlCol="0">
            <a:spAutoFit/>
          </a:bodyPr>
          <a:lstStyle/>
          <a:p>
            <a:pPr algn="ctr"/>
            <a:r>
              <a:rPr lang="en-US" sz="1400" dirty="0" smtClean="0"/>
              <a:t>(biotin,</a:t>
            </a:r>
          </a:p>
          <a:p>
            <a:pPr algn="ctr"/>
            <a:r>
              <a:rPr lang="en-US" sz="1400" dirty="0" err="1"/>
              <a:t>d</a:t>
            </a:r>
            <a:r>
              <a:rPr lang="en-US" sz="1400" dirty="0" err="1" smtClean="0"/>
              <a:t>igoxygenin</a:t>
            </a:r>
            <a:r>
              <a:rPr lang="en-US" sz="1400" dirty="0" smtClean="0"/>
              <a:t>)</a:t>
            </a:r>
            <a:endParaRPr lang="en-US" sz="1400" dirty="0"/>
          </a:p>
        </p:txBody>
      </p:sp>
      <p:sp>
        <p:nvSpPr>
          <p:cNvPr id="26" name="TextBox 25"/>
          <p:cNvSpPr txBox="1"/>
          <p:nvPr/>
        </p:nvSpPr>
        <p:spPr>
          <a:xfrm>
            <a:off x="2599806" y="5298746"/>
            <a:ext cx="1854957" cy="523220"/>
          </a:xfrm>
          <a:prstGeom prst="rect">
            <a:avLst/>
          </a:prstGeom>
          <a:noFill/>
        </p:spPr>
        <p:txBody>
          <a:bodyPr wrap="square" rtlCol="0">
            <a:spAutoFit/>
          </a:bodyPr>
          <a:lstStyle/>
          <a:p>
            <a:pPr algn="ctr"/>
            <a:r>
              <a:rPr lang="en-US" sz="1400" dirty="0" smtClean="0"/>
              <a:t>(DAPI, </a:t>
            </a:r>
            <a:r>
              <a:rPr lang="en-US" sz="1400" dirty="0" err="1" smtClean="0"/>
              <a:t>coomassie</a:t>
            </a:r>
            <a:r>
              <a:rPr lang="en-US" sz="1400" dirty="0" smtClean="0"/>
              <a:t>,</a:t>
            </a:r>
          </a:p>
          <a:p>
            <a:pPr algn="ctr"/>
            <a:r>
              <a:rPr lang="en-US" sz="1400" dirty="0" smtClean="0"/>
              <a:t>labeled oligo probes)</a:t>
            </a:r>
            <a:endParaRPr lang="en-US" sz="1400" dirty="0"/>
          </a:p>
        </p:txBody>
      </p:sp>
      <p:sp>
        <p:nvSpPr>
          <p:cNvPr id="27" name="TextBox 26"/>
          <p:cNvSpPr txBox="1"/>
          <p:nvPr/>
        </p:nvSpPr>
        <p:spPr>
          <a:xfrm>
            <a:off x="4824644" y="5334000"/>
            <a:ext cx="1819665" cy="523220"/>
          </a:xfrm>
          <a:prstGeom prst="rect">
            <a:avLst/>
          </a:prstGeom>
          <a:solidFill>
            <a:schemeClr val="bg1"/>
          </a:solidFill>
        </p:spPr>
        <p:txBody>
          <a:bodyPr wrap="none" rtlCol="0">
            <a:spAutoFit/>
          </a:bodyPr>
          <a:lstStyle/>
          <a:p>
            <a:pPr algn="ctr"/>
            <a:r>
              <a:rPr lang="en-US" sz="1400" dirty="0" smtClean="0"/>
              <a:t>(unlabeled antibodies,</a:t>
            </a:r>
          </a:p>
          <a:p>
            <a:pPr algn="ctr"/>
            <a:r>
              <a:rPr lang="en-US" sz="1400" dirty="0" err="1"/>
              <a:t>o</a:t>
            </a:r>
            <a:r>
              <a:rPr lang="en-US" sz="1400" dirty="0" err="1" smtClean="0"/>
              <a:t>ligo</a:t>
            </a:r>
            <a:r>
              <a:rPr lang="en-US" sz="1400" dirty="0" smtClean="0"/>
              <a:t> probes)</a:t>
            </a:r>
            <a:endParaRPr lang="en-US" sz="1400" dirty="0"/>
          </a:p>
        </p:txBody>
      </p:sp>
      <p:sp>
        <p:nvSpPr>
          <p:cNvPr id="28" name="TextBox 27"/>
          <p:cNvSpPr txBox="1"/>
          <p:nvPr/>
        </p:nvSpPr>
        <p:spPr>
          <a:xfrm rot="16200000">
            <a:off x="1878219" y="4972853"/>
            <a:ext cx="598689" cy="430887"/>
          </a:xfrm>
          <a:prstGeom prst="rect">
            <a:avLst/>
          </a:prstGeom>
          <a:noFill/>
        </p:spPr>
        <p:txBody>
          <a:bodyPr wrap="none" rtlCol="0">
            <a:spAutoFit/>
          </a:bodyPr>
          <a:lstStyle/>
          <a:p>
            <a:pPr algn="ctr"/>
            <a:r>
              <a:rPr lang="en-US" sz="2200" b="1" dirty="0" smtClean="0"/>
              <a:t>YES</a:t>
            </a:r>
            <a:endParaRPr lang="en-US" sz="2200" b="1" dirty="0"/>
          </a:p>
        </p:txBody>
      </p:sp>
      <p:sp>
        <p:nvSpPr>
          <p:cNvPr id="29" name="Rectangle 28"/>
          <p:cNvSpPr/>
          <p:nvPr/>
        </p:nvSpPr>
        <p:spPr>
          <a:xfrm>
            <a:off x="-173748" y="6247596"/>
            <a:ext cx="9584448" cy="492443"/>
          </a:xfrm>
          <a:prstGeom prst="rect">
            <a:avLst/>
          </a:prstGeom>
        </p:spPr>
        <p:txBody>
          <a:bodyPr wrap="square">
            <a:spAutoFit/>
          </a:bodyPr>
          <a:lstStyle/>
          <a:p>
            <a:pPr algn="ctr"/>
            <a:r>
              <a:rPr lang="en-US" sz="2600" dirty="0" smtClean="0">
                <a:solidFill>
                  <a:srgbClr val="000200"/>
                </a:solidFill>
              </a:rPr>
              <a:t>Results vetted by members of different stakeholder communities</a:t>
            </a:r>
            <a:endParaRPr lang="en-US" sz="2600" dirty="0">
              <a:solidFill>
                <a:srgbClr val="000200"/>
              </a:solidFill>
            </a:endParaRPr>
          </a:p>
        </p:txBody>
      </p:sp>
      <p:sp>
        <p:nvSpPr>
          <p:cNvPr id="32" name="Rectangle 31"/>
          <p:cNvSpPr/>
          <p:nvPr/>
        </p:nvSpPr>
        <p:spPr>
          <a:xfrm>
            <a:off x="317504" y="153025"/>
            <a:ext cx="8538632" cy="769441"/>
          </a:xfrm>
          <a:prstGeom prst="rect">
            <a:avLst/>
          </a:prstGeom>
        </p:spPr>
        <p:txBody>
          <a:bodyPr wrap="square">
            <a:spAutoFit/>
          </a:bodyPr>
          <a:lstStyle/>
          <a:p>
            <a:r>
              <a:rPr lang="en-US" sz="4400" b="1" dirty="0" smtClean="0">
                <a:solidFill>
                  <a:srgbClr val="1F497D">
                    <a:lumMod val="75000"/>
                  </a:srgbClr>
                </a:solidFill>
                <a:ea typeface="+mj-ea"/>
                <a:cs typeface="+mj-cs"/>
              </a:rPr>
              <a:t>A ‘Concept-First Approach’ Example</a:t>
            </a:r>
            <a:endParaRPr lang="en-US" dirty="0"/>
          </a:p>
        </p:txBody>
      </p:sp>
    </p:spTree>
    <p:extLst>
      <p:ext uri="{BB962C8B-B14F-4D97-AF65-F5344CB8AC3E}">
        <p14:creationId xmlns:p14="http://schemas.microsoft.com/office/powerpoint/2010/main" val="101714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128"/>
          <a:stretch/>
        </p:blipFill>
        <p:spPr>
          <a:xfrm>
            <a:off x="0" y="762000"/>
            <a:ext cx="9144000" cy="4933950"/>
          </a:xfrm>
          <a:prstGeom prst="rect">
            <a:avLst/>
          </a:prstGeom>
        </p:spPr>
      </p:pic>
      <p:sp>
        <p:nvSpPr>
          <p:cNvPr id="3" name="Title 1"/>
          <p:cNvSpPr txBox="1">
            <a:spLocks/>
          </p:cNvSpPr>
          <p:nvPr/>
        </p:nvSpPr>
        <p:spPr>
          <a:xfrm>
            <a:off x="338665" y="127000"/>
            <a:ext cx="8555567" cy="782638"/>
          </a:xfrm>
          <a:prstGeom prst="rect">
            <a:avLst/>
          </a:prstGeom>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The OBO Foundry</a:t>
            </a:r>
          </a:p>
        </p:txBody>
      </p:sp>
      <p:sp>
        <p:nvSpPr>
          <p:cNvPr id="4" name="TextBox 3"/>
          <p:cNvSpPr txBox="1"/>
          <p:nvPr/>
        </p:nvSpPr>
        <p:spPr>
          <a:xfrm>
            <a:off x="4919487" y="279990"/>
            <a:ext cx="3852337" cy="830997"/>
          </a:xfrm>
          <a:prstGeom prst="rect">
            <a:avLst/>
          </a:prstGeom>
          <a:noFill/>
        </p:spPr>
        <p:txBody>
          <a:bodyPr wrap="none" rtlCol="0">
            <a:spAutoFit/>
          </a:bodyPr>
          <a:lstStyle/>
          <a:p>
            <a:r>
              <a:rPr lang="en-US" sz="2400" dirty="0">
                <a:hlinkClick r:id="rId3"/>
              </a:rPr>
              <a:t>http://www.obofoundry.org</a:t>
            </a:r>
            <a:r>
              <a:rPr lang="en-US" sz="2400" dirty="0" smtClean="0">
                <a:hlinkClick r:id="rId3"/>
              </a:rPr>
              <a:t>/</a:t>
            </a:r>
            <a:endParaRPr lang="en-US" sz="2400" dirty="0" smtClean="0"/>
          </a:p>
          <a:p>
            <a:endParaRPr lang="en-US" sz="2400" dirty="0"/>
          </a:p>
        </p:txBody>
      </p:sp>
      <p:sp>
        <p:nvSpPr>
          <p:cNvPr id="5" name="TextBox 4"/>
          <p:cNvSpPr txBox="1"/>
          <p:nvPr/>
        </p:nvSpPr>
        <p:spPr>
          <a:xfrm>
            <a:off x="214208" y="5562600"/>
            <a:ext cx="8929793" cy="830997"/>
          </a:xfrm>
          <a:prstGeom prst="rect">
            <a:avLst/>
          </a:prstGeom>
          <a:noFill/>
        </p:spPr>
        <p:txBody>
          <a:bodyPr wrap="square" rtlCol="0">
            <a:spAutoFit/>
          </a:bodyPr>
          <a:lstStyle/>
          <a:p>
            <a:r>
              <a:rPr lang="en-US" sz="2400" dirty="0" smtClean="0"/>
              <a:t>More than just a website, we are a community of ontology developers dedicated to working together using common principles</a:t>
            </a:r>
            <a:endParaRPr lang="en-US" sz="2400" dirty="0"/>
          </a:p>
        </p:txBody>
      </p:sp>
    </p:spTree>
    <p:extLst>
      <p:ext uri="{BB962C8B-B14F-4D97-AF65-F5344CB8AC3E}">
        <p14:creationId xmlns:p14="http://schemas.microsoft.com/office/powerpoint/2010/main" val="8761584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088"/>
            <a:ext cx="8229600" cy="1143000"/>
          </a:xfrm>
        </p:spPr>
        <p:txBody>
          <a:bodyPr/>
          <a:lstStyle/>
          <a:p>
            <a:r>
              <a:rPr lang="en-US" b="1" dirty="0" smtClean="0">
                <a:solidFill>
                  <a:schemeClr val="tx2">
                    <a:lumMod val="75000"/>
                  </a:schemeClr>
                </a:solidFill>
              </a:rPr>
              <a:t>Label Bias</a:t>
            </a:r>
            <a:endParaRPr lang="en-US" b="1" dirty="0">
              <a:solidFill>
                <a:schemeClr val="tx2">
                  <a:lumMod val="75000"/>
                </a:schemeClr>
              </a:solidFill>
            </a:endParaRPr>
          </a:p>
        </p:txBody>
      </p:sp>
      <p:sp>
        <p:nvSpPr>
          <p:cNvPr id="3" name="Content Placeholder 2"/>
          <p:cNvSpPr>
            <a:spLocks noGrp="1"/>
          </p:cNvSpPr>
          <p:nvPr>
            <p:ph idx="1"/>
          </p:nvPr>
        </p:nvSpPr>
        <p:spPr>
          <a:xfrm>
            <a:off x="381000" y="1085850"/>
            <a:ext cx="8547660" cy="5867400"/>
          </a:xfrm>
        </p:spPr>
        <p:txBody>
          <a:bodyPr>
            <a:normAutofit fontScale="92500"/>
          </a:bodyPr>
          <a:lstStyle/>
          <a:p>
            <a:pPr>
              <a:buFont typeface="Wingdings" pitchFamily="2" charset="2"/>
              <a:buChar char="§"/>
            </a:pPr>
            <a:r>
              <a:rPr lang="en-US" sz="3000" dirty="0" smtClean="0"/>
              <a:t>A common </a:t>
            </a:r>
            <a:r>
              <a:rPr lang="en-US" sz="3000" dirty="0"/>
              <a:t>source of problems is </a:t>
            </a:r>
            <a:r>
              <a:rPr lang="en-US" sz="3000" dirty="0" smtClean="0"/>
              <a:t>developers </a:t>
            </a:r>
            <a:r>
              <a:rPr lang="en-US" sz="3000" dirty="0"/>
              <a:t>imposing </a:t>
            </a:r>
            <a:r>
              <a:rPr lang="en-US" sz="3000" dirty="0" smtClean="0"/>
              <a:t>assumptions </a:t>
            </a:r>
            <a:r>
              <a:rPr lang="en-US" sz="3000" dirty="0"/>
              <a:t>about the semantic content of a </a:t>
            </a:r>
            <a:r>
              <a:rPr lang="en-US" sz="3000" dirty="0" smtClean="0"/>
              <a:t>label. </a:t>
            </a:r>
          </a:p>
          <a:p>
            <a:pPr>
              <a:buFont typeface="Wingdings" pitchFamily="2" charset="2"/>
              <a:buChar char="§"/>
            </a:pPr>
            <a:endParaRPr lang="en-US" sz="2000" dirty="0" smtClean="0"/>
          </a:p>
          <a:p>
            <a:pPr>
              <a:buFont typeface="Wingdings" pitchFamily="2" charset="2"/>
              <a:buChar char="§"/>
            </a:pPr>
            <a:r>
              <a:rPr lang="en-US" sz="3000" dirty="0" smtClean="0"/>
              <a:t>Best to avoid using terms with varied and ambiguous meaning as primary labels . . . </a:t>
            </a:r>
          </a:p>
          <a:p>
            <a:pPr marL="1371600" lvl="2">
              <a:buFont typeface="Arial" pitchFamily="34" charset="0"/>
              <a:buChar char="•"/>
            </a:pPr>
            <a:r>
              <a:rPr lang="en-US" sz="2600" dirty="0"/>
              <a:t>e.g. </a:t>
            </a:r>
            <a:r>
              <a:rPr lang="en-US" sz="2600" dirty="0" smtClean="0"/>
              <a:t>‘</a:t>
            </a:r>
            <a:r>
              <a:rPr lang="en-US" sz="2600" dirty="0"/>
              <a:t>molecular </a:t>
            </a:r>
            <a:r>
              <a:rPr lang="en-US" sz="2600" dirty="0" smtClean="0"/>
              <a:t>probe’, </a:t>
            </a:r>
            <a:r>
              <a:rPr lang="en-US" sz="2600" dirty="0"/>
              <a:t>‘cell line’, </a:t>
            </a:r>
            <a:endParaRPr lang="en-US" sz="2600" dirty="0" smtClean="0"/>
          </a:p>
          <a:p>
            <a:pPr indent="0">
              <a:buNone/>
            </a:pPr>
            <a:r>
              <a:rPr lang="en-US" sz="2800" dirty="0" smtClean="0"/>
              <a:t>. . . or be careful to document this ambiguity, and give a precise definition that is clear about its specific view</a:t>
            </a:r>
          </a:p>
          <a:p>
            <a:pPr>
              <a:buFont typeface="Wingdings" pitchFamily="2" charset="2"/>
              <a:buChar char="§"/>
            </a:pPr>
            <a:endParaRPr lang="en-US" sz="2000" dirty="0" smtClean="0"/>
          </a:p>
          <a:p>
            <a:pPr>
              <a:buFont typeface="Wingdings" pitchFamily="2" charset="2"/>
              <a:buChar char="§"/>
            </a:pPr>
            <a:r>
              <a:rPr lang="en-US" sz="3000" dirty="0"/>
              <a:t>OBO Foundry principle suggests use of numeric URIs which helps avoid label bias.</a:t>
            </a:r>
          </a:p>
          <a:p>
            <a:pPr marL="914400" lvl="0" indent="-228600">
              <a:buFont typeface="Arial" pitchFamily="34" charset="0"/>
              <a:buChar char="•"/>
            </a:pPr>
            <a:r>
              <a:rPr lang="en-US" sz="2600" dirty="0">
                <a:solidFill>
                  <a:prstClr val="black"/>
                </a:solidFill>
              </a:rPr>
              <a:t>e.g. URIs not like </a:t>
            </a:r>
            <a:r>
              <a:rPr lang="en-US" sz="2600" dirty="0">
                <a:solidFill>
                  <a:prstClr val="black"/>
                </a:solidFill>
                <a:hlinkClick r:id="rId2"/>
              </a:rPr>
              <a:t>http://xyzweb.org/ont/core#</a:t>
            </a:r>
            <a:r>
              <a:rPr lang="en-US" sz="2600" dirty="0" smtClean="0">
                <a:solidFill>
                  <a:prstClr val="black"/>
                </a:solidFill>
                <a:hlinkClick r:id="rId2"/>
              </a:rPr>
              <a:t>Position</a:t>
            </a:r>
            <a:endParaRPr lang="en-US" sz="2600" dirty="0" smtClean="0">
              <a:solidFill>
                <a:prstClr val="black"/>
              </a:solidFill>
            </a:endParaRPr>
          </a:p>
          <a:p>
            <a:pPr marL="914400" indent="-228600">
              <a:buFont typeface="Arial" pitchFamily="34" charset="0"/>
              <a:buChar char="•"/>
            </a:pPr>
            <a:r>
              <a:rPr lang="en-US" sz="2600" dirty="0" smtClean="0">
                <a:solidFill>
                  <a:prstClr val="black"/>
                </a:solidFill>
              </a:rPr>
              <a:t>But instead like: </a:t>
            </a:r>
            <a:r>
              <a:rPr lang="en-US" sz="2600" dirty="0">
                <a:solidFill>
                  <a:prstClr val="black"/>
                </a:solidFill>
                <a:hlinkClick r:id="rId3"/>
              </a:rPr>
              <a:t>http://xyzweb.org/ont</a:t>
            </a:r>
            <a:r>
              <a:rPr lang="en-US" sz="2600" dirty="0" smtClean="0">
                <a:solidFill>
                  <a:prstClr val="black"/>
                </a:solidFill>
                <a:hlinkClick r:id="rId3"/>
              </a:rPr>
              <a:t>/core_43888887</a:t>
            </a:r>
            <a:endParaRPr lang="en-US" sz="2600" dirty="0" smtClean="0">
              <a:solidFill>
                <a:prstClr val="black"/>
              </a:solidFill>
            </a:endParaRPr>
          </a:p>
          <a:p>
            <a:pPr marL="914400" indent="-228600">
              <a:buFont typeface="Arial" pitchFamily="34" charset="0"/>
              <a:buChar char="•"/>
            </a:pPr>
            <a:endParaRPr lang="en-US" sz="2600" dirty="0">
              <a:solidFill>
                <a:prstClr val="black"/>
              </a:solidFill>
            </a:endParaRPr>
          </a:p>
          <a:p>
            <a:pPr marL="914400" lvl="0" indent="-228600">
              <a:buFont typeface="Arial" pitchFamily="34" charset="0"/>
              <a:buChar char="•"/>
            </a:pPr>
            <a:endParaRPr lang="en-US" sz="2600" dirty="0">
              <a:solidFill>
                <a:prstClr val="black"/>
              </a:solidFill>
            </a:endParaRPr>
          </a:p>
          <a:p>
            <a:pPr>
              <a:buFont typeface="Wingdings" pitchFamily="2" charset="2"/>
              <a:buChar char="§"/>
            </a:pPr>
            <a:endParaRPr lang="en-US" sz="2800" dirty="0" smtClean="0"/>
          </a:p>
          <a:p>
            <a:pPr>
              <a:buFont typeface="Wingdings" pitchFamily="2" charset="2"/>
              <a:buChar char="§"/>
            </a:pPr>
            <a:endParaRPr lang="en-US" sz="2800" dirty="0" smtClean="0"/>
          </a:p>
          <a:p>
            <a:pPr>
              <a:buFont typeface="Wingdings" pitchFamily="2" charset="2"/>
              <a:buChar char="§"/>
            </a:pPr>
            <a:endParaRPr lang="en-US" sz="2800" dirty="0"/>
          </a:p>
          <a:p>
            <a:pPr>
              <a:buFont typeface="Wingdings" pitchFamily="2" charset="2"/>
              <a:buChar char="§"/>
            </a:pPr>
            <a:endParaRPr lang="en-US" sz="2800" dirty="0" smtClean="0"/>
          </a:p>
          <a:p>
            <a:pPr marL="0" indent="0">
              <a:buNone/>
            </a:pPr>
            <a:endParaRPr lang="en-US" sz="3800" dirty="0"/>
          </a:p>
          <a:p>
            <a:endParaRPr lang="en-US" dirty="0"/>
          </a:p>
        </p:txBody>
      </p:sp>
    </p:spTree>
    <p:extLst>
      <p:ext uri="{BB962C8B-B14F-4D97-AF65-F5344CB8AC3E}">
        <p14:creationId xmlns:p14="http://schemas.microsoft.com/office/powerpoint/2010/main" val="261849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88"/>
            <a:ext cx="8229600" cy="1143000"/>
          </a:xfrm>
        </p:spPr>
        <p:txBody>
          <a:bodyPr/>
          <a:lstStyle/>
          <a:p>
            <a:r>
              <a:rPr lang="en-US" b="1" dirty="0" smtClean="0">
                <a:solidFill>
                  <a:schemeClr val="tx2">
                    <a:lumMod val="75000"/>
                  </a:schemeClr>
                </a:solidFill>
              </a:rPr>
              <a:t>Evaluating text definitions</a:t>
            </a:r>
            <a:endParaRPr lang="en-US" b="1" dirty="0">
              <a:solidFill>
                <a:schemeClr val="tx2">
                  <a:lumMod val="75000"/>
                </a:schemeClr>
              </a:solidFill>
            </a:endParaRPr>
          </a:p>
        </p:txBody>
      </p:sp>
      <p:sp>
        <p:nvSpPr>
          <p:cNvPr id="3" name="Content Placeholder 2"/>
          <p:cNvSpPr>
            <a:spLocks noGrp="1"/>
          </p:cNvSpPr>
          <p:nvPr>
            <p:ph idx="1"/>
          </p:nvPr>
        </p:nvSpPr>
        <p:spPr>
          <a:xfrm>
            <a:off x="457200" y="1341438"/>
            <a:ext cx="8229600" cy="5317293"/>
          </a:xfrm>
        </p:spPr>
        <p:txBody>
          <a:bodyPr>
            <a:normAutofit fontScale="77500" lnSpcReduction="20000"/>
          </a:bodyPr>
          <a:lstStyle/>
          <a:p>
            <a:pPr>
              <a:buFont typeface="Wingdings" charset="2"/>
              <a:buChar char="§"/>
            </a:pPr>
            <a:r>
              <a:rPr lang="en-US" sz="3300" dirty="0" smtClean="0"/>
              <a:t>Are all classes and properties defined? Do they avoid use of figurative </a:t>
            </a:r>
            <a:r>
              <a:rPr lang="en-US" sz="3300" dirty="0"/>
              <a:t>or obscure </a:t>
            </a:r>
            <a:r>
              <a:rPr lang="en-US" sz="3300" dirty="0" smtClean="0"/>
              <a:t>language? Are there citations?</a:t>
            </a:r>
          </a:p>
          <a:p>
            <a:pPr>
              <a:buFont typeface="Wingdings" charset="2"/>
              <a:buChar char="§"/>
            </a:pPr>
            <a:endParaRPr lang="en-US" sz="3300" dirty="0" smtClean="0"/>
          </a:p>
          <a:p>
            <a:pPr>
              <a:buFont typeface="Wingdings" charset="2"/>
              <a:buChar char="§"/>
            </a:pPr>
            <a:r>
              <a:rPr lang="en-US" sz="3300" dirty="0" smtClean="0"/>
              <a:t>Are essential </a:t>
            </a:r>
            <a:r>
              <a:rPr lang="en-US" sz="3300" dirty="0"/>
              <a:t>features for distinguishing from other classes included? </a:t>
            </a:r>
            <a:endParaRPr lang="en-US" sz="3300" dirty="0" smtClean="0"/>
          </a:p>
          <a:p>
            <a:pPr lvl="1">
              <a:buFont typeface="Arial" pitchFamily="34" charset="0"/>
              <a:buChar char="•"/>
            </a:pPr>
            <a:r>
              <a:rPr lang="en-US" dirty="0" smtClean="0"/>
              <a:t>Aristotelian/genus-differentia structure </a:t>
            </a:r>
            <a:r>
              <a:rPr lang="en-US" dirty="0"/>
              <a:t>is good for this</a:t>
            </a:r>
          </a:p>
          <a:p>
            <a:pPr lvl="1">
              <a:buFont typeface="Arial" pitchFamily="34" charset="0"/>
              <a:buChar char="•"/>
            </a:pPr>
            <a:r>
              <a:rPr lang="en-US" dirty="0"/>
              <a:t>E</a:t>
            </a:r>
            <a:r>
              <a:rPr lang="en-US" dirty="0" smtClean="0"/>
              <a:t>specially </a:t>
            </a:r>
            <a:r>
              <a:rPr lang="en-US" dirty="0"/>
              <a:t>important for </a:t>
            </a:r>
            <a:r>
              <a:rPr lang="en-US" dirty="0" smtClean="0"/>
              <a:t>imported classes</a:t>
            </a:r>
          </a:p>
          <a:p>
            <a:pPr lvl="1"/>
            <a:endParaRPr lang="en-US" dirty="0" smtClean="0"/>
          </a:p>
          <a:p>
            <a:pPr>
              <a:buFont typeface="Wingdings" charset="2"/>
              <a:buChar char="§"/>
            </a:pPr>
            <a:r>
              <a:rPr lang="en-US" sz="3300" dirty="0" smtClean="0"/>
              <a:t>Is circularity avoided?</a:t>
            </a:r>
          </a:p>
          <a:p>
            <a:pPr lvl="1">
              <a:buFont typeface="Arial" pitchFamily="34" charset="0"/>
              <a:buChar char="•"/>
            </a:pPr>
            <a:r>
              <a:rPr lang="en-US" dirty="0" smtClean="0"/>
              <a:t>e.g</a:t>
            </a:r>
            <a:r>
              <a:rPr lang="en-US" dirty="0"/>
              <a:t>. </a:t>
            </a:r>
            <a:r>
              <a:rPr lang="en-US" dirty="0" smtClean="0"/>
              <a:t>‘specimen </a:t>
            </a:r>
            <a:r>
              <a:rPr lang="en-US" dirty="0"/>
              <a:t>collection </a:t>
            </a:r>
            <a:r>
              <a:rPr lang="en-US" dirty="0" smtClean="0"/>
              <a:t>objective’ defined as the ‘objective </a:t>
            </a:r>
            <a:r>
              <a:rPr lang="en-US" dirty="0"/>
              <a:t>to collect a </a:t>
            </a:r>
            <a:r>
              <a:rPr lang="en-US" dirty="0" smtClean="0"/>
              <a:t>specimen’</a:t>
            </a:r>
          </a:p>
          <a:p>
            <a:pPr lvl="1"/>
            <a:endParaRPr lang="en-US" dirty="0" smtClean="0"/>
          </a:p>
          <a:p>
            <a:pPr>
              <a:buFont typeface="Wingdings" charset="2"/>
              <a:buChar char="§"/>
            </a:pPr>
            <a:r>
              <a:rPr lang="en-US" sz="3300" dirty="0" smtClean="0"/>
              <a:t>Are there clear </a:t>
            </a:r>
            <a:r>
              <a:rPr lang="en-US" sz="3300" dirty="0"/>
              <a:t>instances </a:t>
            </a:r>
            <a:r>
              <a:rPr lang="en-US" sz="3300" dirty="0" smtClean="0"/>
              <a:t>in reality? </a:t>
            </a:r>
            <a:r>
              <a:rPr lang="en-US" sz="3300" dirty="0"/>
              <a:t>T</a:t>
            </a:r>
            <a:r>
              <a:rPr lang="en-US" sz="3300" dirty="0" smtClean="0"/>
              <a:t>est against </a:t>
            </a:r>
            <a:r>
              <a:rPr lang="en-US" sz="3300" dirty="0"/>
              <a:t>a set of candidate </a:t>
            </a:r>
            <a:r>
              <a:rPr lang="en-US" sz="3300" dirty="0" smtClean="0"/>
              <a:t>instances</a:t>
            </a:r>
            <a:endParaRPr lang="en-US" sz="3300" dirty="0"/>
          </a:p>
          <a:p>
            <a:pPr lvl="1"/>
            <a:endParaRPr lang="en-US" dirty="0"/>
          </a:p>
          <a:p>
            <a:endParaRPr lang="en-US" dirty="0"/>
          </a:p>
        </p:txBody>
      </p:sp>
    </p:spTree>
    <p:extLst>
      <p:ext uri="{BB962C8B-B14F-4D97-AF65-F5344CB8AC3E}">
        <p14:creationId xmlns:p14="http://schemas.microsoft.com/office/powerpoint/2010/main" val="300567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67" y="1051457"/>
            <a:ext cx="9025467" cy="4216539"/>
          </a:xfrm>
          <a:prstGeom prst="rect">
            <a:avLst/>
          </a:prstGeom>
          <a:noFill/>
        </p:spPr>
        <p:txBody>
          <a:bodyPr wrap="square" rtlCol="0">
            <a:spAutoFit/>
          </a:bodyPr>
          <a:lstStyle/>
          <a:p>
            <a:pPr marL="119062"/>
            <a:endParaRPr lang="en-US" sz="2800" dirty="0"/>
          </a:p>
          <a:p>
            <a:pPr marL="119062"/>
            <a:r>
              <a:rPr lang="en-US" sz="2800" dirty="0" smtClean="0"/>
              <a:t>Example: ‘genetic material’</a:t>
            </a:r>
          </a:p>
          <a:p>
            <a:pPr marL="881063" lvl="1" indent="-342900">
              <a:spcBef>
                <a:spcPts val="600"/>
              </a:spcBef>
              <a:buFont typeface="Wingdings" charset="2"/>
              <a:buChar char="§"/>
            </a:pPr>
            <a:r>
              <a:rPr lang="en-US" sz="2400" dirty="0" smtClean="0"/>
              <a:t>complex and nuanced concept, subject to varied interpretations</a:t>
            </a:r>
          </a:p>
          <a:p>
            <a:pPr marL="881063" lvl="1" indent="-342900">
              <a:spcBef>
                <a:spcPts val="600"/>
              </a:spcBef>
              <a:buFont typeface="Wingdings" charset="2"/>
              <a:buChar char="§"/>
            </a:pPr>
            <a:r>
              <a:rPr lang="en-US" sz="2400" dirty="0" smtClean="0"/>
              <a:t>precise definition needed for use in diverse research communities (genomics, experimental biology, model organisms) </a:t>
            </a:r>
          </a:p>
          <a:p>
            <a:pPr marL="881063" lvl="1" indent="-342900">
              <a:spcBef>
                <a:spcPts val="600"/>
              </a:spcBef>
              <a:buFont typeface="Wingdings" charset="2"/>
              <a:buChar char="§"/>
            </a:pPr>
            <a:r>
              <a:rPr lang="en-US" sz="2400" dirty="0" smtClean="0"/>
              <a:t>many definitions found on web are correct but vague and insufficient (not precise enough to delineate instances in reality)</a:t>
            </a:r>
          </a:p>
          <a:p>
            <a:pPr marL="881063" lvl="2" indent="-342900">
              <a:spcBef>
                <a:spcPts val="600"/>
              </a:spcBef>
              <a:buFont typeface="Wingdings" charset="2"/>
              <a:buChar char="§"/>
            </a:pPr>
            <a:r>
              <a:rPr lang="en-US" sz="2400" dirty="0" smtClean="0"/>
              <a:t>e.g. </a:t>
            </a:r>
            <a:r>
              <a:rPr lang="en-US" sz="2400" i="1" dirty="0" smtClean="0"/>
              <a:t>“material of plant, animal, microbial or other origin containing functional units of heredity”</a:t>
            </a:r>
          </a:p>
        </p:txBody>
      </p:sp>
      <p:sp>
        <p:nvSpPr>
          <p:cNvPr id="6"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tx2">
                    <a:lumMod val="75000"/>
                  </a:schemeClr>
                </a:solidFill>
              </a:rPr>
              <a:t>Testing Definitions Against Instances</a:t>
            </a:r>
            <a:endParaRPr lang="en-US" b="1" dirty="0">
              <a:solidFill>
                <a:schemeClr val="tx2">
                  <a:lumMod val="75000"/>
                </a:schemeClr>
              </a:solidFill>
            </a:endParaRPr>
          </a:p>
        </p:txBody>
      </p:sp>
    </p:spTree>
    <p:extLst>
      <p:ext uri="{BB962C8B-B14F-4D97-AF65-F5344CB8AC3E}">
        <p14:creationId xmlns:p14="http://schemas.microsoft.com/office/powerpoint/2010/main" val="3112808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197" y="958324"/>
            <a:ext cx="9025468" cy="1738938"/>
          </a:xfrm>
          <a:prstGeom prst="rect">
            <a:avLst/>
          </a:prstGeom>
          <a:noFill/>
        </p:spPr>
        <p:txBody>
          <a:bodyPr wrap="square" rtlCol="0">
            <a:spAutoFit/>
          </a:bodyPr>
          <a:lstStyle/>
          <a:p>
            <a:pPr marL="342900" indent="-342900">
              <a:buFont typeface="Wingdings" pitchFamily="2" charset="2"/>
              <a:buChar char="§"/>
            </a:pPr>
            <a:r>
              <a:rPr lang="en-US" sz="3000" dirty="0" smtClean="0"/>
              <a:t>A more precise definition </a:t>
            </a:r>
          </a:p>
          <a:p>
            <a:pPr algn="ctr">
              <a:spcBef>
                <a:spcPts val="600"/>
              </a:spcBef>
            </a:pPr>
            <a:r>
              <a:rPr lang="en-US" sz="2400" dirty="0">
                <a:solidFill>
                  <a:srgbClr val="002060"/>
                </a:solidFill>
              </a:rPr>
              <a:t>“a nucleic acid macromolecule that is part of a cell or </a:t>
            </a:r>
            <a:r>
              <a:rPr lang="en-US" sz="2400" dirty="0" err="1">
                <a:solidFill>
                  <a:srgbClr val="002060"/>
                </a:solidFill>
              </a:rPr>
              <a:t>virion</a:t>
            </a:r>
            <a:r>
              <a:rPr lang="en-US" sz="2400" dirty="0">
                <a:solidFill>
                  <a:srgbClr val="002060"/>
                </a:solidFill>
              </a:rPr>
              <a:t> </a:t>
            </a:r>
            <a:r>
              <a:rPr lang="en-US" sz="2400" dirty="0" smtClean="0">
                <a:solidFill>
                  <a:srgbClr val="002060"/>
                </a:solidFill>
              </a:rPr>
              <a:t>and has  </a:t>
            </a:r>
            <a:r>
              <a:rPr lang="en-US" sz="2400" dirty="0">
                <a:solidFill>
                  <a:srgbClr val="002060"/>
                </a:solidFill>
              </a:rPr>
              <a:t>the disposition to be replicated and inherited by descendants.” </a:t>
            </a:r>
          </a:p>
          <a:p>
            <a:pPr marL="342900" indent="-342900">
              <a:buFont typeface="Wingdings" pitchFamily="2" charset="2"/>
              <a:buChar char="§"/>
            </a:pPr>
            <a:endParaRPr lang="en-US" sz="2400" i="1" dirty="0" smtClean="0"/>
          </a:p>
        </p:txBody>
      </p:sp>
      <p:sp>
        <p:nvSpPr>
          <p:cNvPr id="4" name="TextBox 3"/>
          <p:cNvSpPr txBox="1"/>
          <p:nvPr/>
        </p:nvSpPr>
        <p:spPr>
          <a:xfrm>
            <a:off x="237066" y="2437196"/>
            <a:ext cx="9025468" cy="1446550"/>
          </a:xfrm>
          <a:prstGeom prst="rect">
            <a:avLst/>
          </a:prstGeom>
          <a:noFill/>
        </p:spPr>
        <p:txBody>
          <a:bodyPr wrap="square" rtlCol="0">
            <a:spAutoFit/>
          </a:bodyPr>
          <a:lstStyle/>
          <a:p>
            <a:pPr marL="342900" indent="-342900">
              <a:buFont typeface="Wingdings" pitchFamily="2" charset="2"/>
              <a:buChar char="§"/>
            </a:pPr>
            <a:r>
              <a:rPr lang="en-US" sz="3000" dirty="0" smtClean="0"/>
              <a:t>Start testing against instances</a:t>
            </a:r>
          </a:p>
          <a:p>
            <a:pPr marL="911225" indent="-334963" fontAlgn="base">
              <a:spcBef>
                <a:spcPts val="600"/>
              </a:spcBef>
              <a:buFont typeface="+mj-lt"/>
              <a:buAutoNum type="arabicPeriod"/>
            </a:pPr>
            <a:r>
              <a:rPr lang="en-US" sz="2400" dirty="0" smtClean="0"/>
              <a:t>chromosomal </a:t>
            </a:r>
            <a:r>
              <a:rPr lang="en-US" sz="2400" dirty="0"/>
              <a:t>DNA in </a:t>
            </a:r>
            <a:r>
              <a:rPr lang="en-US" sz="2400" dirty="0" smtClean="0"/>
              <a:t>dividing cells </a:t>
            </a:r>
          </a:p>
          <a:p>
            <a:pPr marL="911225" indent="-334963" fontAlgn="base">
              <a:spcBef>
                <a:spcPts val="600"/>
              </a:spcBef>
              <a:buFont typeface="+mj-lt"/>
              <a:buAutoNum type="arabicPeriod"/>
            </a:pPr>
            <a:r>
              <a:rPr lang="en-US" sz="2400" dirty="0" smtClean="0">
                <a:solidFill>
                  <a:srgbClr val="984807"/>
                </a:solidFill>
              </a:rPr>
              <a:t>chromosomal DNA in post-mitotic cells</a:t>
            </a:r>
          </a:p>
        </p:txBody>
      </p:sp>
      <p:sp>
        <p:nvSpPr>
          <p:cNvPr id="5" name="TextBox 4"/>
          <p:cNvSpPr txBox="1"/>
          <p:nvPr/>
        </p:nvSpPr>
        <p:spPr>
          <a:xfrm>
            <a:off x="203196" y="4071944"/>
            <a:ext cx="8669867" cy="2708434"/>
          </a:xfrm>
          <a:prstGeom prst="rect">
            <a:avLst/>
          </a:prstGeom>
          <a:noFill/>
        </p:spPr>
        <p:txBody>
          <a:bodyPr wrap="square" rtlCol="0">
            <a:spAutoFit/>
          </a:bodyPr>
          <a:lstStyle/>
          <a:p>
            <a:pPr marL="342900" indent="-342900">
              <a:spcBef>
                <a:spcPts val="1200"/>
              </a:spcBef>
              <a:buFont typeface="Wingdings" pitchFamily="2" charset="2"/>
              <a:buChar char="§"/>
            </a:pPr>
            <a:r>
              <a:rPr lang="en-US" sz="2800" dirty="0" smtClean="0">
                <a:solidFill>
                  <a:srgbClr val="984807"/>
                </a:solidFill>
              </a:rPr>
              <a:t>Problem encountered already: a disposition for replication is not relevant in post-mitotic cells</a:t>
            </a:r>
          </a:p>
          <a:p>
            <a:pPr marL="342900" indent="-342900">
              <a:spcBef>
                <a:spcPts val="1200"/>
              </a:spcBef>
              <a:buFont typeface="Wingdings" pitchFamily="2" charset="2"/>
              <a:buChar char="§"/>
            </a:pPr>
            <a:r>
              <a:rPr lang="en-US" sz="3000" dirty="0" smtClean="0">
                <a:solidFill>
                  <a:srgbClr val="000200"/>
                </a:solidFill>
              </a:rPr>
              <a:t>Solution: Refine Definition</a:t>
            </a:r>
          </a:p>
          <a:p>
            <a:pPr marL="342900" indent="-342900">
              <a:buFont typeface="Wingdings" pitchFamily="2" charset="2"/>
              <a:buChar char="§"/>
            </a:pPr>
            <a:endParaRPr lang="en-US" sz="800" b="1" dirty="0" smtClean="0"/>
          </a:p>
          <a:p>
            <a:pPr algn="ctr">
              <a:defRPr/>
            </a:pPr>
            <a:r>
              <a:rPr lang="en-US" sz="2200" dirty="0" smtClean="0">
                <a:solidFill>
                  <a:srgbClr val="002060"/>
                </a:solidFill>
              </a:rPr>
              <a:t>“</a:t>
            </a:r>
            <a:r>
              <a:rPr lang="en-US" sz="2200" dirty="0">
                <a:solidFill>
                  <a:srgbClr val="002060"/>
                </a:solidFill>
              </a:rPr>
              <a:t>a nucleic acid macromolecule that is part of a cell or </a:t>
            </a:r>
            <a:r>
              <a:rPr lang="en-US" sz="2200" dirty="0" err="1">
                <a:solidFill>
                  <a:srgbClr val="002060"/>
                </a:solidFill>
              </a:rPr>
              <a:t>virion</a:t>
            </a:r>
            <a:r>
              <a:rPr lang="en-US" sz="2200" dirty="0">
                <a:solidFill>
                  <a:srgbClr val="002060"/>
                </a:solidFill>
              </a:rPr>
              <a:t> and</a:t>
            </a:r>
            <a:r>
              <a:rPr lang="en-US" sz="2200" u="sng" dirty="0">
                <a:solidFill>
                  <a:srgbClr val="002060"/>
                </a:solidFill>
              </a:rPr>
              <a:t> is inherited from an immediate ancestor</a:t>
            </a:r>
            <a:r>
              <a:rPr lang="en-US" sz="2200" dirty="0">
                <a:solidFill>
                  <a:srgbClr val="002060"/>
                </a:solidFill>
              </a:rPr>
              <a:t>, or incorporated in a manner that it has the disposition to be replicated and inherited by descendants.” </a:t>
            </a:r>
          </a:p>
        </p:txBody>
      </p:sp>
      <p:sp>
        <p:nvSpPr>
          <p:cNvPr id="10"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rPr>
              <a:t>Testing Definitions Against Instances</a:t>
            </a:r>
            <a:endParaRPr lang="en-US" b="1" dirty="0">
              <a:solidFill>
                <a:schemeClr val="tx2">
                  <a:lumMod val="75000"/>
                </a:schemeClr>
              </a:solidFill>
            </a:endParaRPr>
          </a:p>
        </p:txBody>
      </p:sp>
    </p:spTree>
    <p:extLst>
      <p:ext uri="{BB962C8B-B14F-4D97-AF65-F5344CB8AC3E}">
        <p14:creationId xmlns:p14="http://schemas.microsoft.com/office/powerpoint/2010/main" val="332107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32" y="968670"/>
            <a:ext cx="9025468" cy="2215991"/>
          </a:xfrm>
          <a:prstGeom prst="rect">
            <a:avLst/>
          </a:prstGeom>
          <a:noFill/>
        </p:spPr>
        <p:txBody>
          <a:bodyPr wrap="square" rtlCol="0">
            <a:spAutoFit/>
          </a:bodyPr>
          <a:lstStyle/>
          <a:p>
            <a:pPr marL="342900" indent="-342900">
              <a:buFont typeface="Wingdings" pitchFamily="2" charset="2"/>
              <a:buChar char="§"/>
            </a:pPr>
            <a:r>
              <a:rPr lang="en-US" sz="2800" dirty="0" smtClean="0"/>
              <a:t>Continue testing against instances</a:t>
            </a:r>
          </a:p>
          <a:p>
            <a:pPr marL="803275" fontAlgn="base">
              <a:spcBef>
                <a:spcPts val="600"/>
              </a:spcBef>
            </a:pPr>
            <a:r>
              <a:rPr lang="en-US" sz="2200" dirty="0" smtClean="0"/>
              <a:t>3. </a:t>
            </a:r>
            <a:r>
              <a:rPr lang="en-US" sz="2200" dirty="0"/>
              <a:t>a gene targeting DNA construct transfected into a </a:t>
            </a:r>
            <a:r>
              <a:rPr lang="en-US" sz="2200" dirty="0" smtClean="0"/>
              <a:t>cell</a:t>
            </a:r>
          </a:p>
          <a:p>
            <a:pPr marL="803275" fontAlgn="base">
              <a:spcBef>
                <a:spcPts val="600"/>
              </a:spcBef>
            </a:pPr>
            <a:r>
              <a:rPr lang="en-US" sz="2200" dirty="0">
                <a:solidFill>
                  <a:srgbClr val="984807"/>
                </a:solidFill>
              </a:rPr>
              <a:t>4</a:t>
            </a:r>
            <a:r>
              <a:rPr lang="en-US" sz="2200" dirty="0" smtClean="0">
                <a:solidFill>
                  <a:srgbClr val="984807"/>
                </a:solidFill>
              </a:rPr>
              <a:t>. a transiently transfected DNA expression construct</a:t>
            </a:r>
          </a:p>
          <a:p>
            <a:pPr marL="803275" fontAlgn="base">
              <a:spcBef>
                <a:spcPts val="600"/>
              </a:spcBef>
            </a:pPr>
            <a:r>
              <a:rPr lang="en-US" sz="2400" dirty="0">
                <a:solidFill>
                  <a:srgbClr val="984807"/>
                </a:solidFill>
              </a:rPr>
              <a:t>5</a:t>
            </a:r>
            <a:r>
              <a:rPr lang="en-US" sz="2400" dirty="0" smtClean="0">
                <a:solidFill>
                  <a:srgbClr val="984807"/>
                </a:solidFill>
              </a:rPr>
              <a:t>. </a:t>
            </a:r>
            <a:r>
              <a:rPr lang="en-US" sz="2400" dirty="0">
                <a:solidFill>
                  <a:srgbClr val="984807"/>
                </a:solidFill>
              </a:rPr>
              <a:t>a microinjected </a:t>
            </a:r>
            <a:r>
              <a:rPr lang="en-US" sz="2400" dirty="0" err="1">
                <a:solidFill>
                  <a:srgbClr val="984807"/>
                </a:solidFill>
              </a:rPr>
              <a:t>siRNA</a:t>
            </a:r>
            <a:r>
              <a:rPr lang="en-US" sz="2400" dirty="0">
                <a:solidFill>
                  <a:srgbClr val="984807"/>
                </a:solidFill>
              </a:rPr>
              <a:t> oligo in a cell</a:t>
            </a:r>
          </a:p>
          <a:p>
            <a:pPr marL="576262" fontAlgn="base">
              <a:spcBef>
                <a:spcPts val="600"/>
              </a:spcBef>
            </a:pPr>
            <a:endParaRPr lang="en-US" sz="2200" dirty="0" smtClean="0">
              <a:solidFill>
                <a:srgbClr val="C00000"/>
              </a:solidFill>
            </a:endParaRPr>
          </a:p>
        </p:txBody>
      </p:sp>
      <p:sp>
        <p:nvSpPr>
          <p:cNvPr id="6" name="TextBox 5"/>
          <p:cNvSpPr txBox="1"/>
          <p:nvPr/>
        </p:nvSpPr>
        <p:spPr>
          <a:xfrm>
            <a:off x="232832" y="2842135"/>
            <a:ext cx="8669867" cy="3093154"/>
          </a:xfrm>
          <a:prstGeom prst="rect">
            <a:avLst/>
          </a:prstGeom>
          <a:noFill/>
        </p:spPr>
        <p:txBody>
          <a:bodyPr wrap="square" rtlCol="0">
            <a:spAutoFit/>
          </a:bodyPr>
          <a:lstStyle/>
          <a:p>
            <a:pPr marL="342900" indent="-342900">
              <a:buFont typeface="Wingdings" pitchFamily="2" charset="2"/>
              <a:buChar char="§"/>
            </a:pPr>
            <a:r>
              <a:rPr lang="en-US" sz="2800" dirty="0" smtClean="0">
                <a:solidFill>
                  <a:srgbClr val="984807"/>
                </a:solidFill>
              </a:rPr>
              <a:t>Problem:  </a:t>
            </a:r>
            <a:r>
              <a:rPr lang="en-US" sz="2600" dirty="0" smtClean="0">
                <a:solidFill>
                  <a:srgbClr val="984807"/>
                </a:solidFill>
              </a:rPr>
              <a:t>some</a:t>
            </a:r>
            <a:r>
              <a:rPr lang="en-US" sz="2400" dirty="0" smtClean="0">
                <a:solidFill>
                  <a:srgbClr val="984807"/>
                </a:solidFill>
              </a:rPr>
              <a:t> </a:t>
            </a:r>
            <a:r>
              <a:rPr lang="en-US" sz="2600" dirty="0" smtClean="0">
                <a:solidFill>
                  <a:srgbClr val="984807"/>
                </a:solidFill>
              </a:rPr>
              <a:t>instances expected to be grouped with genetic material, but don’t meet our strict definition </a:t>
            </a:r>
          </a:p>
          <a:p>
            <a:pPr marL="342900" indent="-342900">
              <a:buFont typeface="Wingdings" pitchFamily="2" charset="2"/>
              <a:buChar char="§"/>
            </a:pPr>
            <a:endParaRPr lang="en-US" sz="1200" dirty="0" smtClean="0"/>
          </a:p>
          <a:p>
            <a:pPr marL="342900" indent="-342900">
              <a:buFont typeface="Wingdings" pitchFamily="2" charset="2"/>
              <a:buChar char="§"/>
            </a:pPr>
            <a:r>
              <a:rPr lang="en-US" sz="2800" dirty="0" smtClean="0">
                <a:solidFill>
                  <a:srgbClr val="000200"/>
                </a:solidFill>
              </a:rPr>
              <a:t>Solution: </a:t>
            </a:r>
          </a:p>
          <a:p>
            <a:pPr marL="914400" lvl="1" indent="-457200">
              <a:buFont typeface="+mj-lt"/>
              <a:buAutoNum type="arabicPeriod"/>
            </a:pPr>
            <a:r>
              <a:rPr lang="en-US" sz="2400" dirty="0">
                <a:solidFill>
                  <a:srgbClr val="000200"/>
                </a:solidFill>
              </a:rPr>
              <a:t>R</a:t>
            </a:r>
            <a:r>
              <a:rPr lang="en-US" sz="2400" dirty="0" smtClean="0">
                <a:solidFill>
                  <a:srgbClr val="000200"/>
                </a:solidFill>
              </a:rPr>
              <a:t>ename original class with more descriptive label   ‘</a:t>
            </a:r>
            <a:r>
              <a:rPr lang="en-US" sz="2400" u="sng" dirty="0" smtClean="0">
                <a:solidFill>
                  <a:srgbClr val="000200"/>
                </a:solidFill>
              </a:rPr>
              <a:t>hereditary genetic material</a:t>
            </a:r>
            <a:r>
              <a:rPr lang="en-US" sz="2400" dirty="0" smtClean="0">
                <a:solidFill>
                  <a:srgbClr val="000200"/>
                </a:solidFill>
              </a:rPr>
              <a:t>’, and</a:t>
            </a:r>
          </a:p>
          <a:p>
            <a:pPr marL="914400" lvl="1" indent="-457200">
              <a:spcBef>
                <a:spcPts val="600"/>
              </a:spcBef>
              <a:buFont typeface="+mj-lt"/>
              <a:buAutoNum type="arabicPeriod"/>
            </a:pPr>
            <a:r>
              <a:rPr lang="en-US" sz="2400" dirty="0" smtClean="0">
                <a:solidFill>
                  <a:srgbClr val="000200"/>
                </a:solidFill>
              </a:rPr>
              <a:t>Implement new ‘</a:t>
            </a:r>
            <a:r>
              <a:rPr lang="en-US" sz="2400" u="sng" dirty="0" smtClean="0">
                <a:solidFill>
                  <a:srgbClr val="000200"/>
                </a:solidFill>
              </a:rPr>
              <a:t>genetic materia</a:t>
            </a:r>
            <a:r>
              <a:rPr lang="en-US" sz="2400" dirty="0" smtClean="0">
                <a:solidFill>
                  <a:srgbClr val="000200"/>
                </a:solidFill>
              </a:rPr>
              <a:t>l’ as a more inclusive parent class</a:t>
            </a:r>
          </a:p>
        </p:txBody>
      </p:sp>
      <p:sp>
        <p:nvSpPr>
          <p:cNvPr id="8"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tx2">
                    <a:lumMod val="75000"/>
                  </a:schemeClr>
                </a:solidFill>
              </a:rPr>
              <a:t>Testing Definitions Against Instances</a:t>
            </a:r>
            <a:endParaRPr lang="en-US" b="1" dirty="0">
              <a:solidFill>
                <a:schemeClr val="tx2">
                  <a:lumMod val="75000"/>
                </a:schemeClr>
              </a:solidFill>
            </a:endParaRPr>
          </a:p>
        </p:txBody>
      </p:sp>
      <p:pic>
        <p:nvPicPr>
          <p:cNvPr id="1028" name="Picture 4" descr="C:\Users\brushm\AppData\Roaming\PixelMetrics\CaptureWiz\Tem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99" y="5676901"/>
            <a:ext cx="5587472" cy="96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56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Other </a:t>
            </a:r>
            <a:r>
              <a:rPr lang="en-US" b="1" dirty="0">
                <a:solidFill>
                  <a:schemeClr val="tx2">
                    <a:lumMod val="75000"/>
                  </a:schemeClr>
                </a:solidFill>
              </a:rPr>
              <a:t>T</a:t>
            </a:r>
            <a:r>
              <a:rPr lang="en-US" b="1" dirty="0" smtClean="0">
                <a:solidFill>
                  <a:schemeClr val="tx2">
                    <a:lumMod val="75000"/>
                  </a:schemeClr>
                </a:solidFill>
              </a:rPr>
              <a:t>extual Documentation</a:t>
            </a:r>
            <a:endParaRPr lang="en-US" b="1" dirty="0">
              <a:solidFill>
                <a:schemeClr val="tx2">
                  <a:lumMod val="75000"/>
                </a:schemeClr>
              </a:solidFill>
            </a:endParaRPr>
          </a:p>
        </p:txBody>
      </p:sp>
      <p:sp>
        <p:nvSpPr>
          <p:cNvPr id="3" name="TextBox 2"/>
          <p:cNvSpPr txBox="1"/>
          <p:nvPr/>
        </p:nvSpPr>
        <p:spPr>
          <a:xfrm>
            <a:off x="642186" y="1765947"/>
            <a:ext cx="7804110" cy="4124206"/>
          </a:xfrm>
          <a:prstGeom prst="rect">
            <a:avLst/>
          </a:prstGeom>
          <a:noFill/>
        </p:spPr>
        <p:txBody>
          <a:bodyPr wrap="square" rtlCol="0">
            <a:spAutoFit/>
          </a:bodyPr>
          <a:lstStyle/>
          <a:p>
            <a:pPr marL="457200" indent="-457200">
              <a:buFont typeface="Wingdings" charset="2"/>
              <a:buChar char="§"/>
            </a:pPr>
            <a:r>
              <a:rPr lang="en-US" sz="2800" dirty="0" smtClean="0"/>
              <a:t>Does the ontology include extensive synonyms?</a:t>
            </a:r>
          </a:p>
          <a:p>
            <a:endParaRPr lang="en-US" sz="2800" dirty="0"/>
          </a:p>
          <a:p>
            <a:pPr marL="457200" indent="-457200">
              <a:buFont typeface="Wingdings" charset="2"/>
              <a:buChar char="§"/>
            </a:pPr>
            <a:r>
              <a:rPr lang="en-US" sz="2800" dirty="0" smtClean="0"/>
              <a:t>Does the ontology include other internal documentation such as edit history? Creator/editor? Status? Modeling notes?</a:t>
            </a:r>
          </a:p>
          <a:p>
            <a:pPr marL="457200" indent="-457200">
              <a:buFont typeface="Wingdings" charset="2"/>
              <a:buChar char="§"/>
            </a:pPr>
            <a:endParaRPr lang="en-US" sz="2800" dirty="0" smtClean="0"/>
          </a:p>
          <a:p>
            <a:pPr marL="457200" indent="-457200">
              <a:buFont typeface="Wingdings" charset="2"/>
              <a:buChar char="§"/>
            </a:pPr>
            <a:r>
              <a:rPr lang="en-US" sz="2800" dirty="0"/>
              <a:t>Are there examples of usage? Counter examples?</a:t>
            </a:r>
          </a:p>
          <a:p>
            <a:pPr marL="914400" lvl="1" indent="-457200">
              <a:buFont typeface="Wingdings" charset="2"/>
              <a:buChar char="Ø"/>
            </a:pPr>
            <a:r>
              <a:rPr lang="en-US" sz="2400" dirty="0"/>
              <a:t>Sometimes a concept is so complex that a definition cannot disambiguate exclusion or inclusion. </a:t>
            </a:r>
          </a:p>
          <a:p>
            <a:endParaRPr lang="en-US" dirty="0"/>
          </a:p>
        </p:txBody>
      </p:sp>
    </p:spTree>
    <p:extLst>
      <p:ext uri="{BB962C8B-B14F-4D97-AF65-F5344CB8AC3E}">
        <p14:creationId xmlns:p14="http://schemas.microsoft.com/office/powerpoint/2010/main" val="285837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Example of a difficult to define entity</a:t>
            </a:r>
            <a:endParaRPr lang="en-US" b="1" dirty="0">
              <a:solidFill>
                <a:schemeClr val="tx2">
                  <a:lumMod val="75000"/>
                </a:schemeClr>
              </a:solidFill>
            </a:endParaRPr>
          </a:p>
        </p:txBody>
      </p:sp>
      <p:sp>
        <p:nvSpPr>
          <p:cNvPr id="3" name="TextBox 2"/>
          <p:cNvSpPr txBox="1"/>
          <p:nvPr/>
        </p:nvSpPr>
        <p:spPr>
          <a:xfrm>
            <a:off x="836430" y="2110455"/>
            <a:ext cx="7259722" cy="2031325"/>
          </a:xfrm>
          <a:prstGeom prst="rect">
            <a:avLst/>
          </a:prstGeom>
          <a:noFill/>
        </p:spPr>
        <p:txBody>
          <a:bodyPr wrap="square" rtlCol="0">
            <a:spAutoFit/>
          </a:bodyPr>
          <a:lstStyle/>
          <a:p>
            <a:r>
              <a:rPr lang="en-US" dirty="0">
                <a:latin typeface="Courier"/>
                <a:cs typeface="Courier"/>
              </a:rPr>
              <a:t>a material entity that bears a reagent role </a:t>
            </a:r>
            <a:r>
              <a:rPr lang="en-US" dirty="0" smtClean="0">
                <a:latin typeface="Courier"/>
                <a:cs typeface="Courier"/>
              </a:rPr>
              <a:t>by </a:t>
            </a:r>
            <a:r>
              <a:rPr lang="en-US" dirty="0">
                <a:latin typeface="Courier"/>
                <a:cs typeface="Courier"/>
              </a:rPr>
              <a:t>virtue of it being intended for application in a scientific </a:t>
            </a:r>
            <a:r>
              <a:rPr lang="en-US" dirty="0" smtClean="0">
                <a:latin typeface="Courier"/>
                <a:cs typeface="Courier"/>
              </a:rPr>
              <a:t>technique </a:t>
            </a:r>
            <a:r>
              <a:rPr lang="en-US" dirty="0">
                <a:latin typeface="Courier"/>
                <a:cs typeface="Courier"/>
              </a:rPr>
              <a:t>to participate in (or have molecular parts that participate in) a chemical reaction that facilitates the generation of data about some distinct entity, or the generation of some distinct material specified output</a:t>
            </a:r>
          </a:p>
        </p:txBody>
      </p:sp>
      <p:sp>
        <p:nvSpPr>
          <p:cNvPr id="4" name="TextBox 3"/>
          <p:cNvSpPr txBox="1"/>
          <p:nvPr/>
        </p:nvSpPr>
        <p:spPr>
          <a:xfrm>
            <a:off x="472520" y="1639274"/>
            <a:ext cx="1322447" cy="461665"/>
          </a:xfrm>
          <a:prstGeom prst="rect">
            <a:avLst/>
          </a:prstGeom>
          <a:noFill/>
        </p:spPr>
        <p:txBody>
          <a:bodyPr wrap="none" rtlCol="0">
            <a:spAutoFit/>
          </a:bodyPr>
          <a:lstStyle/>
          <a:p>
            <a:r>
              <a:rPr lang="en-US" sz="2400" b="1" u="sng" dirty="0" smtClean="0"/>
              <a:t>Reagent:</a:t>
            </a:r>
            <a:endParaRPr lang="en-US" sz="2400" b="1" u="sng" dirty="0"/>
          </a:p>
        </p:txBody>
      </p:sp>
      <p:sp>
        <p:nvSpPr>
          <p:cNvPr id="5" name="TextBox 4"/>
          <p:cNvSpPr txBox="1"/>
          <p:nvPr/>
        </p:nvSpPr>
        <p:spPr>
          <a:xfrm>
            <a:off x="620183" y="4711068"/>
            <a:ext cx="8254334" cy="830997"/>
          </a:xfrm>
          <a:prstGeom prst="rect">
            <a:avLst/>
          </a:prstGeom>
          <a:noFill/>
        </p:spPr>
        <p:txBody>
          <a:bodyPr wrap="square" rtlCol="0">
            <a:spAutoFit/>
          </a:bodyPr>
          <a:lstStyle/>
          <a:p>
            <a:r>
              <a:rPr lang="en-US" sz="2400" dirty="0" smtClean="0"/>
              <a:t>A </a:t>
            </a:r>
            <a:r>
              <a:rPr lang="en-US" sz="2400" dirty="0" err="1" smtClean="0"/>
              <a:t>ph</a:t>
            </a:r>
            <a:r>
              <a:rPr lang="en-US" sz="2400" dirty="0" smtClean="0"/>
              <a:t> </a:t>
            </a:r>
            <a:r>
              <a:rPr lang="en-US" sz="2400" dirty="0"/>
              <a:t>meter probe </a:t>
            </a:r>
            <a:r>
              <a:rPr lang="en-US" sz="2400" dirty="0" smtClean="0"/>
              <a:t>fits our best definition, </a:t>
            </a:r>
            <a:r>
              <a:rPr lang="en-US" sz="2400" dirty="0"/>
              <a:t>but </a:t>
            </a:r>
            <a:r>
              <a:rPr lang="en-US" sz="2400" dirty="0" smtClean="0"/>
              <a:t>is not </a:t>
            </a:r>
            <a:r>
              <a:rPr lang="en-US" sz="2400" dirty="0"/>
              <a:t>considered a </a:t>
            </a:r>
            <a:r>
              <a:rPr lang="en-US" sz="2400" dirty="0" smtClean="0"/>
              <a:t>reagent by biologists =&gt;&gt; document!</a:t>
            </a:r>
            <a:endParaRPr lang="en-US" sz="2400" dirty="0"/>
          </a:p>
        </p:txBody>
      </p:sp>
    </p:spTree>
    <p:extLst>
      <p:ext uri="{BB962C8B-B14F-4D97-AF65-F5344CB8AC3E}">
        <p14:creationId xmlns:p14="http://schemas.microsoft.com/office/powerpoint/2010/main" val="2299251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lumMod val="75000"/>
                  </a:schemeClr>
                </a:solidFill>
              </a:rPr>
              <a:t>Is there complete metadata?</a:t>
            </a:r>
            <a:endParaRPr lang="en-US" b="1" dirty="0">
              <a:solidFill>
                <a:schemeClr val="tx2">
                  <a:lumMod val="75000"/>
                </a:schemeClr>
              </a:solidFill>
            </a:endParaRPr>
          </a:p>
        </p:txBody>
      </p:sp>
      <p:sp>
        <p:nvSpPr>
          <p:cNvPr id="3" name="Content Placeholder 2"/>
          <p:cNvSpPr>
            <a:spLocks noGrp="1"/>
          </p:cNvSpPr>
          <p:nvPr>
            <p:ph idx="1"/>
          </p:nvPr>
        </p:nvSpPr>
        <p:spPr/>
        <p:txBody>
          <a:bodyPr>
            <a:normAutofit lnSpcReduction="10000"/>
          </a:bodyPr>
          <a:lstStyle/>
          <a:p>
            <a:pPr>
              <a:buFont typeface="Wingdings" charset="2"/>
              <a:buChar char="§"/>
            </a:pPr>
            <a:r>
              <a:rPr lang="en-US" dirty="0" smtClean="0"/>
              <a:t>Can use scripts to check ontology for a number of important metadata bits</a:t>
            </a:r>
          </a:p>
          <a:p>
            <a:pPr lvl="1"/>
            <a:r>
              <a:rPr lang="en-US" dirty="0" smtClean="0"/>
              <a:t>missing definitions, labels, source, example of usage</a:t>
            </a:r>
            <a:endParaRPr lang="en-US" dirty="0"/>
          </a:p>
          <a:p>
            <a:pPr lvl="1"/>
            <a:r>
              <a:rPr lang="en-US" dirty="0" smtClean="0"/>
              <a:t>duplicate labels</a:t>
            </a:r>
          </a:p>
          <a:p>
            <a:pPr lvl="1"/>
            <a:r>
              <a:rPr lang="en-US" dirty="0"/>
              <a:t>m</a:t>
            </a:r>
            <a:r>
              <a:rPr lang="en-US" dirty="0" smtClean="0"/>
              <a:t>ismatched synonyms</a:t>
            </a:r>
          </a:p>
          <a:p>
            <a:pPr>
              <a:buFont typeface="Wingdings" charset="2"/>
              <a:buChar char="§"/>
            </a:pPr>
            <a:r>
              <a:rPr lang="en-US" dirty="0" smtClean="0"/>
              <a:t>Inclusion of some sort of curation status or metadata complete annotation to indicate readiness of entities</a:t>
            </a:r>
          </a:p>
        </p:txBody>
      </p:sp>
    </p:spTree>
    <p:extLst>
      <p:ext uri="{BB962C8B-B14F-4D97-AF65-F5344CB8AC3E}">
        <p14:creationId xmlns:p14="http://schemas.microsoft.com/office/powerpoint/2010/main" val="372011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Quality </a:t>
            </a:r>
            <a:r>
              <a:rPr lang="en-US" b="1" dirty="0" smtClean="0">
                <a:solidFill>
                  <a:schemeClr val="tx2">
                    <a:lumMod val="75000"/>
                  </a:schemeClr>
                </a:solidFill>
              </a:rPr>
              <a:t>logical expressions</a:t>
            </a:r>
            <a:endParaRPr lang="en-US" b="1" dirty="0">
              <a:solidFill>
                <a:schemeClr val="tx2">
                  <a:lumMod val="75000"/>
                </a:schemeClr>
              </a:solidFill>
            </a:endParaRPr>
          </a:p>
        </p:txBody>
      </p:sp>
      <p:sp>
        <p:nvSpPr>
          <p:cNvPr id="3" name="Content Placeholder 2"/>
          <p:cNvSpPr>
            <a:spLocks noGrp="1"/>
          </p:cNvSpPr>
          <p:nvPr>
            <p:ph idx="1"/>
          </p:nvPr>
        </p:nvSpPr>
        <p:spPr>
          <a:xfrm>
            <a:off x="457200" y="1298472"/>
            <a:ext cx="8229600" cy="5559528"/>
          </a:xfrm>
        </p:spPr>
        <p:txBody>
          <a:bodyPr>
            <a:normAutofit fontScale="92500"/>
          </a:bodyPr>
          <a:lstStyle/>
          <a:p>
            <a:pPr>
              <a:buFont typeface="Wingdings" charset="2"/>
              <a:buChar char="§"/>
            </a:pPr>
            <a:r>
              <a:rPr lang="en-US" dirty="0"/>
              <a:t>No true path </a:t>
            </a:r>
            <a:r>
              <a:rPr lang="en-US" dirty="0" smtClean="0"/>
              <a:t>violations</a:t>
            </a:r>
          </a:p>
          <a:p>
            <a:pPr lvl="1">
              <a:buFont typeface="Wingdings" charset="2"/>
              <a:buChar char="Ø"/>
            </a:pPr>
            <a:r>
              <a:rPr lang="en-US" dirty="0" smtClean="0"/>
              <a:t> Common mistakes are to forget that the distant ancestors definitions apply, and misunderstandings about transitive properties. These are not always caught by </a:t>
            </a:r>
            <a:r>
              <a:rPr lang="en-US" dirty="0" err="1" smtClean="0"/>
              <a:t>reasoners</a:t>
            </a:r>
            <a:r>
              <a:rPr lang="en-US" dirty="0" smtClean="0"/>
              <a:t>.</a:t>
            </a:r>
            <a:endParaRPr lang="en-US" dirty="0"/>
          </a:p>
          <a:p>
            <a:pPr>
              <a:buFont typeface="Wingdings" charset="2"/>
              <a:buChar char="§"/>
            </a:pPr>
            <a:r>
              <a:rPr lang="en-US" dirty="0"/>
              <a:t>A balance of realism and </a:t>
            </a:r>
            <a:r>
              <a:rPr lang="en-US" dirty="0" smtClean="0"/>
              <a:t>practicality</a:t>
            </a:r>
            <a:endParaRPr lang="en-US" dirty="0"/>
          </a:p>
          <a:p>
            <a:pPr lvl="1">
              <a:buFont typeface="Wingdings" charset="2"/>
              <a:buChar char="Ø"/>
            </a:pPr>
            <a:r>
              <a:rPr lang="en-US" dirty="0"/>
              <a:t> </a:t>
            </a:r>
            <a:r>
              <a:rPr lang="en-US" dirty="0" smtClean="0"/>
              <a:t>Are the concepts as expressed in the text definition aligned with the logical expressions?</a:t>
            </a:r>
          </a:p>
          <a:p>
            <a:pPr lvl="1">
              <a:buFont typeface="Wingdings" charset="2"/>
              <a:buChar char="Ø"/>
            </a:pPr>
            <a:r>
              <a:rPr lang="en-US" dirty="0"/>
              <a:t> </a:t>
            </a:r>
            <a:r>
              <a:rPr lang="en-US" dirty="0" smtClean="0"/>
              <a:t>Are there many concepts used in logical expressions for which there would be no instances collected?</a:t>
            </a:r>
          </a:p>
          <a:p>
            <a:pPr lvl="1">
              <a:buFont typeface="Wingdings" charset="2"/>
              <a:buChar char="Ø"/>
            </a:pPr>
            <a:r>
              <a:rPr lang="en-US" dirty="0" smtClean="0"/>
              <a:t>Does the inferred classification makes sense biologically?</a:t>
            </a:r>
            <a:endParaRPr lang="en-US" dirty="0"/>
          </a:p>
          <a:p>
            <a:endParaRPr lang="en-US" dirty="0"/>
          </a:p>
        </p:txBody>
      </p:sp>
    </p:spTree>
    <p:extLst>
      <p:ext uri="{BB962C8B-B14F-4D97-AF65-F5344CB8AC3E}">
        <p14:creationId xmlns:p14="http://schemas.microsoft.com/office/powerpoint/2010/main" val="1976058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Ontology </a:t>
            </a:r>
            <a:r>
              <a:rPr lang="en-US" b="1" dirty="0" smtClean="0">
                <a:solidFill>
                  <a:schemeClr val="tx2">
                    <a:lumMod val="75000"/>
                  </a:schemeClr>
                </a:solidFill>
              </a:rPr>
              <a:t>reuse</a:t>
            </a:r>
            <a:endParaRPr lang="en-US" b="1" dirty="0">
              <a:solidFill>
                <a:schemeClr val="tx2">
                  <a:lumMod val="75000"/>
                </a:schemeClr>
              </a:solidFill>
            </a:endParaRPr>
          </a:p>
        </p:txBody>
      </p:sp>
      <p:sp>
        <p:nvSpPr>
          <p:cNvPr id="3" name="Content Placeholder 2"/>
          <p:cNvSpPr>
            <a:spLocks noGrp="1"/>
          </p:cNvSpPr>
          <p:nvPr>
            <p:ph idx="1"/>
          </p:nvPr>
        </p:nvSpPr>
        <p:spPr/>
        <p:txBody>
          <a:bodyPr>
            <a:normAutofit/>
          </a:bodyPr>
          <a:lstStyle/>
          <a:p>
            <a:pPr>
              <a:buFont typeface="Wingdings" charset="2"/>
              <a:buChar char="§"/>
            </a:pPr>
            <a:r>
              <a:rPr lang="en-US" dirty="0" smtClean="0"/>
              <a:t>Is the ontology orthogonal to others (an OBO </a:t>
            </a:r>
            <a:r>
              <a:rPr lang="en-US" dirty="0" err="1" smtClean="0"/>
              <a:t>priniciple</a:t>
            </a:r>
            <a:r>
              <a:rPr lang="en-US" dirty="0" smtClean="0"/>
              <a:t>)?</a:t>
            </a:r>
          </a:p>
          <a:p>
            <a:pPr>
              <a:buFont typeface="Wingdings" charset="2"/>
              <a:buChar char="§"/>
            </a:pPr>
            <a:r>
              <a:rPr lang="en-US" dirty="0" smtClean="0"/>
              <a:t>Does the ontology reuse entities from other ontologies at key intersection points?</a:t>
            </a:r>
          </a:p>
          <a:p>
            <a:pPr>
              <a:buFont typeface="Wingdings" charset="2"/>
              <a:buChar char="§"/>
            </a:pPr>
            <a:r>
              <a:rPr lang="en-US" dirty="0" smtClean="0"/>
              <a:t>Does the ontology include a subset of external entities with the closure, or import entire external ontologies? </a:t>
            </a:r>
          </a:p>
          <a:p>
            <a:endParaRPr lang="en-US" dirty="0"/>
          </a:p>
          <a:p>
            <a:endParaRPr lang="en-US" dirty="0"/>
          </a:p>
        </p:txBody>
      </p:sp>
    </p:spTree>
    <p:extLst>
      <p:ext uri="{BB962C8B-B14F-4D97-AF65-F5344CB8AC3E}">
        <p14:creationId xmlns:p14="http://schemas.microsoft.com/office/powerpoint/2010/main" val="245258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92"/>
            <a:ext cx="8229600" cy="1143000"/>
          </a:xfrm>
        </p:spPr>
        <p:txBody>
          <a:bodyPr>
            <a:normAutofit fontScale="90000"/>
          </a:bodyPr>
          <a:lstStyle/>
          <a:p>
            <a:r>
              <a:rPr lang="en-US" b="1" dirty="0" smtClean="0"/>
              <a:t>What is the difference between the OBO Foundry and the OBO Library?</a:t>
            </a:r>
            <a:endParaRPr lang="en-US" b="1" dirty="0"/>
          </a:p>
        </p:txBody>
      </p:sp>
      <p:sp>
        <p:nvSpPr>
          <p:cNvPr id="3" name="TextBox 2"/>
          <p:cNvSpPr txBox="1"/>
          <p:nvPr/>
        </p:nvSpPr>
        <p:spPr>
          <a:xfrm>
            <a:off x="533400" y="1752600"/>
            <a:ext cx="7696200" cy="2585323"/>
          </a:xfrm>
          <a:prstGeom prst="rect">
            <a:avLst/>
          </a:prstGeom>
          <a:noFill/>
        </p:spPr>
        <p:txBody>
          <a:bodyPr wrap="square" rtlCol="0">
            <a:spAutoFit/>
          </a:bodyPr>
          <a:lstStyle/>
          <a:p>
            <a:pPr marL="285750" indent="-285750">
              <a:buFont typeface="Wingdings" charset="2"/>
              <a:buChar char="Ø"/>
            </a:pPr>
            <a:r>
              <a:rPr lang="en-US" dirty="0" smtClean="0"/>
              <a:t>OBO Foundry established to be inclusive of ontologies that had been peer-reviewed and met OBO Foundry Principles</a:t>
            </a:r>
          </a:p>
          <a:p>
            <a:pPr marL="285750" indent="-285750">
              <a:buFont typeface="Wingdings" charset="2"/>
              <a:buChar char="Ø"/>
            </a:pPr>
            <a:r>
              <a:rPr lang="en-US" dirty="0"/>
              <a:t>N</a:t>
            </a:r>
            <a:r>
              <a:rPr lang="en-US" dirty="0" smtClean="0"/>
              <a:t>umerous others wanted their ontologies included, and these were added to the OBO-Library on a to-be-reviewed basis</a:t>
            </a:r>
          </a:p>
          <a:p>
            <a:pPr marL="285750" indent="-285750">
              <a:buFont typeface="Wingdings" charset="2"/>
              <a:buChar char="Ø"/>
            </a:pPr>
            <a:r>
              <a:rPr lang="en-US" dirty="0" smtClean="0"/>
              <a:t>Over time, this approach was not sustainable, because the review process was lengthy and standards for review were in their infancy</a:t>
            </a:r>
          </a:p>
          <a:p>
            <a:pPr marL="285750" indent="-285750">
              <a:buFont typeface="Wingdings" charset="2"/>
              <a:buChar char="Ø"/>
            </a:pPr>
            <a:r>
              <a:rPr lang="en-US" dirty="0" smtClean="0"/>
              <a:t>The processes by which ontologies are released in multiple formats, pushed to </a:t>
            </a:r>
            <a:r>
              <a:rPr lang="en-US" dirty="0" err="1" smtClean="0"/>
              <a:t>Ontobee</a:t>
            </a:r>
            <a:r>
              <a:rPr lang="en-US" dirty="0" smtClean="0"/>
              <a:t>, etc. are performed on all the OBO library ontologies</a:t>
            </a:r>
          </a:p>
          <a:p>
            <a:endParaRPr lang="en-US" dirty="0"/>
          </a:p>
        </p:txBody>
      </p:sp>
      <p:sp>
        <p:nvSpPr>
          <p:cNvPr id="4" name="TextBox 3"/>
          <p:cNvSpPr txBox="1"/>
          <p:nvPr/>
        </p:nvSpPr>
        <p:spPr>
          <a:xfrm>
            <a:off x="2832100" y="1295400"/>
            <a:ext cx="2069797" cy="461665"/>
          </a:xfrm>
          <a:prstGeom prst="rect">
            <a:avLst/>
          </a:prstGeom>
          <a:noFill/>
        </p:spPr>
        <p:txBody>
          <a:bodyPr wrap="none" rtlCol="0">
            <a:spAutoFit/>
          </a:bodyPr>
          <a:lstStyle/>
          <a:p>
            <a:r>
              <a:rPr lang="en-US" sz="2400" b="1" dirty="0" smtClean="0"/>
              <a:t>A little history:</a:t>
            </a:r>
            <a:endParaRPr lang="en-US" sz="2400" b="1" dirty="0"/>
          </a:p>
        </p:txBody>
      </p:sp>
      <p:sp>
        <p:nvSpPr>
          <p:cNvPr id="5" name="TextBox 4"/>
          <p:cNvSpPr txBox="1"/>
          <p:nvPr/>
        </p:nvSpPr>
        <p:spPr>
          <a:xfrm>
            <a:off x="3433451" y="4038600"/>
            <a:ext cx="867094" cy="461665"/>
          </a:xfrm>
          <a:prstGeom prst="rect">
            <a:avLst/>
          </a:prstGeom>
          <a:noFill/>
        </p:spPr>
        <p:txBody>
          <a:bodyPr wrap="none" rtlCol="0">
            <a:spAutoFit/>
          </a:bodyPr>
          <a:lstStyle/>
          <a:p>
            <a:r>
              <a:rPr lang="en-US" sz="2400" b="1" dirty="0" smtClean="0"/>
              <a:t>Now:</a:t>
            </a:r>
            <a:endParaRPr lang="en-US" sz="2400" b="1" dirty="0"/>
          </a:p>
        </p:txBody>
      </p:sp>
      <p:sp>
        <p:nvSpPr>
          <p:cNvPr id="6" name="TextBox 5"/>
          <p:cNvSpPr txBox="1"/>
          <p:nvPr/>
        </p:nvSpPr>
        <p:spPr>
          <a:xfrm>
            <a:off x="533400" y="4424065"/>
            <a:ext cx="8153400" cy="1754327"/>
          </a:xfrm>
          <a:prstGeom prst="rect">
            <a:avLst/>
          </a:prstGeom>
          <a:noFill/>
        </p:spPr>
        <p:txBody>
          <a:bodyPr wrap="square" rtlCol="0">
            <a:spAutoFit/>
          </a:bodyPr>
          <a:lstStyle/>
          <a:p>
            <a:pPr marL="285750" indent="-285750">
              <a:buFont typeface="Wingdings" charset="2"/>
              <a:buChar char="Ø"/>
            </a:pPr>
            <a:r>
              <a:rPr lang="en-US" dirty="0" smtClean="0"/>
              <a:t>We have been documenting new review practices and guidelines and reviewing the OBO Principles (Editorial working group)</a:t>
            </a:r>
          </a:p>
          <a:p>
            <a:pPr marL="285750" indent="-285750">
              <a:buFont typeface="Wingdings" charset="2"/>
              <a:buChar char="Ø"/>
            </a:pPr>
            <a:r>
              <a:rPr lang="en-US" dirty="0" smtClean="0"/>
              <a:t>We are developing more sophisticated mechanisms to manage ontologies (Technical working group)</a:t>
            </a:r>
          </a:p>
          <a:p>
            <a:pPr marL="285750" indent="-285750">
              <a:buFont typeface="Wingdings" charset="2"/>
              <a:buChar char="Ø"/>
            </a:pPr>
            <a:r>
              <a:rPr lang="en-US" dirty="0" smtClean="0"/>
              <a:t>We will be promoting the Foundry as a community and the OBO library as an integrated set of ontologies (Outreach working group)</a:t>
            </a:r>
            <a:endParaRPr lang="en-US" dirty="0"/>
          </a:p>
        </p:txBody>
      </p:sp>
      <p:sp>
        <p:nvSpPr>
          <p:cNvPr id="7" name="Rectangle 6"/>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20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Testing the ontology against data</a:t>
            </a:r>
            <a:endParaRPr lang="en-US" b="1" dirty="0">
              <a:solidFill>
                <a:schemeClr val="tx2">
                  <a:lumMod val="75000"/>
                </a:schemeClr>
              </a:solidFill>
            </a:endParaRPr>
          </a:p>
        </p:txBody>
      </p:sp>
      <p:sp>
        <p:nvSpPr>
          <p:cNvPr id="3" name="Content Placeholder 2"/>
          <p:cNvSpPr>
            <a:spLocks noGrp="1"/>
          </p:cNvSpPr>
          <p:nvPr>
            <p:ph idx="1"/>
          </p:nvPr>
        </p:nvSpPr>
        <p:spPr/>
        <p:txBody>
          <a:bodyPr/>
          <a:lstStyle/>
          <a:p>
            <a:pPr>
              <a:buFont typeface="Wingdings" charset="2"/>
              <a:buChar char="§"/>
            </a:pPr>
            <a:r>
              <a:rPr lang="en-US" dirty="0" smtClean="0"/>
              <a:t>It is important to validate the ontology against real data. But this is the intrinsic talk, you might say…..</a:t>
            </a:r>
          </a:p>
          <a:p>
            <a:pPr>
              <a:buFont typeface="Wingdings" charset="2"/>
              <a:buChar char="§"/>
            </a:pPr>
            <a:r>
              <a:rPr lang="en-US" dirty="0" smtClean="0"/>
              <a:t>Data often tells you that your ontology has errors. </a:t>
            </a:r>
            <a:endParaRPr lang="en-US" dirty="0"/>
          </a:p>
          <a:p>
            <a:pPr>
              <a:buFont typeface="Wingdings" charset="2"/>
              <a:buChar char="§"/>
            </a:pPr>
            <a:endParaRPr lang="en-US" dirty="0"/>
          </a:p>
        </p:txBody>
      </p:sp>
    </p:spTree>
    <p:extLst>
      <p:ext uri="{BB962C8B-B14F-4D97-AF65-F5344CB8AC3E}">
        <p14:creationId xmlns:p14="http://schemas.microsoft.com/office/powerpoint/2010/main" val="86571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rPr>
              <a:t>Iterative data-ontology evaluation</a:t>
            </a:r>
            <a:endParaRPr lang="en-US" b="1" dirty="0">
              <a:solidFill>
                <a:schemeClr val="tx2">
                  <a:lumMod val="75000"/>
                </a:schemeClr>
              </a:solidFill>
            </a:endParaRPr>
          </a:p>
        </p:txBody>
      </p:sp>
      <p:sp>
        <p:nvSpPr>
          <p:cNvPr id="5" name="TextBox 4"/>
          <p:cNvSpPr txBox="1"/>
          <p:nvPr/>
        </p:nvSpPr>
        <p:spPr>
          <a:xfrm>
            <a:off x="5302250" y="3778249"/>
            <a:ext cx="2249083" cy="369332"/>
          </a:xfrm>
          <a:prstGeom prst="rect">
            <a:avLst/>
          </a:prstGeom>
          <a:noFill/>
        </p:spPr>
        <p:txBody>
          <a:bodyPr wrap="none" rtlCol="0">
            <a:spAutoFit/>
          </a:bodyPr>
          <a:lstStyle/>
          <a:p>
            <a:r>
              <a:rPr lang="en-US" dirty="0" smtClean="0"/>
              <a:t>10-13 </a:t>
            </a:r>
            <a:r>
              <a:rPr lang="en-US" dirty="0" err="1" smtClean="0"/>
              <a:t>somites</a:t>
            </a:r>
            <a:r>
              <a:rPr lang="en-US" dirty="0" smtClean="0"/>
              <a:t>-&gt;prim5</a:t>
            </a:r>
            <a:endParaRPr lang="en-US" dirty="0"/>
          </a:p>
        </p:txBody>
      </p:sp>
      <p:sp>
        <p:nvSpPr>
          <p:cNvPr id="7" name="TextBox 6"/>
          <p:cNvSpPr txBox="1"/>
          <p:nvPr/>
        </p:nvSpPr>
        <p:spPr>
          <a:xfrm>
            <a:off x="1030817" y="3778249"/>
            <a:ext cx="2781643" cy="369332"/>
          </a:xfrm>
          <a:prstGeom prst="rect">
            <a:avLst/>
          </a:prstGeom>
          <a:noFill/>
        </p:spPr>
        <p:txBody>
          <a:bodyPr wrap="none" rtlCol="0">
            <a:spAutoFit/>
          </a:bodyPr>
          <a:lstStyle/>
          <a:p>
            <a:r>
              <a:rPr lang="en-US" dirty="0" smtClean="0"/>
              <a:t>5-9 </a:t>
            </a:r>
            <a:r>
              <a:rPr lang="en-US" dirty="0" err="1" smtClean="0"/>
              <a:t>somites</a:t>
            </a:r>
            <a:r>
              <a:rPr lang="en-US" dirty="0" smtClean="0"/>
              <a:t>-&gt;10-13 </a:t>
            </a:r>
            <a:r>
              <a:rPr lang="en-US" dirty="0" err="1" smtClean="0"/>
              <a:t>somites</a:t>
            </a:r>
            <a:endParaRPr lang="en-US" dirty="0"/>
          </a:p>
        </p:txBody>
      </p:sp>
      <p:pic>
        <p:nvPicPr>
          <p:cNvPr id="8" name="Picture 7"/>
          <p:cNvPicPr>
            <a:picLocks noChangeAspect="1"/>
          </p:cNvPicPr>
          <p:nvPr/>
        </p:nvPicPr>
        <p:blipFill>
          <a:blip r:embed="rId2"/>
          <a:stretch>
            <a:fillRect/>
          </a:stretch>
        </p:blipFill>
        <p:spPr>
          <a:xfrm>
            <a:off x="3608915" y="5120678"/>
            <a:ext cx="1386417" cy="1035829"/>
          </a:xfrm>
          <a:prstGeom prst="rect">
            <a:avLst/>
          </a:prstGeom>
        </p:spPr>
      </p:pic>
      <p:sp>
        <p:nvSpPr>
          <p:cNvPr id="9" name="Curved Left Arrow 8"/>
          <p:cNvSpPr/>
          <p:nvPr/>
        </p:nvSpPr>
        <p:spPr>
          <a:xfrm rot="7702655">
            <a:off x="1663881" y="4238407"/>
            <a:ext cx="766075" cy="233891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rot="2964044">
            <a:off x="6906884" y="4179137"/>
            <a:ext cx="766075" cy="233891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35500" y="1078707"/>
            <a:ext cx="1168400"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4" name="Picture 3"/>
          <p:cNvPicPr>
            <a:picLocks noChangeAspect="1"/>
          </p:cNvPicPr>
          <p:nvPr/>
        </p:nvPicPr>
        <p:blipFill rotWithShape="1">
          <a:blip r:embed="rId3"/>
          <a:srcRect l="45987" t="51359"/>
          <a:stretch/>
        </p:blipFill>
        <p:spPr>
          <a:xfrm>
            <a:off x="5164666" y="1866973"/>
            <a:ext cx="3064933" cy="1698523"/>
          </a:xfrm>
          <a:prstGeom prst="rect">
            <a:avLst/>
          </a:prstGeom>
        </p:spPr>
      </p:pic>
      <p:sp>
        <p:nvSpPr>
          <p:cNvPr id="12" name="Rectangle 11"/>
          <p:cNvSpPr/>
          <p:nvPr/>
        </p:nvSpPr>
        <p:spPr>
          <a:xfrm>
            <a:off x="698500" y="1417638"/>
            <a:ext cx="3153833"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4" name="Rectangle 13"/>
          <p:cNvSpPr/>
          <p:nvPr/>
        </p:nvSpPr>
        <p:spPr>
          <a:xfrm>
            <a:off x="2857500" y="2395274"/>
            <a:ext cx="1335615"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8" name="Picture 17"/>
          <p:cNvPicPr>
            <a:picLocks noChangeAspect="1"/>
          </p:cNvPicPr>
          <p:nvPr/>
        </p:nvPicPr>
        <p:blipFill rotWithShape="1">
          <a:blip r:embed="rId3"/>
          <a:srcRect l="45011" b="53623"/>
          <a:stretch/>
        </p:blipFill>
        <p:spPr>
          <a:xfrm>
            <a:off x="1030817" y="1833801"/>
            <a:ext cx="3075519" cy="1596214"/>
          </a:xfrm>
          <a:prstGeom prst="rect">
            <a:avLst/>
          </a:prstGeom>
        </p:spPr>
      </p:pic>
      <p:sp>
        <p:nvSpPr>
          <p:cNvPr id="19" name="TextBox 18"/>
          <p:cNvSpPr txBox="1"/>
          <p:nvPr/>
        </p:nvSpPr>
        <p:spPr>
          <a:xfrm>
            <a:off x="3652268" y="4677834"/>
            <a:ext cx="1300732" cy="369332"/>
          </a:xfrm>
          <a:prstGeom prst="rect">
            <a:avLst/>
          </a:prstGeom>
          <a:noFill/>
        </p:spPr>
        <p:txBody>
          <a:bodyPr wrap="none" rtlCol="0">
            <a:spAutoFit/>
          </a:bodyPr>
          <a:lstStyle/>
          <a:p>
            <a:r>
              <a:rPr lang="en-US" dirty="0" smtClean="0"/>
              <a:t>Neural tube</a:t>
            </a:r>
            <a:endParaRPr lang="en-US" dirty="0"/>
          </a:p>
        </p:txBody>
      </p:sp>
      <p:sp>
        <p:nvSpPr>
          <p:cNvPr id="20" name="TextBox 19"/>
          <p:cNvSpPr txBox="1"/>
          <p:nvPr/>
        </p:nvSpPr>
        <p:spPr>
          <a:xfrm>
            <a:off x="3675227" y="6355834"/>
            <a:ext cx="1085679" cy="369332"/>
          </a:xfrm>
          <a:prstGeom prst="rect">
            <a:avLst/>
          </a:prstGeom>
          <a:noFill/>
        </p:spPr>
        <p:txBody>
          <a:bodyPr wrap="none" rtlCol="0">
            <a:spAutoFit/>
          </a:bodyPr>
          <a:lstStyle/>
          <a:p>
            <a:r>
              <a:rPr lang="en-US" dirty="0"/>
              <a:t>9</a:t>
            </a:r>
            <a:r>
              <a:rPr lang="en-US" dirty="0" smtClean="0"/>
              <a:t> </a:t>
            </a:r>
            <a:r>
              <a:rPr lang="en-US" dirty="0" err="1" smtClean="0"/>
              <a:t>somites</a:t>
            </a:r>
            <a:endParaRPr lang="en-US" dirty="0"/>
          </a:p>
        </p:txBody>
      </p:sp>
      <p:sp>
        <p:nvSpPr>
          <p:cNvPr id="21" name="TextBox 20"/>
          <p:cNvSpPr txBox="1"/>
          <p:nvPr/>
        </p:nvSpPr>
        <p:spPr>
          <a:xfrm>
            <a:off x="6032500" y="1417638"/>
            <a:ext cx="1300732" cy="369332"/>
          </a:xfrm>
          <a:prstGeom prst="rect">
            <a:avLst/>
          </a:prstGeom>
          <a:noFill/>
        </p:spPr>
        <p:txBody>
          <a:bodyPr wrap="none" rtlCol="0">
            <a:spAutoFit/>
          </a:bodyPr>
          <a:lstStyle/>
          <a:p>
            <a:r>
              <a:rPr lang="en-US" dirty="0" smtClean="0"/>
              <a:t>Neural tube</a:t>
            </a:r>
            <a:endParaRPr lang="en-US" dirty="0"/>
          </a:p>
        </p:txBody>
      </p:sp>
      <p:sp>
        <p:nvSpPr>
          <p:cNvPr id="22" name="TextBox 21"/>
          <p:cNvSpPr txBox="1"/>
          <p:nvPr/>
        </p:nvSpPr>
        <p:spPr>
          <a:xfrm>
            <a:off x="2265917" y="1417638"/>
            <a:ext cx="1342998" cy="369332"/>
          </a:xfrm>
          <a:prstGeom prst="rect">
            <a:avLst/>
          </a:prstGeom>
          <a:noFill/>
        </p:spPr>
        <p:txBody>
          <a:bodyPr wrap="none" rtlCol="0">
            <a:spAutoFit/>
          </a:bodyPr>
          <a:lstStyle/>
          <a:p>
            <a:r>
              <a:rPr lang="en-US" dirty="0" smtClean="0"/>
              <a:t>Neural plate</a:t>
            </a:r>
            <a:endParaRPr lang="en-US" dirty="0"/>
          </a:p>
        </p:txBody>
      </p:sp>
      <p:sp>
        <p:nvSpPr>
          <p:cNvPr id="24" name="TextBox 23"/>
          <p:cNvSpPr txBox="1"/>
          <p:nvPr/>
        </p:nvSpPr>
        <p:spPr>
          <a:xfrm>
            <a:off x="0" y="1417638"/>
            <a:ext cx="1806467" cy="369332"/>
          </a:xfrm>
          <a:prstGeom prst="rect">
            <a:avLst/>
          </a:prstGeom>
          <a:noFill/>
        </p:spPr>
        <p:txBody>
          <a:bodyPr wrap="none" rtlCol="0">
            <a:spAutoFit/>
          </a:bodyPr>
          <a:lstStyle/>
          <a:p>
            <a:r>
              <a:rPr lang="en-US" dirty="0" smtClean="0">
                <a:solidFill>
                  <a:srgbClr val="984807"/>
                </a:solidFill>
              </a:rPr>
              <a:t>Ontology classes:</a:t>
            </a:r>
            <a:endParaRPr lang="en-US" dirty="0">
              <a:solidFill>
                <a:srgbClr val="984807"/>
              </a:solidFill>
            </a:endParaRPr>
          </a:p>
        </p:txBody>
      </p:sp>
      <p:sp>
        <p:nvSpPr>
          <p:cNvPr id="25" name="TextBox 24"/>
          <p:cNvSpPr txBox="1"/>
          <p:nvPr/>
        </p:nvSpPr>
        <p:spPr>
          <a:xfrm>
            <a:off x="0" y="3440666"/>
            <a:ext cx="3201830" cy="369332"/>
          </a:xfrm>
          <a:prstGeom prst="rect">
            <a:avLst/>
          </a:prstGeom>
          <a:noFill/>
        </p:spPr>
        <p:txBody>
          <a:bodyPr wrap="none" rtlCol="0">
            <a:spAutoFit/>
          </a:bodyPr>
          <a:lstStyle/>
          <a:p>
            <a:r>
              <a:rPr lang="en-US" dirty="0" smtClean="0">
                <a:solidFill>
                  <a:srgbClr val="984807"/>
                </a:solidFill>
              </a:rPr>
              <a:t>Ontology stage class definitions:</a:t>
            </a:r>
            <a:endParaRPr lang="en-US" dirty="0">
              <a:solidFill>
                <a:srgbClr val="984807"/>
              </a:solidFill>
            </a:endParaRPr>
          </a:p>
        </p:txBody>
      </p:sp>
      <p:sp>
        <p:nvSpPr>
          <p:cNvPr id="26" name="TextBox 25"/>
          <p:cNvSpPr txBox="1"/>
          <p:nvPr/>
        </p:nvSpPr>
        <p:spPr>
          <a:xfrm>
            <a:off x="1541951" y="6249525"/>
            <a:ext cx="1509698" cy="369332"/>
          </a:xfrm>
          <a:prstGeom prst="rect">
            <a:avLst/>
          </a:prstGeom>
          <a:noFill/>
        </p:spPr>
        <p:txBody>
          <a:bodyPr wrap="none" rtlCol="0">
            <a:spAutoFit/>
          </a:bodyPr>
          <a:lstStyle/>
          <a:p>
            <a:r>
              <a:rPr lang="en-US" dirty="0" smtClean="0">
                <a:solidFill>
                  <a:srgbClr val="984807"/>
                </a:solidFill>
              </a:rPr>
              <a:t>Instance data: </a:t>
            </a:r>
            <a:endParaRPr lang="en-US" dirty="0">
              <a:solidFill>
                <a:srgbClr val="984807"/>
              </a:solidFill>
            </a:endParaRPr>
          </a:p>
        </p:txBody>
      </p:sp>
      <p:sp>
        <p:nvSpPr>
          <p:cNvPr id="27" name="TextBox 26"/>
          <p:cNvSpPr txBox="1"/>
          <p:nvPr/>
        </p:nvSpPr>
        <p:spPr>
          <a:xfrm>
            <a:off x="5365750" y="6249525"/>
            <a:ext cx="3808705" cy="461665"/>
          </a:xfrm>
          <a:prstGeom prst="rect">
            <a:avLst/>
          </a:prstGeom>
          <a:noFill/>
        </p:spPr>
        <p:txBody>
          <a:bodyPr wrap="none" rtlCol="0">
            <a:spAutoFit/>
          </a:bodyPr>
          <a:lstStyle/>
          <a:p>
            <a:r>
              <a:rPr lang="en-US" sz="2400" b="1" dirty="0" smtClean="0">
                <a:solidFill>
                  <a:srgbClr val="984807"/>
                </a:solidFill>
              </a:rPr>
              <a:t>Neural plate or neural tube?</a:t>
            </a:r>
            <a:endParaRPr lang="en-US" sz="2400" b="1" dirty="0">
              <a:solidFill>
                <a:srgbClr val="984807"/>
              </a:solidFill>
            </a:endParaRPr>
          </a:p>
        </p:txBody>
      </p:sp>
    </p:spTree>
    <p:extLst>
      <p:ext uri="{BB962C8B-B14F-4D97-AF65-F5344CB8AC3E}">
        <p14:creationId xmlns:p14="http://schemas.microsoft.com/office/powerpoint/2010/main" val="268937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75000"/>
                  </a:schemeClr>
                </a:solidFill>
              </a:rPr>
              <a:t>Ongoing intrinsic issues for development of biological ontologies</a:t>
            </a:r>
          </a:p>
        </p:txBody>
      </p:sp>
      <p:sp>
        <p:nvSpPr>
          <p:cNvPr id="3" name="Content Placeholder 2"/>
          <p:cNvSpPr>
            <a:spLocks noGrp="1"/>
          </p:cNvSpPr>
          <p:nvPr>
            <p:ph idx="1"/>
          </p:nvPr>
        </p:nvSpPr>
        <p:spPr>
          <a:xfrm>
            <a:off x="457200" y="1885578"/>
            <a:ext cx="8229600" cy="4525963"/>
          </a:xfrm>
        </p:spPr>
        <p:txBody>
          <a:bodyPr>
            <a:normAutofit fontScale="92500" lnSpcReduction="10000"/>
          </a:bodyPr>
          <a:lstStyle/>
          <a:p>
            <a:pPr>
              <a:buFont typeface="Wingdings" charset="2"/>
              <a:buChar char="§"/>
            </a:pPr>
            <a:r>
              <a:rPr lang="en-US" dirty="0" smtClean="0"/>
              <a:t>Lacking </a:t>
            </a:r>
            <a:r>
              <a:rPr lang="en-US" dirty="0"/>
              <a:t>tools </a:t>
            </a:r>
            <a:r>
              <a:rPr lang="en-US" dirty="0" smtClean="0"/>
              <a:t>to enable visualization</a:t>
            </a:r>
            <a:r>
              <a:rPr lang="en-US" dirty="0"/>
              <a:t>/editing via </a:t>
            </a:r>
            <a:r>
              <a:rPr lang="en-US" dirty="0" smtClean="0"/>
              <a:t>other transitive </a:t>
            </a:r>
            <a:r>
              <a:rPr lang="en-US" dirty="0"/>
              <a:t>relations</a:t>
            </a:r>
          </a:p>
          <a:p>
            <a:pPr>
              <a:buFont typeface="Wingdings" charset="2"/>
              <a:buChar char="§"/>
            </a:pPr>
            <a:r>
              <a:rPr lang="en-US" dirty="0" smtClean="0"/>
              <a:t>Better </a:t>
            </a:r>
            <a:r>
              <a:rPr lang="en-US" dirty="0"/>
              <a:t>ability to synchronize </a:t>
            </a:r>
            <a:r>
              <a:rPr lang="en-US" dirty="0" smtClean="0"/>
              <a:t>pieces </a:t>
            </a:r>
            <a:r>
              <a:rPr lang="en-US" dirty="0"/>
              <a:t>of ontologies </a:t>
            </a:r>
            <a:r>
              <a:rPr lang="en-US" dirty="0" smtClean="0"/>
              <a:t>reused </a:t>
            </a:r>
            <a:r>
              <a:rPr lang="en-US" dirty="0"/>
              <a:t>in another ontology</a:t>
            </a:r>
          </a:p>
          <a:p>
            <a:pPr>
              <a:buFont typeface="Wingdings" charset="2"/>
              <a:buChar char="§"/>
            </a:pPr>
            <a:r>
              <a:rPr lang="en-US" dirty="0" smtClean="0"/>
              <a:t>Standards </a:t>
            </a:r>
            <a:r>
              <a:rPr lang="en-US" dirty="0"/>
              <a:t>for documentation, annotation properties and layering/import approaches for documenting in ontologies themselves, mechanisms for linking out to trackers/lists, wikis</a:t>
            </a:r>
          </a:p>
          <a:p>
            <a:pPr>
              <a:buFont typeface="Wingdings" charset="2"/>
              <a:buChar char="§"/>
            </a:pPr>
            <a:r>
              <a:rPr lang="en-US" dirty="0" smtClean="0"/>
              <a:t>Better </a:t>
            </a:r>
            <a:r>
              <a:rPr lang="en-US" dirty="0"/>
              <a:t>ways to roll together text definitions from dependent classes</a:t>
            </a:r>
          </a:p>
        </p:txBody>
      </p:sp>
    </p:spTree>
    <p:extLst>
      <p:ext uri="{BB962C8B-B14F-4D97-AF65-F5344CB8AC3E}">
        <p14:creationId xmlns:p14="http://schemas.microsoft.com/office/powerpoint/2010/main" val="405760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8665" y="127000"/>
            <a:ext cx="8555567" cy="782638"/>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OBO Foundry Principles</a:t>
            </a:r>
          </a:p>
        </p:txBody>
      </p:sp>
      <p:sp>
        <p:nvSpPr>
          <p:cNvPr id="6" name="TextBox 5"/>
          <p:cNvSpPr txBox="1"/>
          <p:nvPr/>
        </p:nvSpPr>
        <p:spPr>
          <a:xfrm>
            <a:off x="793324" y="1804277"/>
            <a:ext cx="3473276" cy="3785652"/>
          </a:xfrm>
          <a:prstGeom prst="rect">
            <a:avLst/>
          </a:prstGeom>
          <a:noFill/>
        </p:spPr>
        <p:txBody>
          <a:bodyPr wrap="none" rtlCol="0">
            <a:spAutoFit/>
          </a:bodyPr>
          <a:lstStyle/>
          <a:p>
            <a:endParaRPr lang="en-US" sz="2400" dirty="0"/>
          </a:p>
          <a:p>
            <a:r>
              <a:rPr lang="en-US" sz="2400" dirty="0" smtClean="0"/>
              <a:t>FP </a:t>
            </a:r>
            <a:r>
              <a:rPr lang="en-US" sz="2400" dirty="0"/>
              <a:t>001 open</a:t>
            </a:r>
          </a:p>
          <a:p>
            <a:r>
              <a:rPr lang="en-US" sz="2400" dirty="0"/>
              <a:t>FP 002 format</a:t>
            </a:r>
          </a:p>
          <a:p>
            <a:r>
              <a:rPr lang="en-US" sz="2400" dirty="0"/>
              <a:t>FP 003 URIs</a:t>
            </a:r>
          </a:p>
          <a:p>
            <a:r>
              <a:rPr lang="en-US" sz="2400" dirty="0"/>
              <a:t>FP 004 versioning</a:t>
            </a:r>
          </a:p>
          <a:p>
            <a:r>
              <a:rPr lang="en-US" sz="2400" dirty="0"/>
              <a:t>FP 005 delineated content</a:t>
            </a:r>
          </a:p>
          <a:p>
            <a:r>
              <a:rPr lang="en-US" sz="2400" dirty="0"/>
              <a:t>FP 006 textual </a:t>
            </a:r>
            <a:r>
              <a:rPr lang="en-US" sz="2400" dirty="0" smtClean="0"/>
              <a:t>definitions</a:t>
            </a:r>
            <a:endParaRPr lang="en-US" sz="2400" dirty="0"/>
          </a:p>
          <a:p>
            <a:r>
              <a:rPr lang="en-US" sz="2400" dirty="0"/>
              <a:t>FP 007 relations</a:t>
            </a:r>
          </a:p>
          <a:p>
            <a:r>
              <a:rPr lang="en-US" sz="2400" dirty="0"/>
              <a:t>FP 008 documented</a:t>
            </a:r>
          </a:p>
          <a:p>
            <a:r>
              <a:rPr lang="en-US" sz="2400" dirty="0"/>
              <a:t>FP 009 </a:t>
            </a:r>
            <a:r>
              <a:rPr lang="en-US" sz="2400" dirty="0" smtClean="0"/>
              <a:t>users</a:t>
            </a:r>
            <a:endParaRPr lang="en-US" sz="2400" dirty="0"/>
          </a:p>
        </p:txBody>
      </p:sp>
      <p:sp>
        <p:nvSpPr>
          <p:cNvPr id="7" name="TextBox 6"/>
          <p:cNvSpPr txBox="1"/>
          <p:nvPr/>
        </p:nvSpPr>
        <p:spPr>
          <a:xfrm>
            <a:off x="5046870" y="1835931"/>
            <a:ext cx="3617847" cy="4154983"/>
          </a:xfrm>
          <a:prstGeom prst="rect">
            <a:avLst/>
          </a:prstGeom>
          <a:noFill/>
        </p:spPr>
        <p:txBody>
          <a:bodyPr wrap="none" rtlCol="0">
            <a:spAutoFit/>
          </a:bodyPr>
          <a:lstStyle/>
          <a:p>
            <a:r>
              <a:rPr lang="en-US" sz="2400" dirty="0"/>
              <a:t>FP 010 collaboration</a:t>
            </a:r>
          </a:p>
          <a:p>
            <a:r>
              <a:rPr lang="en-US" sz="2400" dirty="0"/>
              <a:t>FP 011 locus of authority</a:t>
            </a:r>
          </a:p>
          <a:p>
            <a:r>
              <a:rPr lang="en-US" sz="2400" dirty="0"/>
              <a:t>FP 012 naming conventions</a:t>
            </a:r>
          </a:p>
          <a:p>
            <a:r>
              <a:rPr lang="en-US" sz="2400" dirty="0"/>
              <a:t>FP 013 genus differentia</a:t>
            </a:r>
          </a:p>
          <a:p>
            <a:r>
              <a:rPr lang="en-US" sz="2400" dirty="0"/>
              <a:t>FP 014 BFO</a:t>
            </a:r>
          </a:p>
          <a:p>
            <a:r>
              <a:rPr lang="en-US" sz="2400" dirty="0"/>
              <a:t>FP 015 single inheritance</a:t>
            </a:r>
          </a:p>
          <a:p>
            <a:r>
              <a:rPr lang="en-US" sz="2400" dirty="0"/>
              <a:t>FP 016 maintenance</a:t>
            </a:r>
          </a:p>
          <a:p>
            <a:r>
              <a:rPr lang="en-US" sz="2400" dirty="0"/>
              <a:t>FP 017 </a:t>
            </a:r>
            <a:r>
              <a:rPr lang="en-US" sz="2400" dirty="0" err="1"/>
              <a:t>instantiability</a:t>
            </a:r>
            <a:endParaRPr lang="en-US" sz="2400" dirty="0"/>
          </a:p>
          <a:p>
            <a:r>
              <a:rPr lang="en-US" sz="2400" dirty="0"/>
              <a:t>FP 018 </a:t>
            </a:r>
            <a:r>
              <a:rPr lang="en-US" sz="2400" dirty="0" err="1"/>
              <a:t>orthogonality</a:t>
            </a:r>
            <a:endParaRPr lang="en-US" sz="2400" dirty="0"/>
          </a:p>
          <a:p>
            <a:r>
              <a:rPr lang="en-US" sz="2400" dirty="0"/>
              <a:t>FP 019 content</a:t>
            </a:r>
          </a:p>
          <a:p>
            <a:endParaRPr lang="en-US" sz="2400" dirty="0"/>
          </a:p>
        </p:txBody>
      </p:sp>
      <p:sp>
        <p:nvSpPr>
          <p:cNvPr id="8" name="TextBox 7"/>
          <p:cNvSpPr txBox="1"/>
          <p:nvPr/>
        </p:nvSpPr>
        <p:spPr>
          <a:xfrm>
            <a:off x="588433" y="909638"/>
            <a:ext cx="8555567" cy="1200328"/>
          </a:xfrm>
          <a:prstGeom prst="rect">
            <a:avLst/>
          </a:prstGeom>
          <a:noFill/>
        </p:spPr>
        <p:txBody>
          <a:bodyPr wrap="square" rtlCol="0">
            <a:spAutoFit/>
          </a:bodyPr>
          <a:lstStyle/>
          <a:p>
            <a:r>
              <a:rPr lang="en-US" sz="2400" b="1" dirty="0" smtClean="0">
                <a:solidFill>
                  <a:schemeClr val="tx2"/>
                </a:solidFill>
              </a:rPr>
              <a:t>The purpose? To create a community of standards and collaboration that promote interoperability and quality development practices</a:t>
            </a:r>
            <a:endParaRPr lang="en-US" sz="2400" b="1" dirty="0">
              <a:solidFill>
                <a:schemeClr val="tx2"/>
              </a:solidFill>
            </a:endParaRPr>
          </a:p>
        </p:txBody>
      </p:sp>
      <p:sp>
        <p:nvSpPr>
          <p:cNvPr id="9" name="TextBox 8"/>
          <p:cNvSpPr txBox="1"/>
          <p:nvPr/>
        </p:nvSpPr>
        <p:spPr>
          <a:xfrm>
            <a:off x="872123" y="6104500"/>
            <a:ext cx="7500070" cy="830997"/>
          </a:xfrm>
          <a:prstGeom prst="rect">
            <a:avLst/>
          </a:prstGeom>
          <a:noFill/>
        </p:spPr>
        <p:txBody>
          <a:bodyPr wrap="none" rtlCol="0">
            <a:spAutoFit/>
          </a:bodyPr>
          <a:lstStyle/>
          <a:p>
            <a:r>
              <a:rPr lang="en-US" sz="2400" dirty="0">
                <a:hlinkClick r:id="rId2"/>
              </a:rPr>
              <a:t>http://obofoundry.org/wiki/index.php/</a:t>
            </a:r>
            <a:r>
              <a:rPr lang="en-US" sz="2400" dirty="0" smtClean="0">
                <a:hlinkClick r:id="rId2"/>
              </a:rPr>
              <a:t>Category:Principles</a:t>
            </a:r>
            <a:endParaRPr lang="en-US" sz="2400" dirty="0" smtClean="0"/>
          </a:p>
          <a:p>
            <a:endParaRPr lang="en-US" sz="2400" dirty="0"/>
          </a:p>
        </p:txBody>
      </p:sp>
      <p:sp>
        <p:nvSpPr>
          <p:cNvPr id="10" name="Rectangle 9"/>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95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612" y="87312"/>
            <a:ext cx="4040188" cy="639762"/>
          </a:xfrm>
        </p:spPr>
        <p:txBody>
          <a:bodyPr>
            <a:normAutofit/>
          </a:bodyPr>
          <a:lstStyle/>
          <a:p>
            <a:r>
              <a:rPr lang="en-US" sz="2800" dirty="0" smtClean="0"/>
              <a:t>Principle 01 - Open</a:t>
            </a:r>
            <a:endParaRPr lang="en-US" sz="2800" dirty="0"/>
          </a:p>
        </p:txBody>
      </p:sp>
      <p:sp>
        <p:nvSpPr>
          <p:cNvPr id="4" name="Content Placeholder 3"/>
          <p:cNvSpPr>
            <a:spLocks noGrp="1"/>
          </p:cNvSpPr>
          <p:nvPr>
            <p:ph sz="half" idx="2"/>
          </p:nvPr>
        </p:nvSpPr>
        <p:spPr>
          <a:xfrm>
            <a:off x="457200" y="727074"/>
            <a:ext cx="4040188" cy="2854326"/>
          </a:xfrm>
          <a:ln>
            <a:solidFill>
              <a:schemeClr val="tx1"/>
            </a:solidFill>
          </a:ln>
        </p:spPr>
        <p:txBody>
          <a:bodyPr>
            <a:normAutofit fontScale="85000" lnSpcReduction="10000"/>
          </a:bodyPr>
          <a:lstStyle/>
          <a:p>
            <a:pPr marL="0" indent="0">
              <a:buNone/>
            </a:pPr>
            <a:r>
              <a:rPr lang="en-US" sz="2000" dirty="0"/>
              <a:t>The official OWL version of the ontology must have two annotations using the p</a:t>
            </a:r>
            <a:r>
              <a:rPr lang="en-US" sz="2000" dirty="0" smtClean="0"/>
              <a:t>roperties</a:t>
            </a:r>
            <a:endParaRPr lang="en-US" sz="2000" dirty="0"/>
          </a:p>
          <a:p>
            <a:pPr>
              <a:buFont typeface="Wingdings" charset="2"/>
              <a:buChar char="§"/>
            </a:pPr>
            <a:r>
              <a:rPr lang="en-US" sz="2000" dirty="0" err="1"/>
              <a:t>dc:license</a:t>
            </a:r>
            <a:endParaRPr lang="en-US" sz="2000" dirty="0"/>
          </a:p>
          <a:p>
            <a:pPr>
              <a:buFont typeface="Wingdings" charset="2"/>
              <a:buChar char="§"/>
            </a:pPr>
            <a:r>
              <a:rPr lang="en-US" sz="2000" dirty="0" err="1" smtClean="0"/>
              <a:t>rdfs:comment</a:t>
            </a:r>
            <a:endParaRPr lang="en-US" sz="2000" dirty="0"/>
          </a:p>
          <a:p>
            <a:pPr marL="0" indent="0">
              <a:buNone/>
            </a:pPr>
            <a:r>
              <a:rPr lang="en-US" sz="2000" dirty="0"/>
              <a:t>The license type goes in the </a:t>
            </a:r>
            <a:r>
              <a:rPr lang="en-US" sz="2000" dirty="0" err="1">
                <a:solidFill>
                  <a:srgbClr val="000000"/>
                </a:solidFill>
              </a:rPr>
              <a:t>dc:license</a:t>
            </a:r>
            <a:r>
              <a:rPr lang="en-US" sz="2000" dirty="0">
                <a:solidFill>
                  <a:srgbClr val="000000"/>
                </a:solidFill>
              </a:rPr>
              <a:t> </a:t>
            </a:r>
            <a:r>
              <a:rPr lang="en-US" sz="2000" dirty="0"/>
              <a:t>field. </a:t>
            </a:r>
            <a:endParaRPr lang="en-US" sz="2000" dirty="0" smtClean="0"/>
          </a:p>
          <a:p>
            <a:pPr marL="685800" lvl="1">
              <a:buFont typeface="Wingdings" charset="2"/>
              <a:buChar char="§"/>
            </a:pPr>
            <a:r>
              <a:rPr lang="en-US" sz="1800" dirty="0" smtClean="0"/>
              <a:t>Recommended </a:t>
            </a:r>
            <a:r>
              <a:rPr lang="en-US" sz="1800" dirty="0"/>
              <a:t>value: Creative Commons 3.0 CC-by </a:t>
            </a:r>
            <a:r>
              <a:rPr lang="en-US" sz="1800" dirty="0" smtClean="0"/>
              <a:t>license</a:t>
            </a:r>
          </a:p>
          <a:p>
            <a:pPr marL="0" indent="0">
              <a:buNone/>
            </a:pPr>
            <a:r>
              <a:rPr lang="en-US" sz="2000" dirty="0" smtClean="0"/>
              <a:t>The </a:t>
            </a:r>
            <a:r>
              <a:rPr lang="en-US" sz="2000" dirty="0"/>
              <a:t>mode of attribution goes in the </a:t>
            </a:r>
            <a:r>
              <a:rPr lang="en-US" sz="2000" dirty="0" err="1" smtClean="0"/>
              <a:t>rdfs:comment</a:t>
            </a:r>
            <a:endParaRPr lang="en-US" sz="2000" dirty="0"/>
          </a:p>
        </p:txBody>
      </p:sp>
      <p:sp>
        <p:nvSpPr>
          <p:cNvPr id="7" name="Text Placeholder 6"/>
          <p:cNvSpPr>
            <a:spLocks noGrp="1"/>
          </p:cNvSpPr>
          <p:nvPr>
            <p:ph type="body" sz="quarter" idx="3"/>
          </p:nvPr>
        </p:nvSpPr>
        <p:spPr>
          <a:xfrm>
            <a:off x="4949825" y="87312"/>
            <a:ext cx="4041775" cy="639762"/>
          </a:xfrm>
        </p:spPr>
        <p:txBody>
          <a:bodyPr/>
          <a:lstStyle/>
          <a:p>
            <a:r>
              <a:rPr lang="en-US" sz="2800" dirty="0" smtClean="0"/>
              <a:t>Principle 02 - Format</a:t>
            </a:r>
            <a:endParaRPr lang="en-US" sz="2800" dirty="0"/>
          </a:p>
        </p:txBody>
      </p:sp>
      <p:sp>
        <p:nvSpPr>
          <p:cNvPr id="8" name="Content Placeholder 7"/>
          <p:cNvSpPr>
            <a:spLocks noGrp="1"/>
          </p:cNvSpPr>
          <p:nvPr>
            <p:ph sz="quarter" idx="4"/>
          </p:nvPr>
        </p:nvSpPr>
        <p:spPr>
          <a:xfrm>
            <a:off x="4645025" y="727074"/>
            <a:ext cx="4041775" cy="2808288"/>
          </a:xfrm>
          <a:ln>
            <a:solidFill>
              <a:srgbClr val="000000"/>
            </a:solidFill>
          </a:ln>
        </p:spPr>
        <p:txBody>
          <a:bodyPr>
            <a:normAutofit fontScale="92500" lnSpcReduction="20000"/>
          </a:bodyPr>
          <a:lstStyle/>
          <a:p>
            <a:pPr marL="0" indent="0">
              <a:buNone/>
            </a:pPr>
            <a:r>
              <a:rPr lang="en-US" dirty="0"/>
              <a:t>C</a:t>
            </a:r>
            <a:r>
              <a:rPr lang="en-US" dirty="0" smtClean="0"/>
              <a:t>ommon </a:t>
            </a:r>
            <a:r>
              <a:rPr lang="en-US" dirty="0"/>
              <a:t>formal language in an accepted </a:t>
            </a:r>
            <a:r>
              <a:rPr lang="en-US" dirty="0" smtClean="0"/>
              <a:t>concrete </a:t>
            </a:r>
            <a:r>
              <a:rPr lang="en-US" dirty="0"/>
              <a:t>syntax</a:t>
            </a:r>
          </a:p>
          <a:p>
            <a:r>
              <a:rPr lang="en-US" dirty="0"/>
              <a:t>OBO Format</a:t>
            </a:r>
          </a:p>
          <a:p>
            <a:r>
              <a:rPr lang="en-US" dirty="0"/>
              <a:t>OWL or OWL2 concrete syntax</a:t>
            </a:r>
          </a:p>
          <a:p>
            <a:pPr lvl="1"/>
            <a:r>
              <a:rPr lang="en-US" dirty="0"/>
              <a:t>RDF/XML</a:t>
            </a:r>
          </a:p>
          <a:p>
            <a:pPr lvl="1"/>
            <a:r>
              <a:rPr lang="en-US" dirty="0"/>
              <a:t>OWL2-XML</a:t>
            </a:r>
          </a:p>
          <a:p>
            <a:pPr lvl="1"/>
            <a:r>
              <a:rPr lang="en-US" dirty="0"/>
              <a:t>OWL2-Manchester Syntax</a:t>
            </a:r>
          </a:p>
          <a:p>
            <a:r>
              <a:rPr lang="en-US" dirty="0"/>
              <a:t>Common Logic concrete </a:t>
            </a:r>
            <a:r>
              <a:rPr lang="en-US" dirty="0" smtClean="0"/>
              <a:t>syntax</a:t>
            </a:r>
            <a:endParaRPr lang="en-US" dirty="0"/>
          </a:p>
        </p:txBody>
      </p:sp>
      <p:sp>
        <p:nvSpPr>
          <p:cNvPr id="2" name="Title 1"/>
          <p:cNvSpPr>
            <a:spLocks noGrp="1"/>
          </p:cNvSpPr>
          <p:nvPr>
            <p:ph type="title"/>
          </p:nvPr>
        </p:nvSpPr>
        <p:spPr>
          <a:xfrm>
            <a:off x="457200" y="-304800"/>
            <a:ext cx="8229600" cy="1143000"/>
          </a:xfrm>
        </p:spPr>
        <p:txBody>
          <a:bodyPr/>
          <a:lstStyle/>
          <a:p>
            <a:r>
              <a:rPr lang="en-US" dirty="0" smtClean="0"/>
              <a:t> </a:t>
            </a:r>
            <a:endParaRPr lang="en-US" dirty="0"/>
          </a:p>
        </p:txBody>
      </p:sp>
      <p:sp>
        <p:nvSpPr>
          <p:cNvPr id="9" name="Text Placeholder 6"/>
          <p:cNvSpPr txBox="1">
            <a:spLocks/>
          </p:cNvSpPr>
          <p:nvPr/>
        </p:nvSpPr>
        <p:spPr>
          <a:xfrm>
            <a:off x="4495800" y="403860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16 – Maintenance</a:t>
            </a:r>
            <a:endParaRPr lang="en-US" sz="2800" dirty="0"/>
          </a:p>
        </p:txBody>
      </p:sp>
      <p:sp>
        <p:nvSpPr>
          <p:cNvPr id="10" name="Content Placeholder 7"/>
          <p:cNvSpPr txBox="1">
            <a:spLocks/>
          </p:cNvSpPr>
          <p:nvPr/>
        </p:nvSpPr>
        <p:spPr>
          <a:xfrm>
            <a:off x="4648200" y="4659312"/>
            <a:ext cx="4041775" cy="14366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smtClean="0"/>
              <a:t>Maintenance </a:t>
            </a:r>
            <a:r>
              <a:rPr lang="en-US" dirty="0"/>
              <a:t>in light of scientific advance</a:t>
            </a:r>
          </a:p>
        </p:txBody>
      </p:sp>
      <p:sp>
        <p:nvSpPr>
          <p:cNvPr id="11" name="Text Placeholder 6"/>
          <p:cNvSpPr txBox="1">
            <a:spLocks/>
          </p:cNvSpPr>
          <p:nvPr/>
        </p:nvSpPr>
        <p:spPr>
          <a:xfrm>
            <a:off x="457200" y="403860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11 – Locus of authority</a:t>
            </a:r>
            <a:endParaRPr lang="en-US" sz="2800" dirty="0"/>
          </a:p>
        </p:txBody>
      </p:sp>
      <p:sp>
        <p:nvSpPr>
          <p:cNvPr id="12" name="Content Placeholder 7"/>
          <p:cNvSpPr txBox="1">
            <a:spLocks/>
          </p:cNvSpPr>
          <p:nvPr/>
        </p:nvSpPr>
        <p:spPr>
          <a:xfrm>
            <a:off x="457200" y="4659312"/>
            <a:ext cx="4041775" cy="1436688"/>
          </a:xfrm>
          <a:prstGeom prst="rect">
            <a:avLst/>
          </a:prstGeom>
          <a:ln>
            <a:solidFill>
              <a:srgbClr val="000000"/>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charset="2"/>
              <a:buChar char="§"/>
            </a:pPr>
            <a:r>
              <a:rPr lang="en-US" dirty="0"/>
              <a:t>S</a:t>
            </a:r>
            <a:r>
              <a:rPr lang="en-US" dirty="0" smtClean="0"/>
              <a:t>ingle </a:t>
            </a:r>
            <a:r>
              <a:rPr lang="en-US" dirty="0"/>
              <a:t>person who is </a:t>
            </a:r>
            <a:r>
              <a:rPr lang="en-US" dirty="0" smtClean="0"/>
              <a:t>responsible for the ontology. </a:t>
            </a:r>
          </a:p>
          <a:p>
            <a:pPr>
              <a:buFont typeface="Wingdings" charset="2"/>
              <a:buChar char="§"/>
            </a:pPr>
            <a:r>
              <a:rPr lang="en-US" dirty="0" smtClean="0"/>
              <a:t>Additional contacts and lists are welcome.</a:t>
            </a:r>
            <a:endParaRPr lang="en-US" dirty="0"/>
          </a:p>
        </p:txBody>
      </p:sp>
    </p:spTree>
    <p:extLst>
      <p:ext uri="{BB962C8B-B14F-4D97-AF65-F5344CB8AC3E}">
        <p14:creationId xmlns:p14="http://schemas.microsoft.com/office/powerpoint/2010/main" val="378824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2400"/>
            <a:ext cx="4040188" cy="639762"/>
          </a:xfrm>
        </p:spPr>
        <p:txBody>
          <a:bodyPr>
            <a:normAutofit/>
          </a:bodyPr>
          <a:lstStyle/>
          <a:p>
            <a:r>
              <a:rPr lang="en-US" sz="2800" dirty="0" smtClean="0"/>
              <a:t>Principle 03 - URIs</a:t>
            </a:r>
            <a:endParaRPr lang="en-US" sz="2800" dirty="0"/>
          </a:p>
        </p:txBody>
      </p:sp>
      <p:sp>
        <p:nvSpPr>
          <p:cNvPr id="4" name="Content Placeholder 3"/>
          <p:cNvSpPr>
            <a:spLocks noGrp="1"/>
          </p:cNvSpPr>
          <p:nvPr>
            <p:ph sz="half" idx="2"/>
          </p:nvPr>
        </p:nvSpPr>
        <p:spPr>
          <a:xfrm>
            <a:off x="457200" y="792162"/>
            <a:ext cx="4040188" cy="5303838"/>
          </a:xfrm>
          <a:ln>
            <a:solidFill>
              <a:srgbClr val="000000"/>
            </a:solidFill>
          </a:ln>
        </p:spPr>
        <p:txBody>
          <a:bodyPr>
            <a:noAutofit/>
          </a:bodyPr>
          <a:lstStyle/>
          <a:p>
            <a:pPr>
              <a:buFont typeface="Wingdings" charset="2"/>
              <a:buChar char="§"/>
            </a:pPr>
            <a:r>
              <a:rPr lang="en-US" sz="1800" dirty="0" smtClean="0"/>
              <a:t>Each class </a:t>
            </a:r>
            <a:r>
              <a:rPr lang="en-US" sz="1800" dirty="0"/>
              <a:t>and relation (property) in the ontology must have a unique URI identifier. </a:t>
            </a:r>
            <a:endParaRPr lang="en-US" sz="1800" dirty="0" smtClean="0"/>
          </a:p>
          <a:p>
            <a:pPr>
              <a:buFont typeface="Wingdings" charset="2"/>
              <a:buChar char="§"/>
            </a:pPr>
            <a:r>
              <a:rPr lang="en-US" sz="1800" dirty="0" smtClean="0"/>
              <a:t>The </a:t>
            </a:r>
            <a:r>
              <a:rPr lang="en-US" sz="1800" dirty="0"/>
              <a:t>URI should be constructed from a base URI, a prefix that is unique within the Foundry (e.g. GO, CHEBI, CL) and a local identifier (e.g. 0000001). </a:t>
            </a:r>
            <a:endParaRPr lang="en-US" sz="1800" dirty="0" smtClean="0"/>
          </a:p>
          <a:p>
            <a:pPr>
              <a:buFont typeface="Wingdings" charset="2"/>
              <a:buChar char="§"/>
            </a:pPr>
            <a:r>
              <a:rPr lang="en-US" sz="1800" dirty="0" smtClean="0"/>
              <a:t>The </a:t>
            </a:r>
            <a:r>
              <a:rPr lang="en-US" sz="1800" dirty="0"/>
              <a:t>local identifier should not consist of labels or mnemonics meaningful to humans.</a:t>
            </a:r>
          </a:p>
          <a:p>
            <a:pPr>
              <a:buFont typeface="Wingdings" charset="2"/>
              <a:buChar char="§"/>
            </a:pPr>
            <a:r>
              <a:rPr lang="en-US" sz="1800" dirty="0"/>
              <a:t>The ID-space / prefix must be registered with the OBO library in advance. </a:t>
            </a:r>
            <a:endParaRPr lang="en-US" sz="1800" dirty="0" smtClean="0"/>
          </a:p>
          <a:p>
            <a:pPr marL="0" indent="0">
              <a:buNone/>
            </a:pPr>
            <a:r>
              <a:rPr lang="en-US" sz="1800" dirty="0" smtClean="0">
                <a:hlinkClick r:id="rId2"/>
              </a:rPr>
              <a:t>http</a:t>
            </a:r>
            <a:r>
              <a:rPr lang="en-US" sz="1800" dirty="0">
                <a:hlinkClick r:id="rId2"/>
              </a:rPr>
              <a:t>://www.obofoundry.org/id-</a:t>
            </a:r>
            <a:r>
              <a:rPr lang="en-US" sz="1800" dirty="0" smtClean="0">
                <a:hlinkClick r:id="rId2"/>
              </a:rPr>
              <a:t>policy.shtml</a:t>
            </a:r>
            <a:endParaRPr lang="en-US" sz="1800" dirty="0"/>
          </a:p>
          <a:p>
            <a:pPr marL="0" indent="0">
              <a:buNone/>
            </a:pPr>
            <a:r>
              <a:rPr lang="en-US" sz="1800" dirty="0" smtClean="0"/>
              <a:t>Email OBO-discuss and make a tracker item for prefix requests.</a:t>
            </a:r>
            <a:endParaRPr lang="en-US" sz="1800" dirty="0"/>
          </a:p>
        </p:txBody>
      </p:sp>
      <p:sp>
        <p:nvSpPr>
          <p:cNvPr id="7" name="Text Placeholder 6"/>
          <p:cNvSpPr>
            <a:spLocks noGrp="1"/>
          </p:cNvSpPr>
          <p:nvPr>
            <p:ph type="body" sz="quarter" idx="3"/>
          </p:nvPr>
        </p:nvSpPr>
        <p:spPr>
          <a:xfrm>
            <a:off x="4645025" y="152400"/>
            <a:ext cx="4041775" cy="639762"/>
          </a:xfrm>
        </p:spPr>
        <p:txBody>
          <a:bodyPr/>
          <a:lstStyle/>
          <a:p>
            <a:r>
              <a:rPr lang="en-US" sz="2800" dirty="0" smtClean="0"/>
              <a:t>Principle 04 - Versioning</a:t>
            </a:r>
            <a:endParaRPr lang="en-US" sz="2800" dirty="0"/>
          </a:p>
        </p:txBody>
      </p:sp>
      <p:sp>
        <p:nvSpPr>
          <p:cNvPr id="8" name="Content Placeholder 7"/>
          <p:cNvSpPr>
            <a:spLocks noGrp="1"/>
          </p:cNvSpPr>
          <p:nvPr>
            <p:ph sz="quarter" idx="4"/>
          </p:nvPr>
        </p:nvSpPr>
        <p:spPr>
          <a:xfrm>
            <a:off x="4645025" y="792162"/>
            <a:ext cx="4041775" cy="1284288"/>
          </a:xfrm>
          <a:ln>
            <a:solidFill>
              <a:srgbClr val="000000"/>
            </a:solidFill>
          </a:ln>
        </p:spPr>
        <p:txBody>
          <a:bodyPr>
            <a:normAutofit/>
          </a:bodyPr>
          <a:lstStyle/>
          <a:p>
            <a:pPr marL="0" indent="0">
              <a:buNone/>
            </a:pPr>
            <a:r>
              <a:rPr lang="en-US" dirty="0"/>
              <a:t>The ontology provider has procedures for identifying distinct successive versions</a:t>
            </a:r>
          </a:p>
        </p:txBody>
      </p:sp>
      <p:sp>
        <p:nvSpPr>
          <p:cNvPr id="9" name="Text Placeholder 6"/>
          <p:cNvSpPr txBox="1">
            <a:spLocks/>
          </p:cNvSpPr>
          <p:nvPr/>
        </p:nvSpPr>
        <p:spPr>
          <a:xfrm>
            <a:off x="4572000" y="340995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12 – Naming conventions</a:t>
            </a:r>
            <a:endParaRPr lang="en-US" sz="2800" dirty="0"/>
          </a:p>
        </p:txBody>
      </p:sp>
      <p:sp>
        <p:nvSpPr>
          <p:cNvPr id="10" name="Content Placeholder 7"/>
          <p:cNvSpPr txBox="1">
            <a:spLocks/>
          </p:cNvSpPr>
          <p:nvPr/>
        </p:nvSpPr>
        <p:spPr>
          <a:xfrm>
            <a:off x="4648200" y="4049712"/>
            <a:ext cx="4041775" cy="2046288"/>
          </a:xfrm>
          <a:prstGeom prst="rect">
            <a:avLst/>
          </a:prstGeom>
          <a:ln>
            <a:solidFill>
              <a:srgbClr val="000000"/>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smtClean="0"/>
              <a:t>Have a plan that you can consistently apply, avoid acronyms, homonyms, plurals, catch-all terms.</a:t>
            </a:r>
          </a:p>
          <a:p>
            <a:pPr marL="0" indent="0">
              <a:buNone/>
            </a:pPr>
            <a:r>
              <a:rPr lang="en-US" dirty="0"/>
              <a:t>See </a:t>
            </a:r>
            <a:r>
              <a:rPr lang="en-US" dirty="0">
                <a:hlinkClick r:id="rId3"/>
              </a:rPr>
              <a:t>http://www.obofoundry.org/wiki/index.php/</a:t>
            </a:r>
            <a:r>
              <a:rPr lang="en-US" dirty="0" smtClean="0">
                <a:hlinkClick r:id="rId3"/>
              </a:rPr>
              <a:t>Naming</a:t>
            </a:r>
            <a:endParaRPr lang="en-US" dirty="0" smtClean="0"/>
          </a:p>
          <a:p>
            <a:pPr marL="0" indent="0">
              <a:buNone/>
            </a:pPr>
            <a:endParaRPr lang="en-US" dirty="0"/>
          </a:p>
        </p:txBody>
      </p:sp>
    </p:spTree>
    <p:extLst>
      <p:ext uri="{BB962C8B-B14F-4D97-AF65-F5344CB8AC3E}">
        <p14:creationId xmlns:p14="http://schemas.microsoft.com/office/powerpoint/2010/main" val="147156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1812" y="750888"/>
            <a:ext cx="4040188" cy="1001712"/>
          </a:xfrm>
        </p:spPr>
        <p:txBody>
          <a:bodyPr>
            <a:normAutofit lnSpcReduction="10000"/>
          </a:bodyPr>
          <a:lstStyle/>
          <a:p>
            <a:pPr algn="ctr"/>
            <a:r>
              <a:rPr lang="en-US" sz="2800" dirty="0"/>
              <a:t>Principle </a:t>
            </a:r>
            <a:r>
              <a:rPr lang="en-US" sz="2800" dirty="0" smtClean="0"/>
              <a:t>05 – </a:t>
            </a:r>
          </a:p>
          <a:p>
            <a:pPr algn="ctr"/>
            <a:r>
              <a:rPr lang="en-US" sz="2800" dirty="0" smtClean="0"/>
              <a:t>delineated content</a:t>
            </a:r>
            <a:endParaRPr lang="en-US" sz="2800" dirty="0"/>
          </a:p>
          <a:p>
            <a:endParaRPr lang="en-US" sz="2800" dirty="0"/>
          </a:p>
        </p:txBody>
      </p:sp>
      <p:sp>
        <p:nvSpPr>
          <p:cNvPr id="4" name="Content Placeholder 3"/>
          <p:cNvSpPr>
            <a:spLocks noGrp="1"/>
          </p:cNvSpPr>
          <p:nvPr>
            <p:ph sz="half" idx="2"/>
          </p:nvPr>
        </p:nvSpPr>
        <p:spPr>
          <a:xfrm>
            <a:off x="457200" y="1306512"/>
            <a:ext cx="4040188" cy="1284288"/>
          </a:xfrm>
          <a:ln>
            <a:solidFill>
              <a:srgbClr val="000000"/>
            </a:solidFill>
          </a:ln>
        </p:spPr>
        <p:txBody>
          <a:bodyPr>
            <a:normAutofit/>
          </a:bodyPr>
          <a:lstStyle/>
          <a:p>
            <a:pPr marL="0" indent="0">
              <a:buNone/>
            </a:pPr>
            <a:r>
              <a:rPr lang="en-US" dirty="0"/>
              <a:t>C</a:t>
            </a:r>
            <a:r>
              <a:rPr lang="en-US" dirty="0" smtClean="0"/>
              <a:t>learly </a:t>
            </a:r>
            <a:r>
              <a:rPr lang="en-US" dirty="0"/>
              <a:t>specified and clearly delineated content</a:t>
            </a:r>
          </a:p>
        </p:txBody>
      </p:sp>
      <p:sp>
        <p:nvSpPr>
          <p:cNvPr id="7" name="Text Placeholder 6"/>
          <p:cNvSpPr>
            <a:spLocks noGrp="1"/>
          </p:cNvSpPr>
          <p:nvPr>
            <p:ph type="body" sz="quarter" idx="3"/>
          </p:nvPr>
        </p:nvSpPr>
        <p:spPr>
          <a:xfrm>
            <a:off x="5026025" y="838200"/>
            <a:ext cx="4041775" cy="914400"/>
          </a:xfrm>
        </p:spPr>
        <p:txBody>
          <a:bodyPr>
            <a:noAutofit/>
          </a:bodyPr>
          <a:lstStyle/>
          <a:p>
            <a:r>
              <a:rPr lang="en-US" sz="2800" dirty="0"/>
              <a:t>Principle </a:t>
            </a:r>
            <a:r>
              <a:rPr lang="en-US" sz="2800" dirty="0" smtClean="0"/>
              <a:t>06  </a:t>
            </a:r>
            <a:r>
              <a:rPr lang="en-US" sz="2800" dirty="0"/>
              <a:t>–</a:t>
            </a:r>
            <a:r>
              <a:rPr lang="en-US" sz="2800" dirty="0" smtClean="0"/>
              <a:t> </a:t>
            </a:r>
          </a:p>
          <a:p>
            <a:r>
              <a:rPr lang="en-US" sz="2800" dirty="0" smtClean="0"/>
              <a:t>textual </a:t>
            </a:r>
            <a:r>
              <a:rPr lang="en-US" sz="2800" dirty="0"/>
              <a:t>definitions</a:t>
            </a:r>
          </a:p>
          <a:p>
            <a:endParaRPr lang="en-US" sz="2800" dirty="0"/>
          </a:p>
        </p:txBody>
      </p:sp>
      <p:sp>
        <p:nvSpPr>
          <p:cNvPr id="8" name="Content Placeholder 7"/>
          <p:cNvSpPr>
            <a:spLocks noGrp="1"/>
          </p:cNvSpPr>
          <p:nvPr>
            <p:ph sz="quarter" idx="4"/>
          </p:nvPr>
        </p:nvSpPr>
        <p:spPr>
          <a:xfrm>
            <a:off x="4645025" y="1306512"/>
            <a:ext cx="4041775" cy="1284288"/>
          </a:xfrm>
          <a:ln>
            <a:solidFill>
              <a:srgbClr val="000000"/>
            </a:solidFill>
          </a:ln>
        </p:spPr>
        <p:txBody>
          <a:bodyPr>
            <a:normAutofit/>
          </a:bodyPr>
          <a:lstStyle/>
          <a:p>
            <a:pPr marL="0" indent="0">
              <a:buNone/>
            </a:pPr>
            <a:r>
              <a:rPr lang="en-US" dirty="0"/>
              <a:t>The ontology provider has procedures for identifying distinct successive versions</a:t>
            </a:r>
          </a:p>
        </p:txBody>
      </p:sp>
      <p:sp>
        <p:nvSpPr>
          <p:cNvPr id="11" name="Text Placeholder 6"/>
          <p:cNvSpPr txBox="1">
            <a:spLocks/>
          </p:cNvSpPr>
          <p:nvPr/>
        </p:nvSpPr>
        <p:spPr>
          <a:xfrm>
            <a:off x="381000" y="3017838"/>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08 - documented </a:t>
            </a:r>
            <a:endParaRPr lang="en-US" sz="2800" dirty="0"/>
          </a:p>
        </p:txBody>
      </p:sp>
      <p:sp>
        <p:nvSpPr>
          <p:cNvPr id="12" name="Content Placeholder 7"/>
          <p:cNvSpPr txBox="1">
            <a:spLocks/>
          </p:cNvSpPr>
          <p:nvPr/>
        </p:nvSpPr>
        <p:spPr>
          <a:xfrm>
            <a:off x="457200" y="3657600"/>
            <a:ext cx="4041775" cy="15890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Ontology is documented in a published </a:t>
            </a:r>
            <a:r>
              <a:rPr lang="en-US" dirty="0"/>
              <a:t>paper </a:t>
            </a:r>
            <a:r>
              <a:rPr lang="en-US" dirty="0" smtClean="0"/>
              <a:t>or </a:t>
            </a:r>
            <a:r>
              <a:rPr lang="en-US" dirty="0"/>
              <a:t>in manuals for developers and users</a:t>
            </a:r>
          </a:p>
        </p:txBody>
      </p:sp>
    </p:spTree>
    <p:extLst>
      <p:ext uri="{BB962C8B-B14F-4D97-AF65-F5344CB8AC3E}">
        <p14:creationId xmlns:p14="http://schemas.microsoft.com/office/powerpoint/2010/main" val="258710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412" y="666750"/>
            <a:ext cx="4040188" cy="639762"/>
          </a:xfrm>
        </p:spPr>
        <p:txBody>
          <a:bodyPr>
            <a:normAutofit/>
          </a:bodyPr>
          <a:lstStyle/>
          <a:p>
            <a:r>
              <a:rPr lang="en-US" sz="2800" dirty="0" smtClean="0"/>
              <a:t>Principle 09 - Users</a:t>
            </a:r>
            <a:endParaRPr lang="en-US" sz="2800" dirty="0"/>
          </a:p>
        </p:txBody>
      </p:sp>
      <p:sp>
        <p:nvSpPr>
          <p:cNvPr id="4" name="Content Placeholder 3"/>
          <p:cNvSpPr>
            <a:spLocks noGrp="1"/>
          </p:cNvSpPr>
          <p:nvPr>
            <p:ph sz="half" idx="2"/>
          </p:nvPr>
        </p:nvSpPr>
        <p:spPr>
          <a:xfrm>
            <a:off x="457200" y="1306512"/>
            <a:ext cx="4040188" cy="1284288"/>
          </a:xfrm>
          <a:ln>
            <a:solidFill>
              <a:srgbClr val="000000"/>
            </a:solidFill>
          </a:ln>
        </p:spPr>
        <p:txBody>
          <a:bodyPr>
            <a:normAutofit/>
          </a:bodyPr>
          <a:lstStyle/>
          <a:p>
            <a:pPr marL="0" indent="0">
              <a:buNone/>
            </a:pPr>
            <a:r>
              <a:rPr lang="en-US" dirty="0"/>
              <a:t>The ontology has a plurality of independent </a:t>
            </a:r>
            <a:r>
              <a:rPr lang="en-US" dirty="0" smtClean="0"/>
              <a:t>users</a:t>
            </a:r>
          </a:p>
          <a:p>
            <a:pPr marL="0" indent="0">
              <a:buNone/>
            </a:pPr>
            <a:endParaRPr lang="en-US" dirty="0"/>
          </a:p>
        </p:txBody>
      </p:sp>
      <p:sp>
        <p:nvSpPr>
          <p:cNvPr id="7" name="Text Placeholder 6"/>
          <p:cNvSpPr>
            <a:spLocks noGrp="1"/>
          </p:cNvSpPr>
          <p:nvPr>
            <p:ph type="body" sz="quarter" idx="3"/>
          </p:nvPr>
        </p:nvSpPr>
        <p:spPr>
          <a:xfrm>
            <a:off x="4645025" y="666750"/>
            <a:ext cx="4041775" cy="639762"/>
          </a:xfrm>
        </p:spPr>
        <p:txBody>
          <a:bodyPr>
            <a:normAutofit fontScale="92500"/>
          </a:bodyPr>
          <a:lstStyle/>
          <a:p>
            <a:r>
              <a:rPr lang="en-US" sz="2800" dirty="0" smtClean="0"/>
              <a:t>Principle 10 - Collaboration</a:t>
            </a:r>
            <a:endParaRPr lang="en-US" sz="2800" dirty="0"/>
          </a:p>
        </p:txBody>
      </p:sp>
      <p:sp>
        <p:nvSpPr>
          <p:cNvPr id="8" name="Content Placeholder 7"/>
          <p:cNvSpPr>
            <a:spLocks noGrp="1"/>
          </p:cNvSpPr>
          <p:nvPr>
            <p:ph sz="quarter" idx="4"/>
          </p:nvPr>
        </p:nvSpPr>
        <p:spPr>
          <a:xfrm>
            <a:off x="4645025" y="1306512"/>
            <a:ext cx="4041775" cy="1284288"/>
          </a:xfrm>
          <a:ln>
            <a:solidFill>
              <a:srgbClr val="000000"/>
            </a:solidFill>
          </a:ln>
        </p:spPr>
        <p:txBody>
          <a:bodyPr>
            <a:normAutofit/>
          </a:bodyPr>
          <a:lstStyle/>
          <a:p>
            <a:pPr marL="0" indent="0">
              <a:buNone/>
            </a:pPr>
            <a:r>
              <a:rPr lang="en-US" dirty="0"/>
              <a:t>The ontology provider has procedures for identifying distinct successive versions</a:t>
            </a:r>
          </a:p>
        </p:txBody>
      </p:sp>
      <p:sp>
        <p:nvSpPr>
          <p:cNvPr id="9" name="Text Placeholder 6"/>
          <p:cNvSpPr txBox="1">
            <a:spLocks/>
          </p:cNvSpPr>
          <p:nvPr/>
        </p:nvSpPr>
        <p:spPr>
          <a:xfrm>
            <a:off x="4572000" y="295275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17 - </a:t>
            </a:r>
            <a:r>
              <a:rPr lang="en-US" sz="2800" dirty="0" err="1" smtClean="0"/>
              <a:t>instantiability</a:t>
            </a:r>
            <a:r>
              <a:rPr lang="en-US" sz="2800" dirty="0" smtClean="0"/>
              <a:t> </a:t>
            </a:r>
            <a:endParaRPr lang="en-US" sz="2800" dirty="0"/>
          </a:p>
        </p:txBody>
      </p:sp>
      <p:sp>
        <p:nvSpPr>
          <p:cNvPr id="10" name="Content Placeholder 7"/>
          <p:cNvSpPr txBox="1">
            <a:spLocks/>
          </p:cNvSpPr>
          <p:nvPr/>
        </p:nvSpPr>
        <p:spPr>
          <a:xfrm>
            <a:off x="4648200" y="3668712"/>
            <a:ext cx="4041775" cy="2503488"/>
          </a:xfrm>
          <a:prstGeom prst="rect">
            <a:avLst/>
          </a:prstGeom>
          <a:ln>
            <a:solidFill>
              <a:srgbClr val="000000"/>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a:t>All the types represented by the terms in the ontology should be </a:t>
            </a:r>
            <a:r>
              <a:rPr lang="en-US" dirty="0" err="1"/>
              <a:t>instantiable</a:t>
            </a:r>
            <a:endParaRPr lang="en-US" dirty="0"/>
          </a:p>
          <a:p>
            <a:pPr>
              <a:buFont typeface="Wingdings" charset="2"/>
              <a:buChar char="§"/>
            </a:pPr>
            <a:r>
              <a:rPr lang="en-US" dirty="0"/>
              <a:t>types = what are described in textbooks</a:t>
            </a:r>
          </a:p>
          <a:p>
            <a:pPr>
              <a:buFont typeface="Wingdings" charset="2"/>
              <a:buChar char="§"/>
            </a:pPr>
            <a:r>
              <a:rPr lang="en-US" dirty="0"/>
              <a:t>instances = what we observe, measure, perform experiments on</a:t>
            </a:r>
          </a:p>
        </p:txBody>
      </p:sp>
      <p:sp>
        <p:nvSpPr>
          <p:cNvPr id="11" name="Text Placeholder 6"/>
          <p:cNvSpPr txBox="1">
            <a:spLocks/>
          </p:cNvSpPr>
          <p:nvPr/>
        </p:nvSpPr>
        <p:spPr>
          <a:xfrm>
            <a:off x="381000" y="3017838"/>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18 – </a:t>
            </a:r>
            <a:r>
              <a:rPr lang="en-US" sz="2800" dirty="0" err="1" smtClean="0"/>
              <a:t>Orthogonality</a:t>
            </a:r>
            <a:endParaRPr lang="en-US" sz="2800" dirty="0"/>
          </a:p>
        </p:txBody>
      </p:sp>
      <p:sp>
        <p:nvSpPr>
          <p:cNvPr id="12" name="Content Placeholder 7"/>
          <p:cNvSpPr txBox="1">
            <a:spLocks/>
          </p:cNvSpPr>
          <p:nvPr/>
        </p:nvSpPr>
        <p:spPr>
          <a:xfrm>
            <a:off x="457200" y="3657600"/>
            <a:ext cx="4041775" cy="15890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a:t>ontology A </a:t>
            </a:r>
            <a:r>
              <a:rPr lang="en-US" dirty="0" err="1"/>
              <a:t>orthogonal_to</a:t>
            </a:r>
            <a:r>
              <a:rPr lang="en-US" dirty="0"/>
              <a:t> </a:t>
            </a:r>
            <a:r>
              <a:rPr lang="en-US" dirty="0" smtClean="0"/>
              <a:t>ontology </a:t>
            </a:r>
            <a:r>
              <a:rPr lang="en-US" dirty="0"/>
              <a:t>B = A and B share no terms with the same meaning, modulo </a:t>
            </a:r>
            <a:r>
              <a:rPr lang="en-US" dirty="0" err="1"/>
              <a:t>Mireoting</a:t>
            </a:r>
            <a:endParaRPr lang="en-US" dirty="0"/>
          </a:p>
        </p:txBody>
      </p:sp>
    </p:spTree>
    <p:extLst>
      <p:ext uri="{BB962C8B-B14F-4D97-AF65-F5344CB8AC3E}">
        <p14:creationId xmlns:p14="http://schemas.microsoft.com/office/powerpoint/2010/main" val="147838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4040188" cy="639762"/>
          </a:xfrm>
        </p:spPr>
        <p:txBody>
          <a:bodyPr>
            <a:normAutofit/>
          </a:bodyPr>
          <a:lstStyle/>
          <a:p>
            <a:r>
              <a:rPr lang="en-US" sz="2800" dirty="0" smtClean="0"/>
              <a:t>Principle 07 – relations</a:t>
            </a:r>
            <a:endParaRPr lang="en-US" sz="2800" dirty="0"/>
          </a:p>
        </p:txBody>
      </p:sp>
      <p:sp>
        <p:nvSpPr>
          <p:cNvPr id="7" name="Text Placeholder 6"/>
          <p:cNvSpPr>
            <a:spLocks noGrp="1"/>
          </p:cNvSpPr>
          <p:nvPr>
            <p:ph type="body" sz="quarter" idx="3"/>
          </p:nvPr>
        </p:nvSpPr>
        <p:spPr>
          <a:xfrm>
            <a:off x="4645025" y="427038"/>
            <a:ext cx="4041775" cy="639762"/>
          </a:xfrm>
        </p:spPr>
        <p:txBody>
          <a:bodyPr>
            <a:noAutofit/>
          </a:bodyPr>
          <a:lstStyle/>
          <a:p>
            <a:pPr algn="ctr"/>
            <a:r>
              <a:rPr lang="en-US" dirty="0" smtClean="0"/>
              <a:t>Principle 13 – Genus Differentia</a:t>
            </a:r>
            <a:endParaRPr lang="en-US" dirty="0"/>
          </a:p>
        </p:txBody>
      </p:sp>
      <p:sp>
        <p:nvSpPr>
          <p:cNvPr id="2" name="Content Placeholder 1"/>
          <p:cNvSpPr>
            <a:spLocks noGrp="1"/>
          </p:cNvSpPr>
          <p:nvPr>
            <p:ph sz="half" idx="2"/>
          </p:nvPr>
        </p:nvSpPr>
        <p:spPr>
          <a:xfrm>
            <a:off x="457200" y="3733799"/>
            <a:ext cx="4040188" cy="1676401"/>
          </a:xfrm>
          <a:ln>
            <a:solidFill>
              <a:srgbClr val="000000"/>
            </a:solidFill>
          </a:ln>
        </p:spPr>
        <p:txBody>
          <a:bodyPr/>
          <a:lstStyle/>
          <a:p>
            <a:pPr marL="0" indent="0">
              <a:buNone/>
            </a:pPr>
            <a:r>
              <a:rPr lang="en-US" dirty="0" smtClean="0"/>
              <a:t>Ontologies </a:t>
            </a:r>
            <a:r>
              <a:rPr lang="en-US" dirty="0"/>
              <a:t>should be conceivable as the result of populating downwards from some fragment of </a:t>
            </a:r>
            <a:r>
              <a:rPr lang="en-US" dirty="0" smtClean="0"/>
              <a:t>BFO</a:t>
            </a:r>
            <a:endParaRPr lang="en-US" dirty="0"/>
          </a:p>
        </p:txBody>
      </p:sp>
      <p:sp>
        <p:nvSpPr>
          <p:cNvPr id="6" name="Content Placeholder 5"/>
          <p:cNvSpPr>
            <a:spLocks noGrp="1"/>
          </p:cNvSpPr>
          <p:nvPr>
            <p:ph sz="quarter" idx="4"/>
          </p:nvPr>
        </p:nvSpPr>
        <p:spPr>
          <a:xfrm>
            <a:off x="4645025" y="3733799"/>
            <a:ext cx="4041775" cy="1676401"/>
          </a:xfrm>
          <a:ln>
            <a:solidFill>
              <a:srgbClr val="000000"/>
            </a:solidFill>
          </a:ln>
        </p:spPr>
        <p:txBody>
          <a:bodyPr>
            <a:normAutofit/>
          </a:bodyPr>
          <a:lstStyle/>
          <a:p>
            <a:pPr marL="0" indent="0">
              <a:buNone/>
            </a:pPr>
            <a:r>
              <a:rPr lang="en-US" dirty="0" smtClean="0"/>
              <a:t>Single </a:t>
            </a:r>
            <a:r>
              <a:rPr lang="en-US" dirty="0"/>
              <a:t>asserted </a:t>
            </a:r>
            <a:r>
              <a:rPr lang="en-US" dirty="0" err="1" smtClean="0"/>
              <a:t>subclassing</a:t>
            </a:r>
            <a:r>
              <a:rPr lang="en-US" dirty="0" smtClean="0"/>
              <a:t> further </a:t>
            </a:r>
            <a:r>
              <a:rPr lang="en-US" dirty="0" err="1" smtClean="0"/>
              <a:t>subclassing</a:t>
            </a:r>
            <a:r>
              <a:rPr lang="en-US" dirty="0" smtClean="0"/>
              <a:t> is inferred</a:t>
            </a:r>
            <a:endParaRPr lang="en-US" dirty="0"/>
          </a:p>
        </p:txBody>
      </p:sp>
      <p:sp>
        <p:nvSpPr>
          <p:cNvPr id="10" name="Text Placeholder 6"/>
          <p:cNvSpPr txBox="1">
            <a:spLocks/>
          </p:cNvSpPr>
          <p:nvPr/>
        </p:nvSpPr>
        <p:spPr>
          <a:xfrm>
            <a:off x="4572000" y="3094038"/>
            <a:ext cx="4041775"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dirty="0" smtClean="0"/>
              <a:t>Principle 15 – Single inheritance</a:t>
            </a:r>
            <a:endParaRPr lang="en-US" dirty="0"/>
          </a:p>
        </p:txBody>
      </p:sp>
      <p:sp>
        <p:nvSpPr>
          <p:cNvPr id="11" name="Text Placeholder 6"/>
          <p:cNvSpPr txBox="1">
            <a:spLocks/>
          </p:cNvSpPr>
          <p:nvPr/>
        </p:nvSpPr>
        <p:spPr>
          <a:xfrm>
            <a:off x="533400" y="2895600"/>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2800" dirty="0" smtClean="0"/>
              <a:t>Principle 14 – BFO</a:t>
            </a:r>
            <a:endParaRPr lang="en-US" sz="2800" dirty="0"/>
          </a:p>
        </p:txBody>
      </p:sp>
      <p:sp>
        <p:nvSpPr>
          <p:cNvPr id="12" name="Content Placeholder 3"/>
          <p:cNvSpPr txBox="1">
            <a:spLocks/>
          </p:cNvSpPr>
          <p:nvPr/>
        </p:nvSpPr>
        <p:spPr>
          <a:xfrm>
            <a:off x="457200" y="1020762"/>
            <a:ext cx="4040188" cy="164623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The </a:t>
            </a:r>
            <a:r>
              <a:rPr lang="en-US" dirty="0"/>
              <a:t>ontology uses relations which are unambiguously defined</a:t>
            </a:r>
          </a:p>
        </p:txBody>
      </p:sp>
      <p:sp>
        <p:nvSpPr>
          <p:cNvPr id="13" name="Content Placeholder 3"/>
          <p:cNvSpPr txBox="1">
            <a:spLocks/>
          </p:cNvSpPr>
          <p:nvPr/>
        </p:nvSpPr>
        <p:spPr>
          <a:xfrm>
            <a:off x="4648200" y="1009650"/>
            <a:ext cx="4040188" cy="1676400"/>
          </a:xfrm>
          <a:prstGeom prst="rect">
            <a:avLst/>
          </a:prstGeom>
          <a:ln>
            <a:solidFill>
              <a:srgbClr val="000000"/>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Text definitions should be of the form: </a:t>
            </a:r>
          </a:p>
          <a:p>
            <a:pPr marL="0" indent="0">
              <a:buNone/>
            </a:pPr>
            <a:r>
              <a:rPr lang="en-US" dirty="0" smtClean="0"/>
              <a:t>An A (the superclass) that has differentiating characteristic(s) B</a:t>
            </a:r>
            <a:endParaRPr lang="en-US" dirty="0"/>
          </a:p>
        </p:txBody>
      </p:sp>
    </p:spTree>
    <p:extLst>
      <p:ext uri="{BB962C8B-B14F-4D97-AF65-F5344CB8AC3E}">
        <p14:creationId xmlns:p14="http://schemas.microsoft.com/office/powerpoint/2010/main" val="2602664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411</TotalTime>
  <Words>2674</Words>
  <Application>Microsoft Macintosh PowerPoint</Application>
  <PresentationFormat>On-screen Show (4:3)</PresentationFormat>
  <Paragraphs>303</Paragraphs>
  <Slides>32</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Image</vt:lpstr>
      <vt:lpstr>Ontology Best Practices</vt:lpstr>
      <vt:lpstr>PowerPoint Presentation</vt:lpstr>
      <vt:lpstr>What is the difference between the OBO Foundry and the OBO Library?</vt:lpstr>
      <vt:lpstr>PowerPoint Presentation</vt:lpstr>
      <vt:lpstr> </vt:lpstr>
      <vt:lpstr>PowerPoint Presentation</vt:lpstr>
      <vt:lpstr>PowerPoint Presentation</vt:lpstr>
      <vt:lpstr>PowerPoint Presentation</vt:lpstr>
      <vt:lpstr>PowerPoint Presentation</vt:lpstr>
      <vt:lpstr>Foundry take-home messages</vt:lpstr>
      <vt:lpstr>When to obsolete</vt:lpstr>
      <vt:lpstr>Intrinsic ontology evaluation</vt:lpstr>
      <vt:lpstr>PowerPoint Presentation</vt:lpstr>
      <vt:lpstr>Metadata standards</vt:lpstr>
      <vt:lpstr>Ontology documentation</vt:lpstr>
      <vt:lpstr>Internal documentation</vt:lpstr>
      <vt:lpstr>Quality textual documentation and definitions</vt:lpstr>
      <vt:lpstr>PowerPoint Presentation</vt:lpstr>
      <vt:lpstr>PowerPoint Presentation</vt:lpstr>
      <vt:lpstr>Label Bias</vt:lpstr>
      <vt:lpstr>Evaluating text definitions</vt:lpstr>
      <vt:lpstr>PowerPoint Presentation</vt:lpstr>
      <vt:lpstr>PowerPoint Presentation</vt:lpstr>
      <vt:lpstr>PowerPoint Presentation</vt:lpstr>
      <vt:lpstr>Other Textual Documentation</vt:lpstr>
      <vt:lpstr>Example of a difficult to define entity</vt:lpstr>
      <vt:lpstr>Is there complete metadata?</vt:lpstr>
      <vt:lpstr>Quality logical expressions</vt:lpstr>
      <vt:lpstr>Ontology reuse</vt:lpstr>
      <vt:lpstr>Testing the ontology against data</vt:lpstr>
      <vt:lpstr>PowerPoint Presentation</vt:lpstr>
      <vt:lpstr>Ongoing intrinsic issues for development of biological ontologies</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Haendel</dc:creator>
  <cp:lastModifiedBy>Melissa Haendel</cp:lastModifiedBy>
  <cp:revision>8</cp:revision>
  <dcterms:created xsi:type="dcterms:W3CDTF">2013-07-28T19:14:40Z</dcterms:created>
  <dcterms:modified xsi:type="dcterms:W3CDTF">2013-07-29T02:11:47Z</dcterms:modified>
</cp:coreProperties>
</file>