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1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331FB-DFD1-A44D-9403-B502267497A2}" type="datetimeFigureOut">
              <a:rPr lang="en-US" smtClean="0"/>
              <a:t>7/28/13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EC4EB-FA13-B543-9890-175738D8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8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/>
          <a:lstStyle/>
          <a:p>
            <a:pPr marL="339725" indent="-339725">
              <a:spcBef>
                <a:spcPts val="800"/>
              </a:spcBef>
              <a:buFontTx/>
              <a:buChar char="•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Seed plants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: angiosperms  and  gymnosperms </a:t>
            </a:r>
          </a:p>
          <a:p>
            <a:pPr marL="339725" indent="-339725">
              <a:spcBef>
                <a:spcPts val="800"/>
              </a:spcBef>
              <a:buFontTx/>
              <a:buChar char="•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US" b="1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339725" indent="-339725">
              <a:spcBef>
                <a:spcPts val="800"/>
              </a:spcBef>
              <a:buFontTx/>
              <a:buChar char="•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Pteridophytes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: ferns and lycopods- selaginella</a:t>
            </a:r>
          </a:p>
          <a:p>
            <a:pPr marL="339725" indent="-339725">
              <a:spcBef>
                <a:spcPts val="8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339725" indent="-339725">
              <a:spcBef>
                <a:spcPts val="800"/>
              </a:spcBef>
              <a:buFontTx/>
              <a:buChar char="•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Bryophytes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: mosses, liverworts, and hornworts</a:t>
            </a:r>
          </a:p>
          <a:p>
            <a:pPr marL="339725" indent="-339725">
              <a:spcBef>
                <a:spcPts val="800"/>
              </a:spcBef>
              <a:buFontTx/>
              <a:buChar char="•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339725" indent="-339725">
              <a:spcBef>
                <a:spcPts val="800"/>
              </a:spcBef>
              <a:buFontTx/>
              <a:buChar char="•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Algae</a:t>
            </a:r>
          </a:p>
          <a:p>
            <a:pPr marL="339725" indent="-339725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52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Never in </a:t>
            </a:r>
            <a:r>
              <a:rPr lang="en-US" dirty="0" err="1" smtClean="0"/>
              <a:t>taxon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06CEF-BD74-BF4F-B93C-6DD63D6AABD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5572-819D-5749-BB92-600D4B404A81}" type="datetimeFigureOut">
              <a:rPr lang="en-US" smtClean="0"/>
              <a:t>7/28/13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FE85-A988-2343-86D5-1242093C3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9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5572-819D-5749-BB92-600D4B404A81}" type="datetimeFigureOut">
              <a:rPr lang="en-US" smtClean="0"/>
              <a:t>7/28/13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FE85-A988-2343-86D5-1242093C3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2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5572-819D-5749-BB92-600D4B404A81}" type="datetimeFigureOut">
              <a:rPr lang="en-US" smtClean="0"/>
              <a:t>7/28/13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FE85-A988-2343-86D5-1242093C3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1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5572-819D-5749-BB92-600D4B404A81}" type="datetimeFigureOut">
              <a:rPr lang="en-US" smtClean="0"/>
              <a:t>7/28/13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FE85-A988-2343-86D5-1242093C3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6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5572-819D-5749-BB92-600D4B404A81}" type="datetimeFigureOut">
              <a:rPr lang="en-US" smtClean="0"/>
              <a:t>7/28/13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FE85-A988-2343-86D5-1242093C3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9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5572-819D-5749-BB92-600D4B404A81}" type="datetimeFigureOut">
              <a:rPr lang="en-US" smtClean="0"/>
              <a:t>7/28/13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FE85-A988-2343-86D5-1242093C3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5572-819D-5749-BB92-600D4B404A81}" type="datetimeFigureOut">
              <a:rPr lang="en-US" smtClean="0"/>
              <a:t>7/28/13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FE85-A988-2343-86D5-1242093C3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7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5572-819D-5749-BB92-600D4B404A81}" type="datetimeFigureOut">
              <a:rPr lang="en-US" smtClean="0"/>
              <a:t>7/28/13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FE85-A988-2343-86D5-1242093C3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1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5572-819D-5749-BB92-600D4B404A81}" type="datetimeFigureOut">
              <a:rPr lang="en-US" smtClean="0"/>
              <a:t>7/28/13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FE85-A988-2343-86D5-1242093C3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6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5572-819D-5749-BB92-600D4B404A81}" type="datetimeFigureOut">
              <a:rPr lang="en-US" smtClean="0"/>
              <a:t>7/28/13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FE85-A988-2343-86D5-1242093C3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3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5572-819D-5749-BB92-600D4B404A81}" type="datetimeFigureOut">
              <a:rPr lang="en-US" smtClean="0"/>
              <a:t>7/28/13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FE85-A988-2343-86D5-1242093C3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0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B5572-819D-5749-BB92-600D4B404A81}" type="datetimeFigureOut">
              <a:rPr lang="en-US" smtClean="0"/>
              <a:t>7/28/13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EFE85-A988-2343-86D5-1242093C3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2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fme.biostr.washington.edu:8080/FME/index.html" TargetMode="Externa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hyperlink" Target="http://www.obofoundry.org/wiki/index.php/UBERON:Main_Pag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Foundational Model of Anatomy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05057" y="1239926"/>
            <a:ext cx="60427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linkClick r:id="rId2"/>
              </a:rPr>
              <a:t>http://fme.biostr.washington.edu:8080/FME/</a:t>
            </a:r>
            <a:r>
              <a:rPr lang="en-US" sz="2000" dirty="0" smtClean="0">
                <a:hlinkClick r:id="rId2"/>
              </a:rPr>
              <a:t>index.html</a:t>
            </a:r>
            <a:endParaRPr lang="en-US" sz="2000" dirty="0" smtClean="0"/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4145" b="10851"/>
          <a:stretch/>
        </p:blipFill>
        <p:spPr>
          <a:xfrm>
            <a:off x="0" y="1818870"/>
            <a:ext cx="9144000" cy="42864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06816"/>
            <a:ext cx="91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of </a:t>
            </a:r>
            <a:r>
              <a:rPr lang="en-US" dirty="0"/>
              <a:t>the largest (</a:t>
            </a:r>
            <a:r>
              <a:rPr lang="en-US" dirty="0" smtClean="0"/>
              <a:t>83,281 classes) and earliest anatomy ontologies, purely structural differentia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52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Spatial.obo</a:t>
            </a:r>
            <a:endParaRPr lang="en-US" dirty="0"/>
          </a:p>
        </p:txBody>
      </p:sp>
      <p:pic>
        <p:nvPicPr>
          <p:cNvPr id="5" name="Picture 4" descr="spatial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07"/>
          <a:stretch/>
        </p:blipFill>
        <p:spPr>
          <a:xfrm>
            <a:off x="266520" y="1107630"/>
            <a:ext cx="4805364" cy="5564374"/>
          </a:xfrm>
          <a:prstGeom prst="rect">
            <a:avLst/>
          </a:prstGeom>
        </p:spPr>
      </p:pic>
      <p:pic>
        <p:nvPicPr>
          <p:cNvPr id="6" name="Picture 5" descr="spatial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93"/>
          <a:stretch/>
        </p:blipFill>
        <p:spPr>
          <a:xfrm>
            <a:off x="4354014" y="1661333"/>
            <a:ext cx="4805364" cy="509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413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2262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Species-centric ontologies</a:t>
            </a:r>
            <a:br>
              <a:rPr lang="en-US" sz="4000" b="1" dirty="0" smtClean="0"/>
            </a:br>
            <a:r>
              <a:rPr lang="en-US" sz="3200" b="1" dirty="0" smtClean="0"/>
              <a:t>The </a:t>
            </a:r>
            <a:r>
              <a:rPr lang="en-US" sz="3200" b="1" dirty="0" err="1"/>
              <a:t>Z</a:t>
            </a:r>
            <a:r>
              <a:rPr lang="en-US" sz="3200" b="1" dirty="0" err="1" smtClean="0"/>
              <a:t>ebrafish</a:t>
            </a:r>
            <a:r>
              <a:rPr lang="en-US" sz="3200" b="1" dirty="0" smtClean="0"/>
              <a:t> Anatomy Ontology</a:t>
            </a:r>
            <a:endParaRPr lang="en-US" sz="3200" b="1" dirty="0"/>
          </a:p>
        </p:txBody>
      </p:sp>
      <p:pic>
        <p:nvPicPr>
          <p:cNvPr id="4" name="Picture 3" descr="zfaneuralcres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21" r="23107" b="18973"/>
          <a:stretch/>
        </p:blipFill>
        <p:spPr>
          <a:xfrm>
            <a:off x="206009" y="2841406"/>
            <a:ext cx="8497277" cy="33389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30117" b="30475"/>
          <a:stretch/>
        </p:blipFill>
        <p:spPr>
          <a:xfrm>
            <a:off x="457200" y="1479627"/>
            <a:ext cx="2857500" cy="11260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5800" y="1605413"/>
            <a:ext cx="2921000" cy="1574800"/>
          </a:xfrm>
          <a:prstGeom prst="rect">
            <a:avLst/>
          </a:prstGeom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6297138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457200"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 smtClean="0">
                <a:solidFill>
                  <a:srgbClr val="000000"/>
                </a:solidFill>
              </a:rPr>
              <a:t>Used to record gene expression and phenotypes at different stages of development 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2608" y="219240"/>
            <a:ext cx="8692444" cy="6434666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359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Representing development: three different approaches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87" y="1632555"/>
            <a:ext cx="3641222" cy="43258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961859"/>
            <a:ext cx="3021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EMAP mouse anatomy – each granular developmental stage has a </a:t>
            </a:r>
            <a:r>
              <a:rPr lang="en-US" dirty="0" err="1" smtClean="0"/>
              <a:t>partonomy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282" y="1632555"/>
            <a:ext cx="3254783" cy="41233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14709" y="5961859"/>
            <a:ext cx="2304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Fruitfly</a:t>
            </a:r>
            <a:r>
              <a:rPr lang="en-US" dirty="0" smtClean="0"/>
              <a:t> – </a:t>
            </a:r>
            <a:r>
              <a:rPr lang="en-US" dirty="0" err="1" smtClean="0"/>
              <a:t>partonomy</a:t>
            </a:r>
            <a:r>
              <a:rPr lang="en-US" dirty="0" smtClean="0"/>
              <a:t> by life cycle stage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04217" y="5684860"/>
            <a:ext cx="2492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Zebrafish</a:t>
            </a:r>
            <a:r>
              <a:rPr lang="en-US" dirty="0" smtClean="0"/>
              <a:t>- each structure has a start stage and an end stage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945208" y="1818869"/>
            <a:ext cx="1741592" cy="7055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pancreas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99060" y="4311975"/>
            <a:ext cx="124494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Adult stage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1" idx="5"/>
          </p:cNvCxnSpPr>
          <p:nvPr/>
        </p:nvCxnSpPr>
        <p:spPr>
          <a:xfrm>
            <a:off x="8431750" y="2421133"/>
            <a:ext cx="255050" cy="1890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21912" y="3409526"/>
            <a:ext cx="193304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Hatching:Long-pec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290116" y="2524465"/>
            <a:ext cx="188132" cy="8850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87358" y="2587185"/>
            <a:ext cx="119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stage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063471" y="2924251"/>
            <a:ext cx="109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 stage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0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304800" y="-609600"/>
            <a:ext cx="86487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</a:pPr>
            <a:r>
              <a:rPr lang="en-US" sz="3200" b="1" dirty="0">
                <a:solidFill>
                  <a:srgbClr val="000000"/>
                </a:solidFill>
              </a:rPr>
              <a:t>Multi-species anatomy ontologies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6172200" y="990600"/>
            <a:ext cx="2514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457200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b="1">
                <a:solidFill>
                  <a:srgbClr val="000000"/>
                </a:solidFill>
              </a:rPr>
              <a:t>  Seed plants</a:t>
            </a:r>
          </a:p>
          <a:p>
            <a:pPr algn="ctr" eaLnBrk="1" hangingPunct="1">
              <a:spcAft>
                <a:spcPts val="120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400" b="1">
                <a:solidFill>
                  <a:srgbClr val="000000"/>
                </a:solidFill>
              </a:rPr>
              <a:t>(Angiosperms and Gymnosperms)</a:t>
            </a:r>
          </a:p>
          <a:p>
            <a:pPr algn="ctr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b="1">
                <a:solidFill>
                  <a:srgbClr val="000000"/>
                </a:solidFill>
              </a:rPr>
              <a:t> Pteridophytes</a:t>
            </a:r>
          </a:p>
          <a:p>
            <a:pPr algn="ctr" eaLnBrk="1" hangingPunct="1">
              <a:spcAft>
                <a:spcPts val="60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b="1">
                <a:solidFill>
                  <a:srgbClr val="000000"/>
                </a:solidFill>
              </a:rPr>
              <a:t>(Ferns and Lycopods)</a:t>
            </a:r>
          </a:p>
          <a:p>
            <a:pPr algn="ctr" eaLnBrk="1" hangingPunct="1">
              <a:spcAft>
                <a:spcPts val="60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b="1">
              <a:solidFill>
                <a:srgbClr val="000000"/>
              </a:solidFill>
            </a:endParaRPr>
          </a:p>
          <a:p>
            <a:pPr algn="ctr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b="1">
                <a:solidFill>
                  <a:srgbClr val="000000"/>
                </a:solidFill>
              </a:rPr>
              <a:t>Bryophytes</a:t>
            </a:r>
          </a:p>
          <a:p>
            <a:pPr algn="ctr" eaLnBrk="1" hangingPunct="1">
              <a:spcBef>
                <a:spcPts val="700"/>
              </a:spcBef>
              <a:spcAft>
                <a:spcPts val="300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b="1">
                <a:solidFill>
                  <a:srgbClr val="000000"/>
                </a:solidFill>
              </a:rPr>
              <a:t>(Mosses, Hornworts and Liverworts)</a:t>
            </a:r>
          </a:p>
          <a:p>
            <a:pPr algn="ctr" eaLnBrk="1" hangingPunct="1">
              <a:spcBef>
                <a:spcPts val="700"/>
              </a:spcBef>
              <a:spcAft>
                <a:spcPts val="300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b="1">
                <a:solidFill>
                  <a:srgbClr val="000000"/>
                </a:solidFill>
              </a:rPr>
              <a:t>Algae 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 b="1">
              <a:solidFill>
                <a:srgbClr val="000000"/>
              </a:solidFill>
            </a:endParaRPr>
          </a:p>
          <a:p>
            <a:pPr algn="ctr"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 b="1">
              <a:solidFill>
                <a:srgbClr val="000000"/>
              </a:solidFill>
            </a:endParaRPr>
          </a:p>
          <a:p>
            <a:pPr eaLnBrk="1" hangingPunct="1">
              <a:spcBef>
                <a:spcPts val="700"/>
              </a:spcBef>
              <a:spcAft>
                <a:spcPts val="300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b="1">
              <a:solidFill>
                <a:srgbClr val="000000"/>
              </a:solidFill>
            </a:endParaRP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07" y="1066800"/>
            <a:ext cx="545782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540831" y="6370126"/>
            <a:ext cx="2825750" cy="326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600" dirty="0">
                <a:solidFill>
                  <a:srgbClr val="000000"/>
                </a:solidFill>
              </a:rPr>
              <a:t>Bowman et al, Cell, 2007</a:t>
            </a:r>
          </a:p>
        </p:txBody>
      </p:sp>
      <p:sp>
        <p:nvSpPr>
          <p:cNvPr id="26630" name="TextBox 5"/>
          <p:cNvSpPr txBox="1">
            <a:spLocks noChangeArrowheads="1"/>
          </p:cNvSpPr>
          <p:nvPr/>
        </p:nvSpPr>
        <p:spPr bwMode="auto">
          <a:xfrm>
            <a:off x="3140075" y="609600"/>
            <a:ext cx="3019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00"/>
                </a:solidFill>
              </a:rPr>
              <a:t>The Plant Ontology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228600" y="5943600"/>
            <a:ext cx="8229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defTabSz="457200"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</a:rPr>
              <a:t>Challenge is in representing diversity in anatomy, morphology, life cycles, growth patterns </a:t>
            </a:r>
          </a:p>
        </p:txBody>
      </p:sp>
      <p:sp>
        <p:nvSpPr>
          <p:cNvPr id="8" name="Rectangle 7"/>
          <p:cNvSpPr/>
          <p:nvPr/>
        </p:nvSpPr>
        <p:spPr>
          <a:xfrm>
            <a:off x="232608" y="219240"/>
            <a:ext cx="8692444" cy="6434666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88521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Ontologies built for one species may not work for others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7856"/>
            <a:ext cx="4533900" cy="502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491" y="1590832"/>
            <a:ext cx="2557250" cy="277144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620032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http://fme.biostr.washington.edu:8080/FME/index.html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5206295" y="4223779"/>
            <a:ext cx="39377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http://ccm.ucdavis.edu/bcancercd/22/mouse_figure.html</a:t>
            </a:r>
            <a:endParaRPr lang="en-US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295" y="4562234"/>
            <a:ext cx="1306538" cy="205779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32608" y="219240"/>
            <a:ext cx="8692444" cy="6434666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5320" r="15264"/>
          <a:stretch/>
        </p:blipFill>
        <p:spPr>
          <a:xfrm>
            <a:off x="6598426" y="5083589"/>
            <a:ext cx="2239038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81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60" y="1118086"/>
            <a:ext cx="7908583" cy="4835231"/>
          </a:xfrm>
          <a:prstGeom prst="rect">
            <a:avLst/>
          </a:prstGeom>
        </p:spPr>
      </p:pic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32608" y="304800"/>
            <a:ext cx="869244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 err="1" smtClean="0"/>
              <a:t>Uberon</a:t>
            </a:r>
            <a:r>
              <a:rPr lang="en-US" sz="3200" b="1" dirty="0" smtClean="0"/>
              <a:t> – a multi-species ontology for </a:t>
            </a:r>
            <a:r>
              <a:rPr lang="en-US" sz="3200" b="1" dirty="0" err="1" smtClean="0"/>
              <a:t>phenomics</a:t>
            </a:r>
            <a:r>
              <a:rPr lang="en-US" sz="3200" b="1" dirty="0" smtClean="0"/>
              <a:t> and </a:t>
            </a:r>
            <a:r>
              <a:rPr lang="en-US" sz="3200" b="1" dirty="0" err="1" smtClean="0"/>
              <a:t>evo-devo</a:t>
            </a:r>
            <a:r>
              <a:rPr lang="en-US" sz="3200" b="1" dirty="0" smtClean="0"/>
              <a:t> analyses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232608" y="219240"/>
            <a:ext cx="8692444" cy="6434666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0023" y="5918043"/>
            <a:ext cx="213672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hlinkClick r:id="rId3"/>
              </a:rPr>
              <a:t>Uberon.org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05546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partonomy.process"/>
          <p:cNvPicPr>
            <a:picLocks noChangeAspect="1"/>
          </p:cNvPicPr>
          <p:nvPr/>
        </p:nvPicPr>
        <p:blipFill>
          <a:blip r:embed="rId3"/>
          <a:srcRect l="6667" r="31667"/>
          <a:stretch>
            <a:fillRect/>
          </a:stretch>
        </p:blipFill>
        <p:spPr bwMode="auto">
          <a:xfrm>
            <a:off x="211648" y="834488"/>
            <a:ext cx="6248400" cy="5891212"/>
          </a:xfrm>
          <a:prstGeom prst="rect">
            <a:avLst/>
          </a:prstGeom>
          <a:solidFill>
            <a:srgbClr val="E3AD4A"/>
          </a:solidFill>
          <a:ln w="9525">
            <a:noFill/>
            <a:miter lim="800000"/>
            <a:headEnd/>
            <a:tailEnd/>
          </a:ln>
        </p:spPr>
      </p:pic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0" y="22860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 smtClean="0"/>
              <a:t>The Gene Ontology </a:t>
            </a:r>
            <a:r>
              <a:rPr lang="en-US" sz="3600" b="1" dirty="0"/>
              <a:t>has</a:t>
            </a:r>
            <a:r>
              <a:rPr lang="en-US" sz="3600" b="1" dirty="0" smtClean="0"/>
              <a:t> an </a:t>
            </a:r>
            <a:r>
              <a:rPr lang="en-US" sz="3600" b="1" dirty="0"/>
              <a:t>anatomy ontology</a:t>
            </a:r>
            <a:endParaRPr lang="en-US" sz="3600" b="1" i="1" dirty="0"/>
          </a:p>
        </p:txBody>
      </p:sp>
      <p:sp>
        <p:nvSpPr>
          <p:cNvPr id="5" name="Rectangle 4"/>
          <p:cNvSpPr/>
          <p:nvPr/>
        </p:nvSpPr>
        <p:spPr>
          <a:xfrm>
            <a:off x="232608" y="219240"/>
            <a:ext cx="8692444" cy="6434666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392" y="4150809"/>
            <a:ext cx="2987288" cy="24376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20104" t="55728"/>
          <a:stretch/>
        </p:blipFill>
        <p:spPr>
          <a:xfrm>
            <a:off x="6024281" y="2789142"/>
            <a:ext cx="2900769" cy="1204536"/>
          </a:xfrm>
          <a:prstGeom prst="rect">
            <a:avLst/>
          </a:prstGeom>
        </p:spPr>
      </p:pic>
      <p:cxnSp>
        <p:nvCxnSpPr>
          <p:cNvPr id="9" name="Straight Arrow Connector 18"/>
          <p:cNvCxnSpPr>
            <a:cxnSpLocks noChangeShapeType="1"/>
            <a:stCxn id="4" idx="2"/>
          </p:cNvCxnSpPr>
          <p:nvPr/>
        </p:nvCxnSpPr>
        <p:spPr bwMode="auto">
          <a:xfrm flipH="1">
            <a:off x="3666112" y="3951693"/>
            <a:ext cx="2583523" cy="1665647"/>
          </a:xfrm>
          <a:prstGeom prst="straightConnector1">
            <a:avLst/>
          </a:prstGeom>
          <a:noFill/>
          <a:ln w="50800">
            <a:solidFill>
              <a:srgbClr val="E3AD4A"/>
            </a:solidFill>
            <a:round/>
            <a:headEnd/>
            <a:tailEnd type="triangl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276577" y="3582361"/>
            <a:ext cx="1946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Look ma, no pons!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081589" y="4242467"/>
            <a:ext cx="84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950659" y="2370502"/>
            <a:ext cx="103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zebrafish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8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2"/>
          <p:cNvSpPr txBox="1">
            <a:spLocks noChangeArrowheads="1"/>
          </p:cNvSpPr>
          <p:nvPr/>
        </p:nvSpPr>
        <p:spPr bwMode="auto">
          <a:xfrm>
            <a:off x="232608" y="304800"/>
            <a:ext cx="8692444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Phenotype ontologies also have inherent anatomy</a:t>
            </a:r>
          </a:p>
        </p:txBody>
      </p:sp>
      <p:sp>
        <p:nvSpPr>
          <p:cNvPr id="22531" name="TextBox 7"/>
          <p:cNvSpPr txBox="1">
            <a:spLocks noChangeArrowheads="1"/>
          </p:cNvSpPr>
          <p:nvPr/>
        </p:nvSpPr>
        <p:spPr bwMode="auto">
          <a:xfrm>
            <a:off x="232609" y="6316401"/>
            <a:ext cx="869244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Designed primarily for annotation of phenotypes within a single species</a:t>
            </a:r>
          </a:p>
        </p:txBody>
      </p:sp>
      <p:pic>
        <p:nvPicPr>
          <p:cNvPr id="22532" name="Picture 21" descr="Ontology Lookup Service (OLS)_1298721898660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8838" y="990600"/>
            <a:ext cx="556736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TextBox 22"/>
          <p:cNvSpPr txBox="1">
            <a:spLocks noChangeArrowheads="1"/>
          </p:cNvSpPr>
          <p:nvPr/>
        </p:nvSpPr>
        <p:spPr bwMode="auto">
          <a:xfrm>
            <a:off x="660400" y="2671763"/>
            <a:ext cx="135096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WBbt </a:t>
            </a:r>
          </a:p>
          <a:p>
            <a:r>
              <a:rPr lang="en-US" b="1"/>
              <a:t>C. elegans</a:t>
            </a:r>
          </a:p>
          <a:p>
            <a:r>
              <a:rPr lang="en-US" b="1"/>
              <a:t>phenotype</a:t>
            </a:r>
          </a:p>
        </p:txBody>
      </p:sp>
      <p:sp>
        <p:nvSpPr>
          <p:cNvPr id="6" name="Rectangle 5"/>
          <p:cNvSpPr/>
          <p:nvPr/>
        </p:nvSpPr>
        <p:spPr>
          <a:xfrm>
            <a:off x="232608" y="219240"/>
            <a:ext cx="8692444" cy="6434666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23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258</Words>
  <Application>Microsoft Macintosh PowerPoint</Application>
  <PresentationFormat>On-screen Show (4:3)</PresentationFormat>
  <Paragraphs>51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The Foundational Model of Anatomy</vt:lpstr>
      <vt:lpstr>Spatial.obo</vt:lpstr>
      <vt:lpstr>Species-centric ontologies The Zebrafish Anatomy Ontology</vt:lpstr>
      <vt:lpstr>Representing development: three different approaches</vt:lpstr>
      <vt:lpstr>PowerPoint Presentation</vt:lpstr>
      <vt:lpstr>Ontologies built for one species may not work for others</vt:lpstr>
      <vt:lpstr>PowerPoint Presentation</vt:lpstr>
      <vt:lpstr>PowerPoint Presentation</vt:lpstr>
      <vt:lpstr>PowerPoint Presentation</vt:lpstr>
    </vt:vector>
  </TitlesOfParts>
  <Company>OHSU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Foundational Model of Anatomy</dc:title>
  <dc:creator>Melissa Haendel</dc:creator>
  <cp:lastModifiedBy>Melissa Haendel</cp:lastModifiedBy>
  <cp:revision>1</cp:revision>
  <dcterms:created xsi:type="dcterms:W3CDTF">2013-07-28T18:54:19Z</dcterms:created>
  <dcterms:modified xsi:type="dcterms:W3CDTF">2013-07-28T19:18:44Z</dcterms:modified>
</cp:coreProperties>
</file>