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5" r:id="rId5"/>
    <p:sldId id="264" r:id="rId6"/>
    <p:sldId id="266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578D-4E7F-7A47-A4F8-1811E485D030}" type="datetimeFigureOut">
              <a:rPr lang="en-US" smtClean="0"/>
              <a:t>8/2/13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8B02-1DA9-2D4D-AFCB-66CF7452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9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578D-4E7F-7A47-A4F8-1811E485D030}" type="datetimeFigureOut">
              <a:rPr lang="en-US" smtClean="0"/>
              <a:t>8/2/13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8B02-1DA9-2D4D-AFCB-66CF7452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578D-4E7F-7A47-A4F8-1811E485D030}" type="datetimeFigureOut">
              <a:rPr lang="en-US" smtClean="0"/>
              <a:t>8/2/13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8B02-1DA9-2D4D-AFCB-66CF7452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0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578D-4E7F-7A47-A4F8-1811E485D030}" type="datetimeFigureOut">
              <a:rPr lang="en-US" smtClean="0"/>
              <a:t>8/2/13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8B02-1DA9-2D4D-AFCB-66CF7452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0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578D-4E7F-7A47-A4F8-1811E485D030}" type="datetimeFigureOut">
              <a:rPr lang="en-US" smtClean="0"/>
              <a:t>8/2/13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8B02-1DA9-2D4D-AFCB-66CF7452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6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578D-4E7F-7A47-A4F8-1811E485D030}" type="datetimeFigureOut">
              <a:rPr lang="en-US" smtClean="0"/>
              <a:t>8/2/13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8B02-1DA9-2D4D-AFCB-66CF7452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5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578D-4E7F-7A47-A4F8-1811E485D030}" type="datetimeFigureOut">
              <a:rPr lang="en-US" smtClean="0"/>
              <a:t>8/2/13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8B02-1DA9-2D4D-AFCB-66CF7452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7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578D-4E7F-7A47-A4F8-1811E485D030}" type="datetimeFigureOut">
              <a:rPr lang="en-US" smtClean="0"/>
              <a:t>8/2/13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8B02-1DA9-2D4D-AFCB-66CF7452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578D-4E7F-7A47-A4F8-1811E485D030}" type="datetimeFigureOut">
              <a:rPr lang="en-US" smtClean="0"/>
              <a:t>8/2/13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8B02-1DA9-2D4D-AFCB-66CF7452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9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578D-4E7F-7A47-A4F8-1811E485D030}" type="datetimeFigureOut">
              <a:rPr lang="en-US" smtClean="0"/>
              <a:t>8/2/13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8B02-1DA9-2D4D-AFCB-66CF7452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0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578D-4E7F-7A47-A4F8-1811E485D030}" type="datetimeFigureOut">
              <a:rPr lang="en-US" smtClean="0"/>
              <a:t>8/2/13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8B02-1DA9-2D4D-AFCB-66CF7452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9578D-4E7F-7A47-A4F8-1811E485D030}" type="datetimeFigureOut">
              <a:rPr lang="en-US" smtClean="0"/>
              <a:t>8/2/13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38B02-1DA9-2D4D-AFCB-66CF74528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1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jpeg"/><Relationship Id="rId14" Type="http://schemas.openxmlformats.org/officeDocument/2006/relationships/image" Target="../media/image13.png"/><Relationship Id="rId15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62435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Next Generation Phenomics for the Tree of Life</a:t>
            </a:r>
            <a:br>
              <a:rPr lang="en-US" dirty="0" smtClean="0"/>
            </a:br>
            <a:r>
              <a:rPr lang="en-US" dirty="0" smtClean="0"/>
              <a:t>....needs a Microbial Ontology!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021510" y="5182205"/>
            <a:ext cx="7784353" cy="82027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Taking up phenomic data, making matrices and building trees</a:t>
            </a:r>
          </a:p>
        </p:txBody>
      </p:sp>
      <p:pic>
        <p:nvPicPr>
          <p:cNvPr id="6" name="Picture 5" descr="avatol_formau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741" y="2390588"/>
            <a:ext cx="2841345" cy="2958353"/>
          </a:xfrm>
          <a:prstGeom prst="rect">
            <a:avLst/>
          </a:prstGeom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429000" y="13176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Arial" charset="0"/>
            </a:endParaRPr>
          </a:p>
        </p:txBody>
      </p:sp>
      <p:pic>
        <p:nvPicPr>
          <p:cNvPr id="10" name="Picture 5" descr="prochlorococcus_bgt.jpg                                        0003D8BDStromatolite                   BE172E48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212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&#10;pathways1.jpg                                                  000210D1CB's Big Gray Baby             B746699A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857" y="4009525"/>
            <a:ext cx="990600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thermococcus-ch-sec.jpg                                        000210D1CB's Big Gray Baby             B746699A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0" y="3901984"/>
            <a:ext cx="1016000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 descr="&#10;volvox.jpg                                                     00328F0BCB's Big Gray Baby             B746699A: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626" y="5741987"/>
            <a:ext cx="1371600" cy="108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giardia.jpg                                                    00328F87CB's Big Gray Baby             B746699A: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74904"/>
            <a:ext cx="1339850" cy="114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Euplotes&amp;Stylonychia.jpg                                       0032902DCB's Big Gray Baby             B746699A: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941" y="5774904"/>
            <a:ext cx="1447800" cy="107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Hantkenina.gif                                                 003290D3CB's Big Gray Baby             B746699A: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457" y="1089593"/>
            <a:ext cx="10858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5" descr="&#10;Gonyaulax.gif                                                  0032905DCB's Big Gray Baby             B746699A: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741987"/>
            <a:ext cx="1046163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 descr="Epithemiasmithii.gif                                           0032911CCB's Big Gray Baby             B746699A: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069" y="5926137"/>
            <a:ext cx="1624012" cy="93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0" descr="chondromyces.gif                                               000435ACCB's Big Gray Baby             B746699A: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6685"/>
            <a:ext cx="1157288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1" descr="streptomyces2.jpg                                              000435ACCB's Big Gray Baby             B746699A: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9593"/>
            <a:ext cx="1157288" cy="99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 descr="EmilianaHuxleyi.GIF                                            0032920ACB's Big Gray Baby             B746699A: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763" y="5715000"/>
            <a:ext cx="1138237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pyrodictium.jpeg                                               000210D1CB's Big Gray Baby             B746699A: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962" y="2351087"/>
            <a:ext cx="1600200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5827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600" y="1319555"/>
            <a:ext cx="9019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1.	Annotate Characters from a Text Description (</a:t>
            </a:r>
            <a:r>
              <a:rPr lang="en-US" sz="3200" dirty="0" err="1" smtClean="0"/>
              <a:t>CharaParser</a:t>
            </a:r>
            <a:r>
              <a:rPr lang="en-US" sz="3200" dirty="0"/>
              <a:t> </a:t>
            </a:r>
            <a:r>
              <a:rPr lang="en-US" sz="3200" dirty="0" smtClean="0"/>
              <a:t>– semantic identification of characters/terms using an ontology)</a:t>
            </a:r>
          </a:p>
          <a:p>
            <a:pPr marL="514350" indent="-514350"/>
            <a:r>
              <a:rPr lang="en-US" sz="3200" dirty="0" smtClean="0"/>
              <a:t>2.	Translate Annotated Description Files to </a:t>
            </a:r>
          </a:p>
          <a:p>
            <a:pPr marL="514350" indent="-514350"/>
            <a:r>
              <a:rPr lang="en-US" sz="3200" dirty="0" smtClean="0"/>
              <a:t>	Character Matrix (presence/absence)</a:t>
            </a:r>
          </a:p>
          <a:p>
            <a:pPr marL="514350" indent="-514350"/>
            <a:r>
              <a:rPr lang="en-US" sz="3200" dirty="0" smtClean="0"/>
              <a:t>3.	Most work focused on Plants, less on Sponges &amp; Diatoms</a:t>
            </a:r>
          </a:p>
          <a:p>
            <a:pPr marL="514350" indent="-514350"/>
            <a:r>
              <a:rPr lang="en-US" sz="3200" dirty="0" smtClean="0"/>
              <a:t>4.	Extend Methods for Taxa Across the </a:t>
            </a:r>
          </a:p>
          <a:p>
            <a:pPr marL="514350" indent="-514350"/>
            <a:r>
              <a:rPr lang="en-US" sz="3200" dirty="0" smtClean="0"/>
              <a:t>	Tree of Life</a:t>
            </a:r>
          </a:p>
          <a:p>
            <a:pPr marL="514350" indent="-514350"/>
            <a:r>
              <a:rPr lang="en-US" sz="3200" dirty="0" smtClean="0"/>
              <a:t>5.	Integrate with </a:t>
            </a:r>
            <a:r>
              <a:rPr lang="en-US" sz="3200" dirty="0" err="1" smtClean="0"/>
              <a:t>OpenTree</a:t>
            </a:r>
            <a:r>
              <a:rPr lang="en-US" sz="3200" dirty="0" smtClean="0"/>
              <a:t> and Arbor to visualize character evolution across the Tree of Life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9914" y="411509"/>
            <a:ext cx="78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sz="4000" b="1" dirty="0" smtClean="0"/>
              <a:t>Natural Language Processing Tools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81413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Microbial Descriptions are a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Different have different styles of taxonomic descriptions, character states and ecological traits</a:t>
            </a:r>
          </a:p>
          <a:p>
            <a:r>
              <a:rPr lang="en-US" dirty="0" smtClean="0"/>
              <a:t>No microbial ontology to identify terms and relationships between terms for all/many microbes</a:t>
            </a:r>
          </a:p>
          <a:p>
            <a:r>
              <a:rPr lang="en-US" dirty="0" smtClean="0"/>
              <a:t>Existing tools and non-microbial ontologies fail</a:t>
            </a:r>
          </a:p>
          <a:p>
            <a:r>
              <a:rPr lang="en-US" dirty="0" smtClean="0"/>
              <a:t>Need a comprehensive microbial specific ontology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1709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Spreadsheet of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38" y="1410337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Collected terms from</a:t>
            </a:r>
          </a:p>
          <a:p>
            <a:pPr lvl="1"/>
            <a:r>
              <a:rPr lang="en-US" dirty="0" smtClean="0"/>
              <a:t>400 descriptions of </a:t>
            </a:r>
            <a:r>
              <a:rPr lang="en-US" dirty="0" err="1" smtClean="0"/>
              <a:t>Archaea</a:t>
            </a:r>
            <a:endParaRPr lang="en-US" dirty="0" smtClean="0"/>
          </a:p>
          <a:p>
            <a:pPr lvl="1"/>
            <a:r>
              <a:rPr lang="en-US" dirty="0" smtClean="0"/>
              <a:t>107 from Mycoplasmas (pathogenic bacteria)</a:t>
            </a:r>
          </a:p>
          <a:p>
            <a:pPr lvl="1"/>
            <a:r>
              <a:rPr lang="en-US" dirty="0" smtClean="0"/>
              <a:t>98 from Cyanobacteria</a:t>
            </a:r>
          </a:p>
          <a:p>
            <a:r>
              <a:rPr lang="en-US" dirty="0" smtClean="0"/>
              <a:t>Many types of terms</a:t>
            </a:r>
          </a:p>
          <a:p>
            <a:pPr lvl="1"/>
            <a:r>
              <a:rPr lang="en-US" dirty="0" smtClean="0"/>
              <a:t>metabolic (glucose, </a:t>
            </a:r>
            <a:r>
              <a:rPr lang="en-US" dirty="0" err="1" smtClean="0"/>
              <a:t>trehalose</a:t>
            </a:r>
            <a:r>
              <a:rPr lang="en-US" dirty="0" smtClean="0"/>
              <a:t>, oxygen, nitrate)</a:t>
            </a:r>
          </a:p>
          <a:p>
            <a:pPr lvl="1"/>
            <a:r>
              <a:rPr lang="en-US" dirty="0" smtClean="0"/>
              <a:t>pH range (4-7.5, optimum 6.5), temp range (45-85C, optimum 70C), salinity range &amp; optimum</a:t>
            </a:r>
          </a:p>
          <a:p>
            <a:pPr lvl="1"/>
            <a:r>
              <a:rPr lang="en-US" dirty="0" smtClean="0"/>
              <a:t>shape (</a:t>
            </a:r>
            <a:r>
              <a:rPr lang="en-US" dirty="0" err="1" smtClean="0"/>
              <a:t>coccoid</a:t>
            </a:r>
            <a:r>
              <a:rPr lang="en-US" dirty="0" smtClean="0"/>
              <a:t>, bacillus, filamentous)</a:t>
            </a:r>
          </a:p>
          <a:p>
            <a:pPr lvl="1"/>
            <a:r>
              <a:rPr lang="en-US" dirty="0" smtClean="0"/>
              <a:t>habitat (microbial mat, ocean, lake, stream sediment)</a:t>
            </a:r>
          </a:p>
          <a:p>
            <a:pPr lvl="1"/>
            <a:r>
              <a:rPr lang="en-US" dirty="0" smtClean="0"/>
              <a:t>antibiotic resistance, </a:t>
            </a:r>
            <a:r>
              <a:rPr lang="en-US" dirty="0" err="1" smtClean="0"/>
              <a:t>lysis</a:t>
            </a:r>
            <a:r>
              <a:rPr lang="en-US" dirty="0" smtClean="0"/>
              <a:t> susceptibility</a:t>
            </a:r>
          </a:p>
        </p:txBody>
      </p:sp>
      <p:pic>
        <p:nvPicPr>
          <p:cNvPr id="5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131325"/>
            <a:ext cx="1828800" cy="121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" name="Picture 5" descr="Spiroplasm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332" y="2638288"/>
            <a:ext cx="2632668" cy="838066"/>
          </a:xfrm>
          <a:prstGeom prst="rect">
            <a:avLst/>
          </a:prstGeom>
        </p:spPr>
      </p:pic>
      <p:pic>
        <p:nvPicPr>
          <p:cNvPr id="7" name="Picture 6" descr="haloarcul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0"/>
            <a:ext cx="1828800" cy="118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47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Vue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4" name="Picture 3" descr="TempVueFil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2404"/>
            <a:ext cx="9144000" cy="542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59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Think about the core structure that will best leverage information/logic power in an ontology</a:t>
            </a:r>
          </a:p>
          <a:p>
            <a:r>
              <a:rPr lang="en-US" dirty="0" smtClean="0"/>
              <a:t>Merge existing ontologies</a:t>
            </a:r>
          </a:p>
          <a:p>
            <a:r>
              <a:rPr lang="en-US" dirty="0" smtClean="0"/>
              <a:t>Add to these ontologies</a:t>
            </a:r>
          </a:p>
          <a:p>
            <a:pPr lvl="1"/>
            <a:r>
              <a:rPr lang="en-US" dirty="0" smtClean="0"/>
              <a:t>Existing Microbial </a:t>
            </a:r>
            <a:r>
              <a:rPr lang="en-US" dirty="0" smtClean="0"/>
              <a:t>Ontology (designed for E. coli)</a:t>
            </a:r>
            <a:endParaRPr lang="en-US" dirty="0" smtClean="0"/>
          </a:p>
          <a:p>
            <a:pPr lvl="1"/>
            <a:r>
              <a:rPr lang="en-US" dirty="0" smtClean="0"/>
              <a:t>CHEBI (Chemical entities of biological interest)</a:t>
            </a:r>
          </a:p>
          <a:p>
            <a:pPr lvl="1"/>
            <a:r>
              <a:rPr lang="en-US" dirty="0" smtClean="0"/>
              <a:t>PATO (Phenotypic quality)</a:t>
            </a:r>
          </a:p>
          <a:p>
            <a:pPr lvl="1"/>
            <a:r>
              <a:rPr lang="en-US" dirty="0" smtClean="0"/>
              <a:t>GO (Gene Ontology)</a:t>
            </a:r>
          </a:p>
          <a:p>
            <a:r>
              <a:rPr lang="en-US" dirty="0" smtClean="0"/>
              <a:t>Request for additions to CHEBI and PATO?</a:t>
            </a:r>
          </a:p>
          <a:p>
            <a:r>
              <a:rPr lang="en-US" dirty="0"/>
              <a:t>Add additional classes and class </a:t>
            </a:r>
            <a:r>
              <a:rPr lang="en-US" dirty="0" smtClean="0"/>
              <a:t>restrictions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059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Ontology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the ontology to extract and identify terms from microbial taxonomic descriptions</a:t>
            </a:r>
          </a:p>
          <a:p>
            <a:r>
              <a:rPr lang="en-US" dirty="0" smtClean="0"/>
              <a:t>Automatically populate large character </a:t>
            </a:r>
            <a:r>
              <a:rPr lang="en-US" dirty="0" smtClean="0"/>
              <a:t>matrices</a:t>
            </a:r>
          </a:p>
          <a:p>
            <a:r>
              <a:rPr lang="en-US" dirty="0" smtClean="0"/>
              <a:t>Study character evolution to facilitate</a:t>
            </a:r>
          </a:p>
          <a:p>
            <a:pPr lvl="1"/>
            <a:r>
              <a:rPr lang="en-US" dirty="0" smtClean="0"/>
              <a:t>evolution/time</a:t>
            </a:r>
          </a:p>
          <a:p>
            <a:pPr lvl="1"/>
            <a:r>
              <a:rPr lang="en-US" dirty="0" smtClean="0"/>
              <a:t>ecology</a:t>
            </a:r>
          </a:p>
          <a:p>
            <a:pPr lvl="1"/>
            <a:r>
              <a:rPr lang="en-US" dirty="0" smtClean="0"/>
              <a:t>systematics</a:t>
            </a:r>
          </a:p>
          <a:p>
            <a:pPr lvl="1"/>
            <a:r>
              <a:rPr lang="en-US" dirty="0" smtClean="0"/>
              <a:t>heavy emphasis on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41302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259</Words>
  <Application>Microsoft Macintosh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Next Generation Phenomics for the Tree of Life ....needs a Microbial Ontology!</vt:lpstr>
      <vt:lpstr>PowerPoint Presentation</vt:lpstr>
      <vt:lpstr>Microbial Descriptions are a Challenge</vt:lpstr>
      <vt:lpstr>Spreadsheet of Terms</vt:lpstr>
      <vt:lpstr>Vue File</vt:lpstr>
      <vt:lpstr>Plans</vt:lpstr>
      <vt:lpstr>Use the Ontology</vt:lpstr>
    </vt:vector>
  </TitlesOfParts>
  <Manager/>
  <Company>University of Montana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Generation Phenomics for the Tree of Life ....needs a Microbial Ontology!</dc:title>
  <dc:subject/>
  <dc:creator>Carrine Blank</dc:creator>
  <cp:keywords/>
  <dc:description/>
  <cp:lastModifiedBy>Carrine Blank</cp:lastModifiedBy>
  <cp:revision>11</cp:revision>
  <dcterms:created xsi:type="dcterms:W3CDTF">2013-08-02T01:04:33Z</dcterms:created>
  <dcterms:modified xsi:type="dcterms:W3CDTF">2013-08-02T12:54:47Z</dcterms:modified>
  <cp:category/>
</cp:coreProperties>
</file>