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55"/>
  </p:notesMasterIdLst>
  <p:sldIdLst>
    <p:sldId id="417" r:id="rId2"/>
    <p:sldId id="419" r:id="rId3"/>
    <p:sldId id="422" r:id="rId4"/>
    <p:sldId id="423" r:id="rId5"/>
    <p:sldId id="425" r:id="rId6"/>
    <p:sldId id="426" r:id="rId7"/>
    <p:sldId id="484" r:id="rId8"/>
    <p:sldId id="427" r:id="rId9"/>
    <p:sldId id="485" r:id="rId10"/>
    <p:sldId id="428" r:id="rId11"/>
    <p:sldId id="495" r:id="rId12"/>
    <p:sldId id="431" r:id="rId13"/>
    <p:sldId id="438" r:id="rId14"/>
    <p:sldId id="496" r:id="rId15"/>
    <p:sldId id="444" r:id="rId16"/>
    <p:sldId id="445" r:id="rId17"/>
    <p:sldId id="455" r:id="rId18"/>
    <p:sldId id="441" r:id="rId19"/>
    <p:sldId id="448" r:id="rId20"/>
    <p:sldId id="446" r:id="rId21"/>
    <p:sldId id="493" r:id="rId22"/>
    <p:sldId id="492" r:id="rId23"/>
    <p:sldId id="451" r:id="rId24"/>
    <p:sldId id="450" r:id="rId25"/>
    <p:sldId id="486" r:id="rId26"/>
    <p:sldId id="489" r:id="rId27"/>
    <p:sldId id="487" r:id="rId28"/>
    <p:sldId id="488" r:id="rId29"/>
    <p:sldId id="490" r:id="rId30"/>
    <p:sldId id="494" r:id="rId31"/>
    <p:sldId id="449" r:id="rId32"/>
    <p:sldId id="457" r:id="rId33"/>
    <p:sldId id="458" r:id="rId34"/>
    <p:sldId id="459" r:id="rId35"/>
    <p:sldId id="499" r:id="rId36"/>
    <p:sldId id="460" r:id="rId37"/>
    <p:sldId id="498" r:id="rId38"/>
    <p:sldId id="500" r:id="rId39"/>
    <p:sldId id="464" r:id="rId40"/>
    <p:sldId id="461" r:id="rId41"/>
    <p:sldId id="467" r:id="rId42"/>
    <p:sldId id="468" r:id="rId43"/>
    <p:sldId id="482" r:id="rId44"/>
    <p:sldId id="483" r:id="rId45"/>
    <p:sldId id="480" r:id="rId46"/>
    <p:sldId id="462" r:id="rId47"/>
    <p:sldId id="501" r:id="rId48"/>
    <p:sldId id="502" r:id="rId49"/>
    <p:sldId id="503" r:id="rId50"/>
    <p:sldId id="504" r:id="rId51"/>
    <p:sldId id="420" r:id="rId52"/>
    <p:sldId id="418" r:id="rId53"/>
    <p:sldId id="491"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5C2"/>
    <a:srgbClr val="CB13BE"/>
    <a:srgbClr val="D536C8"/>
    <a:srgbClr val="00B158"/>
    <a:srgbClr val="5BB6B7"/>
    <a:srgbClr val="A0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20" autoAdjust="0"/>
  </p:normalViewPr>
  <p:slideViewPr>
    <p:cSldViewPr snapToGrid="0">
      <p:cViewPr>
        <p:scale>
          <a:sx n="94" d="100"/>
          <a:sy n="94" d="100"/>
        </p:scale>
        <p:origin x="-1032" y="-560"/>
      </p:cViewPr>
      <p:guideLst>
        <p:guide orient="horz" pos="2910"/>
        <p:guide pos="295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91D5B-3442-0646-847C-26CBA6745B34}" type="datetimeFigureOut">
              <a:rPr lang="en-US" smtClean="0"/>
              <a:pPr/>
              <a:t>7/29/13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DE96F4-7F16-8045-9CD7-18F1B353FF60}" type="slidenum">
              <a:rPr lang="en-US" smtClean="0"/>
              <a:pPr/>
              <a:t>‹#›</a:t>
            </a:fld>
            <a:endParaRPr lang="en-US"/>
          </a:p>
        </p:txBody>
      </p:sp>
    </p:spTree>
    <p:extLst>
      <p:ext uri="{BB962C8B-B14F-4D97-AF65-F5344CB8AC3E}">
        <p14:creationId xmlns:p14="http://schemas.microsoft.com/office/powerpoint/2010/main" val="2552389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come </a:t>
            </a:r>
            <a:r>
              <a:rPr lang="en-US" dirty="0" err="1" smtClean="0"/>
              <a:t>bak</a:t>
            </a:r>
            <a:r>
              <a:rPr lang="en-US" baseline="0" dirty="0" smtClean="0"/>
              <a:t> to this later</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a:t>
            </a:fld>
            <a:endParaRPr lang="en-US"/>
          </a:p>
        </p:txBody>
      </p:sp>
    </p:spTree>
    <p:extLst>
      <p:ext uri="{BB962C8B-B14F-4D97-AF65-F5344CB8AC3E}">
        <p14:creationId xmlns:p14="http://schemas.microsoft.com/office/powerpoint/2010/main" val="81763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show a protégé file</a:t>
            </a:r>
            <a:r>
              <a:rPr lang="en-US" baseline="0" dirty="0" smtClean="0"/>
              <a:t> thing</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18</a:t>
            </a:fld>
            <a:endParaRPr lang="en-US"/>
          </a:p>
        </p:txBody>
      </p:sp>
    </p:spTree>
    <p:extLst>
      <p:ext uri="{BB962C8B-B14F-4D97-AF65-F5344CB8AC3E}">
        <p14:creationId xmlns:p14="http://schemas.microsoft.com/office/powerpoint/2010/main" val="1887198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http://</a:t>
            </a:r>
            <a:r>
              <a:rPr lang="en-US" dirty="0" err="1" smtClean="0"/>
              <a:t>en.wikipedia.org</a:t>
            </a:r>
            <a:r>
              <a:rPr lang="en-US" dirty="0" smtClean="0"/>
              <a:t>/wiki/</a:t>
            </a:r>
            <a:r>
              <a:rPr lang="en-US" dirty="0" err="1" smtClean="0"/>
              <a:t>XML_namespace</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AEDE96F4-7F16-8045-9CD7-18F1B353FF60}" type="slidenum">
              <a:rPr lang="en-US" smtClean="0"/>
              <a:pPr/>
              <a:t>19</a:t>
            </a:fld>
            <a:endParaRPr lang="en-US"/>
          </a:p>
        </p:txBody>
      </p:sp>
    </p:spTree>
    <p:extLst>
      <p:ext uri="{BB962C8B-B14F-4D97-AF65-F5344CB8AC3E}">
        <p14:creationId xmlns:p14="http://schemas.microsoft.com/office/powerpoint/2010/main" val="1688161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20</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two declarations identify the namespace associated with this ontology. </a:t>
            </a:r>
          </a:p>
          <a:p>
            <a:r>
              <a:rPr lang="en-US" dirty="0" smtClean="0"/>
              <a:t>The first makes it the default namespace, stating that </a:t>
            </a:r>
            <a:r>
              <a:rPr lang="en-US" dirty="0" err="1" smtClean="0"/>
              <a:t>unprefixed</a:t>
            </a:r>
            <a:r>
              <a:rPr lang="en-US" dirty="0" smtClean="0"/>
              <a:t> qualified names refer to the current ontology. </a:t>
            </a:r>
          </a:p>
          <a:p>
            <a:r>
              <a:rPr lang="en-US" dirty="0" smtClean="0"/>
              <a:t>The second identifies identifies the base URI for this document (explained later). </a:t>
            </a:r>
          </a:p>
          <a:p>
            <a:endParaRPr lang="en-US" dirty="0" smtClean="0"/>
          </a:p>
          <a:p>
            <a:endParaRPr lang="en-US" dirty="0" smtClean="0"/>
          </a:p>
          <a:p>
            <a:r>
              <a:rPr lang="en-US" dirty="0" smtClean="0"/>
              <a:t>The fourth namespace declaration says that in this document, elements prefixed with owl: should be understood as referring to things drawn from the namespace called http://www.w3.org/2002/07/owl#. </a:t>
            </a:r>
          </a:p>
          <a:p>
            <a:r>
              <a:rPr lang="en-US" dirty="0" smtClean="0"/>
              <a:t>This is a conventional OWL declaration, used to introduce the OWL vocabulary.</a:t>
            </a:r>
          </a:p>
          <a:p>
            <a:endParaRPr lang="en-US" dirty="0" smtClean="0"/>
          </a:p>
          <a:p>
            <a:r>
              <a:rPr lang="en-US" dirty="0" smtClean="0"/>
              <a:t>OWL depends on constructs defined by RDF, RDFS, and XML Schema </a:t>
            </a:r>
            <a:r>
              <a:rPr lang="en-US" dirty="0" err="1" smtClean="0"/>
              <a:t>datatypes</a:t>
            </a:r>
            <a:r>
              <a:rPr lang="en-US" dirty="0" smtClean="0"/>
              <a:t>. </a:t>
            </a:r>
          </a:p>
          <a:p>
            <a:r>
              <a:rPr lang="en-US" dirty="0" smtClean="0"/>
              <a:t>In this document, the </a:t>
            </a:r>
            <a:r>
              <a:rPr lang="en-US" dirty="0" err="1" smtClean="0"/>
              <a:t>rdf</a:t>
            </a:r>
            <a:r>
              <a:rPr lang="en-US" dirty="0" smtClean="0"/>
              <a:t>: prefix refers to things drawn from the namespace called http://www.w3.org/1999/02/22-rdf-syntax-ns#. </a:t>
            </a:r>
          </a:p>
          <a:p>
            <a:r>
              <a:rPr lang="en-US" dirty="0" smtClean="0"/>
              <a:t>The next two namespace declarations make similar statements about the RDF Schema (</a:t>
            </a:r>
            <a:r>
              <a:rPr lang="en-US" dirty="0" err="1" smtClean="0"/>
              <a:t>rdfs</a:t>
            </a:r>
            <a:r>
              <a:rPr lang="en-US" dirty="0" smtClean="0"/>
              <a:t>:) and XML Schema </a:t>
            </a:r>
            <a:r>
              <a:rPr lang="en-US" dirty="0" err="1" smtClean="0"/>
              <a:t>datatype</a:t>
            </a:r>
            <a:r>
              <a:rPr lang="en-US" dirty="0" smtClean="0"/>
              <a:t> (</a:t>
            </a:r>
            <a:r>
              <a:rPr lang="en-US" dirty="0" err="1" smtClean="0"/>
              <a:t>xsd</a:t>
            </a:r>
            <a:r>
              <a:rPr lang="en-US" dirty="0" smtClean="0"/>
              <a:t>:) namespaces.</a:t>
            </a:r>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21</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22</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23</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24</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25</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26</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27</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URIs can be classified as locators (URLs), as names (URNs), or as both. A uniform resource name (URN) functions like a person's name, while a uniform resource locator (URL) resembles that person's street address. In other words: the URN defines an item's identity, while the URL provides a method for finding it.</a:t>
            </a:r>
          </a:p>
        </p:txBody>
      </p:sp>
      <p:sp>
        <p:nvSpPr>
          <p:cNvPr id="4" name="Slide Number Placeholder 3"/>
          <p:cNvSpPr>
            <a:spLocks noGrp="1"/>
          </p:cNvSpPr>
          <p:nvPr>
            <p:ph type="sldNum" sz="quarter" idx="10"/>
          </p:nvPr>
        </p:nvSpPr>
        <p:spPr/>
        <p:txBody>
          <a:bodyPr/>
          <a:lstStyle/>
          <a:p>
            <a:fld id="{AEDE96F4-7F16-8045-9CD7-18F1B353FF60}" type="slidenum">
              <a:rPr lang="en-US" smtClean="0"/>
              <a:pPr/>
              <a:t>6</a:t>
            </a:fld>
            <a:endParaRPr lang="en-US"/>
          </a:p>
        </p:txBody>
      </p:sp>
    </p:spTree>
    <p:extLst>
      <p:ext uri="{BB962C8B-B14F-4D97-AF65-F5344CB8AC3E}">
        <p14:creationId xmlns:p14="http://schemas.microsoft.com/office/powerpoint/2010/main" val="2903463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28</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29</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30</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because of</a:t>
            </a:r>
            <a:r>
              <a:rPr lang="en-US" baseline="0" dirty="0" smtClean="0"/>
              <a:t> the </a:t>
            </a:r>
            <a:r>
              <a:rPr lang="en-US" dirty="0" smtClean="0"/>
              <a:t>open world</a:t>
            </a:r>
            <a:r>
              <a:rPr lang="en-US" baseline="0" dirty="0" smtClean="0"/>
              <a:t> assumption in OWL two individuals with the same name are not necessarily the same unless specified.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OWL, it must be explicitly stated that individuals are the same as each other, or different to each other — otherwise they might be the same as each other, or they might be different to each other. </a:t>
            </a:r>
            <a:endParaRPr lang="en-US" dirty="0" smtClean="0"/>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33</a:t>
            </a:fld>
            <a:endParaRPr lang="en-US"/>
          </a:p>
        </p:txBody>
      </p:sp>
    </p:spTree>
    <p:extLst>
      <p:ext uri="{BB962C8B-B14F-4D97-AF65-F5344CB8AC3E}">
        <p14:creationId xmlns:p14="http://schemas.microsoft.com/office/powerpoint/2010/main" val="3191495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34</a:t>
            </a:fld>
            <a:endParaRPr lang="en-US"/>
          </a:p>
        </p:txBody>
      </p:sp>
    </p:spTree>
    <p:extLst>
      <p:ext uri="{BB962C8B-B14F-4D97-AF65-F5344CB8AC3E}">
        <p14:creationId xmlns:p14="http://schemas.microsoft.com/office/powerpoint/2010/main" val="701213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Heuristically, the open world assumption applies when we represent knowledge within a system as we discover it, and where we cannot guarantee that we have discovered or will discover complete information. In the OWA, statements about knowledge that are not included in or inferred from the knowledge explicitly recorded in the system may be considered unknown, rather than wrong or false.</a:t>
            </a:r>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37</a:t>
            </a:fld>
            <a:endParaRPr lang="en-US"/>
          </a:p>
        </p:txBody>
      </p:sp>
    </p:spTree>
    <p:extLst>
      <p:ext uri="{BB962C8B-B14F-4D97-AF65-F5344CB8AC3E}">
        <p14:creationId xmlns:p14="http://schemas.microsoft.com/office/powerpoint/2010/main" val="2581325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make the </a:t>
            </a:r>
            <a:r>
              <a:rPr lang="en-US" dirty="0" err="1" smtClean="0"/>
              <a:t>exampel</a:t>
            </a:r>
            <a:r>
              <a:rPr lang="en-US" dirty="0" smtClean="0"/>
              <a:t> of </a:t>
            </a:r>
            <a:r>
              <a:rPr lang="en-US" dirty="0" err="1" smtClean="0"/>
              <a:t>isntance</a:t>
            </a:r>
            <a:r>
              <a:rPr lang="en-US" dirty="0" smtClean="0"/>
              <a:t> classification through object properties</a:t>
            </a:r>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39</a:t>
            </a:fld>
            <a:endParaRPr lang="en-US"/>
          </a:p>
        </p:txBody>
      </p:sp>
    </p:spTree>
    <p:extLst>
      <p:ext uri="{BB962C8B-B14F-4D97-AF65-F5344CB8AC3E}">
        <p14:creationId xmlns:p14="http://schemas.microsoft.com/office/powerpoint/2010/main" val="3787448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in Protégé</a:t>
            </a:r>
            <a:r>
              <a:rPr lang="en-US" baseline="0" dirty="0" smtClean="0"/>
              <a:t> through Object property</a:t>
            </a:r>
            <a:endParaRPr lang="en-US" dirty="0" smtClean="0"/>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40</a:t>
            </a:fld>
            <a:endParaRPr lang="en-US"/>
          </a:p>
        </p:txBody>
      </p:sp>
    </p:spTree>
    <p:extLst>
      <p:ext uri="{BB962C8B-B14F-4D97-AF65-F5344CB8AC3E}">
        <p14:creationId xmlns:p14="http://schemas.microsoft.com/office/powerpoint/2010/main" val="3787448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41</a:t>
            </a:fld>
            <a:endParaRPr lang="en-US"/>
          </a:p>
        </p:txBody>
      </p:sp>
    </p:spTree>
    <p:extLst>
      <p:ext uri="{BB962C8B-B14F-4D97-AF65-F5344CB8AC3E}">
        <p14:creationId xmlns:p14="http://schemas.microsoft.com/office/powerpoint/2010/main" val="214894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42</a:t>
            </a:fld>
            <a:endParaRPr lang="en-US"/>
          </a:p>
        </p:txBody>
      </p:sp>
    </p:spTree>
    <p:extLst>
      <p:ext uri="{BB962C8B-B14F-4D97-AF65-F5344CB8AC3E}">
        <p14:creationId xmlns:p14="http://schemas.microsoft.com/office/powerpoint/2010/main" val="214894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ISBN system for uniquely identifying books provides a typical example of the use of URNs. ISBN 0-486-27557-4 (urn:isbn:0-486-27557-4) cites, unambiguously, a specific edition of Shakespeare's play Romeo and Juliet. To gain access to this object and read the book, one needs its location: a URL address. A typical URL for this book on a Unix-like operating system would be a file path such as file:///home/username/</a:t>
            </a:r>
            <a:r>
              <a:rPr lang="en-US" dirty="0" err="1" smtClean="0"/>
              <a:t>RomeoAndJuliet.pdf</a:t>
            </a:r>
            <a:r>
              <a:rPr lang="en-US" dirty="0" smtClean="0"/>
              <a:t>, identifying the electronic book saved in a file on a local hard disk. So URNs and URLs have complementary purposes.</a:t>
            </a:r>
          </a:p>
          <a:p>
            <a:endParaRPr lang="en-US" dirty="0" smtClean="0"/>
          </a:p>
        </p:txBody>
      </p:sp>
      <p:sp>
        <p:nvSpPr>
          <p:cNvPr id="4" name="Slide Number Placeholder 3"/>
          <p:cNvSpPr>
            <a:spLocks noGrp="1"/>
          </p:cNvSpPr>
          <p:nvPr>
            <p:ph type="sldNum" sz="quarter" idx="10"/>
          </p:nvPr>
        </p:nvSpPr>
        <p:spPr/>
        <p:txBody>
          <a:bodyPr/>
          <a:lstStyle/>
          <a:p>
            <a:fld id="{AEDE96F4-7F16-8045-9CD7-18F1B353FF60}" type="slidenum">
              <a:rPr lang="en-US" smtClean="0"/>
              <a:pPr/>
              <a:t>7</a:t>
            </a:fld>
            <a:endParaRPr lang="en-US"/>
          </a:p>
        </p:txBody>
      </p:sp>
    </p:spTree>
    <p:extLst>
      <p:ext uri="{BB962C8B-B14F-4D97-AF65-F5344CB8AC3E}">
        <p14:creationId xmlns:p14="http://schemas.microsoft.com/office/powerpoint/2010/main" val="2903463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43</a:t>
            </a:fld>
            <a:endParaRPr lang="en-US"/>
          </a:p>
        </p:txBody>
      </p:sp>
    </p:spTree>
    <p:extLst>
      <p:ext uri="{BB962C8B-B14F-4D97-AF65-F5344CB8AC3E}">
        <p14:creationId xmlns:p14="http://schemas.microsoft.com/office/powerpoint/2010/main" val="214894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44</a:t>
            </a:fld>
            <a:endParaRPr lang="en-US"/>
          </a:p>
        </p:txBody>
      </p:sp>
    </p:spTree>
    <p:extLst>
      <p:ext uri="{BB962C8B-B14F-4D97-AF65-F5344CB8AC3E}">
        <p14:creationId xmlns:p14="http://schemas.microsoft.com/office/powerpoint/2010/main" val="214894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have the protégé example…</a:t>
            </a:r>
          </a:p>
          <a:p>
            <a:r>
              <a:rPr lang="en-US" dirty="0" smtClean="0"/>
              <a:t>Maybe </a:t>
            </a:r>
            <a:r>
              <a:rPr lang="en-US" smtClean="0"/>
              <a:t>something anatomical?</a:t>
            </a:r>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46</a:t>
            </a:fld>
            <a:endParaRPr lang="en-US"/>
          </a:p>
        </p:txBody>
      </p:sp>
    </p:spTree>
    <p:extLst>
      <p:ext uri="{BB962C8B-B14F-4D97-AF65-F5344CB8AC3E}">
        <p14:creationId xmlns:p14="http://schemas.microsoft.com/office/powerpoint/2010/main" val="214894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OWL 2 Structural Specification:</a:t>
            </a:r>
            <a:r>
              <a:rPr lang="en-US" baseline="0" dirty="0" smtClean="0"/>
              <a:t>  </a:t>
            </a:r>
            <a:r>
              <a:rPr lang="pl-PL" baseline="0" dirty="0" smtClean="0"/>
              <a:t>http://www.w3.org/TR/2009/REC-owl2-syntax-20091027/</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48</a:t>
            </a:fld>
            <a:endParaRPr lang="en-US"/>
          </a:p>
        </p:txBody>
      </p:sp>
    </p:spTree>
    <p:extLst>
      <p:ext uri="{BB962C8B-B14F-4D97-AF65-F5344CB8AC3E}">
        <p14:creationId xmlns:p14="http://schemas.microsoft.com/office/powerpoint/2010/main" val="226464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reference se: http://</a:t>
            </a:r>
            <a:r>
              <a:rPr lang="en-US" dirty="0" err="1" smtClean="0"/>
              <a:t>en.wikipedia.org</a:t>
            </a:r>
            <a:r>
              <a:rPr lang="en-US" dirty="0" smtClean="0"/>
              <a:t>/wiki/</a:t>
            </a:r>
            <a:r>
              <a:rPr lang="en-US" dirty="0" err="1" smtClean="0"/>
              <a:t>Uniform_resource_identifier</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www.wikipedia.org</a:t>
            </a:r>
            <a:r>
              <a:rPr lang="en-US" dirty="0" smtClean="0"/>
              <a:t>/ is a </a:t>
            </a:r>
            <a:r>
              <a:rPr lang="en-US" b="1" dirty="0" smtClean="0"/>
              <a:t>URI</a:t>
            </a:r>
            <a:r>
              <a:rPr lang="en-US" dirty="0" smtClean="0"/>
              <a:t> that identifies a resource (Wikipedia's home page) and implies that a representation of that resource (such as the home page's current HTML code, as encoded characters) is obtainable via HTTP from a network host named </a:t>
            </a:r>
            <a:r>
              <a:rPr lang="en-US" dirty="0" err="1" smtClean="0"/>
              <a:t>www.wikipedia.org</a:t>
            </a:r>
            <a:r>
              <a:rPr lang="en-US" dirty="0" smtClean="0"/>
              <a:t>.</a:t>
            </a:r>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8</a:t>
            </a:fld>
            <a:endParaRPr lang="en-US"/>
          </a:p>
        </p:txBody>
      </p:sp>
    </p:spTree>
    <p:extLst>
      <p:ext uri="{BB962C8B-B14F-4D97-AF65-F5344CB8AC3E}">
        <p14:creationId xmlns:p14="http://schemas.microsoft.com/office/powerpoint/2010/main" val="89802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reference se: http://</a:t>
            </a:r>
            <a:r>
              <a:rPr lang="en-US" dirty="0" err="1" smtClean="0"/>
              <a:t>en.wikipedia.org</a:t>
            </a:r>
            <a:r>
              <a:rPr lang="en-US" dirty="0" smtClean="0"/>
              <a:t>/wiki/</a:t>
            </a:r>
            <a:r>
              <a:rPr lang="en-US" dirty="0" err="1" smtClean="0"/>
              <a:t>Uniform_resource_identifier</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9</a:t>
            </a:fld>
            <a:endParaRPr lang="en-US"/>
          </a:p>
        </p:txBody>
      </p:sp>
    </p:spTree>
    <p:extLst>
      <p:ext uri="{BB962C8B-B14F-4D97-AF65-F5344CB8AC3E}">
        <p14:creationId xmlns:p14="http://schemas.microsoft.com/office/powerpoint/2010/main" val="898026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for reference http://</a:t>
            </a:r>
            <a:r>
              <a:rPr lang="en-US" dirty="0" err="1" smtClean="0"/>
              <a:t>en.wikipedia.org</a:t>
            </a:r>
            <a:r>
              <a:rPr lang="en-US" dirty="0" smtClean="0"/>
              <a:t>/wiki/</a:t>
            </a:r>
            <a:r>
              <a:rPr lang="en-US" dirty="0" err="1" smtClean="0"/>
              <a:t>Internationalized_Resource_Identifier</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10</a:t>
            </a:fld>
            <a:endParaRPr lang="en-US"/>
          </a:p>
        </p:txBody>
      </p:sp>
    </p:spTree>
    <p:extLst>
      <p:ext uri="{BB962C8B-B14F-4D97-AF65-F5344CB8AC3E}">
        <p14:creationId xmlns:p14="http://schemas.microsoft.com/office/powerpoint/2010/main" val="898026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Reference material: http://</a:t>
            </a:r>
            <a:r>
              <a:rPr lang="en-US" dirty="0" err="1" smtClean="0"/>
              <a:t>ontogenesis.knowledgeblog.org</a:t>
            </a:r>
            <a:r>
              <a:rPr lang="en-US" dirty="0" smtClean="0"/>
              <a:t>/88</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12</a:t>
            </a:fld>
            <a:endParaRPr lang="en-US"/>
          </a:p>
        </p:txBody>
      </p:sp>
    </p:spTree>
    <p:extLst>
      <p:ext uri="{BB962C8B-B14F-4D97-AF65-F5344CB8AC3E}">
        <p14:creationId xmlns:p14="http://schemas.microsoft.com/office/powerpoint/2010/main" val="226464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owl files in the directory of course material for Wednesday with the</a:t>
            </a:r>
            <a:r>
              <a:rPr lang="en-US" baseline="0" dirty="0" smtClean="0"/>
              <a:t> example used here:</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16</a:t>
            </a:fld>
            <a:endParaRPr lang="en-US"/>
          </a:p>
        </p:txBody>
      </p:sp>
    </p:spTree>
    <p:extLst>
      <p:ext uri="{BB962C8B-B14F-4D97-AF65-F5344CB8AC3E}">
        <p14:creationId xmlns:p14="http://schemas.microsoft.com/office/powerpoint/2010/main" val="2490981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17</a:t>
            </a:fld>
            <a:endParaRPr lang="en-US"/>
          </a:p>
        </p:txBody>
      </p:sp>
    </p:spTree>
    <p:extLst>
      <p:ext uri="{BB962C8B-B14F-4D97-AF65-F5344CB8AC3E}">
        <p14:creationId xmlns:p14="http://schemas.microsoft.com/office/powerpoint/2010/main" val="2914987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B4253A-06D4-BE4F-A464-031908D4BFA1}" type="datetimeFigureOut">
              <a:rPr lang="en-US" smtClean="0"/>
              <a:pPr/>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14ED2-6732-AF44-AD60-57B7104B4807}" type="slidenum">
              <a:rPr lang="en-US" smtClean="0"/>
              <a:t>‹#›</a:t>
            </a:fld>
            <a:endParaRPr lang="en-US"/>
          </a:p>
        </p:txBody>
      </p:sp>
    </p:spTree>
    <p:extLst>
      <p:ext uri="{BB962C8B-B14F-4D97-AF65-F5344CB8AC3E}">
        <p14:creationId xmlns:p14="http://schemas.microsoft.com/office/powerpoint/2010/main" val="64661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B4253A-06D4-BE4F-A464-031908D4BFA1}" type="datetimeFigureOut">
              <a:rPr lang="en-US" smtClean="0"/>
              <a:pPr/>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346908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B4253A-06D4-BE4F-A464-031908D4BFA1}" type="datetimeFigureOut">
              <a:rPr lang="en-US" smtClean="0"/>
              <a:pPr/>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286205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B4253A-06D4-BE4F-A464-031908D4BFA1}" type="datetimeFigureOut">
              <a:rPr lang="en-US" smtClean="0"/>
              <a:pPr/>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210131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B4253A-06D4-BE4F-A464-031908D4BFA1}" type="datetimeFigureOut">
              <a:rPr lang="en-US" smtClean="0"/>
              <a:pPr/>
              <a:t>7/29/13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185063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B4253A-06D4-BE4F-A464-031908D4BFA1}" type="datetimeFigureOut">
              <a:rPr lang="en-US" smtClean="0"/>
              <a:pPr/>
              <a:t>7/29/13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154284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B4253A-06D4-BE4F-A464-031908D4BFA1}" type="datetimeFigureOut">
              <a:rPr lang="en-US" smtClean="0"/>
              <a:pPr/>
              <a:t>7/29/13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139772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B4253A-06D4-BE4F-A464-031908D4BFA1}" type="datetimeFigureOut">
              <a:rPr lang="en-US" smtClean="0"/>
              <a:pPr/>
              <a:t>7/29/13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280621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4253A-06D4-BE4F-A464-031908D4BFA1}" type="datetimeFigureOut">
              <a:rPr lang="en-US" smtClean="0"/>
              <a:pPr/>
              <a:t>7/29/13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33595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B4253A-06D4-BE4F-A464-031908D4BFA1}" type="datetimeFigureOut">
              <a:rPr lang="en-US" smtClean="0"/>
              <a:pPr/>
              <a:t>7/29/13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14ED2-6732-AF44-AD60-57B7104B4807}" type="slidenum">
              <a:rPr lang="en-US" smtClean="0"/>
              <a:t>‹#›</a:t>
            </a:fld>
            <a:endParaRPr lang="en-US"/>
          </a:p>
        </p:txBody>
      </p:sp>
    </p:spTree>
    <p:extLst>
      <p:ext uri="{BB962C8B-B14F-4D97-AF65-F5344CB8AC3E}">
        <p14:creationId xmlns:p14="http://schemas.microsoft.com/office/powerpoint/2010/main" val="219587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B4253A-06D4-BE4F-A464-031908D4BFA1}" type="datetimeFigureOut">
              <a:rPr lang="en-US" smtClean="0"/>
              <a:pPr/>
              <a:t>7/29/13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41952957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4253A-06D4-BE4F-A464-031908D4BFA1}" type="datetimeFigureOut">
              <a:rPr lang="en-US" smtClean="0"/>
              <a:pPr/>
              <a:t>7/29/13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114A1-C687-774F-A8EA-25E0AE8417B3}" type="slidenum">
              <a:rPr lang="en-US" smtClean="0"/>
              <a:pPr/>
              <a:t>‹#›</a:t>
            </a:fld>
            <a:endParaRPr lang="en-US"/>
          </a:p>
        </p:txBody>
      </p:sp>
    </p:spTree>
    <p:extLst>
      <p:ext uri="{BB962C8B-B14F-4D97-AF65-F5344CB8AC3E}">
        <p14:creationId xmlns:p14="http://schemas.microsoft.com/office/powerpoint/2010/main" val="226714726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Resource_Description_Framewor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www.w3.org/TR/xml-nam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TR/owl2-overview/"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3" Type="http://schemas.openxmlformats.org/officeDocument/2006/relationships/hyperlink" Target="http://www.w3.org/2002/07/owl" TargetMode="External"/><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0.png"/><Relationship Id="rId6" Type="http://schemas.openxmlformats.org/officeDocument/2006/relationships/image" Target="../media/image24.png"/><Relationship Id="rId7" Type="http://schemas.openxmlformats.org/officeDocument/2006/relationships/image" Target="../media/image25.png"/><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0.png"/><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w3.org/TR/2009/REC-owl2-syntax-20091027/"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owl.cs.manchester.ac.uk/tutorials/protegeowltutorial/resources/ProtegeOWLTutorialP4_v1_3.pdf" TargetMode="External"/><Relationship Id="rId4" Type="http://schemas.openxmlformats.org/officeDocument/2006/relationships/hyperlink" Target="http://ontogenesis.knowledgeblog.org/88" TargetMode="External"/><Relationship Id="rId1" Type="http://schemas.openxmlformats.org/officeDocument/2006/relationships/slideLayout" Target="../slideLayouts/slideLayout6.xml"/><Relationship Id="rId2" Type="http://schemas.openxmlformats.org/officeDocument/2006/relationships/hyperlink" Target="http://www.w3.org/TR/owl2-syntax/"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ontogenesis.knowledgeblog.org/88" TargetMode="External"/><Relationship Id="rId4" Type="http://schemas.openxmlformats.org/officeDocument/2006/relationships/hyperlink" Target="http://www.w3.org/RDF/" TargetMode="External"/><Relationship Id="rId5" Type="http://schemas.openxmlformats.org/officeDocument/2006/relationships/hyperlink" Target="https://docs.google.com/present/view?id=dgxgr658_3dvdpxwhr" TargetMode="External"/><Relationship Id="rId1" Type="http://schemas.openxmlformats.org/officeDocument/2006/relationships/slideLayout" Target="../slideLayouts/slideLayout6.xml"/><Relationship Id="rId2" Type="http://schemas.openxmlformats.org/officeDocument/2006/relationships/hyperlink" Target="http://www.w3.org/TR/owl2-overview/"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www.wikipedia.org" TargetMode="External"/><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402" y="938868"/>
            <a:ext cx="7772400" cy="1470025"/>
          </a:xfrm>
        </p:spPr>
        <p:txBody>
          <a:bodyPr/>
          <a:lstStyle/>
          <a:p>
            <a:r>
              <a:rPr lang="en-US" b="1" dirty="0" smtClean="0"/>
              <a:t>An Introduction to OWL</a:t>
            </a:r>
            <a:endParaRPr lang="en-US" b="1" dirty="0"/>
          </a:p>
        </p:txBody>
      </p:sp>
      <p:pic>
        <p:nvPicPr>
          <p:cNvPr id="5" name="Picture 4" descr="AnatomyCourseGraphi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26506"/>
            <a:ext cx="9144000" cy="914400"/>
          </a:xfrm>
          <a:prstGeom prst="rect">
            <a:avLst/>
          </a:prstGeom>
        </p:spPr>
      </p:pic>
      <p:sp>
        <p:nvSpPr>
          <p:cNvPr id="6" name="Rectangle 5"/>
          <p:cNvSpPr/>
          <p:nvPr/>
        </p:nvSpPr>
        <p:spPr>
          <a:xfrm>
            <a:off x="232608" y="219240"/>
            <a:ext cx="8692444" cy="4798331"/>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2"/>
                </a:solidFill>
              </a:ln>
              <a:solidFill>
                <a:schemeClr val="tx2"/>
              </a:solidFill>
            </a:endParaRPr>
          </a:p>
        </p:txBody>
      </p:sp>
      <p:pic>
        <p:nvPicPr>
          <p:cNvPr id="7" name="Picture 6"/>
          <p:cNvPicPr>
            <a:picLocks noChangeAspect="1"/>
          </p:cNvPicPr>
          <p:nvPr/>
        </p:nvPicPr>
        <p:blipFill>
          <a:blip r:embed="rId3"/>
          <a:stretch>
            <a:fillRect/>
          </a:stretch>
        </p:blipFill>
        <p:spPr>
          <a:xfrm>
            <a:off x="3580943" y="2094339"/>
            <a:ext cx="2042391" cy="2402813"/>
          </a:xfrm>
          <a:prstGeom prst="rect">
            <a:avLst/>
          </a:prstGeom>
        </p:spPr>
      </p:pic>
      <p:sp>
        <p:nvSpPr>
          <p:cNvPr id="8" name="TextBox 7"/>
          <p:cNvSpPr txBox="1"/>
          <p:nvPr/>
        </p:nvSpPr>
        <p:spPr>
          <a:xfrm>
            <a:off x="426448" y="6263700"/>
            <a:ext cx="8494971" cy="369332"/>
          </a:xfrm>
          <a:prstGeom prst="rect">
            <a:avLst/>
          </a:prstGeom>
          <a:noFill/>
        </p:spPr>
        <p:txBody>
          <a:bodyPr wrap="none" rtlCol="0">
            <a:spAutoFit/>
          </a:bodyPr>
          <a:lstStyle/>
          <a:p>
            <a:r>
              <a:rPr lang="en-US" b="1" dirty="0" smtClean="0"/>
              <a:t>Contributors: Carlo </a:t>
            </a:r>
            <a:r>
              <a:rPr lang="en-US" b="1" dirty="0"/>
              <a:t>Torniai, Matthew </a:t>
            </a:r>
            <a:r>
              <a:rPr lang="en-US" b="1" dirty="0" err="1" smtClean="0"/>
              <a:t>Horridge</a:t>
            </a:r>
            <a:r>
              <a:rPr lang="en-US" b="1" dirty="0" smtClean="0"/>
              <a:t> Chris </a:t>
            </a:r>
            <a:r>
              <a:rPr lang="en-US" b="1" dirty="0" err="1" smtClean="0"/>
              <a:t>Mungall</a:t>
            </a:r>
            <a:r>
              <a:rPr lang="en-US" b="1" dirty="0" smtClean="0"/>
              <a:t>, David </a:t>
            </a:r>
            <a:r>
              <a:rPr lang="en-US" b="1" dirty="0" err="1" smtClean="0"/>
              <a:t>Osumi</a:t>
            </a:r>
            <a:r>
              <a:rPr lang="en-US" b="1" dirty="0" smtClean="0"/>
              <a:t>-Sutherland</a:t>
            </a:r>
            <a:endParaRPr lang="en-US" b="1" dirty="0"/>
          </a:p>
        </p:txBody>
      </p:sp>
    </p:spTree>
    <p:extLst>
      <p:ext uri="{BB962C8B-B14F-4D97-AF65-F5344CB8AC3E}">
        <p14:creationId xmlns:p14="http://schemas.microsoft.com/office/powerpoint/2010/main" val="2115747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IRI</a:t>
            </a:r>
            <a:endParaRPr lang="en-US" b="1" dirty="0"/>
          </a:p>
        </p:txBody>
      </p:sp>
      <p:sp>
        <p:nvSpPr>
          <p:cNvPr id="3" name="Content Placeholder 2"/>
          <p:cNvSpPr>
            <a:spLocks noGrp="1"/>
          </p:cNvSpPr>
          <p:nvPr>
            <p:ph idx="1"/>
          </p:nvPr>
        </p:nvSpPr>
        <p:spPr/>
        <p:txBody>
          <a:bodyPr>
            <a:normAutofit lnSpcReduction="10000"/>
          </a:bodyPr>
          <a:lstStyle/>
          <a:p>
            <a:r>
              <a:rPr lang="en-US" dirty="0" smtClean="0"/>
              <a:t>Internationalized </a:t>
            </a:r>
            <a:r>
              <a:rPr lang="en-US" dirty="0"/>
              <a:t>Resource Identifier (IRI) is a generalization of the Uniform Resource Identifier (URI</a:t>
            </a:r>
            <a:r>
              <a:rPr lang="en-US" dirty="0" smtClean="0"/>
              <a:t>)</a:t>
            </a:r>
            <a:endParaRPr lang="en-US" dirty="0"/>
          </a:p>
          <a:p>
            <a:r>
              <a:rPr lang="en-US" dirty="0" smtClean="0"/>
              <a:t>While </a:t>
            </a:r>
            <a:r>
              <a:rPr lang="en-US" dirty="0"/>
              <a:t>URIs are limited to a subset of the ASCII character set, IRIs may contain characters from the Universal Character Set (Unicode/ISO 10646), including Chinese or Japanese kanji, Korean, Cyrillic characters, and so forth. It is defined by RFC 3987.</a:t>
            </a:r>
          </a:p>
        </p:txBody>
      </p:sp>
    </p:spTree>
    <p:extLst>
      <p:ext uri="{BB962C8B-B14F-4D97-AF65-F5344CB8AC3E}">
        <p14:creationId xmlns:p14="http://schemas.microsoft.com/office/powerpoint/2010/main" val="23187846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OWL document</a:t>
            </a:r>
            <a:endParaRPr lang="en-US" b="1" dirty="0"/>
          </a:p>
        </p:txBody>
      </p:sp>
      <p:sp>
        <p:nvSpPr>
          <p:cNvPr id="3" name="Content Placeholder 2"/>
          <p:cNvSpPr txBox="1">
            <a:spLocks/>
          </p:cNvSpPr>
          <p:nvPr/>
        </p:nvSpPr>
        <p:spPr>
          <a:xfrm>
            <a:off x="224631" y="16416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Each ontology is associated with an </a:t>
            </a:r>
            <a:r>
              <a:rPr lang="en-US" b="1" dirty="0" smtClean="0"/>
              <a:t>ontology document</a:t>
            </a:r>
            <a:r>
              <a:rPr lang="en-US" dirty="0" smtClean="0"/>
              <a:t> which physically contains the ontology stored in a particular way ( e.g. a text file using one of the syntaxes available)</a:t>
            </a:r>
          </a:p>
          <a:p>
            <a:endParaRPr lang="en-US" dirty="0"/>
          </a:p>
          <a:p>
            <a:r>
              <a:rPr lang="en-US" dirty="0" smtClean="0"/>
              <a:t>An ontology document should be accessible through an IRI</a:t>
            </a:r>
          </a:p>
          <a:p>
            <a:endParaRPr lang="en-US" dirty="0"/>
          </a:p>
        </p:txBody>
      </p:sp>
    </p:spTree>
    <p:extLst>
      <p:ext uri="{BB962C8B-B14F-4D97-AF65-F5344CB8AC3E}">
        <p14:creationId xmlns:p14="http://schemas.microsoft.com/office/powerpoint/2010/main" val="670151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OWL Syntaxes</a:t>
            </a:r>
            <a:endParaRPr lang="en-US" b="1" dirty="0"/>
          </a:p>
        </p:txBody>
      </p:sp>
      <p:sp>
        <p:nvSpPr>
          <p:cNvPr id="3" name="Content Placeholder 2"/>
          <p:cNvSpPr>
            <a:spLocks noGrp="1"/>
          </p:cNvSpPr>
          <p:nvPr>
            <p:ph idx="1"/>
          </p:nvPr>
        </p:nvSpPr>
        <p:spPr/>
        <p:txBody>
          <a:bodyPr>
            <a:normAutofit/>
          </a:bodyPr>
          <a:lstStyle/>
          <a:p>
            <a:pPr marL="0" indent="0">
              <a:buNone/>
            </a:pPr>
            <a:r>
              <a:rPr lang="en-US" dirty="0"/>
              <a:t>There are a variety of syntaxes for persisting, sharing and editing OWL ontologies</a:t>
            </a:r>
          </a:p>
          <a:p>
            <a:r>
              <a:rPr lang="en-US" dirty="0" smtClean="0"/>
              <a:t>Functional OWL Syntax</a:t>
            </a:r>
          </a:p>
          <a:p>
            <a:r>
              <a:rPr lang="en-US" dirty="0" smtClean="0"/>
              <a:t>RDF based Syntaxes</a:t>
            </a:r>
          </a:p>
          <a:p>
            <a:pPr lvl="1"/>
            <a:r>
              <a:rPr lang="en-US" dirty="0" smtClean="0"/>
              <a:t>RDF/XML</a:t>
            </a:r>
          </a:p>
          <a:p>
            <a:pPr lvl="1"/>
            <a:r>
              <a:rPr lang="en-US" dirty="0" smtClean="0"/>
              <a:t>Turtle</a:t>
            </a:r>
          </a:p>
          <a:p>
            <a:pPr marL="342900" lvl="1" indent="-342900">
              <a:buFont typeface="Arial"/>
              <a:buChar char="•"/>
            </a:pPr>
            <a:r>
              <a:rPr lang="en-US" dirty="0"/>
              <a:t>OWL/</a:t>
            </a:r>
            <a:r>
              <a:rPr lang="en-US" dirty="0" smtClean="0"/>
              <a:t>XML</a:t>
            </a:r>
            <a:endParaRPr lang="en-US" dirty="0" smtClean="0"/>
          </a:p>
          <a:p>
            <a:r>
              <a:rPr lang="en-US" dirty="0" smtClean="0"/>
              <a:t>Manchester </a:t>
            </a:r>
            <a:r>
              <a:rPr lang="en-US" dirty="0" smtClean="0"/>
              <a:t>Syntax</a:t>
            </a:r>
            <a:endParaRPr lang="en-US" dirty="0"/>
          </a:p>
        </p:txBody>
      </p:sp>
    </p:spTree>
    <p:extLst>
      <p:ext uri="{BB962C8B-B14F-4D97-AF65-F5344CB8AC3E}">
        <p14:creationId xmlns:p14="http://schemas.microsoft.com/office/powerpoint/2010/main" val="6001708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RDF Based Syntaxes: RDF/XML</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RDF = </a:t>
            </a:r>
            <a:r>
              <a:rPr lang="en-US" dirty="0">
                <a:hlinkClick r:id="rId2"/>
              </a:rPr>
              <a:t>Resource Description Framework </a:t>
            </a:r>
            <a:r>
              <a:rPr lang="en-US" dirty="0"/>
              <a:t>–based upon idea of making statements about in the form of subject-predicate-object expressions known as </a:t>
            </a:r>
            <a:r>
              <a:rPr lang="en-US" dirty="0" smtClean="0"/>
              <a:t>triples </a:t>
            </a:r>
            <a:endParaRPr lang="en-US" dirty="0"/>
          </a:p>
          <a:p>
            <a:r>
              <a:rPr lang="en-US" dirty="0" smtClean="0"/>
              <a:t>This </a:t>
            </a:r>
            <a:r>
              <a:rPr lang="en-US" dirty="0"/>
              <a:t>syntax provides an XML representation of an RDF </a:t>
            </a:r>
            <a:r>
              <a:rPr lang="en-US" dirty="0" smtClean="0"/>
              <a:t>graph</a:t>
            </a:r>
          </a:p>
          <a:p>
            <a:pPr lvl="1"/>
            <a:r>
              <a:rPr lang="en-US" dirty="0" smtClean="0"/>
              <a:t>RDF/XML is very verbose </a:t>
            </a:r>
          </a:p>
          <a:p>
            <a:pPr lvl="1"/>
            <a:r>
              <a:rPr lang="en-US" dirty="0" smtClean="0"/>
              <a:t>Not easy to be read</a:t>
            </a:r>
          </a:p>
          <a:p>
            <a:pPr lvl="1"/>
            <a:r>
              <a:rPr lang="en-US" dirty="0" smtClean="0"/>
              <a:t>Most of the ontologies are exchanged and made available through RDF/XML</a:t>
            </a:r>
          </a:p>
          <a:p>
            <a:pPr lvl="1"/>
            <a:r>
              <a:rPr lang="en-US" dirty="0" smtClean="0"/>
              <a:t>We will use RDF/XML in some of the exercises and in the remainder of the slides</a:t>
            </a:r>
            <a:endParaRPr lang="en-US" dirty="0"/>
          </a:p>
        </p:txBody>
      </p:sp>
    </p:spTree>
    <p:extLst>
      <p:ext uri="{BB962C8B-B14F-4D97-AF65-F5344CB8AC3E}">
        <p14:creationId xmlns:p14="http://schemas.microsoft.com/office/powerpoint/2010/main" val="20246559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333640"/>
            <a:ext cx="8229600" cy="4525963"/>
          </a:xfrm>
        </p:spPr>
        <p:txBody>
          <a:bodyPr/>
          <a:lstStyle/>
          <a:p>
            <a:r>
              <a:rPr lang="en-US" dirty="0" smtClean="0"/>
              <a:t>Let’s use this class as an example to explore the different OWL syntaxes:</a:t>
            </a:r>
          </a:p>
          <a:p>
            <a:pPr marL="0" indent="0">
              <a:buNone/>
            </a:pPr>
            <a:r>
              <a:rPr lang="en-US" dirty="0" smtClean="0"/>
              <a:t>     </a:t>
            </a:r>
            <a:r>
              <a:rPr lang="en-US" b="1" dirty="0" smtClean="0"/>
              <a:t>teacher</a:t>
            </a:r>
            <a:r>
              <a:rPr lang="en-US" dirty="0" smtClean="0"/>
              <a:t> is </a:t>
            </a:r>
            <a:r>
              <a:rPr lang="en-US" dirty="0"/>
              <a:t>equivalent to a </a:t>
            </a:r>
            <a:r>
              <a:rPr lang="en-US" b="1" dirty="0"/>
              <a:t>person</a:t>
            </a:r>
            <a:r>
              <a:rPr lang="en-US" dirty="0"/>
              <a:t> </a:t>
            </a:r>
            <a:r>
              <a:rPr lang="en-US" dirty="0" smtClean="0"/>
              <a:t>who 	</a:t>
            </a:r>
            <a:r>
              <a:rPr lang="en-US" b="1" dirty="0" smtClean="0"/>
              <a:t>teaches</a:t>
            </a:r>
            <a:r>
              <a:rPr lang="en-US" dirty="0" smtClean="0"/>
              <a:t> some </a:t>
            </a:r>
            <a:r>
              <a:rPr lang="en-US" b="1" dirty="0" smtClean="0"/>
              <a:t>course</a:t>
            </a:r>
            <a:endParaRPr lang="en-US" b="1" dirty="0"/>
          </a:p>
        </p:txBody>
      </p:sp>
      <p:sp>
        <p:nvSpPr>
          <p:cNvPr id="4" name="Oval 3"/>
          <p:cNvSpPr/>
          <p:nvPr/>
        </p:nvSpPr>
        <p:spPr>
          <a:xfrm>
            <a:off x="1455878" y="3702135"/>
            <a:ext cx="4187630" cy="27899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3132838" y="3729319"/>
            <a:ext cx="4375786" cy="27627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solidFill>
                <a:schemeClr val="tx1"/>
              </a:solidFill>
            </a:endParaRPr>
          </a:p>
        </p:txBody>
      </p:sp>
      <p:sp>
        <p:nvSpPr>
          <p:cNvPr id="6" name="TextBox 5"/>
          <p:cNvSpPr txBox="1"/>
          <p:nvPr/>
        </p:nvSpPr>
        <p:spPr>
          <a:xfrm>
            <a:off x="1789357" y="4945650"/>
            <a:ext cx="1066217" cy="461665"/>
          </a:xfrm>
          <a:prstGeom prst="rect">
            <a:avLst/>
          </a:prstGeom>
          <a:noFill/>
        </p:spPr>
        <p:txBody>
          <a:bodyPr wrap="none" rtlCol="0">
            <a:spAutoFit/>
          </a:bodyPr>
          <a:lstStyle/>
          <a:p>
            <a:r>
              <a:rPr lang="en-US" sz="2400" b="1" dirty="0" smtClean="0"/>
              <a:t>Person</a:t>
            </a:r>
            <a:endParaRPr lang="en-US" b="1" dirty="0"/>
          </a:p>
        </p:txBody>
      </p:sp>
      <p:sp>
        <p:nvSpPr>
          <p:cNvPr id="7" name="TextBox 6"/>
          <p:cNvSpPr txBox="1"/>
          <p:nvPr/>
        </p:nvSpPr>
        <p:spPr>
          <a:xfrm>
            <a:off x="5880755" y="4541531"/>
            <a:ext cx="1368884" cy="1200328"/>
          </a:xfrm>
          <a:prstGeom prst="rect">
            <a:avLst/>
          </a:prstGeom>
          <a:noFill/>
        </p:spPr>
        <p:txBody>
          <a:bodyPr wrap="none" rtlCol="0">
            <a:spAutoFit/>
          </a:bodyPr>
          <a:lstStyle/>
          <a:p>
            <a:r>
              <a:rPr lang="en-US" sz="2400" b="1" dirty="0" smtClean="0"/>
              <a:t>Teaches_</a:t>
            </a:r>
          </a:p>
          <a:p>
            <a:r>
              <a:rPr lang="en-US" sz="2400" b="1" dirty="0" smtClean="0"/>
              <a:t>some_</a:t>
            </a:r>
          </a:p>
          <a:p>
            <a:r>
              <a:rPr lang="en-US" sz="2400" b="1" dirty="0" smtClean="0"/>
              <a:t>course</a:t>
            </a:r>
            <a:endParaRPr lang="en-US" sz="2400" b="1" dirty="0"/>
          </a:p>
        </p:txBody>
      </p:sp>
      <p:sp>
        <p:nvSpPr>
          <p:cNvPr id="8" name="TextBox 7"/>
          <p:cNvSpPr txBox="1"/>
          <p:nvPr/>
        </p:nvSpPr>
        <p:spPr>
          <a:xfrm>
            <a:off x="3713398" y="4907162"/>
            <a:ext cx="1377300" cy="523220"/>
          </a:xfrm>
          <a:prstGeom prst="rect">
            <a:avLst/>
          </a:prstGeom>
          <a:noFill/>
        </p:spPr>
        <p:txBody>
          <a:bodyPr wrap="none" rtlCol="0">
            <a:spAutoFit/>
          </a:bodyPr>
          <a:lstStyle/>
          <a:p>
            <a:r>
              <a:rPr lang="en-US" sz="2800" b="1" dirty="0" smtClean="0">
                <a:solidFill>
                  <a:srgbClr val="000000"/>
                </a:solidFill>
              </a:rPr>
              <a:t>Teacher</a:t>
            </a:r>
            <a:endParaRPr lang="en-US" sz="2800" b="1" dirty="0">
              <a:solidFill>
                <a:srgbClr val="000000"/>
              </a:solidFill>
            </a:endParaRPr>
          </a:p>
        </p:txBody>
      </p:sp>
    </p:spTree>
    <p:extLst>
      <p:ext uri="{BB962C8B-B14F-4D97-AF65-F5344CB8AC3E}">
        <p14:creationId xmlns:p14="http://schemas.microsoft.com/office/powerpoint/2010/main" val="6498127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5033760"/>
            <a:ext cx="4373655" cy="1891860"/>
          </a:xfrm>
          <a:prstGeom prst="rect">
            <a:avLst/>
          </a:prstGeom>
        </p:spPr>
      </p:pic>
      <p:sp>
        <p:nvSpPr>
          <p:cNvPr id="2" name="Title 1"/>
          <p:cNvSpPr>
            <a:spLocks noGrp="1"/>
          </p:cNvSpPr>
          <p:nvPr>
            <p:ph type="title"/>
          </p:nvPr>
        </p:nvSpPr>
        <p:spPr>
          <a:xfrm>
            <a:off x="457200" y="160338"/>
            <a:ext cx="8229600" cy="1143000"/>
          </a:xfrm>
        </p:spPr>
        <p:txBody>
          <a:bodyPr/>
          <a:lstStyle/>
          <a:p>
            <a:r>
              <a:rPr lang="en-US" b="1" dirty="0" smtClean="0"/>
              <a:t>Different syntaxes</a:t>
            </a:r>
            <a:endParaRPr lang="en-US" b="1" dirty="0"/>
          </a:p>
        </p:txBody>
      </p:sp>
      <p:sp>
        <p:nvSpPr>
          <p:cNvPr id="7" name="TextBox 6"/>
          <p:cNvSpPr txBox="1"/>
          <p:nvPr/>
        </p:nvSpPr>
        <p:spPr>
          <a:xfrm>
            <a:off x="77757" y="1183680"/>
            <a:ext cx="1838965" cy="369332"/>
          </a:xfrm>
          <a:prstGeom prst="rect">
            <a:avLst/>
          </a:prstGeom>
          <a:noFill/>
        </p:spPr>
        <p:txBody>
          <a:bodyPr wrap="none" rtlCol="0">
            <a:spAutoFit/>
          </a:bodyPr>
          <a:lstStyle/>
          <a:p>
            <a:r>
              <a:rPr lang="en-US" dirty="0" smtClean="0"/>
              <a:t>Functional Syntax</a:t>
            </a:r>
            <a:endParaRPr lang="en-US" dirty="0"/>
          </a:p>
        </p:txBody>
      </p:sp>
      <p:sp>
        <p:nvSpPr>
          <p:cNvPr id="8" name="TextBox 7"/>
          <p:cNvSpPr txBox="1"/>
          <p:nvPr/>
        </p:nvSpPr>
        <p:spPr>
          <a:xfrm>
            <a:off x="126482" y="2130960"/>
            <a:ext cx="1069524" cy="369332"/>
          </a:xfrm>
          <a:prstGeom prst="rect">
            <a:avLst/>
          </a:prstGeom>
          <a:noFill/>
        </p:spPr>
        <p:txBody>
          <a:bodyPr wrap="none" rtlCol="0">
            <a:spAutoFit/>
          </a:bodyPr>
          <a:lstStyle/>
          <a:p>
            <a:r>
              <a:rPr lang="en-US" dirty="0" smtClean="0"/>
              <a:t>RDF/XML</a:t>
            </a:r>
            <a:endParaRPr lang="en-US" dirty="0"/>
          </a:p>
        </p:txBody>
      </p:sp>
      <p:sp>
        <p:nvSpPr>
          <p:cNvPr id="11" name="TextBox 10"/>
          <p:cNvSpPr txBox="1"/>
          <p:nvPr/>
        </p:nvSpPr>
        <p:spPr>
          <a:xfrm>
            <a:off x="88810" y="4754400"/>
            <a:ext cx="1146468" cy="369332"/>
          </a:xfrm>
          <a:prstGeom prst="rect">
            <a:avLst/>
          </a:prstGeom>
          <a:noFill/>
        </p:spPr>
        <p:txBody>
          <a:bodyPr wrap="none" rtlCol="0">
            <a:spAutoFit/>
          </a:bodyPr>
          <a:lstStyle/>
          <a:p>
            <a:r>
              <a:rPr lang="en-US" dirty="0" smtClean="0"/>
              <a:t>OWL/XML</a:t>
            </a:r>
            <a:endParaRPr lang="en-US" dirty="0"/>
          </a:p>
        </p:txBody>
      </p:sp>
      <p:pic>
        <p:nvPicPr>
          <p:cNvPr id="3" name="Picture 2"/>
          <p:cNvPicPr>
            <a:picLocks noChangeAspect="1"/>
          </p:cNvPicPr>
          <p:nvPr/>
        </p:nvPicPr>
        <p:blipFill>
          <a:blip r:embed="rId3"/>
          <a:stretch>
            <a:fillRect/>
          </a:stretch>
        </p:blipFill>
        <p:spPr>
          <a:xfrm>
            <a:off x="0" y="2516680"/>
            <a:ext cx="9144000" cy="2015711"/>
          </a:xfrm>
          <a:prstGeom prst="rect">
            <a:avLst/>
          </a:prstGeom>
        </p:spPr>
      </p:pic>
      <p:pic>
        <p:nvPicPr>
          <p:cNvPr id="6" name="Picture 5"/>
          <p:cNvPicPr>
            <a:picLocks noChangeAspect="1"/>
          </p:cNvPicPr>
          <p:nvPr/>
        </p:nvPicPr>
        <p:blipFill>
          <a:blip r:embed="rId4"/>
          <a:stretch>
            <a:fillRect/>
          </a:stretch>
        </p:blipFill>
        <p:spPr>
          <a:xfrm>
            <a:off x="69117" y="1508000"/>
            <a:ext cx="9144000" cy="544850"/>
          </a:xfrm>
          <a:prstGeom prst="rect">
            <a:avLst/>
          </a:prstGeom>
        </p:spPr>
      </p:pic>
      <p:sp>
        <p:nvSpPr>
          <p:cNvPr id="14" name="TextBox 13"/>
          <p:cNvSpPr txBox="1"/>
          <p:nvPr/>
        </p:nvSpPr>
        <p:spPr>
          <a:xfrm>
            <a:off x="4050178" y="4804353"/>
            <a:ext cx="1982409" cy="369332"/>
          </a:xfrm>
          <a:prstGeom prst="rect">
            <a:avLst/>
          </a:prstGeom>
          <a:noFill/>
        </p:spPr>
        <p:txBody>
          <a:bodyPr wrap="none" rtlCol="0">
            <a:spAutoFit/>
          </a:bodyPr>
          <a:lstStyle/>
          <a:p>
            <a:r>
              <a:rPr lang="en-US" dirty="0" smtClean="0"/>
              <a:t>Manchester Syntax</a:t>
            </a:r>
            <a:endParaRPr lang="en-US" dirty="0"/>
          </a:p>
        </p:txBody>
      </p:sp>
      <p:pic>
        <p:nvPicPr>
          <p:cNvPr id="15" name="Picture 14"/>
          <p:cNvPicPr>
            <a:picLocks noChangeAspect="1"/>
          </p:cNvPicPr>
          <p:nvPr/>
        </p:nvPicPr>
        <p:blipFill>
          <a:blip r:embed="rId5"/>
          <a:stretch>
            <a:fillRect/>
          </a:stretch>
        </p:blipFill>
        <p:spPr>
          <a:xfrm>
            <a:off x="4222301" y="5374233"/>
            <a:ext cx="3581400" cy="901700"/>
          </a:xfrm>
          <a:prstGeom prst="rect">
            <a:avLst/>
          </a:prstGeom>
        </p:spPr>
      </p:pic>
    </p:spTree>
    <p:extLst>
      <p:ext uri="{BB962C8B-B14F-4D97-AF65-F5344CB8AC3E}">
        <p14:creationId xmlns:p14="http://schemas.microsoft.com/office/powerpoint/2010/main" val="8359196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Different syntaxes (cont’d)</a:t>
            </a:r>
            <a:endParaRPr lang="en-US" b="1" dirty="0"/>
          </a:p>
        </p:txBody>
      </p:sp>
      <p:sp>
        <p:nvSpPr>
          <p:cNvPr id="5" name="Content Placeholder 2"/>
          <p:cNvSpPr>
            <a:spLocks noGrp="1"/>
          </p:cNvSpPr>
          <p:nvPr>
            <p:ph idx="1"/>
          </p:nvPr>
        </p:nvSpPr>
        <p:spPr>
          <a:xfrm>
            <a:off x="439921" y="1609029"/>
            <a:ext cx="8229600" cy="5636145"/>
          </a:xfrm>
        </p:spPr>
        <p:txBody>
          <a:bodyPr>
            <a:normAutofit/>
          </a:bodyPr>
          <a:lstStyle/>
          <a:p>
            <a:pPr marL="0" indent="0">
              <a:buNone/>
            </a:pPr>
            <a:r>
              <a:rPr lang="en-US" dirty="0" smtClean="0"/>
              <a:t>You can visualize different syntax in Protégé using predefined Views</a:t>
            </a:r>
          </a:p>
        </p:txBody>
      </p:sp>
      <p:pic>
        <p:nvPicPr>
          <p:cNvPr id="3" name="Picture 2"/>
          <p:cNvPicPr>
            <a:picLocks noChangeAspect="1"/>
          </p:cNvPicPr>
          <p:nvPr/>
        </p:nvPicPr>
        <p:blipFill>
          <a:blip r:embed="rId3"/>
          <a:stretch>
            <a:fillRect/>
          </a:stretch>
        </p:blipFill>
        <p:spPr>
          <a:xfrm>
            <a:off x="54048" y="4674716"/>
            <a:ext cx="9144000" cy="1710435"/>
          </a:xfrm>
          <a:prstGeom prst="rect">
            <a:avLst/>
          </a:prstGeom>
        </p:spPr>
      </p:pic>
      <p:sp>
        <p:nvSpPr>
          <p:cNvPr id="4" name="Rectangle 3"/>
          <p:cNvSpPr/>
          <p:nvPr/>
        </p:nvSpPr>
        <p:spPr>
          <a:xfrm>
            <a:off x="4891607" y="5151649"/>
            <a:ext cx="3956964" cy="622080"/>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38100" cmpd="sng">
                <a:solidFill>
                  <a:schemeClr val="tx1"/>
                </a:solidFill>
              </a:ln>
            </a:endParaRPr>
          </a:p>
        </p:txBody>
      </p:sp>
      <p:pic>
        <p:nvPicPr>
          <p:cNvPr id="8" name="Picture 7"/>
          <p:cNvPicPr>
            <a:picLocks noChangeAspect="1"/>
          </p:cNvPicPr>
          <p:nvPr/>
        </p:nvPicPr>
        <p:blipFill rotWithShape="1">
          <a:blip r:embed="rId3"/>
          <a:srcRect l="54008" r="3968" b="85563"/>
          <a:stretch/>
        </p:blipFill>
        <p:spPr>
          <a:xfrm>
            <a:off x="0" y="3305939"/>
            <a:ext cx="9319652" cy="598915"/>
          </a:xfrm>
          <a:prstGeom prst="rect">
            <a:avLst/>
          </a:prstGeom>
        </p:spPr>
      </p:pic>
      <p:cxnSp>
        <p:nvCxnSpPr>
          <p:cNvPr id="9" name="Straight Connector 8"/>
          <p:cNvCxnSpPr/>
          <p:nvPr/>
        </p:nvCxnSpPr>
        <p:spPr>
          <a:xfrm flipH="1" flipV="1">
            <a:off x="54048" y="3958422"/>
            <a:ext cx="4864189" cy="60794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8850122" y="4498821"/>
            <a:ext cx="293878" cy="62145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5875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79642" cy="5257800"/>
          </a:xfrm>
        </p:spPr>
        <p:txBody>
          <a:bodyPr>
            <a:normAutofit lnSpcReduction="10000"/>
          </a:bodyPr>
          <a:lstStyle/>
          <a:p>
            <a:r>
              <a:rPr lang="en-US" dirty="0"/>
              <a:t>An OWL 2 ontology is a formal description of a domain of </a:t>
            </a:r>
            <a:r>
              <a:rPr lang="en-US" dirty="0" smtClean="0"/>
              <a:t>interest</a:t>
            </a:r>
          </a:p>
          <a:p>
            <a:r>
              <a:rPr lang="en-US" dirty="0" smtClean="0"/>
              <a:t>OWL </a:t>
            </a:r>
            <a:r>
              <a:rPr lang="en-US" dirty="0"/>
              <a:t>2 ontologies consist </a:t>
            </a:r>
            <a:r>
              <a:rPr lang="en-US" dirty="0" smtClean="0"/>
              <a:t>of a set of axioms built from entities</a:t>
            </a:r>
            <a:endParaRPr lang="en-US" dirty="0" smtClean="0"/>
          </a:p>
          <a:p>
            <a:pPr lvl="1"/>
            <a:r>
              <a:rPr lang="en-US" b="1" i="1" dirty="0">
                <a:solidFill>
                  <a:srgbClr val="000090"/>
                </a:solidFill>
              </a:rPr>
              <a:t>Axioms</a:t>
            </a:r>
            <a:r>
              <a:rPr lang="en-US" dirty="0"/>
              <a:t> are statements that are asserted to be true in the domain being described. For example, using a subclass axiom, one can state that the class student is a subclass of the class person</a:t>
            </a:r>
            <a:endParaRPr lang="en-US" b="1" i="1" dirty="0" smtClean="0">
              <a:solidFill>
                <a:srgbClr val="000090"/>
              </a:solidFill>
            </a:endParaRPr>
          </a:p>
          <a:p>
            <a:pPr lvl="1"/>
            <a:r>
              <a:rPr lang="en-US" b="1" i="1" dirty="0" smtClean="0">
                <a:solidFill>
                  <a:srgbClr val="000090"/>
                </a:solidFill>
              </a:rPr>
              <a:t>Entities</a:t>
            </a:r>
            <a:r>
              <a:rPr lang="en-US" dirty="0" smtClean="0"/>
              <a:t>, </a:t>
            </a:r>
            <a:r>
              <a:rPr lang="en-US" dirty="0"/>
              <a:t>such as </a:t>
            </a:r>
            <a:r>
              <a:rPr lang="en-US" b="1" dirty="0"/>
              <a:t>classes</a:t>
            </a:r>
            <a:r>
              <a:rPr lang="en-US" dirty="0"/>
              <a:t>, </a:t>
            </a:r>
            <a:r>
              <a:rPr lang="en-US" b="1" dirty="0"/>
              <a:t>properties</a:t>
            </a:r>
            <a:r>
              <a:rPr lang="en-US" dirty="0"/>
              <a:t>, and </a:t>
            </a:r>
            <a:r>
              <a:rPr lang="en-US" b="1" dirty="0" smtClean="0"/>
              <a:t>individuals</a:t>
            </a:r>
            <a:r>
              <a:rPr lang="en-US" dirty="0" smtClean="0"/>
              <a:t>. They </a:t>
            </a:r>
            <a:r>
              <a:rPr lang="en-US" dirty="0"/>
              <a:t>form the primitive </a:t>
            </a:r>
            <a:r>
              <a:rPr lang="en-US" i="1" dirty="0"/>
              <a:t>terms</a:t>
            </a:r>
            <a:r>
              <a:rPr lang="en-US" dirty="0"/>
              <a:t> of an ontology and constitute the basic elements of an </a:t>
            </a:r>
            <a:r>
              <a:rPr lang="en-US" dirty="0" smtClean="0"/>
              <a:t>ontology</a:t>
            </a:r>
            <a:endParaRPr lang="en-US" dirty="0"/>
          </a:p>
          <a:p>
            <a:pPr lvl="1"/>
            <a:endParaRPr lang="en-US" dirty="0"/>
          </a:p>
          <a:p>
            <a:endParaRPr lang="en-US" b="1" dirty="0" smtClean="0"/>
          </a:p>
        </p:txBody>
      </p:sp>
      <p:sp>
        <p:nvSpPr>
          <p:cNvPr id="5" name="Title 1"/>
          <p:cNvSpPr txBox="1">
            <a:spLocks/>
          </p:cNvSpPr>
          <p:nvPr/>
        </p:nvSpPr>
        <p:spPr>
          <a:xfrm>
            <a:off x="609600" y="427038"/>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smtClean="0"/>
              <a:t>We now know about OWL syntax, but what is the actual content of an OWL ontology?</a:t>
            </a:r>
            <a:endParaRPr lang="en-US" sz="3200" b="1" dirty="0"/>
          </a:p>
        </p:txBody>
      </p:sp>
    </p:spTree>
    <p:extLst>
      <p:ext uri="{BB962C8B-B14F-4D97-AF65-F5344CB8AC3E}">
        <p14:creationId xmlns:p14="http://schemas.microsoft.com/office/powerpoint/2010/main" val="23610442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Ontology document </a:t>
            </a:r>
            <a:br>
              <a:rPr lang="en-US" dirty="0" smtClean="0"/>
            </a:br>
            <a:r>
              <a:rPr lang="en-US" dirty="0" smtClean="0"/>
              <a:t>(Anatomy of an OWL file)</a:t>
            </a:r>
            <a:endParaRPr lang="en-US" dirty="0"/>
          </a:p>
        </p:txBody>
      </p:sp>
      <p:sp>
        <p:nvSpPr>
          <p:cNvPr id="3" name="Content Placeholder 2"/>
          <p:cNvSpPr txBox="1">
            <a:spLocks/>
          </p:cNvSpPr>
          <p:nvPr/>
        </p:nvSpPr>
        <p:spPr>
          <a:xfrm>
            <a:off x="0" y="1625105"/>
            <a:ext cx="4249431" cy="4974514"/>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An ontology document is composed by the following parts:</a:t>
            </a:r>
          </a:p>
          <a:p>
            <a:pPr lvl="1"/>
            <a:r>
              <a:rPr lang="en-US" dirty="0" smtClean="0"/>
              <a:t>Namespace declaration</a:t>
            </a:r>
          </a:p>
          <a:p>
            <a:pPr lvl="1"/>
            <a:r>
              <a:rPr lang="en-US" dirty="0" smtClean="0"/>
              <a:t>Ontology Header</a:t>
            </a:r>
          </a:p>
          <a:p>
            <a:pPr lvl="1"/>
            <a:r>
              <a:rPr lang="en-US" dirty="0" smtClean="0"/>
              <a:t>The actual “body” of the ontology containing Entities and  Axioms</a:t>
            </a:r>
          </a:p>
          <a:p>
            <a:pPr lvl="1"/>
            <a:endParaRPr lang="en-US" dirty="0"/>
          </a:p>
          <a:p>
            <a:pPr marL="0" indent="0">
              <a:buNone/>
            </a:pPr>
            <a:endParaRPr lang="en-US" dirty="0"/>
          </a:p>
          <a:p>
            <a:r>
              <a:rPr lang="en-US" dirty="0" smtClean="0"/>
              <a:t>RDF/XML syntax will be used in the examples</a:t>
            </a:r>
          </a:p>
          <a:p>
            <a:pPr lvl="1"/>
            <a:endParaRPr lang="en-US" dirty="0"/>
          </a:p>
        </p:txBody>
      </p:sp>
      <p:cxnSp>
        <p:nvCxnSpPr>
          <p:cNvPr id="5" name="Straight Connector 4"/>
          <p:cNvCxnSpPr/>
          <p:nvPr/>
        </p:nvCxnSpPr>
        <p:spPr>
          <a:xfrm>
            <a:off x="4930767" y="1842912"/>
            <a:ext cx="24903" cy="454502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4918327" y="1837563"/>
            <a:ext cx="921403" cy="124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4952153" y="6379662"/>
            <a:ext cx="1105175" cy="2974"/>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951076" y="1624063"/>
            <a:ext cx="1007006" cy="1200329"/>
          </a:xfrm>
          <a:prstGeom prst="rect">
            <a:avLst/>
          </a:prstGeom>
          <a:noFill/>
        </p:spPr>
        <p:txBody>
          <a:bodyPr wrap="none" rtlCol="0">
            <a:spAutoFit/>
          </a:bodyPr>
          <a:lstStyle/>
          <a:p>
            <a:r>
              <a:rPr lang="en-US" dirty="0" smtClean="0"/>
              <a:t>&lt;</a:t>
            </a:r>
            <a:r>
              <a:rPr lang="en-US" dirty="0" err="1" smtClean="0"/>
              <a:t>rdf:RDF</a:t>
            </a:r>
            <a:r>
              <a:rPr lang="en-US" dirty="0" smtClean="0"/>
              <a:t> </a:t>
            </a:r>
          </a:p>
          <a:p>
            <a:r>
              <a:rPr lang="en-US" dirty="0" smtClean="0"/>
              <a:t>….</a:t>
            </a:r>
          </a:p>
          <a:p>
            <a:endParaRPr lang="en-US" dirty="0" smtClean="0"/>
          </a:p>
          <a:p>
            <a:r>
              <a:rPr lang="en-US" dirty="0" smtClean="0"/>
              <a:t>&gt;</a:t>
            </a:r>
            <a:endParaRPr lang="en-US" dirty="0"/>
          </a:p>
        </p:txBody>
      </p:sp>
      <p:sp>
        <p:nvSpPr>
          <p:cNvPr id="12" name="TextBox 11"/>
          <p:cNvSpPr txBox="1"/>
          <p:nvPr/>
        </p:nvSpPr>
        <p:spPr>
          <a:xfrm>
            <a:off x="6912739" y="6162780"/>
            <a:ext cx="1211126" cy="369332"/>
          </a:xfrm>
          <a:prstGeom prst="rect">
            <a:avLst/>
          </a:prstGeom>
          <a:noFill/>
        </p:spPr>
        <p:txBody>
          <a:bodyPr wrap="none" rtlCol="0">
            <a:spAutoFit/>
          </a:bodyPr>
          <a:lstStyle/>
          <a:p>
            <a:r>
              <a:rPr lang="en-US" dirty="0" smtClean="0"/>
              <a:t>&lt;/</a:t>
            </a:r>
            <a:r>
              <a:rPr lang="en-US" dirty="0" err="1" smtClean="0"/>
              <a:t>rdf:RDF</a:t>
            </a:r>
            <a:r>
              <a:rPr lang="en-US" dirty="0" smtClean="0"/>
              <a:t>&gt;</a:t>
            </a:r>
            <a:endParaRPr lang="en-US" dirty="0"/>
          </a:p>
        </p:txBody>
      </p:sp>
      <p:sp>
        <p:nvSpPr>
          <p:cNvPr id="13" name="TextBox 12"/>
          <p:cNvSpPr txBox="1"/>
          <p:nvPr/>
        </p:nvSpPr>
        <p:spPr>
          <a:xfrm>
            <a:off x="7280166" y="2817151"/>
            <a:ext cx="1677074" cy="923330"/>
          </a:xfrm>
          <a:prstGeom prst="rect">
            <a:avLst/>
          </a:prstGeom>
          <a:noFill/>
        </p:spPr>
        <p:txBody>
          <a:bodyPr wrap="none" rtlCol="0">
            <a:spAutoFit/>
          </a:bodyPr>
          <a:lstStyle/>
          <a:p>
            <a:r>
              <a:rPr lang="en-US" dirty="0" smtClean="0"/>
              <a:t>&lt;</a:t>
            </a:r>
            <a:r>
              <a:rPr lang="en-US" dirty="0" err="1" smtClean="0"/>
              <a:t>owl:Ontology</a:t>
            </a:r>
            <a:r>
              <a:rPr lang="en-US" dirty="0" smtClean="0"/>
              <a:t>&gt;</a:t>
            </a:r>
          </a:p>
          <a:p>
            <a:r>
              <a:rPr lang="en-US" dirty="0" smtClean="0"/>
              <a:t>….</a:t>
            </a:r>
          </a:p>
          <a:p>
            <a:endParaRPr lang="en-US" dirty="0"/>
          </a:p>
        </p:txBody>
      </p:sp>
      <p:sp>
        <p:nvSpPr>
          <p:cNvPr id="14" name="TextBox 13"/>
          <p:cNvSpPr txBox="1"/>
          <p:nvPr/>
        </p:nvSpPr>
        <p:spPr>
          <a:xfrm>
            <a:off x="7280166" y="3318211"/>
            <a:ext cx="1766229" cy="646331"/>
          </a:xfrm>
          <a:prstGeom prst="rect">
            <a:avLst/>
          </a:prstGeom>
          <a:noFill/>
        </p:spPr>
        <p:txBody>
          <a:bodyPr wrap="none" rtlCol="0">
            <a:spAutoFit/>
          </a:bodyPr>
          <a:lstStyle/>
          <a:p>
            <a:endParaRPr lang="en-US" dirty="0" smtClean="0"/>
          </a:p>
          <a:p>
            <a:r>
              <a:rPr lang="en-US" dirty="0" smtClean="0"/>
              <a:t>&lt;/</a:t>
            </a:r>
            <a:r>
              <a:rPr lang="en-US" dirty="0" err="1" smtClean="0"/>
              <a:t>owl:Ontology</a:t>
            </a:r>
            <a:r>
              <a:rPr lang="en-US" dirty="0" smtClean="0"/>
              <a:t>&gt;</a:t>
            </a:r>
            <a:endParaRPr lang="en-US" dirty="0"/>
          </a:p>
        </p:txBody>
      </p:sp>
      <p:cxnSp>
        <p:nvCxnSpPr>
          <p:cNvPr id="15" name="Straight Connector 14"/>
          <p:cNvCxnSpPr/>
          <p:nvPr/>
        </p:nvCxnSpPr>
        <p:spPr>
          <a:xfrm flipV="1">
            <a:off x="6293907" y="1833435"/>
            <a:ext cx="638004" cy="2193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6340760" y="2632759"/>
            <a:ext cx="638004" cy="2193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312873" y="1880269"/>
            <a:ext cx="12452" cy="796935"/>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6558368" y="2999806"/>
            <a:ext cx="638004" cy="2193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599286" y="3787262"/>
            <a:ext cx="638004" cy="2193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577334" y="3028838"/>
            <a:ext cx="12452" cy="796935"/>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6573802" y="4379616"/>
            <a:ext cx="638004" cy="2193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6601688" y="5975874"/>
            <a:ext cx="638004" cy="2193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86792" y="4408047"/>
            <a:ext cx="18428" cy="159982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270698" y="4454329"/>
            <a:ext cx="1416486" cy="1477328"/>
          </a:xfrm>
          <a:prstGeom prst="rect">
            <a:avLst/>
          </a:prstGeom>
          <a:noFill/>
        </p:spPr>
        <p:txBody>
          <a:bodyPr wrap="none" rtlCol="0">
            <a:spAutoFit/>
          </a:bodyPr>
          <a:lstStyle/>
          <a:p>
            <a:endParaRPr lang="en-US" dirty="0" smtClean="0"/>
          </a:p>
          <a:p>
            <a:r>
              <a:rPr lang="en-US" dirty="0" smtClean="0"/>
              <a:t>&lt;</a:t>
            </a:r>
            <a:r>
              <a:rPr lang="en-US" dirty="0" err="1" smtClean="0"/>
              <a:t>owl:Class</a:t>
            </a:r>
            <a:r>
              <a:rPr lang="en-US" dirty="0" smtClean="0"/>
              <a:t>&gt;</a:t>
            </a:r>
          </a:p>
          <a:p>
            <a:r>
              <a:rPr lang="en-US" dirty="0" smtClean="0"/>
              <a:t>….</a:t>
            </a:r>
          </a:p>
          <a:p>
            <a:r>
              <a:rPr lang="en-US" dirty="0" smtClean="0"/>
              <a:t>&lt;/</a:t>
            </a:r>
            <a:r>
              <a:rPr lang="en-US" dirty="0" err="1" smtClean="0"/>
              <a:t>owl:Class</a:t>
            </a:r>
            <a:r>
              <a:rPr lang="en-US" dirty="0" smtClean="0"/>
              <a:t>&gt;</a:t>
            </a:r>
          </a:p>
          <a:p>
            <a:endParaRPr lang="en-US" dirty="0"/>
          </a:p>
        </p:txBody>
      </p:sp>
      <p:sp>
        <p:nvSpPr>
          <p:cNvPr id="46" name="TextBox 45"/>
          <p:cNvSpPr txBox="1"/>
          <p:nvPr/>
        </p:nvSpPr>
        <p:spPr>
          <a:xfrm rot="16200000">
            <a:off x="5603131" y="3162837"/>
            <a:ext cx="971210" cy="369332"/>
          </a:xfrm>
          <a:prstGeom prst="rect">
            <a:avLst/>
          </a:prstGeom>
          <a:noFill/>
        </p:spPr>
        <p:txBody>
          <a:bodyPr wrap="square" rtlCol="0">
            <a:spAutoFit/>
          </a:bodyPr>
          <a:lstStyle/>
          <a:p>
            <a:r>
              <a:rPr lang="en-US" dirty="0" smtClean="0"/>
              <a:t>header</a:t>
            </a:r>
            <a:endParaRPr lang="en-US" dirty="0"/>
          </a:p>
        </p:txBody>
      </p:sp>
      <p:sp>
        <p:nvSpPr>
          <p:cNvPr id="47" name="TextBox 46"/>
          <p:cNvSpPr txBox="1"/>
          <p:nvPr/>
        </p:nvSpPr>
        <p:spPr>
          <a:xfrm rot="16200000">
            <a:off x="5631017" y="4946464"/>
            <a:ext cx="971210" cy="369332"/>
          </a:xfrm>
          <a:prstGeom prst="rect">
            <a:avLst/>
          </a:prstGeom>
          <a:noFill/>
        </p:spPr>
        <p:txBody>
          <a:bodyPr wrap="square" rtlCol="0">
            <a:spAutoFit/>
          </a:bodyPr>
          <a:lstStyle/>
          <a:p>
            <a:r>
              <a:rPr lang="en-US" dirty="0" smtClean="0"/>
              <a:t>body</a:t>
            </a:r>
            <a:endParaRPr lang="en-US" dirty="0"/>
          </a:p>
        </p:txBody>
      </p:sp>
      <p:sp>
        <p:nvSpPr>
          <p:cNvPr id="48" name="TextBox 47"/>
          <p:cNvSpPr txBox="1"/>
          <p:nvPr/>
        </p:nvSpPr>
        <p:spPr>
          <a:xfrm rot="16200000">
            <a:off x="5332590" y="1980918"/>
            <a:ext cx="1294131" cy="646331"/>
          </a:xfrm>
          <a:prstGeom prst="rect">
            <a:avLst/>
          </a:prstGeom>
          <a:noFill/>
        </p:spPr>
        <p:txBody>
          <a:bodyPr wrap="square" rtlCol="0">
            <a:spAutoFit/>
          </a:bodyPr>
          <a:lstStyle/>
          <a:p>
            <a:pPr algn="ctr"/>
            <a:r>
              <a:rPr lang="en-US" dirty="0" smtClean="0"/>
              <a:t>NS declaration</a:t>
            </a:r>
            <a:endParaRPr lang="en-US" dirty="0"/>
          </a:p>
        </p:txBody>
      </p:sp>
      <p:sp>
        <p:nvSpPr>
          <p:cNvPr id="49" name="TextBox 48"/>
          <p:cNvSpPr txBox="1"/>
          <p:nvPr/>
        </p:nvSpPr>
        <p:spPr>
          <a:xfrm rot="16200000">
            <a:off x="3482665" y="3956077"/>
            <a:ext cx="2453900" cy="369332"/>
          </a:xfrm>
          <a:prstGeom prst="rect">
            <a:avLst/>
          </a:prstGeom>
          <a:noFill/>
        </p:spPr>
        <p:txBody>
          <a:bodyPr wrap="square" rtlCol="0">
            <a:spAutoFit/>
          </a:bodyPr>
          <a:lstStyle/>
          <a:p>
            <a:r>
              <a:rPr lang="en-US" dirty="0" smtClean="0"/>
              <a:t>Ontology Document</a:t>
            </a:r>
            <a:endParaRPr lang="en-US" dirty="0"/>
          </a:p>
        </p:txBody>
      </p:sp>
    </p:spTree>
    <p:extLst>
      <p:ext uri="{BB962C8B-B14F-4D97-AF65-F5344CB8AC3E}">
        <p14:creationId xmlns:p14="http://schemas.microsoft.com/office/powerpoint/2010/main" val="19859317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XML Namespaces</a:t>
            </a:r>
            <a:endParaRPr lang="en-US" dirty="0"/>
          </a:p>
        </p:txBody>
      </p:sp>
      <p:sp>
        <p:nvSpPr>
          <p:cNvPr id="3" name="Content Placeholder 2"/>
          <p:cNvSpPr txBox="1">
            <a:spLocks/>
          </p:cNvSpPr>
          <p:nvPr/>
        </p:nvSpPr>
        <p:spPr>
          <a:xfrm>
            <a:off x="224631" y="1641600"/>
            <a:ext cx="8743188" cy="4942483"/>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XML namespaces are used for providing uniquely named elements and attributes in an XML document. They are defined in a </a:t>
            </a:r>
            <a:r>
              <a:rPr lang="en-US" dirty="0">
                <a:hlinkClick r:id="rId3"/>
              </a:rPr>
              <a:t>W3C </a:t>
            </a:r>
            <a:r>
              <a:rPr lang="en-US" dirty="0" smtClean="0">
                <a:hlinkClick r:id="rId3"/>
              </a:rPr>
              <a:t>recommendation</a:t>
            </a:r>
            <a:endParaRPr lang="en-US" dirty="0" smtClean="0"/>
          </a:p>
          <a:p>
            <a:r>
              <a:rPr lang="en-US" dirty="0" smtClean="0"/>
              <a:t>An </a:t>
            </a:r>
            <a:r>
              <a:rPr lang="en-US" dirty="0"/>
              <a:t>XML instance may contain element or attribute names from more than one XML </a:t>
            </a:r>
            <a:r>
              <a:rPr lang="en-US" dirty="0" smtClean="0"/>
              <a:t>vocabulary </a:t>
            </a:r>
          </a:p>
          <a:p>
            <a:r>
              <a:rPr lang="en-US" dirty="0" smtClean="0"/>
              <a:t>If </a:t>
            </a:r>
            <a:r>
              <a:rPr lang="en-US" dirty="0"/>
              <a:t>each vocabulary is given a namespace, the ambiguity between identically named elements or attributes can be </a:t>
            </a:r>
            <a:r>
              <a:rPr lang="en-US" dirty="0" smtClean="0"/>
              <a:t>resolved</a:t>
            </a:r>
            <a:endParaRPr lang="en-US" dirty="0"/>
          </a:p>
        </p:txBody>
      </p:sp>
    </p:spTree>
    <p:extLst>
      <p:ext uri="{BB962C8B-B14F-4D97-AF65-F5344CB8AC3E}">
        <p14:creationId xmlns:p14="http://schemas.microsoft.com/office/powerpoint/2010/main" val="10141110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OWL?</a:t>
            </a:r>
            <a:endParaRPr lang="en-US" b="1" dirty="0"/>
          </a:p>
        </p:txBody>
      </p:sp>
      <p:sp>
        <p:nvSpPr>
          <p:cNvPr id="3" name="Content Placeholder 2"/>
          <p:cNvSpPr>
            <a:spLocks noGrp="1"/>
          </p:cNvSpPr>
          <p:nvPr>
            <p:ph idx="1"/>
          </p:nvPr>
        </p:nvSpPr>
        <p:spPr>
          <a:xfrm>
            <a:off x="445655" y="1761830"/>
            <a:ext cx="8229600" cy="4525963"/>
          </a:xfrm>
        </p:spPr>
        <p:txBody>
          <a:bodyPr>
            <a:normAutofit/>
          </a:bodyPr>
          <a:lstStyle/>
          <a:p>
            <a:r>
              <a:rPr lang="en-US" u="sng" dirty="0" smtClean="0"/>
              <a:t>W</a:t>
            </a:r>
            <a:r>
              <a:rPr lang="en-US" dirty="0" smtClean="0"/>
              <a:t>eb </a:t>
            </a:r>
            <a:r>
              <a:rPr lang="en-US" u="sng" dirty="0" smtClean="0"/>
              <a:t>O</a:t>
            </a:r>
            <a:r>
              <a:rPr lang="en-US" dirty="0" smtClean="0"/>
              <a:t>ntology </a:t>
            </a:r>
            <a:r>
              <a:rPr lang="en-US" u="sng" dirty="0" smtClean="0"/>
              <a:t>L</a:t>
            </a:r>
            <a:r>
              <a:rPr lang="en-US" dirty="0" smtClean="0"/>
              <a:t>anguage (OWL) is a language for writing Ontologies for the Web</a:t>
            </a:r>
          </a:p>
          <a:p>
            <a:r>
              <a:rPr lang="en-US" dirty="0" smtClean="0"/>
              <a:t>OWL 2 is the current version of OWL and a W3C recommendation as of October 2009</a:t>
            </a:r>
          </a:p>
          <a:p>
            <a:r>
              <a:rPr lang="en-US" dirty="0" smtClean="0"/>
              <a:t>The previous version of OWL (OWL 1) was a W3C recommendation in 2004</a:t>
            </a:r>
          </a:p>
          <a:p>
            <a:r>
              <a:rPr lang="en-US" dirty="0" smtClean="0"/>
              <a:t>An overview of the language can </a:t>
            </a:r>
            <a:r>
              <a:rPr lang="en-US" dirty="0"/>
              <a:t>be found at: </a:t>
            </a:r>
            <a:r>
              <a:rPr lang="en-US" dirty="0">
                <a:hlinkClick r:id="rId2"/>
              </a:rPr>
              <a:t>http://www.w3.org/TR/owl2-overview</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22907297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smtClean="0"/>
              <a:t>Namespace declaration</a:t>
            </a:r>
            <a:endParaRPr lang="en-US" b="1" dirty="0"/>
          </a:p>
        </p:txBody>
      </p:sp>
      <p:sp>
        <p:nvSpPr>
          <p:cNvPr id="3" name="Content Placeholder 2"/>
          <p:cNvSpPr txBox="1">
            <a:spLocks/>
          </p:cNvSpPr>
          <p:nvPr/>
        </p:nvSpPr>
        <p:spPr>
          <a:xfrm>
            <a:off x="224631" y="3844800"/>
            <a:ext cx="8696722" cy="2739283"/>
          </a:xfrm>
          <a:prstGeom prst="rect">
            <a:avLst/>
          </a:prstGeom>
        </p:spPr>
        <p:txBody>
          <a:bodyP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Before </a:t>
            </a:r>
            <a:r>
              <a:rPr lang="en-US" dirty="0"/>
              <a:t>we can use a set of terms, we need a precise indication of what specific vocabularies are being </a:t>
            </a:r>
            <a:r>
              <a:rPr lang="en-US" dirty="0" smtClean="0"/>
              <a:t>used</a:t>
            </a:r>
            <a:endParaRPr lang="en-US" dirty="0"/>
          </a:p>
          <a:p>
            <a:r>
              <a:rPr lang="en-US" dirty="0"/>
              <a:t>A standard initial component of an ontology includes a set of XML namespace declarations enclosed in an opening </a:t>
            </a:r>
            <a:r>
              <a:rPr lang="en-US" dirty="0" smtClean="0"/>
              <a:t>    </a:t>
            </a:r>
            <a:r>
              <a:rPr lang="en-US" dirty="0" err="1" smtClean="0"/>
              <a:t>rdf:RDF</a:t>
            </a:r>
            <a:r>
              <a:rPr lang="en-US" dirty="0" smtClean="0"/>
              <a:t> </a:t>
            </a:r>
            <a:r>
              <a:rPr lang="en-US" dirty="0"/>
              <a:t>tag. </a:t>
            </a:r>
          </a:p>
          <a:p>
            <a:r>
              <a:rPr lang="en-US" dirty="0"/>
              <a:t>These provide a means to unambiguously interpret identifiers and make the rest of the ontology presentation much more </a:t>
            </a:r>
            <a:r>
              <a:rPr lang="en-US" dirty="0" smtClean="0"/>
              <a:t>readable</a:t>
            </a:r>
            <a:endParaRPr lang="en-US" dirty="0"/>
          </a:p>
          <a:p>
            <a:r>
              <a:rPr lang="en-US" dirty="0"/>
              <a:t>A typical OWL ontology begins with a namespace declaration similar to the </a:t>
            </a:r>
            <a:r>
              <a:rPr lang="en-US" dirty="0" smtClean="0"/>
              <a:t>one above</a:t>
            </a:r>
            <a:endParaRPr lang="en-US" dirty="0"/>
          </a:p>
          <a:p>
            <a:endParaRPr lang="en-US" dirty="0"/>
          </a:p>
        </p:txBody>
      </p:sp>
      <p:pic>
        <p:nvPicPr>
          <p:cNvPr id="4" name="Picture 3"/>
          <p:cNvPicPr>
            <a:picLocks noChangeAspect="1"/>
          </p:cNvPicPr>
          <p:nvPr/>
        </p:nvPicPr>
        <p:blipFill rotWithShape="1">
          <a:blip r:embed="rId3"/>
          <a:srcRect b="11757"/>
          <a:stretch/>
        </p:blipFill>
        <p:spPr>
          <a:xfrm>
            <a:off x="0" y="1184760"/>
            <a:ext cx="7277100" cy="2409480"/>
          </a:xfrm>
          <a:prstGeom prst="rect">
            <a:avLst/>
          </a:prstGeom>
        </p:spPr>
      </p:pic>
      <p:sp>
        <p:nvSpPr>
          <p:cNvPr id="6" name="Rectangle 5"/>
          <p:cNvSpPr/>
          <p:nvPr/>
        </p:nvSpPr>
        <p:spPr>
          <a:xfrm>
            <a:off x="6255250" y="4736203"/>
            <a:ext cx="1661736" cy="37984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urved Connector 7"/>
          <p:cNvCxnSpPr/>
          <p:nvPr/>
        </p:nvCxnSpPr>
        <p:spPr>
          <a:xfrm rot="10800000">
            <a:off x="1080129" y="1507515"/>
            <a:ext cx="6860596" cy="3430483"/>
          </a:xfrm>
          <a:prstGeom prst="curvedConnector3">
            <a:avLst>
              <a:gd name="adj1" fmla="val -10900"/>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28661" y="1400683"/>
            <a:ext cx="939598" cy="284884"/>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92798" y="2160516"/>
            <a:ext cx="4752850" cy="2225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288006" y="2685702"/>
            <a:ext cx="6591300" cy="1028700"/>
          </a:xfrm>
          <a:prstGeom prst="rect">
            <a:avLst/>
          </a:prstGeom>
        </p:spPr>
      </p:pic>
    </p:spTree>
    <p:extLst>
      <p:ext uri="{BB962C8B-B14F-4D97-AF65-F5344CB8AC3E}">
        <p14:creationId xmlns:p14="http://schemas.microsoft.com/office/powerpoint/2010/main" val="8597947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smtClean="0"/>
              <a:t>Namespace declaration (cont’d)</a:t>
            </a:r>
            <a:endParaRPr lang="en-US" b="1" dirty="0"/>
          </a:p>
        </p:txBody>
      </p:sp>
      <p:sp>
        <p:nvSpPr>
          <p:cNvPr id="3" name="Content Placeholder 2"/>
          <p:cNvSpPr txBox="1">
            <a:spLocks/>
          </p:cNvSpPr>
          <p:nvPr/>
        </p:nvSpPr>
        <p:spPr>
          <a:xfrm>
            <a:off x="224631" y="3844800"/>
            <a:ext cx="8462169" cy="2739283"/>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first two declarations identify the namespace associated with this </a:t>
            </a:r>
            <a:r>
              <a:rPr lang="en-US" dirty="0" smtClean="0"/>
              <a:t>ontology</a:t>
            </a:r>
            <a:endParaRPr lang="en-US" dirty="0"/>
          </a:p>
          <a:p>
            <a:pPr lvl="1"/>
            <a:r>
              <a:rPr lang="en-US" dirty="0"/>
              <a:t>The first makes it the default namespace, stating that </a:t>
            </a:r>
            <a:r>
              <a:rPr lang="en-US" dirty="0" err="1"/>
              <a:t>unprefixed</a:t>
            </a:r>
            <a:r>
              <a:rPr lang="en-US" dirty="0"/>
              <a:t> qualified names </a:t>
            </a:r>
            <a:r>
              <a:rPr lang="en-US" dirty="0" smtClean="0"/>
              <a:t>refers </a:t>
            </a:r>
            <a:r>
              <a:rPr lang="en-US" dirty="0"/>
              <a:t>to the current </a:t>
            </a:r>
            <a:r>
              <a:rPr lang="en-US" dirty="0" smtClean="0"/>
              <a:t>ontology</a:t>
            </a:r>
            <a:endParaRPr lang="en-US" dirty="0"/>
          </a:p>
          <a:p>
            <a:pPr lvl="1"/>
            <a:r>
              <a:rPr lang="en-US" dirty="0"/>
              <a:t>The second identifies identifies the base URI for this document (explained later</a:t>
            </a:r>
            <a:r>
              <a:rPr lang="en-US" dirty="0" smtClean="0"/>
              <a:t>)</a:t>
            </a:r>
            <a:endParaRPr lang="en-US" dirty="0"/>
          </a:p>
        </p:txBody>
      </p:sp>
      <p:pic>
        <p:nvPicPr>
          <p:cNvPr id="4" name="Picture 3"/>
          <p:cNvPicPr>
            <a:picLocks noChangeAspect="1"/>
          </p:cNvPicPr>
          <p:nvPr/>
        </p:nvPicPr>
        <p:blipFill rotWithShape="1">
          <a:blip r:embed="rId3"/>
          <a:srcRect b="11757"/>
          <a:stretch/>
        </p:blipFill>
        <p:spPr>
          <a:xfrm>
            <a:off x="0" y="1184760"/>
            <a:ext cx="7277100" cy="2409480"/>
          </a:xfrm>
          <a:prstGeom prst="rect">
            <a:avLst/>
          </a:prstGeom>
        </p:spPr>
      </p:pic>
      <p:pic>
        <p:nvPicPr>
          <p:cNvPr id="5" name="Picture 4"/>
          <p:cNvPicPr>
            <a:picLocks noChangeAspect="1"/>
          </p:cNvPicPr>
          <p:nvPr/>
        </p:nvPicPr>
        <p:blipFill>
          <a:blip r:embed="rId4"/>
          <a:stretch>
            <a:fillRect/>
          </a:stretch>
        </p:blipFill>
        <p:spPr>
          <a:xfrm>
            <a:off x="288006" y="2685702"/>
            <a:ext cx="6591300" cy="1028700"/>
          </a:xfrm>
          <a:prstGeom prst="rect">
            <a:avLst/>
          </a:prstGeom>
        </p:spPr>
      </p:pic>
      <p:sp>
        <p:nvSpPr>
          <p:cNvPr id="9" name="Rectangle 8"/>
          <p:cNvSpPr/>
          <p:nvPr/>
        </p:nvSpPr>
        <p:spPr>
          <a:xfrm>
            <a:off x="353518" y="2173610"/>
            <a:ext cx="4752850" cy="2225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24007" y="1649848"/>
            <a:ext cx="7689064" cy="523762"/>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804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Namespace declaration (cont’d)</a:t>
            </a:r>
            <a:endParaRPr lang="en-US" dirty="0"/>
          </a:p>
        </p:txBody>
      </p:sp>
      <p:sp>
        <p:nvSpPr>
          <p:cNvPr id="3" name="Content Placeholder 2"/>
          <p:cNvSpPr txBox="1">
            <a:spLocks/>
          </p:cNvSpPr>
          <p:nvPr/>
        </p:nvSpPr>
        <p:spPr>
          <a:xfrm>
            <a:off x="224631" y="3844800"/>
            <a:ext cx="8681234" cy="3013200"/>
          </a:xfrm>
          <a:prstGeom prst="rect">
            <a:avLst/>
          </a:prstGeom>
        </p:spPr>
        <p:txBody>
          <a:bodyP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The third namespace </a:t>
            </a:r>
            <a:r>
              <a:rPr lang="en-US" dirty="0"/>
              <a:t>declaration says that in this document, elements prefixed with owl: should be understood as referring to things drawn from the namespace called </a:t>
            </a:r>
            <a:r>
              <a:rPr lang="en-US" dirty="0">
                <a:hlinkClick r:id="rId3"/>
              </a:rPr>
              <a:t>http://www.w3.org/2002/07/owl</a:t>
            </a:r>
            <a:r>
              <a:rPr lang="en-US" dirty="0" smtClean="0">
                <a:hlinkClick r:id="rId3"/>
              </a:rPr>
              <a:t>#</a:t>
            </a:r>
            <a:endParaRPr lang="en-US" dirty="0"/>
          </a:p>
          <a:p>
            <a:pPr marL="0" indent="0">
              <a:buNone/>
            </a:pPr>
            <a:endParaRPr lang="en-US" dirty="0" smtClean="0"/>
          </a:p>
          <a:p>
            <a:pPr marL="0" indent="0">
              <a:buNone/>
            </a:pPr>
            <a:r>
              <a:rPr lang="en-US" dirty="0" smtClean="0"/>
              <a:t>&lt;</a:t>
            </a:r>
            <a:r>
              <a:rPr lang="en-US" dirty="0" err="1" smtClean="0"/>
              <a:t>owl:Class</a:t>
            </a:r>
            <a:r>
              <a:rPr lang="en-US" dirty="0" smtClean="0"/>
              <a:t>&gt;  -&gt; &lt;</a:t>
            </a:r>
            <a:r>
              <a:rPr lang="pl-PL" dirty="0" smtClean="0"/>
              <a:t>http</a:t>
            </a:r>
            <a:r>
              <a:rPr lang="pl-PL" dirty="0"/>
              <a:t>://www.w3.org/2002/07/</a:t>
            </a:r>
            <a:r>
              <a:rPr lang="pl-PL" dirty="0" err="1"/>
              <a:t>owl</a:t>
            </a:r>
            <a:r>
              <a:rPr lang="pl-PL" dirty="0" err="1" smtClean="0"/>
              <a:t>#Class</a:t>
            </a:r>
            <a:r>
              <a:rPr lang="pl-PL" dirty="0" smtClean="0"/>
              <a:t>&gt;</a:t>
            </a:r>
            <a:endParaRPr lang="en-US" dirty="0" smtClean="0"/>
          </a:p>
          <a:p>
            <a:pPr marL="0" indent="0">
              <a:buNone/>
            </a:pPr>
            <a:r>
              <a:rPr lang="en-US" dirty="0" smtClean="0"/>
              <a:t>&lt;</a:t>
            </a:r>
            <a:r>
              <a:rPr lang="en-US" dirty="0" err="1" smtClean="0"/>
              <a:t>owl:ObjectProperty</a:t>
            </a:r>
            <a:r>
              <a:rPr lang="en-US" dirty="0" smtClean="0"/>
              <a:t>&gt; -&gt; &lt;</a:t>
            </a:r>
            <a:r>
              <a:rPr lang="pl-PL" dirty="0"/>
              <a:t>http://www.w3.org/2002/07/</a:t>
            </a:r>
            <a:r>
              <a:rPr lang="pl-PL" dirty="0" err="1"/>
              <a:t>owl</a:t>
            </a:r>
            <a:r>
              <a:rPr lang="pl-PL" dirty="0" err="1" smtClean="0"/>
              <a:t>#ObjectProperty</a:t>
            </a:r>
            <a:r>
              <a:rPr lang="pl-PL" dirty="0" smtClean="0"/>
              <a:t>&gt;</a:t>
            </a:r>
            <a:endParaRPr lang="en-US" dirty="0"/>
          </a:p>
          <a:p>
            <a:pPr marL="0" indent="0">
              <a:buNone/>
            </a:pPr>
            <a:r>
              <a:rPr lang="en-US" dirty="0" smtClean="0"/>
              <a:t>&lt;Class&gt; -&gt; &lt;http://</a:t>
            </a:r>
            <a:r>
              <a:rPr lang="en-US" dirty="0" err="1" smtClean="0"/>
              <a:t>purl.obolibrary.org</a:t>
            </a:r>
            <a:r>
              <a:rPr lang="en-US" dirty="0" smtClean="0"/>
              <a:t>/obo/</a:t>
            </a:r>
            <a:r>
              <a:rPr lang="en-US" dirty="0" err="1" smtClean="0"/>
              <a:t>ero.owl#Class</a:t>
            </a:r>
            <a:r>
              <a:rPr lang="en-US" dirty="0" smtClean="0"/>
              <a:t>&gt;</a:t>
            </a:r>
            <a:endParaRPr lang="en-US" dirty="0"/>
          </a:p>
        </p:txBody>
      </p:sp>
      <p:pic>
        <p:nvPicPr>
          <p:cNvPr id="4" name="Picture 3"/>
          <p:cNvPicPr>
            <a:picLocks noChangeAspect="1"/>
          </p:cNvPicPr>
          <p:nvPr/>
        </p:nvPicPr>
        <p:blipFill rotWithShape="1">
          <a:blip r:embed="rId4"/>
          <a:srcRect b="11757"/>
          <a:stretch/>
        </p:blipFill>
        <p:spPr>
          <a:xfrm>
            <a:off x="0" y="1184760"/>
            <a:ext cx="7277100" cy="2409480"/>
          </a:xfrm>
          <a:prstGeom prst="rect">
            <a:avLst/>
          </a:prstGeom>
        </p:spPr>
      </p:pic>
      <p:pic>
        <p:nvPicPr>
          <p:cNvPr id="5" name="Picture 4"/>
          <p:cNvPicPr>
            <a:picLocks noChangeAspect="1"/>
          </p:cNvPicPr>
          <p:nvPr/>
        </p:nvPicPr>
        <p:blipFill>
          <a:blip r:embed="rId5"/>
          <a:stretch>
            <a:fillRect/>
          </a:stretch>
        </p:blipFill>
        <p:spPr>
          <a:xfrm>
            <a:off x="288006" y="2685702"/>
            <a:ext cx="6591300" cy="1028700"/>
          </a:xfrm>
          <a:prstGeom prst="rect">
            <a:avLst/>
          </a:prstGeom>
        </p:spPr>
      </p:pic>
      <p:sp>
        <p:nvSpPr>
          <p:cNvPr id="9" name="Rectangle 8"/>
          <p:cNvSpPr/>
          <p:nvPr/>
        </p:nvSpPr>
        <p:spPr>
          <a:xfrm>
            <a:off x="353518" y="2173610"/>
            <a:ext cx="4752850" cy="2225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63286" y="2710465"/>
            <a:ext cx="4533590" cy="327351"/>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3882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smtClean="0"/>
              <a:t>Ontology Header</a:t>
            </a:r>
            <a:endParaRPr lang="en-US" b="1" dirty="0"/>
          </a:p>
        </p:txBody>
      </p:sp>
      <p:sp>
        <p:nvSpPr>
          <p:cNvPr id="10" name="Content Placeholder 2"/>
          <p:cNvSpPr txBox="1">
            <a:spLocks/>
          </p:cNvSpPr>
          <p:nvPr/>
        </p:nvSpPr>
        <p:spPr>
          <a:xfrm>
            <a:off x="200892" y="986029"/>
            <a:ext cx="8462169"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 document describing an ontology typically contains information about the ontology </a:t>
            </a:r>
            <a:r>
              <a:rPr lang="en-US" sz="2400" dirty="0" smtClean="0"/>
              <a:t>itself </a:t>
            </a:r>
            <a:endParaRPr lang="en-US" sz="2400" dirty="0"/>
          </a:p>
          <a:p>
            <a:r>
              <a:rPr lang="en-US" sz="2400" dirty="0" smtClean="0"/>
              <a:t>An ontology is a resource itself , so it may be described using properties from the OWL and other namespaces</a:t>
            </a:r>
          </a:p>
          <a:p>
            <a:r>
              <a:rPr lang="en-US" sz="2400" dirty="0" smtClean="0"/>
              <a:t>The block included within the &lt;</a:t>
            </a:r>
            <a:r>
              <a:rPr lang="en-US" sz="2400" dirty="0" err="1" smtClean="0"/>
              <a:t>owl:Ontology</a:t>
            </a:r>
            <a:r>
              <a:rPr lang="en-US" sz="2400" dirty="0" smtClean="0"/>
              <a:t>&gt; tag </a:t>
            </a:r>
            <a:r>
              <a:rPr lang="en-US" sz="2400" dirty="0"/>
              <a:t>is commonly called the ontology header and is typically found near the beginning of the RDF/XML </a:t>
            </a:r>
            <a:r>
              <a:rPr lang="en-US" sz="2400" dirty="0" smtClean="0"/>
              <a:t>document</a:t>
            </a:r>
            <a:r>
              <a:rPr lang="en-US" sz="2400" dirty="0"/>
              <a:t> </a:t>
            </a:r>
            <a:r>
              <a:rPr lang="en-US" sz="2400" dirty="0" smtClean="0"/>
              <a:t>following the Namespace declarations</a:t>
            </a:r>
            <a:endParaRPr lang="en-US" sz="2400" dirty="0"/>
          </a:p>
        </p:txBody>
      </p:sp>
      <p:pic>
        <p:nvPicPr>
          <p:cNvPr id="5" name="Picture 4"/>
          <p:cNvPicPr>
            <a:picLocks noChangeAspect="1"/>
          </p:cNvPicPr>
          <p:nvPr/>
        </p:nvPicPr>
        <p:blipFill>
          <a:blip r:embed="rId3"/>
          <a:stretch>
            <a:fillRect/>
          </a:stretch>
        </p:blipFill>
        <p:spPr>
          <a:xfrm>
            <a:off x="94957" y="4448768"/>
            <a:ext cx="9144000" cy="2204551"/>
          </a:xfrm>
          <a:prstGeom prst="rect">
            <a:avLst/>
          </a:prstGeom>
        </p:spPr>
      </p:pic>
      <p:sp>
        <p:nvSpPr>
          <p:cNvPr id="7" name="Rectangle 6"/>
          <p:cNvSpPr/>
          <p:nvPr/>
        </p:nvSpPr>
        <p:spPr>
          <a:xfrm>
            <a:off x="118696" y="4359541"/>
            <a:ext cx="1198823" cy="332366"/>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9879" y="6353733"/>
            <a:ext cx="1198823" cy="332365"/>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306742" y="2657008"/>
            <a:ext cx="2055334" cy="332366"/>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9342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smtClean="0"/>
              <a:t>Ontology Header (cont’d)</a:t>
            </a:r>
            <a:endParaRPr lang="en-US" b="1" dirty="0"/>
          </a:p>
        </p:txBody>
      </p:sp>
      <p:sp>
        <p:nvSpPr>
          <p:cNvPr id="10" name="Content Placeholder 2"/>
          <p:cNvSpPr txBox="1">
            <a:spLocks/>
          </p:cNvSpPr>
          <p:nvPr/>
        </p:nvSpPr>
        <p:spPr>
          <a:xfrm>
            <a:off x="224631" y="3585600"/>
            <a:ext cx="8665745"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t>The first line states </a:t>
            </a:r>
            <a:r>
              <a:rPr lang="en-US" sz="2400" dirty="0"/>
              <a:t>that </a:t>
            </a:r>
            <a:r>
              <a:rPr lang="en-US" sz="2400" dirty="0" smtClean="0"/>
              <a:t>what is contained within the &lt;</a:t>
            </a:r>
            <a:r>
              <a:rPr lang="en-US" sz="2400" dirty="0" err="1" smtClean="0"/>
              <a:t>owl:Ontology</a:t>
            </a:r>
            <a:r>
              <a:rPr lang="en-US" sz="2400" dirty="0" smtClean="0"/>
              <a:t>&gt; tag describes </a:t>
            </a:r>
            <a:r>
              <a:rPr lang="en-US" sz="2400" dirty="0"/>
              <a:t>the current </a:t>
            </a:r>
            <a:r>
              <a:rPr lang="en-US" sz="2400" dirty="0" smtClean="0"/>
              <a:t>ontology</a:t>
            </a:r>
            <a:endParaRPr lang="en-US" sz="2400" dirty="0"/>
          </a:p>
          <a:p>
            <a:r>
              <a:rPr lang="en-US" sz="2400" dirty="0"/>
              <a:t>More precisely, it states that the </a:t>
            </a:r>
            <a:r>
              <a:rPr lang="en-US" sz="2400" dirty="0" smtClean="0"/>
              <a:t>IRI http</a:t>
            </a:r>
            <a:r>
              <a:rPr lang="en-US" sz="2400" dirty="0"/>
              <a:t>://</a:t>
            </a:r>
            <a:r>
              <a:rPr lang="en-US" sz="2400" dirty="0" err="1"/>
              <a:t>purl.obolibrary.org</a:t>
            </a:r>
            <a:r>
              <a:rPr lang="en-US" sz="2400" dirty="0"/>
              <a:t>/obo/</a:t>
            </a:r>
            <a:r>
              <a:rPr lang="en-US" sz="2400" dirty="0" err="1"/>
              <a:t>ero.owl</a:t>
            </a:r>
            <a:r>
              <a:rPr lang="en-US" sz="2400" dirty="0"/>
              <a:t> identifies an instance of the class </a:t>
            </a:r>
            <a:r>
              <a:rPr lang="en-US" sz="2400" dirty="0" err="1" smtClean="0"/>
              <a:t>owl:Ontology</a:t>
            </a:r>
            <a:endParaRPr lang="en-US" sz="2400" dirty="0" smtClean="0"/>
          </a:p>
          <a:p>
            <a:r>
              <a:rPr lang="en-US" sz="2400" dirty="0" smtClean="0"/>
              <a:t>In </a:t>
            </a:r>
            <a:r>
              <a:rPr lang="en-US" sz="2400" dirty="0"/>
              <a:t>case </a:t>
            </a:r>
            <a:r>
              <a:rPr lang="en-US" sz="2400" dirty="0" err="1"/>
              <a:t>rdf:about</a:t>
            </a:r>
            <a:r>
              <a:rPr lang="en-US" sz="2400" dirty="0"/>
              <a:t> is left blank </a:t>
            </a:r>
            <a:r>
              <a:rPr lang="en-US" sz="2400" dirty="0" smtClean="0"/>
              <a:t> the </a:t>
            </a:r>
            <a:r>
              <a:rPr lang="en-US" sz="2400" dirty="0"/>
              <a:t>base URI defined using an </a:t>
            </a:r>
            <a:r>
              <a:rPr lang="en-US" sz="2400" dirty="0" err="1"/>
              <a:t>xml:base</a:t>
            </a:r>
            <a:r>
              <a:rPr lang="en-US" sz="2400" dirty="0"/>
              <a:t> attribute in the &lt;</a:t>
            </a:r>
            <a:r>
              <a:rPr lang="en-US" sz="2400" dirty="0" err="1"/>
              <a:t>rdf:RDF</a:t>
            </a:r>
            <a:r>
              <a:rPr lang="en-US" sz="2400" dirty="0"/>
              <a:t>&gt; element at the beginning of the document will be </a:t>
            </a:r>
            <a:r>
              <a:rPr lang="en-US" sz="2400" dirty="0" smtClean="0"/>
              <a:t>used (see previous slides)</a:t>
            </a:r>
          </a:p>
        </p:txBody>
      </p:sp>
      <p:pic>
        <p:nvPicPr>
          <p:cNvPr id="11" name="Picture 10"/>
          <p:cNvPicPr>
            <a:picLocks noChangeAspect="1"/>
          </p:cNvPicPr>
          <p:nvPr/>
        </p:nvPicPr>
        <p:blipFill>
          <a:blip r:embed="rId3"/>
          <a:stretch>
            <a:fillRect/>
          </a:stretch>
        </p:blipFill>
        <p:spPr>
          <a:xfrm>
            <a:off x="0" y="967620"/>
            <a:ext cx="9427667" cy="2272941"/>
          </a:xfrm>
          <a:prstGeom prst="rect">
            <a:avLst/>
          </a:prstGeom>
        </p:spPr>
      </p:pic>
      <p:sp>
        <p:nvSpPr>
          <p:cNvPr id="5" name="Rectangle 4"/>
          <p:cNvSpPr/>
          <p:nvPr/>
        </p:nvSpPr>
        <p:spPr>
          <a:xfrm>
            <a:off x="118696" y="952500"/>
            <a:ext cx="5519337" cy="222648"/>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5859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Ontology Header (cont’d)</a:t>
            </a:r>
            <a:endParaRPr lang="en-US" dirty="0"/>
          </a:p>
        </p:txBody>
      </p:sp>
      <p:sp>
        <p:nvSpPr>
          <p:cNvPr id="10" name="Content Placeholder 2"/>
          <p:cNvSpPr txBox="1">
            <a:spLocks/>
          </p:cNvSpPr>
          <p:nvPr/>
        </p:nvSpPr>
        <p:spPr>
          <a:xfrm>
            <a:off x="224631" y="3585600"/>
            <a:ext cx="8650257"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smtClean="0"/>
              <a:t>&lt;</a:t>
            </a:r>
            <a:r>
              <a:rPr lang="en-US" sz="2800" dirty="0" err="1" smtClean="0"/>
              <a:t>owl:versionInfo</a:t>
            </a:r>
            <a:r>
              <a:rPr lang="en-US" sz="2800" dirty="0" smtClean="0"/>
              <a:t>&gt; is an annotation that contains information about the version of the ontology. Usually is the date of release.</a:t>
            </a:r>
          </a:p>
          <a:p>
            <a:pPr marL="0" indent="0">
              <a:buNone/>
            </a:pPr>
            <a:endParaRPr lang="en-US" sz="2800" dirty="0"/>
          </a:p>
          <a:p>
            <a:pPr marL="0" indent="0">
              <a:buNone/>
            </a:pPr>
            <a:endParaRPr lang="en-US" sz="2800" dirty="0" smtClean="0"/>
          </a:p>
        </p:txBody>
      </p:sp>
      <p:pic>
        <p:nvPicPr>
          <p:cNvPr id="11" name="Picture 10"/>
          <p:cNvPicPr>
            <a:picLocks noChangeAspect="1"/>
          </p:cNvPicPr>
          <p:nvPr/>
        </p:nvPicPr>
        <p:blipFill>
          <a:blip r:embed="rId3"/>
          <a:stretch>
            <a:fillRect/>
          </a:stretch>
        </p:blipFill>
        <p:spPr>
          <a:xfrm>
            <a:off x="0" y="967620"/>
            <a:ext cx="9427667" cy="2272941"/>
          </a:xfrm>
          <a:prstGeom prst="rect">
            <a:avLst/>
          </a:prstGeom>
        </p:spPr>
      </p:pic>
      <p:sp>
        <p:nvSpPr>
          <p:cNvPr id="5" name="Rectangle 4"/>
          <p:cNvSpPr/>
          <p:nvPr/>
        </p:nvSpPr>
        <p:spPr>
          <a:xfrm>
            <a:off x="427304" y="1139537"/>
            <a:ext cx="8308680" cy="213664"/>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16435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Ontology Header (cont’d)</a:t>
            </a:r>
            <a:endParaRPr lang="en-US" dirty="0"/>
          </a:p>
        </p:txBody>
      </p:sp>
      <p:sp>
        <p:nvSpPr>
          <p:cNvPr id="10" name="Content Placeholder 2"/>
          <p:cNvSpPr txBox="1">
            <a:spLocks/>
          </p:cNvSpPr>
          <p:nvPr/>
        </p:nvSpPr>
        <p:spPr>
          <a:xfrm>
            <a:off x="224631" y="3585600"/>
            <a:ext cx="8462169"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smtClean="0"/>
              <a:t>&lt;</a:t>
            </a:r>
            <a:r>
              <a:rPr lang="en-US" sz="2800" dirty="0" err="1" smtClean="0"/>
              <a:t>dc:creator</a:t>
            </a:r>
            <a:r>
              <a:rPr lang="en-US" sz="2800" dirty="0" smtClean="0"/>
              <a:t>&gt; identifies the authors of the ontology</a:t>
            </a:r>
          </a:p>
          <a:p>
            <a:pPr marL="0" indent="0">
              <a:buNone/>
            </a:pPr>
            <a:endParaRPr lang="en-US" sz="2800" dirty="0"/>
          </a:p>
          <a:p>
            <a:pPr marL="0" indent="0">
              <a:buNone/>
            </a:pPr>
            <a:endParaRPr lang="en-US" sz="2800" dirty="0" smtClean="0"/>
          </a:p>
        </p:txBody>
      </p:sp>
      <p:pic>
        <p:nvPicPr>
          <p:cNvPr id="11" name="Picture 10"/>
          <p:cNvPicPr>
            <a:picLocks noChangeAspect="1"/>
          </p:cNvPicPr>
          <p:nvPr/>
        </p:nvPicPr>
        <p:blipFill>
          <a:blip r:embed="rId3"/>
          <a:stretch>
            <a:fillRect/>
          </a:stretch>
        </p:blipFill>
        <p:spPr>
          <a:xfrm>
            <a:off x="0" y="967620"/>
            <a:ext cx="9427667" cy="2272941"/>
          </a:xfrm>
          <a:prstGeom prst="rect">
            <a:avLst/>
          </a:prstGeom>
        </p:spPr>
      </p:pic>
      <p:sp>
        <p:nvSpPr>
          <p:cNvPr id="5" name="Rectangle 4"/>
          <p:cNvSpPr/>
          <p:nvPr/>
        </p:nvSpPr>
        <p:spPr>
          <a:xfrm>
            <a:off x="379824" y="1283215"/>
            <a:ext cx="8617289" cy="283651"/>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0895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Ontology Header (cont’d)</a:t>
            </a:r>
            <a:endParaRPr lang="en-US" dirty="0"/>
          </a:p>
        </p:txBody>
      </p:sp>
      <p:sp>
        <p:nvSpPr>
          <p:cNvPr id="10" name="Content Placeholder 2"/>
          <p:cNvSpPr txBox="1">
            <a:spLocks/>
          </p:cNvSpPr>
          <p:nvPr/>
        </p:nvSpPr>
        <p:spPr>
          <a:xfrm>
            <a:off x="224631" y="3585600"/>
            <a:ext cx="8462169"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smtClean="0"/>
              <a:t>&lt;</a:t>
            </a:r>
            <a:r>
              <a:rPr lang="en-US" sz="2800" dirty="0" err="1" smtClean="0"/>
              <a:t>dc:description</a:t>
            </a:r>
            <a:r>
              <a:rPr lang="en-US" sz="2800" dirty="0" smtClean="0"/>
              <a:t>&gt; contains a description of the ontology</a:t>
            </a:r>
          </a:p>
          <a:p>
            <a:pPr marL="0" indent="0">
              <a:buNone/>
            </a:pPr>
            <a:r>
              <a:rPr lang="en-US" sz="2800" dirty="0" smtClean="0"/>
              <a:t>&lt;</a:t>
            </a:r>
            <a:r>
              <a:rPr lang="en-US" sz="2800" dirty="0" err="1" smtClean="0"/>
              <a:t>dc:title</a:t>
            </a:r>
            <a:r>
              <a:rPr lang="en-US" sz="2800" dirty="0" smtClean="0"/>
              <a:t>&gt; contains a title of the ontology</a:t>
            </a:r>
          </a:p>
          <a:p>
            <a:pPr marL="0" indent="0">
              <a:buNone/>
            </a:pPr>
            <a:endParaRPr lang="en-US" sz="2800" dirty="0"/>
          </a:p>
          <a:p>
            <a:pPr marL="0" indent="0">
              <a:buNone/>
            </a:pPr>
            <a:endParaRPr lang="en-US" sz="2800" dirty="0" smtClean="0"/>
          </a:p>
        </p:txBody>
      </p:sp>
      <p:pic>
        <p:nvPicPr>
          <p:cNvPr id="11" name="Picture 10"/>
          <p:cNvPicPr>
            <a:picLocks noChangeAspect="1"/>
          </p:cNvPicPr>
          <p:nvPr/>
        </p:nvPicPr>
        <p:blipFill>
          <a:blip r:embed="rId3"/>
          <a:stretch>
            <a:fillRect/>
          </a:stretch>
        </p:blipFill>
        <p:spPr>
          <a:xfrm>
            <a:off x="0" y="967620"/>
            <a:ext cx="9427667" cy="2272941"/>
          </a:xfrm>
          <a:prstGeom prst="rect">
            <a:avLst/>
          </a:prstGeom>
        </p:spPr>
      </p:pic>
      <p:sp>
        <p:nvSpPr>
          <p:cNvPr id="5" name="Rectangle 4"/>
          <p:cNvSpPr/>
          <p:nvPr/>
        </p:nvSpPr>
        <p:spPr>
          <a:xfrm>
            <a:off x="427303" y="1804267"/>
            <a:ext cx="8617289" cy="688472"/>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0640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Ontology Header (cont’d)</a:t>
            </a:r>
            <a:endParaRPr lang="en-US" dirty="0"/>
          </a:p>
        </p:txBody>
      </p:sp>
      <p:sp>
        <p:nvSpPr>
          <p:cNvPr id="10" name="Content Placeholder 2"/>
          <p:cNvSpPr txBox="1">
            <a:spLocks/>
          </p:cNvSpPr>
          <p:nvPr/>
        </p:nvSpPr>
        <p:spPr>
          <a:xfrm>
            <a:off x="224631" y="3585600"/>
            <a:ext cx="8743188"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t>&lt;</a:t>
            </a:r>
            <a:r>
              <a:rPr lang="en-US" sz="2400" dirty="0" err="1" smtClean="0"/>
              <a:t>owl:versionIRI</a:t>
            </a:r>
            <a:r>
              <a:rPr lang="en-US" sz="2400" dirty="0" smtClean="0"/>
              <a:t>&gt; identifies the IRI from which to get this ontology version </a:t>
            </a:r>
          </a:p>
          <a:p>
            <a:pPr marL="0" indent="0">
              <a:buNone/>
            </a:pPr>
            <a:r>
              <a:rPr lang="en-US" sz="2400" dirty="0" smtClean="0"/>
              <a:t>Note that the IRI contains the date as per the content of </a:t>
            </a:r>
            <a:r>
              <a:rPr lang="en-US" sz="2400" dirty="0" err="1" smtClean="0"/>
              <a:t>versionInfo</a:t>
            </a:r>
            <a:endParaRPr lang="en-US" sz="2400" dirty="0" smtClean="0"/>
          </a:p>
          <a:p>
            <a:pPr marL="0" indent="0">
              <a:buNone/>
            </a:pPr>
            <a:endParaRPr lang="en-US" sz="2400" dirty="0"/>
          </a:p>
          <a:p>
            <a:pPr marL="0" indent="0">
              <a:buNone/>
            </a:pPr>
            <a:r>
              <a:rPr lang="en-US" sz="2400" dirty="0" smtClean="0"/>
              <a:t>We will be discussing more about ontology </a:t>
            </a:r>
            <a:r>
              <a:rPr lang="en-US" sz="2400" dirty="0" err="1" smtClean="0"/>
              <a:t>versionIRI</a:t>
            </a:r>
            <a:r>
              <a:rPr lang="en-US" sz="2400" dirty="0" smtClean="0"/>
              <a:t> on Friday when talking about on ontology release process</a:t>
            </a:r>
          </a:p>
          <a:p>
            <a:pPr marL="0" indent="0">
              <a:buNone/>
            </a:pPr>
            <a:endParaRPr lang="en-US" sz="2400" dirty="0"/>
          </a:p>
          <a:p>
            <a:pPr marL="0" indent="0">
              <a:buNone/>
            </a:pPr>
            <a:endParaRPr lang="en-US" sz="2400" dirty="0" smtClean="0"/>
          </a:p>
        </p:txBody>
      </p:sp>
      <p:pic>
        <p:nvPicPr>
          <p:cNvPr id="11" name="Picture 10"/>
          <p:cNvPicPr>
            <a:picLocks noChangeAspect="1"/>
          </p:cNvPicPr>
          <p:nvPr/>
        </p:nvPicPr>
        <p:blipFill>
          <a:blip r:embed="rId3"/>
          <a:stretch>
            <a:fillRect/>
          </a:stretch>
        </p:blipFill>
        <p:spPr>
          <a:xfrm>
            <a:off x="0" y="967620"/>
            <a:ext cx="9427667" cy="2272941"/>
          </a:xfrm>
          <a:prstGeom prst="rect">
            <a:avLst/>
          </a:prstGeom>
        </p:spPr>
      </p:pic>
      <p:sp>
        <p:nvSpPr>
          <p:cNvPr id="5" name="Rectangle 4"/>
          <p:cNvSpPr/>
          <p:nvPr/>
        </p:nvSpPr>
        <p:spPr>
          <a:xfrm>
            <a:off x="403564" y="2457129"/>
            <a:ext cx="8617289" cy="213664"/>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311872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Ontology Header (cont’d)</a:t>
            </a:r>
            <a:endParaRPr lang="en-US" dirty="0"/>
          </a:p>
        </p:txBody>
      </p:sp>
      <p:sp>
        <p:nvSpPr>
          <p:cNvPr id="10" name="Content Placeholder 2"/>
          <p:cNvSpPr txBox="1">
            <a:spLocks/>
          </p:cNvSpPr>
          <p:nvPr/>
        </p:nvSpPr>
        <p:spPr>
          <a:xfrm>
            <a:off x="224631" y="3585600"/>
            <a:ext cx="8681234"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smtClean="0"/>
              <a:t>&lt;</a:t>
            </a:r>
            <a:r>
              <a:rPr lang="en-US" sz="2800" dirty="0" err="1" smtClean="0"/>
              <a:t>owl:imports</a:t>
            </a:r>
            <a:r>
              <a:rPr lang="en-US" sz="2800" dirty="0" smtClean="0"/>
              <a:t>&gt; identifies the IRI of external ontologies to be imported</a:t>
            </a:r>
          </a:p>
          <a:p>
            <a:pPr marL="0" indent="0">
              <a:buNone/>
            </a:pPr>
            <a:endParaRPr lang="en-US" sz="2800" dirty="0"/>
          </a:p>
          <a:p>
            <a:pPr marL="0" indent="0">
              <a:buNone/>
            </a:pPr>
            <a:r>
              <a:rPr lang="en-US" sz="2800" dirty="0" smtClean="0"/>
              <a:t>We will be discussing more about imports tomorrow</a:t>
            </a:r>
          </a:p>
          <a:p>
            <a:pPr marL="0" indent="0">
              <a:buNone/>
            </a:pPr>
            <a:endParaRPr lang="en-US" sz="2800" dirty="0"/>
          </a:p>
          <a:p>
            <a:pPr marL="0" indent="0">
              <a:buNone/>
            </a:pPr>
            <a:endParaRPr lang="en-US" sz="2800" dirty="0" smtClean="0"/>
          </a:p>
        </p:txBody>
      </p:sp>
      <p:pic>
        <p:nvPicPr>
          <p:cNvPr id="11" name="Picture 10"/>
          <p:cNvPicPr>
            <a:picLocks noChangeAspect="1"/>
          </p:cNvPicPr>
          <p:nvPr/>
        </p:nvPicPr>
        <p:blipFill>
          <a:blip r:embed="rId3"/>
          <a:stretch>
            <a:fillRect/>
          </a:stretch>
        </p:blipFill>
        <p:spPr>
          <a:xfrm>
            <a:off x="0" y="967620"/>
            <a:ext cx="9427667" cy="2272941"/>
          </a:xfrm>
          <a:prstGeom prst="rect">
            <a:avLst/>
          </a:prstGeom>
        </p:spPr>
      </p:pic>
      <p:sp>
        <p:nvSpPr>
          <p:cNvPr id="5" name="Rectangle 4"/>
          <p:cNvSpPr/>
          <p:nvPr/>
        </p:nvSpPr>
        <p:spPr>
          <a:xfrm>
            <a:off x="391695" y="2611441"/>
            <a:ext cx="8617289" cy="391716"/>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59757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OWL 2 </a:t>
            </a:r>
            <a:r>
              <a:rPr lang="en-US" b="1" dirty="0" smtClean="0"/>
              <a:t>Basics</a:t>
            </a:r>
            <a:endParaRPr lang="en-US" b="1" dirty="0"/>
          </a:p>
        </p:txBody>
      </p:sp>
      <p:sp>
        <p:nvSpPr>
          <p:cNvPr id="3" name="Content Placeholder 2"/>
          <p:cNvSpPr>
            <a:spLocks noGrp="1"/>
          </p:cNvSpPr>
          <p:nvPr>
            <p:ph idx="1"/>
          </p:nvPr>
        </p:nvSpPr>
        <p:spPr/>
        <p:txBody>
          <a:bodyPr/>
          <a:lstStyle/>
          <a:p>
            <a:r>
              <a:rPr lang="en-US" dirty="0" smtClean="0"/>
              <a:t>OWL 2 is based on well known concepts and results for description logics (DLs)</a:t>
            </a:r>
          </a:p>
          <a:p>
            <a:r>
              <a:rPr lang="en-US" dirty="0" smtClean="0"/>
              <a:t>Like DLs, OWL 2 is a language for representing knowledge about things, group of things, and relations between things</a:t>
            </a:r>
          </a:p>
          <a:p>
            <a:pPr marL="0" indent="0">
              <a:buNone/>
            </a:pPr>
            <a:r>
              <a:rPr lang="en-US" dirty="0" smtClean="0"/>
              <a:t>				</a:t>
            </a:r>
          </a:p>
        </p:txBody>
      </p:sp>
    </p:spTree>
    <p:extLst>
      <p:ext uri="{BB962C8B-B14F-4D97-AF65-F5344CB8AC3E}">
        <p14:creationId xmlns:p14="http://schemas.microsoft.com/office/powerpoint/2010/main" val="15548634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Ontology Header (cont’d)</a:t>
            </a:r>
            <a:endParaRPr lang="en-US" dirty="0"/>
          </a:p>
        </p:txBody>
      </p:sp>
      <p:sp>
        <p:nvSpPr>
          <p:cNvPr id="10" name="Content Placeholder 2"/>
          <p:cNvSpPr txBox="1">
            <a:spLocks/>
          </p:cNvSpPr>
          <p:nvPr/>
        </p:nvSpPr>
        <p:spPr>
          <a:xfrm>
            <a:off x="224631" y="1165370"/>
            <a:ext cx="8727699" cy="255333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69863" indent="-169863"/>
            <a:r>
              <a:rPr lang="en-US" sz="2400" b="1" dirty="0" smtClean="0"/>
              <a:t>Ontology metadata are optional</a:t>
            </a:r>
          </a:p>
          <a:p>
            <a:pPr marL="169863" indent="-169863"/>
            <a:endParaRPr lang="en-US" sz="2400" dirty="0"/>
          </a:p>
          <a:p>
            <a:pPr marL="169863" indent="-169863"/>
            <a:r>
              <a:rPr lang="en-US" sz="2400" dirty="0" smtClean="0"/>
              <a:t>When creating an ontology from scratch (in </a:t>
            </a:r>
            <a:r>
              <a:rPr lang="en-US" sz="2400" dirty="0"/>
              <a:t>P</a:t>
            </a:r>
            <a:r>
              <a:rPr lang="en-US" sz="2400" dirty="0" smtClean="0"/>
              <a:t>rotégé) the only thing you will see is the Ontology IRI and the namespace declaration:</a:t>
            </a:r>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p:txBody>
      </p:sp>
      <p:pic>
        <p:nvPicPr>
          <p:cNvPr id="3" name="Picture 2"/>
          <p:cNvPicPr>
            <a:picLocks noChangeAspect="1"/>
          </p:cNvPicPr>
          <p:nvPr/>
        </p:nvPicPr>
        <p:blipFill>
          <a:blip r:embed="rId3"/>
          <a:stretch>
            <a:fillRect/>
          </a:stretch>
        </p:blipFill>
        <p:spPr>
          <a:xfrm>
            <a:off x="329413" y="3124018"/>
            <a:ext cx="8432800" cy="2286000"/>
          </a:xfrm>
          <a:prstGeom prst="rect">
            <a:avLst/>
          </a:prstGeom>
        </p:spPr>
      </p:pic>
      <p:sp>
        <p:nvSpPr>
          <p:cNvPr id="7" name="Content Placeholder 2"/>
          <p:cNvSpPr txBox="1">
            <a:spLocks/>
          </p:cNvSpPr>
          <p:nvPr/>
        </p:nvSpPr>
        <p:spPr>
          <a:xfrm>
            <a:off x="206819" y="5259075"/>
            <a:ext cx="8776488" cy="118319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69863" indent="-169863"/>
            <a:r>
              <a:rPr lang="en-US" sz="2400" dirty="0" smtClean="0"/>
              <a:t>You can add annotations to an ontology the same way you add them to any other Entity or Axiom</a:t>
            </a:r>
            <a:endParaRPr lang="en-US" sz="2400" dirty="0"/>
          </a:p>
        </p:txBody>
      </p:sp>
    </p:spTree>
    <p:extLst>
      <p:ext uri="{BB962C8B-B14F-4D97-AF65-F5344CB8AC3E}">
        <p14:creationId xmlns:p14="http://schemas.microsoft.com/office/powerpoint/2010/main" val="206147240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18" y="127758"/>
            <a:ext cx="8229600" cy="1143000"/>
          </a:xfrm>
        </p:spPr>
        <p:txBody>
          <a:bodyPr>
            <a:normAutofit fontScale="90000"/>
          </a:bodyPr>
          <a:lstStyle/>
          <a:p>
            <a:r>
              <a:rPr lang="en-US" b="1" dirty="0" smtClean="0"/>
              <a:t>Compact format using XML entities</a:t>
            </a:r>
            <a:endParaRPr lang="en-US" b="1" dirty="0"/>
          </a:p>
        </p:txBody>
      </p:sp>
      <p:pic>
        <p:nvPicPr>
          <p:cNvPr id="3" name="Picture 2"/>
          <p:cNvPicPr>
            <a:picLocks noChangeAspect="1"/>
          </p:cNvPicPr>
          <p:nvPr/>
        </p:nvPicPr>
        <p:blipFill>
          <a:blip r:embed="rId2"/>
          <a:stretch>
            <a:fillRect/>
          </a:stretch>
        </p:blipFill>
        <p:spPr>
          <a:xfrm>
            <a:off x="0" y="1143611"/>
            <a:ext cx="9144000" cy="4154129"/>
          </a:xfrm>
          <a:prstGeom prst="rect">
            <a:avLst/>
          </a:prstGeom>
        </p:spPr>
      </p:pic>
      <p:sp>
        <p:nvSpPr>
          <p:cNvPr id="4" name="Content Placeholder 2"/>
          <p:cNvSpPr txBox="1">
            <a:spLocks/>
          </p:cNvSpPr>
          <p:nvPr/>
        </p:nvSpPr>
        <p:spPr>
          <a:xfrm>
            <a:off x="224631" y="3624360"/>
            <a:ext cx="8462169" cy="277384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400" dirty="0" smtClean="0"/>
          </a:p>
          <a:p>
            <a:pPr marL="0" indent="0">
              <a:buNone/>
            </a:pPr>
            <a:endParaRPr lang="en-US" sz="2400" dirty="0"/>
          </a:p>
          <a:p>
            <a:pPr marL="231775" indent="-231775"/>
            <a:r>
              <a:rPr lang="en-US" sz="2400" dirty="0" smtClean="0"/>
              <a:t>As </a:t>
            </a:r>
            <a:r>
              <a:rPr lang="en-US" sz="2400" dirty="0"/>
              <a:t>an aid to writing lengthy URLs it can often be useful to provide a set of entity definitions in a </a:t>
            </a:r>
            <a:r>
              <a:rPr lang="en-US" sz="2400" u="sng" dirty="0"/>
              <a:t>doc</a:t>
            </a:r>
            <a:r>
              <a:rPr lang="en-US" sz="2400" dirty="0"/>
              <a:t>ument </a:t>
            </a:r>
            <a:r>
              <a:rPr lang="en-US" sz="2400" u="sng" dirty="0"/>
              <a:t>type</a:t>
            </a:r>
            <a:r>
              <a:rPr lang="en-US" sz="2400" dirty="0"/>
              <a:t> declaration (DOCTYPE) that precedes the ontology </a:t>
            </a:r>
            <a:r>
              <a:rPr lang="en-US" sz="2400" dirty="0" smtClean="0"/>
              <a:t>definitions</a:t>
            </a:r>
            <a:endParaRPr lang="en-US" sz="2400" dirty="0"/>
          </a:p>
          <a:p>
            <a:pPr marL="231775" indent="-231775"/>
            <a:r>
              <a:rPr lang="en-US" sz="2400" dirty="0" smtClean="0"/>
              <a:t>Those definitions can be used later in the namespace declaration , in the ontology header and in the body of the document</a:t>
            </a:r>
          </a:p>
          <a:p>
            <a:pPr marL="0" indent="0">
              <a:buNone/>
            </a:pPr>
            <a:endParaRPr lang="en-US" sz="2400" dirty="0" smtClean="0"/>
          </a:p>
        </p:txBody>
      </p:sp>
    </p:spTree>
    <p:extLst>
      <p:ext uri="{BB962C8B-B14F-4D97-AF65-F5344CB8AC3E}">
        <p14:creationId xmlns:p14="http://schemas.microsoft.com/office/powerpoint/2010/main" val="14362825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Recap</a:t>
            </a:r>
            <a:endParaRPr lang="en-US" b="1" dirty="0"/>
          </a:p>
        </p:txBody>
      </p:sp>
      <p:sp>
        <p:nvSpPr>
          <p:cNvPr id="3" name="Content Placeholder 2"/>
          <p:cNvSpPr>
            <a:spLocks noGrp="1"/>
          </p:cNvSpPr>
          <p:nvPr>
            <p:ph idx="1"/>
          </p:nvPr>
        </p:nvSpPr>
        <p:spPr/>
        <p:txBody>
          <a:bodyPr>
            <a:normAutofit/>
          </a:bodyPr>
          <a:lstStyle/>
          <a:p>
            <a:r>
              <a:rPr lang="en-US" dirty="0" smtClean="0"/>
              <a:t>OWL 2 is a language for </a:t>
            </a:r>
            <a:r>
              <a:rPr lang="en-US" dirty="0"/>
              <a:t>representing knowledge about </a:t>
            </a:r>
            <a:r>
              <a:rPr lang="en-US" dirty="0" smtClean="0"/>
              <a:t>things (</a:t>
            </a:r>
            <a:r>
              <a:rPr lang="en-US" b="1" dirty="0" smtClean="0"/>
              <a:t>individuals</a:t>
            </a:r>
            <a:r>
              <a:rPr lang="en-US" dirty="0" smtClean="0"/>
              <a:t>), </a:t>
            </a:r>
            <a:r>
              <a:rPr lang="en-US" dirty="0"/>
              <a:t>group of </a:t>
            </a:r>
            <a:r>
              <a:rPr lang="en-US" dirty="0" smtClean="0"/>
              <a:t>things (</a:t>
            </a:r>
            <a:r>
              <a:rPr lang="en-US" b="1" dirty="0" smtClean="0"/>
              <a:t>classes</a:t>
            </a:r>
            <a:r>
              <a:rPr lang="en-US" dirty="0" smtClean="0"/>
              <a:t>), </a:t>
            </a:r>
            <a:r>
              <a:rPr lang="en-US" dirty="0"/>
              <a:t>and relations between </a:t>
            </a:r>
            <a:r>
              <a:rPr lang="en-US" dirty="0" smtClean="0"/>
              <a:t>things (</a:t>
            </a:r>
            <a:r>
              <a:rPr lang="en-US" b="1" dirty="0" smtClean="0"/>
              <a:t>properties</a:t>
            </a:r>
            <a:r>
              <a:rPr lang="en-US" dirty="0" smtClean="0"/>
              <a:t>)</a:t>
            </a:r>
            <a:endParaRPr lang="en-US" dirty="0"/>
          </a:p>
          <a:p>
            <a:r>
              <a:rPr lang="en-US" dirty="0" smtClean="0"/>
              <a:t>Individuals, classes and properties are called </a:t>
            </a:r>
            <a:r>
              <a:rPr lang="en-US" b="1" i="1" dirty="0" smtClean="0"/>
              <a:t>entities</a:t>
            </a:r>
          </a:p>
          <a:p>
            <a:endParaRPr lang="en-US" b="1" dirty="0" smtClean="0"/>
          </a:p>
        </p:txBody>
      </p:sp>
    </p:spTree>
    <p:extLst>
      <p:ext uri="{BB962C8B-B14F-4D97-AF65-F5344CB8AC3E}">
        <p14:creationId xmlns:p14="http://schemas.microsoft.com/office/powerpoint/2010/main" val="141740033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9081" y="913676"/>
            <a:ext cx="8191500" cy="3048000"/>
          </a:xfrm>
          <a:prstGeom prst="rect">
            <a:avLst/>
          </a:prstGeom>
        </p:spPr>
      </p:pic>
      <p:sp>
        <p:nvSpPr>
          <p:cNvPr id="2" name="Title 1"/>
          <p:cNvSpPr>
            <a:spLocks noGrp="1"/>
          </p:cNvSpPr>
          <p:nvPr>
            <p:ph type="title"/>
          </p:nvPr>
        </p:nvSpPr>
        <p:spPr/>
        <p:txBody>
          <a:bodyPr/>
          <a:lstStyle/>
          <a:p>
            <a:r>
              <a:rPr lang="en-US" b="1" dirty="0"/>
              <a:t>I</a:t>
            </a:r>
            <a:r>
              <a:rPr lang="en-US" b="1" dirty="0" smtClean="0"/>
              <a:t>ndividuals</a:t>
            </a:r>
            <a:endParaRPr lang="en-US" b="1" dirty="0"/>
          </a:p>
        </p:txBody>
      </p:sp>
      <p:grpSp>
        <p:nvGrpSpPr>
          <p:cNvPr id="10" name="Group 9"/>
          <p:cNvGrpSpPr/>
          <p:nvPr/>
        </p:nvGrpSpPr>
        <p:grpSpPr>
          <a:xfrm>
            <a:off x="5912177" y="2208382"/>
            <a:ext cx="903056" cy="846913"/>
            <a:chOff x="5912177" y="2487194"/>
            <a:chExt cx="903056" cy="846913"/>
          </a:xfrm>
        </p:grpSpPr>
        <p:sp>
          <p:nvSpPr>
            <p:cNvPr id="5" name="TextBox 4"/>
            <p:cNvSpPr txBox="1"/>
            <p:nvPr/>
          </p:nvSpPr>
          <p:spPr>
            <a:xfrm>
              <a:off x="6141739" y="2687776"/>
              <a:ext cx="673494" cy="646331"/>
            </a:xfrm>
            <a:prstGeom prst="rect">
              <a:avLst/>
            </a:prstGeom>
            <a:noFill/>
          </p:spPr>
          <p:txBody>
            <a:bodyPr wrap="none" rtlCol="0">
              <a:spAutoFit/>
            </a:bodyPr>
            <a:lstStyle/>
            <a:p>
              <a:r>
                <a:rPr lang="en-US" dirty="0" smtClean="0"/>
                <a:t>Carlo</a:t>
              </a:r>
            </a:p>
            <a:p>
              <a:endParaRPr lang="en-US" dirty="0"/>
            </a:p>
          </p:txBody>
        </p:sp>
        <p:pic>
          <p:nvPicPr>
            <p:cNvPr id="7" name="Picture 6"/>
            <p:cNvPicPr>
              <a:picLocks noChangeAspect="1"/>
            </p:cNvPicPr>
            <p:nvPr/>
          </p:nvPicPr>
          <p:blipFill>
            <a:blip r:embed="rId4"/>
            <a:stretch>
              <a:fillRect/>
            </a:stretch>
          </p:blipFill>
          <p:spPr>
            <a:xfrm>
              <a:off x="5912177" y="2487194"/>
              <a:ext cx="392477" cy="322032"/>
            </a:xfrm>
            <a:prstGeom prst="rect">
              <a:avLst/>
            </a:prstGeom>
          </p:spPr>
        </p:pic>
      </p:grpSp>
      <p:sp>
        <p:nvSpPr>
          <p:cNvPr id="8" name="Content Placeholder 2"/>
          <p:cNvSpPr txBox="1">
            <a:spLocks/>
          </p:cNvSpPr>
          <p:nvPr/>
        </p:nvSpPr>
        <p:spPr>
          <a:xfrm>
            <a:off x="224631" y="3844800"/>
            <a:ext cx="8696722" cy="131643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3600" baseline="30000" dirty="0" smtClean="0">
              <a:solidFill>
                <a:srgbClr val="000000"/>
              </a:solidFill>
              <a:latin typeface="Helvetica"/>
            </a:endParaRPr>
          </a:p>
          <a:p>
            <a:pPr marL="0" indent="0">
              <a:buNone/>
            </a:pPr>
            <a:r>
              <a:rPr lang="en-US" sz="3600" baseline="30000" dirty="0" smtClean="0">
                <a:solidFill>
                  <a:srgbClr val="000000"/>
                </a:solidFill>
                <a:latin typeface="Helvetica"/>
              </a:rPr>
              <a:t>Individuals </a:t>
            </a:r>
            <a:r>
              <a:rPr lang="en-US" sz="3600" baseline="30000" dirty="0">
                <a:solidFill>
                  <a:srgbClr val="000000"/>
                </a:solidFill>
                <a:latin typeface="Helvetica"/>
              </a:rPr>
              <a:t>represent objects in the domain in which we are </a:t>
            </a:r>
            <a:r>
              <a:rPr lang="en-US" sz="3600" baseline="30000" dirty="0" smtClean="0">
                <a:solidFill>
                  <a:srgbClr val="000000"/>
                </a:solidFill>
                <a:latin typeface="Helvetica"/>
              </a:rPr>
              <a:t>interested</a:t>
            </a:r>
            <a:r>
              <a:rPr lang="en-US" sz="3600" dirty="0" smtClean="0"/>
              <a:t> </a:t>
            </a:r>
            <a:endParaRPr lang="en-US" sz="3600" dirty="0"/>
          </a:p>
          <a:p>
            <a:endParaRPr lang="en-US" sz="3600" dirty="0"/>
          </a:p>
        </p:txBody>
      </p:sp>
      <p:pic>
        <p:nvPicPr>
          <p:cNvPr id="9" name="Picture 8"/>
          <p:cNvPicPr>
            <a:picLocks noChangeAspect="1"/>
          </p:cNvPicPr>
          <p:nvPr/>
        </p:nvPicPr>
        <p:blipFill>
          <a:blip r:embed="rId5"/>
          <a:stretch>
            <a:fillRect/>
          </a:stretch>
        </p:blipFill>
        <p:spPr>
          <a:xfrm>
            <a:off x="0" y="5175193"/>
            <a:ext cx="9853262" cy="1463481"/>
          </a:xfrm>
          <a:prstGeom prst="rect">
            <a:avLst/>
          </a:prstGeom>
        </p:spPr>
      </p:pic>
    </p:spTree>
    <p:extLst>
      <p:ext uri="{BB962C8B-B14F-4D97-AF65-F5344CB8AC3E}">
        <p14:creationId xmlns:p14="http://schemas.microsoft.com/office/powerpoint/2010/main" val="251234520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1860352" y="1998001"/>
            <a:ext cx="514105" cy="339503"/>
          </a:xfrm>
          <a:prstGeom prst="rect">
            <a:avLst/>
          </a:prstGeom>
        </p:spPr>
      </p:pic>
      <p:sp>
        <p:nvSpPr>
          <p:cNvPr id="2" name="Title 1"/>
          <p:cNvSpPr>
            <a:spLocks noGrp="1"/>
          </p:cNvSpPr>
          <p:nvPr>
            <p:ph type="title"/>
          </p:nvPr>
        </p:nvSpPr>
        <p:spPr>
          <a:xfrm>
            <a:off x="457200" y="-200346"/>
            <a:ext cx="8229600" cy="1143000"/>
          </a:xfrm>
        </p:spPr>
        <p:txBody>
          <a:bodyPr/>
          <a:lstStyle/>
          <a:p>
            <a:r>
              <a:rPr lang="en-US" b="1" dirty="0" smtClean="0"/>
              <a:t>Classes and Subclasses</a:t>
            </a:r>
            <a:endParaRPr lang="en-US" b="1" dirty="0"/>
          </a:p>
        </p:txBody>
      </p:sp>
      <p:pic>
        <p:nvPicPr>
          <p:cNvPr id="4" name="Picture 3"/>
          <p:cNvPicPr>
            <a:picLocks noChangeAspect="1"/>
          </p:cNvPicPr>
          <p:nvPr/>
        </p:nvPicPr>
        <p:blipFill>
          <a:blip r:embed="rId4"/>
          <a:stretch>
            <a:fillRect/>
          </a:stretch>
        </p:blipFill>
        <p:spPr>
          <a:xfrm>
            <a:off x="3250101" y="916195"/>
            <a:ext cx="4735275" cy="3245816"/>
          </a:xfrm>
          <a:prstGeom prst="rect">
            <a:avLst/>
          </a:prstGeom>
        </p:spPr>
      </p:pic>
      <p:grpSp>
        <p:nvGrpSpPr>
          <p:cNvPr id="8" name="Group 7"/>
          <p:cNvGrpSpPr/>
          <p:nvPr/>
        </p:nvGrpSpPr>
        <p:grpSpPr>
          <a:xfrm>
            <a:off x="3795617" y="1978366"/>
            <a:ext cx="635823" cy="645000"/>
            <a:chOff x="5912179" y="2487196"/>
            <a:chExt cx="635823" cy="645000"/>
          </a:xfrm>
        </p:grpSpPr>
        <p:sp>
          <p:nvSpPr>
            <p:cNvPr id="6" name="TextBox 5"/>
            <p:cNvSpPr txBox="1"/>
            <p:nvPr/>
          </p:nvSpPr>
          <p:spPr>
            <a:xfrm>
              <a:off x="6064608" y="2593587"/>
              <a:ext cx="483394" cy="538609"/>
            </a:xfrm>
            <a:prstGeom prst="rect">
              <a:avLst/>
            </a:prstGeom>
            <a:noFill/>
          </p:spPr>
          <p:txBody>
            <a:bodyPr wrap="none" rtlCol="0">
              <a:spAutoFit/>
            </a:bodyPr>
            <a:lstStyle/>
            <a:p>
              <a:r>
                <a:rPr lang="en-US" sz="1100" dirty="0" smtClean="0"/>
                <a:t>Carlo</a:t>
              </a:r>
            </a:p>
            <a:p>
              <a:endParaRPr lang="en-US" dirty="0"/>
            </a:p>
          </p:txBody>
        </p:sp>
        <p:pic>
          <p:nvPicPr>
            <p:cNvPr id="7" name="Picture 6"/>
            <p:cNvPicPr>
              <a:picLocks noChangeAspect="1"/>
            </p:cNvPicPr>
            <p:nvPr/>
          </p:nvPicPr>
          <p:blipFill>
            <a:blip r:embed="rId5"/>
            <a:stretch>
              <a:fillRect/>
            </a:stretch>
          </p:blipFill>
          <p:spPr>
            <a:xfrm>
              <a:off x="5912179" y="2487196"/>
              <a:ext cx="260605" cy="170810"/>
            </a:xfrm>
            <a:prstGeom prst="rect">
              <a:avLst/>
            </a:prstGeom>
          </p:spPr>
        </p:pic>
      </p:grpSp>
      <p:cxnSp>
        <p:nvCxnSpPr>
          <p:cNvPr id="9" name="Curved Connector 8"/>
          <p:cNvCxnSpPr>
            <a:stCxn id="7" idx="2"/>
            <a:endCxn id="11" idx="2"/>
          </p:cNvCxnSpPr>
          <p:nvPr/>
        </p:nvCxnSpPr>
        <p:spPr>
          <a:xfrm rot="5400000" flipH="1">
            <a:off x="3043028" y="1266284"/>
            <a:ext cx="290868" cy="1474916"/>
          </a:xfrm>
          <a:prstGeom prst="curvedConnector3">
            <a:avLst>
              <a:gd name="adj1" fmla="val -7859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83533" y="1047802"/>
            <a:ext cx="1539902" cy="800219"/>
          </a:xfrm>
          <a:prstGeom prst="rect">
            <a:avLst/>
          </a:prstGeom>
          <a:noFill/>
        </p:spPr>
        <p:txBody>
          <a:bodyPr wrap="square" rtlCol="0">
            <a:spAutoFit/>
          </a:bodyPr>
          <a:lstStyle/>
          <a:p>
            <a:r>
              <a:rPr lang="en-US" sz="1400" dirty="0" err="1" smtClean="0"/>
              <a:t>Nescent</a:t>
            </a:r>
            <a:r>
              <a:rPr lang="en-US" sz="1400" dirty="0" smtClean="0"/>
              <a:t> </a:t>
            </a:r>
          </a:p>
          <a:p>
            <a:r>
              <a:rPr lang="en-US" sz="1400" dirty="0" smtClean="0"/>
              <a:t>anatomy course</a:t>
            </a:r>
          </a:p>
          <a:p>
            <a:endParaRPr lang="en-US" dirty="0"/>
          </a:p>
        </p:txBody>
      </p:sp>
      <p:pic>
        <p:nvPicPr>
          <p:cNvPr id="11" name="Picture 10"/>
          <p:cNvPicPr>
            <a:picLocks noChangeAspect="1"/>
          </p:cNvPicPr>
          <p:nvPr/>
        </p:nvPicPr>
        <p:blipFill>
          <a:blip r:embed="rId5"/>
          <a:stretch>
            <a:fillRect/>
          </a:stretch>
        </p:blipFill>
        <p:spPr>
          <a:xfrm>
            <a:off x="2254765" y="1536276"/>
            <a:ext cx="392477" cy="322032"/>
          </a:xfrm>
          <a:prstGeom prst="rect">
            <a:avLst/>
          </a:prstGeom>
        </p:spPr>
      </p:pic>
      <p:sp>
        <p:nvSpPr>
          <p:cNvPr id="16" name="Oval 15"/>
          <p:cNvSpPr/>
          <p:nvPr/>
        </p:nvSpPr>
        <p:spPr>
          <a:xfrm>
            <a:off x="1675443" y="864802"/>
            <a:ext cx="1409335" cy="118871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803223" y="2067868"/>
            <a:ext cx="749925" cy="307777"/>
          </a:xfrm>
          <a:prstGeom prst="rect">
            <a:avLst/>
          </a:prstGeom>
          <a:noFill/>
        </p:spPr>
        <p:txBody>
          <a:bodyPr wrap="none" rtlCol="0">
            <a:spAutoFit/>
          </a:bodyPr>
          <a:lstStyle/>
          <a:p>
            <a:r>
              <a:rPr lang="en-US" sz="1400" dirty="0" smtClean="0"/>
              <a:t>teaches</a:t>
            </a:r>
            <a:endParaRPr lang="en-US" sz="1400" dirty="0"/>
          </a:p>
        </p:txBody>
      </p:sp>
      <p:sp>
        <p:nvSpPr>
          <p:cNvPr id="19" name="TextBox 18"/>
          <p:cNvSpPr txBox="1"/>
          <p:nvPr/>
        </p:nvSpPr>
        <p:spPr>
          <a:xfrm>
            <a:off x="1567350" y="2292325"/>
            <a:ext cx="746293" cy="307777"/>
          </a:xfrm>
          <a:prstGeom prst="rect">
            <a:avLst/>
          </a:prstGeom>
          <a:solidFill>
            <a:schemeClr val="bg1"/>
          </a:solidFill>
        </p:spPr>
        <p:txBody>
          <a:bodyPr wrap="square" rtlCol="0">
            <a:spAutoFit/>
          </a:bodyPr>
          <a:lstStyle/>
          <a:p>
            <a:r>
              <a:rPr lang="en-US" sz="1400" dirty="0" smtClean="0"/>
              <a:t>Course</a:t>
            </a:r>
            <a:endParaRPr lang="en-US" sz="1400" dirty="0"/>
          </a:p>
        </p:txBody>
      </p:sp>
      <p:pic>
        <p:nvPicPr>
          <p:cNvPr id="5" name="Picture 4"/>
          <p:cNvPicPr>
            <a:picLocks noChangeAspect="1"/>
          </p:cNvPicPr>
          <p:nvPr/>
        </p:nvPicPr>
        <p:blipFill>
          <a:blip r:embed="rId6"/>
          <a:stretch>
            <a:fillRect/>
          </a:stretch>
        </p:blipFill>
        <p:spPr>
          <a:xfrm>
            <a:off x="0" y="5653318"/>
            <a:ext cx="9144000" cy="720651"/>
          </a:xfrm>
          <a:prstGeom prst="rect">
            <a:avLst/>
          </a:prstGeom>
        </p:spPr>
      </p:pic>
      <p:pic>
        <p:nvPicPr>
          <p:cNvPr id="21" name="Picture 20"/>
          <p:cNvPicPr>
            <a:picLocks noChangeAspect="1"/>
          </p:cNvPicPr>
          <p:nvPr/>
        </p:nvPicPr>
        <p:blipFill>
          <a:blip r:embed="rId7"/>
          <a:stretch>
            <a:fillRect/>
          </a:stretch>
        </p:blipFill>
        <p:spPr>
          <a:xfrm>
            <a:off x="0" y="5651271"/>
            <a:ext cx="9144000" cy="1628222"/>
          </a:xfrm>
          <a:prstGeom prst="rect">
            <a:avLst/>
          </a:prstGeom>
        </p:spPr>
      </p:pic>
      <p:sp>
        <p:nvSpPr>
          <p:cNvPr id="12" name="Rectangle 11"/>
          <p:cNvSpPr/>
          <p:nvPr/>
        </p:nvSpPr>
        <p:spPr>
          <a:xfrm>
            <a:off x="148592" y="3955670"/>
            <a:ext cx="8803738" cy="1938992"/>
          </a:xfrm>
          <a:prstGeom prst="rect">
            <a:avLst/>
          </a:prstGeom>
        </p:spPr>
        <p:txBody>
          <a:bodyPr wrap="square">
            <a:spAutoFit/>
          </a:bodyPr>
          <a:lstStyle/>
          <a:p>
            <a:pPr marL="231775" indent="-231775">
              <a:buFont typeface="Arial"/>
              <a:buChar char="•"/>
            </a:pPr>
            <a:r>
              <a:rPr lang="en-US" sz="2400" dirty="0"/>
              <a:t>OWL classes are interpreted as sets that contain </a:t>
            </a:r>
            <a:r>
              <a:rPr lang="en-US" sz="2400" dirty="0" smtClean="0"/>
              <a:t>individuals</a:t>
            </a:r>
          </a:p>
          <a:p>
            <a:pPr marL="231775" indent="-231775">
              <a:buFont typeface="Arial"/>
              <a:buChar char="•"/>
            </a:pPr>
            <a:r>
              <a:rPr lang="en-US" sz="2400" dirty="0" smtClean="0"/>
              <a:t>They </a:t>
            </a:r>
            <a:r>
              <a:rPr lang="en-US" sz="2400" dirty="0"/>
              <a:t>are described using formal descriptions that precisely state the requirements for membership of the </a:t>
            </a:r>
            <a:r>
              <a:rPr lang="en-US" sz="2400" dirty="0" smtClean="0"/>
              <a:t>class</a:t>
            </a:r>
          </a:p>
          <a:p>
            <a:pPr marL="231775" indent="-231775">
              <a:buFont typeface="Arial"/>
              <a:buChar char="•"/>
            </a:pPr>
            <a:r>
              <a:rPr lang="en-US" sz="2400" dirty="0" smtClean="0"/>
              <a:t>For </a:t>
            </a:r>
            <a:r>
              <a:rPr lang="en-US" sz="2400" dirty="0"/>
              <a:t>example, the class </a:t>
            </a:r>
            <a:r>
              <a:rPr lang="en-US" sz="2400" b="1" dirty="0" smtClean="0"/>
              <a:t>Course</a:t>
            </a:r>
            <a:r>
              <a:rPr lang="en-US" sz="2400" dirty="0" smtClean="0"/>
              <a:t> </a:t>
            </a:r>
            <a:r>
              <a:rPr lang="en-US" sz="2400" dirty="0"/>
              <a:t>would contain all the individuals that </a:t>
            </a:r>
            <a:r>
              <a:rPr lang="en-US" sz="2400" dirty="0" smtClean="0"/>
              <a:t>are in </a:t>
            </a:r>
            <a:r>
              <a:rPr lang="en-US" sz="2400" dirty="0"/>
              <a:t>our domain of </a:t>
            </a:r>
            <a:r>
              <a:rPr lang="en-US" sz="2400" dirty="0" smtClean="0"/>
              <a:t>interest</a:t>
            </a:r>
            <a:endParaRPr lang="en-US" sz="2400" dirty="0"/>
          </a:p>
        </p:txBody>
      </p:sp>
    </p:spTree>
    <p:extLst>
      <p:ext uri="{BB962C8B-B14F-4D97-AF65-F5344CB8AC3E}">
        <p14:creationId xmlns:p14="http://schemas.microsoft.com/office/powerpoint/2010/main" val="41762506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3590537" y="5186087"/>
            <a:ext cx="893167" cy="83936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Oval 13"/>
          <p:cNvSpPr/>
          <p:nvPr/>
        </p:nvSpPr>
        <p:spPr>
          <a:xfrm>
            <a:off x="4934189" y="25501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695825" y="16914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425982" y="1889092"/>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576606" y="29290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300886" y="26118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a:t>
            </a:r>
            <a:endParaRPr lang="en-US" dirty="0">
              <a:solidFill>
                <a:schemeClr val="tx1"/>
              </a:solidFill>
            </a:endParaRPr>
          </a:p>
        </p:txBody>
      </p:sp>
      <p:sp>
        <p:nvSpPr>
          <p:cNvPr id="24" name="Oval 23"/>
          <p:cNvSpPr/>
          <p:nvPr/>
        </p:nvSpPr>
        <p:spPr>
          <a:xfrm>
            <a:off x="1062522" y="17531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793330" y="1950786"/>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26" name="Oval 25"/>
          <p:cNvSpPr/>
          <p:nvPr/>
        </p:nvSpPr>
        <p:spPr>
          <a:xfrm>
            <a:off x="3539381" y="430322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 </a:t>
            </a:r>
          </a:p>
          <a:p>
            <a:pPr algn="ctr"/>
            <a:r>
              <a:rPr lang="en-US" dirty="0" smtClean="0"/>
              <a:t>of gut</a:t>
            </a:r>
          </a:p>
          <a:p>
            <a:pPr algn="ctr"/>
            <a:endParaRPr lang="en-US" dirty="0"/>
          </a:p>
        </p:txBody>
      </p:sp>
      <p:sp>
        <p:nvSpPr>
          <p:cNvPr id="32" name="Oval 31"/>
          <p:cNvSpPr/>
          <p:nvPr/>
        </p:nvSpPr>
        <p:spPr>
          <a:xfrm>
            <a:off x="2316400" y="427421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515911" y="4581535"/>
            <a:ext cx="1341308" cy="646331"/>
          </a:xfrm>
          <a:prstGeom prst="rect">
            <a:avLst/>
          </a:prstGeom>
          <a:noFill/>
        </p:spPr>
        <p:txBody>
          <a:bodyPr wrap="none" rtlCol="0">
            <a:spAutoFit/>
          </a:bodyPr>
          <a:lstStyle/>
          <a:p>
            <a:r>
              <a:rPr lang="en-US" dirty="0" smtClean="0"/>
              <a:t>anatomical </a:t>
            </a:r>
          </a:p>
          <a:p>
            <a:r>
              <a:rPr lang="en-US" dirty="0" smtClean="0"/>
              <a:t>space</a:t>
            </a:r>
            <a:endParaRPr lang="en-US" dirty="0"/>
          </a:p>
        </p:txBody>
      </p:sp>
      <p:sp>
        <p:nvSpPr>
          <p:cNvPr id="34" name="TextBox 33"/>
          <p:cNvSpPr txBox="1"/>
          <p:nvPr/>
        </p:nvSpPr>
        <p:spPr>
          <a:xfrm>
            <a:off x="4462563" y="4568577"/>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6" name="Rectangle 35"/>
          <p:cNvSpPr/>
          <p:nvPr/>
        </p:nvSpPr>
        <p:spPr>
          <a:xfrm>
            <a:off x="6116747" y="4996425"/>
            <a:ext cx="368438" cy="1107996"/>
          </a:xfrm>
          <a:prstGeom prst="rect">
            <a:avLst/>
          </a:prstGeom>
        </p:spPr>
        <p:txBody>
          <a:bodyPr wrap="square">
            <a:spAutoFit/>
          </a:bodyPr>
          <a:lstStyle/>
          <a:p>
            <a:r>
              <a:rPr lang="en-US" sz="6600" dirty="0" smtClean="0">
                <a:solidFill>
                  <a:srgbClr val="FF0000"/>
                </a:solidFill>
                <a:latin typeface="Zapf Dingbats"/>
                <a:ea typeface="Zapf Dingbats"/>
                <a:cs typeface="Zapf Dingbats"/>
              </a:rPr>
              <a:t>✗</a:t>
            </a:r>
            <a:endParaRPr lang="en-US" sz="6600" dirty="0"/>
          </a:p>
        </p:txBody>
      </p:sp>
      <p:sp>
        <p:nvSpPr>
          <p:cNvPr id="18" name="Title 1"/>
          <p:cNvSpPr txBox="1">
            <a:spLocks/>
          </p:cNvSpPr>
          <p:nvPr/>
        </p:nvSpPr>
        <p:spPr>
          <a:xfrm>
            <a:off x="368904" y="0"/>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t>Some classes are declared to never share any instances in common</a:t>
            </a:r>
            <a:endParaRPr lang="en-US" sz="3600" b="1" dirty="0"/>
          </a:p>
        </p:txBody>
      </p:sp>
      <p:sp>
        <p:nvSpPr>
          <p:cNvPr id="19" name="Rectangle 18"/>
          <p:cNvSpPr/>
          <p:nvPr/>
        </p:nvSpPr>
        <p:spPr>
          <a:xfrm>
            <a:off x="1428664" y="1038342"/>
            <a:ext cx="4382254" cy="369332"/>
          </a:xfrm>
          <a:prstGeom prst="rect">
            <a:avLst/>
          </a:prstGeom>
        </p:spPr>
        <p:txBody>
          <a:bodyPr wrap="none">
            <a:spAutoFit/>
          </a:bodyPr>
          <a:lstStyle/>
          <a:p>
            <a:r>
              <a:rPr lang="en-US" dirty="0" smtClean="0"/>
              <a:t>OWL </a:t>
            </a:r>
            <a:r>
              <a:rPr lang="en-US" dirty="0" err="1" smtClean="0">
                <a:solidFill>
                  <a:srgbClr val="3366FF"/>
                </a:solidFill>
              </a:rPr>
              <a:t>DisjointWith</a:t>
            </a:r>
            <a:r>
              <a:rPr lang="en-US" dirty="0" smtClean="0">
                <a:solidFill>
                  <a:srgbClr val="3366FF"/>
                </a:solidFill>
              </a:rPr>
              <a:t>   </a:t>
            </a:r>
            <a:r>
              <a:rPr lang="en-US" dirty="0" smtClean="0"/>
              <a:t>OBO: </a:t>
            </a:r>
            <a:r>
              <a:rPr lang="en-US" b="1" dirty="0" err="1" smtClean="0"/>
              <a:t>disjoint_from</a:t>
            </a:r>
            <a:endParaRPr lang="en-US" dirty="0"/>
          </a:p>
        </p:txBody>
      </p:sp>
      <p:cxnSp>
        <p:nvCxnSpPr>
          <p:cNvPr id="21" name="Straight Connector 20"/>
          <p:cNvCxnSpPr/>
          <p:nvPr/>
        </p:nvCxnSpPr>
        <p:spPr>
          <a:xfrm>
            <a:off x="5762476" y="1239726"/>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7123962" y="5247974"/>
            <a:ext cx="951327" cy="646331"/>
          </a:xfrm>
          <a:prstGeom prst="rect">
            <a:avLst/>
          </a:prstGeom>
          <a:noFill/>
        </p:spPr>
        <p:txBody>
          <a:bodyPr wrap="none" rtlCol="0">
            <a:spAutoFit/>
          </a:bodyPr>
          <a:lstStyle/>
          <a:p>
            <a:r>
              <a:rPr lang="en-US" sz="3600" b="1" dirty="0" smtClean="0">
                <a:solidFill>
                  <a:srgbClr val="FF0000"/>
                </a:solidFill>
              </a:rPr>
              <a:t>NO!</a:t>
            </a:r>
            <a:endParaRPr lang="en-US" sz="3600" b="1" dirty="0">
              <a:solidFill>
                <a:srgbClr val="FF0000"/>
              </a:solidFill>
            </a:endParaRPr>
          </a:p>
        </p:txBody>
      </p:sp>
    </p:spTree>
    <p:extLst>
      <p:ext uri="{BB962C8B-B14F-4D97-AF65-F5344CB8AC3E}">
        <p14:creationId xmlns:p14="http://schemas.microsoft.com/office/powerpoint/2010/main" val="385270358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718"/>
            <a:ext cx="8229600" cy="1143000"/>
          </a:xfrm>
        </p:spPr>
        <p:txBody>
          <a:bodyPr>
            <a:normAutofit/>
          </a:bodyPr>
          <a:lstStyle/>
          <a:p>
            <a:r>
              <a:rPr lang="en-US" b="1" dirty="0" smtClean="0"/>
              <a:t>Disjoint classes</a:t>
            </a:r>
            <a:endParaRPr lang="en-US" b="1" dirty="0"/>
          </a:p>
        </p:txBody>
      </p:sp>
      <p:sp>
        <p:nvSpPr>
          <p:cNvPr id="3" name="Content Placeholder 2"/>
          <p:cNvSpPr txBox="1">
            <a:spLocks/>
          </p:cNvSpPr>
          <p:nvPr/>
        </p:nvSpPr>
        <p:spPr>
          <a:xfrm>
            <a:off x="224631" y="3844800"/>
            <a:ext cx="8462169" cy="253243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baseline="30000" dirty="0" smtClean="0">
              <a:solidFill>
                <a:srgbClr val="000000"/>
              </a:solidFill>
              <a:latin typeface="Helvetica"/>
            </a:endParaRPr>
          </a:p>
          <a:p>
            <a:endParaRPr lang="en-US" baseline="30000" dirty="0" smtClean="0">
              <a:solidFill>
                <a:srgbClr val="000000"/>
              </a:solidFill>
              <a:latin typeface="Helvetica"/>
            </a:endParaRPr>
          </a:p>
        </p:txBody>
      </p:sp>
      <p:sp>
        <p:nvSpPr>
          <p:cNvPr id="34" name="TextBox 33"/>
          <p:cNvSpPr txBox="1"/>
          <p:nvPr/>
        </p:nvSpPr>
        <p:spPr>
          <a:xfrm>
            <a:off x="118696" y="1224329"/>
            <a:ext cx="9025304" cy="738664"/>
          </a:xfrm>
          <a:prstGeom prst="rect">
            <a:avLst/>
          </a:prstGeom>
          <a:noFill/>
        </p:spPr>
        <p:txBody>
          <a:bodyPr wrap="square" rtlCol="0">
            <a:spAutoFit/>
          </a:bodyPr>
          <a:lstStyle/>
          <a:p>
            <a:endParaRPr lang="en-US" sz="2100" dirty="0"/>
          </a:p>
          <a:p>
            <a:endParaRPr lang="en-US" sz="2100" dirty="0"/>
          </a:p>
        </p:txBody>
      </p:sp>
      <p:sp>
        <p:nvSpPr>
          <p:cNvPr id="12" name="Content Placeholder 2"/>
          <p:cNvSpPr txBox="1">
            <a:spLocks/>
          </p:cNvSpPr>
          <p:nvPr/>
        </p:nvSpPr>
        <p:spPr>
          <a:xfrm>
            <a:off x="484223" y="139755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69863" indent="-169863"/>
            <a:r>
              <a:rPr lang="en-US" dirty="0" smtClean="0"/>
              <a:t>Important</a:t>
            </a:r>
            <a:r>
              <a:rPr lang="en-US" dirty="0"/>
              <a:t>: </a:t>
            </a:r>
            <a:r>
              <a:rPr lang="en-US" b="1" dirty="0"/>
              <a:t>OWL Classes are assumed to ‘overlap’</a:t>
            </a:r>
          </a:p>
          <a:p>
            <a:pPr marL="169863" indent="-169863"/>
            <a:r>
              <a:rPr lang="en-US" dirty="0"/>
              <a:t>We therefore cannot assume that an individual is not a member of a particular class simply because it has not been asserted to be a member of that class</a:t>
            </a:r>
          </a:p>
          <a:p>
            <a:pPr marL="169863" indent="-169863"/>
            <a:r>
              <a:rPr lang="en-US" b="1" dirty="0"/>
              <a:t>In order to ‘separate’ a group of classes we must make them disjoint from one another</a:t>
            </a:r>
          </a:p>
          <a:p>
            <a:endParaRPr lang="en-US" b="1" dirty="0" smtClean="0"/>
          </a:p>
        </p:txBody>
      </p:sp>
    </p:spTree>
    <p:extLst>
      <p:ext uri="{BB962C8B-B14F-4D97-AF65-F5344CB8AC3E}">
        <p14:creationId xmlns:p14="http://schemas.microsoft.com/office/powerpoint/2010/main" val="259625275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35" y="-119482"/>
            <a:ext cx="8229600" cy="1143000"/>
          </a:xfrm>
        </p:spPr>
        <p:txBody>
          <a:bodyPr>
            <a:normAutofit/>
          </a:bodyPr>
          <a:lstStyle/>
          <a:p>
            <a:r>
              <a:rPr lang="en-US" b="1" dirty="0" smtClean="0"/>
              <a:t>Open world assumption</a:t>
            </a:r>
            <a:endParaRPr lang="en-US" b="1" dirty="0"/>
          </a:p>
        </p:txBody>
      </p:sp>
      <p:sp>
        <p:nvSpPr>
          <p:cNvPr id="3" name="Content Placeholder 2"/>
          <p:cNvSpPr txBox="1">
            <a:spLocks/>
          </p:cNvSpPr>
          <p:nvPr/>
        </p:nvSpPr>
        <p:spPr>
          <a:xfrm>
            <a:off x="224631" y="3844800"/>
            <a:ext cx="8462169" cy="253243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baseline="30000" dirty="0" smtClean="0">
              <a:solidFill>
                <a:srgbClr val="000000"/>
              </a:solidFill>
              <a:latin typeface="Helvetica"/>
            </a:endParaRPr>
          </a:p>
          <a:p>
            <a:endParaRPr lang="en-US" baseline="30000" dirty="0" smtClean="0">
              <a:solidFill>
                <a:srgbClr val="000000"/>
              </a:solidFill>
              <a:latin typeface="Helvetica"/>
            </a:endParaRPr>
          </a:p>
        </p:txBody>
      </p:sp>
      <p:sp>
        <p:nvSpPr>
          <p:cNvPr id="34" name="TextBox 33"/>
          <p:cNvSpPr txBox="1"/>
          <p:nvPr/>
        </p:nvSpPr>
        <p:spPr>
          <a:xfrm>
            <a:off x="81072" y="1129759"/>
            <a:ext cx="9025304" cy="4401206"/>
          </a:xfrm>
          <a:prstGeom prst="rect">
            <a:avLst/>
          </a:prstGeom>
          <a:noFill/>
        </p:spPr>
        <p:txBody>
          <a:bodyPr wrap="square" rtlCol="0">
            <a:spAutoFit/>
          </a:bodyPr>
          <a:lstStyle/>
          <a:p>
            <a:r>
              <a:rPr lang="en-US" sz="2800" dirty="0" smtClean="0"/>
              <a:t>Statement: “Matt” is a citizen of Canada</a:t>
            </a:r>
          </a:p>
          <a:p>
            <a:endParaRPr lang="en-US" sz="2800" dirty="0"/>
          </a:p>
          <a:p>
            <a:r>
              <a:rPr lang="en-US" sz="2800" dirty="0" smtClean="0"/>
              <a:t>Is Carlo a citizen of Canada?</a:t>
            </a:r>
          </a:p>
          <a:p>
            <a:endParaRPr lang="en-US" sz="2800" dirty="0"/>
          </a:p>
          <a:p>
            <a:r>
              <a:rPr lang="en-US" sz="2800" dirty="0" smtClean="0"/>
              <a:t>In the Closed World: NO</a:t>
            </a:r>
          </a:p>
          <a:p>
            <a:endParaRPr lang="en-US" sz="2800" dirty="0"/>
          </a:p>
          <a:p>
            <a:r>
              <a:rPr lang="en-US" sz="2800" dirty="0" smtClean="0"/>
              <a:t>In the Open world: Unknown</a:t>
            </a:r>
          </a:p>
          <a:p>
            <a:endParaRPr lang="en-US" sz="2100" dirty="0"/>
          </a:p>
          <a:p>
            <a:endParaRPr lang="en-US" sz="2100" dirty="0" smtClean="0"/>
          </a:p>
          <a:p>
            <a:endParaRPr lang="en-US" sz="2100" dirty="0" smtClean="0"/>
          </a:p>
          <a:p>
            <a:endParaRPr lang="en-US" sz="2100" dirty="0"/>
          </a:p>
        </p:txBody>
      </p:sp>
      <p:sp>
        <p:nvSpPr>
          <p:cNvPr id="12" name="TextBox 11"/>
          <p:cNvSpPr txBox="1"/>
          <p:nvPr/>
        </p:nvSpPr>
        <p:spPr>
          <a:xfrm>
            <a:off x="118696" y="4416473"/>
            <a:ext cx="9025304" cy="2215991"/>
          </a:xfrm>
          <a:prstGeom prst="rect">
            <a:avLst/>
          </a:prstGeom>
          <a:noFill/>
        </p:spPr>
        <p:txBody>
          <a:bodyPr wrap="square" rtlCol="0">
            <a:spAutoFit/>
          </a:bodyPr>
          <a:lstStyle/>
          <a:p>
            <a:endParaRPr lang="en-US" sz="2100" dirty="0"/>
          </a:p>
          <a:p>
            <a:pPr algn="ctr"/>
            <a:endParaRPr lang="en-US" sz="2100" dirty="0" smtClean="0"/>
          </a:p>
          <a:p>
            <a:pPr algn="ctr"/>
            <a:r>
              <a:rPr lang="en-US" sz="3200" b="1" dirty="0" smtClean="0"/>
              <a:t>Open World </a:t>
            </a:r>
            <a:r>
              <a:rPr lang="en-US" sz="3200" b="1" dirty="0" err="1" smtClean="0"/>
              <a:t>vs</a:t>
            </a:r>
            <a:r>
              <a:rPr lang="en-US" sz="3200" b="1" dirty="0" smtClean="0"/>
              <a:t> Closed World</a:t>
            </a:r>
          </a:p>
          <a:p>
            <a:pPr algn="ctr"/>
            <a:r>
              <a:rPr lang="en-US" sz="3200" b="1" dirty="0" smtClean="0"/>
              <a:t>OWL </a:t>
            </a:r>
            <a:r>
              <a:rPr lang="en-US" sz="3200" b="1" dirty="0" err="1" smtClean="0"/>
              <a:t>vs</a:t>
            </a:r>
            <a:r>
              <a:rPr lang="en-US" sz="3200" b="1" dirty="0" smtClean="0"/>
              <a:t> Database</a:t>
            </a:r>
          </a:p>
          <a:p>
            <a:endParaRPr lang="en-US" sz="3200" dirty="0"/>
          </a:p>
        </p:txBody>
      </p:sp>
    </p:spTree>
    <p:extLst>
      <p:ext uri="{BB962C8B-B14F-4D97-AF65-F5344CB8AC3E}">
        <p14:creationId xmlns:p14="http://schemas.microsoft.com/office/powerpoint/2010/main" val="170039105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3820234" y="3889128"/>
            <a:ext cx="893167" cy="83936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Oval 13"/>
          <p:cNvSpPr/>
          <p:nvPr/>
        </p:nvSpPr>
        <p:spPr>
          <a:xfrm>
            <a:off x="5163886" y="1442325"/>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925522" y="583606"/>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655679" y="781273"/>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23" name="Oval 22"/>
          <p:cNvSpPr/>
          <p:nvPr/>
        </p:nvSpPr>
        <p:spPr>
          <a:xfrm>
            <a:off x="1530583" y="1504019"/>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a:t>
            </a:r>
            <a:endParaRPr lang="en-US" dirty="0">
              <a:solidFill>
                <a:schemeClr val="tx1"/>
              </a:solidFill>
            </a:endParaRPr>
          </a:p>
        </p:txBody>
      </p:sp>
      <p:sp>
        <p:nvSpPr>
          <p:cNvPr id="24" name="Oval 23"/>
          <p:cNvSpPr/>
          <p:nvPr/>
        </p:nvSpPr>
        <p:spPr>
          <a:xfrm>
            <a:off x="1292219" y="645300"/>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2023027" y="842967"/>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26" name="Oval 25"/>
          <p:cNvSpPr/>
          <p:nvPr/>
        </p:nvSpPr>
        <p:spPr>
          <a:xfrm>
            <a:off x="3769078" y="3006270"/>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3664262" y="3951015"/>
            <a:ext cx="1204644" cy="923330"/>
          </a:xfrm>
          <a:prstGeom prst="rect">
            <a:avLst/>
          </a:prstGeom>
          <a:noFill/>
        </p:spPr>
        <p:txBody>
          <a:bodyPr wrap="square" rtlCol="0">
            <a:spAutoFit/>
          </a:bodyPr>
          <a:lstStyle/>
          <a:p>
            <a:pPr algn="ctr"/>
            <a:r>
              <a:rPr lang="en-US" dirty="0" smtClean="0"/>
              <a:t>lumen </a:t>
            </a:r>
          </a:p>
          <a:p>
            <a:pPr algn="ctr"/>
            <a:r>
              <a:rPr lang="en-US" dirty="0" smtClean="0"/>
              <a:t>of gut</a:t>
            </a:r>
          </a:p>
          <a:p>
            <a:pPr algn="ctr"/>
            <a:endParaRPr lang="en-US" dirty="0"/>
          </a:p>
        </p:txBody>
      </p:sp>
      <p:sp>
        <p:nvSpPr>
          <p:cNvPr id="32" name="Oval 31"/>
          <p:cNvSpPr/>
          <p:nvPr/>
        </p:nvSpPr>
        <p:spPr>
          <a:xfrm>
            <a:off x="2546097" y="2977258"/>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745608" y="3284576"/>
            <a:ext cx="1341308" cy="646331"/>
          </a:xfrm>
          <a:prstGeom prst="rect">
            <a:avLst/>
          </a:prstGeom>
          <a:noFill/>
        </p:spPr>
        <p:txBody>
          <a:bodyPr wrap="none" rtlCol="0">
            <a:spAutoFit/>
          </a:bodyPr>
          <a:lstStyle/>
          <a:p>
            <a:r>
              <a:rPr lang="en-US" dirty="0" smtClean="0"/>
              <a:t>anatomical </a:t>
            </a:r>
          </a:p>
          <a:p>
            <a:r>
              <a:rPr lang="en-US" dirty="0" smtClean="0"/>
              <a:t>space</a:t>
            </a:r>
            <a:endParaRPr lang="en-US" dirty="0"/>
          </a:p>
        </p:txBody>
      </p:sp>
      <p:sp>
        <p:nvSpPr>
          <p:cNvPr id="34" name="TextBox 33"/>
          <p:cNvSpPr txBox="1"/>
          <p:nvPr/>
        </p:nvSpPr>
        <p:spPr>
          <a:xfrm>
            <a:off x="4570647" y="3217576"/>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18" name="Title 1"/>
          <p:cNvSpPr txBox="1">
            <a:spLocks/>
          </p:cNvSpPr>
          <p:nvPr/>
        </p:nvSpPr>
        <p:spPr>
          <a:xfrm>
            <a:off x="0" y="-418809"/>
            <a:ext cx="9144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t>Open world assumption</a:t>
            </a:r>
            <a:endParaRPr lang="en-US" sz="3600" b="1" dirty="0"/>
          </a:p>
        </p:txBody>
      </p:sp>
      <p:sp>
        <p:nvSpPr>
          <p:cNvPr id="2" name="TextBox 1"/>
          <p:cNvSpPr txBox="1"/>
          <p:nvPr/>
        </p:nvSpPr>
        <p:spPr>
          <a:xfrm>
            <a:off x="6434867" y="3937505"/>
            <a:ext cx="990100" cy="646331"/>
          </a:xfrm>
          <a:prstGeom prst="rect">
            <a:avLst/>
          </a:prstGeom>
          <a:noFill/>
          <a:ln>
            <a:noFill/>
          </a:ln>
        </p:spPr>
        <p:txBody>
          <a:bodyPr wrap="none" rtlCol="0">
            <a:spAutoFit/>
          </a:bodyPr>
          <a:lstStyle/>
          <a:p>
            <a:r>
              <a:rPr lang="en-US" sz="3600" b="1" dirty="0" smtClean="0">
                <a:solidFill>
                  <a:schemeClr val="accent3">
                    <a:lumMod val="50000"/>
                  </a:schemeClr>
                </a:solidFill>
              </a:rPr>
              <a:t>Fine</a:t>
            </a:r>
            <a:endParaRPr lang="en-US" sz="3600" b="1" dirty="0">
              <a:solidFill>
                <a:schemeClr val="accent3">
                  <a:lumMod val="50000"/>
                </a:schemeClr>
              </a:solidFill>
            </a:endParaRPr>
          </a:p>
        </p:txBody>
      </p:sp>
      <p:sp>
        <p:nvSpPr>
          <p:cNvPr id="3" name="Rectangle 2"/>
          <p:cNvSpPr/>
          <p:nvPr/>
        </p:nvSpPr>
        <p:spPr>
          <a:xfrm>
            <a:off x="421394" y="5536170"/>
            <a:ext cx="8722606" cy="1384995"/>
          </a:xfrm>
          <a:prstGeom prst="rect">
            <a:avLst/>
          </a:prstGeom>
        </p:spPr>
        <p:txBody>
          <a:bodyPr wrap="square">
            <a:spAutoFit/>
          </a:bodyPr>
          <a:lstStyle/>
          <a:p>
            <a:pPr algn="ctr"/>
            <a:r>
              <a:rPr lang="en-US" sz="2800" b="1" dirty="0"/>
              <a:t>If you don’t state the </a:t>
            </a:r>
            <a:r>
              <a:rPr lang="en-US" sz="2800" b="1" dirty="0" err="1"/>
              <a:t>disjointness</a:t>
            </a:r>
            <a:r>
              <a:rPr lang="en-US" sz="2800" b="1" dirty="0"/>
              <a:t> everything is fine</a:t>
            </a:r>
          </a:p>
          <a:p>
            <a:pPr algn="ctr"/>
            <a:r>
              <a:rPr lang="en-US" sz="2800" b="1" dirty="0" smtClean="0"/>
              <a:t>Everything </a:t>
            </a:r>
            <a:r>
              <a:rPr lang="en-US" sz="2800" b="1" dirty="0"/>
              <a:t>is possible unless you declared it is impossible!</a:t>
            </a:r>
          </a:p>
        </p:txBody>
      </p:sp>
    </p:spTree>
    <p:extLst>
      <p:ext uri="{BB962C8B-B14F-4D97-AF65-F5344CB8AC3E}">
        <p14:creationId xmlns:p14="http://schemas.microsoft.com/office/powerpoint/2010/main" val="342102871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OWL Properties</a:t>
            </a:r>
            <a:endParaRPr lang="en-US" b="1" dirty="0"/>
          </a:p>
        </p:txBody>
      </p:sp>
      <p:sp>
        <p:nvSpPr>
          <p:cNvPr id="13" name="Content Placeholder 2"/>
          <p:cNvSpPr txBox="1">
            <a:spLocks/>
          </p:cNvSpPr>
          <p:nvPr/>
        </p:nvSpPr>
        <p:spPr>
          <a:xfrm>
            <a:off x="224631" y="1641600"/>
            <a:ext cx="8696722"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OWL Properties represent </a:t>
            </a:r>
            <a:r>
              <a:rPr lang="en-US" dirty="0" smtClean="0"/>
              <a:t>relationships </a:t>
            </a:r>
          </a:p>
          <a:p>
            <a:r>
              <a:rPr lang="en-US" dirty="0" smtClean="0"/>
              <a:t>There </a:t>
            </a:r>
            <a:r>
              <a:rPr lang="en-US" dirty="0"/>
              <a:t>are </a:t>
            </a:r>
            <a:r>
              <a:rPr lang="en-US" dirty="0" smtClean="0"/>
              <a:t>three main </a:t>
            </a:r>
            <a:r>
              <a:rPr lang="en-US" dirty="0"/>
              <a:t>types of </a:t>
            </a:r>
            <a:r>
              <a:rPr lang="en-US" dirty="0" smtClean="0"/>
              <a:t>properties</a:t>
            </a:r>
            <a:endParaRPr lang="en-US" dirty="0"/>
          </a:p>
          <a:p>
            <a:pPr lvl="1"/>
            <a:r>
              <a:rPr lang="en-US" dirty="0" smtClean="0"/>
              <a:t>Object properties</a:t>
            </a:r>
          </a:p>
          <a:p>
            <a:pPr lvl="1"/>
            <a:r>
              <a:rPr lang="en-US" dirty="0" err="1" smtClean="0"/>
              <a:t>Datatype</a:t>
            </a:r>
            <a:r>
              <a:rPr lang="en-US" dirty="0" smtClean="0"/>
              <a:t> properties</a:t>
            </a:r>
            <a:endParaRPr lang="en-US" dirty="0"/>
          </a:p>
          <a:p>
            <a:pPr lvl="1"/>
            <a:r>
              <a:rPr lang="en-US" dirty="0" smtClean="0"/>
              <a:t>Annotation properties</a:t>
            </a:r>
          </a:p>
          <a:p>
            <a:pPr marL="0" indent="0">
              <a:buNone/>
            </a:pPr>
            <a:endParaRPr lang="en-US" dirty="0"/>
          </a:p>
        </p:txBody>
      </p:sp>
    </p:spTree>
    <p:extLst>
      <p:ext uri="{BB962C8B-B14F-4D97-AF65-F5344CB8AC3E}">
        <p14:creationId xmlns:p14="http://schemas.microsoft.com/office/powerpoint/2010/main" val="3908720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OWL 2 </a:t>
            </a:r>
            <a:r>
              <a:rPr lang="en-US" b="1" dirty="0" smtClean="0"/>
              <a:t>Basics (cont’d)</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The things or objects about which knowledge is represented (e.g. Melissa, Matt, England) are called </a:t>
            </a:r>
            <a:r>
              <a:rPr lang="en-US" b="1" dirty="0" smtClean="0"/>
              <a:t>individuals (aka instances)</a:t>
            </a:r>
          </a:p>
          <a:p>
            <a:r>
              <a:rPr lang="en-US" dirty="0" smtClean="0"/>
              <a:t>Group of things (e.g., female) are called </a:t>
            </a:r>
            <a:r>
              <a:rPr lang="en-US" b="1" dirty="0" smtClean="0"/>
              <a:t>classes</a:t>
            </a:r>
          </a:p>
          <a:p>
            <a:r>
              <a:rPr lang="en-US" dirty="0" smtClean="0"/>
              <a:t>Relations between things (e.g. siblings) are called </a:t>
            </a:r>
            <a:r>
              <a:rPr lang="en-US" b="1" dirty="0" smtClean="0"/>
              <a:t>properties (aka relations, relationship)</a:t>
            </a:r>
          </a:p>
          <a:p>
            <a:r>
              <a:rPr lang="en-US" dirty="0" smtClean="0"/>
              <a:t>Individuals, classes, and properties are called </a:t>
            </a:r>
            <a:r>
              <a:rPr lang="en-US" b="1" i="1" dirty="0" smtClean="0"/>
              <a:t>entities</a:t>
            </a:r>
          </a:p>
          <a:p>
            <a:r>
              <a:rPr lang="en-US" dirty="0" smtClean="0"/>
              <a:t>How do we reference entities</a:t>
            </a:r>
            <a:r>
              <a:rPr lang="en-US" i="1" dirty="0" smtClean="0"/>
              <a:t> ?</a:t>
            </a:r>
          </a:p>
          <a:p>
            <a:pPr lvl="1"/>
            <a:r>
              <a:rPr lang="en-US" dirty="0" smtClean="0"/>
              <a:t>Internationalized Resource Identifier (IRI)</a:t>
            </a:r>
            <a:endParaRPr lang="en-US" dirty="0"/>
          </a:p>
        </p:txBody>
      </p:sp>
    </p:spTree>
    <p:extLst>
      <p:ext uri="{BB962C8B-B14F-4D97-AF65-F5344CB8AC3E}">
        <p14:creationId xmlns:p14="http://schemas.microsoft.com/office/powerpoint/2010/main" val="394866949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Object Properties</a:t>
            </a:r>
            <a:endParaRPr lang="en-US" b="1" dirty="0"/>
          </a:p>
        </p:txBody>
      </p:sp>
      <p:sp>
        <p:nvSpPr>
          <p:cNvPr id="13" name="TextBox 12"/>
          <p:cNvSpPr txBox="1"/>
          <p:nvPr/>
        </p:nvSpPr>
        <p:spPr>
          <a:xfrm>
            <a:off x="1" y="3542567"/>
            <a:ext cx="9144000" cy="2862322"/>
          </a:xfrm>
          <a:prstGeom prst="rect">
            <a:avLst/>
          </a:prstGeom>
          <a:noFill/>
        </p:spPr>
        <p:txBody>
          <a:bodyPr wrap="square" rtlCol="0">
            <a:spAutoFit/>
          </a:bodyPr>
          <a:lstStyle/>
          <a:p>
            <a:pPr marL="169863" indent="-169863">
              <a:buFont typeface="Arial"/>
              <a:buChar char="•"/>
            </a:pPr>
            <a:r>
              <a:rPr lang="en-US" sz="2000" dirty="0" smtClean="0"/>
              <a:t>Object properties link an individual to an individual</a:t>
            </a:r>
          </a:p>
          <a:p>
            <a:pPr marL="169863" indent="-169863">
              <a:buFont typeface="Arial"/>
              <a:buChar char="•"/>
            </a:pPr>
            <a:r>
              <a:rPr lang="en-US" sz="2000" dirty="0" smtClean="0"/>
              <a:t>The above representations means that the individuals Carlo and </a:t>
            </a:r>
            <a:r>
              <a:rPr lang="en-US" sz="2000" dirty="0" err="1" smtClean="0"/>
              <a:t>Nescent</a:t>
            </a:r>
            <a:r>
              <a:rPr lang="en-US" sz="2000" dirty="0" smtClean="0"/>
              <a:t> anatomy course are related through the </a:t>
            </a:r>
            <a:r>
              <a:rPr lang="en-US" sz="2000" b="1" dirty="0" smtClean="0"/>
              <a:t>teaches</a:t>
            </a:r>
            <a:r>
              <a:rPr lang="en-US" sz="2000" dirty="0" smtClean="0"/>
              <a:t> property</a:t>
            </a:r>
            <a:endParaRPr lang="en-US" sz="2000" dirty="0"/>
          </a:p>
          <a:p>
            <a:pPr marL="169863" indent="-169863">
              <a:buFont typeface="Arial"/>
              <a:buChar char="•"/>
            </a:pPr>
            <a:r>
              <a:rPr lang="en-US" sz="2000" dirty="0" smtClean="0"/>
              <a:t>Properties </a:t>
            </a:r>
            <a:r>
              <a:rPr lang="en-US" sz="2000" dirty="0"/>
              <a:t>may have a domain and a range specified. </a:t>
            </a:r>
            <a:r>
              <a:rPr lang="en-US" sz="2000" dirty="0" smtClean="0"/>
              <a:t> For instance the property </a:t>
            </a:r>
            <a:r>
              <a:rPr lang="en-US" sz="2000" b="1" dirty="0" smtClean="0"/>
              <a:t>teaches</a:t>
            </a:r>
            <a:r>
              <a:rPr lang="en-US" sz="2000" dirty="0" smtClean="0"/>
              <a:t> can have domain </a:t>
            </a:r>
            <a:r>
              <a:rPr lang="en-US" sz="2000" b="1" dirty="0" smtClean="0"/>
              <a:t>person</a:t>
            </a:r>
            <a:r>
              <a:rPr lang="en-US" sz="2000" dirty="0" smtClean="0"/>
              <a:t> and </a:t>
            </a:r>
            <a:r>
              <a:rPr lang="en-US" sz="2000" dirty="0"/>
              <a:t>r</a:t>
            </a:r>
            <a:r>
              <a:rPr lang="en-US" sz="2000" dirty="0" smtClean="0"/>
              <a:t>ange </a:t>
            </a:r>
            <a:r>
              <a:rPr lang="en-US" sz="2000" b="1" dirty="0" smtClean="0"/>
              <a:t>course</a:t>
            </a:r>
            <a:endParaRPr lang="en-US" sz="2000" dirty="0" smtClean="0"/>
          </a:p>
          <a:p>
            <a:endParaRPr lang="en-US" sz="2000" dirty="0" smtClean="0"/>
          </a:p>
          <a:p>
            <a:endParaRPr lang="en-US" sz="2000" dirty="0"/>
          </a:p>
          <a:p>
            <a:endParaRPr lang="en-US" sz="2000" dirty="0"/>
          </a:p>
          <a:p>
            <a:endParaRPr lang="en-US" sz="2000" dirty="0"/>
          </a:p>
        </p:txBody>
      </p:sp>
      <p:pic>
        <p:nvPicPr>
          <p:cNvPr id="6" name="Picture 5"/>
          <p:cNvPicPr>
            <a:picLocks noChangeAspect="1"/>
          </p:cNvPicPr>
          <p:nvPr/>
        </p:nvPicPr>
        <p:blipFill>
          <a:blip r:embed="rId3"/>
          <a:stretch>
            <a:fillRect/>
          </a:stretch>
        </p:blipFill>
        <p:spPr>
          <a:xfrm>
            <a:off x="162119" y="5148263"/>
            <a:ext cx="9144000" cy="1818167"/>
          </a:xfrm>
          <a:prstGeom prst="rect">
            <a:avLst/>
          </a:prstGeom>
        </p:spPr>
      </p:pic>
      <p:pic>
        <p:nvPicPr>
          <p:cNvPr id="14" name="Picture 13"/>
          <p:cNvPicPr>
            <a:picLocks noChangeAspect="1"/>
          </p:cNvPicPr>
          <p:nvPr/>
        </p:nvPicPr>
        <p:blipFill>
          <a:blip r:embed="rId3"/>
          <a:stretch>
            <a:fillRect/>
          </a:stretch>
        </p:blipFill>
        <p:spPr>
          <a:xfrm>
            <a:off x="0" y="5240136"/>
            <a:ext cx="9144000" cy="1818167"/>
          </a:xfrm>
          <a:prstGeom prst="rect">
            <a:avLst/>
          </a:prstGeom>
        </p:spPr>
      </p:pic>
      <p:pic>
        <p:nvPicPr>
          <p:cNvPr id="16" name="Picture 15"/>
          <p:cNvPicPr>
            <a:picLocks noChangeAspect="1"/>
          </p:cNvPicPr>
          <p:nvPr/>
        </p:nvPicPr>
        <p:blipFill>
          <a:blip r:embed="rId4"/>
          <a:stretch>
            <a:fillRect/>
          </a:stretch>
        </p:blipFill>
        <p:spPr>
          <a:xfrm>
            <a:off x="85009" y="1199943"/>
            <a:ext cx="6019800" cy="2235200"/>
          </a:xfrm>
          <a:prstGeom prst="rect">
            <a:avLst/>
          </a:prstGeom>
        </p:spPr>
      </p:pic>
      <p:grpSp>
        <p:nvGrpSpPr>
          <p:cNvPr id="17" name="Group 16"/>
          <p:cNvGrpSpPr/>
          <p:nvPr/>
        </p:nvGrpSpPr>
        <p:grpSpPr>
          <a:xfrm>
            <a:off x="5912177" y="1275930"/>
            <a:ext cx="3237236" cy="1748377"/>
            <a:chOff x="5912177" y="1585730"/>
            <a:chExt cx="3237236" cy="1748377"/>
          </a:xfrm>
        </p:grpSpPr>
        <p:sp>
          <p:nvSpPr>
            <p:cNvPr id="18" name="TextBox 17"/>
            <p:cNvSpPr txBox="1"/>
            <p:nvPr/>
          </p:nvSpPr>
          <p:spPr>
            <a:xfrm>
              <a:off x="6141739" y="2687776"/>
              <a:ext cx="673494" cy="646331"/>
            </a:xfrm>
            <a:prstGeom prst="rect">
              <a:avLst/>
            </a:prstGeom>
            <a:noFill/>
          </p:spPr>
          <p:txBody>
            <a:bodyPr wrap="none" rtlCol="0">
              <a:spAutoFit/>
            </a:bodyPr>
            <a:lstStyle/>
            <a:p>
              <a:r>
                <a:rPr lang="en-US" dirty="0" smtClean="0"/>
                <a:t>Carlo</a:t>
              </a:r>
            </a:p>
            <a:p>
              <a:endParaRPr lang="en-US" dirty="0"/>
            </a:p>
          </p:txBody>
        </p:sp>
        <p:pic>
          <p:nvPicPr>
            <p:cNvPr id="19" name="Picture 18"/>
            <p:cNvPicPr>
              <a:picLocks noChangeAspect="1"/>
            </p:cNvPicPr>
            <p:nvPr/>
          </p:nvPicPr>
          <p:blipFill>
            <a:blip r:embed="rId5"/>
            <a:stretch>
              <a:fillRect/>
            </a:stretch>
          </p:blipFill>
          <p:spPr>
            <a:xfrm>
              <a:off x="5912177" y="2487194"/>
              <a:ext cx="392477" cy="322032"/>
            </a:xfrm>
            <a:prstGeom prst="rect">
              <a:avLst/>
            </a:prstGeom>
          </p:spPr>
        </p:pic>
        <p:cxnSp>
          <p:nvCxnSpPr>
            <p:cNvPr id="20" name="Curved Connector 19"/>
            <p:cNvCxnSpPr>
              <a:stCxn id="19" idx="3"/>
              <a:endCxn id="23" idx="2"/>
            </p:cNvCxnSpPr>
            <p:nvPr/>
          </p:nvCxnSpPr>
          <p:spPr>
            <a:xfrm flipV="1">
              <a:off x="6304654" y="1907762"/>
              <a:ext cx="1118019" cy="740448"/>
            </a:xfrm>
            <a:prstGeom prst="curved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216743" y="1973203"/>
              <a:ext cx="915635" cy="369332"/>
            </a:xfrm>
            <a:prstGeom prst="rect">
              <a:avLst/>
            </a:prstGeom>
            <a:noFill/>
          </p:spPr>
          <p:txBody>
            <a:bodyPr wrap="none" rtlCol="0">
              <a:spAutoFit/>
            </a:bodyPr>
            <a:lstStyle/>
            <a:p>
              <a:r>
                <a:rPr lang="en-US" dirty="0" smtClean="0"/>
                <a:t>teaches</a:t>
              </a:r>
              <a:endParaRPr lang="en-US" dirty="0"/>
            </a:p>
          </p:txBody>
        </p:sp>
        <p:sp>
          <p:nvSpPr>
            <p:cNvPr id="22" name="TextBox 21"/>
            <p:cNvSpPr txBox="1"/>
            <p:nvPr/>
          </p:nvSpPr>
          <p:spPr>
            <a:xfrm>
              <a:off x="7455996" y="1786312"/>
              <a:ext cx="1693417" cy="923330"/>
            </a:xfrm>
            <a:prstGeom prst="rect">
              <a:avLst/>
            </a:prstGeom>
            <a:noFill/>
          </p:spPr>
          <p:txBody>
            <a:bodyPr wrap="none" rtlCol="0">
              <a:spAutoFit/>
            </a:bodyPr>
            <a:lstStyle/>
            <a:p>
              <a:r>
                <a:rPr lang="en-US" dirty="0" err="1" smtClean="0"/>
                <a:t>Nescent</a:t>
              </a:r>
              <a:r>
                <a:rPr lang="en-US" dirty="0" smtClean="0"/>
                <a:t> </a:t>
              </a:r>
            </a:p>
            <a:p>
              <a:r>
                <a:rPr lang="en-US" dirty="0" smtClean="0"/>
                <a:t>anatomy course</a:t>
              </a:r>
            </a:p>
            <a:p>
              <a:endParaRPr lang="en-US" dirty="0"/>
            </a:p>
          </p:txBody>
        </p:sp>
        <p:pic>
          <p:nvPicPr>
            <p:cNvPr id="23" name="Picture 22"/>
            <p:cNvPicPr>
              <a:picLocks noChangeAspect="1"/>
            </p:cNvPicPr>
            <p:nvPr/>
          </p:nvPicPr>
          <p:blipFill>
            <a:blip r:embed="rId5"/>
            <a:stretch>
              <a:fillRect/>
            </a:stretch>
          </p:blipFill>
          <p:spPr>
            <a:xfrm>
              <a:off x="7226434" y="1585730"/>
              <a:ext cx="392477" cy="322032"/>
            </a:xfrm>
            <a:prstGeom prst="rect">
              <a:avLst/>
            </a:prstGeom>
          </p:spPr>
        </p:pic>
      </p:grpSp>
      <p:sp>
        <p:nvSpPr>
          <p:cNvPr id="24" name="Oval 23"/>
          <p:cNvSpPr/>
          <p:nvPr/>
        </p:nvSpPr>
        <p:spPr>
          <a:xfrm>
            <a:off x="7074547" y="1207354"/>
            <a:ext cx="2069453" cy="11289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5" name="TextBox 24"/>
          <p:cNvSpPr txBox="1"/>
          <p:nvPr/>
        </p:nvSpPr>
        <p:spPr>
          <a:xfrm>
            <a:off x="7556637" y="815355"/>
            <a:ext cx="952792" cy="369332"/>
          </a:xfrm>
          <a:prstGeom prst="rect">
            <a:avLst/>
          </a:prstGeom>
          <a:noFill/>
        </p:spPr>
        <p:txBody>
          <a:bodyPr wrap="none" rtlCol="0">
            <a:spAutoFit/>
          </a:bodyPr>
          <a:lstStyle/>
          <a:p>
            <a:r>
              <a:rPr lang="en-US" dirty="0" smtClean="0">
                <a:solidFill>
                  <a:schemeClr val="accent1"/>
                </a:solidFill>
              </a:rPr>
              <a:t>COURSE</a:t>
            </a:r>
            <a:endParaRPr lang="en-US" dirty="0">
              <a:solidFill>
                <a:schemeClr val="accent1"/>
              </a:solidFill>
            </a:endParaRPr>
          </a:p>
        </p:txBody>
      </p:sp>
      <p:sp>
        <p:nvSpPr>
          <p:cNvPr id="26" name="Oval 25"/>
          <p:cNvSpPr/>
          <p:nvPr/>
        </p:nvSpPr>
        <p:spPr>
          <a:xfrm>
            <a:off x="5502862" y="2128074"/>
            <a:ext cx="1661330" cy="80406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7" name="TextBox 26"/>
          <p:cNvSpPr txBox="1"/>
          <p:nvPr/>
        </p:nvSpPr>
        <p:spPr>
          <a:xfrm>
            <a:off x="5153532" y="1783115"/>
            <a:ext cx="949862" cy="369332"/>
          </a:xfrm>
          <a:prstGeom prst="rect">
            <a:avLst/>
          </a:prstGeom>
          <a:noFill/>
        </p:spPr>
        <p:txBody>
          <a:bodyPr wrap="none" rtlCol="0">
            <a:spAutoFit/>
          </a:bodyPr>
          <a:lstStyle/>
          <a:p>
            <a:r>
              <a:rPr lang="en-US" dirty="0" smtClean="0">
                <a:solidFill>
                  <a:schemeClr val="accent1"/>
                </a:solidFill>
              </a:rPr>
              <a:t>PERSON</a:t>
            </a:r>
            <a:endParaRPr lang="en-US" dirty="0">
              <a:solidFill>
                <a:schemeClr val="accent1"/>
              </a:solidFill>
            </a:endParaRPr>
          </a:p>
        </p:txBody>
      </p:sp>
    </p:spTree>
    <p:extLst>
      <p:ext uri="{BB962C8B-B14F-4D97-AF65-F5344CB8AC3E}">
        <p14:creationId xmlns:p14="http://schemas.microsoft.com/office/powerpoint/2010/main" val="81634822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Datatype</a:t>
            </a:r>
            <a:r>
              <a:rPr lang="en-US" b="1" dirty="0" smtClean="0"/>
              <a:t> Properties</a:t>
            </a:r>
            <a:endParaRPr lang="en-US" b="1" dirty="0"/>
          </a:p>
        </p:txBody>
      </p:sp>
      <p:sp>
        <p:nvSpPr>
          <p:cNvPr id="3" name="Content Placeholder 2"/>
          <p:cNvSpPr txBox="1">
            <a:spLocks/>
          </p:cNvSpPr>
          <p:nvPr/>
        </p:nvSpPr>
        <p:spPr>
          <a:xfrm>
            <a:off x="224631" y="1641600"/>
            <a:ext cx="8462169" cy="2726983"/>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a:t>Datatype</a:t>
            </a:r>
            <a:r>
              <a:rPr lang="en-US" dirty="0"/>
              <a:t> properties link an individual to an XML Schema </a:t>
            </a:r>
            <a:r>
              <a:rPr lang="en-US" dirty="0" err="1"/>
              <a:t>Datatype</a:t>
            </a:r>
            <a:r>
              <a:rPr lang="en-US" dirty="0"/>
              <a:t> value or an </a:t>
            </a:r>
            <a:r>
              <a:rPr lang="en-US" dirty="0" err="1"/>
              <a:t>rdf</a:t>
            </a:r>
            <a:r>
              <a:rPr lang="en-US" dirty="0"/>
              <a:t> </a:t>
            </a:r>
            <a:r>
              <a:rPr lang="en-US" dirty="0" smtClean="0"/>
              <a:t>literal</a:t>
            </a:r>
          </a:p>
          <a:p>
            <a:r>
              <a:rPr lang="en-US" dirty="0" smtClean="0"/>
              <a:t>In </a:t>
            </a:r>
            <a:r>
              <a:rPr lang="en-US" dirty="0"/>
              <a:t>other words, they describe relationships between an individual and data </a:t>
            </a:r>
            <a:r>
              <a:rPr lang="en-US" dirty="0" smtClean="0"/>
              <a:t>values</a:t>
            </a:r>
            <a:endParaRPr lang="en-US" dirty="0"/>
          </a:p>
          <a:p>
            <a:r>
              <a:rPr lang="en-US" dirty="0" err="1" smtClean="0"/>
              <a:t>Datatype</a:t>
            </a:r>
            <a:r>
              <a:rPr lang="en-US" dirty="0" smtClean="0"/>
              <a:t> property may have domain and range</a:t>
            </a:r>
          </a:p>
          <a:p>
            <a:pPr lvl="1"/>
            <a:r>
              <a:rPr lang="en-US" dirty="0" smtClean="0"/>
              <a:t>The domain can be only an OWL Class</a:t>
            </a:r>
          </a:p>
          <a:p>
            <a:pPr lvl="1"/>
            <a:r>
              <a:rPr lang="en-US" dirty="0" smtClean="0"/>
              <a:t>The range can be some XML </a:t>
            </a:r>
            <a:r>
              <a:rPr lang="en-US" dirty="0" err="1" smtClean="0"/>
              <a:t>datatype</a:t>
            </a:r>
            <a:r>
              <a:rPr lang="en-US" dirty="0" smtClean="0"/>
              <a:t> or </a:t>
            </a:r>
            <a:r>
              <a:rPr lang="en-US" dirty="0" err="1" smtClean="0"/>
              <a:t>rdf</a:t>
            </a:r>
            <a:r>
              <a:rPr lang="en-US" dirty="0" smtClean="0"/>
              <a:t> literal</a:t>
            </a:r>
            <a:endParaRPr lang="en-US" dirty="0"/>
          </a:p>
          <a:p>
            <a:pPr marL="0" indent="0">
              <a:buNone/>
            </a:pPr>
            <a:endParaRPr lang="en-US" dirty="0" smtClean="0"/>
          </a:p>
          <a:p>
            <a:pPr marL="457200" lvl="1"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0" y="5837044"/>
            <a:ext cx="9952557" cy="905847"/>
          </a:xfrm>
          <a:prstGeom prst="rect">
            <a:avLst/>
          </a:prstGeom>
        </p:spPr>
      </p:pic>
      <p:cxnSp>
        <p:nvCxnSpPr>
          <p:cNvPr id="5" name="Curved Connector 4"/>
          <p:cNvCxnSpPr/>
          <p:nvPr/>
        </p:nvCxnSpPr>
        <p:spPr>
          <a:xfrm flipV="1">
            <a:off x="6299241" y="4530106"/>
            <a:ext cx="1118019" cy="740448"/>
          </a:xfrm>
          <a:prstGeom prst="curved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505835" y="4595547"/>
            <a:ext cx="1598965" cy="369332"/>
          </a:xfrm>
          <a:prstGeom prst="rect">
            <a:avLst/>
          </a:prstGeom>
          <a:noFill/>
        </p:spPr>
        <p:txBody>
          <a:bodyPr wrap="none" rtlCol="0">
            <a:spAutoFit/>
          </a:bodyPr>
          <a:lstStyle/>
          <a:p>
            <a:r>
              <a:rPr lang="en-US" dirty="0" err="1" smtClean="0"/>
              <a:t>has_last_name</a:t>
            </a:r>
            <a:endParaRPr lang="en-US" dirty="0"/>
          </a:p>
        </p:txBody>
      </p:sp>
      <p:sp>
        <p:nvSpPr>
          <p:cNvPr id="7" name="Oval 6"/>
          <p:cNvSpPr/>
          <p:nvPr/>
        </p:nvSpPr>
        <p:spPr>
          <a:xfrm>
            <a:off x="5497449" y="5060218"/>
            <a:ext cx="1661330" cy="80406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8" name="Rectangle 7"/>
          <p:cNvSpPr/>
          <p:nvPr/>
        </p:nvSpPr>
        <p:spPr>
          <a:xfrm>
            <a:off x="7403779" y="4155176"/>
            <a:ext cx="1454104" cy="39199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Torniai</a:t>
            </a:r>
            <a:endParaRPr lang="en-US" dirty="0">
              <a:solidFill>
                <a:schemeClr val="tx1"/>
              </a:solidFill>
            </a:endParaRPr>
          </a:p>
        </p:txBody>
      </p:sp>
      <p:sp>
        <p:nvSpPr>
          <p:cNvPr id="9" name="TextBox 8"/>
          <p:cNvSpPr txBox="1"/>
          <p:nvPr/>
        </p:nvSpPr>
        <p:spPr>
          <a:xfrm>
            <a:off x="6136326" y="5310120"/>
            <a:ext cx="673494" cy="646331"/>
          </a:xfrm>
          <a:prstGeom prst="rect">
            <a:avLst/>
          </a:prstGeom>
          <a:noFill/>
        </p:spPr>
        <p:txBody>
          <a:bodyPr wrap="none" rtlCol="0">
            <a:spAutoFit/>
          </a:bodyPr>
          <a:lstStyle/>
          <a:p>
            <a:r>
              <a:rPr lang="en-US" dirty="0" smtClean="0"/>
              <a:t>Carlo</a:t>
            </a:r>
          </a:p>
          <a:p>
            <a:endParaRPr lang="en-US" dirty="0"/>
          </a:p>
        </p:txBody>
      </p:sp>
    </p:spTree>
    <p:extLst>
      <p:ext uri="{BB962C8B-B14F-4D97-AF65-F5344CB8AC3E}">
        <p14:creationId xmlns:p14="http://schemas.microsoft.com/office/powerpoint/2010/main" val="273582937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Annotation Properties</a:t>
            </a:r>
            <a:endParaRPr lang="en-US" b="1" dirty="0"/>
          </a:p>
        </p:txBody>
      </p:sp>
      <p:sp>
        <p:nvSpPr>
          <p:cNvPr id="3" name="Content Placeholder 2"/>
          <p:cNvSpPr txBox="1">
            <a:spLocks/>
          </p:cNvSpPr>
          <p:nvPr/>
        </p:nvSpPr>
        <p:spPr>
          <a:xfrm>
            <a:off x="224631" y="16416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pPr lvl="1"/>
            <a:endParaRPr lang="en-US" dirty="0"/>
          </a:p>
          <a:p>
            <a:pPr marL="0" indent="0">
              <a:buNone/>
            </a:pPr>
            <a:endParaRPr lang="en-US" dirty="0"/>
          </a:p>
        </p:txBody>
      </p:sp>
      <p:sp>
        <p:nvSpPr>
          <p:cNvPr id="4" name="Content Placeholder 2"/>
          <p:cNvSpPr txBox="1">
            <a:spLocks/>
          </p:cNvSpPr>
          <p:nvPr/>
        </p:nvSpPr>
        <p:spPr>
          <a:xfrm>
            <a:off x="377031" y="17940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5" name="Content Placeholder 2"/>
          <p:cNvSpPr txBox="1">
            <a:spLocks/>
          </p:cNvSpPr>
          <p:nvPr/>
        </p:nvSpPr>
        <p:spPr>
          <a:xfrm>
            <a:off x="241218" y="139695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6" name="TextBox 5"/>
          <p:cNvSpPr txBox="1"/>
          <p:nvPr/>
        </p:nvSpPr>
        <p:spPr>
          <a:xfrm>
            <a:off x="4656437" y="4098362"/>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529431" y="1915517"/>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 </a:t>
            </a:r>
            <a:r>
              <a:rPr lang="en-US" dirty="0"/>
              <a:t>Annotation properties can be used to add information (metadata — data about data) to classes, </a:t>
            </a:r>
            <a:r>
              <a:rPr lang="en-US" dirty="0" smtClean="0"/>
              <a:t>individuals, object</a:t>
            </a:r>
            <a:r>
              <a:rPr lang="en-US" dirty="0"/>
              <a:t>/</a:t>
            </a:r>
            <a:r>
              <a:rPr lang="en-US" dirty="0" err="1"/>
              <a:t>datatype</a:t>
            </a:r>
            <a:r>
              <a:rPr lang="en-US" dirty="0"/>
              <a:t> </a:t>
            </a:r>
            <a:r>
              <a:rPr lang="en-US" dirty="0" smtClean="0"/>
              <a:t>properties as well as ontologies itself (as we have seen)</a:t>
            </a:r>
            <a:endParaRPr lang="en-US" dirty="0"/>
          </a:p>
        </p:txBody>
      </p:sp>
      <p:pic>
        <p:nvPicPr>
          <p:cNvPr id="9" name="Picture 8"/>
          <p:cNvPicPr>
            <a:picLocks noChangeAspect="1"/>
          </p:cNvPicPr>
          <p:nvPr/>
        </p:nvPicPr>
        <p:blipFill>
          <a:blip r:embed="rId3"/>
          <a:stretch>
            <a:fillRect/>
          </a:stretch>
        </p:blipFill>
        <p:spPr>
          <a:xfrm>
            <a:off x="0" y="4411782"/>
            <a:ext cx="10082129" cy="1741582"/>
          </a:xfrm>
          <a:prstGeom prst="rect">
            <a:avLst/>
          </a:prstGeom>
        </p:spPr>
      </p:pic>
    </p:spTree>
    <p:extLst>
      <p:ext uri="{BB962C8B-B14F-4D97-AF65-F5344CB8AC3E}">
        <p14:creationId xmlns:p14="http://schemas.microsoft.com/office/powerpoint/2010/main" val="273582937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Protégé</a:t>
            </a:r>
          </a:p>
        </p:txBody>
      </p:sp>
      <p:sp>
        <p:nvSpPr>
          <p:cNvPr id="3" name="Content Placeholder 2"/>
          <p:cNvSpPr txBox="1">
            <a:spLocks/>
          </p:cNvSpPr>
          <p:nvPr/>
        </p:nvSpPr>
        <p:spPr>
          <a:xfrm>
            <a:off x="224631" y="16416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pPr lvl="1"/>
            <a:endParaRPr lang="en-US" dirty="0"/>
          </a:p>
          <a:p>
            <a:pPr marL="0" indent="0">
              <a:buNone/>
            </a:pPr>
            <a:endParaRPr lang="en-US" dirty="0"/>
          </a:p>
        </p:txBody>
      </p:sp>
      <p:sp>
        <p:nvSpPr>
          <p:cNvPr id="4" name="Content Placeholder 2"/>
          <p:cNvSpPr txBox="1">
            <a:spLocks/>
          </p:cNvSpPr>
          <p:nvPr/>
        </p:nvSpPr>
        <p:spPr>
          <a:xfrm>
            <a:off x="377031" y="17940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5" name="Content Placeholder 2"/>
          <p:cNvSpPr txBox="1">
            <a:spLocks/>
          </p:cNvSpPr>
          <p:nvPr/>
        </p:nvSpPr>
        <p:spPr>
          <a:xfrm>
            <a:off x="241218" y="139695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6" name="TextBox 5"/>
          <p:cNvSpPr txBox="1"/>
          <p:nvPr/>
        </p:nvSpPr>
        <p:spPr>
          <a:xfrm>
            <a:off x="4656437" y="4098362"/>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529431" y="1460034"/>
            <a:ext cx="8462169" cy="542885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Don’t panic: we won’t edit ontologies in a text editor </a:t>
            </a:r>
            <a:r>
              <a:rPr lang="en-US" dirty="0" smtClean="0">
                <a:sym typeface="Wingdings"/>
              </a:rPr>
              <a:t></a:t>
            </a:r>
            <a:endParaRPr lang="en-US" dirty="0" smtClean="0"/>
          </a:p>
          <a:p>
            <a:r>
              <a:rPr lang="en-US" dirty="0" smtClean="0"/>
              <a:t>We will use an Ontology editor</a:t>
            </a:r>
          </a:p>
          <a:p>
            <a:pPr lvl="1"/>
            <a:r>
              <a:rPr lang="en-US" dirty="0" smtClean="0"/>
              <a:t>Application designed </a:t>
            </a:r>
            <a:r>
              <a:rPr lang="en-US" dirty="0"/>
              <a:t>to assist in the creation or manipulation of </a:t>
            </a:r>
            <a:r>
              <a:rPr lang="en-US" dirty="0" smtClean="0"/>
              <a:t>ontologies </a:t>
            </a:r>
          </a:p>
          <a:p>
            <a:r>
              <a:rPr lang="en-US" b="1" dirty="0" smtClean="0"/>
              <a:t>And Remember: when you manually edit an OWL file…	</a:t>
            </a:r>
          </a:p>
          <a:p>
            <a:pPr marL="914400" lvl="2" indent="0">
              <a:buNone/>
            </a:pPr>
            <a:r>
              <a:rPr lang="en-US" b="1" dirty="0" smtClean="0"/>
              <a:t>You go to OWL hell !!</a:t>
            </a:r>
          </a:p>
          <a:p>
            <a:pPr marL="914400" lvl="2" indent="0">
              <a:buNone/>
            </a:pPr>
            <a:endParaRPr lang="en-US" dirty="0"/>
          </a:p>
        </p:txBody>
      </p:sp>
      <p:pic>
        <p:nvPicPr>
          <p:cNvPr id="7" name="Picture 6"/>
          <p:cNvPicPr>
            <a:picLocks noChangeAspect="1"/>
          </p:cNvPicPr>
          <p:nvPr/>
        </p:nvPicPr>
        <p:blipFill>
          <a:blip r:embed="rId3"/>
          <a:stretch>
            <a:fillRect/>
          </a:stretch>
        </p:blipFill>
        <p:spPr>
          <a:xfrm>
            <a:off x="6135165" y="5175400"/>
            <a:ext cx="2326784" cy="1509491"/>
          </a:xfrm>
          <a:prstGeom prst="rect">
            <a:avLst/>
          </a:prstGeom>
        </p:spPr>
      </p:pic>
    </p:spTree>
    <p:extLst>
      <p:ext uri="{BB962C8B-B14F-4D97-AF65-F5344CB8AC3E}">
        <p14:creationId xmlns:p14="http://schemas.microsoft.com/office/powerpoint/2010/main" val="347451897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Tutorial</a:t>
            </a:r>
            <a:endParaRPr lang="en-US" b="1" dirty="0"/>
          </a:p>
        </p:txBody>
      </p:sp>
      <p:sp>
        <p:nvSpPr>
          <p:cNvPr id="3" name="Content Placeholder 2"/>
          <p:cNvSpPr txBox="1">
            <a:spLocks/>
          </p:cNvSpPr>
          <p:nvPr/>
        </p:nvSpPr>
        <p:spPr>
          <a:xfrm>
            <a:off x="224631" y="16416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pPr lvl="1"/>
            <a:endParaRPr lang="en-US" dirty="0"/>
          </a:p>
          <a:p>
            <a:pPr marL="0" indent="0">
              <a:buNone/>
            </a:pPr>
            <a:endParaRPr lang="en-US" dirty="0"/>
          </a:p>
        </p:txBody>
      </p:sp>
      <p:sp>
        <p:nvSpPr>
          <p:cNvPr id="4" name="Content Placeholder 2"/>
          <p:cNvSpPr txBox="1">
            <a:spLocks/>
          </p:cNvSpPr>
          <p:nvPr/>
        </p:nvSpPr>
        <p:spPr>
          <a:xfrm>
            <a:off x="377031" y="17940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5" name="Content Placeholder 2"/>
          <p:cNvSpPr txBox="1">
            <a:spLocks/>
          </p:cNvSpPr>
          <p:nvPr/>
        </p:nvSpPr>
        <p:spPr>
          <a:xfrm>
            <a:off x="241218" y="139695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6" name="TextBox 5"/>
          <p:cNvSpPr txBox="1"/>
          <p:nvPr/>
        </p:nvSpPr>
        <p:spPr>
          <a:xfrm>
            <a:off x="4656437" y="4098362"/>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529431" y="19464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Protégé tutorial</a:t>
            </a:r>
            <a:endParaRPr lang="en-US" dirty="0"/>
          </a:p>
        </p:txBody>
      </p:sp>
    </p:spTree>
    <p:extLst>
      <p:ext uri="{BB962C8B-B14F-4D97-AF65-F5344CB8AC3E}">
        <p14:creationId xmlns:p14="http://schemas.microsoft.com/office/powerpoint/2010/main" val="219646963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later…</a:t>
            </a:r>
            <a:endParaRPr lang="en-US" dirty="0"/>
          </a:p>
        </p:txBody>
      </p:sp>
    </p:spTree>
    <p:extLst>
      <p:ext uri="{BB962C8B-B14F-4D97-AF65-F5344CB8AC3E}">
        <p14:creationId xmlns:p14="http://schemas.microsoft.com/office/powerpoint/2010/main" val="395016883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Property Domain and Ranges in OWL</a:t>
            </a:r>
            <a:endParaRPr lang="en-US" dirty="0"/>
          </a:p>
        </p:txBody>
      </p:sp>
      <p:sp>
        <p:nvSpPr>
          <p:cNvPr id="3" name="Content Placeholder 2"/>
          <p:cNvSpPr txBox="1">
            <a:spLocks/>
          </p:cNvSpPr>
          <p:nvPr/>
        </p:nvSpPr>
        <p:spPr>
          <a:xfrm>
            <a:off x="224631" y="1641600"/>
            <a:ext cx="8462169" cy="4942483"/>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In OWL </a:t>
            </a:r>
            <a:r>
              <a:rPr lang="en-US" b="1" dirty="0"/>
              <a:t>domains and ranges should not be viewed as constraints to be </a:t>
            </a:r>
            <a:r>
              <a:rPr lang="en-US" b="1" dirty="0" smtClean="0"/>
              <a:t>checked!!</a:t>
            </a:r>
          </a:p>
          <a:p>
            <a:r>
              <a:rPr lang="en-US" dirty="0" smtClean="0"/>
              <a:t>They </a:t>
            </a:r>
            <a:r>
              <a:rPr lang="en-US" dirty="0"/>
              <a:t>are used as ‘axioms’ in </a:t>
            </a:r>
            <a:r>
              <a:rPr lang="en-US" dirty="0" smtClean="0"/>
              <a:t>reasoning </a:t>
            </a:r>
            <a:endParaRPr lang="en-US" dirty="0"/>
          </a:p>
          <a:p>
            <a:r>
              <a:rPr lang="en-US" dirty="0" smtClean="0"/>
              <a:t>For example </a:t>
            </a:r>
            <a:r>
              <a:rPr lang="en-US" dirty="0"/>
              <a:t>if the </a:t>
            </a:r>
            <a:r>
              <a:rPr lang="en-US" dirty="0" smtClean="0"/>
              <a:t>object property </a:t>
            </a:r>
            <a:r>
              <a:rPr lang="en-US" b="1" dirty="0"/>
              <a:t>teaches</a:t>
            </a:r>
            <a:r>
              <a:rPr lang="en-US" dirty="0"/>
              <a:t> has the domain set as </a:t>
            </a:r>
            <a:r>
              <a:rPr lang="en-US" b="1" dirty="0"/>
              <a:t>person</a:t>
            </a:r>
            <a:r>
              <a:rPr lang="en-US" dirty="0"/>
              <a:t> and </a:t>
            </a:r>
            <a:r>
              <a:rPr lang="en-US" dirty="0" smtClean="0"/>
              <a:t>the range set as </a:t>
            </a:r>
            <a:r>
              <a:rPr lang="en-US" b="1" dirty="0" smtClean="0"/>
              <a:t>course, </a:t>
            </a:r>
            <a:r>
              <a:rPr lang="en-US" dirty="0" smtClean="0"/>
              <a:t>we </a:t>
            </a:r>
            <a:r>
              <a:rPr lang="en-US" dirty="0"/>
              <a:t>then </a:t>
            </a:r>
            <a:r>
              <a:rPr lang="en-US" dirty="0" smtClean="0"/>
              <a:t>apply </a:t>
            </a:r>
            <a:r>
              <a:rPr lang="en-US" dirty="0"/>
              <a:t>the </a:t>
            </a:r>
            <a:r>
              <a:rPr lang="en-US" b="1" dirty="0"/>
              <a:t>teaches</a:t>
            </a:r>
            <a:r>
              <a:rPr lang="en-US" dirty="0"/>
              <a:t> property </a:t>
            </a:r>
            <a:r>
              <a:rPr lang="en-US" dirty="0" smtClean="0"/>
              <a:t>between </a:t>
            </a:r>
            <a:r>
              <a:rPr lang="en-US" dirty="0"/>
              <a:t>C</a:t>
            </a:r>
            <a:r>
              <a:rPr lang="en-US" dirty="0" smtClean="0"/>
              <a:t>arlo and Fluffy, who is an individual of the class </a:t>
            </a:r>
            <a:r>
              <a:rPr lang="en-US" b="1" dirty="0" smtClean="0"/>
              <a:t>Pet</a:t>
            </a:r>
            <a:r>
              <a:rPr lang="en-US" dirty="0" smtClean="0"/>
              <a:t> </a:t>
            </a:r>
          </a:p>
          <a:p>
            <a:r>
              <a:rPr lang="en-US" dirty="0" smtClean="0"/>
              <a:t>This </a:t>
            </a:r>
            <a:r>
              <a:rPr lang="en-US" dirty="0"/>
              <a:t>would generally not result in an </a:t>
            </a:r>
            <a:r>
              <a:rPr lang="en-US" dirty="0" smtClean="0"/>
              <a:t>error</a:t>
            </a:r>
            <a:endParaRPr lang="en-US" dirty="0"/>
          </a:p>
          <a:p>
            <a:r>
              <a:rPr lang="en-US" dirty="0"/>
              <a:t>It would </a:t>
            </a:r>
            <a:r>
              <a:rPr lang="en-US" dirty="0" smtClean="0"/>
              <a:t>infer </a:t>
            </a:r>
            <a:r>
              <a:rPr lang="en-US" dirty="0"/>
              <a:t>that the Fluffy </a:t>
            </a:r>
            <a:r>
              <a:rPr lang="en-US" dirty="0" smtClean="0"/>
              <a:t>must </a:t>
            </a:r>
            <a:r>
              <a:rPr lang="en-US" dirty="0"/>
              <a:t>be </a:t>
            </a:r>
            <a:r>
              <a:rPr lang="en-US" dirty="0" smtClean="0"/>
              <a:t>a member of the class </a:t>
            </a:r>
            <a:r>
              <a:rPr lang="en-US" b="1" dirty="0" smtClean="0"/>
              <a:t>course</a:t>
            </a:r>
          </a:p>
          <a:p>
            <a:pPr lvl="1"/>
            <a:r>
              <a:rPr lang="en-US" dirty="0" smtClean="0"/>
              <a:t>Unless Pets and Course are declared disjoint classes</a:t>
            </a:r>
            <a:endParaRPr lang="en-US" dirty="0"/>
          </a:p>
          <a:p>
            <a:pPr marL="0" indent="0">
              <a:buNone/>
            </a:pPr>
            <a:endParaRPr lang="en-US" dirty="0"/>
          </a:p>
        </p:txBody>
      </p:sp>
    </p:spTree>
    <p:extLst>
      <p:ext uri="{BB962C8B-B14F-4D97-AF65-F5344CB8AC3E}">
        <p14:creationId xmlns:p14="http://schemas.microsoft.com/office/powerpoint/2010/main" val="164935181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additional slides on Syntaxes..</a:t>
            </a:r>
            <a:endParaRPr lang="en-US" dirty="0"/>
          </a:p>
        </p:txBody>
      </p:sp>
    </p:spTree>
    <p:extLst>
      <p:ext uri="{BB962C8B-B14F-4D97-AF65-F5344CB8AC3E}">
        <p14:creationId xmlns:p14="http://schemas.microsoft.com/office/powerpoint/2010/main" val="3417804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Functional OWL Syntax</a:t>
            </a:r>
            <a:endParaRPr lang="en-US" b="1" dirty="0"/>
          </a:p>
        </p:txBody>
      </p:sp>
      <p:sp>
        <p:nvSpPr>
          <p:cNvPr id="3" name="Content Placeholder 2"/>
          <p:cNvSpPr>
            <a:spLocks noGrp="1"/>
          </p:cNvSpPr>
          <p:nvPr>
            <p:ph idx="1"/>
          </p:nvPr>
        </p:nvSpPr>
        <p:spPr/>
        <p:txBody>
          <a:bodyPr>
            <a:normAutofit/>
          </a:bodyPr>
          <a:lstStyle/>
          <a:p>
            <a:r>
              <a:rPr lang="en-US" dirty="0"/>
              <a:t>The </a:t>
            </a:r>
            <a:r>
              <a:rPr lang="en-US" dirty="0">
                <a:hlinkClick r:id="rId3"/>
              </a:rPr>
              <a:t>OWL 2 Structural Specification </a:t>
            </a:r>
            <a:r>
              <a:rPr lang="en-US" dirty="0"/>
              <a:t>describes what constitutes an ontology from a structural point of </a:t>
            </a:r>
            <a:r>
              <a:rPr lang="en-US" dirty="0" smtClean="0"/>
              <a:t>view</a:t>
            </a:r>
          </a:p>
          <a:p>
            <a:r>
              <a:rPr lang="en-US" dirty="0" smtClean="0"/>
              <a:t>The </a:t>
            </a:r>
            <a:r>
              <a:rPr lang="en-US" dirty="0"/>
              <a:t>first step towards concrete syntaxes is the functional syntax, which is a simple text </a:t>
            </a:r>
            <a:r>
              <a:rPr lang="en-US" dirty="0" smtClean="0"/>
              <a:t>based </a:t>
            </a:r>
            <a:r>
              <a:rPr lang="en-US" dirty="0"/>
              <a:t>syntax that is used as a bridge between the structural specification and various concrete </a:t>
            </a:r>
            <a:r>
              <a:rPr lang="en-US" dirty="0" smtClean="0"/>
              <a:t>syntaxes</a:t>
            </a:r>
          </a:p>
          <a:p>
            <a:pPr marL="0" indent="0">
              <a:buNone/>
            </a:pPr>
            <a:endParaRPr lang="en-US" dirty="0"/>
          </a:p>
        </p:txBody>
      </p:sp>
    </p:spTree>
    <p:extLst>
      <p:ext uri="{BB962C8B-B14F-4D97-AF65-F5344CB8AC3E}">
        <p14:creationId xmlns:p14="http://schemas.microsoft.com/office/powerpoint/2010/main" val="17424603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RDF Based Syntaxes: OWL/XML</a:t>
            </a:r>
            <a:endParaRPr lang="en-US" b="1" dirty="0"/>
          </a:p>
        </p:txBody>
      </p:sp>
      <p:sp>
        <p:nvSpPr>
          <p:cNvPr id="3" name="Content Placeholder 2"/>
          <p:cNvSpPr>
            <a:spLocks noGrp="1"/>
          </p:cNvSpPr>
          <p:nvPr>
            <p:ph idx="1"/>
          </p:nvPr>
        </p:nvSpPr>
        <p:spPr/>
        <p:txBody>
          <a:bodyPr>
            <a:normAutofit lnSpcReduction="10000"/>
          </a:bodyPr>
          <a:lstStyle/>
          <a:p>
            <a:r>
              <a:rPr lang="en-US" dirty="0" smtClean="0"/>
              <a:t>Neither </a:t>
            </a:r>
            <a:r>
              <a:rPr lang="en-US" dirty="0"/>
              <a:t>standard XML tools like </a:t>
            </a:r>
            <a:r>
              <a:rPr lang="en-US" dirty="0" err="1"/>
              <a:t>XPath</a:t>
            </a:r>
            <a:r>
              <a:rPr lang="en-US" dirty="0"/>
              <a:t> or XSLT work well with RDF/XML representations of </a:t>
            </a:r>
            <a:r>
              <a:rPr lang="en-US" dirty="0" smtClean="0"/>
              <a:t>ontologies</a:t>
            </a:r>
          </a:p>
          <a:p>
            <a:r>
              <a:rPr lang="en-US" dirty="0" smtClean="0"/>
              <a:t>There was a desire </a:t>
            </a:r>
            <a:r>
              <a:rPr lang="en-US" dirty="0"/>
              <a:t>for a more regular and simple XML </a:t>
            </a:r>
            <a:r>
              <a:rPr lang="en-US" dirty="0" smtClean="0"/>
              <a:t>format</a:t>
            </a:r>
          </a:p>
          <a:p>
            <a:r>
              <a:rPr lang="en-US" b="1" dirty="0" smtClean="0"/>
              <a:t>OWL</a:t>
            </a:r>
            <a:r>
              <a:rPr lang="en-US" b="1" dirty="0"/>
              <a:t>/XML</a:t>
            </a:r>
            <a:r>
              <a:rPr lang="en-US" dirty="0"/>
              <a:t> was invented as a concrete representation format for OWL </a:t>
            </a:r>
            <a:r>
              <a:rPr lang="en-US" dirty="0" smtClean="0"/>
              <a:t>ontologies</a:t>
            </a:r>
          </a:p>
          <a:p>
            <a:r>
              <a:rPr lang="en-US" dirty="0" smtClean="0"/>
              <a:t>The </a:t>
            </a:r>
            <a:r>
              <a:rPr lang="en-US" dirty="0"/>
              <a:t>format is essentially derived directly from the Functional </a:t>
            </a:r>
            <a:r>
              <a:rPr lang="en-US" dirty="0" smtClean="0"/>
              <a:t>Syntax </a:t>
            </a:r>
          </a:p>
          <a:p>
            <a:pPr marL="0" indent="0">
              <a:buNone/>
            </a:pPr>
            <a:endParaRPr lang="en-US" dirty="0"/>
          </a:p>
        </p:txBody>
      </p:sp>
    </p:spTree>
    <p:extLst>
      <p:ext uri="{BB962C8B-B14F-4D97-AF65-F5344CB8AC3E}">
        <p14:creationId xmlns:p14="http://schemas.microsoft.com/office/powerpoint/2010/main" val="31825810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IRI, URI, URL</a:t>
            </a:r>
            <a:endParaRPr lang="en-US" b="1" dirty="0"/>
          </a:p>
        </p:txBody>
      </p:sp>
      <p:sp>
        <p:nvSpPr>
          <p:cNvPr id="3" name="Content Placeholder 2"/>
          <p:cNvSpPr>
            <a:spLocks noGrp="1"/>
          </p:cNvSpPr>
          <p:nvPr>
            <p:ph idx="1"/>
          </p:nvPr>
        </p:nvSpPr>
        <p:spPr/>
        <p:txBody>
          <a:bodyPr/>
          <a:lstStyle/>
          <a:p>
            <a:r>
              <a:rPr lang="en-US" dirty="0"/>
              <a:t>Internationalized Resource Identifier (IRI)</a:t>
            </a:r>
          </a:p>
          <a:p>
            <a:r>
              <a:rPr lang="en-US" dirty="0"/>
              <a:t>Uniform Resource Identifier (URI)</a:t>
            </a:r>
          </a:p>
          <a:p>
            <a:r>
              <a:rPr lang="en-US" dirty="0"/>
              <a:t>Uniform Resource Locator (URL)</a:t>
            </a:r>
          </a:p>
        </p:txBody>
      </p:sp>
    </p:spTree>
    <p:extLst>
      <p:ext uri="{BB962C8B-B14F-4D97-AF65-F5344CB8AC3E}">
        <p14:creationId xmlns:p14="http://schemas.microsoft.com/office/powerpoint/2010/main" val="390025031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RDF Based Syntaxes: Turtle</a:t>
            </a:r>
            <a:endParaRPr lang="en-US" b="1" dirty="0"/>
          </a:p>
        </p:txBody>
      </p:sp>
      <p:sp>
        <p:nvSpPr>
          <p:cNvPr id="3" name="Content Placeholder 2"/>
          <p:cNvSpPr>
            <a:spLocks noGrp="1"/>
          </p:cNvSpPr>
          <p:nvPr>
            <p:ph idx="1"/>
          </p:nvPr>
        </p:nvSpPr>
        <p:spPr/>
        <p:txBody>
          <a:bodyPr>
            <a:normAutofit/>
          </a:bodyPr>
          <a:lstStyle/>
          <a:p>
            <a:r>
              <a:rPr lang="en-US" dirty="0" smtClean="0"/>
              <a:t>Another </a:t>
            </a:r>
            <a:r>
              <a:rPr lang="en-US" dirty="0"/>
              <a:t>RDF concrete syntax </a:t>
            </a:r>
            <a:endParaRPr lang="en-US" dirty="0" smtClean="0"/>
          </a:p>
          <a:p>
            <a:r>
              <a:rPr lang="en-US" dirty="0" smtClean="0"/>
              <a:t>This </a:t>
            </a:r>
            <a:r>
              <a:rPr lang="en-US" dirty="0"/>
              <a:t>syntax is </a:t>
            </a:r>
            <a:r>
              <a:rPr lang="en-US" dirty="0" smtClean="0"/>
              <a:t>slightly </a:t>
            </a:r>
            <a:r>
              <a:rPr lang="en-US" dirty="0"/>
              <a:t>less verbose and slightly more readable than RDF/</a:t>
            </a:r>
            <a:r>
              <a:rPr lang="en-US" dirty="0" smtClean="0"/>
              <a:t>XML</a:t>
            </a:r>
          </a:p>
          <a:p>
            <a:r>
              <a:rPr lang="en-US" dirty="0" smtClean="0"/>
              <a:t>RDF </a:t>
            </a:r>
            <a:r>
              <a:rPr lang="en-US" dirty="0"/>
              <a:t>based syntaxes do not really provide a convenient human readable format for representing complex OWL class expressions and OWL </a:t>
            </a:r>
            <a:r>
              <a:rPr lang="en-US" dirty="0" smtClean="0"/>
              <a:t>axioms</a:t>
            </a:r>
            <a:endParaRPr lang="en-US" dirty="0"/>
          </a:p>
        </p:txBody>
      </p:sp>
    </p:spTree>
    <p:extLst>
      <p:ext uri="{BB962C8B-B14F-4D97-AF65-F5344CB8AC3E}">
        <p14:creationId xmlns:p14="http://schemas.microsoft.com/office/powerpoint/2010/main" val="364976320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3" name="Content Placeholder 2"/>
          <p:cNvSpPr txBox="1">
            <a:spLocks/>
          </p:cNvSpPr>
          <p:nvPr/>
        </p:nvSpPr>
        <p:spPr>
          <a:xfrm>
            <a:off x="457200" y="1600200"/>
            <a:ext cx="8448666" cy="456464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Some of the content is based form the OWL2 Web Ontology Language structural Specification and Functional-Style Syntax</a:t>
            </a:r>
          </a:p>
          <a:p>
            <a:pPr marL="0" indent="0">
              <a:buNone/>
            </a:pPr>
            <a:r>
              <a:rPr lang="en-US" sz="2400" dirty="0">
                <a:hlinkClick r:id="rId2"/>
              </a:rPr>
              <a:t>http://www.w3.org/TR/owl2-syntax</a:t>
            </a:r>
            <a:r>
              <a:rPr lang="en-US" sz="2400" dirty="0" smtClean="0">
                <a:hlinkClick r:id="rId2"/>
              </a:rPr>
              <a:t>/</a:t>
            </a:r>
            <a:endParaRPr lang="en-US" sz="2400" dirty="0"/>
          </a:p>
          <a:p>
            <a:r>
              <a:rPr lang="en-US" sz="2400" dirty="0" smtClean="0"/>
              <a:t>Some of the examples are taken from the Protégé OWL tutorial V1.3:</a:t>
            </a:r>
          </a:p>
          <a:p>
            <a:pPr marL="0" indent="0">
              <a:buNone/>
            </a:pPr>
            <a:r>
              <a:rPr lang="en-US" sz="2400" dirty="0" smtClean="0">
                <a:hlinkClick r:id="rId3"/>
              </a:rPr>
              <a:t>http://owl.cs.manchester.ac.uk/tutorials/protegeowltutorial/resources/ProtegeOWLTutorialP4_v1_3.pdf</a:t>
            </a:r>
            <a:endParaRPr lang="en-US" sz="2400" dirty="0" smtClean="0"/>
          </a:p>
          <a:p>
            <a:r>
              <a:rPr lang="en-US" sz="2400" dirty="0" smtClean="0"/>
              <a:t>Some </a:t>
            </a:r>
            <a:r>
              <a:rPr lang="en-US" sz="2400" dirty="0"/>
              <a:t>material references Matthew </a:t>
            </a:r>
            <a:r>
              <a:rPr lang="en-US" sz="2400" dirty="0" err="1"/>
              <a:t>Horridge</a:t>
            </a:r>
            <a:r>
              <a:rPr lang="en-US" sz="2400" dirty="0"/>
              <a:t> (2010) OWL Syntaxes. Ontogenesis. </a:t>
            </a:r>
            <a:r>
              <a:rPr lang="en-US" sz="2400" dirty="0">
                <a:hlinkClick r:id="rId4"/>
              </a:rPr>
              <a:t>http://ontogenesis.knowledgeblog.org/</a:t>
            </a:r>
            <a:r>
              <a:rPr lang="en-US" sz="2400" dirty="0" smtClean="0">
                <a:hlinkClick r:id="rId4"/>
              </a:rPr>
              <a:t>88</a:t>
            </a:r>
            <a:endParaRPr lang="en-US" sz="2400" dirty="0" smtClean="0"/>
          </a:p>
          <a:p>
            <a:pPr marL="0" indent="0">
              <a:buNone/>
            </a:pPr>
            <a:endParaRPr lang="en-US" dirty="0" smtClean="0"/>
          </a:p>
          <a:p>
            <a:endParaRPr lang="en-US" dirty="0"/>
          </a:p>
        </p:txBody>
      </p:sp>
    </p:spTree>
    <p:extLst>
      <p:ext uri="{BB962C8B-B14F-4D97-AF65-F5344CB8AC3E}">
        <p14:creationId xmlns:p14="http://schemas.microsoft.com/office/powerpoint/2010/main" val="12745301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txBox="1">
            <a:spLocks/>
          </p:cNvSpPr>
          <p:nvPr/>
        </p:nvSpPr>
        <p:spPr>
          <a:xfrm>
            <a:off x="224631" y="1641600"/>
            <a:ext cx="8462169" cy="4942483"/>
          </a:xfrm>
          <a:prstGeom prst="rect">
            <a:avLst/>
          </a:prstGeom>
        </p:spPr>
        <p:txBody>
          <a:bodyP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OWL:</a:t>
            </a:r>
          </a:p>
          <a:p>
            <a:pPr marL="0" indent="0">
              <a:buNone/>
            </a:pPr>
            <a:r>
              <a:rPr lang="en-US" dirty="0">
                <a:hlinkClick r:id="rId2"/>
              </a:rPr>
              <a:t>http://www.w3.org/TR/owl2-overview/</a:t>
            </a:r>
            <a:r>
              <a:rPr lang="en-US" dirty="0"/>
              <a:t>  </a:t>
            </a:r>
            <a:endParaRPr lang="en-US" dirty="0" smtClean="0"/>
          </a:p>
          <a:p>
            <a:pPr marL="0" indent="0">
              <a:buNone/>
            </a:pPr>
            <a:endParaRPr lang="en-US" dirty="0" smtClean="0"/>
          </a:p>
          <a:p>
            <a:r>
              <a:rPr lang="en-US" b="1" dirty="0" smtClean="0"/>
              <a:t>OWL </a:t>
            </a:r>
            <a:r>
              <a:rPr lang="en-US" b="1" dirty="0" err="1" smtClean="0"/>
              <a:t>Syntaxe</a:t>
            </a:r>
            <a:endParaRPr lang="en-US" dirty="0" smtClean="0"/>
          </a:p>
          <a:p>
            <a:pPr marL="0" indent="0">
              <a:buNone/>
            </a:pPr>
            <a:r>
              <a:rPr lang="en-US" dirty="0">
                <a:hlinkClick r:id="rId3"/>
              </a:rPr>
              <a:t>http://ontogenesis.knowledgeblog.org/</a:t>
            </a:r>
            <a:r>
              <a:rPr lang="en-US" dirty="0" smtClean="0">
                <a:hlinkClick r:id="rId3"/>
              </a:rPr>
              <a:t>88</a:t>
            </a:r>
            <a:endParaRPr lang="en-US" dirty="0" smtClean="0"/>
          </a:p>
          <a:p>
            <a:pPr marL="0" indent="0">
              <a:buNone/>
            </a:pPr>
            <a:endParaRPr lang="en-US" b="1" dirty="0" smtClean="0"/>
          </a:p>
          <a:p>
            <a:r>
              <a:rPr lang="en-US" b="1" dirty="0" smtClean="0"/>
              <a:t>RDF:</a:t>
            </a:r>
            <a:endParaRPr lang="en-US" dirty="0" smtClean="0"/>
          </a:p>
          <a:p>
            <a:pPr marL="0" indent="0">
              <a:buNone/>
            </a:pPr>
            <a:r>
              <a:rPr lang="en-US" dirty="0">
                <a:hlinkClick r:id="rId4"/>
              </a:rPr>
              <a:t>http://www.w3.org/RDF</a:t>
            </a:r>
            <a:r>
              <a:rPr lang="en-US" dirty="0" smtClean="0">
                <a:hlinkClick r:id="rId4"/>
              </a:rPr>
              <a:t>/</a:t>
            </a:r>
            <a:endParaRPr lang="en-US" dirty="0" smtClean="0"/>
          </a:p>
          <a:p>
            <a:pPr marL="0" indent="0">
              <a:buNone/>
            </a:pPr>
            <a:endParaRPr lang="en-US" b="1" dirty="0" smtClean="0"/>
          </a:p>
          <a:p>
            <a:r>
              <a:rPr lang="en-US" b="1" dirty="0" smtClean="0"/>
              <a:t>Open </a:t>
            </a:r>
            <a:r>
              <a:rPr lang="en-US" b="1" dirty="0"/>
              <a:t>World </a:t>
            </a:r>
            <a:r>
              <a:rPr lang="en-US" b="1" dirty="0" smtClean="0"/>
              <a:t>Assumption</a:t>
            </a:r>
          </a:p>
          <a:p>
            <a:pPr marL="0" indent="0">
              <a:buNone/>
            </a:pPr>
            <a:r>
              <a:rPr lang="en-US" dirty="0">
                <a:hlinkClick r:id="rId5"/>
              </a:rPr>
              <a:t>http://en.wikipedia.org/wiki/</a:t>
            </a:r>
            <a:r>
              <a:rPr lang="en-US" dirty="0" smtClean="0">
                <a:hlinkClick r:id="rId5"/>
              </a:rPr>
              <a:t>Open_world_assumption</a:t>
            </a:r>
          </a:p>
          <a:p>
            <a:pPr marL="0" indent="0">
              <a:buNone/>
            </a:pPr>
            <a:endParaRPr lang="en-US" dirty="0">
              <a:hlinkClick r:id="rId5"/>
            </a:endParaRPr>
          </a:p>
          <a:p>
            <a:pPr marL="0" indent="0">
              <a:buNone/>
            </a:pPr>
            <a:r>
              <a:rPr lang="en-US" dirty="0" smtClean="0">
                <a:hlinkClick r:id="rId5"/>
              </a:rPr>
              <a:t>https</a:t>
            </a:r>
            <a:r>
              <a:rPr lang="en-US" dirty="0">
                <a:hlinkClick r:id="rId5"/>
              </a:rPr>
              <a:t>://docs.google.com/present/view?id=</a:t>
            </a:r>
            <a:r>
              <a:rPr lang="en-US" dirty="0" smtClean="0">
                <a:hlinkClick r:id="rId5"/>
              </a:rPr>
              <a:t>dgxgr658_3dvdpxwhr</a:t>
            </a:r>
            <a:endParaRPr lang="en-US" dirty="0" smtClean="0"/>
          </a:p>
          <a:p>
            <a:pPr marL="0" indent="0">
              <a:buNone/>
            </a:pPr>
            <a:endParaRPr lang="en-US" dirty="0"/>
          </a:p>
        </p:txBody>
      </p:sp>
    </p:spTree>
    <p:extLst>
      <p:ext uri="{BB962C8B-B14F-4D97-AF65-F5344CB8AC3E}">
        <p14:creationId xmlns:p14="http://schemas.microsoft.com/office/powerpoint/2010/main" val="6601359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4" name="Content Placeholder 2"/>
          <p:cNvSpPr txBox="1">
            <a:spLocks/>
          </p:cNvSpPr>
          <p:nvPr/>
        </p:nvSpPr>
        <p:spPr>
          <a:xfrm>
            <a:off x="224631" y="16416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2"/>
          <a:stretch>
            <a:fillRect/>
          </a:stretch>
        </p:blipFill>
        <p:spPr>
          <a:xfrm>
            <a:off x="342900" y="1447800"/>
            <a:ext cx="2755900" cy="1498600"/>
          </a:xfrm>
          <a:prstGeom prst="rect">
            <a:avLst/>
          </a:prstGeom>
        </p:spPr>
      </p:pic>
      <p:pic>
        <p:nvPicPr>
          <p:cNvPr id="7" name="Picture 6"/>
          <p:cNvPicPr>
            <a:picLocks noChangeAspect="1"/>
          </p:cNvPicPr>
          <p:nvPr/>
        </p:nvPicPr>
        <p:blipFill>
          <a:blip r:embed="rId3"/>
          <a:stretch>
            <a:fillRect/>
          </a:stretch>
        </p:blipFill>
        <p:spPr>
          <a:xfrm>
            <a:off x="5003800" y="1485900"/>
            <a:ext cx="4000500" cy="1155700"/>
          </a:xfrm>
          <a:prstGeom prst="rect">
            <a:avLst/>
          </a:prstGeom>
        </p:spPr>
      </p:pic>
      <p:pic>
        <p:nvPicPr>
          <p:cNvPr id="8" name="Picture 7"/>
          <p:cNvPicPr>
            <a:picLocks noChangeAspect="1"/>
          </p:cNvPicPr>
          <p:nvPr/>
        </p:nvPicPr>
        <p:blipFill>
          <a:blip r:embed="rId4"/>
          <a:stretch>
            <a:fillRect/>
          </a:stretch>
        </p:blipFill>
        <p:spPr>
          <a:xfrm>
            <a:off x="2806700" y="3035300"/>
            <a:ext cx="4597400" cy="2527300"/>
          </a:xfrm>
          <a:prstGeom prst="rect">
            <a:avLst/>
          </a:prstGeom>
        </p:spPr>
      </p:pic>
      <p:pic>
        <p:nvPicPr>
          <p:cNvPr id="9" name="Picture 8"/>
          <p:cNvPicPr>
            <a:picLocks noChangeAspect="1"/>
          </p:cNvPicPr>
          <p:nvPr/>
        </p:nvPicPr>
        <p:blipFill>
          <a:blip r:embed="rId5"/>
          <a:stretch>
            <a:fillRect/>
          </a:stretch>
        </p:blipFill>
        <p:spPr>
          <a:xfrm>
            <a:off x="1955800" y="5905500"/>
            <a:ext cx="6654800" cy="711200"/>
          </a:xfrm>
          <a:prstGeom prst="rect">
            <a:avLst/>
          </a:prstGeom>
        </p:spPr>
      </p:pic>
    </p:spTree>
    <p:extLst>
      <p:ext uri="{BB962C8B-B14F-4D97-AF65-F5344CB8AC3E}">
        <p14:creationId xmlns:p14="http://schemas.microsoft.com/office/powerpoint/2010/main" val="410473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URI, URLs and URNs</a:t>
            </a:r>
            <a:endParaRPr lang="en-US" b="1" dirty="0"/>
          </a:p>
        </p:txBody>
      </p:sp>
      <p:sp>
        <p:nvSpPr>
          <p:cNvPr id="3" name="Content Placeholder 2"/>
          <p:cNvSpPr>
            <a:spLocks noGrp="1"/>
          </p:cNvSpPr>
          <p:nvPr>
            <p:ph idx="1"/>
          </p:nvPr>
        </p:nvSpPr>
        <p:spPr>
          <a:xfrm>
            <a:off x="457200" y="1600200"/>
            <a:ext cx="8229600" cy="2475345"/>
          </a:xfrm>
        </p:spPr>
        <p:txBody>
          <a:bodyPr>
            <a:normAutofit fontScale="77500" lnSpcReduction="20000"/>
          </a:bodyPr>
          <a:lstStyle/>
          <a:p>
            <a:r>
              <a:rPr lang="en-US" dirty="0" smtClean="0"/>
              <a:t>A </a:t>
            </a:r>
            <a:r>
              <a:rPr lang="en-US" dirty="0"/>
              <a:t>uniform resource identifier (URI) is a string of characters used to identify a name or a </a:t>
            </a:r>
            <a:r>
              <a:rPr lang="en-US" dirty="0" smtClean="0"/>
              <a:t>resource</a:t>
            </a:r>
          </a:p>
          <a:p>
            <a:r>
              <a:rPr lang="en-US" dirty="0"/>
              <a:t>URIs can be classified as locators (URLs), as names (URNs), or as </a:t>
            </a:r>
            <a:r>
              <a:rPr lang="en-US" dirty="0" smtClean="0"/>
              <a:t>both</a:t>
            </a:r>
          </a:p>
          <a:p>
            <a:r>
              <a:rPr lang="en-US" dirty="0" smtClean="0"/>
              <a:t>A </a:t>
            </a:r>
            <a:r>
              <a:rPr lang="en-US" dirty="0"/>
              <a:t>uniform resource name (URN) functions like a person's name, while a uniform resource locator (URL) resembles that person's street </a:t>
            </a:r>
            <a:r>
              <a:rPr lang="en-US" dirty="0" smtClean="0"/>
              <a:t>address </a:t>
            </a:r>
          </a:p>
        </p:txBody>
      </p:sp>
    </p:spTree>
    <p:extLst>
      <p:ext uri="{BB962C8B-B14F-4D97-AF65-F5344CB8AC3E}">
        <p14:creationId xmlns:p14="http://schemas.microsoft.com/office/powerpoint/2010/main" val="42313278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URI and URN</a:t>
            </a:r>
            <a:endParaRPr lang="en-US" b="1" dirty="0"/>
          </a:p>
        </p:txBody>
      </p:sp>
      <p:pic>
        <p:nvPicPr>
          <p:cNvPr id="4" name="Picture 3"/>
          <p:cNvPicPr>
            <a:picLocks noChangeAspect="1"/>
          </p:cNvPicPr>
          <p:nvPr/>
        </p:nvPicPr>
        <p:blipFill>
          <a:blip r:embed="rId3"/>
          <a:stretch>
            <a:fillRect/>
          </a:stretch>
        </p:blipFill>
        <p:spPr>
          <a:xfrm>
            <a:off x="312860" y="2926989"/>
            <a:ext cx="2528325" cy="1535545"/>
          </a:xfrm>
          <a:prstGeom prst="rect">
            <a:avLst/>
          </a:prstGeom>
        </p:spPr>
      </p:pic>
      <p:sp>
        <p:nvSpPr>
          <p:cNvPr id="5" name="TextBox 4"/>
          <p:cNvSpPr txBox="1"/>
          <p:nvPr/>
        </p:nvSpPr>
        <p:spPr>
          <a:xfrm>
            <a:off x="1113343" y="1620585"/>
            <a:ext cx="761597" cy="461665"/>
          </a:xfrm>
          <a:prstGeom prst="rect">
            <a:avLst/>
          </a:prstGeom>
          <a:noFill/>
        </p:spPr>
        <p:txBody>
          <a:bodyPr wrap="none" rtlCol="0">
            <a:spAutoFit/>
          </a:bodyPr>
          <a:lstStyle/>
          <a:p>
            <a:r>
              <a:rPr lang="en-US" sz="2400" b="1" dirty="0" smtClean="0"/>
              <a:t>URN</a:t>
            </a:r>
            <a:endParaRPr lang="en-US" sz="2400" b="1" dirty="0"/>
          </a:p>
        </p:txBody>
      </p:sp>
      <p:pic>
        <p:nvPicPr>
          <p:cNvPr id="12" name="Picture 11" descr="imgres.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559" y="2994025"/>
            <a:ext cx="1444644" cy="1444644"/>
          </a:xfrm>
          <a:prstGeom prst="rect">
            <a:avLst/>
          </a:prstGeom>
        </p:spPr>
      </p:pic>
      <p:pic>
        <p:nvPicPr>
          <p:cNvPr id="15" name="Picture 14" descr="imgres.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2810" y="4459143"/>
            <a:ext cx="1449819" cy="2305049"/>
          </a:xfrm>
          <a:prstGeom prst="rect">
            <a:avLst/>
          </a:prstGeom>
        </p:spPr>
      </p:pic>
      <p:sp>
        <p:nvSpPr>
          <p:cNvPr id="16" name="Rectangle 15"/>
          <p:cNvSpPr/>
          <p:nvPr/>
        </p:nvSpPr>
        <p:spPr>
          <a:xfrm>
            <a:off x="541714" y="2205243"/>
            <a:ext cx="2172390" cy="369332"/>
          </a:xfrm>
          <a:prstGeom prst="rect">
            <a:avLst/>
          </a:prstGeom>
          <a:solidFill>
            <a:schemeClr val="bg1"/>
          </a:solidFill>
        </p:spPr>
        <p:txBody>
          <a:bodyPr wrap="none">
            <a:spAutoFit/>
          </a:bodyPr>
          <a:lstStyle/>
          <a:p>
            <a:r>
              <a:rPr lang="en-US" dirty="0" smtClean="0"/>
              <a:t>.ISBN </a:t>
            </a:r>
            <a:r>
              <a:rPr lang="en-US" dirty="0"/>
              <a:t>0-486-27557-4 </a:t>
            </a:r>
          </a:p>
        </p:txBody>
      </p:sp>
      <p:sp>
        <p:nvSpPr>
          <p:cNvPr id="17" name="Rectangle 16"/>
          <p:cNvSpPr/>
          <p:nvPr/>
        </p:nvSpPr>
        <p:spPr>
          <a:xfrm>
            <a:off x="323273" y="2205182"/>
            <a:ext cx="2563091" cy="323273"/>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570780" y="2219217"/>
            <a:ext cx="4573220" cy="323273"/>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30551" y="6069005"/>
            <a:ext cx="3709143" cy="646331"/>
          </a:xfrm>
          <a:prstGeom prst="rect">
            <a:avLst/>
          </a:prstGeom>
          <a:solidFill>
            <a:schemeClr val="bg1"/>
          </a:solidFill>
        </p:spPr>
        <p:txBody>
          <a:bodyPr wrap="none">
            <a:spAutoFit/>
          </a:bodyPr>
          <a:lstStyle/>
          <a:p>
            <a:r>
              <a:rPr lang="en-US" dirty="0" smtClean="0"/>
              <a:t>Specific edition of Romeo and Juliette</a:t>
            </a:r>
          </a:p>
          <a:p>
            <a:endParaRPr lang="en-US" dirty="0"/>
          </a:p>
        </p:txBody>
      </p:sp>
      <p:sp>
        <p:nvSpPr>
          <p:cNvPr id="21" name="Rectangle 20"/>
          <p:cNvSpPr/>
          <p:nvPr/>
        </p:nvSpPr>
        <p:spPr>
          <a:xfrm>
            <a:off x="4576860" y="2229859"/>
            <a:ext cx="6973455" cy="369332"/>
          </a:xfrm>
          <a:prstGeom prst="rect">
            <a:avLst/>
          </a:prstGeom>
        </p:spPr>
        <p:txBody>
          <a:bodyPr wrap="square">
            <a:spAutoFit/>
          </a:bodyPr>
          <a:lstStyle/>
          <a:p>
            <a:r>
              <a:rPr lang="en-US" dirty="0" smtClean="0"/>
              <a:t> </a:t>
            </a:r>
            <a:r>
              <a:rPr lang="en-US" dirty="0"/>
              <a:t>file:///home/username/</a:t>
            </a:r>
            <a:r>
              <a:rPr lang="en-US" dirty="0" err="1" smtClean="0"/>
              <a:t>RomeoAndJuliet.pdf</a:t>
            </a:r>
            <a:endParaRPr lang="en-US" dirty="0"/>
          </a:p>
        </p:txBody>
      </p:sp>
      <p:sp>
        <p:nvSpPr>
          <p:cNvPr id="22" name="TextBox 21"/>
          <p:cNvSpPr txBox="1"/>
          <p:nvPr/>
        </p:nvSpPr>
        <p:spPr>
          <a:xfrm>
            <a:off x="7015053" y="1689894"/>
            <a:ext cx="716471" cy="461665"/>
          </a:xfrm>
          <a:prstGeom prst="rect">
            <a:avLst/>
          </a:prstGeom>
          <a:noFill/>
        </p:spPr>
        <p:txBody>
          <a:bodyPr wrap="square" rtlCol="0">
            <a:spAutoFit/>
          </a:bodyPr>
          <a:lstStyle/>
          <a:p>
            <a:r>
              <a:rPr lang="en-US" sz="2400" b="1" dirty="0" smtClean="0"/>
              <a:t>URI</a:t>
            </a:r>
            <a:endParaRPr lang="en-US" sz="2400" b="1" dirty="0"/>
          </a:p>
        </p:txBody>
      </p:sp>
    </p:spTree>
    <p:extLst>
      <p:ext uri="{BB962C8B-B14F-4D97-AF65-F5344CB8AC3E}">
        <p14:creationId xmlns:p14="http://schemas.microsoft.com/office/powerpoint/2010/main" val="41013524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URL</a:t>
            </a:r>
            <a:endParaRPr lang="en-US" b="1" dirty="0"/>
          </a:p>
        </p:txBody>
      </p:sp>
      <p:sp>
        <p:nvSpPr>
          <p:cNvPr id="3" name="Content Placeholder 2"/>
          <p:cNvSpPr>
            <a:spLocks noGrp="1"/>
          </p:cNvSpPr>
          <p:nvPr>
            <p:ph idx="1"/>
          </p:nvPr>
        </p:nvSpPr>
        <p:spPr/>
        <p:txBody>
          <a:bodyPr>
            <a:normAutofit/>
          </a:bodyPr>
          <a:lstStyle/>
          <a:p>
            <a:r>
              <a:rPr lang="en-US" dirty="0"/>
              <a:t>A URL is a URI that, in addition to identifying a network-homed resource, specifies the means of acting upon or obtaining the </a:t>
            </a:r>
            <a:r>
              <a:rPr lang="en-US" dirty="0" smtClean="0"/>
              <a:t>representation</a:t>
            </a:r>
            <a:endParaRPr lang="en-US" dirty="0"/>
          </a:p>
        </p:txBody>
      </p:sp>
    </p:spTree>
    <p:extLst>
      <p:ext uri="{BB962C8B-B14F-4D97-AF65-F5344CB8AC3E}">
        <p14:creationId xmlns:p14="http://schemas.microsoft.com/office/powerpoint/2010/main" val="4591321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91" y="-212039"/>
            <a:ext cx="8229600" cy="1143000"/>
          </a:xfrm>
        </p:spPr>
        <p:txBody>
          <a:bodyPr/>
          <a:lstStyle/>
          <a:p>
            <a:r>
              <a:rPr lang="en-US" b="1" dirty="0" smtClean="0"/>
              <a:t>URL</a:t>
            </a:r>
            <a:endParaRPr lang="en-US" b="1" dirty="0"/>
          </a:p>
        </p:txBody>
      </p:sp>
      <p:pic>
        <p:nvPicPr>
          <p:cNvPr id="5" name="Picture 4"/>
          <p:cNvPicPr>
            <a:picLocks noChangeAspect="1"/>
          </p:cNvPicPr>
          <p:nvPr/>
        </p:nvPicPr>
        <p:blipFill>
          <a:blip r:embed="rId3"/>
          <a:stretch>
            <a:fillRect/>
          </a:stretch>
        </p:blipFill>
        <p:spPr>
          <a:xfrm>
            <a:off x="415432" y="2803698"/>
            <a:ext cx="4856381" cy="2478536"/>
          </a:xfrm>
          <a:prstGeom prst="rect">
            <a:avLst/>
          </a:prstGeom>
        </p:spPr>
      </p:pic>
      <p:sp>
        <p:nvSpPr>
          <p:cNvPr id="6" name="TextBox 5"/>
          <p:cNvSpPr txBox="1"/>
          <p:nvPr/>
        </p:nvSpPr>
        <p:spPr>
          <a:xfrm>
            <a:off x="1103868" y="1139537"/>
            <a:ext cx="2723823" cy="369332"/>
          </a:xfrm>
          <a:prstGeom prst="rect">
            <a:avLst/>
          </a:prstGeom>
          <a:noFill/>
        </p:spPr>
        <p:txBody>
          <a:bodyPr wrap="none" rtlCol="0">
            <a:spAutoFit/>
          </a:bodyPr>
          <a:lstStyle/>
          <a:p>
            <a:r>
              <a:rPr lang="en-US" dirty="0"/>
              <a:t>http://</a:t>
            </a:r>
            <a:r>
              <a:rPr lang="en-US" dirty="0" err="1"/>
              <a:t>www.wikipedia.org</a:t>
            </a:r>
            <a:r>
              <a:rPr lang="en-US" dirty="0"/>
              <a:t>/ </a:t>
            </a:r>
            <a:r>
              <a:rPr lang="en-US" dirty="0" smtClean="0"/>
              <a:t> </a:t>
            </a:r>
            <a:endParaRPr lang="en-US" dirty="0"/>
          </a:p>
        </p:txBody>
      </p:sp>
      <p:sp>
        <p:nvSpPr>
          <p:cNvPr id="7" name="TextBox 6"/>
          <p:cNvSpPr txBox="1"/>
          <p:nvPr/>
        </p:nvSpPr>
        <p:spPr>
          <a:xfrm>
            <a:off x="2027789" y="2419604"/>
            <a:ext cx="1069524" cy="369332"/>
          </a:xfrm>
          <a:prstGeom prst="rect">
            <a:avLst/>
          </a:prstGeom>
          <a:noFill/>
        </p:spPr>
        <p:txBody>
          <a:bodyPr wrap="none" rtlCol="0">
            <a:spAutoFit/>
          </a:bodyPr>
          <a:lstStyle/>
          <a:p>
            <a:r>
              <a:rPr lang="en-US" b="1" dirty="0" smtClean="0"/>
              <a:t>Resource</a:t>
            </a:r>
            <a:endParaRPr lang="en-US" b="1" dirty="0"/>
          </a:p>
        </p:txBody>
      </p:sp>
      <p:sp>
        <p:nvSpPr>
          <p:cNvPr id="8" name="Rectangle 7"/>
          <p:cNvSpPr/>
          <p:nvPr/>
        </p:nvSpPr>
        <p:spPr>
          <a:xfrm>
            <a:off x="985172" y="1136865"/>
            <a:ext cx="3192907" cy="370649"/>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a:stCxn id="8" idx="2"/>
            <a:endCxn id="7" idx="0"/>
          </p:cNvCxnSpPr>
          <p:nvPr/>
        </p:nvCxnSpPr>
        <p:spPr>
          <a:xfrm flipH="1">
            <a:off x="2562551" y="1507514"/>
            <a:ext cx="19075" cy="912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503624" y="1741091"/>
            <a:ext cx="1056700" cy="369332"/>
          </a:xfrm>
          <a:prstGeom prst="rect">
            <a:avLst/>
          </a:prstGeom>
          <a:noFill/>
        </p:spPr>
        <p:txBody>
          <a:bodyPr wrap="none" rtlCol="0">
            <a:spAutoFit/>
          </a:bodyPr>
          <a:lstStyle/>
          <a:p>
            <a:r>
              <a:rPr lang="en-US" dirty="0" smtClean="0"/>
              <a:t>identifies</a:t>
            </a:r>
            <a:endParaRPr lang="en-US" dirty="0"/>
          </a:p>
        </p:txBody>
      </p:sp>
      <p:sp>
        <p:nvSpPr>
          <p:cNvPr id="12" name="TextBox 11"/>
          <p:cNvSpPr txBox="1"/>
          <p:nvPr/>
        </p:nvSpPr>
        <p:spPr>
          <a:xfrm>
            <a:off x="281062" y="1147582"/>
            <a:ext cx="526857" cy="369332"/>
          </a:xfrm>
          <a:prstGeom prst="rect">
            <a:avLst/>
          </a:prstGeom>
          <a:noFill/>
        </p:spPr>
        <p:txBody>
          <a:bodyPr wrap="none" rtlCol="0">
            <a:spAutoFit/>
          </a:bodyPr>
          <a:lstStyle/>
          <a:p>
            <a:r>
              <a:rPr lang="en-US" b="1" dirty="0" smtClean="0"/>
              <a:t>URI</a:t>
            </a:r>
            <a:endParaRPr lang="en-US" b="1" dirty="0"/>
          </a:p>
        </p:txBody>
      </p:sp>
      <p:sp>
        <p:nvSpPr>
          <p:cNvPr id="14" name="Content Placeholder 2"/>
          <p:cNvSpPr>
            <a:spLocks noGrp="1"/>
          </p:cNvSpPr>
          <p:nvPr>
            <p:ph idx="1"/>
          </p:nvPr>
        </p:nvSpPr>
        <p:spPr>
          <a:xfrm>
            <a:off x="271738" y="5421707"/>
            <a:ext cx="8872262" cy="4525963"/>
          </a:xfrm>
        </p:spPr>
        <p:txBody>
          <a:bodyPr>
            <a:normAutofit/>
          </a:bodyPr>
          <a:lstStyle/>
          <a:p>
            <a:pPr marL="0" indent="0">
              <a:spcBef>
                <a:spcPts val="0"/>
              </a:spcBef>
              <a:buNone/>
              <a:defRPr/>
            </a:pPr>
            <a:r>
              <a:rPr lang="en-US" sz="2000" dirty="0"/>
              <a:t>http://</a:t>
            </a:r>
            <a:r>
              <a:rPr lang="en-US" sz="2000" dirty="0" err="1"/>
              <a:t>www.wikipedia.org</a:t>
            </a:r>
            <a:r>
              <a:rPr lang="en-US" sz="2000" dirty="0"/>
              <a:t>/ is a </a:t>
            </a:r>
            <a:r>
              <a:rPr lang="en-US" sz="2000" b="1" dirty="0"/>
              <a:t>URI</a:t>
            </a:r>
            <a:r>
              <a:rPr lang="en-US" sz="2000" dirty="0"/>
              <a:t> that identifies a resource (Wikipedia's home page) and implies that a representation of that resource (such as the home page's current HTML code, as encoded characters) is obtainable via HTTP from a network host named </a:t>
            </a:r>
            <a:r>
              <a:rPr lang="en-US" sz="2000" dirty="0" err="1"/>
              <a:t>www.wikipedia.org</a:t>
            </a:r>
            <a:r>
              <a:rPr lang="en-US" sz="2000" dirty="0"/>
              <a:t>.</a:t>
            </a:r>
          </a:p>
        </p:txBody>
      </p:sp>
      <p:grpSp>
        <p:nvGrpSpPr>
          <p:cNvPr id="21" name="Group 20"/>
          <p:cNvGrpSpPr/>
          <p:nvPr/>
        </p:nvGrpSpPr>
        <p:grpSpPr>
          <a:xfrm>
            <a:off x="5210730" y="759692"/>
            <a:ext cx="3501515" cy="1970451"/>
            <a:chOff x="4522297" y="1044574"/>
            <a:chExt cx="3311602" cy="1839881"/>
          </a:xfrm>
        </p:grpSpPr>
        <p:sp>
          <p:nvSpPr>
            <p:cNvPr id="13" name="Oval 12"/>
            <p:cNvSpPr/>
            <p:nvPr/>
          </p:nvSpPr>
          <p:spPr>
            <a:xfrm>
              <a:off x="4522297" y="1044574"/>
              <a:ext cx="3311602" cy="1839881"/>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4"/>
            <a:stretch>
              <a:fillRect/>
            </a:stretch>
          </p:blipFill>
          <p:spPr>
            <a:xfrm>
              <a:off x="5763391" y="1813358"/>
              <a:ext cx="776728" cy="826610"/>
            </a:xfrm>
            <a:prstGeom prst="rect">
              <a:avLst/>
            </a:prstGeom>
          </p:spPr>
        </p:pic>
        <p:sp>
          <p:nvSpPr>
            <p:cNvPr id="20" name="TextBox 19"/>
            <p:cNvSpPr txBox="1"/>
            <p:nvPr/>
          </p:nvSpPr>
          <p:spPr>
            <a:xfrm>
              <a:off x="5205018" y="1145669"/>
              <a:ext cx="2628881" cy="646331"/>
            </a:xfrm>
            <a:prstGeom prst="rect">
              <a:avLst/>
            </a:prstGeom>
            <a:noFill/>
          </p:spPr>
          <p:txBody>
            <a:bodyPr wrap="square" rtlCol="0">
              <a:spAutoFit/>
            </a:bodyPr>
            <a:lstStyle/>
            <a:p>
              <a:r>
                <a:rPr lang="en-US" dirty="0" smtClean="0">
                  <a:hlinkClick r:id="rId5"/>
                </a:rPr>
                <a:t>www.wikipedia.org</a:t>
              </a:r>
              <a:r>
                <a:rPr lang="en-US" dirty="0" smtClean="0"/>
                <a:t> </a:t>
              </a:r>
            </a:p>
            <a:p>
              <a:r>
                <a:rPr lang="en-US" dirty="0" smtClean="0"/>
                <a:t>host</a:t>
              </a:r>
              <a:endParaRPr lang="en-US" dirty="0"/>
            </a:p>
          </p:txBody>
        </p:sp>
      </p:grpSp>
      <p:cxnSp>
        <p:nvCxnSpPr>
          <p:cNvPr id="22" name="Straight Arrow Connector 21"/>
          <p:cNvCxnSpPr>
            <a:stCxn id="32" idx="0"/>
            <a:endCxn id="19" idx="2"/>
          </p:cNvCxnSpPr>
          <p:nvPr/>
        </p:nvCxnSpPr>
        <p:spPr>
          <a:xfrm flipV="1">
            <a:off x="6720543" y="2468306"/>
            <a:ext cx="213091" cy="14132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3"/>
            <a:endCxn id="19" idx="1"/>
          </p:cNvCxnSpPr>
          <p:nvPr/>
        </p:nvCxnSpPr>
        <p:spPr>
          <a:xfrm flipV="1">
            <a:off x="3097313" y="2025670"/>
            <a:ext cx="3425685" cy="57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053672" y="1940972"/>
            <a:ext cx="1071477" cy="369332"/>
          </a:xfrm>
          <a:prstGeom prst="rect">
            <a:avLst/>
          </a:prstGeom>
          <a:noFill/>
        </p:spPr>
        <p:txBody>
          <a:bodyPr wrap="none" rtlCol="0">
            <a:spAutoFit/>
          </a:bodyPr>
          <a:lstStyle/>
          <a:p>
            <a:r>
              <a:rPr lang="en-US" dirty="0"/>
              <a:t>h</a:t>
            </a:r>
            <a:r>
              <a:rPr lang="en-US" dirty="0" smtClean="0"/>
              <a:t>osted at</a:t>
            </a:r>
            <a:endParaRPr lang="en-US" dirty="0"/>
          </a:p>
        </p:txBody>
      </p:sp>
      <p:sp>
        <p:nvSpPr>
          <p:cNvPr id="31" name="Rectangle 30"/>
          <p:cNvSpPr/>
          <p:nvPr/>
        </p:nvSpPr>
        <p:spPr>
          <a:xfrm>
            <a:off x="7122364" y="3042541"/>
            <a:ext cx="1476899" cy="646331"/>
          </a:xfrm>
          <a:prstGeom prst="rect">
            <a:avLst/>
          </a:prstGeom>
        </p:spPr>
        <p:txBody>
          <a:bodyPr wrap="none">
            <a:spAutoFit/>
          </a:bodyPr>
          <a:lstStyle/>
          <a:p>
            <a:r>
              <a:rPr lang="en-US" dirty="0" smtClean="0"/>
              <a:t>Accessed</a:t>
            </a:r>
          </a:p>
          <a:p>
            <a:r>
              <a:rPr lang="en-US" dirty="0" err="1" smtClean="0"/>
              <a:t>thorugh</a:t>
            </a:r>
            <a:r>
              <a:rPr lang="en-US" dirty="0" smtClean="0"/>
              <a:t> HTTP</a:t>
            </a:r>
            <a:endParaRPr lang="en-US" dirty="0"/>
          </a:p>
        </p:txBody>
      </p:sp>
      <p:pic>
        <p:nvPicPr>
          <p:cNvPr id="32" name="Picture 31"/>
          <p:cNvPicPr>
            <a:picLocks noChangeAspect="1"/>
          </p:cNvPicPr>
          <p:nvPr/>
        </p:nvPicPr>
        <p:blipFill>
          <a:blip r:embed="rId6"/>
          <a:stretch>
            <a:fillRect/>
          </a:stretch>
        </p:blipFill>
        <p:spPr>
          <a:xfrm>
            <a:off x="6175998" y="3881551"/>
            <a:ext cx="1089090" cy="1089090"/>
          </a:xfrm>
          <a:prstGeom prst="rect">
            <a:avLst/>
          </a:prstGeom>
        </p:spPr>
      </p:pic>
      <p:sp>
        <p:nvSpPr>
          <p:cNvPr id="35" name="Rectangle 34"/>
          <p:cNvSpPr/>
          <p:nvPr/>
        </p:nvSpPr>
        <p:spPr>
          <a:xfrm>
            <a:off x="7535894" y="464799"/>
            <a:ext cx="968459" cy="369332"/>
          </a:xfrm>
          <a:prstGeom prst="rect">
            <a:avLst/>
          </a:prstGeom>
        </p:spPr>
        <p:txBody>
          <a:bodyPr wrap="none">
            <a:spAutoFit/>
          </a:bodyPr>
          <a:lstStyle/>
          <a:p>
            <a:r>
              <a:rPr lang="en-US" b="1" dirty="0" smtClean="0"/>
              <a:t>Internet</a:t>
            </a:r>
          </a:p>
        </p:txBody>
      </p:sp>
    </p:spTree>
    <p:extLst>
      <p:ext uri="{BB962C8B-B14F-4D97-AF65-F5344CB8AC3E}">
        <p14:creationId xmlns:p14="http://schemas.microsoft.com/office/powerpoint/2010/main" val="187975752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17194</TotalTime>
  <Words>3147</Words>
  <Application>Microsoft Macintosh PowerPoint</Application>
  <PresentationFormat>On-screen Show (4:3)</PresentationFormat>
  <Paragraphs>382</Paragraphs>
  <Slides>53</Slides>
  <Notes>33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An Introduction to OWL</vt:lpstr>
      <vt:lpstr>What is OWL?</vt:lpstr>
      <vt:lpstr>OWL 2 Basics</vt:lpstr>
      <vt:lpstr>OWL 2 Basics (cont’d)</vt:lpstr>
      <vt:lpstr>IRI, URI, URL</vt:lpstr>
      <vt:lpstr>URI, URLs and URNs</vt:lpstr>
      <vt:lpstr>URI and URN</vt:lpstr>
      <vt:lpstr>URL</vt:lpstr>
      <vt:lpstr>URL</vt:lpstr>
      <vt:lpstr>IRI</vt:lpstr>
      <vt:lpstr>OWL document</vt:lpstr>
      <vt:lpstr>OWL Syntaxes</vt:lpstr>
      <vt:lpstr>RDF Based Syntaxes: RDF/XML</vt:lpstr>
      <vt:lpstr>Example</vt:lpstr>
      <vt:lpstr>Different syntaxes</vt:lpstr>
      <vt:lpstr>Different syntaxes (cont’d)</vt:lpstr>
      <vt:lpstr>PowerPoint Presentation</vt:lpstr>
      <vt:lpstr>Ontology document  (Anatomy of an OWL file)</vt:lpstr>
      <vt:lpstr>About XML Namespaces</vt:lpstr>
      <vt:lpstr>Namespace declaration</vt:lpstr>
      <vt:lpstr>Namespace declaration (cont’d)</vt:lpstr>
      <vt:lpstr>Namespace declaration (cont’d)</vt:lpstr>
      <vt:lpstr>Ontology Header</vt:lpstr>
      <vt:lpstr>Ontology Header (cont’d)</vt:lpstr>
      <vt:lpstr>Ontology Header (cont’d)</vt:lpstr>
      <vt:lpstr>Ontology Header (cont’d)</vt:lpstr>
      <vt:lpstr>Ontology Header (cont’d)</vt:lpstr>
      <vt:lpstr>Ontology Header (cont’d)</vt:lpstr>
      <vt:lpstr>Ontology Header (cont’d)</vt:lpstr>
      <vt:lpstr>Ontology Header (cont’d)</vt:lpstr>
      <vt:lpstr>Compact format using XML entities</vt:lpstr>
      <vt:lpstr>Recap</vt:lpstr>
      <vt:lpstr>Individuals</vt:lpstr>
      <vt:lpstr>Classes and Subclasses</vt:lpstr>
      <vt:lpstr>PowerPoint Presentation</vt:lpstr>
      <vt:lpstr>Disjoint classes</vt:lpstr>
      <vt:lpstr>Open world assumption</vt:lpstr>
      <vt:lpstr>PowerPoint Presentation</vt:lpstr>
      <vt:lpstr>OWL Properties</vt:lpstr>
      <vt:lpstr>Object Properties</vt:lpstr>
      <vt:lpstr>Datatype Properties</vt:lpstr>
      <vt:lpstr>Annotation Properties</vt:lpstr>
      <vt:lpstr>Protégé</vt:lpstr>
      <vt:lpstr>Tutorial</vt:lpstr>
      <vt:lpstr>For later…</vt:lpstr>
      <vt:lpstr>Property Domain and Ranges in OWL</vt:lpstr>
      <vt:lpstr>Some additional slides on Syntaxes..</vt:lpstr>
      <vt:lpstr>Functional OWL Syntax</vt:lpstr>
      <vt:lpstr>RDF Based Syntaxes: OWL/XML</vt:lpstr>
      <vt:lpstr>RDF Based Syntaxes: Turtle</vt:lpstr>
      <vt:lpstr>Acknowledgment</vt:lpstr>
      <vt:lpstr>References</vt:lpstr>
      <vt:lpstr>Namespaces</vt:lpstr>
    </vt:vector>
  </TitlesOfParts>
  <Company>FlyBase Cambridge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OS</dc:creator>
  <cp:lastModifiedBy>Jim Balhoff</cp:lastModifiedBy>
  <cp:revision>494</cp:revision>
  <dcterms:created xsi:type="dcterms:W3CDTF">2012-01-27T20:11:30Z</dcterms:created>
  <dcterms:modified xsi:type="dcterms:W3CDTF">2013-07-30T02:56:54Z</dcterms:modified>
</cp:coreProperties>
</file>