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72" r:id="rId3"/>
    <p:sldId id="262" r:id="rId4"/>
    <p:sldId id="264" r:id="rId5"/>
    <p:sldId id="267" r:id="rId6"/>
    <p:sldId id="269" r:id="rId7"/>
    <p:sldId id="266" r:id="rId8"/>
    <p:sldId id="271" r:id="rId9"/>
    <p:sldId id="263" r:id="rId10"/>
    <p:sldId id="270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 autoAdjust="0"/>
    <p:restoredTop sz="94684" autoAdjust="0"/>
  </p:normalViewPr>
  <p:slideViewPr>
    <p:cSldViewPr>
      <p:cViewPr>
        <p:scale>
          <a:sx n="71" d="100"/>
          <a:sy n="71" d="100"/>
        </p:scale>
        <p:origin x="-330" y="-1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9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505DF-8A3B-404B-93A8-01830B60361F}" type="datetimeFigureOut">
              <a:rPr lang="en-US" smtClean="0"/>
              <a:t>8/2/2013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2E87D-CAAA-4465-96CB-A5524535F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144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505DF-8A3B-404B-93A8-01830B60361F}" type="datetimeFigureOut">
              <a:rPr lang="en-US" smtClean="0"/>
              <a:t>8/2/2013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2E87D-CAAA-4465-96CB-A5524535F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701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505DF-8A3B-404B-93A8-01830B60361F}" type="datetimeFigureOut">
              <a:rPr lang="en-US" smtClean="0"/>
              <a:t>8/2/2013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2E87D-CAAA-4465-96CB-A5524535F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675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505DF-8A3B-404B-93A8-01830B60361F}" type="datetimeFigureOut">
              <a:rPr lang="en-US" smtClean="0"/>
              <a:t>8/2/2013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2E87D-CAAA-4465-96CB-A5524535F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714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505DF-8A3B-404B-93A8-01830B60361F}" type="datetimeFigureOut">
              <a:rPr lang="en-US" smtClean="0"/>
              <a:t>8/2/2013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2E87D-CAAA-4465-96CB-A5524535F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462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505DF-8A3B-404B-93A8-01830B60361F}" type="datetimeFigureOut">
              <a:rPr lang="en-US" smtClean="0"/>
              <a:t>8/2/2013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2E87D-CAAA-4465-96CB-A5524535F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697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505DF-8A3B-404B-93A8-01830B60361F}" type="datetimeFigureOut">
              <a:rPr lang="en-US" smtClean="0"/>
              <a:t>8/2/2013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2E87D-CAAA-4465-96CB-A5524535F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104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505DF-8A3B-404B-93A8-01830B60361F}" type="datetimeFigureOut">
              <a:rPr lang="en-US" smtClean="0"/>
              <a:t>8/2/2013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2E87D-CAAA-4465-96CB-A5524535F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989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505DF-8A3B-404B-93A8-01830B60361F}" type="datetimeFigureOut">
              <a:rPr lang="en-US" smtClean="0"/>
              <a:t>8/2/2013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2E87D-CAAA-4465-96CB-A5524535F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617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505DF-8A3B-404B-93A8-01830B60361F}" type="datetimeFigureOut">
              <a:rPr lang="en-US" smtClean="0"/>
              <a:t>8/2/2013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2E87D-CAAA-4465-96CB-A5524535F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460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505DF-8A3B-404B-93A8-01830B60361F}" type="datetimeFigureOut">
              <a:rPr lang="en-US" smtClean="0"/>
              <a:t>8/2/2013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2E87D-CAAA-4465-96CB-A5524535F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972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505DF-8A3B-404B-93A8-01830B60361F}" type="datetimeFigureOut">
              <a:rPr lang="en-US" smtClean="0"/>
              <a:t>8/2/2013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2E87D-CAAA-4465-96CB-A5524535F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228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eliselarsen.umd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43000" y="76200"/>
            <a:ext cx="6858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Ontologies for Butterflies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343400" y="1752600"/>
            <a:ext cx="4800600" cy="51053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/>
              <a:t>Ontologies Workshop</a:t>
            </a:r>
          </a:p>
          <a:p>
            <a:pPr marL="0" indent="0">
              <a:buNone/>
            </a:pPr>
            <a:r>
              <a:rPr lang="en-US" sz="2200" dirty="0" err="1"/>
              <a:t>NESCent</a:t>
            </a:r>
            <a:r>
              <a:rPr lang="en-US" sz="2200" dirty="0"/>
              <a:t> </a:t>
            </a:r>
            <a:r>
              <a:rPr lang="en-US" sz="2200" dirty="0" smtClean="0"/>
              <a:t>2013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 smtClean="0"/>
              <a:t>Elise Larsen</a:t>
            </a:r>
            <a:endParaRPr lang="en-US" sz="1800" dirty="0"/>
          </a:p>
          <a:p>
            <a:pPr marL="0" indent="0">
              <a:buNone/>
            </a:pPr>
            <a:r>
              <a:rPr lang="en-US" sz="1800" dirty="0">
                <a:hlinkClick r:id="rId2"/>
              </a:rPr>
              <a:t>e</a:t>
            </a:r>
            <a:r>
              <a:rPr lang="en-US" sz="1800" dirty="0" smtClean="0">
                <a:hlinkClick r:id="rId2"/>
              </a:rPr>
              <a:t>liselarsen.umd@gmail.com</a:t>
            </a: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Project with:</a:t>
            </a:r>
          </a:p>
          <a:p>
            <a:pPr marL="0" indent="0">
              <a:buNone/>
            </a:pPr>
            <a:r>
              <a:rPr lang="en-US" sz="1800" dirty="0" smtClean="0"/>
              <a:t>Leslie Ries, SESYNC</a:t>
            </a:r>
            <a:endParaRPr lang="en-US" sz="2200" dirty="0" smtClean="0"/>
          </a:p>
        </p:txBody>
      </p:sp>
      <p:pic>
        <p:nvPicPr>
          <p:cNvPr id="9" name="Picture 8" descr="monarch"/>
          <p:cNvPicPr>
            <a:picLocks noChangeAspect="1" noChangeArrowheads="1"/>
          </p:cNvPicPr>
          <p:nvPr/>
        </p:nvPicPr>
        <p:blipFill>
          <a:blip r:embed="rId3" cstate="print"/>
          <a:srcRect r="18813"/>
          <a:stretch>
            <a:fillRect/>
          </a:stretch>
        </p:blipFill>
        <p:spPr bwMode="auto">
          <a:xfrm>
            <a:off x="533399" y="3962400"/>
            <a:ext cx="2587735" cy="240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 descr="Atalopedes_campestris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399" y="1459723"/>
            <a:ext cx="2583333" cy="2306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6825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Forward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2400" y="1447800"/>
            <a:ext cx="88392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Big Question: </a:t>
            </a:r>
          </a:p>
          <a:p>
            <a:r>
              <a:rPr lang="en-US" sz="2800" dirty="0" smtClean="0"/>
              <a:t>How can ontologies be most useful for our butterfly knowledgebase?</a:t>
            </a:r>
          </a:p>
          <a:p>
            <a:endParaRPr lang="en-US" sz="2800" dirty="0" smtClean="0"/>
          </a:p>
          <a:p>
            <a:endParaRPr lang="en-US" sz="2800" dirty="0"/>
          </a:p>
          <a:p>
            <a:r>
              <a:rPr lang="en-US" sz="2800" b="1" dirty="0" smtClean="0"/>
              <a:t>Next Steps:</a:t>
            </a:r>
          </a:p>
          <a:p>
            <a:r>
              <a:rPr lang="en-US" sz="2800" dirty="0" smtClean="0"/>
              <a:t>Develop a better understanding of object properties</a:t>
            </a:r>
          </a:p>
          <a:p>
            <a:endParaRPr lang="en-US" sz="1000" dirty="0" smtClean="0"/>
          </a:p>
          <a:p>
            <a:r>
              <a:rPr lang="en-US" sz="2800" dirty="0" smtClean="0"/>
              <a:t>ID effective way for axioms based on numeric value (</a:t>
            </a:r>
            <a:r>
              <a:rPr lang="en-US" sz="2800" dirty="0" err="1" smtClean="0"/>
              <a:t>eg</a:t>
            </a:r>
            <a:r>
              <a:rPr lang="en-US" sz="2800" dirty="0" smtClean="0"/>
              <a:t> pH)</a:t>
            </a:r>
          </a:p>
          <a:p>
            <a:endParaRPr lang="en-US" sz="1000" dirty="0"/>
          </a:p>
          <a:p>
            <a:r>
              <a:rPr lang="en-US" sz="2800" dirty="0" smtClean="0"/>
              <a:t>Take </a:t>
            </a:r>
            <a:r>
              <a:rPr lang="en-US" sz="2800" dirty="0" smtClean="0"/>
              <a:t>part in ENVO </a:t>
            </a:r>
            <a:r>
              <a:rPr lang="en-US" sz="2800" dirty="0" smtClean="0"/>
              <a:t>development</a:t>
            </a:r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450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52600" y="76200"/>
            <a:ext cx="42672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Main Project Goals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343400" y="2093060"/>
            <a:ext cx="4800600" cy="4764939"/>
          </a:xfrm>
        </p:spPr>
        <p:txBody>
          <a:bodyPr>
            <a:normAutofit/>
          </a:bodyPr>
          <a:lstStyle/>
          <a:p>
            <a:r>
              <a:rPr lang="en-US" sz="2200" dirty="0" smtClean="0"/>
              <a:t>Knowledgebase for North American butterflies </a:t>
            </a:r>
          </a:p>
          <a:p>
            <a:pPr marL="0" indent="0">
              <a:buNone/>
            </a:pPr>
            <a:r>
              <a:rPr lang="en-US" sz="2200" dirty="0"/>
              <a:t>	</a:t>
            </a:r>
            <a:r>
              <a:rPr lang="en-US" sz="2200" dirty="0" smtClean="0"/>
              <a:t>(US, Can, Mexico)</a:t>
            </a:r>
          </a:p>
          <a:p>
            <a:pPr lvl="1"/>
            <a:r>
              <a:rPr lang="en-US" sz="1800" dirty="0" smtClean="0"/>
              <a:t>Work with BAMONA, EOL</a:t>
            </a:r>
          </a:p>
          <a:p>
            <a:pPr lvl="1"/>
            <a:r>
              <a:rPr lang="en-US" sz="1800" dirty="0" smtClean="0"/>
              <a:t>Life history information</a:t>
            </a:r>
          </a:p>
          <a:p>
            <a:pPr lvl="1"/>
            <a:r>
              <a:rPr lang="en-US" sz="1800" dirty="0" smtClean="0"/>
              <a:t>Photos</a:t>
            </a:r>
          </a:p>
          <a:p>
            <a:pPr lvl="1"/>
            <a:r>
              <a:rPr lang="en-US" sz="1800" dirty="0" smtClean="0"/>
              <a:t>Parameter values from published studies</a:t>
            </a:r>
          </a:p>
          <a:p>
            <a:pPr marL="457200" lvl="1" indent="0">
              <a:buNone/>
            </a:pPr>
            <a:endParaRPr lang="en-US" sz="1800" dirty="0" smtClean="0"/>
          </a:p>
          <a:p>
            <a:r>
              <a:rPr lang="en-US" sz="2200" dirty="0" smtClean="0"/>
              <a:t>Analytical approaches for monitoring data</a:t>
            </a:r>
          </a:p>
          <a:p>
            <a:pPr lvl="1"/>
            <a:r>
              <a:rPr lang="en-US" sz="1800" dirty="0" smtClean="0"/>
              <a:t>Transect (state)</a:t>
            </a:r>
          </a:p>
          <a:p>
            <a:pPr lvl="1"/>
            <a:r>
              <a:rPr lang="en-US" sz="1800" dirty="0" smtClean="0"/>
              <a:t>Checklist (NABA)</a:t>
            </a:r>
          </a:p>
          <a:p>
            <a:pPr lvl="1"/>
            <a:r>
              <a:rPr lang="en-US" sz="1800" dirty="0" smtClean="0"/>
              <a:t>Opportunistic (museum and web portal)</a:t>
            </a:r>
            <a:endParaRPr lang="en-US" sz="1800" dirty="0"/>
          </a:p>
        </p:txBody>
      </p:sp>
      <p:pic>
        <p:nvPicPr>
          <p:cNvPr id="9" name="Picture 8" descr="monarch"/>
          <p:cNvPicPr>
            <a:picLocks noChangeAspect="1" noChangeArrowheads="1"/>
          </p:cNvPicPr>
          <p:nvPr/>
        </p:nvPicPr>
        <p:blipFill>
          <a:blip r:embed="rId2" cstate="print"/>
          <a:srcRect r="18813"/>
          <a:stretch>
            <a:fillRect/>
          </a:stretch>
        </p:blipFill>
        <p:spPr bwMode="auto">
          <a:xfrm>
            <a:off x="533399" y="3962400"/>
            <a:ext cx="2587735" cy="240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 descr="Atalopedes_campestris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399" y="1459723"/>
            <a:ext cx="2583333" cy="2306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 descr="fifth-eating"/>
          <p:cNvPicPr>
            <a:picLocks noChangeAspect="1" noChangeArrowheads="1"/>
          </p:cNvPicPr>
          <p:nvPr/>
        </p:nvPicPr>
        <p:blipFill>
          <a:blip r:embed="rId4" cstate="print"/>
          <a:srcRect l="29381" r="27319" b="20850"/>
          <a:stretch>
            <a:fillRect/>
          </a:stretch>
        </p:blipFill>
        <p:spPr bwMode="auto">
          <a:xfrm>
            <a:off x="6732494" y="152400"/>
            <a:ext cx="1835150" cy="1712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144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76200"/>
            <a:ext cx="441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Main Project Goals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416550" y="381000"/>
            <a:ext cx="3727450" cy="6477000"/>
          </a:xfrm>
        </p:spPr>
        <p:txBody>
          <a:bodyPr>
            <a:normAutofit/>
          </a:bodyPr>
          <a:lstStyle/>
          <a:p>
            <a:r>
              <a:rPr lang="en-US" sz="2200" dirty="0" smtClean="0"/>
              <a:t>Public access to monitoring data – for scientists and the general public</a:t>
            </a:r>
          </a:p>
          <a:p>
            <a:pPr lvl="1"/>
            <a:r>
              <a:rPr lang="en-US" sz="1800" dirty="0" smtClean="0"/>
              <a:t>NABA</a:t>
            </a:r>
          </a:p>
          <a:p>
            <a:pPr lvl="1"/>
            <a:r>
              <a:rPr lang="en-US" sz="1800" dirty="0" smtClean="0"/>
              <a:t>State programs (current in red, upcoming in green)</a:t>
            </a:r>
          </a:p>
          <a:p>
            <a:pPr lvl="1"/>
            <a:r>
              <a:rPr lang="en-US" sz="1800" dirty="0" smtClean="0"/>
              <a:t>Academic programs (hatched red)</a:t>
            </a:r>
          </a:p>
          <a:p>
            <a:pPr lvl="1"/>
            <a:endParaRPr lang="en-US" sz="1800" dirty="0" smtClean="0"/>
          </a:p>
          <a:p>
            <a:r>
              <a:rPr lang="en-US" sz="2200" dirty="0" smtClean="0"/>
              <a:t>Visualization tools for data exploration</a:t>
            </a:r>
          </a:p>
          <a:p>
            <a:pPr lvl="1"/>
            <a:r>
              <a:rPr lang="en-US" sz="1800" dirty="0" smtClean="0"/>
              <a:t>Maps </a:t>
            </a:r>
          </a:p>
          <a:p>
            <a:pPr lvl="1"/>
            <a:r>
              <a:rPr lang="en-US" sz="1800" dirty="0" smtClean="0"/>
              <a:t>Trends</a:t>
            </a:r>
          </a:p>
        </p:txBody>
      </p:sp>
      <p:pic>
        <p:nvPicPr>
          <p:cNvPr id="7" name="Picture 6" descr="NorthAmericanMonitoring.tif"/>
          <p:cNvPicPr>
            <a:picLocks noChangeAspect="1"/>
          </p:cNvPicPr>
          <p:nvPr/>
        </p:nvPicPr>
        <p:blipFill>
          <a:blip r:embed="rId2" cstate="print"/>
          <a:srcRect t="14892"/>
          <a:stretch>
            <a:fillRect/>
          </a:stretch>
        </p:blipFill>
        <p:spPr>
          <a:xfrm>
            <a:off x="152400" y="1537085"/>
            <a:ext cx="5410200" cy="4232994"/>
          </a:xfrm>
          <a:prstGeom prst="rect">
            <a:avLst/>
          </a:prstGeom>
        </p:spPr>
      </p:pic>
      <p:pic>
        <p:nvPicPr>
          <p:cNvPr id="9" name="Picture 8" descr="monarch"/>
          <p:cNvPicPr>
            <a:picLocks noChangeAspect="1" noChangeArrowheads="1"/>
          </p:cNvPicPr>
          <p:nvPr/>
        </p:nvPicPr>
        <p:blipFill>
          <a:blip r:embed="rId3" cstate="print"/>
          <a:srcRect r="18813"/>
          <a:stretch>
            <a:fillRect/>
          </a:stretch>
        </p:blipFill>
        <p:spPr bwMode="auto">
          <a:xfrm>
            <a:off x="385136" y="4533900"/>
            <a:ext cx="1521618" cy="141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 descr="Atalopedes_campestris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5160933"/>
            <a:ext cx="1362075" cy="1216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 descr="fifth-eating"/>
          <p:cNvPicPr>
            <a:picLocks noChangeAspect="1" noChangeArrowheads="1"/>
          </p:cNvPicPr>
          <p:nvPr/>
        </p:nvPicPr>
        <p:blipFill>
          <a:blip r:embed="rId5" cstate="print"/>
          <a:srcRect l="29381" r="27319" b="20850"/>
          <a:stretch>
            <a:fillRect/>
          </a:stretch>
        </p:blipFill>
        <p:spPr bwMode="auto">
          <a:xfrm>
            <a:off x="7162800" y="5162860"/>
            <a:ext cx="1301750" cy="121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8993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7086600" cy="381000"/>
          </a:xfrm>
        </p:spPr>
        <p:txBody>
          <a:bodyPr>
            <a:normAutofit fontScale="90000"/>
          </a:bodyPr>
          <a:lstStyle/>
          <a:p>
            <a:pPr algn="l"/>
            <a:r>
              <a:rPr lang="en-US" sz="2000" dirty="0" err="1" smtClean="0"/>
              <a:t>Vue</a:t>
            </a:r>
            <a:r>
              <a:rPr lang="en-US" sz="2000" dirty="0" smtClean="0"/>
              <a:t> File – Butterfly Life History &amp; Ecological Traits</a:t>
            </a:r>
            <a:endParaRPr 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33400" y="457200"/>
            <a:ext cx="10515600" cy="5915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5791200" y="1219200"/>
            <a:ext cx="2057400" cy="369332"/>
            <a:chOff x="5791200" y="1219200"/>
            <a:chExt cx="2057400" cy="369332"/>
          </a:xfrm>
        </p:grpSpPr>
        <p:sp>
          <p:nvSpPr>
            <p:cNvPr id="3" name="Oval 2"/>
            <p:cNvSpPr/>
            <p:nvPr/>
          </p:nvSpPr>
          <p:spPr>
            <a:xfrm>
              <a:off x="5791200" y="1219200"/>
              <a:ext cx="685800" cy="3048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6629400" y="1219200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ENVO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5759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ENVO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86200" y="1447800"/>
            <a:ext cx="5257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Pros:</a:t>
            </a:r>
          </a:p>
          <a:p>
            <a:r>
              <a:rPr lang="en-US" sz="2400" dirty="0" smtClean="0"/>
              <a:t>-Already addresses habitat</a:t>
            </a:r>
          </a:p>
          <a:p>
            <a:r>
              <a:rPr lang="en-US" sz="2400" dirty="0" smtClean="0"/>
              <a:t>-Several useful excerpts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-detailed </a:t>
            </a:r>
            <a:r>
              <a:rPr lang="en-US" sz="2400" dirty="0"/>
              <a:t>biome vocabulary</a:t>
            </a:r>
          </a:p>
          <a:p>
            <a:endParaRPr lang="en-US" sz="2400" dirty="0"/>
          </a:p>
          <a:p>
            <a:r>
              <a:rPr lang="en-US" sz="2400" dirty="0" smtClean="0"/>
              <a:t>Cons:</a:t>
            </a:r>
          </a:p>
          <a:p>
            <a:r>
              <a:rPr lang="en-US" sz="2400" dirty="0" smtClean="0"/>
              <a:t>-Inconsistent development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-many terms without text 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  definitions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-inconsistent use of axioms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-areas of interest less developed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59" t="6118" r="66029" b="28000"/>
          <a:stretch/>
        </p:blipFill>
        <p:spPr bwMode="auto">
          <a:xfrm>
            <a:off x="228600" y="649941"/>
            <a:ext cx="3488745" cy="576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710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ENVO “Habitat”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94" t="31024" r="69911" b="28164"/>
          <a:stretch/>
        </p:blipFill>
        <p:spPr bwMode="auto">
          <a:xfrm>
            <a:off x="191656" y="1295400"/>
            <a:ext cx="3936592" cy="5302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 descr="monarch"/>
          <p:cNvPicPr>
            <a:picLocks noChangeAspect="1" noChangeArrowheads="1"/>
          </p:cNvPicPr>
          <p:nvPr/>
        </p:nvPicPr>
        <p:blipFill>
          <a:blip r:embed="rId3" cstate="print"/>
          <a:srcRect r="18813"/>
          <a:stretch>
            <a:fillRect/>
          </a:stretch>
        </p:blipFill>
        <p:spPr bwMode="auto">
          <a:xfrm>
            <a:off x="6324600" y="4144107"/>
            <a:ext cx="2587735" cy="240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" name="Group 10"/>
          <p:cNvGrpSpPr/>
          <p:nvPr/>
        </p:nvGrpSpPr>
        <p:grpSpPr>
          <a:xfrm>
            <a:off x="685800" y="6248400"/>
            <a:ext cx="5638800" cy="421341"/>
            <a:chOff x="685800" y="6248400"/>
            <a:chExt cx="5638800" cy="421341"/>
          </a:xfrm>
        </p:grpSpPr>
        <p:sp>
          <p:nvSpPr>
            <p:cNvPr id="7" name="Oval 6"/>
            <p:cNvSpPr/>
            <p:nvPr/>
          </p:nvSpPr>
          <p:spPr>
            <a:xfrm>
              <a:off x="685800" y="6364941"/>
              <a:ext cx="2590800" cy="3048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>
              <a:off x="3352800" y="6248400"/>
              <a:ext cx="2971800" cy="268941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3580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/>
          <p:cNvCxnSpPr/>
          <p:nvPr/>
        </p:nvCxnSpPr>
        <p:spPr>
          <a:xfrm flipH="1" flipV="1">
            <a:off x="2971800" y="1896035"/>
            <a:ext cx="762000" cy="83820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1"/>
          <p:cNvSpPr/>
          <p:nvPr/>
        </p:nvSpPr>
        <p:spPr>
          <a:xfrm>
            <a:off x="3200400" y="2743200"/>
            <a:ext cx="2438400" cy="10668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914400" y="838200"/>
            <a:ext cx="2438400" cy="10668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477436" y="838200"/>
            <a:ext cx="2438400" cy="10668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200400" y="2971800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HABITAT A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5463989" y="1048434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BIOME A</a:t>
            </a:r>
            <a:endParaRPr 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914400" y="1039469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HABITAT</a:t>
            </a:r>
            <a:endParaRPr lang="en-US" sz="3600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5029200" y="1905000"/>
            <a:ext cx="762000" cy="83820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3124200" y="4867876"/>
            <a:ext cx="2590800" cy="1532924"/>
            <a:chOff x="3886200" y="1219200"/>
            <a:chExt cx="2590800" cy="304800"/>
          </a:xfrm>
        </p:grpSpPr>
        <p:sp>
          <p:nvSpPr>
            <p:cNvPr id="13" name="Oval 12"/>
            <p:cNvSpPr/>
            <p:nvPr/>
          </p:nvSpPr>
          <p:spPr>
            <a:xfrm>
              <a:off x="3886200" y="1219200"/>
              <a:ext cx="2590800" cy="3048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191000" y="1307343"/>
              <a:ext cx="1981200" cy="1407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Definitions using</a:t>
              </a:r>
            </a:p>
            <a:p>
              <a:r>
                <a:rPr lang="en-US" sz="2000" dirty="0" err="1" smtClean="0">
                  <a:solidFill>
                    <a:srgbClr val="FF0000"/>
                  </a:solidFill>
                </a:rPr>
                <a:t>Env</a:t>
              </a:r>
              <a:r>
                <a:rPr lang="en-US" sz="2000" dirty="0" smtClean="0">
                  <a:solidFill>
                    <a:srgbClr val="FF0000"/>
                  </a:solidFill>
                </a:rPr>
                <a:t>. Conditions?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6" name="Rounded Rectangle 15"/>
          <p:cNvSpPr/>
          <p:nvPr/>
        </p:nvSpPr>
        <p:spPr>
          <a:xfrm>
            <a:off x="6418730" y="3055908"/>
            <a:ext cx="2438400" cy="174469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405283" y="3266143"/>
            <a:ext cx="243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Geographic Feature A</a:t>
            </a:r>
            <a:endParaRPr lang="en-US" sz="3600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5625353" y="3475009"/>
            <a:ext cx="779930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 descr="monarch"/>
          <p:cNvPicPr>
            <a:picLocks noChangeAspect="1" noChangeArrowheads="1"/>
          </p:cNvPicPr>
          <p:nvPr/>
        </p:nvPicPr>
        <p:blipFill>
          <a:blip r:embed="rId2" cstate="print"/>
          <a:srcRect r="18813"/>
          <a:stretch>
            <a:fillRect/>
          </a:stretch>
        </p:blipFill>
        <p:spPr bwMode="auto">
          <a:xfrm>
            <a:off x="89647" y="2509928"/>
            <a:ext cx="1649506" cy="1533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1976717" y="2917888"/>
            <a:ext cx="99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uses</a:t>
            </a:r>
            <a:endParaRPr lang="en-US" sz="2800" dirty="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1743635" y="3425241"/>
            <a:ext cx="1456765" cy="2488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4140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52" r="37614" b="12440"/>
          <a:stretch/>
        </p:blipFill>
        <p:spPr bwMode="auto">
          <a:xfrm>
            <a:off x="-17930" y="650004"/>
            <a:ext cx="9009529" cy="5971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76200" y="76200"/>
            <a:ext cx="7086600" cy="381000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err="1" smtClean="0"/>
              <a:t>Vue</a:t>
            </a:r>
            <a:r>
              <a:rPr lang="en-US" sz="2000" dirty="0" smtClean="0"/>
              <a:t> File – Habitats to add in ENVO?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8686800" y="1981200"/>
            <a:ext cx="4572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686800" y="5486400"/>
            <a:ext cx="4572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38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1524000"/>
            <a:ext cx="84582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sz="2800" dirty="0" smtClean="0"/>
              <a:t>Brainstormed </a:t>
            </a:r>
            <a:r>
              <a:rPr lang="en-US" sz="2800" dirty="0" smtClean="0"/>
              <a:t>“habitat” ontology importing ENVO</a:t>
            </a:r>
          </a:p>
          <a:p>
            <a:pPr lvl="1"/>
            <a:endParaRPr lang="en-US" sz="2800" dirty="0" smtClean="0"/>
          </a:p>
          <a:p>
            <a:pPr marL="742950" lvl="1" indent="-285750">
              <a:buFontTx/>
              <a:buChar char="-"/>
            </a:pPr>
            <a:r>
              <a:rPr lang="en-US" sz="2800" dirty="0" smtClean="0"/>
              <a:t>Included logical definitions for some new classes </a:t>
            </a:r>
          </a:p>
          <a:p>
            <a:pPr marL="1200150" lvl="2" indent="-285750">
              <a:buFontTx/>
              <a:buChar char="-"/>
            </a:pPr>
            <a:r>
              <a:rPr lang="en-US" sz="2800" dirty="0" smtClean="0"/>
              <a:t>Started with more easily defined classes: desert biome</a:t>
            </a:r>
          </a:p>
          <a:p>
            <a:pPr lvl="2"/>
            <a:endParaRPr lang="en-US" sz="2800" dirty="0" smtClean="0"/>
          </a:p>
          <a:p>
            <a:pPr marL="742950" lvl="1" indent="-285750">
              <a:buFontTx/>
              <a:buChar char="-"/>
            </a:pPr>
            <a:r>
              <a:rPr lang="en-US" sz="2800" dirty="0" smtClean="0"/>
              <a:t>Brainstormed logical definitions</a:t>
            </a:r>
          </a:p>
          <a:p>
            <a:pPr marL="1200150" lvl="2" indent="-285750">
              <a:buFontTx/>
              <a:buChar char="-"/>
            </a:pPr>
            <a:r>
              <a:rPr lang="en-US" sz="2800" dirty="0" smtClean="0"/>
              <a:t>Associated environmental conditions, plants, </a:t>
            </a:r>
            <a:r>
              <a:rPr lang="en-US" sz="2800" dirty="0" err="1" smtClean="0"/>
              <a:t>etc</a:t>
            </a:r>
            <a:endParaRPr lang="en-US" sz="2800" dirty="0" smtClean="0"/>
          </a:p>
          <a:p>
            <a:pPr marL="742950" lvl="1" indent="-285750">
              <a:buFontTx/>
              <a:buChar char="-"/>
            </a:pPr>
            <a:endParaRPr lang="en-US" sz="2800" dirty="0" smtClean="0"/>
          </a:p>
          <a:p>
            <a:pPr marL="342900" indent="-342900">
              <a:buAutoNum type="arabicParenR"/>
            </a:pPr>
            <a:r>
              <a:rPr lang="en-US" sz="2800" dirty="0" smtClean="0"/>
              <a:t>Connected to ENVO curators (Thanks Melissa</a:t>
            </a:r>
            <a:r>
              <a:rPr lang="en-US" sz="2800" dirty="0" smtClean="0"/>
              <a:t>)</a:t>
            </a:r>
          </a:p>
          <a:p>
            <a:r>
              <a:rPr lang="en-US" sz="2800" dirty="0" smtClean="0"/>
              <a:t>     and joined some </a:t>
            </a:r>
            <a:r>
              <a:rPr lang="en-US" sz="2800" dirty="0" err="1" smtClean="0"/>
              <a:t>listservs</a:t>
            </a:r>
            <a:endParaRPr lang="en-US" sz="2800" dirty="0" smtClean="0"/>
          </a:p>
          <a:p>
            <a:pPr marL="342900" indent="-342900">
              <a:buAutoNum type="arabicParenR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7439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</TotalTime>
  <Words>205</Words>
  <Application>Microsoft Office PowerPoint</Application>
  <PresentationFormat>On-screen Show (4:3)</PresentationFormat>
  <Paragraphs>76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Ontologies for Butterflies</vt:lpstr>
      <vt:lpstr>Main Project Goals</vt:lpstr>
      <vt:lpstr>Main Project Goals</vt:lpstr>
      <vt:lpstr>Vue File – Butterfly Life History &amp; Ecological Traits</vt:lpstr>
      <vt:lpstr>ENVO</vt:lpstr>
      <vt:lpstr>ENVO “Habitat”</vt:lpstr>
      <vt:lpstr>PowerPoint Presentation</vt:lpstr>
      <vt:lpstr>PowerPoint Presentation</vt:lpstr>
      <vt:lpstr>Progress</vt:lpstr>
      <vt:lpstr>Moving Forward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Butterfly informatics</dc:title>
  <dc:creator>lries</dc:creator>
  <cp:lastModifiedBy>Elise</cp:lastModifiedBy>
  <cp:revision>29</cp:revision>
  <dcterms:created xsi:type="dcterms:W3CDTF">2013-07-25T15:10:40Z</dcterms:created>
  <dcterms:modified xsi:type="dcterms:W3CDTF">2013-08-02T13:04:07Z</dcterms:modified>
</cp:coreProperties>
</file>