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50" r:id="rId2"/>
    <p:sldId id="331" r:id="rId3"/>
    <p:sldId id="437" r:id="rId4"/>
    <p:sldId id="385" r:id="rId5"/>
    <p:sldId id="351" r:id="rId6"/>
    <p:sldId id="387" r:id="rId7"/>
    <p:sldId id="431" r:id="rId8"/>
    <p:sldId id="451" r:id="rId9"/>
    <p:sldId id="438" r:id="rId10"/>
    <p:sldId id="338" r:id="rId11"/>
    <p:sldId id="388" r:id="rId12"/>
    <p:sldId id="440" r:id="rId13"/>
    <p:sldId id="439" r:id="rId14"/>
    <p:sldId id="434" r:id="rId15"/>
    <p:sldId id="41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00408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0774" autoAdjust="0"/>
    <p:restoredTop sz="97338" autoAdjust="0"/>
  </p:normalViewPr>
  <p:slideViewPr>
    <p:cSldViewPr snapToGrid="0" snapToObjects="1">
      <p:cViewPr varScale="1">
        <p:scale>
          <a:sx n="105" d="100"/>
          <a:sy n="105" d="100"/>
        </p:scale>
        <p:origin x="-1184" y="-120"/>
      </p:cViewPr>
      <p:guideLst>
        <p:guide orient="horz" pos="400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C2E4-DDFD-134D-8791-B4F38918FB42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6CEF-BD74-BF4F-B93C-6DD63D6A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6CEF-BD74-BF4F-B93C-6DD63D6AAB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F4FB-6B37-A146-A7D2-BF133568AAD7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circles around lungs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synch by </a:t>
            </a:r>
            <a:r>
              <a:rPr lang="en-US" dirty="0" err="1" smtClean="0"/>
              <a:t>xref</a:t>
            </a:r>
            <a:r>
              <a:rPr lang="en-US" dirty="0" smtClean="0"/>
              <a:t>. Basically, approach is manual and very easy to get out of synch.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synch by </a:t>
            </a:r>
            <a:r>
              <a:rPr lang="en-US" dirty="0" err="1" smtClean="0"/>
              <a:t>xref</a:t>
            </a:r>
            <a:r>
              <a:rPr lang="en-US" dirty="0" smtClean="0"/>
              <a:t>. Basically, approach is manual and very easy to get out of synch.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F4FB-6B37-A146-A7D2-BF133568AAD7}" type="slidenum">
              <a:rPr lang="en-US"/>
              <a:pPr/>
              <a:t>10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uberon-combined-mammal.owl</a:t>
            </a:r>
            <a:r>
              <a:rPr lang="en-US" dirty="0" smtClean="0"/>
              <a:t> - shows you what you get with the bridge axioms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9250" lvl="1" indent="-349250" eaLnBrk="1" hangingPunct="1">
              <a:spcBef>
                <a:spcPts val="2000"/>
              </a:spcBef>
              <a:buFontTx/>
              <a:buNone/>
            </a:pPr>
            <a:r>
              <a:rPr lang="en-US" dirty="0" smtClean="0"/>
              <a:t>\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B859B-158F-A443-81A0-308348857C5F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D161-5A65-D54C-A2EA-A98C2B23D5B7}" type="datetimeFigureOut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8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608" y="219240"/>
            <a:ext cx="8692444" cy="522738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02329" y="2116870"/>
            <a:ext cx="5552554" cy="2087983"/>
            <a:chOff x="1046" y="1577"/>
            <a:chExt cx="3754" cy="1440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6" y="1584"/>
              <a:ext cx="538" cy="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5"/>
            <a:srcRect l="5446" t="4420" r="5562" b="24861"/>
            <a:stretch>
              <a:fillRect/>
            </a:stretch>
          </p:blipFill>
          <p:spPr bwMode="auto">
            <a:xfrm>
              <a:off x="1680" y="1584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52" y="1584"/>
              <a:ext cx="1856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1" y="1577"/>
              <a:ext cx="499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80" y="2223"/>
              <a:ext cx="86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554" y="2153"/>
              <a:ext cx="57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734" y="2177"/>
            <a:ext cx="67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Image" r:id="rId10" imgW="2387302" imgH="2971429" progId="">
                    <p:embed/>
                  </p:oleObj>
                </mc:Choice>
                <mc:Fallback>
                  <p:oleObj name="Image" r:id="rId10" imgW="2387302" imgH="29714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177"/>
                          <a:ext cx="674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08" y="234540"/>
            <a:ext cx="8692444" cy="1462707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Developing anatomy ontologies in the context of others</a:t>
            </a:r>
            <a:endParaRPr lang="en-US" b="1" dirty="0"/>
          </a:p>
        </p:txBody>
      </p:sp>
      <p:pic>
        <p:nvPicPr>
          <p:cNvPr id="13" name="Picture 12" descr="AnatomyCourseGraphic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6392"/>
            <a:ext cx="91440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02329" y="4757071"/>
            <a:ext cx="57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Melissa Haendel, Chris </a:t>
            </a:r>
            <a:r>
              <a:rPr lang="en-US" b="1" dirty="0" err="1" smtClean="0"/>
              <a:t>Mungall</a:t>
            </a:r>
            <a:r>
              <a:rPr lang="en-US" b="1" dirty="0" smtClean="0"/>
              <a:t>, Carlo </a:t>
            </a:r>
            <a:r>
              <a:rPr lang="en-US" b="1" dirty="0" err="1" smtClean="0"/>
              <a:t>Torniai</a:t>
            </a:r>
            <a:r>
              <a:rPr lang="en-US" b="1" dirty="0" smtClean="0"/>
              <a:t>, Matt Yoder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546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088571" y="2648014"/>
            <a:ext cx="0" cy="285750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1578429" y="1055978"/>
            <a:ext cx="7130143" cy="4735286"/>
          </a:xfrm>
          <a:prstGeom prst="ellipse">
            <a:avLst/>
          </a:prstGeom>
          <a:solidFill>
            <a:schemeClr val="accent1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defTabSz="91479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 flipV="1">
            <a:off x="7946572" y="3586907"/>
            <a:ext cx="217714" cy="32657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6204857" y="4158407"/>
            <a:ext cx="653143" cy="489857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H="1" flipV="1">
            <a:off x="5651500" y="1505014"/>
            <a:ext cx="544286" cy="5306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5225143" y="4158407"/>
            <a:ext cx="381001" cy="1796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5878286" y="4158407"/>
            <a:ext cx="816429" cy="15103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 flipV="1">
            <a:off x="5225143" y="3341978"/>
            <a:ext cx="272143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 flipV="1">
            <a:off x="5216072" y="2688835"/>
            <a:ext cx="9071" cy="2449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394858" y="2158157"/>
            <a:ext cx="1034143" cy="17144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4299857" y="1505014"/>
            <a:ext cx="535214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1632857" y="3178692"/>
            <a:ext cx="2993571" cy="449036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4299857" y="2117335"/>
            <a:ext cx="381000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 flipV="1">
            <a:off x="5279571" y="1505014"/>
            <a:ext cx="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7565571" y="4199228"/>
            <a:ext cx="0" cy="449036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 flipV="1">
            <a:off x="7456714" y="1872406"/>
            <a:ext cx="489857" cy="5306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V="1">
            <a:off x="3646714" y="4076764"/>
            <a:ext cx="1524000" cy="69396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H="1" flipV="1">
            <a:off x="2340428" y="4240050"/>
            <a:ext cx="326572" cy="6123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28696" y="112231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b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anatomical structure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239000" y="2382674"/>
            <a:ext cx="1088571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endoderm of </a:t>
            </a:r>
            <a:r>
              <a:rPr lang="en-US" sz="1000" b="1" dirty="0" err="1">
                <a:latin typeface="Calibri" charset="0"/>
                <a:ea typeface="ＭＳ Ｐゴシック" charset="-128"/>
                <a:cs typeface="ＭＳ Ｐゴシック" charset="-128"/>
              </a:rPr>
              <a:t>forgut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40286" y="4658469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70714" y="3770603"/>
            <a:ext cx="1047750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lung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12821" y="2954174"/>
            <a:ext cx="1211036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respiration organ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80857" y="2280621"/>
            <a:ext cx="1093107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organ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10036" y="2015281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foregut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82536" y="377060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alveolus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490107" y="4658469"/>
            <a:ext cx="1211036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alveolus of lung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02428" y="1749942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organ part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6319384" y="5709621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FMA:lung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4726215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MA:lung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313714" y="1525424"/>
            <a:ext cx="1143000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endoderm</a:t>
            </a:r>
          </a:p>
        </p:txBody>
      </p:sp>
      <p:sp>
        <p:nvSpPr>
          <p:cNvPr id="109" name="Rounded Rectangle 108"/>
          <p:cNvSpPr>
            <a:spLocks noChangeArrowheads="1"/>
          </p:cNvSpPr>
          <p:nvPr/>
        </p:nvSpPr>
        <p:spPr bwMode="auto">
          <a:xfrm>
            <a:off x="435428" y="3546085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GO: respiratory gaseous exchange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415143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MA:lung</a:t>
            </a:r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3147786" y="5668799"/>
            <a:ext cx="974045" cy="530679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FMA: pulmonary 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TextBox 89"/>
          <p:cNvSpPr txBox="1">
            <a:spLocks noChangeArrowheads="1"/>
          </p:cNvSpPr>
          <p:nvPr/>
        </p:nvSpPr>
        <p:spPr bwMode="auto">
          <a:xfrm>
            <a:off x="1603896" y="1625606"/>
            <a:ext cx="1687286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taxon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equivalent)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 flipH="1">
            <a:off x="1959429" y="5056478"/>
            <a:ext cx="762000" cy="8980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3374571" y="5056478"/>
            <a:ext cx="163286" cy="571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84"/>
          <p:cNvSpPr txBox="1">
            <a:spLocks noChangeArrowheads="1"/>
          </p:cNvSpPr>
          <p:nvPr/>
        </p:nvSpPr>
        <p:spPr bwMode="auto">
          <a:xfrm>
            <a:off x="1578429" y="1318989"/>
            <a:ext cx="1027625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339933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develops_from</a:t>
            </a:r>
            <a:endParaRPr lang="en-US" sz="1000" b="1" dirty="0">
              <a:solidFill>
                <a:srgbClr val="339933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1578429" y="1220337"/>
            <a:ext cx="623661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0000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part_of</a:t>
            </a:r>
            <a:endParaRPr lang="en-US" sz="1000" b="1" dirty="0">
              <a:solidFill>
                <a:srgbClr val="0000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TextBox 89"/>
          <p:cNvSpPr txBox="1">
            <a:spLocks noChangeArrowheads="1"/>
          </p:cNvSpPr>
          <p:nvPr/>
        </p:nvSpPr>
        <p:spPr bwMode="auto">
          <a:xfrm>
            <a:off x="1578429" y="1096800"/>
            <a:ext cx="1212910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SubClassOf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6161" y="1472834"/>
            <a:ext cx="785359" cy="211596"/>
          </a:xfrm>
          <a:prstGeom prst="rect">
            <a:avLst/>
          </a:prstGeom>
          <a:noFill/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FF66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capable_of</a:t>
            </a:r>
            <a:endParaRPr lang="en-US" sz="1000" b="1" dirty="0">
              <a:solidFill>
                <a:srgbClr val="FF66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>
            <a:off x="489857" y="1442304"/>
            <a:ext cx="10795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>
            <a:off x="489857" y="1323242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>
            <a:off x="490991" y="119375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489857" y="1583392"/>
            <a:ext cx="10795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435428" y="4627853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accent1">
              <a:alpha val="37000"/>
            </a:schemeClr>
          </a:solidFill>
          <a:ln w="28575" cap="flat" cmpd="sng" algn="ctr">
            <a:solidFill>
              <a:srgbClr val="444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NCBITaxon</a:t>
            </a:r>
            <a:r>
              <a:rPr lang="en-US" sz="900" dirty="0" smtClean="0">
                <a:latin typeface="Calibri" charset="0"/>
                <a:ea typeface="ＭＳ Ｐゴシック" charset="-128"/>
                <a:cs typeface="ＭＳ Ｐゴシック" charset="-128"/>
              </a:rPr>
              <a:t>: </a:t>
            </a:r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Mammalia</a:t>
            </a: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flipH="1">
            <a:off x="1632857" y="4811549"/>
            <a:ext cx="870857" cy="1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50"/>
          <p:cNvSpPr>
            <a:spLocks noChangeArrowheads="1"/>
          </p:cNvSpPr>
          <p:nvPr/>
        </p:nvSpPr>
        <p:spPr bwMode="auto">
          <a:xfrm>
            <a:off x="381000" y="1055978"/>
            <a:ext cx="8382000" cy="5429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7150" tIns="28575" rIns="57150" bIns="2857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>
            <a:off x="489857" y="1725332"/>
            <a:ext cx="10341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7674429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EHDAA:</a:t>
            </a:r>
          </a:p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Line 5"/>
          <p:cNvSpPr>
            <a:spLocks noChangeShapeType="1"/>
          </p:cNvSpPr>
          <p:nvPr/>
        </p:nvSpPr>
        <p:spPr bwMode="auto">
          <a:xfrm flipH="1" flipV="1">
            <a:off x="7456714" y="4974835"/>
            <a:ext cx="653143" cy="9388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flipH="1">
            <a:off x="489857" y="1847796"/>
            <a:ext cx="1088571" cy="0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4"/>
          <p:cNvSpPr txBox="1">
            <a:spLocks noChangeArrowheads="1"/>
          </p:cNvSpPr>
          <p:nvPr/>
        </p:nvSpPr>
        <p:spPr bwMode="auto">
          <a:xfrm>
            <a:off x="1578429" y="1748071"/>
            <a:ext cx="977656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solidFill>
                  <a:srgbClr val="D1D20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only_in_taxon</a:t>
            </a:r>
            <a:endParaRPr lang="en-US" sz="1000" b="1" dirty="0">
              <a:solidFill>
                <a:srgbClr val="D1D20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374571" y="3546085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pulmonary </a:t>
            </a:r>
            <a:r>
              <a:rPr lang="en-US" sz="1100" dirty="0" err="1" smtClean="0"/>
              <a:t>acinus</a:t>
            </a:r>
            <a:endParaRPr lang="en-US" sz="11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191000" y="4658469"/>
            <a:ext cx="1088571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alveolar sac</a:t>
            </a:r>
            <a:endParaRPr lang="en-US" sz="1100" dirty="0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V="1">
            <a:off x="3701143" y="4852371"/>
            <a:ext cx="48985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 flipH="1" flipV="1">
            <a:off x="4191000" y="3913478"/>
            <a:ext cx="381000" cy="73478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749143" y="377060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lung </a:t>
            </a:r>
            <a:r>
              <a:rPr lang="en-US" sz="1100" dirty="0" err="1" smtClean="0"/>
              <a:t>primordium</a:t>
            </a:r>
            <a:endParaRPr lang="en-US" sz="1100" dirty="0"/>
          </a:p>
        </p:txBody>
      </p:sp>
      <p:sp>
        <p:nvSpPr>
          <p:cNvPr id="110" name="Rounded Rectangle 109"/>
          <p:cNvSpPr/>
          <p:nvPr/>
        </p:nvSpPr>
        <p:spPr>
          <a:xfrm>
            <a:off x="421821" y="2280621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swim bladder</a:t>
            </a:r>
            <a:endParaRPr lang="en-US" sz="11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V="1">
            <a:off x="1632857" y="2484728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>
            <a:off x="4626428" y="3750192"/>
            <a:ext cx="544286" cy="816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 flipV="1">
            <a:off x="6368143" y="2403085"/>
            <a:ext cx="598714" cy="1387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293428" y="3219514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respiratory </a:t>
            </a:r>
            <a:r>
              <a:rPr lang="en-US" sz="1100" dirty="0" err="1" smtClean="0"/>
              <a:t>primordium</a:t>
            </a:r>
            <a:endParaRPr lang="en-US" sz="1100" dirty="0"/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 flipH="1" flipV="1">
            <a:off x="7130143" y="2198978"/>
            <a:ext cx="217714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22"/>
          <p:cNvSpPr>
            <a:spLocks noChangeShapeType="1"/>
          </p:cNvSpPr>
          <p:nvPr/>
        </p:nvSpPr>
        <p:spPr bwMode="auto">
          <a:xfrm flipV="1">
            <a:off x="7837714" y="2770478"/>
            <a:ext cx="0" cy="44903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 flipH="1" flipV="1">
            <a:off x="6858000" y="2403085"/>
            <a:ext cx="489857" cy="81642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H="1" flipV="1">
            <a:off x="3755572" y="2158156"/>
            <a:ext cx="217714" cy="13879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 flipH="1" flipV="1">
            <a:off x="5823857" y="1260085"/>
            <a:ext cx="544286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 flipV="1">
            <a:off x="2394857" y="6240299"/>
            <a:ext cx="2340429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V="1">
            <a:off x="4082143" y="5832085"/>
            <a:ext cx="223157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35428" y="2954174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accent1">
              <a:alpha val="37000"/>
            </a:schemeClr>
          </a:solidFill>
          <a:ln w="28575" cap="flat" cmpd="sng" algn="ctr">
            <a:solidFill>
              <a:srgbClr val="444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NCBITaxon</a:t>
            </a:r>
            <a:r>
              <a:rPr lang="en-US" sz="900" dirty="0" smtClean="0">
                <a:latin typeface="Calibri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Actinopterygii</a:t>
            </a: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31639" y="0"/>
            <a:ext cx="843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Uberon</a:t>
            </a:r>
            <a:r>
              <a:rPr lang="en-US" sz="2800" b="1" dirty="0" smtClean="0"/>
              <a:t> classes connect to other ontologies via a variety of relations</a:t>
            </a:r>
          </a:p>
          <a:p>
            <a:pPr algn="ctr"/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56764" y="3097164"/>
            <a:ext cx="90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Uberon</a:t>
            </a:r>
            <a:endParaRPr lang="en-US" b="1" dirty="0" smtClean="0"/>
          </a:p>
          <a:p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39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255006" y="106944"/>
            <a:ext cx="877515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/>
              <a:t>Synchronization by </a:t>
            </a:r>
            <a:r>
              <a:rPr lang="en-US" sz="3200" b="1" dirty="0" smtClean="0"/>
              <a:t>reuse from external ontologies</a:t>
            </a:r>
            <a:endParaRPr lang="en-US" sz="3200" b="1" dirty="0"/>
          </a:p>
        </p:txBody>
      </p:sp>
      <p:sp>
        <p:nvSpPr>
          <p:cNvPr id="45061" name="TextBox 28"/>
          <p:cNvSpPr txBox="1">
            <a:spLocks noChangeArrowheads="1"/>
          </p:cNvSpPr>
          <p:nvPr/>
        </p:nvSpPr>
        <p:spPr bwMode="auto">
          <a:xfrm>
            <a:off x="375421" y="5525184"/>
            <a:ext cx="85172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E46C0A"/>
                </a:solidFill>
              </a:rPr>
              <a:t>One can import a whole ontology or just portions of another ontology</a:t>
            </a:r>
          </a:p>
          <a:p>
            <a:pPr algn="ctr"/>
            <a:r>
              <a:rPr lang="en-US" sz="2200" b="1" dirty="0">
                <a:solidFill>
                  <a:srgbClr val="E46C0A"/>
                </a:solidFill>
              </a:rPr>
              <a:t>MIREOT: Minimum information to reference an external ontology </a:t>
            </a:r>
            <a:r>
              <a:rPr lang="en-US" sz="2200" b="1" dirty="0" smtClean="0">
                <a:solidFill>
                  <a:srgbClr val="E46C0A"/>
                </a:solidFill>
              </a:rPr>
              <a:t>term</a:t>
            </a: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21" y="1091612"/>
            <a:ext cx="8755086" cy="3657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3"/>
          <p:cNvSpPr>
            <a:spLocks/>
          </p:cNvSpPr>
          <p:nvPr/>
        </p:nvSpPr>
        <p:spPr bwMode="auto">
          <a:xfrm>
            <a:off x="6728618" y="1233051"/>
            <a:ext cx="666750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Gill Sans" charset="0"/>
                <a:cs typeface="Gill Sans" charset="0"/>
              </a:rPr>
              <a:t>CARO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8265668" y="2809338"/>
            <a:ext cx="52343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408000"/>
                </a:solidFill>
                <a:ea typeface="Gill Sans" charset="0"/>
                <a:cs typeface="Gill Sans" charset="0"/>
              </a:rPr>
              <a:t>VSAO</a:t>
            </a:r>
            <a:endParaRPr lang="en-US" dirty="0">
              <a:solidFill>
                <a:srgbClr val="408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2228990" y="4924357"/>
            <a:ext cx="4558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ea typeface="Gill Sans" charset="0"/>
                <a:cs typeface="Gill Sans" charset="0"/>
              </a:rPr>
              <a:t>TAO</a:t>
            </a:r>
            <a:endParaRPr lang="en-US" sz="2000" b="1" dirty="0">
              <a:ea typeface="Gill Sans" charset="0"/>
              <a:cs typeface="Gill Sans" charset="0"/>
            </a:endParaRPr>
          </a:p>
        </p:txBody>
      </p:sp>
      <p:sp>
        <p:nvSpPr>
          <p:cNvPr id="35" name="Rectangle 6"/>
          <p:cNvSpPr>
            <a:spLocks/>
          </p:cNvSpPr>
          <p:nvPr/>
        </p:nvSpPr>
        <p:spPr bwMode="auto">
          <a:xfrm>
            <a:off x="5721350" y="4924357"/>
            <a:ext cx="23443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ea typeface="Gill Sans" charset="0"/>
                <a:cs typeface="Gill Sans" charset="0"/>
              </a:rPr>
              <a:t>Modularized ontology</a:t>
            </a:r>
            <a:endParaRPr lang="en-US" sz="2000" b="1" dirty="0"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73203"/>
            <a:ext cx="843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To get the imports working well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To have distributed social responsibility assigned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Design patterns to ensure we are all doing the same thing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To check for consistency and errors across multiple ontologies using </a:t>
            </a:r>
            <a:r>
              <a:rPr lang="en-US" sz="2800" b="1" dirty="0" err="1" smtClean="0">
                <a:solidFill>
                  <a:srgbClr val="1F497D"/>
                </a:solidFill>
              </a:rPr>
              <a:t>reasoners</a:t>
            </a:r>
            <a:r>
              <a:rPr lang="en-US" sz="2800" b="1" dirty="0" smtClean="0">
                <a:solidFill>
                  <a:srgbClr val="1F497D"/>
                </a:solidFill>
              </a:rPr>
              <a:t> to get correct results for all users</a:t>
            </a:r>
          </a:p>
          <a:p>
            <a:pPr lvl="1"/>
            <a:r>
              <a:rPr lang="en-US" sz="2400" b="1" dirty="0" smtClean="0"/>
              <a:t>-These ontologies are supposed to be orthogonal but aren’t always 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Visualization tools that can aid non-ontology experts in identifying errors across multiple ontologies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Modularizing ontologies – We need: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-203197" y="219240"/>
            <a:ext cx="9516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 kern="0" dirty="0" smtClean="0">
                <a:latin typeface="+mj-lt"/>
                <a:ea typeface="ＭＳ Ｐゴシック" charset="-128"/>
                <a:cs typeface="ＭＳ Ｐゴシック" charset="-128"/>
              </a:rPr>
              <a:t>Modularizing ontologies</a:t>
            </a:r>
            <a:endParaRPr lang="en-US" sz="3600" b="1" kern="0" dirty="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71861"/>
            <a:ext cx="8467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Identify key points of integration between ontologies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1F497D"/>
                </a:solidFill>
              </a:rPr>
              <a:t>  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Invest energy in understanding what is out there, i.e. seek to import and reuse, rather than “aligning” </a:t>
            </a:r>
            <a:r>
              <a:rPr lang="en-US" sz="2800" b="1" dirty="0" smtClean="0">
                <a:solidFill>
                  <a:srgbClr val="1F497D"/>
                </a:solidFill>
              </a:rPr>
              <a:t>later</a:t>
            </a:r>
          </a:p>
          <a:p>
            <a:pPr>
              <a:buFont typeface="Wingdings" charset="2"/>
              <a:buChar char="§"/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 smtClean="0">
                <a:solidFill>
                  <a:srgbClr val="1F497D"/>
                </a:solidFill>
              </a:rPr>
              <a:t> Modularize based on domain or taxon</a:t>
            </a:r>
          </a:p>
          <a:p>
            <a:pPr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Let the </a:t>
            </a:r>
            <a:r>
              <a:rPr lang="en-US" sz="2800" b="1" dirty="0" err="1">
                <a:solidFill>
                  <a:srgbClr val="1F497D"/>
                </a:solidFill>
              </a:rPr>
              <a:t>reasoner</a:t>
            </a:r>
            <a:r>
              <a:rPr lang="en-US" sz="2800" b="1" dirty="0">
                <a:solidFill>
                  <a:srgbClr val="1F497D"/>
                </a:solidFill>
              </a:rPr>
              <a:t> help do the work</a:t>
            </a:r>
          </a:p>
          <a:p>
            <a:pPr>
              <a:buFont typeface="Wingdings" charset="2"/>
              <a:buChar char="§"/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Work together to distribute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using ontologies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667434"/>
            <a:ext cx="8519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seta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'</a:t>
            </a:r>
            <a:r>
              <a:rPr lang="en-US" sz="2400" b="1" i="1" dirty="0"/>
              <a:t>is bearer of' </a:t>
            </a:r>
            <a:r>
              <a:rPr lang="en-US" sz="2400" b="1" dirty="0"/>
              <a:t>some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Yellow</a:t>
            </a:r>
            <a:r>
              <a:rPr lang="en-US" sz="2400" b="1" dirty="0" smtClean="0"/>
              <a:t>) </a:t>
            </a:r>
            <a:r>
              <a:rPr lang="en-US" sz="2400" b="1" dirty="0" smtClean="0"/>
              <a:t>and </a:t>
            </a:r>
            <a:r>
              <a:rPr lang="en-US" sz="2400" b="1" dirty="0"/>
              <a:t>(</a:t>
            </a:r>
            <a:r>
              <a:rPr lang="en-US" sz="2400" b="1" i="1" dirty="0" err="1"/>
              <a:t>part_of</a:t>
            </a:r>
            <a:r>
              <a:rPr lang="en-US" sz="2400" b="1" dirty="0"/>
              <a:t> some </a:t>
            </a:r>
            <a:r>
              <a:rPr lang="en-US" sz="2400" b="1" dirty="0">
                <a:solidFill>
                  <a:srgbClr val="FF0000"/>
                </a:solidFill>
              </a:rPr>
              <a:t>head</a:t>
            </a:r>
            <a:r>
              <a:rPr lang="en-US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8046" y="2298102"/>
            <a:ext cx="101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RO/BFO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1436" y="3129099"/>
            <a:ext cx="8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745" y="3144408"/>
            <a:ext cx="10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PATO</a:t>
            </a:r>
            <a:endParaRPr lang="en-US" sz="2800" b="1" dirty="0">
              <a:effectLst>
                <a:glow rad="101600">
                  <a:srgbClr val="FFFF00">
                    <a:alpha val="75000"/>
                  </a:srgb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8182" y="3129099"/>
            <a:ext cx="8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5779" y="2307382"/>
            <a:ext cx="101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RO/BFO</a:t>
            </a:r>
            <a:endParaRPr lang="en-US" b="1" i="1" dirty="0"/>
          </a:p>
        </p:txBody>
      </p:sp>
      <p:pic>
        <p:nvPicPr>
          <p:cNvPr id="12" name="Picture 11" descr="49_mx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52" y="4066823"/>
            <a:ext cx="2514140" cy="24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2ven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00113"/>
            <a:ext cx="71628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02600" y="289792"/>
            <a:ext cx="87173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Ontologies can help reconcile 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annotations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136070" y="4136850"/>
            <a:ext cx="3156857" cy="240846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5470070" y="1156886"/>
            <a:ext cx="3102429" cy="54700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3129642" y="1197708"/>
            <a:ext cx="2340429" cy="232682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2966356" y="3483707"/>
            <a:ext cx="2503714" cy="3102429"/>
          </a:xfrm>
          <a:prstGeom prst="rect">
            <a:avLst/>
          </a:prstGeom>
        </p:spPr>
      </p:pic>
      <p:sp>
        <p:nvSpPr>
          <p:cNvPr id="2052" name="Line 4"/>
          <p:cNvSpPr>
            <a:spLocks noChangeShapeType="1"/>
          </p:cNvSpPr>
          <p:nvPr/>
        </p:nvSpPr>
        <p:spPr bwMode="auto">
          <a:xfrm flipH="1" flipV="1">
            <a:off x="3652155" y="5116564"/>
            <a:ext cx="348344" cy="5510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7647211" y="4259315"/>
            <a:ext cx="1" cy="653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 flipV="1">
            <a:off x="6504213" y="4300136"/>
            <a:ext cx="870857" cy="6531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7160191" y="491245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3619499" y="5443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9" name="Rounded Rectangle 108"/>
          <p:cNvSpPr>
            <a:spLocks noChangeArrowheads="1"/>
          </p:cNvSpPr>
          <p:nvPr/>
        </p:nvSpPr>
        <p:spPr bwMode="auto">
          <a:xfrm>
            <a:off x="3660320" y="2299886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</a:t>
            </a:r>
            <a:r>
              <a:rPr lang="en-US" sz="9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gaseous exchange</a:t>
            </a: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flipH="1" flipV="1">
            <a:off x="7646078" y="3279600"/>
            <a:ext cx="1134" cy="653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7160191" y="3851100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lobular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V="1">
            <a:off x="6340927" y="3279600"/>
            <a:ext cx="0" cy="53067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6939641" y="2891797"/>
            <a:ext cx="1360714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parenchymatous</a:t>
            </a:r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7160191" y="2014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solid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V="1">
            <a:off x="7647213" y="2422350"/>
            <a:ext cx="1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5881119" y="491245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pleural sac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6830784" y="5116565"/>
            <a:ext cx="32657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/>
        </p:nvSpPr>
        <p:spPr bwMode="auto">
          <a:xfrm flipV="1">
            <a:off x="6340927" y="2422350"/>
            <a:ext cx="0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V="1">
            <a:off x="4381499" y="5075743"/>
            <a:ext cx="217714" cy="36739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3189740" y="4687939"/>
            <a:ext cx="974045" cy="44903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thoracic cavity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3129642" y="3973564"/>
            <a:ext cx="92528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thoracic cavity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 flipH="1" flipV="1">
            <a:off x="3619499" y="4381779"/>
            <a:ext cx="0" cy="30616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3660320" y="1646743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multicellular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organismal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process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 flipV="1">
            <a:off x="4265838" y="2014136"/>
            <a:ext cx="1" cy="3673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1660070" y="5116564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lung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408213" y="4626707"/>
            <a:ext cx="1251857" cy="44903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respiratory system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45205" y="1238529"/>
            <a:ext cx="474514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GO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279070" y="4215703"/>
            <a:ext cx="641214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MPO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900983" y="3603381"/>
            <a:ext cx="474489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MA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667499" y="1358203"/>
            <a:ext cx="615553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FMA</a:t>
            </a:r>
            <a:endParaRPr lang="en-US" b="1" dirty="0"/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353784" y="5606422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pulmonary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acinus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1660070" y="6035047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pulmonary alveolus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3625169" y="6096279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</a:p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V="1">
            <a:off x="4109356" y="5851350"/>
            <a:ext cx="5669" cy="24492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ounded Rectangle 90"/>
          <p:cNvSpPr>
            <a:spLocks noChangeArrowheads="1"/>
          </p:cNvSpPr>
          <p:nvPr/>
        </p:nvSpPr>
        <p:spPr bwMode="auto">
          <a:xfrm>
            <a:off x="3660320" y="3034672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system process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 flipV="1">
            <a:off x="4259035" y="2708101"/>
            <a:ext cx="6804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 flipV="1">
            <a:off x="1006927" y="5320672"/>
            <a:ext cx="653143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 flipH="1" flipV="1">
            <a:off x="1551213" y="5769708"/>
            <a:ext cx="70757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 flipH="1" flipV="1">
            <a:off x="1660071" y="4830815"/>
            <a:ext cx="70757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5881119" y="2014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5851070" y="2891797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respiratory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9" name="Rounded Rectangle 98"/>
          <p:cNvSpPr>
            <a:spLocks noChangeArrowheads="1"/>
          </p:cNvSpPr>
          <p:nvPr/>
        </p:nvSpPr>
        <p:spPr bwMode="auto">
          <a:xfrm>
            <a:off x="5881119" y="3810279"/>
            <a:ext cx="974045" cy="48985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Lower respiratory tract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0" name="Rounded Rectangle 99"/>
          <p:cNvSpPr>
            <a:spLocks noChangeArrowheads="1"/>
          </p:cNvSpPr>
          <p:nvPr/>
        </p:nvSpPr>
        <p:spPr bwMode="auto">
          <a:xfrm>
            <a:off x="7160191" y="603504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alveolar sac 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 flipH="1" flipV="1">
            <a:off x="6613070" y="6137100"/>
            <a:ext cx="544286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5959927" y="572888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pulmonary </a:t>
            </a:r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acinus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V="1">
            <a:off x="6885213" y="5320672"/>
            <a:ext cx="598714" cy="44903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 flipV="1">
            <a:off x="6340927" y="4300136"/>
            <a:ext cx="0" cy="61232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4278311" y="3973564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" name="Rounded Rectangle 106"/>
          <p:cNvSpPr>
            <a:spLocks noChangeArrowheads="1"/>
          </p:cNvSpPr>
          <p:nvPr/>
        </p:nvSpPr>
        <p:spPr bwMode="auto">
          <a:xfrm>
            <a:off x="4218213" y="4687939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respiratory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8" name="Line 5"/>
          <p:cNvSpPr>
            <a:spLocks noChangeShapeType="1"/>
          </p:cNvSpPr>
          <p:nvPr/>
        </p:nvSpPr>
        <p:spPr bwMode="auto">
          <a:xfrm flipV="1">
            <a:off x="4816928" y="4381779"/>
            <a:ext cx="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190499" y="1687565"/>
            <a:ext cx="2830286" cy="24084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98071" y="1766417"/>
            <a:ext cx="1064557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EHDAA2</a:t>
            </a:r>
            <a:endParaRPr lang="en-US" b="1" dirty="0"/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1660071" y="346329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>
            <a:off x="1170213" y="3442886"/>
            <a:ext cx="489857" cy="244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ounded Rectangle 93"/>
          <p:cNvSpPr>
            <a:spLocks noChangeArrowheads="1"/>
          </p:cNvSpPr>
          <p:nvPr/>
        </p:nvSpPr>
        <p:spPr bwMode="auto">
          <a:xfrm>
            <a:off x="517071" y="3014261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1496784" y="2606047"/>
            <a:ext cx="1102179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primordium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1" name="Rounded Rectangle 110"/>
          <p:cNvSpPr>
            <a:spLocks noChangeArrowheads="1"/>
          </p:cNvSpPr>
          <p:nvPr/>
        </p:nvSpPr>
        <p:spPr bwMode="auto">
          <a:xfrm>
            <a:off x="517070" y="2116189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pharyngeal region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2" name="Line 45"/>
          <p:cNvSpPr>
            <a:spLocks noChangeShapeType="1"/>
          </p:cNvSpPr>
          <p:nvPr/>
        </p:nvSpPr>
        <p:spPr bwMode="auto">
          <a:xfrm>
            <a:off x="1061356" y="2544815"/>
            <a:ext cx="435429" cy="204107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45"/>
          <p:cNvSpPr>
            <a:spLocks noChangeShapeType="1"/>
          </p:cNvSpPr>
          <p:nvPr/>
        </p:nvSpPr>
        <p:spPr bwMode="auto">
          <a:xfrm flipH="1">
            <a:off x="1496785" y="3034672"/>
            <a:ext cx="489857" cy="244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84"/>
          <p:cNvSpPr txBox="1">
            <a:spLocks noChangeArrowheads="1"/>
          </p:cNvSpPr>
          <p:nvPr/>
        </p:nvSpPr>
        <p:spPr bwMode="auto">
          <a:xfrm>
            <a:off x="1605642" y="1292074"/>
            <a:ext cx="1027625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339933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develops_from</a:t>
            </a:r>
            <a:endParaRPr lang="en-US" sz="1000" b="1" dirty="0">
              <a:solidFill>
                <a:srgbClr val="339933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7" name="TextBox 88"/>
          <p:cNvSpPr txBox="1">
            <a:spLocks noChangeArrowheads="1"/>
          </p:cNvSpPr>
          <p:nvPr/>
        </p:nvSpPr>
        <p:spPr bwMode="auto">
          <a:xfrm>
            <a:off x="1605642" y="1193422"/>
            <a:ext cx="623661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0000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part_of</a:t>
            </a:r>
            <a:endParaRPr lang="en-US" sz="1000" b="1" dirty="0">
              <a:solidFill>
                <a:srgbClr val="0000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9" name="TextBox 89"/>
          <p:cNvSpPr txBox="1">
            <a:spLocks noChangeArrowheads="1"/>
          </p:cNvSpPr>
          <p:nvPr/>
        </p:nvSpPr>
        <p:spPr bwMode="auto">
          <a:xfrm>
            <a:off x="1605642" y="1069885"/>
            <a:ext cx="1212910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SubClassOf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1" name="Line 45"/>
          <p:cNvSpPr>
            <a:spLocks noChangeShapeType="1"/>
          </p:cNvSpPr>
          <p:nvPr/>
        </p:nvSpPr>
        <p:spPr bwMode="auto">
          <a:xfrm>
            <a:off x="517070" y="1415389"/>
            <a:ext cx="10795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6"/>
          <p:cNvSpPr>
            <a:spLocks noChangeShapeType="1"/>
          </p:cNvSpPr>
          <p:nvPr/>
        </p:nvSpPr>
        <p:spPr bwMode="auto">
          <a:xfrm>
            <a:off x="517070" y="1296327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7"/>
          <p:cNvSpPr>
            <a:spLocks noChangeShapeType="1"/>
          </p:cNvSpPr>
          <p:nvPr/>
        </p:nvSpPr>
        <p:spPr bwMode="auto">
          <a:xfrm>
            <a:off x="518205" y="1166835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84"/>
          <p:cNvSpPr txBox="1">
            <a:spLocks noChangeArrowheads="1"/>
          </p:cNvSpPr>
          <p:nvPr/>
        </p:nvSpPr>
        <p:spPr bwMode="auto">
          <a:xfrm>
            <a:off x="1605642" y="1414538"/>
            <a:ext cx="1048852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solidFill>
                  <a:srgbClr val="8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surrounded_by</a:t>
            </a:r>
            <a:endParaRPr lang="en-US" sz="1000" b="1" dirty="0">
              <a:solidFill>
                <a:srgbClr val="8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6" name="Line 22"/>
          <p:cNvSpPr>
            <a:spLocks noChangeShapeType="1"/>
          </p:cNvSpPr>
          <p:nvPr/>
        </p:nvSpPr>
        <p:spPr bwMode="auto">
          <a:xfrm flipH="1" flipV="1">
            <a:off x="517071" y="1537003"/>
            <a:ext cx="1088571" cy="1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457200" y="35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problem: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Silos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608" y="187752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/>
          <a:srcRect t="24504"/>
          <a:stretch>
            <a:fillRect/>
          </a:stretch>
        </p:blipFill>
        <p:spPr bwMode="auto">
          <a:xfrm>
            <a:off x="5097463" y="0"/>
            <a:ext cx="3121025" cy="657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54113"/>
            <a:ext cx="1360488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4"/>
          <a:srcRect t="11342"/>
          <a:stretch>
            <a:fillRect/>
          </a:stretch>
        </p:blipFill>
        <p:spPr bwMode="auto">
          <a:xfrm>
            <a:off x="2782888" y="0"/>
            <a:ext cx="2133600" cy="65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397000" y="6343590"/>
            <a:ext cx="699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595959"/>
                </a:solidFill>
              </a:rPr>
              <a:t>Differences in bone and bone tissue representation</a:t>
            </a:r>
            <a:endParaRPr lang="en-US" sz="2400" b="1" dirty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442" y="88900"/>
            <a:ext cx="20936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Ontology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514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32608" y="427639"/>
            <a:ext cx="869244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smtClean="0"/>
              <a:t>How to synchronize anatomy ontologies</a:t>
            </a:r>
            <a:endParaRPr lang="en-US" sz="4400" b="1" dirty="0"/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520922" y="3177234"/>
            <a:ext cx="64556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3200" b="1" dirty="0"/>
              <a:t> </a:t>
            </a:r>
            <a:r>
              <a:rPr lang="en-US" sz="3200" b="1" dirty="0" smtClean="0"/>
              <a:t>“mapping”</a:t>
            </a:r>
          </a:p>
          <a:p>
            <a:pPr>
              <a:buFont typeface="Wingdings" charset="2"/>
              <a:buChar char="§"/>
            </a:pPr>
            <a:endParaRPr lang="en-US" sz="3200" b="1" dirty="0" smtClean="0"/>
          </a:p>
          <a:p>
            <a:pPr>
              <a:buFont typeface="Wingdings" charset="2"/>
              <a:buChar char="§"/>
            </a:pPr>
            <a:r>
              <a:rPr lang="en-US" sz="3200" b="1" dirty="0" err="1" smtClean="0"/>
              <a:t>Xref</a:t>
            </a:r>
            <a:r>
              <a:rPr lang="en-US" sz="3200" b="1" dirty="0" smtClean="0"/>
              <a:t> strategy</a:t>
            </a:r>
          </a:p>
          <a:p>
            <a:pPr>
              <a:buFont typeface="Wingdings" charset="2"/>
              <a:buChar char="§"/>
            </a:pPr>
            <a:endParaRPr lang="en-US" sz="1200" b="1" dirty="0" smtClean="0"/>
          </a:p>
          <a:p>
            <a:pPr>
              <a:buFont typeface="Wingdings" charset="2"/>
              <a:buChar char="§"/>
            </a:pPr>
            <a:r>
              <a:rPr lang="en-US" sz="3200" b="1" dirty="0" smtClean="0"/>
              <a:t> imports/MIREOT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6481" y="2024134"/>
            <a:ext cx="453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Three approaches: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5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There are issues with mappings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90036"/>
              </p:ext>
            </p:extLst>
          </p:nvPr>
        </p:nvGraphicFramePr>
        <p:xfrm>
          <a:off x="477047" y="1417638"/>
          <a:ext cx="8201216" cy="424839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500137"/>
                <a:gridCol w="2429780"/>
                <a:gridCol w="1856943"/>
                <a:gridCol w="1414356"/>
              </a:tblGrid>
              <a:tr h="525983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Bioportal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Useful?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FMA extensor </a:t>
                      </a:r>
                      <a:r>
                        <a:rPr lang="en-US" sz="1800" kern="1200" baseline="0" dirty="0" err="1" smtClean="0"/>
                        <a:t>retinaculum</a:t>
                      </a:r>
                      <a:r>
                        <a:rPr lang="en-US" sz="1800" kern="1200" baseline="0" dirty="0" smtClean="0"/>
                        <a:t> of wrist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retina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</a:t>
                      </a:r>
                      <a:r>
                        <a:rPr lang="en-US" baseline="0" dirty="0" smtClean="0"/>
                        <a:t> portion of 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</a:t>
                      </a:r>
                      <a:r>
                        <a:rPr lang="en-US" baseline="0" dirty="0" smtClean="0"/>
                        <a:t> Macula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macula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 aortic 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arch of aorta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Dubious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 </a:t>
                      </a:r>
                      <a:r>
                        <a:rPr lang="en-US" dirty="0" err="1" smtClean="0"/>
                        <a:t>hypophysis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</a:t>
                      </a:r>
                      <a:r>
                        <a:rPr lang="en-US" dirty="0" err="1" smtClean="0"/>
                        <a:t>pitiuitary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 tibia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FBbt</a:t>
                      </a:r>
                      <a:r>
                        <a:rPr lang="en-US" dirty="0" smtClean="0"/>
                        <a:t> tibia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 colon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GAZ</a:t>
                      </a:r>
                      <a:r>
                        <a:rPr lang="en-US" baseline="0" dirty="0" smtClean="0"/>
                        <a:t> </a:t>
                      </a:r>
                      <a:r>
                        <a:rPr dirty="0" smtClean="0"/>
                        <a:t>Colón, Panama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PATO male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Chebi</a:t>
                      </a:r>
                      <a:r>
                        <a:rPr lang="en-US" baseline="0" dirty="0" smtClean="0"/>
                        <a:t> maleate 2(-)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2198688"/>
            <a:ext cx="5867400" cy="3227387"/>
            <a:chOff x="3429000" y="2057400"/>
            <a:chExt cx="5867400" cy="3226843"/>
          </a:xfrm>
        </p:grpSpPr>
        <p:pic>
          <p:nvPicPr>
            <p:cNvPr id="43023" name="Content Placeholder 3" descr="subtype_ZFA.jpg"/>
            <p:cNvPicPr>
              <a:picLocks noChangeAspect="1"/>
            </p:cNvPicPr>
            <p:nvPr/>
          </p:nvPicPr>
          <p:blipFill>
            <a:blip r:embed="rId3"/>
            <a:srcRect l="-57086" r="-57086"/>
            <a:stretch>
              <a:fillRect/>
            </a:stretch>
          </p:blipFill>
          <p:spPr bwMode="auto">
            <a:xfrm>
              <a:off x="3429000" y="2057400"/>
              <a:ext cx="5867400" cy="322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7" descr="subtype_TA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7602" y="2057403"/>
              <a:ext cx="2008221" cy="17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6452" cy="1143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1F497D"/>
                </a:solidFill>
              </a:rPr>
              <a:t>Zebrafish</a:t>
            </a:r>
            <a:r>
              <a:rPr lang="en-US" sz="2800" b="1" dirty="0" smtClean="0">
                <a:solidFill>
                  <a:srgbClr val="1F497D"/>
                </a:solidFill>
              </a:rPr>
              <a:t> terms are </a:t>
            </a:r>
            <a:r>
              <a:rPr lang="en-US" sz="2800" b="1" i="1" dirty="0" err="1" smtClean="0">
                <a:solidFill>
                  <a:srgbClr val="1F497D"/>
                </a:solidFill>
              </a:rPr>
              <a:t>is_a</a:t>
            </a:r>
            <a:r>
              <a:rPr lang="en-US" sz="2800" b="1" i="1" dirty="0" smtClean="0">
                <a:solidFill>
                  <a:srgbClr val="1F497D"/>
                </a:solidFill>
              </a:rPr>
              <a:t> </a:t>
            </a:r>
            <a:r>
              <a:rPr lang="en-US" sz="2800" b="1" dirty="0" smtClean="0">
                <a:solidFill>
                  <a:srgbClr val="1F497D"/>
                </a:solidFill>
              </a:rPr>
              <a:t>subtypes of </a:t>
            </a:r>
            <a:r>
              <a:rPr lang="en-US" sz="2800" b="1" dirty="0" err="1" smtClean="0">
                <a:solidFill>
                  <a:srgbClr val="1F497D"/>
                </a:solidFill>
              </a:rPr>
              <a:t>teleost</a:t>
            </a:r>
            <a:r>
              <a:rPr lang="en-US" sz="2800" b="1" dirty="0" smtClean="0">
                <a:solidFill>
                  <a:srgbClr val="1F497D"/>
                </a:solidFill>
              </a:rPr>
              <a:t> terms</a:t>
            </a:r>
            <a:endParaRPr lang="en-US" sz="3200" b="1" dirty="0" smtClean="0">
              <a:solidFill>
                <a:srgbClr val="1F497D"/>
              </a:solidFill>
            </a:endParaRPr>
          </a:p>
        </p:txBody>
      </p:sp>
      <p:pic>
        <p:nvPicPr>
          <p:cNvPr id="43012" name="Content Placeholder 3" descr="subtype_ZFA.jpg"/>
          <p:cNvPicPr>
            <a:picLocks noGrp="1" noChangeAspect="1"/>
          </p:cNvPicPr>
          <p:nvPr>
            <p:ph idx="1"/>
          </p:nvPr>
        </p:nvPicPr>
        <p:blipFill>
          <a:blip r:embed="rId3"/>
          <a:srcRect l="-57086" r="-57086"/>
          <a:stretch>
            <a:fillRect/>
          </a:stretch>
        </p:blipFill>
        <p:spPr>
          <a:xfrm>
            <a:off x="-152400" y="2149475"/>
            <a:ext cx="5867400" cy="32258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29000" y="4103688"/>
            <a:ext cx="2286000" cy="65087"/>
          </a:xfrm>
          <a:prstGeom prst="straightConnector1">
            <a:avLst/>
          </a:prstGeom>
          <a:ln w="317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4046538" y="3722688"/>
            <a:ext cx="617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800000"/>
                </a:solidFill>
                <a:latin typeface="Calibri" charset="0"/>
              </a:rPr>
              <a:t>is_a</a:t>
            </a:r>
            <a:endParaRPr lang="en-US" i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3017" name="TextBox 12"/>
          <p:cNvSpPr txBox="1">
            <a:spLocks noChangeArrowheads="1"/>
          </p:cNvSpPr>
          <p:nvPr/>
        </p:nvSpPr>
        <p:spPr bwMode="auto">
          <a:xfrm>
            <a:off x="1630363" y="1697038"/>
            <a:ext cx="210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Zebrafish Anatomy</a:t>
            </a:r>
          </a:p>
        </p:txBody>
      </p:sp>
      <p:pic>
        <p:nvPicPr>
          <p:cNvPr id="43018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59000"/>
            <a:ext cx="717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4545013" y="1676400"/>
            <a:ext cx="287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Teleost Anatomy Ontology</a:t>
            </a:r>
          </a:p>
        </p:txBody>
      </p:sp>
      <p:pic>
        <p:nvPicPr>
          <p:cNvPr id="43020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63" y="2046288"/>
            <a:ext cx="1552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/>
              <a:t>Reconciliation and linking between </a:t>
            </a:r>
            <a:r>
              <a:rPr lang="en-US" sz="3200" b="1" dirty="0"/>
              <a:t>TAO and ZFA</a:t>
            </a:r>
          </a:p>
        </p:txBody>
      </p:sp>
      <p:sp>
        <p:nvSpPr>
          <p:cNvPr id="43022" name="TextBox 16"/>
          <p:cNvSpPr txBox="1">
            <a:spLocks noChangeArrowheads="1"/>
          </p:cNvSpPr>
          <p:nvPr/>
        </p:nvSpPr>
        <p:spPr bwMode="auto">
          <a:xfrm>
            <a:off x="656002" y="5646738"/>
            <a:ext cx="7713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Logic implemented via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- difficult </a:t>
            </a:r>
            <a:r>
              <a:rPr lang="en-US" sz="2400" b="1" dirty="0"/>
              <a:t>to </a:t>
            </a:r>
            <a:r>
              <a:rPr lang="en-US" sz="2400" b="1" dirty="0" smtClean="0"/>
              <a:t>keep synchronized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Xref</a:t>
            </a:r>
            <a:r>
              <a:rPr lang="en-US" dirty="0" smtClean="0"/>
              <a:t> Semantics across ontologies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73" y="1819985"/>
            <a:ext cx="8944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-as-equivalent: CARO</a:t>
            </a:r>
          </a:p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-as-equivalent: GO</a:t>
            </a:r>
          </a:p>
          <a:p>
            <a:r>
              <a:rPr lang="en-US" sz="2400" dirty="0" smtClean="0"/>
              <a:t>treat</a:t>
            </a:r>
            <a:r>
              <a:rPr lang="en-US" sz="2400" dirty="0"/>
              <a:t>-</a:t>
            </a:r>
            <a:r>
              <a:rPr lang="en-US" sz="2400" dirty="0" err="1"/>
              <a:t>xrefs</a:t>
            </a:r>
            <a:r>
              <a:rPr lang="en-US" sz="2400" dirty="0"/>
              <a:t>-as-equivalent: VSAO</a:t>
            </a:r>
          </a:p>
          <a:p>
            <a:r>
              <a:rPr lang="en-US" sz="2400" dirty="0" smtClean="0"/>
              <a:t>treat</a:t>
            </a:r>
            <a:r>
              <a:rPr lang="en-US" sz="2400" dirty="0"/>
              <a:t>-</a:t>
            </a:r>
            <a:r>
              <a:rPr lang="en-US" sz="2400" dirty="0" err="1"/>
              <a:t>xrefs</a:t>
            </a:r>
            <a:r>
              <a:rPr lang="en-US" sz="2400" dirty="0"/>
              <a:t>-as-</a:t>
            </a:r>
            <a:r>
              <a:rPr lang="en-US" sz="2400" dirty="0" err="1"/>
              <a:t>is_a</a:t>
            </a:r>
            <a:r>
              <a:rPr lang="en-US" sz="2400" dirty="0"/>
              <a:t>: VHOG</a:t>
            </a:r>
          </a:p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-as-reverse-genus-differentia: MA </a:t>
            </a:r>
            <a:r>
              <a:rPr lang="en-US" sz="2400" dirty="0" err="1" smtClean="0"/>
              <a:t>part_of</a:t>
            </a:r>
            <a:r>
              <a:rPr lang="en-US" sz="2400" dirty="0" smtClean="0"/>
              <a:t> NCBITaxon</a:t>
            </a:r>
            <a:r>
              <a:rPr lang="en-US" sz="2400" dirty="0"/>
              <a:t>:</a:t>
            </a:r>
            <a:r>
              <a:rPr lang="en-US" sz="2400" dirty="0" smtClean="0"/>
              <a:t>10088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573" y="4390569"/>
            <a:ext cx="848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These are some assertions in UBERON, and relate the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Uberon</a:t>
            </a:r>
            <a:r>
              <a:rPr lang="en-US" sz="2400" b="1" dirty="0" smtClean="0"/>
              <a:t> to classes in other ontologies using </a:t>
            </a:r>
            <a:r>
              <a:rPr lang="en-US" sz="2400" b="1" dirty="0" smtClean="0"/>
              <a:t>specified </a:t>
            </a:r>
            <a:r>
              <a:rPr lang="en-US" sz="2400" b="1" dirty="0" smtClean="0"/>
              <a:t>semantics. This allows merging of ontologies in taxonomically appropriate ways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63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2198688"/>
            <a:ext cx="5867400" cy="3227387"/>
            <a:chOff x="3429000" y="2057400"/>
            <a:chExt cx="5867400" cy="3226843"/>
          </a:xfrm>
        </p:grpSpPr>
        <p:pic>
          <p:nvPicPr>
            <p:cNvPr id="43023" name="Content Placeholder 3" descr="subtype_ZFA.jpg"/>
            <p:cNvPicPr>
              <a:picLocks noChangeAspect="1"/>
            </p:cNvPicPr>
            <p:nvPr/>
          </p:nvPicPr>
          <p:blipFill>
            <a:blip r:embed="rId3"/>
            <a:srcRect l="-57086" r="-57086"/>
            <a:stretch>
              <a:fillRect/>
            </a:stretch>
          </p:blipFill>
          <p:spPr bwMode="auto">
            <a:xfrm>
              <a:off x="3429000" y="2057400"/>
              <a:ext cx="5867400" cy="322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7" descr="subtype_TA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7602" y="2057403"/>
              <a:ext cx="2008221" cy="17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6452" cy="1143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1F497D"/>
                </a:solidFill>
              </a:rPr>
              <a:t>Zebrafish</a:t>
            </a:r>
            <a:r>
              <a:rPr lang="en-US" sz="2800" b="1" dirty="0" smtClean="0">
                <a:solidFill>
                  <a:srgbClr val="1F497D"/>
                </a:solidFill>
              </a:rPr>
              <a:t> terms are </a:t>
            </a:r>
            <a:r>
              <a:rPr lang="en-US" sz="2800" b="1" i="1" dirty="0" err="1" smtClean="0">
                <a:solidFill>
                  <a:srgbClr val="1F497D"/>
                </a:solidFill>
              </a:rPr>
              <a:t>is_a</a:t>
            </a:r>
            <a:r>
              <a:rPr lang="en-US" sz="2800" b="1" i="1" dirty="0" smtClean="0">
                <a:solidFill>
                  <a:srgbClr val="1F497D"/>
                </a:solidFill>
              </a:rPr>
              <a:t> </a:t>
            </a:r>
            <a:r>
              <a:rPr lang="en-US" sz="2800" b="1" dirty="0" smtClean="0">
                <a:solidFill>
                  <a:srgbClr val="1F497D"/>
                </a:solidFill>
              </a:rPr>
              <a:t>subtypes of </a:t>
            </a:r>
            <a:r>
              <a:rPr lang="en-US" sz="2800" b="1" dirty="0" err="1" smtClean="0">
                <a:solidFill>
                  <a:srgbClr val="1F497D"/>
                </a:solidFill>
              </a:rPr>
              <a:t>teleost</a:t>
            </a:r>
            <a:r>
              <a:rPr lang="en-US" sz="2800" b="1" dirty="0" smtClean="0">
                <a:solidFill>
                  <a:srgbClr val="1F497D"/>
                </a:solidFill>
              </a:rPr>
              <a:t> terms</a:t>
            </a:r>
            <a:endParaRPr lang="en-US" sz="3200" b="1" dirty="0" smtClean="0">
              <a:solidFill>
                <a:srgbClr val="1F497D"/>
              </a:solidFill>
            </a:endParaRPr>
          </a:p>
        </p:txBody>
      </p:sp>
      <p:pic>
        <p:nvPicPr>
          <p:cNvPr id="43012" name="Content Placeholder 3" descr="subtype_ZFA.jpg"/>
          <p:cNvPicPr>
            <a:picLocks noGrp="1" noChangeAspect="1"/>
          </p:cNvPicPr>
          <p:nvPr>
            <p:ph idx="1"/>
          </p:nvPr>
        </p:nvPicPr>
        <p:blipFill>
          <a:blip r:embed="rId3"/>
          <a:srcRect l="-57086" r="-57086"/>
          <a:stretch>
            <a:fillRect/>
          </a:stretch>
        </p:blipFill>
        <p:spPr>
          <a:xfrm>
            <a:off x="-152400" y="2149475"/>
            <a:ext cx="5867400" cy="32258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29000" y="4103688"/>
            <a:ext cx="2286000" cy="65087"/>
          </a:xfrm>
          <a:prstGeom prst="straightConnector1">
            <a:avLst/>
          </a:prstGeom>
          <a:ln w="317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4046538" y="3722688"/>
            <a:ext cx="617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800000"/>
                </a:solidFill>
                <a:latin typeface="Calibri" charset="0"/>
              </a:rPr>
              <a:t>is_a</a:t>
            </a:r>
            <a:endParaRPr lang="en-US" i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3017" name="TextBox 12"/>
          <p:cNvSpPr txBox="1">
            <a:spLocks noChangeArrowheads="1"/>
          </p:cNvSpPr>
          <p:nvPr/>
        </p:nvSpPr>
        <p:spPr bwMode="auto">
          <a:xfrm>
            <a:off x="1630363" y="1697038"/>
            <a:ext cx="210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Zebrafish Anatomy</a:t>
            </a:r>
          </a:p>
        </p:txBody>
      </p:sp>
      <p:pic>
        <p:nvPicPr>
          <p:cNvPr id="43018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59000"/>
            <a:ext cx="717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4545013" y="1676400"/>
            <a:ext cx="287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Teleost Anatomy Ontology</a:t>
            </a:r>
          </a:p>
        </p:txBody>
      </p:sp>
      <p:pic>
        <p:nvPicPr>
          <p:cNvPr id="43020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63" y="2046288"/>
            <a:ext cx="1552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/>
              <a:t>Reconciliation and linking between </a:t>
            </a:r>
            <a:r>
              <a:rPr lang="en-US" sz="3200" b="1" dirty="0"/>
              <a:t>TAO and ZFA</a:t>
            </a:r>
          </a:p>
        </p:txBody>
      </p:sp>
      <p:sp>
        <p:nvSpPr>
          <p:cNvPr id="43022" name="TextBox 16"/>
          <p:cNvSpPr txBox="1">
            <a:spLocks noChangeArrowheads="1"/>
          </p:cNvSpPr>
          <p:nvPr/>
        </p:nvSpPr>
        <p:spPr bwMode="auto">
          <a:xfrm>
            <a:off x="656002" y="5646738"/>
            <a:ext cx="7713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Logic implemented via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- difficult </a:t>
            </a:r>
            <a:r>
              <a:rPr lang="en-US" sz="2400" b="1" dirty="0"/>
              <a:t>to </a:t>
            </a:r>
            <a:r>
              <a:rPr lang="en-US" sz="2400" b="1" dirty="0" smtClean="0"/>
              <a:t>keep synchronized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6538" y="2198691"/>
            <a:ext cx="1495941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00" dirty="0" smtClean="0">
                <a:solidFill>
                  <a:srgbClr val="FF0000"/>
                </a:solidFill>
              </a:rPr>
              <a:t>X</a:t>
            </a:r>
            <a:endParaRPr lang="en-US" sz="19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5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622300"/>
            <a:ext cx="91821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-6350" y="616670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95959"/>
                </a:solidFill>
              </a:rPr>
              <a:t>Using </a:t>
            </a:r>
            <a:r>
              <a:rPr lang="en-US" sz="2400" b="1" dirty="0" err="1" smtClean="0">
                <a:solidFill>
                  <a:srgbClr val="595959"/>
                </a:solidFill>
              </a:rPr>
              <a:t>Uberon</a:t>
            </a:r>
            <a:r>
              <a:rPr lang="en-US" sz="2400" b="1" dirty="0" smtClean="0">
                <a:solidFill>
                  <a:srgbClr val="595959"/>
                </a:solidFill>
              </a:rPr>
              <a:t> for alignment facilitates identification of missing classes</a:t>
            </a:r>
            <a:endParaRPr lang="en-US" sz="2400" b="1" dirty="0">
              <a:solidFill>
                <a:srgbClr val="59595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4121" y="88900"/>
            <a:ext cx="36430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Ontology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395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19169</TotalTime>
  <Words>711</Words>
  <Application>Microsoft Macintosh PowerPoint</Application>
  <PresentationFormat>On-screen Show (4:3)</PresentationFormat>
  <Paragraphs>184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Image</vt:lpstr>
      <vt:lpstr>Developing anatomy ontologies in the context of others</vt:lpstr>
      <vt:lpstr>PowerPoint Presentation</vt:lpstr>
      <vt:lpstr>PowerPoint Presentation</vt:lpstr>
      <vt:lpstr>PowerPoint Presentation</vt:lpstr>
      <vt:lpstr>There are issues with mappings</vt:lpstr>
      <vt:lpstr>Zebrafish terms are is_a subtypes of teleost terms</vt:lpstr>
      <vt:lpstr>Xref Semantics across ontologies</vt:lpstr>
      <vt:lpstr>Zebrafish terms are is_a subtypes of teleost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using ontologies together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talk</dc:title>
  <dc:creator>Carlo Torniai</dc:creator>
  <cp:lastModifiedBy>Melissa Haendel</cp:lastModifiedBy>
  <cp:revision>267</cp:revision>
  <dcterms:created xsi:type="dcterms:W3CDTF">2011-06-08T00:22:21Z</dcterms:created>
  <dcterms:modified xsi:type="dcterms:W3CDTF">2013-08-01T03:15:48Z</dcterms:modified>
</cp:coreProperties>
</file>