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2" r:id="rId4"/>
    <p:sldId id="25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6"/>
    <p:restoredTop sz="94670"/>
  </p:normalViewPr>
  <p:slideViewPr>
    <p:cSldViewPr snapToGrid="0" snapToObjects="1">
      <p:cViewPr varScale="1">
        <p:scale>
          <a:sx n="58" d="100"/>
          <a:sy n="58" d="100"/>
        </p:scale>
        <p:origin x="7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5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3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E82A-3761-1B4E-B054-6EFF10B3D5C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080" y="5584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Efficient conservative interpolation on 2D structured grids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Alexander Pletzer </a:t>
            </a:r>
            <a:r>
              <a:rPr lang="en-US" dirty="0" smtClean="0"/>
              <a:t>and Chris Scott 17 Jan 2017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Conservative interpolation requires computing the overlap between </a:t>
            </a:r>
            <a:r>
              <a:rPr lang="en-NZ" dirty="0" err="1" smtClean="0"/>
              <a:t>src</a:t>
            </a:r>
            <a:r>
              <a:rPr lang="en-NZ" dirty="0" smtClean="0"/>
              <a:t> and </a:t>
            </a:r>
            <a:r>
              <a:rPr lang="en-NZ" dirty="0" err="1" smtClean="0"/>
              <a:t>dst</a:t>
            </a:r>
            <a:r>
              <a:rPr lang="en-NZ" dirty="0" smtClean="0"/>
              <a:t> cells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2067339" y="1934812"/>
            <a:ext cx="7434469" cy="4187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809461" y="1961322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551583" y="1961321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002697" y="1961320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758073" y="1961319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530340" y="1961322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285716" y="1961318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041092" y="1961322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8750082" y="1961317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67339" y="2610678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067339" y="3284447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067339" y="3964843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067338" y="4631994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067339" y="5334364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93774" y="4270374"/>
            <a:ext cx="636104" cy="13750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639674" y="2895322"/>
            <a:ext cx="271340" cy="2864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214975" y="2895322"/>
            <a:ext cx="3705977" cy="1393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21597" y="5631130"/>
            <a:ext cx="2818077" cy="1175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140264" y="4264466"/>
            <a:ext cx="149421" cy="1237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/>
          <p:cNvSpPr/>
          <p:nvPr/>
        </p:nvSpPr>
        <p:spPr>
          <a:xfrm>
            <a:off x="3744893" y="5541542"/>
            <a:ext cx="149421" cy="1237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Content Placeholder 79"/>
          <p:cNvSpPr txBox="1">
            <a:spLocks noGrp="1"/>
          </p:cNvSpPr>
          <p:nvPr>
            <p:ph idx="1"/>
          </p:nvPr>
        </p:nvSpPr>
        <p:spPr>
          <a:xfrm>
            <a:off x="500273" y="2088797"/>
            <a:ext cx="10515600" cy="435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Red: </a:t>
            </a:r>
            <a:r>
              <a:rPr lang="en-NZ" dirty="0" err="1" smtClean="0">
                <a:solidFill>
                  <a:srgbClr val="FF0000"/>
                </a:solidFill>
              </a:rPr>
              <a:t>dst</a:t>
            </a:r>
            <a:r>
              <a:rPr lang="en-NZ" dirty="0" smtClean="0">
                <a:solidFill>
                  <a:srgbClr val="FF0000"/>
                </a:solidFill>
              </a:rPr>
              <a:t> cell</a:t>
            </a:r>
          </a:p>
          <a:p>
            <a:r>
              <a:rPr lang="en-NZ" dirty="0" smtClean="0">
                <a:solidFill>
                  <a:schemeClr val="tx2"/>
                </a:solidFill>
              </a:rPr>
              <a:t>Blue: </a:t>
            </a:r>
            <a:r>
              <a:rPr lang="en-NZ" dirty="0" err="1" smtClean="0">
                <a:solidFill>
                  <a:schemeClr val="tx2"/>
                </a:solidFill>
              </a:rPr>
              <a:t>src</a:t>
            </a:r>
            <a:r>
              <a:rPr lang="en-NZ" dirty="0" smtClean="0">
                <a:solidFill>
                  <a:schemeClr val="tx2"/>
                </a:solidFill>
              </a:rPr>
              <a:t> grid</a:t>
            </a:r>
            <a:endParaRPr lang="en-NZ" dirty="0">
              <a:solidFill>
                <a:schemeClr val="tx2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4293704" y="1924007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/>
          <p:cNvSpPr/>
          <p:nvPr/>
        </p:nvSpPr>
        <p:spPr>
          <a:xfrm>
            <a:off x="3564835" y="4015409"/>
            <a:ext cx="768626" cy="702365"/>
          </a:xfrm>
          <a:custGeom>
            <a:avLst/>
            <a:gdLst>
              <a:gd name="connsiteX0" fmla="*/ 0 w 768626"/>
              <a:gd name="connsiteY0" fmla="*/ 145774 h 702365"/>
              <a:gd name="connsiteX1" fmla="*/ 0 w 768626"/>
              <a:gd name="connsiteY1" fmla="*/ 145774 h 702365"/>
              <a:gd name="connsiteX2" fmla="*/ 0 w 768626"/>
              <a:gd name="connsiteY2" fmla="*/ 702365 h 702365"/>
              <a:gd name="connsiteX3" fmla="*/ 0 w 768626"/>
              <a:gd name="connsiteY3" fmla="*/ 675861 h 702365"/>
              <a:gd name="connsiteX4" fmla="*/ 755374 w 768626"/>
              <a:gd name="connsiteY4" fmla="*/ 649356 h 702365"/>
              <a:gd name="connsiteX5" fmla="*/ 768626 w 768626"/>
              <a:gd name="connsiteY5" fmla="*/ 0 h 702365"/>
              <a:gd name="connsiteX6" fmla="*/ 397565 w 768626"/>
              <a:gd name="connsiteY6" fmla="*/ 0 h 702365"/>
              <a:gd name="connsiteX7" fmla="*/ 0 w 768626"/>
              <a:gd name="connsiteY7" fmla="*/ 145774 h 70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626" h="702365">
                <a:moveTo>
                  <a:pt x="0" y="145774"/>
                </a:moveTo>
                <a:lnTo>
                  <a:pt x="0" y="145774"/>
                </a:lnTo>
                <a:lnTo>
                  <a:pt x="0" y="702365"/>
                </a:lnTo>
                <a:lnTo>
                  <a:pt x="0" y="675861"/>
                </a:lnTo>
                <a:lnTo>
                  <a:pt x="755374" y="649356"/>
                </a:lnTo>
                <a:lnTo>
                  <a:pt x="768626" y="0"/>
                </a:lnTo>
                <a:lnTo>
                  <a:pt x="397565" y="0"/>
                </a:lnTo>
                <a:lnTo>
                  <a:pt x="0" y="14577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Rectangle 82"/>
          <p:cNvSpPr/>
          <p:nvPr/>
        </p:nvSpPr>
        <p:spPr>
          <a:xfrm>
            <a:off x="1892549" y="6294782"/>
            <a:ext cx="8917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800" dirty="0"/>
              <a:t>{</a:t>
            </a:r>
            <a:r>
              <a:rPr lang="en-NZ" sz="2800" dirty="0" err="1"/>
              <a:t>dstCellIndex</a:t>
            </a:r>
            <a:r>
              <a:rPr lang="en-NZ" sz="2800" dirty="0"/>
              <a:t>: {srcCellIndex0: area0, srcCellIndex1: area1, …}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395775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Need to compute intersection of two structured grids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Must split each </a:t>
            </a:r>
            <a:r>
              <a:rPr lang="en-NZ" dirty="0" err="1" smtClean="0"/>
              <a:t>dst</a:t>
            </a:r>
            <a:r>
              <a:rPr lang="en-NZ" dirty="0" smtClean="0"/>
              <a:t> grid cell into triangles that are entirely contained within </a:t>
            </a:r>
            <a:r>
              <a:rPr lang="en-NZ" dirty="0" err="1" smtClean="0"/>
              <a:t>src</a:t>
            </a:r>
            <a:r>
              <a:rPr lang="en-NZ" dirty="0" smtClean="0"/>
              <a:t> grid cells</a:t>
            </a:r>
          </a:p>
          <a:p>
            <a:r>
              <a:rPr lang="en-NZ" dirty="0" smtClean="0"/>
              <a:t>To do this, must collect:</a:t>
            </a:r>
          </a:p>
          <a:p>
            <a:pPr lvl="1"/>
            <a:r>
              <a:rPr lang="en-NZ" dirty="0" smtClean="0"/>
              <a:t>The </a:t>
            </a:r>
            <a:r>
              <a:rPr lang="en-NZ" dirty="0" err="1" smtClean="0"/>
              <a:t>dst</a:t>
            </a:r>
            <a:r>
              <a:rPr lang="en-NZ" dirty="0" smtClean="0"/>
              <a:t> grid nodes inside </a:t>
            </a:r>
            <a:r>
              <a:rPr lang="en-NZ" dirty="0" err="1" smtClean="0"/>
              <a:t>src</a:t>
            </a:r>
            <a:r>
              <a:rPr lang="en-NZ" dirty="0" smtClean="0"/>
              <a:t> grid cells</a:t>
            </a:r>
          </a:p>
          <a:p>
            <a:pPr lvl="1"/>
            <a:r>
              <a:rPr lang="en-NZ" dirty="0" smtClean="0"/>
              <a:t>The </a:t>
            </a:r>
            <a:r>
              <a:rPr lang="en-NZ" dirty="0" err="1" smtClean="0"/>
              <a:t>src</a:t>
            </a:r>
            <a:r>
              <a:rPr lang="en-NZ" dirty="0" smtClean="0"/>
              <a:t> grid nodes inside the </a:t>
            </a:r>
            <a:r>
              <a:rPr lang="en-NZ" dirty="0" err="1" smtClean="0"/>
              <a:t>dst</a:t>
            </a:r>
            <a:r>
              <a:rPr lang="en-NZ" dirty="0" smtClean="0"/>
              <a:t> grid cells</a:t>
            </a:r>
          </a:p>
          <a:p>
            <a:pPr lvl="1"/>
            <a:r>
              <a:rPr lang="en-NZ" dirty="0" smtClean="0"/>
              <a:t>The intersection of </a:t>
            </a:r>
            <a:r>
              <a:rPr lang="en-NZ" dirty="0" err="1" smtClean="0"/>
              <a:t>dst</a:t>
            </a:r>
            <a:r>
              <a:rPr lang="en-NZ" dirty="0" smtClean="0"/>
              <a:t> grid cell edges with </a:t>
            </a:r>
            <a:r>
              <a:rPr lang="en-NZ" dirty="0" err="1" smtClean="0"/>
              <a:t>scr</a:t>
            </a:r>
            <a:r>
              <a:rPr lang="en-NZ" dirty="0" smtClean="0"/>
              <a:t> grid cell edges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335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128" y="142787"/>
            <a:ext cx="10515600" cy="1325563"/>
          </a:xfrm>
        </p:spPr>
        <p:txBody>
          <a:bodyPr/>
          <a:lstStyle/>
          <a:p>
            <a:r>
              <a:rPr lang="en-US" dirty="0" smtClean="0"/>
              <a:t>Use the grid to grid intersection points to triangulat</a:t>
            </a:r>
            <a:r>
              <a:rPr lang="en-US" dirty="0" smtClean="0"/>
              <a:t>e each </a:t>
            </a:r>
            <a:r>
              <a:rPr lang="en-US" dirty="0" err="1" smtClean="0"/>
              <a:t>dst</a:t>
            </a:r>
            <a:r>
              <a:rPr lang="en-US" dirty="0" smtClean="0"/>
              <a:t> grid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2" y="1720056"/>
            <a:ext cx="10515600" cy="5100637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7339" y="1934812"/>
            <a:ext cx="7434469" cy="4187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809461" y="1961322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551583" y="1961321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87080" y="1961322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002697" y="1961320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758073" y="1961319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530340" y="1961322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285716" y="1961318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041092" y="1961322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750082" y="1961317"/>
            <a:ext cx="53009" cy="418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067339" y="2610678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067339" y="3284447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067339" y="3964843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67338" y="4631994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067339" y="5334364"/>
            <a:ext cx="7434469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93774" y="4270374"/>
            <a:ext cx="636104" cy="13750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639674" y="2895322"/>
            <a:ext cx="271340" cy="2864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214975" y="2895322"/>
            <a:ext cx="3705977" cy="1393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21597" y="5631130"/>
            <a:ext cx="2818077" cy="1175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89327" y="1294165"/>
            <a:ext cx="139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Red: </a:t>
            </a:r>
            <a:r>
              <a:rPr lang="en-NZ" dirty="0" err="1" smtClean="0">
                <a:solidFill>
                  <a:srgbClr val="FF0000"/>
                </a:solidFill>
              </a:rPr>
              <a:t>dst</a:t>
            </a:r>
            <a:r>
              <a:rPr lang="en-NZ" dirty="0" smtClean="0">
                <a:solidFill>
                  <a:srgbClr val="FF0000"/>
                </a:solidFill>
              </a:rPr>
              <a:t> cell</a:t>
            </a:r>
          </a:p>
          <a:p>
            <a:r>
              <a:rPr lang="en-NZ" dirty="0" smtClean="0">
                <a:solidFill>
                  <a:schemeClr val="tx2"/>
                </a:solidFill>
              </a:rPr>
              <a:t>Blue: </a:t>
            </a:r>
            <a:r>
              <a:rPr lang="en-NZ" dirty="0" err="1" smtClean="0">
                <a:solidFill>
                  <a:schemeClr val="tx2"/>
                </a:solidFill>
              </a:rPr>
              <a:t>src</a:t>
            </a:r>
            <a:r>
              <a:rPr lang="en-NZ" dirty="0" smtClean="0">
                <a:solidFill>
                  <a:schemeClr val="tx2"/>
                </a:solidFill>
              </a:rPr>
              <a:t> grid</a:t>
            </a:r>
            <a:endParaRPr lang="en-NZ" dirty="0">
              <a:solidFill>
                <a:schemeClr val="tx2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140264" y="4264466"/>
            <a:ext cx="149421" cy="1237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Oval 51"/>
          <p:cNvSpPr/>
          <p:nvPr/>
        </p:nvSpPr>
        <p:spPr>
          <a:xfrm>
            <a:off x="6817918" y="2827128"/>
            <a:ext cx="149421" cy="1237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Oval 52"/>
          <p:cNvSpPr/>
          <p:nvPr/>
        </p:nvSpPr>
        <p:spPr>
          <a:xfrm>
            <a:off x="6573079" y="5652600"/>
            <a:ext cx="149421" cy="1237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4" name="Oval 53"/>
          <p:cNvSpPr/>
          <p:nvPr/>
        </p:nvSpPr>
        <p:spPr>
          <a:xfrm>
            <a:off x="3744893" y="5541542"/>
            <a:ext cx="149421" cy="1237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" name="Oval 59"/>
          <p:cNvSpPr/>
          <p:nvPr/>
        </p:nvSpPr>
        <p:spPr>
          <a:xfrm>
            <a:off x="6486940" y="3262473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Oval 69"/>
          <p:cNvSpPr/>
          <p:nvPr/>
        </p:nvSpPr>
        <p:spPr>
          <a:xfrm>
            <a:off x="5698104" y="3931390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Oval 70"/>
          <p:cNvSpPr/>
          <p:nvPr/>
        </p:nvSpPr>
        <p:spPr>
          <a:xfrm>
            <a:off x="6486939" y="3924932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2" name="Oval 71"/>
          <p:cNvSpPr/>
          <p:nvPr/>
        </p:nvSpPr>
        <p:spPr>
          <a:xfrm>
            <a:off x="4954495" y="3918314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Oval 72"/>
          <p:cNvSpPr/>
          <p:nvPr/>
        </p:nvSpPr>
        <p:spPr>
          <a:xfrm>
            <a:off x="6462090" y="4614205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Oval 73"/>
          <p:cNvSpPr/>
          <p:nvPr/>
        </p:nvSpPr>
        <p:spPr>
          <a:xfrm>
            <a:off x="5724938" y="4592083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Oval 74"/>
          <p:cNvSpPr/>
          <p:nvPr/>
        </p:nvSpPr>
        <p:spPr>
          <a:xfrm>
            <a:off x="4936108" y="4599237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Oval 75"/>
          <p:cNvSpPr/>
          <p:nvPr/>
        </p:nvSpPr>
        <p:spPr>
          <a:xfrm>
            <a:off x="4240193" y="4645239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Oval 76"/>
          <p:cNvSpPr/>
          <p:nvPr/>
        </p:nvSpPr>
        <p:spPr>
          <a:xfrm>
            <a:off x="4258754" y="3949334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Oval 77"/>
          <p:cNvSpPr/>
          <p:nvPr/>
        </p:nvSpPr>
        <p:spPr>
          <a:xfrm>
            <a:off x="3498313" y="4618533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Oval 78"/>
          <p:cNvSpPr/>
          <p:nvPr/>
        </p:nvSpPr>
        <p:spPr>
          <a:xfrm>
            <a:off x="4222308" y="5342499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Oval 79"/>
          <p:cNvSpPr/>
          <p:nvPr/>
        </p:nvSpPr>
        <p:spPr>
          <a:xfrm>
            <a:off x="4956315" y="5323596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1" name="Oval 80"/>
          <p:cNvSpPr/>
          <p:nvPr/>
        </p:nvSpPr>
        <p:spPr>
          <a:xfrm>
            <a:off x="5718312" y="5305369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2" name="Oval 81"/>
          <p:cNvSpPr/>
          <p:nvPr/>
        </p:nvSpPr>
        <p:spPr>
          <a:xfrm>
            <a:off x="6480314" y="5308625"/>
            <a:ext cx="149421" cy="123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Oval 82"/>
          <p:cNvSpPr/>
          <p:nvPr/>
        </p:nvSpPr>
        <p:spPr>
          <a:xfrm>
            <a:off x="6486939" y="2970565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Oval 84"/>
          <p:cNvSpPr/>
          <p:nvPr/>
        </p:nvSpPr>
        <p:spPr>
          <a:xfrm>
            <a:off x="6785117" y="3256073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Oval 85"/>
          <p:cNvSpPr/>
          <p:nvPr/>
        </p:nvSpPr>
        <p:spPr>
          <a:xfrm>
            <a:off x="6738728" y="3924932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Oval 86"/>
          <p:cNvSpPr/>
          <p:nvPr/>
        </p:nvSpPr>
        <p:spPr>
          <a:xfrm>
            <a:off x="6694167" y="4578878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Oval 87"/>
          <p:cNvSpPr/>
          <p:nvPr/>
        </p:nvSpPr>
        <p:spPr>
          <a:xfrm>
            <a:off x="6605050" y="5305369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9" name="Oval 88"/>
          <p:cNvSpPr/>
          <p:nvPr/>
        </p:nvSpPr>
        <p:spPr>
          <a:xfrm>
            <a:off x="5709867" y="5652600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0" name="Oval 89"/>
          <p:cNvSpPr/>
          <p:nvPr/>
        </p:nvSpPr>
        <p:spPr>
          <a:xfrm>
            <a:off x="6433928" y="5686782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" name="Oval 90"/>
          <p:cNvSpPr/>
          <p:nvPr/>
        </p:nvSpPr>
        <p:spPr>
          <a:xfrm>
            <a:off x="4943888" y="5590715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2" name="Oval 91"/>
          <p:cNvSpPr/>
          <p:nvPr/>
        </p:nvSpPr>
        <p:spPr>
          <a:xfrm>
            <a:off x="4206905" y="5583379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3" name="Oval 92"/>
          <p:cNvSpPr/>
          <p:nvPr/>
        </p:nvSpPr>
        <p:spPr>
          <a:xfrm>
            <a:off x="3657862" y="5337281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4" name="Oval 93"/>
          <p:cNvSpPr/>
          <p:nvPr/>
        </p:nvSpPr>
        <p:spPr>
          <a:xfrm>
            <a:off x="3493438" y="5023811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5" name="Oval 94"/>
          <p:cNvSpPr/>
          <p:nvPr/>
        </p:nvSpPr>
        <p:spPr>
          <a:xfrm>
            <a:off x="3305750" y="4625159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6" name="Oval 95"/>
          <p:cNvSpPr/>
          <p:nvPr/>
        </p:nvSpPr>
        <p:spPr>
          <a:xfrm>
            <a:off x="3498313" y="4105313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7" name="Oval 96"/>
          <p:cNvSpPr/>
          <p:nvPr/>
        </p:nvSpPr>
        <p:spPr>
          <a:xfrm>
            <a:off x="3889510" y="3964843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9" name="Oval 98"/>
          <p:cNvSpPr/>
          <p:nvPr/>
        </p:nvSpPr>
        <p:spPr>
          <a:xfrm>
            <a:off x="4245829" y="3792246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0" name="Oval 99"/>
          <p:cNvSpPr/>
          <p:nvPr/>
        </p:nvSpPr>
        <p:spPr>
          <a:xfrm>
            <a:off x="4969562" y="3520086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1" name="Oval 100"/>
          <p:cNvSpPr/>
          <p:nvPr/>
        </p:nvSpPr>
        <p:spPr>
          <a:xfrm>
            <a:off x="5731564" y="3262473"/>
            <a:ext cx="149421" cy="1237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03" name="Straight Connector 102"/>
          <p:cNvCxnSpPr>
            <a:stCxn id="96" idx="4"/>
            <a:endCxn id="76" idx="1"/>
          </p:cNvCxnSpPr>
          <p:nvPr/>
        </p:nvCxnSpPr>
        <p:spPr>
          <a:xfrm>
            <a:off x="3573024" y="4229083"/>
            <a:ext cx="689051" cy="434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7" idx="5"/>
            <a:endCxn id="76" idx="0"/>
          </p:cNvCxnSpPr>
          <p:nvPr/>
        </p:nvCxnSpPr>
        <p:spPr>
          <a:xfrm>
            <a:off x="4017049" y="4070487"/>
            <a:ext cx="297855" cy="574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9" idx="5"/>
            <a:endCxn id="78" idx="4"/>
          </p:cNvCxnSpPr>
          <p:nvPr/>
        </p:nvCxnSpPr>
        <p:spPr>
          <a:xfrm>
            <a:off x="3267803" y="4370110"/>
            <a:ext cx="305221" cy="37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9" idx="4"/>
            <a:endCxn id="72" idx="5"/>
          </p:cNvCxnSpPr>
          <p:nvPr/>
        </p:nvCxnSpPr>
        <p:spPr>
          <a:xfrm>
            <a:off x="4320540" y="3916016"/>
            <a:ext cx="761494" cy="107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0" idx="3"/>
            <a:endCxn id="70" idx="4"/>
          </p:cNvCxnSpPr>
          <p:nvPr/>
        </p:nvCxnSpPr>
        <p:spPr>
          <a:xfrm>
            <a:off x="4991444" y="3625730"/>
            <a:ext cx="781371" cy="42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1" idx="4"/>
            <a:endCxn id="71" idx="4"/>
          </p:cNvCxnSpPr>
          <p:nvPr/>
        </p:nvCxnSpPr>
        <p:spPr>
          <a:xfrm>
            <a:off x="5806275" y="3386243"/>
            <a:ext cx="755375" cy="66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0" idx="4"/>
            <a:endCxn id="75" idx="7"/>
          </p:cNvCxnSpPr>
          <p:nvPr/>
        </p:nvCxnSpPr>
        <p:spPr>
          <a:xfrm flipH="1">
            <a:off x="5063647" y="4055160"/>
            <a:ext cx="709168" cy="562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70" idx="5"/>
            <a:endCxn id="73" idx="4"/>
          </p:cNvCxnSpPr>
          <p:nvPr/>
        </p:nvCxnSpPr>
        <p:spPr>
          <a:xfrm>
            <a:off x="5825643" y="4037034"/>
            <a:ext cx="711158" cy="700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2" idx="4"/>
            <a:endCxn id="76" idx="7"/>
          </p:cNvCxnSpPr>
          <p:nvPr/>
        </p:nvCxnSpPr>
        <p:spPr>
          <a:xfrm flipH="1">
            <a:off x="4367732" y="4042084"/>
            <a:ext cx="661474" cy="62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52" idx="3"/>
            <a:endCxn id="60" idx="6"/>
          </p:cNvCxnSpPr>
          <p:nvPr/>
        </p:nvCxnSpPr>
        <p:spPr>
          <a:xfrm flipH="1">
            <a:off x="6636361" y="2932772"/>
            <a:ext cx="203439" cy="39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60" idx="5"/>
            <a:endCxn id="86" idx="4"/>
          </p:cNvCxnSpPr>
          <p:nvPr/>
        </p:nvCxnSpPr>
        <p:spPr>
          <a:xfrm>
            <a:off x="6614479" y="3368117"/>
            <a:ext cx="198960" cy="680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71" idx="5"/>
            <a:endCxn id="87" idx="4"/>
          </p:cNvCxnSpPr>
          <p:nvPr/>
        </p:nvCxnSpPr>
        <p:spPr>
          <a:xfrm>
            <a:off x="6614478" y="4030576"/>
            <a:ext cx="154400" cy="67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87" idx="4"/>
            <a:endCxn id="82" idx="0"/>
          </p:cNvCxnSpPr>
          <p:nvPr/>
        </p:nvCxnSpPr>
        <p:spPr>
          <a:xfrm flipH="1">
            <a:off x="6555025" y="4702648"/>
            <a:ext cx="213853" cy="60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74" idx="4"/>
            <a:endCxn id="82" idx="3"/>
          </p:cNvCxnSpPr>
          <p:nvPr/>
        </p:nvCxnSpPr>
        <p:spPr>
          <a:xfrm>
            <a:off x="5799649" y="4715853"/>
            <a:ext cx="702547" cy="698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75" idx="1"/>
            <a:endCxn id="81" idx="7"/>
          </p:cNvCxnSpPr>
          <p:nvPr/>
        </p:nvCxnSpPr>
        <p:spPr>
          <a:xfrm>
            <a:off x="4957990" y="4617363"/>
            <a:ext cx="887861" cy="70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6" idx="4"/>
            <a:endCxn id="80" idx="3"/>
          </p:cNvCxnSpPr>
          <p:nvPr/>
        </p:nvCxnSpPr>
        <p:spPr>
          <a:xfrm>
            <a:off x="4314904" y="4769009"/>
            <a:ext cx="663293" cy="66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6" idx="3"/>
            <a:endCxn id="93" idx="0"/>
          </p:cNvCxnSpPr>
          <p:nvPr/>
        </p:nvCxnSpPr>
        <p:spPr>
          <a:xfrm flipH="1">
            <a:off x="3732573" y="4750883"/>
            <a:ext cx="529502" cy="58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76" idx="1"/>
            <a:endCxn id="94" idx="7"/>
          </p:cNvCxnSpPr>
          <p:nvPr/>
        </p:nvCxnSpPr>
        <p:spPr>
          <a:xfrm flipH="1">
            <a:off x="3620977" y="4663365"/>
            <a:ext cx="641098" cy="37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79" idx="5"/>
            <a:endCxn id="91" idx="4"/>
          </p:cNvCxnSpPr>
          <p:nvPr/>
        </p:nvCxnSpPr>
        <p:spPr>
          <a:xfrm>
            <a:off x="4349847" y="5448143"/>
            <a:ext cx="668752" cy="26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93" idx="1"/>
            <a:endCxn id="92" idx="5"/>
          </p:cNvCxnSpPr>
          <p:nvPr/>
        </p:nvCxnSpPr>
        <p:spPr>
          <a:xfrm>
            <a:off x="3679744" y="5355407"/>
            <a:ext cx="654700" cy="33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81" idx="4"/>
            <a:endCxn id="91" idx="4"/>
          </p:cNvCxnSpPr>
          <p:nvPr/>
        </p:nvCxnSpPr>
        <p:spPr>
          <a:xfrm flipH="1">
            <a:off x="5018599" y="5429139"/>
            <a:ext cx="774424" cy="285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82" idx="3"/>
            <a:endCxn id="89" idx="2"/>
          </p:cNvCxnSpPr>
          <p:nvPr/>
        </p:nvCxnSpPr>
        <p:spPr>
          <a:xfrm flipH="1">
            <a:off x="5709867" y="5414269"/>
            <a:ext cx="792329" cy="30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7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1" y="2983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Naïve algorithm for computing intersection points scales in # of </a:t>
            </a:r>
            <a:r>
              <a:rPr lang="en-NZ" dirty="0" err="1" smtClean="0"/>
              <a:t>src</a:t>
            </a:r>
            <a:r>
              <a:rPr lang="en-NZ" dirty="0" smtClean="0"/>
              <a:t> cells (N) * # of </a:t>
            </a:r>
            <a:r>
              <a:rPr lang="en-NZ" dirty="0" err="1" smtClean="0"/>
              <a:t>dst</a:t>
            </a:r>
            <a:r>
              <a:rPr lang="en-NZ" dirty="0" smtClean="0"/>
              <a:t> cells (M)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err="1" smtClean="0"/>
              <a:t>dstCellIndexToSrcCellIndex</a:t>
            </a:r>
            <a:r>
              <a:rPr lang="en-NZ" dirty="0" smtClean="0"/>
              <a:t> = {}</a:t>
            </a:r>
          </a:p>
          <a:p>
            <a:r>
              <a:rPr lang="en-NZ" dirty="0" smtClean="0"/>
              <a:t>For </a:t>
            </a:r>
            <a:r>
              <a:rPr lang="en-NZ" dirty="0" err="1" smtClean="0"/>
              <a:t>dstCell</a:t>
            </a:r>
            <a:r>
              <a:rPr lang="en-NZ" dirty="0" smtClean="0"/>
              <a:t> in </a:t>
            </a:r>
            <a:r>
              <a:rPr lang="en-NZ" dirty="0" err="1" smtClean="0"/>
              <a:t>dst</a:t>
            </a:r>
            <a:r>
              <a:rPr lang="en-NZ" dirty="0" err="1"/>
              <a:t>C</a:t>
            </a:r>
            <a:r>
              <a:rPr lang="en-NZ" dirty="0" err="1" smtClean="0"/>
              <a:t>ells</a:t>
            </a:r>
            <a:r>
              <a:rPr lang="en-NZ" dirty="0" smtClean="0"/>
              <a:t>:</a:t>
            </a:r>
          </a:p>
          <a:p>
            <a:pPr lvl="1"/>
            <a:r>
              <a:rPr lang="en-NZ" dirty="0" smtClean="0"/>
              <a:t>For </a:t>
            </a:r>
            <a:r>
              <a:rPr lang="en-NZ" dirty="0" err="1" smtClean="0"/>
              <a:t>dstCellNode</a:t>
            </a:r>
            <a:r>
              <a:rPr lang="en-NZ" dirty="0" smtClean="0"/>
              <a:t> in </a:t>
            </a:r>
            <a:r>
              <a:rPr lang="en-NZ" dirty="0" err="1" smtClean="0"/>
              <a:t>dstCell.getNodes</a:t>
            </a:r>
            <a:r>
              <a:rPr lang="en-NZ" dirty="0" smtClean="0"/>
              <a:t>():</a:t>
            </a:r>
          </a:p>
          <a:p>
            <a:pPr lvl="2"/>
            <a:r>
              <a:rPr lang="en-NZ" dirty="0" smtClean="0"/>
              <a:t># find </a:t>
            </a:r>
            <a:r>
              <a:rPr lang="en-NZ" dirty="0" err="1" smtClean="0"/>
              <a:t>dstCellNode</a:t>
            </a:r>
            <a:r>
              <a:rPr lang="en-NZ" dirty="0" smtClean="0"/>
              <a:t> location in </a:t>
            </a:r>
            <a:r>
              <a:rPr lang="en-NZ" dirty="0" err="1" smtClean="0"/>
              <a:t>src</a:t>
            </a:r>
            <a:r>
              <a:rPr lang="en-NZ" dirty="0" smtClean="0"/>
              <a:t> grid index space</a:t>
            </a:r>
          </a:p>
          <a:p>
            <a:pPr lvl="2"/>
            <a:r>
              <a:rPr lang="en-NZ" dirty="0" smtClean="0"/>
              <a:t>point = </a:t>
            </a:r>
            <a:r>
              <a:rPr lang="en-NZ" dirty="0" err="1" smtClean="0"/>
              <a:t>findGridIndex</a:t>
            </a:r>
            <a:r>
              <a:rPr lang="en-NZ" dirty="0" smtClean="0"/>
              <a:t>(</a:t>
            </a:r>
            <a:r>
              <a:rPr lang="en-NZ" dirty="0" err="1" smtClean="0"/>
              <a:t>dstcellNode.getPosition</a:t>
            </a:r>
            <a:r>
              <a:rPr lang="en-NZ" dirty="0" smtClean="0"/>
              <a:t>(), </a:t>
            </a:r>
            <a:r>
              <a:rPr lang="en-NZ" dirty="0" err="1" smtClean="0"/>
              <a:t>srcGrid</a:t>
            </a:r>
            <a:r>
              <a:rPr lang="en-NZ" dirty="0" smtClean="0"/>
              <a:t>) # Newton search</a:t>
            </a:r>
          </a:p>
          <a:p>
            <a:pPr lvl="2"/>
            <a:r>
              <a:rPr lang="en-NZ" dirty="0" err="1" smtClean="0"/>
              <a:t>dstCellIndexToSrcCellIndex</a:t>
            </a:r>
            <a:r>
              <a:rPr lang="en-NZ" dirty="0" smtClean="0"/>
              <a:t>[</a:t>
            </a:r>
            <a:r>
              <a:rPr lang="en-NZ" dirty="0" err="1" smtClean="0"/>
              <a:t>dstCellIndex</a:t>
            </a:r>
            <a:r>
              <a:rPr lang="en-NZ" dirty="0" smtClean="0"/>
              <a:t>][</a:t>
            </a:r>
            <a:r>
              <a:rPr lang="en-NZ" dirty="0" err="1" smtClean="0"/>
              <a:t>srcCellIndex</a:t>
            </a:r>
            <a:r>
              <a:rPr lang="en-NZ" dirty="0" smtClean="0"/>
              <a:t>].append(point)</a:t>
            </a:r>
          </a:p>
          <a:p>
            <a:pPr lvl="1"/>
            <a:r>
              <a:rPr lang="en-NZ" dirty="0" smtClean="0"/>
              <a:t>For </a:t>
            </a:r>
            <a:r>
              <a:rPr lang="en-NZ" dirty="0" err="1"/>
              <a:t>dstCellEdge</a:t>
            </a:r>
            <a:r>
              <a:rPr lang="en-NZ" dirty="0"/>
              <a:t> in </a:t>
            </a:r>
            <a:r>
              <a:rPr lang="en-NZ" dirty="0" err="1"/>
              <a:t>dstCell.getEdges</a:t>
            </a:r>
            <a:r>
              <a:rPr lang="en-NZ" dirty="0"/>
              <a:t>():</a:t>
            </a:r>
          </a:p>
          <a:p>
            <a:pPr lvl="2"/>
            <a:r>
              <a:rPr lang="en-NZ" dirty="0"/>
              <a:t># compute intersection of </a:t>
            </a:r>
            <a:r>
              <a:rPr lang="en-NZ" dirty="0" err="1"/>
              <a:t>dstCellEdge</a:t>
            </a:r>
            <a:r>
              <a:rPr lang="en-NZ" dirty="0"/>
              <a:t> with </a:t>
            </a:r>
            <a:r>
              <a:rPr lang="en-NZ" dirty="0" err="1"/>
              <a:t>src</a:t>
            </a:r>
            <a:r>
              <a:rPr lang="en-NZ" dirty="0"/>
              <a:t> grid</a:t>
            </a:r>
          </a:p>
          <a:p>
            <a:pPr lvl="2"/>
            <a:r>
              <a:rPr lang="en-NZ" dirty="0"/>
              <a:t>For </a:t>
            </a:r>
            <a:r>
              <a:rPr lang="en-NZ" dirty="0" err="1"/>
              <a:t>srcCell</a:t>
            </a:r>
            <a:r>
              <a:rPr lang="en-NZ" dirty="0"/>
              <a:t> in </a:t>
            </a:r>
            <a:r>
              <a:rPr lang="en-NZ" dirty="0" err="1"/>
              <a:t>srcCells</a:t>
            </a:r>
            <a:r>
              <a:rPr lang="en-NZ" dirty="0"/>
              <a:t>:</a:t>
            </a:r>
          </a:p>
          <a:p>
            <a:pPr lvl="3"/>
            <a:r>
              <a:rPr lang="en-NZ" dirty="0"/>
              <a:t>For </a:t>
            </a:r>
            <a:r>
              <a:rPr lang="en-NZ" dirty="0" err="1"/>
              <a:t>srcCellEdge</a:t>
            </a:r>
            <a:r>
              <a:rPr lang="en-NZ" dirty="0"/>
              <a:t> in </a:t>
            </a:r>
            <a:r>
              <a:rPr lang="en-NZ" dirty="0" err="1"/>
              <a:t>srcCell.getEdges</a:t>
            </a:r>
            <a:r>
              <a:rPr lang="en-NZ" dirty="0"/>
              <a:t>():</a:t>
            </a:r>
          </a:p>
          <a:p>
            <a:pPr lvl="4"/>
            <a:r>
              <a:rPr lang="en-NZ" dirty="0" err="1"/>
              <a:t>pos</a:t>
            </a:r>
            <a:r>
              <a:rPr lang="en-NZ" dirty="0"/>
              <a:t> = </a:t>
            </a:r>
            <a:r>
              <a:rPr lang="en-NZ" dirty="0" err="1"/>
              <a:t>findIntersection</a:t>
            </a:r>
            <a:r>
              <a:rPr lang="en-NZ" dirty="0"/>
              <a:t>(</a:t>
            </a:r>
            <a:r>
              <a:rPr lang="en-NZ" dirty="0" err="1"/>
              <a:t>srcCellEdge</a:t>
            </a:r>
            <a:r>
              <a:rPr lang="en-NZ" dirty="0"/>
              <a:t>, </a:t>
            </a:r>
            <a:r>
              <a:rPr lang="en-NZ" dirty="0" err="1"/>
              <a:t>dstCellEdge</a:t>
            </a:r>
            <a:r>
              <a:rPr lang="en-NZ" dirty="0"/>
              <a:t>)</a:t>
            </a:r>
          </a:p>
          <a:p>
            <a:pPr lvl="4"/>
            <a:r>
              <a:rPr lang="en-NZ" dirty="0"/>
              <a:t>If </a:t>
            </a:r>
            <a:r>
              <a:rPr lang="en-NZ" dirty="0" err="1"/>
              <a:t>pos</a:t>
            </a:r>
            <a:r>
              <a:rPr lang="en-NZ" dirty="0"/>
              <a:t> is along </a:t>
            </a:r>
            <a:r>
              <a:rPr lang="en-NZ" dirty="0" err="1"/>
              <a:t>dstCellEdge</a:t>
            </a:r>
            <a:r>
              <a:rPr lang="en-NZ" dirty="0"/>
              <a:t>:</a:t>
            </a:r>
          </a:p>
          <a:p>
            <a:pPr lvl="5"/>
            <a:r>
              <a:rPr lang="en-NZ" dirty="0" err="1" smtClean="0"/>
              <a:t>dstCellIndexToSrcCellIndex</a:t>
            </a:r>
            <a:r>
              <a:rPr lang="en-NZ" dirty="0" smtClean="0"/>
              <a:t>[</a:t>
            </a:r>
            <a:r>
              <a:rPr lang="en-NZ" dirty="0" err="1" smtClean="0"/>
              <a:t>dstCellIndex</a:t>
            </a:r>
            <a:r>
              <a:rPr lang="en-NZ" dirty="0" smtClean="0"/>
              <a:t>][</a:t>
            </a:r>
            <a:r>
              <a:rPr lang="en-NZ" dirty="0" err="1" smtClean="0"/>
              <a:t>srcCellIndex</a:t>
            </a:r>
            <a:r>
              <a:rPr lang="en-NZ" dirty="0" smtClean="0"/>
              <a:t>].append(point)</a:t>
            </a:r>
          </a:p>
          <a:p>
            <a:pPr lvl="5"/>
            <a:endParaRPr lang="en-NZ" dirty="0" smtClean="0"/>
          </a:p>
          <a:p>
            <a:pPr lvl="1"/>
            <a:endParaRPr lang="en-NZ" dirty="0"/>
          </a:p>
        </p:txBody>
      </p:sp>
      <p:sp>
        <p:nvSpPr>
          <p:cNvPr id="4" name="Right Brace 3"/>
          <p:cNvSpPr/>
          <p:nvPr/>
        </p:nvSpPr>
        <p:spPr>
          <a:xfrm>
            <a:off x="9594574" y="4094922"/>
            <a:ext cx="516835" cy="23588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9852991" y="4306957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solidFill>
                  <a:srgbClr val="FF0000"/>
                </a:solidFill>
              </a:rPr>
              <a:t>O(16*N*M)</a:t>
            </a:r>
            <a:endParaRPr lang="en-NZ" sz="3200" dirty="0">
              <a:solidFill>
                <a:srgbClr val="FF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9594574" y="2398643"/>
            <a:ext cx="516835" cy="1602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/>
          <p:cNvSpPr txBox="1"/>
          <p:nvPr/>
        </p:nvSpPr>
        <p:spPr>
          <a:xfrm>
            <a:off x="10008482" y="3294856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O(M)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39755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Faster implementation of edge to edge intersection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NZ" dirty="0" smtClean="0"/>
              <a:t>Collect all the </a:t>
            </a:r>
            <a:r>
              <a:rPr lang="en-NZ" dirty="0" err="1" smtClean="0"/>
              <a:t>dst</a:t>
            </a:r>
            <a:r>
              <a:rPr lang="en-NZ" dirty="0" smtClean="0"/>
              <a:t> cell node positions in </a:t>
            </a:r>
            <a:r>
              <a:rPr lang="en-NZ" dirty="0" err="1" smtClean="0"/>
              <a:t>src</a:t>
            </a:r>
            <a:r>
              <a:rPr lang="en-NZ" dirty="0" smtClean="0"/>
              <a:t> grid index space (as before)</a:t>
            </a:r>
          </a:p>
          <a:p>
            <a:pPr lvl="1"/>
            <a:r>
              <a:rPr lang="en-NZ" dirty="0" smtClean="0"/>
              <a:t>For </a:t>
            </a:r>
            <a:r>
              <a:rPr lang="en-NZ" dirty="0" err="1" smtClean="0"/>
              <a:t>dstEdge</a:t>
            </a:r>
            <a:r>
              <a:rPr lang="en-NZ" dirty="0" smtClean="0"/>
              <a:t> </a:t>
            </a:r>
            <a:r>
              <a:rPr lang="en-NZ" dirty="0"/>
              <a:t>in </a:t>
            </a:r>
            <a:r>
              <a:rPr lang="en-NZ" dirty="0" err="1" smtClean="0"/>
              <a:t>dstGrid.getEdges</a:t>
            </a:r>
            <a:r>
              <a:rPr lang="en-NZ" dirty="0" smtClean="0"/>
              <a:t>(): ~ O(M*2)</a:t>
            </a:r>
          </a:p>
          <a:p>
            <a:pPr lvl="2"/>
            <a:r>
              <a:rPr lang="en-NZ" dirty="0" smtClean="0"/>
              <a:t>Get the start and end point of the edge in </a:t>
            </a:r>
            <a:r>
              <a:rPr lang="en-NZ" dirty="0" err="1" smtClean="0"/>
              <a:t>src</a:t>
            </a:r>
            <a:r>
              <a:rPr lang="en-NZ" dirty="0" smtClean="0"/>
              <a:t> grid index space (quick since we know the </a:t>
            </a:r>
            <a:r>
              <a:rPr lang="en-NZ" dirty="0" err="1" smtClean="0"/>
              <a:t>dst</a:t>
            </a:r>
            <a:r>
              <a:rPr lang="en-NZ" dirty="0" smtClean="0"/>
              <a:t> grid node positions in </a:t>
            </a:r>
            <a:r>
              <a:rPr lang="en-NZ" dirty="0" err="1" smtClean="0"/>
              <a:t>src</a:t>
            </a:r>
            <a:r>
              <a:rPr lang="en-NZ" dirty="0" smtClean="0"/>
              <a:t> grid index space)</a:t>
            </a:r>
          </a:p>
          <a:p>
            <a:pPr lvl="2"/>
            <a:r>
              <a:rPr lang="en-NZ" dirty="0" smtClean="0"/>
              <a:t>Iterate over x and y direction: ~ O(2)</a:t>
            </a:r>
          </a:p>
          <a:p>
            <a:pPr lvl="3"/>
            <a:r>
              <a:rPr lang="en-NZ" dirty="0" smtClean="0"/>
              <a:t>Iterate over the </a:t>
            </a:r>
            <a:r>
              <a:rPr lang="en-NZ" dirty="0" err="1" smtClean="0"/>
              <a:t>the</a:t>
            </a:r>
            <a:r>
              <a:rPr lang="en-NZ" dirty="0" smtClean="0"/>
              <a:t> </a:t>
            </a:r>
            <a:r>
              <a:rPr lang="en-NZ" dirty="0" err="1" smtClean="0"/>
              <a:t>src</a:t>
            </a:r>
            <a:r>
              <a:rPr lang="en-NZ" dirty="0" smtClean="0"/>
              <a:t> grid lines falling within the start/end edge locations: ~ O(</a:t>
            </a:r>
            <a:r>
              <a:rPr lang="en-NZ" dirty="0" err="1" smtClean="0"/>
              <a:t>sqrt</a:t>
            </a:r>
            <a:r>
              <a:rPr lang="en-NZ" dirty="0" smtClean="0"/>
              <a:t>(N/M))</a:t>
            </a:r>
          </a:p>
          <a:p>
            <a:pPr lvl="4"/>
            <a:r>
              <a:rPr lang="en-NZ" dirty="0" smtClean="0"/>
              <a:t>Compute the intersection point of the </a:t>
            </a:r>
            <a:r>
              <a:rPr lang="en-NZ" dirty="0" err="1" smtClean="0"/>
              <a:t>src</a:t>
            </a:r>
            <a:r>
              <a:rPr lang="en-NZ" dirty="0" smtClean="0"/>
              <a:t> grid line  with the edge</a:t>
            </a:r>
          </a:p>
          <a:p>
            <a:pPr lvl="4"/>
            <a:r>
              <a:rPr lang="en-NZ" dirty="0" smtClean="0"/>
              <a:t>Infer the </a:t>
            </a:r>
            <a:r>
              <a:rPr lang="en-NZ" dirty="0" err="1" smtClean="0"/>
              <a:t>srcCellIndex</a:t>
            </a:r>
            <a:r>
              <a:rPr lang="en-NZ" dirty="0" smtClean="0"/>
              <a:t> from the intersection point</a:t>
            </a:r>
          </a:p>
          <a:p>
            <a:pPr lvl="4"/>
            <a:r>
              <a:rPr lang="en-NZ" dirty="0" err="1"/>
              <a:t>dstCellIndexToSrcCellIndex</a:t>
            </a:r>
            <a:r>
              <a:rPr lang="en-NZ" dirty="0"/>
              <a:t>[</a:t>
            </a:r>
            <a:r>
              <a:rPr lang="en-NZ" dirty="0" err="1"/>
              <a:t>dstCellIndex</a:t>
            </a:r>
            <a:r>
              <a:rPr lang="en-NZ" dirty="0"/>
              <a:t>][</a:t>
            </a:r>
            <a:r>
              <a:rPr lang="en-NZ" dirty="0" err="1"/>
              <a:t>srcCellIndex</a:t>
            </a:r>
            <a:r>
              <a:rPr lang="en-NZ" dirty="0"/>
              <a:t>].append(point)</a:t>
            </a:r>
          </a:p>
          <a:p>
            <a:pPr marL="1371600" lvl="3" indent="0">
              <a:buNone/>
            </a:pPr>
            <a:endParaRPr lang="en-NZ" dirty="0" smtClean="0"/>
          </a:p>
          <a:p>
            <a:pPr lvl="3"/>
            <a:endParaRPr lang="en-NZ" dirty="0" smtClean="0"/>
          </a:p>
          <a:p>
            <a:pPr marL="1371600" lvl="3" indent="0">
              <a:buNone/>
            </a:pPr>
            <a:endParaRPr lang="en-NZ" dirty="0" smtClean="0"/>
          </a:p>
          <a:p>
            <a:pPr marL="914400" lvl="2" indent="0">
              <a:buNone/>
            </a:pPr>
            <a:endParaRPr lang="en-NZ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98573" y="5420139"/>
            <a:ext cx="4355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O(</a:t>
            </a:r>
            <a:r>
              <a:rPr lang="en-NZ" sz="4000" dirty="0" err="1" smtClean="0"/>
              <a:t>sqrt</a:t>
            </a:r>
            <a:r>
              <a:rPr lang="en-NZ" sz="4000" dirty="0" smtClean="0"/>
              <a:t>(N) * </a:t>
            </a:r>
            <a:r>
              <a:rPr lang="en-NZ" sz="4000" dirty="0" err="1" smtClean="0"/>
              <a:t>sqrt</a:t>
            </a:r>
            <a:r>
              <a:rPr lang="en-NZ" sz="4000" dirty="0" smtClean="0"/>
              <a:t>(M))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54692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351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Efficient conservative interpolation on 2D structured grids</vt:lpstr>
      <vt:lpstr>Conservative interpolation requires computing the overlap between src and dst cells</vt:lpstr>
      <vt:lpstr>Need to compute intersection of two structured grids</vt:lpstr>
      <vt:lpstr>Use the grid to grid intersection points to triangulate each dst grid cell</vt:lpstr>
      <vt:lpstr>Naïve algorithm for computing intersection points scales in # of src cells (N) * # of dst cells (M)</vt:lpstr>
      <vt:lpstr>Faster implementation of edge to edge intersection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Regridding and interpolation -- issues, challenges and opportunities</dc:title>
  <dc:creator>Microsoft Office User</dc:creator>
  <cp:lastModifiedBy>Alexander Pletzer</cp:lastModifiedBy>
  <cp:revision>58</cp:revision>
  <dcterms:created xsi:type="dcterms:W3CDTF">2016-11-17T06:02:39Z</dcterms:created>
  <dcterms:modified xsi:type="dcterms:W3CDTF">2017-01-16T23:52:46Z</dcterms:modified>
</cp:coreProperties>
</file>