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E82A-3761-1B4E-B054-6EFF10B3D5C1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9690-4915-7D49-83BD-88A48466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Iris </a:t>
            </a:r>
            <a:r>
              <a:rPr lang="en-US" dirty="0" err="1" smtClean="0"/>
              <a:t>Regridding</a:t>
            </a:r>
            <a:r>
              <a:rPr lang="en-US" dirty="0" smtClean="0"/>
              <a:t> and interpolation – Scope and opportunities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</a:t>
            </a:r>
            <a:r>
              <a:rPr lang="en-US" dirty="0" err="1" smtClean="0"/>
              <a:t>Pletzer</a:t>
            </a:r>
            <a:r>
              <a:rPr lang="en-US" dirty="0" smtClean="0"/>
              <a:t> Nov 17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 on the scope of the proposed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Dimensionality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2D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2D + vertical axis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3D</a:t>
            </a:r>
          </a:p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Rectilinear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Curvilinear (incl. cubed-sphere)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Unstructured</a:t>
            </a:r>
          </a:p>
          <a:p>
            <a:r>
              <a:rPr lang="en-US" dirty="0" smtClean="0"/>
              <a:t>Field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Scalar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Vector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Masking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0153" y="1957753"/>
            <a:ext cx="37100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Green = must achieve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accent1"/>
                </a:solidFill>
              </a:rPr>
              <a:t>Blue = nice to have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Red = likely out of scope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r>
              <a:rPr lang="en-US" dirty="0" smtClean="0"/>
              <a:t>Types of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Rectilinear</a:t>
            </a:r>
          </a:p>
          <a:p>
            <a:pPr lvl="1"/>
            <a:r>
              <a:rPr lang="en-US" dirty="0" smtClean="0"/>
              <a:t>Regular topology</a:t>
            </a:r>
          </a:p>
          <a:p>
            <a:pPr lvl="1"/>
            <a:r>
              <a:rPr lang="en-US" dirty="0" smtClean="0"/>
              <a:t>Regular positions</a:t>
            </a:r>
          </a:p>
          <a:p>
            <a:pPr lvl="1"/>
            <a:r>
              <a:rPr lang="en-US" dirty="0" smtClean="0"/>
              <a:t>Cross product of axes</a:t>
            </a:r>
          </a:p>
          <a:p>
            <a:r>
              <a:rPr lang="en-US" dirty="0" smtClean="0"/>
              <a:t>Curvilinear</a:t>
            </a:r>
          </a:p>
          <a:p>
            <a:pPr lvl="1"/>
            <a:r>
              <a:rPr lang="en-US" dirty="0" smtClean="0"/>
              <a:t>Regular topology</a:t>
            </a:r>
          </a:p>
          <a:p>
            <a:pPr lvl="1"/>
            <a:r>
              <a:rPr lang="en-US" dirty="0" smtClean="0"/>
              <a:t>Irregular positions</a:t>
            </a:r>
          </a:p>
          <a:p>
            <a:r>
              <a:rPr lang="en-US" dirty="0" smtClean="0"/>
              <a:t>Unstructured</a:t>
            </a:r>
          </a:p>
          <a:p>
            <a:pPr lvl="1"/>
            <a:r>
              <a:rPr lang="en-US" dirty="0" smtClean="0"/>
              <a:t>Irregular topology</a:t>
            </a:r>
          </a:p>
          <a:p>
            <a:pPr lvl="1"/>
            <a:r>
              <a:rPr lang="en-US" dirty="0" smtClean="0"/>
              <a:t>Irregular positions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77353" y="1753577"/>
            <a:ext cx="23446" cy="122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76645" y="1753577"/>
            <a:ext cx="23446" cy="122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75938" y="1753577"/>
            <a:ext cx="23446" cy="122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6261" y="1753577"/>
            <a:ext cx="23446" cy="122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33138" y="1753577"/>
            <a:ext cx="23446" cy="1228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8400" y="2778369"/>
            <a:ext cx="1160585" cy="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54261" y="2518874"/>
            <a:ext cx="1160585" cy="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399" y="2277575"/>
            <a:ext cx="1160585" cy="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399" y="2063446"/>
            <a:ext cx="1160585" cy="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19091" y="1863296"/>
            <a:ext cx="1160585" cy="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8323385" y="1687481"/>
            <a:ext cx="1629507" cy="1383965"/>
          </a:xfrm>
          <a:custGeom>
            <a:avLst/>
            <a:gdLst>
              <a:gd name="connsiteX0" fmla="*/ 0 w 1629507"/>
              <a:gd name="connsiteY0" fmla="*/ 1383965 h 1383965"/>
              <a:gd name="connsiteX1" fmla="*/ 222738 w 1629507"/>
              <a:gd name="connsiteY1" fmla="*/ 774365 h 1383965"/>
              <a:gd name="connsiteX2" fmla="*/ 597877 w 1629507"/>
              <a:gd name="connsiteY2" fmla="*/ 340611 h 1383965"/>
              <a:gd name="connsiteX3" fmla="*/ 1125415 w 1629507"/>
              <a:gd name="connsiteY3" fmla="*/ 47534 h 1383965"/>
              <a:gd name="connsiteX4" fmla="*/ 1629507 w 1629507"/>
              <a:gd name="connsiteY4" fmla="*/ 642 h 13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507" h="1383965">
                <a:moveTo>
                  <a:pt x="0" y="1383965"/>
                </a:moveTo>
                <a:cubicBezTo>
                  <a:pt x="61546" y="1166111"/>
                  <a:pt x="123092" y="948257"/>
                  <a:pt x="222738" y="774365"/>
                </a:cubicBezTo>
                <a:cubicBezTo>
                  <a:pt x="322384" y="600473"/>
                  <a:pt x="447431" y="461749"/>
                  <a:pt x="597877" y="340611"/>
                </a:cubicBezTo>
                <a:cubicBezTo>
                  <a:pt x="748323" y="219472"/>
                  <a:pt x="953477" y="104195"/>
                  <a:pt x="1125415" y="47534"/>
                </a:cubicBezTo>
                <a:cubicBezTo>
                  <a:pt x="1297353" y="-9127"/>
                  <a:pt x="1629507" y="642"/>
                  <a:pt x="1629507" y="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475785" y="1839881"/>
            <a:ext cx="1629507" cy="1383965"/>
          </a:xfrm>
          <a:custGeom>
            <a:avLst/>
            <a:gdLst>
              <a:gd name="connsiteX0" fmla="*/ 0 w 1629507"/>
              <a:gd name="connsiteY0" fmla="*/ 1383965 h 1383965"/>
              <a:gd name="connsiteX1" fmla="*/ 222738 w 1629507"/>
              <a:gd name="connsiteY1" fmla="*/ 774365 h 1383965"/>
              <a:gd name="connsiteX2" fmla="*/ 597877 w 1629507"/>
              <a:gd name="connsiteY2" fmla="*/ 340611 h 1383965"/>
              <a:gd name="connsiteX3" fmla="*/ 1125415 w 1629507"/>
              <a:gd name="connsiteY3" fmla="*/ 47534 h 1383965"/>
              <a:gd name="connsiteX4" fmla="*/ 1629507 w 1629507"/>
              <a:gd name="connsiteY4" fmla="*/ 642 h 13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507" h="1383965">
                <a:moveTo>
                  <a:pt x="0" y="1383965"/>
                </a:moveTo>
                <a:cubicBezTo>
                  <a:pt x="61546" y="1166111"/>
                  <a:pt x="123092" y="948257"/>
                  <a:pt x="222738" y="774365"/>
                </a:cubicBezTo>
                <a:cubicBezTo>
                  <a:pt x="322384" y="600473"/>
                  <a:pt x="447431" y="461749"/>
                  <a:pt x="597877" y="340611"/>
                </a:cubicBezTo>
                <a:cubicBezTo>
                  <a:pt x="748323" y="219472"/>
                  <a:pt x="953477" y="104195"/>
                  <a:pt x="1125415" y="47534"/>
                </a:cubicBezTo>
                <a:cubicBezTo>
                  <a:pt x="1297353" y="-9127"/>
                  <a:pt x="1629507" y="642"/>
                  <a:pt x="1629507" y="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628185" y="1992281"/>
            <a:ext cx="1629507" cy="1383965"/>
          </a:xfrm>
          <a:custGeom>
            <a:avLst/>
            <a:gdLst>
              <a:gd name="connsiteX0" fmla="*/ 0 w 1629507"/>
              <a:gd name="connsiteY0" fmla="*/ 1383965 h 1383965"/>
              <a:gd name="connsiteX1" fmla="*/ 222738 w 1629507"/>
              <a:gd name="connsiteY1" fmla="*/ 774365 h 1383965"/>
              <a:gd name="connsiteX2" fmla="*/ 597877 w 1629507"/>
              <a:gd name="connsiteY2" fmla="*/ 340611 h 1383965"/>
              <a:gd name="connsiteX3" fmla="*/ 1125415 w 1629507"/>
              <a:gd name="connsiteY3" fmla="*/ 47534 h 1383965"/>
              <a:gd name="connsiteX4" fmla="*/ 1629507 w 1629507"/>
              <a:gd name="connsiteY4" fmla="*/ 642 h 13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507" h="1383965">
                <a:moveTo>
                  <a:pt x="0" y="1383965"/>
                </a:moveTo>
                <a:cubicBezTo>
                  <a:pt x="61546" y="1166111"/>
                  <a:pt x="123092" y="948257"/>
                  <a:pt x="222738" y="774365"/>
                </a:cubicBezTo>
                <a:cubicBezTo>
                  <a:pt x="322384" y="600473"/>
                  <a:pt x="447431" y="461749"/>
                  <a:pt x="597877" y="340611"/>
                </a:cubicBezTo>
                <a:cubicBezTo>
                  <a:pt x="748323" y="219472"/>
                  <a:pt x="953477" y="104195"/>
                  <a:pt x="1125415" y="47534"/>
                </a:cubicBezTo>
                <a:cubicBezTo>
                  <a:pt x="1297353" y="-9127"/>
                  <a:pt x="1629507" y="642"/>
                  <a:pt x="1629507" y="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780585" y="2144681"/>
            <a:ext cx="1629507" cy="1383965"/>
          </a:xfrm>
          <a:custGeom>
            <a:avLst/>
            <a:gdLst>
              <a:gd name="connsiteX0" fmla="*/ 0 w 1629507"/>
              <a:gd name="connsiteY0" fmla="*/ 1383965 h 1383965"/>
              <a:gd name="connsiteX1" fmla="*/ 222738 w 1629507"/>
              <a:gd name="connsiteY1" fmla="*/ 774365 h 1383965"/>
              <a:gd name="connsiteX2" fmla="*/ 597877 w 1629507"/>
              <a:gd name="connsiteY2" fmla="*/ 340611 h 1383965"/>
              <a:gd name="connsiteX3" fmla="*/ 1125415 w 1629507"/>
              <a:gd name="connsiteY3" fmla="*/ 47534 h 1383965"/>
              <a:gd name="connsiteX4" fmla="*/ 1629507 w 1629507"/>
              <a:gd name="connsiteY4" fmla="*/ 642 h 13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507" h="1383965">
                <a:moveTo>
                  <a:pt x="0" y="1383965"/>
                </a:moveTo>
                <a:cubicBezTo>
                  <a:pt x="61546" y="1166111"/>
                  <a:pt x="123092" y="948257"/>
                  <a:pt x="222738" y="774365"/>
                </a:cubicBezTo>
                <a:cubicBezTo>
                  <a:pt x="322384" y="600473"/>
                  <a:pt x="447431" y="461749"/>
                  <a:pt x="597877" y="340611"/>
                </a:cubicBezTo>
                <a:cubicBezTo>
                  <a:pt x="748323" y="219472"/>
                  <a:pt x="953477" y="104195"/>
                  <a:pt x="1125415" y="47534"/>
                </a:cubicBezTo>
                <a:cubicBezTo>
                  <a:pt x="1297353" y="-9127"/>
                  <a:pt x="1629507" y="642"/>
                  <a:pt x="1629507" y="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932985" y="2297081"/>
            <a:ext cx="1629507" cy="1383965"/>
          </a:xfrm>
          <a:custGeom>
            <a:avLst/>
            <a:gdLst>
              <a:gd name="connsiteX0" fmla="*/ 0 w 1629507"/>
              <a:gd name="connsiteY0" fmla="*/ 1383965 h 1383965"/>
              <a:gd name="connsiteX1" fmla="*/ 222738 w 1629507"/>
              <a:gd name="connsiteY1" fmla="*/ 774365 h 1383965"/>
              <a:gd name="connsiteX2" fmla="*/ 597877 w 1629507"/>
              <a:gd name="connsiteY2" fmla="*/ 340611 h 1383965"/>
              <a:gd name="connsiteX3" fmla="*/ 1125415 w 1629507"/>
              <a:gd name="connsiteY3" fmla="*/ 47534 h 1383965"/>
              <a:gd name="connsiteX4" fmla="*/ 1629507 w 1629507"/>
              <a:gd name="connsiteY4" fmla="*/ 642 h 13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507" h="1383965">
                <a:moveTo>
                  <a:pt x="0" y="1383965"/>
                </a:moveTo>
                <a:cubicBezTo>
                  <a:pt x="61546" y="1166111"/>
                  <a:pt x="123092" y="948257"/>
                  <a:pt x="222738" y="774365"/>
                </a:cubicBezTo>
                <a:cubicBezTo>
                  <a:pt x="322384" y="600473"/>
                  <a:pt x="447431" y="461749"/>
                  <a:pt x="597877" y="340611"/>
                </a:cubicBezTo>
                <a:cubicBezTo>
                  <a:pt x="748323" y="219472"/>
                  <a:pt x="953477" y="104195"/>
                  <a:pt x="1125415" y="47534"/>
                </a:cubicBezTo>
                <a:cubicBezTo>
                  <a:pt x="1297353" y="-9127"/>
                  <a:pt x="1629507" y="642"/>
                  <a:pt x="1629507" y="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194431" y="2520462"/>
            <a:ext cx="1055077" cy="1254369"/>
          </a:xfrm>
          <a:custGeom>
            <a:avLst/>
            <a:gdLst>
              <a:gd name="connsiteX0" fmla="*/ 0 w 1055077"/>
              <a:gd name="connsiteY0" fmla="*/ 0 h 1254369"/>
              <a:gd name="connsiteX1" fmla="*/ 351692 w 1055077"/>
              <a:gd name="connsiteY1" fmla="*/ 246184 h 1254369"/>
              <a:gd name="connsiteX2" fmla="*/ 504092 w 1055077"/>
              <a:gd name="connsiteY2" fmla="*/ 410307 h 1254369"/>
              <a:gd name="connsiteX3" fmla="*/ 750277 w 1055077"/>
              <a:gd name="connsiteY3" fmla="*/ 679938 h 1254369"/>
              <a:gd name="connsiteX4" fmla="*/ 926123 w 1055077"/>
              <a:gd name="connsiteY4" fmla="*/ 996461 h 1254369"/>
              <a:gd name="connsiteX5" fmla="*/ 1055077 w 1055077"/>
              <a:gd name="connsiteY5" fmla="*/ 1254369 h 1254369"/>
              <a:gd name="connsiteX6" fmla="*/ 1055077 w 1055077"/>
              <a:gd name="connsiteY6" fmla="*/ 1254369 h 125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77" h="1254369">
                <a:moveTo>
                  <a:pt x="0" y="0"/>
                </a:moveTo>
                <a:cubicBezTo>
                  <a:pt x="133838" y="88900"/>
                  <a:pt x="267677" y="177800"/>
                  <a:pt x="351692" y="246184"/>
                </a:cubicBezTo>
                <a:cubicBezTo>
                  <a:pt x="435707" y="314568"/>
                  <a:pt x="504092" y="410307"/>
                  <a:pt x="504092" y="410307"/>
                </a:cubicBezTo>
                <a:cubicBezTo>
                  <a:pt x="570523" y="482599"/>
                  <a:pt x="679939" y="582246"/>
                  <a:pt x="750277" y="679938"/>
                </a:cubicBezTo>
                <a:cubicBezTo>
                  <a:pt x="820615" y="777630"/>
                  <a:pt x="875323" y="900723"/>
                  <a:pt x="926123" y="996461"/>
                </a:cubicBezTo>
                <a:cubicBezTo>
                  <a:pt x="976923" y="1092199"/>
                  <a:pt x="1055077" y="1254369"/>
                  <a:pt x="1055077" y="1254369"/>
                </a:cubicBezTo>
                <a:lnTo>
                  <a:pt x="1055077" y="12543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285286" y="2216198"/>
            <a:ext cx="1055077" cy="1254369"/>
          </a:xfrm>
          <a:custGeom>
            <a:avLst/>
            <a:gdLst>
              <a:gd name="connsiteX0" fmla="*/ 0 w 1055077"/>
              <a:gd name="connsiteY0" fmla="*/ 0 h 1254369"/>
              <a:gd name="connsiteX1" fmla="*/ 351692 w 1055077"/>
              <a:gd name="connsiteY1" fmla="*/ 246184 h 1254369"/>
              <a:gd name="connsiteX2" fmla="*/ 504092 w 1055077"/>
              <a:gd name="connsiteY2" fmla="*/ 410307 h 1254369"/>
              <a:gd name="connsiteX3" fmla="*/ 750277 w 1055077"/>
              <a:gd name="connsiteY3" fmla="*/ 679938 h 1254369"/>
              <a:gd name="connsiteX4" fmla="*/ 926123 w 1055077"/>
              <a:gd name="connsiteY4" fmla="*/ 996461 h 1254369"/>
              <a:gd name="connsiteX5" fmla="*/ 1055077 w 1055077"/>
              <a:gd name="connsiteY5" fmla="*/ 1254369 h 1254369"/>
              <a:gd name="connsiteX6" fmla="*/ 1055077 w 1055077"/>
              <a:gd name="connsiteY6" fmla="*/ 1254369 h 125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77" h="1254369">
                <a:moveTo>
                  <a:pt x="0" y="0"/>
                </a:moveTo>
                <a:cubicBezTo>
                  <a:pt x="133838" y="88900"/>
                  <a:pt x="267677" y="177800"/>
                  <a:pt x="351692" y="246184"/>
                </a:cubicBezTo>
                <a:cubicBezTo>
                  <a:pt x="435707" y="314568"/>
                  <a:pt x="504092" y="410307"/>
                  <a:pt x="504092" y="410307"/>
                </a:cubicBezTo>
                <a:cubicBezTo>
                  <a:pt x="570523" y="482599"/>
                  <a:pt x="679939" y="582246"/>
                  <a:pt x="750277" y="679938"/>
                </a:cubicBezTo>
                <a:cubicBezTo>
                  <a:pt x="820615" y="777630"/>
                  <a:pt x="875323" y="900723"/>
                  <a:pt x="926123" y="996461"/>
                </a:cubicBezTo>
                <a:cubicBezTo>
                  <a:pt x="976923" y="1092199"/>
                  <a:pt x="1055077" y="1254369"/>
                  <a:pt x="1055077" y="1254369"/>
                </a:cubicBezTo>
                <a:lnTo>
                  <a:pt x="1055077" y="12543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499231" y="1980879"/>
            <a:ext cx="1055077" cy="1254369"/>
          </a:xfrm>
          <a:custGeom>
            <a:avLst/>
            <a:gdLst>
              <a:gd name="connsiteX0" fmla="*/ 0 w 1055077"/>
              <a:gd name="connsiteY0" fmla="*/ 0 h 1254369"/>
              <a:gd name="connsiteX1" fmla="*/ 351692 w 1055077"/>
              <a:gd name="connsiteY1" fmla="*/ 246184 h 1254369"/>
              <a:gd name="connsiteX2" fmla="*/ 504092 w 1055077"/>
              <a:gd name="connsiteY2" fmla="*/ 410307 h 1254369"/>
              <a:gd name="connsiteX3" fmla="*/ 750277 w 1055077"/>
              <a:gd name="connsiteY3" fmla="*/ 679938 h 1254369"/>
              <a:gd name="connsiteX4" fmla="*/ 926123 w 1055077"/>
              <a:gd name="connsiteY4" fmla="*/ 996461 h 1254369"/>
              <a:gd name="connsiteX5" fmla="*/ 1055077 w 1055077"/>
              <a:gd name="connsiteY5" fmla="*/ 1254369 h 1254369"/>
              <a:gd name="connsiteX6" fmla="*/ 1055077 w 1055077"/>
              <a:gd name="connsiteY6" fmla="*/ 1254369 h 125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77" h="1254369">
                <a:moveTo>
                  <a:pt x="0" y="0"/>
                </a:moveTo>
                <a:cubicBezTo>
                  <a:pt x="133838" y="88900"/>
                  <a:pt x="267677" y="177800"/>
                  <a:pt x="351692" y="246184"/>
                </a:cubicBezTo>
                <a:cubicBezTo>
                  <a:pt x="435707" y="314568"/>
                  <a:pt x="504092" y="410307"/>
                  <a:pt x="504092" y="410307"/>
                </a:cubicBezTo>
                <a:cubicBezTo>
                  <a:pt x="570523" y="482599"/>
                  <a:pt x="679939" y="582246"/>
                  <a:pt x="750277" y="679938"/>
                </a:cubicBezTo>
                <a:cubicBezTo>
                  <a:pt x="820615" y="777630"/>
                  <a:pt x="875323" y="900723"/>
                  <a:pt x="926123" y="996461"/>
                </a:cubicBezTo>
                <a:cubicBezTo>
                  <a:pt x="976923" y="1092199"/>
                  <a:pt x="1055077" y="1254369"/>
                  <a:pt x="1055077" y="1254369"/>
                </a:cubicBezTo>
                <a:lnTo>
                  <a:pt x="1055077" y="12543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780585" y="1781587"/>
            <a:ext cx="1055077" cy="1254369"/>
          </a:xfrm>
          <a:custGeom>
            <a:avLst/>
            <a:gdLst>
              <a:gd name="connsiteX0" fmla="*/ 0 w 1055077"/>
              <a:gd name="connsiteY0" fmla="*/ 0 h 1254369"/>
              <a:gd name="connsiteX1" fmla="*/ 351692 w 1055077"/>
              <a:gd name="connsiteY1" fmla="*/ 246184 h 1254369"/>
              <a:gd name="connsiteX2" fmla="*/ 504092 w 1055077"/>
              <a:gd name="connsiteY2" fmla="*/ 410307 h 1254369"/>
              <a:gd name="connsiteX3" fmla="*/ 750277 w 1055077"/>
              <a:gd name="connsiteY3" fmla="*/ 679938 h 1254369"/>
              <a:gd name="connsiteX4" fmla="*/ 926123 w 1055077"/>
              <a:gd name="connsiteY4" fmla="*/ 996461 h 1254369"/>
              <a:gd name="connsiteX5" fmla="*/ 1055077 w 1055077"/>
              <a:gd name="connsiteY5" fmla="*/ 1254369 h 1254369"/>
              <a:gd name="connsiteX6" fmla="*/ 1055077 w 1055077"/>
              <a:gd name="connsiteY6" fmla="*/ 1254369 h 125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77" h="1254369">
                <a:moveTo>
                  <a:pt x="0" y="0"/>
                </a:moveTo>
                <a:cubicBezTo>
                  <a:pt x="133838" y="88900"/>
                  <a:pt x="267677" y="177800"/>
                  <a:pt x="351692" y="246184"/>
                </a:cubicBezTo>
                <a:cubicBezTo>
                  <a:pt x="435707" y="314568"/>
                  <a:pt x="504092" y="410307"/>
                  <a:pt x="504092" y="410307"/>
                </a:cubicBezTo>
                <a:cubicBezTo>
                  <a:pt x="570523" y="482599"/>
                  <a:pt x="679939" y="582246"/>
                  <a:pt x="750277" y="679938"/>
                </a:cubicBezTo>
                <a:cubicBezTo>
                  <a:pt x="820615" y="777630"/>
                  <a:pt x="875323" y="900723"/>
                  <a:pt x="926123" y="996461"/>
                </a:cubicBezTo>
                <a:cubicBezTo>
                  <a:pt x="976923" y="1092199"/>
                  <a:pt x="1055077" y="1254369"/>
                  <a:pt x="1055077" y="1254369"/>
                </a:cubicBezTo>
                <a:lnTo>
                  <a:pt x="1055077" y="12543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9164516" y="1676615"/>
            <a:ext cx="1055077" cy="1254369"/>
          </a:xfrm>
          <a:custGeom>
            <a:avLst/>
            <a:gdLst>
              <a:gd name="connsiteX0" fmla="*/ 0 w 1055077"/>
              <a:gd name="connsiteY0" fmla="*/ 0 h 1254369"/>
              <a:gd name="connsiteX1" fmla="*/ 351692 w 1055077"/>
              <a:gd name="connsiteY1" fmla="*/ 246184 h 1254369"/>
              <a:gd name="connsiteX2" fmla="*/ 504092 w 1055077"/>
              <a:gd name="connsiteY2" fmla="*/ 410307 h 1254369"/>
              <a:gd name="connsiteX3" fmla="*/ 750277 w 1055077"/>
              <a:gd name="connsiteY3" fmla="*/ 679938 h 1254369"/>
              <a:gd name="connsiteX4" fmla="*/ 926123 w 1055077"/>
              <a:gd name="connsiteY4" fmla="*/ 996461 h 1254369"/>
              <a:gd name="connsiteX5" fmla="*/ 1055077 w 1055077"/>
              <a:gd name="connsiteY5" fmla="*/ 1254369 h 1254369"/>
              <a:gd name="connsiteX6" fmla="*/ 1055077 w 1055077"/>
              <a:gd name="connsiteY6" fmla="*/ 1254369 h 125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77" h="1254369">
                <a:moveTo>
                  <a:pt x="0" y="0"/>
                </a:moveTo>
                <a:cubicBezTo>
                  <a:pt x="133838" y="88900"/>
                  <a:pt x="267677" y="177800"/>
                  <a:pt x="351692" y="246184"/>
                </a:cubicBezTo>
                <a:cubicBezTo>
                  <a:pt x="435707" y="314568"/>
                  <a:pt x="504092" y="410307"/>
                  <a:pt x="504092" y="410307"/>
                </a:cubicBezTo>
                <a:cubicBezTo>
                  <a:pt x="570523" y="482599"/>
                  <a:pt x="679939" y="582246"/>
                  <a:pt x="750277" y="679938"/>
                </a:cubicBezTo>
                <a:cubicBezTo>
                  <a:pt x="820615" y="777630"/>
                  <a:pt x="875323" y="900723"/>
                  <a:pt x="926123" y="996461"/>
                </a:cubicBezTo>
                <a:cubicBezTo>
                  <a:pt x="976923" y="1092199"/>
                  <a:pt x="1055077" y="1254369"/>
                  <a:pt x="1055077" y="1254369"/>
                </a:cubicBezTo>
                <a:lnTo>
                  <a:pt x="1055077" y="12543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95745" y="4205410"/>
            <a:ext cx="49823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493976" y="3969973"/>
            <a:ext cx="11724" cy="69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027984" y="4001294"/>
            <a:ext cx="465992" cy="204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505700" y="4001294"/>
            <a:ext cx="348762" cy="314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505700" y="4316291"/>
            <a:ext cx="337038" cy="34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16261" y="4205410"/>
            <a:ext cx="240323" cy="101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256584" y="4662610"/>
            <a:ext cx="249116" cy="56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514492" y="4706266"/>
            <a:ext cx="557946" cy="14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54462" y="4316291"/>
            <a:ext cx="232263" cy="54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277100" y="4851827"/>
            <a:ext cx="804130" cy="3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17883" y="3442676"/>
            <a:ext cx="4693445" cy="13363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4" y="92372"/>
            <a:ext cx="10515600" cy="1325563"/>
          </a:xfrm>
        </p:spPr>
        <p:txBody>
          <a:bodyPr/>
          <a:lstStyle/>
          <a:p>
            <a:r>
              <a:rPr lang="en-US" dirty="0" smtClean="0"/>
              <a:t>What types of fields and </a:t>
            </a:r>
            <a:r>
              <a:rPr lang="en-US" dirty="0" err="1" smtClean="0"/>
              <a:t>discretizations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staggerings</a:t>
            </a:r>
            <a:r>
              <a:rPr lang="en-US" dirty="0" smtClean="0"/>
              <a:t>) do we want to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612"/>
            <a:ext cx="10515600" cy="5100637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Nodal</a:t>
            </a:r>
          </a:p>
          <a:p>
            <a:pPr lvl="1"/>
            <a:r>
              <a:rPr lang="en-US" sz="2800" dirty="0" smtClean="0"/>
              <a:t>Scalar</a:t>
            </a:r>
          </a:p>
          <a:p>
            <a:pPr lvl="1"/>
            <a:r>
              <a:rPr lang="en-US" sz="2800" dirty="0" smtClean="0"/>
              <a:t>Target is a point</a:t>
            </a:r>
          </a:p>
          <a:p>
            <a:pPr lvl="1"/>
            <a:r>
              <a:rPr lang="en-US" sz="2800" dirty="0" smtClean="0"/>
              <a:t>Interpolation = evaluation at point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Edge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Target is a line</a:t>
            </a:r>
          </a:p>
          <a:p>
            <a:pPr lvl="1"/>
            <a:r>
              <a:rPr lang="en-US" dirty="0" smtClean="0"/>
              <a:t>Interpolation = integrate over line</a:t>
            </a:r>
          </a:p>
          <a:p>
            <a:pPr lvl="1"/>
            <a:endParaRPr lang="en-US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Face</a:t>
            </a:r>
          </a:p>
          <a:p>
            <a:pPr lvl="1"/>
            <a:r>
              <a:rPr lang="en-US" dirty="0" smtClean="0"/>
              <a:t>Vector </a:t>
            </a:r>
          </a:p>
          <a:p>
            <a:pPr lvl="1"/>
            <a:r>
              <a:rPr lang="en-US" dirty="0" smtClean="0"/>
              <a:t>Target is a surface</a:t>
            </a:r>
          </a:p>
          <a:p>
            <a:pPr lvl="1"/>
            <a:r>
              <a:rPr lang="en-US" dirty="0" smtClean="0"/>
              <a:t>Interpolation = integrate over surface</a:t>
            </a:r>
          </a:p>
          <a:p>
            <a:r>
              <a:rPr lang="en-US" sz="3200" dirty="0" smtClean="0"/>
              <a:t>Cell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Target is a volume</a:t>
            </a:r>
          </a:p>
          <a:p>
            <a:pPr lvl="1"/>
            <a:r>
              <a:rPr lang="en-US" dirty="0" smtClean="0"/>
              <a:t>Interpolation = integrate over volume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5101" y="2486819"/>
            <a:ext cx="1728787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72226" y="2354263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96251" y="235346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96251" y="3867944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72226" y="384571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134352" y="3228974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72151" y="3210718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65157" y="2055812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08019" y="4301728"/>
            <a:ext cx="742950" cy="150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817645" y="3128963"/>
            <a:ext cx="742950" cy="15082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96000" y="3104356"/>
            <a:ext cx="742950" cy="15082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08019" y="2486819"/>
            <a:ext cx="950119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65157" y="4001294"/>
            <a:ext cx="950119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6514" y="5111392"/>
            <a:ext cx="483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each staggering </a:t>
            </a:r>
            <a:r>
              <a:rPr lang="en-US" smtClean="0"/>
              <a:t>an interpolation basis function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8612" y="1211859"/>
            <a:ext cx="2297908" cy="6922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8612" y="5282416"/>
            <a:ext cx="2297908" cy="6922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Likely need to be able to handle masking – not all cells are equal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cell ratios</a:t>
            </a:r>
          </a:p>
          <a:p>
            <a:r>
              <a:rPr lang="en-US" dirty="0" smtClean="0"/>
              <a:t>Valid face ratios</a:t>
            </a:r>
          </a:p>
          <a:p>
            <a:r>
              <a:rPr lang="en-US" dirty="0" smtClean="0"/>
              <a:t>Valid edge ratios</a:t>
            </a:r>
          </a:p>
          <a:p>
            <a:r>
              <a:rPr lang="en-US" dirty="0" smtClean="0"/>
              <a:t>On/off nodes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5101" y="2486819"/>
            <a:ext cx="1728787" cy="151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72226" y="2354263"/>
            <a:ext cx="28575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96251" y="235346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96251" y="3867944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72226" y="3845719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1"/>
          </p:cNvCxnSpPr>
          <p:nvPr/>
        </p:nvCxnSpPr>
        <p:spPr>
          <a:xfrm flipV="1">
            <a:off x="6515101" y="2486819"/>
            <a:ext cx="1142999" cy="75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515100" y="2500313"/>
            <a:ext cx="1743075" cy="1514475"/>
          </a:xfrm>
          <a:custGeom>
            <a:avLst/>
            <a:gdLst>
              <a:gd name="connsiteX0" fmla="*/ 14288 w 1743075"/>
              <a:gd name="connsiteY0" fmla="*/ 714375 h 1514475"/>
              <a:gd name="connsiteX1" fmla="*/ 0 w 1743075"/>
              <a:gd name="connsiteY1" fmla="*/ 1500187 h 1514475"/>
              <a:gd name="connsiteX2" fmla="*/ 1743075 w 1743075"/>
              <a:gd name="connsiteY2" fmla="*/ 1514475 h 1514475"/>
              <a:gd name="connsiteX3" fmla="*/ 1743075 w 1743075"/>
              <a:gd name="connsiteY3" fmla="*/ 0 h 1514475"/>
              <a:gd name="connsiteX4" fmla="*/ 1128713 w 1743075"/>
              <a:gd name="connsiteY4" fmla="*/ 0 h 1514475"/>
              <a:gd name="connsiteX5" fmla="*/ 14288 w 1743075"/>
              <a:gd name="connsiteY5" fmla="*/ 7143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3075" h="1514475">
                <a:moveTo>
                  <a:pt x="14288" y="714375"/>
                </a:moveTo>
                <a:lnTo>
                  <a:pt x="0" y="1500187"/>
                </a:lnTo>
                <a:lnTo>
                  <a:pt x="1743075" y="1514475"/>
                </a:lnTo>
                <a:lnTo>
                  <a:pt x="1743075" y="0"/>
                </a:lnTo>
                <a:lnTo>
                  <a:pt x="1128713" y="0"/>
                </a:lnTo>
                <a:lnTo>
                  <a:pt x="14288" y="71437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1"/>
            <a:endCxn id="21" idx="2"/>
          </p:cNvCxnSpPr>
          <p:nvPr/>
        </p:nvCxnSpPr>
        <p:spPr>
          <a:xfrm>
            <a:off x="6515100" y="4000500"/>
            <a:ext cx="1743075" cy="14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2"/>
            <a:endCxn id="21" idx="3"/>
          </p:cNvCxnSpPr>
          <p:nvPr/>
        </p:nvCxnSpPr>
        <p:spPr>
          <a:xfrm flipV="1">
            <a:off x="8258175" y="2500313"/>
            <a:ext cx="0" cy="151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258175" y="2486819"/>
            <a:ext cx="0" cy="1513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1" idx="4"/>
          </p:cNvCxnSpPr>
          <p:nvPr/>
        </p:nvCxnSpPr>
        <p:spPr>
          <a:xfrm flipH="1">
            <a:off x="7643813" y="2486819"/>
            <a:ext cx="614362" cy="134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0"/>
            <a:endCxn id="21" idx="1"/>
          </p:cNvCxnSpPr>
          <p:nvPr/>
        </p:nvCxnSpPr>
        <p:spPr>
          <a:xfrm flipH="1">
            <a:off x="6515100" y="3214688"/>
            <a:ext cx="14288" cy="785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71800" y="5029200"/>
            <a:ext cx="4372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Attach a valid fraction cell to each cell</a:t>
            </a:r>
          </a:p>
          <a:p>
            <a:r>
              <a:rPr lang="en-US" dirty="0" smtClean="0"/>
              <a:t>Attach a valid fraction face to each cell face</a:t>
            </a:r>
          </a:p>
          <a:p>
            <a:r>
              <a:rPr lang="en-US" dirty="0" smtClean="0"/>
              <a:t>Attach a valid fraction edge to each edge cell</a:t>
            </a:r>
          </a:p>
          <a:p>
            <a:r>
              <a:rPr lang="en-US" dirty="0" smtClean="0"/>
              <a:t>Attach on/off values to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7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conservative interpolation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757363" y="3128963"/>
            <a:ext cx="2828925" cy="2971800"/>
          </a:xfrm>
          <a:custGeom>
            <a:avLst/>
            <a:gdLst>
              <a:gd name="connsiteX0" fmla="*/ 0 w 2828925"/>
              <a:gd name="connsiteY0" fmla="*/ 0 h 2971800"/>
              <a:gd name="connsiteX1" fmla="*/ 1243012 w 2828925"/>
              <a:gd name="connsiteY1" fmla="*/ 557212 h 2971800"/>
              <a:gd name="connsiteX2" fmla="*/ 2228850 w 2828925"/>
              <a:gd name="connsiteY2" fmla="*/ 1671637 h 2971800"/>
              <a:gd name="connsiteX3" fmla="*/ 2757487 w 2828925"/>
              <a:gd name="connsiteY3" fmla="*/ 2757487 h 2971800"/>
              <a:gd name="connsiteX4" fmla="*/ 2757487 w 2828925"/>
              <a:gd name="connsiteY4" fmla="*/ 2757487 h 2971800"/>
              <a:gd name="connsiteX5" fmla="*/ 2828925 w 2828925"/>
              <a:gd name="connsiteY5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5" h="2971800">
                <a:moveTo>
                  <a:pt x="0" y="0"/>
                </a:moveTo>
                <a:cubicBezTo>
                  <a:pt x="435768" y="139303"/>
                  <a:pt x="871537" y="278606"/>
                  <a:pt x="1243012" y="557212"/>
                </a:cubicBezTo>
                <a:cubicBezTo>
                  <a:pt x="1614487" y="835818"/>
                  <a:pt x="1976438" y="1304925"/>
                  <a:pt x="2228850" y="1671637"/>
                </a:cubicBezTo>
                <a:cubicBezTo>
                  <a:pt x="2481262" y="2038349"/>
                  <a:pt x="2757487" y="2757487"/>
                  <a:pt x="2757487" y="2757487"/>
                </a:cubicBezTo>
                <a:lnTo>
                  <a:pt x="2757487" y="2757487"/>
                </a:lnTo>
                <a:lnTo>
                  <a:pt x="2828925" y="2971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317081" y="2462213"/>
            <a:ext cx="2828925" cy="2971800"/>
          </a:xfrm>
          <a:custGeom>
            <a:avLst/>
            <a:gdLst>
              <a:gd name="connsiteX0" fmla="*/ 0 w 2828925"/>
              <a:gd name="connsiteY0" fmla="*/ 0 h 2971800"/>
              <a:gd name="connsiteX1" fmla="*/ 1243012 w 2828925"/>
              <a:gd name="connsiteY1" fmla="*/ 557212 h 2971800"/>
              <a:gd name="connsiteX2" fmla="*/ 2228850 w 2828925"/>
              <a:gd name="connsiteY2" fmla="*/ 1671637 h 2971800"/>
              <a:gd name="connsiteX3" fmla="*/ 2757487 w 2828925"/>
              <a:gd name="connsiteY3" fmla="*/ 2757487 h 2971800"/>
              <a:gd name="connsiteX4" fmla="*/ 2757487 w 2828925"/>
              <a:gd name="connsiteY4" fmla="*/ 2757487 h 2971800"/>
              <a:gd name="connsiteX5" fmla="*/ 2828925 w 2828925"/>
              <a:gd name="connsiteY5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5" h="2971800">
                <a:moveTo>
                  <a:pt x="0" y="0"/>
                </a:moveTo>
                <a:cubicBezTo>
                  <a:pt x="435768" y="139303"/>
                  <a:pt x="871537" y="278606"/>
                  <a:pt x="1243012" y="557212"/>
                </a:cubicBezTo>
                <a:cubicBezTo>
                  <a:pt x="1614487" y="835818"/>
                  <a:pt x="1976438" y="1304925"/>
                  <a:pt x="2228850" y="1671637"/>
                </a:cubicBezTo>
                <a:cubicBezTo>
                  <a:pt x="2481262" y="2038349"/>
                  <a:pt x="2757487" y="2757487"/>
                  <a:pt x="2757487" y="2757487"/>
                </a:cubicBezTo>
                <a:lnTo>
                  <a:pt x="2757487" y="2757487"/>
                </a:lnTo>
                <a:lnTo>
                  <a:pt x="2828925" y="2971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576513" y="2833688"/>
            <a:ext cx="2828925" cy="2971800"/>
          </a:xfrm>
          <a:custGeom>
            <a:avLst/>
            <a:gdLst>
              <a:gd name="connsiteX0" fmla="*/ 0 w 2828925"/>
              <a:gd name="connsiteY0" fmla="*/ 0 h 2971800"/>
              <a:gd name="connsiteX1" fmla="*/ 1243012 w 2828925"/>
              <a:gd name="connsiteY1" fmla="*/ 557212 h 2971800"/>
              <a:gd name="connsiteX2" fmla="*/ 2228850 w 2828925"/>
              <a:gd name="connsiteY2" fmla="*/ 1671637 h 2971800"/>
              <a:gd name="connsiteX3" fmla="*/ 2757487 w 2828925"/>
              <a:gd name="connsiteY3" fmla="*/ 2757487 h 2971800"/>
              <a:gd name="connsiteX4" fmla="*/ 2757487 w 2828925"/>
              <a:gd name="connsiteY4" fmla="*/ 2757487 h 2971800"/>
              <a:gd name="connsiteX5" fmla="*/ 2828925 w 2828925"/>
              <a:gd name="connsiteY5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5" h="2971800">
                <a:moveTo>
                  <a:pt x="0" y="0"/>
                </a:moveTo>
                <a:cubicBezTo>
                  <a:pt x="435768" y="139303"/>
                  <a:pt x="871537" y="278606"/>
                  <a:pt x="1243012" y="557212"/>
                </a:cubicBezTo>
                <a:cubicBezTo>
                  <a:pt x="1614487" y="835818"/>
                  <a:pt x="1976438" y="1304925"/>
                  <a:pt x="2228850" y="1671637"/>
                </a:cubicBezTo>
                <a:cubicBezTo>
                  <a:pt x="2481262" y="2038349"/>
                  <a:pt x="2757487" y="2757487"/>
                  <a:pt x="2757487" y="2757487"/>
                </a:cubicBezTo>
                <a:lnTo>
                  <a:pt x="2757487" y="2757487"/>
                </a:lnTo>
                <a:lnTo>
                  <a:pt x="2828925" y="2971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43125" y="2228850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756297" y="2675454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5523" y="3280292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65947" y="3837543"/>
            <a:ext cx="2200275" cy="1829833"/>
          </a:xfrm>
          <a:custGeom>
            <a:avLst/>
            <a:gdLst>
              <a:gd name="connsiteX0" fmla="*/ 2200275 w 2200275"/>
              <a:gd name="connsiteY0" fmla="*/ 0 h 1829833"/>
              <a:gd name="connsiteX1" fmla="*/ 1600200 w 2200275"/>
              <a:gd name="connsiteY1" fmla="*/ 742950 h 1829833"/>
              <a:gd name="connsiteX2" fmla="*/ 428625 w 2200275"/>
              <a:gd name="connsiteY2" fmla="*/ 1671638 h 1829833"/>
              <a:gd name="connsiteX3" fmla="*/ 0 w 2200275"/>
              <a:gd name="connsiteY3" fmla="*/ 1828800 h 1829833"/>
              <a:gd name="connsiteX4" fmla="*/ 0 w 2200275"/>
              <a:gd name="connsiteY4" fmla="*/ 1828800 h 182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275" h="1829833">
                <a:moveTo>
                  <a:pt x="2200275" y="0"/>
                </a:moveTo>
                <a:cubicBezTo>
                  <a:pt x="2047875" y="232172"/>
                  <a:pt x="1895475" y="464344"/>
                  <a:pt x="1600200" y="742950"/>
                </a:cubicBezTo>
                <a:cubicBezTo>
                  <a:pt x="1304925" y="1021556"/>
                  <a:pt x="695325" y="1490663"/>
                  <a:pt x="428625" y="1671638"/>
                </a:cubicBezTo>
                <a:cubicBezTo>
                  <a:pt x="161925" y="1852613"/>
                  <a:pt x="0" y="1828800"/>
                  <a:pt x="0" y="1828800"/>
                </a:cubicBezTo>
                <a:lnTo>
                  <a:pt x="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1825" y="3590370"/>
            <a:ext cx="2371725" cy="141025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31632" y="2621222"/>
            <a:ext cx="814388" cy="6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9423" y="230612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grid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43550" y="4752459"/>
            <a:ext cx="1143000" cy="24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62749" y="4815959"/>
            <a:ext cx="74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target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99197" y="3752296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69431" y="3514686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19550" y="3580210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01828" y="3532466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53657" y="4058683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35090" y="4142165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82566" y="4049157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12940" y="4898543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56572" y="4804928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10448" y="4928355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1139" y="4911391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32946" y="4920100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61496" y="4686737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61991" y="4333559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99792" y="4277441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39370" y="3528974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77766" y="4921370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72113" y="4907958"/>
            <a:ext cx="171450" cy="16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7716" y="5511402"/>
            <a:ext cx="563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all the source cells containing the target nodes</a:t>
            </a:r>
          </a:p>
          <a:p>
            <a:r>
              <a:rPr lang="en-US" dirty="0" smtClean="0"/>
              <a:t>Find all the intersections of target edges with source faces</a:t>
            </a:r>
          </a:p>
          <a:p>
            <a:r>
              <a:rPr lang="en-US" dirty="0" smtClean="0"/>
              <a:t>Find all the intersections of target faces with source edges</a:t>
            </a:r>
          </a:p>
          <a:p>
            <a:r>
              <a:rPr lang="en-US" dirty="0" smtClean="0"/>
              <a:t>Find all the source nodes inside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8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whether conservative interpolation is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Jamie’s example: </a:t>
            </a:r>
            <a:endParaRPr lang="en-US" dirty="0"/>
          </a:p>
          <a:p>
            <a:pPr lvl="1"/>
            <a:r>
              <a:rPr lang="en-US" dirty="0" smtClean="0"/>
              <a:t>Integrated emission </a:t>
            </a:r>
          </a:p>
          <a:p>
            <a:pPr lvl="1"/>
            <a:r>
              <a:rPr lang="en-US" dirty="0" smtClean="0"/>
              <a:t>Is the field attached to points, lines or areas?</a:t>
            </a:r>
          </a:p>
          <a:p>
            <a:pPr lvl="2"/>
            <a:r>
              <a:rPr lang="en-US" dirty="0" smtClean="0"/>
              <a:t>Areas</a:t>
            </a:r>
            <a:endParaRPr lang="en-US" dirty="0"/>
          </a:p>
          <a:p>
            <a:pPr lvl="2"/>
            <a:r>
              <a:rPr lang="en-US" dirty="0" smtClean="0"/>
              <a:t>=&gt; Use </a:t>
            </a:r>
            <a:r>
              <a:rPr lang="en-US" smtClean="0"/>
              <a:t>conservative interpolation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05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273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Iris Regridding and interpolation – Scope and opportunities</vt:lpstr>
      <vt:lpstr>Decide on the scope of the proposed work</vt:lpstr>
      <vt:lpstr>Types of grid</vt:lpstr>
      <vt:lpstr>What types of fields and discretizations (staggerings) do we want to support?</vt:lpstr>
      <vt:lpstr>Likely need to be able to handle masking – not all cells are equal</vt:lpstr>
      <vt:lpstr>Why conservative interpolation is hard</vt:lpstr>
      <vt:lpstr>Determining whether conservative interpolation is required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Regridding and interpolation -- issues, challenges and opportunities</dc:title>
  <dc:creator>Microsoft Office User</dc:creator>
  <cp:lastModifiedBy>Microsoft Office User</cp:lastModifiedBy>
  <cp:revision>21</cp:revision>
  <dcterms:created xsi:type="dcterms:W3CDTF">2016-11-17T06:02:39Z</dcterms:created>
  <dcterms:modified xsi:type="dcterms:W3CDTF">2016-11-17T07:38:03Z</dcterms:modified>
</cp:coreProperties>
</file>