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48" d="100"/>
          <a:sy n="48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E82A-3761-1B4E-B054-6EFF10B3D5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the accuracy of conservative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/>
              <a:t>egridding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Pletzer </a:t>
            </a:r>
            <a:r>
              <a:rPr lang="en-US" dirty="0" smtClean="0"/>
              <a:t>24 Feb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conservative </a:t>
            </a:r>
            <a:r>
              <a:rPr lang="en-US" dirty="0" err="1" smtClean="0"/>
              <a:t>regridding</a:t>
            </a:r>
            <a:r>
              <a:rPr lang="en-US" dirty="0" smtClean="0"/>
              <a:t> (in 2D)?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Bilinear vs conservative interpolation</a:t>
            </a:r>
          </a:p>
          <a:p>
            <a:pPr lvl="1"/>
            <a:r>
              <a:rPr lang="en-US" dirty="0" smtClean="0"/>
              <a:t>Bilinear:</a:t>
            </a:r>
          </a:p>
          <a:p>
            <a:pPr lvl="2"/>
            <a:r>
              <a:rPr lang="en-US" dirty="0" smtClean="0"/>
              <a:t>Field is </a:t>
            </a:r>
            <a:r>
              <a:rPr lang="en-US" dirty="0" smtClean="0">
                <a:solidFill>
                  <a:srgbClr val="FF0000"/>
                </a:solidFill>
              </a:rPr>
              <a:t>nodal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Target is </a:t>
            </a:r>
            <a:r>
              <a:rPr lang="en-US" dirty="0" smtClean="0">
                <a:solidFill>
                  <a:srgbClr val="FF0000"/>
                </a:solidFill>
              </a:rPr>
              <a:t>point</a:t>
            </a:r>
          </a:p>
          <a:p>
            <a:pPr lvl="2"/>
            <a:r>
              <a:rPr lang="en-US" dirty="0" smtClean="0"/>
              <a:t>Interpolation weight is basis function evaluated at target position</a:t>
            </a:r>
          </a:p>
          <a:p>
            <a:pPr lvl="2"/>
            <a:r>
              <a:rPr lang="en-US" dirty="0" smtClean="0"/>
              <a:t>Basis function is linear in the dimensions</a:t>
            </a:r>
          </a:p>
          <a:p>
            <a:pPr lvl="1"/>
            <a:r>
              <a:rPr lang="en-US" dirty="0" smtClean="0"/>
              <a:t>Conservative:</a:t>
            </a:r>
          </a:p>
          <a:p>
            <a:pPr lvl="2"/>
            <a:r>
              <a:rPr lang="en-US" dirty="0" smtClean="0"/>
              <a:t>Field is </a:t>
            </a:r>
            <a:r>
              <a:rPr lang="en-US" dirty="0" smtClean="0">
                <a:solidFill>
                  <a:srgbClr val="00B050"/>
                </a:solidFill>
              </a:rPr>
              <a:t>zonal</a:t>
            </a:r>
            <a:r>
              <a:rPr lang="en-US" dirty="0" smtClean="0"/>
              <a:t> (cell </a:t>
            </a:r>
            <a:r>
              <a:rPr lang="en-US" dirty="0" err="1" smtClean="0"/>
              <a:t>centred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Target is </a:t>
            </a:r>
            <a:r>
              <a:rPr lang="en-US" dirty="0" smtClean="0">
                <a:solidFill>
                  <a:srgbClr val="00B050"/>
                </a:solidFill>
              </a:rPr>
              <a:t>area</a:t>
            </a:r>
          </a:p>
          <a:p>
            <a:pPr lvl="2"/>
            <a:r>
              <a:rPr lang="en-US" dirty="0" smtClean="0"/>
              <a:t>Interpolation weight is basis function integrated over target area</a:t>
            </a:r>
          </a:p>
          <a:p>
            <a:pPr lvl="2"/>
            <a:r>
              <a:rPr lang="en-US" dirty="0" smtClean="0"/>
              <a:t>Basis function is constant within cell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9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Graphically speaking…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215342" y="3090441"/>
            <a:ext cx="2210764" cy="143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7490749" y="3090441"/>
            <a:ext cx="2210764" cy="143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 rot="2341398">
            <a:off x="8694516" y="4132161"/>
            <a:ext cx="2013995" cy="1400537"/>
          </a:xfrm>
          <a:prstGeom prst="rect">
            <a:avLst/>
          </a:prstGeom>
          <a:solidFill>
            <a:schemeClr val="accent2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1128631" y="3001842"/>
            <a:ext cx="173421" cy="177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2569780" y="4098696"/>
            <a:ext cx="173421" cy="177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2656490" y="4187295"/>
            <a:ext cx="769616" cy="338406"/>
          </a:xfrm>
          <a:prstGeom prst="rect">
            <a:avLst/>
          </a:pr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7417678" y="1777548"/>
            <a:ext cx="3463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Conservative</a:t>
            </a:r>
          </a:p>
          <a:p>
            <a:r>
              <a:rPr lang="en-NZ" sz="2800" dirty="0" smtClean="0"/>
              <a:t>Weight = overlap area </a:t>
            </a:r>
            <a:endParaRPr lang="en-NZ" sz="2800" dirty="0"/>
          </a:p>
        </p:txBody>
      </p:sp>
      <p:sp>
        <p:nvSpPr>
          <p:cNvPr id="14" name="Rectangle 13"/>
          <p:cNvSpPr/>
          <p:nvPr/>
        </p:nvSpPr>
        <p:spPr>
          <a:xfrm>
            <a:off x="671431" y="176335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3200" dirty="0" smtClean="0"/>
              <a:t>Bilinear</a:t>
            </a:r>
            <a:endParaRPr lang="en-NZ" sz="3200" dirty="0"/>
          </a:p>
          <a:p>
            <a:r>
              <a:rPr lang="en-NZ" sz="3200" dirty="0"/>
              <a:t>Weight = </a:t>
            </a:r>
            <a:r>
              <a:rPr lang="en-NZ" sz="3200" dirty="0" smtClean="0"/>
              <a:t>area opposite to node 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193267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conservative interpolation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757363" y="3128963"/>
            <a:ext cx="2828925" cy="2971800"/>
          </a:xfrm>
          <a:custGeom>
            <a:avLst/>
            <a:gdLst>
              <a:gd name="connsiteX0" fmla="*/ 0 w 2828925"/>
              <a:gd name="connsiteY0" fmla="*/ 0 h 2971800"/>
              <a:gd name="connsiteX1" fmla="*/ 1243012 w 2828925"/>
              <a:gd name="connsiteY1" fmla="*/ 557212 h 2971800"/>
              <a:gd name="connsiteX2" fmla="*/ 2228850 w 2828925"/>
              <a:gd name="connsiteY2" fmla="*/ 1671637 h 2971800"/>
              <a:gd name="connsiteX3" fmla="*/ 2757487 w 2828925"/>
              <a:gd name="connsiteY3" fmla="*/ 2757487 h 2971800"/>
              <a:gd name="connsiteX4" fmla="*/ 2757487 w 2828925"/>
              <a:gd name="connsiteY4" fmla="*/ 2757487 h 2971800"/>
              <a:gd name="connsiteX5" fmla="*/ 2828925 w 2828925"/>
              <a:gd name="connsiteY5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5" h="2971800">
                <a:moveTo>
                  <a:pt x="0" y="0"/>
                </a:moveTo>
                <a:cubicBezTo>
                  <a:pt x="435768" y="139303"/>
                  <a:pt x="871537" y="278606"/>
                  <a:pt x="1243012" y="557212"/>
                </a:cubicBezTo>
                <a:cubicBezTo>
                  <a:pt x="1614487" y="835818"/>
                  <a:pt x="1976438" y="1304925"/>
                  <a:pt x="2228850" y="1671637"/>
                </a:cubicBezTo>
                <a:cubicBezTo>
                  <a:pt x="2481262" y="2038349"/>
                  <a:pt x="2757487" y="2757487"/>
                  <a:pt x="2757487" y="2757487"/>
                </a:cubicBezTo>
                <a:lnTo>
                  <a:pt x="2757487" y="2757487"/>
                </a:lnTo>
                <a:lnTo>
                  <a:pt x="2828925" y="2971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317081" y="2462213"/>
            <a:ext cx="2828925" cy="2971800"/>
          </a:xfrm>
          <a:custGeom>
            <a:avLst/>
            <a:gdLst>
              <a:gd name="connsiteX0" fmla="*/ 0 w 2828925"/>
              <a:gd name="connsiteY0" fmla="*/ 0 h 2971800"/>
              <a:gd name="connsiteX1" fmla="*/ 1243012 w 2828925"/>
              <a:gd name="connsiteY1" fmla="*/ 557212 h 2971800"/>
              <a:gd name="connsiteX2" fmla="*/ 2228850 w 2828925"/>
              <a:gd name="connsiteY2" fmla="*/ 1671637 h 2971800"/>
              <a:gd name="connsiteX3" fmla="*/ 2757487 w 2828925"/>
              <a:gd name="connsiteY3" fmla="*/ 2757487 h 2971800"/>
              <a:gd name="connsiteX4" fmla="*/ 2757487 w 2828925"/>
              <a:gd name="connsiteY4" fmla="*/ 2757487 h 2971800"/>
              <a:gd name="connsiteX5" fmla="*/ 2828925 w 2828925"/>
              <a:gd name="connsiteY5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5" h="2971800">
                <a:moveTo>
                  <a:pt x="0" y="0"/>
                </a:moveTo>
                <a:cubicBezTo>
                  <a:pt x="435768" y="139303"/>
                  <a:pt x="871537" y="278606"/>
                  <a:pt x="1243012" y="557212"/>
                </a:cubicBezTo>
                <a:cubicBezTo>
                  <a:pt x="1614487" y="835818"/>
                  <a:pt x="1976438" y="1304925"/>
                  <a:pt x="2228850" y="1671637"/>
                </a:cubicBezTo>
                <a:cubicBezTo>
                  <a:pt x="2481262" y="2038349"/>
                  <a:pt x="2757487" y="2757487"/>
                  <a:pt x="2757487" y="2757487"/>
                </a:cubicBezTo>
                <a:lnTo>
                  <a:pt x="2757487" y="2757487"/>
                </a:lnTo>
                <a:lnTo>
                  <a:pt x="2828925" y="2971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576513" y="2833688"/>
            <a:ext cx="2828925" cy="2971800"/>
          </a:xfrm>
          <a:custGeom>
            <a:avLst/>
            <a:gdLst>
              <a:gd name="connsiteX0" fmla="*/ 0 w 2828925"/>
              <a:gd name="connsiteY0" fmla="*/ 0 h 2971800"/>
              <a:gd name="connsiteX1" fmla="*/ 1243012 w 2828925"/>
              <a:gd name="connsiteY1" fmla="*/ 557212 h 2971800"/>
              <a:gd name="connsiteX2" fmla="*/ 2228850 w 2828925"/>
              <a:gd name="connsiteY2" fmla="*/ 1671637 h 2971800"/>
              <a:gd name="connsiteX3" fmla="*/ 2757487 w 2828925"/>
              <a:gd name="connsiteY3" fmla="*/ 2757487 h 2971800"/>
              <a:gd name="connsiteX4" fmla="*/ 2757487 w 2828925"/>
              <a:gd name="connsiteY4" fmla="*/ 2757487 h 2971800"/>
              <a:gd name="connsiteX5" fmla="*/ 2828925 w 2828925"/>
              <a:gd name="connsiteY5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5" h="2971800">
                <a:moveTo>
                  <a:pt x="0" y="0"/>
                </a:moveTo>
                <a:cubicBezTo>
                  <a:pt x="435768" y="139303"/>
                  <a:pt x="871537" y="278606"/>
                  <a:pt x="1243012" y="557212"/>
                </a:cubicBezTo>
                <a:cubicBezTo>
                  <a:pt x="1614487" y="835818"/>
                  <a:pt x="1976438" y="1304925"/>
                  <a:pt x="2228850" y="1671637"/>
                </a:cubicBezTo>
                <a:cubicBezTo>
                  <a:pt x="2481262" y="2038349"/>
                  <a:pt x="2757487" y="2757487"/>
                  <a:pt x="2757487" y="2757487"/>
                </a:cubicBezTo>
                <a:lnTo>
                  <a:pt x="2757487" y="2757487"/>
                </a:lnTo>
                <a:lnTo>
                  <a:pt x="2828925" y="2971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43125" y="2228850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756297" y="2675454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5523" y="3280292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65947" y="3837543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1825" y="3590370"/>
            <a:ext cx="2371725" cy="141025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31632" y="2621222"/>
            <a:ext cx="814388" cy="6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9423" y="230612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grid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43550" y="4752459"/>
            <a:ext cx="1143000" cy="24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62749" y="4815959"/>
            <a:ext cx="74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target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99197" y="3752296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69431" y="3514686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19550" y="3580210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1828" y="3532466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53657" y="4058683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35090" y="4142165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82566" y="4049157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12940" y="4898543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56572" y="4804928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10448" y="4928355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1139" y="4911391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2946" y="4920100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61496" y="4686737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61991" y="4333559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99792" y="4277441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39370" y="3528974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77766" y="4921370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72113" y="4907958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7716" y="5511402"/>
            <a:ext cx="563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all the source cells containing the target nodes</a:t>
            </a:r>
          </a:p>
          <a:p>
            <a:r>
              <a:rPr lang="en-US" dirty="0" smtClean="0"/>
              <a:t>Find all the intersections of target edges with source faces</a:t>
            </a:r>
          </a:p>
          <a:p>
            <a:r>
              <a:rPr lang="en-US" dirty="0" smtClean="0"/>
              <a:t>Find all the intersections of target faces with source edges</a:t>
            </a:r>
          </a:p>
          <a:p>
            <a:r>
              <a:rPr lang="en-US" dirty="0" smtClean="0"/>
              <a:t>Find all the source nodes inside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8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handle masking – not all cells are equal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Valid cell ratios</a:t>
            </a:r>
          </a:p>
          <a:p>
            <a:r>
              <a:rPr lang="en-US" dirty="0" smtClean="0"/>
              <a:t>Valid face ratios</a:t>
            </a:r>
          </a:p>
          <a:p>
            <a:r>
              <a:rPr lang="en-US" dirty="0" smtClean="0"/>
              <a:t>Valid edge ratios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On/off nodes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5101" y="2486819"/>
            <a:ext cx="1728787" cy="151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72226" y="2354263"/>
            <a:ext cx="28575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96251" y="235346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96251" y="3867944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72226" y="384571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1"/>
          </p:cNvCxnSpPr>
          <p:nvPr/>
        </p:nvCxnSpPr>
        <p:spPr>
          <a:xfrm flipV="1">
            <a:off x="6515101" y="2486819"/>
            <a:ext cx="1142999" cy="75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515100" y="2500313"/>
            <a:ext cx="1743075" cy="1514475"/>
          </a:xfrm>
          <a:custGeom>
            <a:avLst/>
            <a:gdLst>
              <a:gd name="connsiteX0" fmla="*/ 14288 w 1743075"/>
              <a:gd name="connsiteY0" fmla="*/ 714375 h 1514475"/>
              <a:gd name="connsiteX1" fmla="*/ 0 w 1743075"/>
              <a:gd name="connsiteY1" fmla="*/ 1500187 h 1514475"/>
              <a:gd name="connsiteX2" fmla="*/ 1743075 w 1743075"/>
              <a:gd name="connsiteY2" fmla="*/ 1514475 h 1514475"/>
              <a:gd name="connsiteX3" fmla="*/ 1743075 w 1743075"/>
              <a:gd name="connsiteY3" fmla="*/ 0 h 1514475"/>
              <a:gd name="connsiteX4" fmla="*/ 1128713 w 1743075"/>
              <a:gd name="connsiteY4" fmla="*/ 0 h 1514475"/>
              <a:gd name="connsiteX5" fmla="*/ 14288 w 1743075"/>
              <a:gd name="connsiteY5" fmla="*/ 7143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3075" h="1514475">
                <a:moveTo>
                  <a:pt x="14288" y="714375"/>
                </a:moveTo>
                <a:lnTo>
                  <a:pt x="0" y="1500187"/>
                </a:lnTo>
                <a:lnTo>
                  <a:pt x="1743075" y="1514475"/>
                </a:lnTo>
                <a:lnTo>
                  <a:pt x="1743075" y="0"/>
                </a:lnTo>
                <a:lnTo>
                  <a:pt x="1128713" y="0"/>
                </a:lnTo>
                <a:lnTo>
                  <a:pt x="14288" y="71437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1"/>
            <a:endCxn id="21" idx="2"/>
          </p:cNvCxnSpPr>
          <p:nvPr/>
        </p:nvCxnSpPr>
        <p:spPr>
          <a:xfrm>
            <a:off x="6515100" y="4000500"/>
            <a:ext cx="1743075" cy="14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2"/>
            <a:endCxn id="21" idx="3"/>
          </p:cNvCxnSpPr>
          <p:nvPr/>
        </p:nvCxnSpPr>
        <p:spPr>
          <a:xfrm flipV="1">
            <a:off x="8258175" y="2500313"/>
            <a:ext cx="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258175" y="2486819"/>
            <a:ext cx="0" cy="1513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1" idx="4"/>
          </p:cNvCxnSpPr>
          <p:nvPr/>
        </p:nvCxnSpPr>
        <p:spPr>
          <a:xfrm flipH="1">
            <a:off x="7643813" y="2486819"/>
            <a:ext cx="614362" cy="13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0"/>
            <a:endCxn id="21" idx="1"/>
          </p:cNvCxnSpPr>
          <p:nvPr/>
        </p:nvCxnSpPr>
        <p:spPr>
          <a:xfrm flipH="1">
            <a:off x="6515100" y="3214688"/>
            <a:ext cx="14288" cy="785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71800" y="4495711"/>
            <a:ext cx="4372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Attach a valid fraction cell to each cell</a:t>
            </a:r>
          </a:p>
          <a:p>
            <a:r>
              <a:rPr lang="en-US" dirty="0" smtClean="0"/>
              <a:t>Attach a valid fraction face to each cell face</a:t>
            </a:r>
          </a:p>
          <a:p>
            <a:r>
              <a:rPr lang="en-US" dirty="0" smtClean="0"/>
              <a:t>Attach a valid fraction edge to each edge cell</a:t>
            </a:r>
          </a:p>
          <a:p>
            <a:r>
              <a:rPr lang="en-US" dirty="0" smtClean="0"/>
              <a:t>Attach on/off values to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7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to check the accuracy of conservative interpolation?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Field must be varying (at least linearly)</a:t>
            </a:r>
          </a:p>
          <a:p>
            <a:r>
              <a:rPr lang="en-NZ" dirty="0" smtClean="0"/>
              <a:t>Either source or target grid must be non-trivial (overlap areas must be non-trivial)</a:t>
            </a:r>
          </a:p>
          <a:p>
            <a:r>
              <a:rPr lang="en-NZ" dirty="0" smtClean="0"/>
              <a:t>Integral of field over any source or target cell must be known analytically</a:t>
            </a:r>
          </a:p>
          <a:p>
            <a:r>
              <a:rPr lang="en-NZ" dirty="0" smtClean="0"/>
              <a:t>Ideally have some masking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16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585" y="121214"/>
            <a:ext cx="10515600" cy="1325563"/>
          </a:xfrm>
        </p:spPr>
        <p:txBody>
          <a:bodyPr/>
          <a:lstStyle/>
          <a:p>
            <a:r>
              <a:rPr lang="en-NZ" dirty="0" err="1" smtClean="0"/>
              <a:t>Poiseuille</a:t>
            </a:r>
            <a:r>
              <a:rPr lang="en-NZ" dirty="0" smtClean="0"/>
              <a:t> flow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87" y="121214"/>
            <a:ext cx="5492341" cy="12182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28" y="2538878"/>
            <a:ext cx="5864280" cy="8881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536" y="3786454"/>
            <a:ext cx="6618726" cy="26312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29910" y="2752110"/>
            <a:ext cx="282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Fully valid cell </a:t>
            </a:r>
            <a:endParaRPr lang="en-NZ" sz="2400" dirty="0"/>
          </a:p>
        </p:txBody>
      </p:sp>
      <p:sp>
        <p:nvSpPr>
          <p:cNvPr id="20" name="Rectangle 19"/>
          <p:cNvSpPr/>
          <p:nvPr/>
        </p:nvSpPr>
        <p:spPr>
          <a:xfrm>
            <a:off x="3072025" y="3963666"/>
            <a:ext cx="2409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400" dirty="0" smtClean="0"/>
              <a:t>Partially </a:t>
            </a:r>
            <a:r>
              <a:rPr lang="en-NZ" sz="2400" dirty="0"/>
              <a:t>valid cell </a:t>
            </a:r>
            <a:endParaRPr lang="en-NZ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28" y="4602543"/>
            <a:ext cx="5419725" cy="20669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29710" y="1606207"/>
            <a:ext cx="712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Use exact integrals to set source field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105977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Target grid can be polar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Oval 3"/>
          <p:cNvSpPr/>
          <p:nvPr/>
        </p:nvSpPr>
        <p:spPr>
          <a:xfrm>
            <a:off x="4824247" y="2613928"/>
            <a:ext cx="3137338" cy="277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183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256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Testing the accuracy of conservative regridding</vt:lpstr>
      <vt:lpstr>What is conservative regridding (in 2D)?</vt:lpstr>
      <vt:lpstr>Graphically speaking…</vt:lpstr>
      <vt:lpstr>Why conservative interpolation is hard</vt:lpstr>
      <vt:lpstr>How to handle masking – not all cells are equal</vt:lpstr>
      <vt:lpstr>How to check the accuracy of conservative interpolation?</vt:lpstr>
      <vt:lpstr>Poiseuille flow</vt:lpstr>
      <vt:lpstr>Target grid can be polar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Regridding and interpolation -- issues, challenges and opportunities</dc:title>
  <dc:creator>Microsoft Office User</dc:creator>
  <cp:lastModifiedBy>Alexander Pletzer</cp:lastModifiedBy>
  <cp:revision>32</cp:revision>
  <dcterms:created xsi:type="dcterms:W3CDTF">2016-11-17T06:02:39Z</dcterms:created>
  <dcterms:modified xsi:type="dcterms:W3CDTF">2017-02-27T19:55:50Z</dcterms:modified>
</cp:coreProperties>
</file>