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1FF5BC-6A13-4A54-84C6-C86DB61CF9BB}">
  <a:tblStyle styleId="{2F1FF5BC-6A13-4A54-84C6-C86DB61CF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b7686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0b7686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0b7686d3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0b7686d3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0b7686d35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0b7686d35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b7686d35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b7686d35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b7686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b7686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b7686d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b7686d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b7686d3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b7686d3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b7686d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b7686d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b7686d3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b7686d3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b7686d3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b7686d3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b7686d3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b7686d3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0b7686d3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0b7686d3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66/lectures/15/Slides1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X-fast and y-fast tries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BST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Yunze Lian, Christopher Liao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595700" y="6489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Successor of 9 (1001)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298" name="Google Shape;298;p22"/>
          <p:cNvCxnSpPr>
            <a:stCxn id="293" idx="1"/>
            <a:endCxn id="294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2"/>
          <p:cNvCxnSpPr>
            <a:stCxn id="294" idx="3"/>
            <a:endCxn id="295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2"/>
          <p:cNvCxnSpPr>
            <a:stCxn id="295" idx="3"/>
            <a:endCxn id="296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2"/>
          <p:cNvCxnSpPr>
            <a:stCxn id="296" idx="3"/>
            <a:endCxn id="297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22"/>
          <p:cNvSpPr txBox="1"/>
          <p:nvPr/>
        </p:nvSpPr>
        <p:spPr>
          <a:xfrm>
            <a:off x="5593775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6080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66462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6267750" y="40845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</a:t>
            </a:r>
            <a:endParaRPr/>
          </a:p>
        </p:txBody>
      </p:sp>
      <p:cxnSp>
        <p:nvCxnSpPr>
          <p:cNvPr id="306" name="Google Shape;306;p22"/>
          <p:cNvCxnSpPr>
            <a:stCxn id="293" idx="3"/>
            <a:endCxn id="302" idx="0"/>
          </p:cNvCxnSpPr>
          <p:nvPr/>
        </p:nvCxnSpPr>
        <p:spPr>
          <a:xfrm>
            <a:off x="4458225" y="1472150"/>
            <a:ext cx="13176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2"/>
          <p:cNvCxnSpPr>
            <a:stCxn id="302" idx="3"/>
            <a:endCxn id="303" idx="0"/>
          </p:cNvCxnSpPr>
          <p:nvPr/>
        </p:nvCxnSpPr>
        <p:spPr>
          <a:xfrm>
            <a:off x="5957675" y="2173088"/>
            <a:ext cx="3807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22"/>
          <p:cNvCxnSpPr>
            <a:stCxn id="303" idx="3"/>
            <a:endCxn id="304" idx="0"/>
          </p:cNvCxnSpPr>
          <p:nvPr/>
        </p:nvCxnSpPr>
        <p:spPr>
          <a:xfrm>
            <a:off x="6596600" y="2877163"/>
            <a:ext cx="32760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22"/>
          <p:cNvCxnSpPr>
            <a:stCxn id="304" idx="2"/>
            <a:endCxn id="305" idx="0"/>
          </p:cNvCxnSpPr>
          <p:nvPr/>
        </p:nvCxnSpPr>
        <p:spPr>
          <a:xfrm flipH="1">
            <a:off x="6633225" y="3808250"/>
            <a:ext cx="2910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22"/>
          <p:cNvSpPr txBox="1"/>
          <p:nvPr/>
        </p:nvSpPr>
        <p:spPr>
          <a:xfrm>
            <a:off x="5170763" y="40551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1010</a:t>
            </a:r>
            <a:endParaRPr/>
          </a:p>
        </p:txBody>
      </p:sp>
      <p:cxnSp>
        <p:nvCxnSpPr>
          <p:cNvPr id="311" name="Google Shape;311;p22"/>
          <p:cNvCxnSpPr>
            <a:stCxn id="297" idx="3"/>
            <a:endCxn id="310" idx="1"/>
          </p:cNvCxnSpPr>
          <p:nvPr/>
        </p:nvCxnSpPr>
        <p:spPr>
          <a:xfrm>
            <a:off x="4895175" y="4273400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22"/>
          <p:cNvCxnSpPr>
            <a:stCxn id="310" idx="1"/>
            <a:endCxn id="297" idx="3"/>
          </p:cNvCxnSpPr>
          <p:nvPr/>
        </p:nvCxnSpPr>
        <p:spPr>
          <a:xfrm rot="10800000">
            <a:off x="4895063" y="4273425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22"/>
          <p:cNvCxnSpPr>
            <a:stCxn id="310" idx="3"/>
            <a:endCxn id="305" idx="1"/>
          </p:cNvCxnSpPr>
          <p:nvPr/>
        </p:nvCxnSpPr>
        <p:spPr>
          <a:xfrm>
            <a:off x="5901563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22"/>
          <p:cNvCxnSpPr>
            <a:stCxn id="305" idx="1"/>
            <a:endCxn id="310" idx="3"/>
          </p:cNvCxnSpPr>
          <p:nvPr/>
        </p:nvCxnSpPr>
        <p:spPr>
          <a:xfrm rot="10800000">
            <a:off x="5901450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22"/>
          <p:cNvSpPr txBox="1"/>
          <p:nvPr/>
        </p:nvSpPr>
        <p:spPr>
          <a:xfrm>
            <a:off x="5170775" y="2658900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6" name="Google Shape;316;p22"/>
          <p:cNvSpPr txBox="1"/>
          <p:nvPr/>
        </p:nvSpPr>
        <p:spPr>
          <a:xfrm>
            <a:off x="56870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cxnSp>
        <p:nvCxnSpPr>
          <p:cNvPr id="317" name="Google Shape;317;p22"/>
          <p:cNvCxnSpPr>
            <a:stCxn id="302" idx="1"/>
            <a:endCxn id="315" idx="0"/>
          </p:cNvCxnSpPr>
          <p:nvPr/>
        </p:nvCxnSpPr>
        <p:spPr>
          <a:xfrm flipH="1">
            <a:off x="5428775" y="2173088"/>
            <a:ext cx="16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2"/>
          <p:cNvCxnSpPr>
            <a:stCxn id="315" idx="2"/>
            <a:endCxn id="316" idx="0"/>
          </p:cNvCxnSpPr>
          <p:nvPr/>
        </p:nvCxnSpPr>
        <p:spPr>
          <a:xfrm>
            <a:off x="5428925" y="3095400"/>
            <a:ext cx="536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2"/>
          <p:cNvCxnSpPr>
            <a:stCxn id="316" idx="2"/>
            <a:endCxn id="310" idx="0"/>
          </p:cNvCxnSpPr>
          <p:nvPr/>
        </p:nvCxnSpPr>
        <p:spPr>
          <a:xfrm flipH="1">
            <a:off x="5536025" y="3808250"/>
            <a:ext cx="4290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2"/>
          <p:cNvCxnSpPr>
            <a:stCxn id="315" idx="2"/>
            <a:endCxn id="297" idx="0"/>
          </p:cNvCxnSpPr>
          <p:nvPr/>
        </p:nvCxnSpPr>
        <p:spPr>
          <a:xfrm flipH="1">
            <a:off x="4529825" y="3095400"/>
            <a:ext cx="899100" cy="959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2"/>
          <p:cNvCxnSpPr>
            <a:stCxn id="316" idx="2"/>
            <a:endCxn id="305" idx="0"/>
          </p:cNvCxnSpPr>
          <p:nvPr/>
        </p:nvCxnSpPr>
        <p:spPr>
          <a:xfrm>
            <a:off x="5965025" y="3808250"/>
            <a:ext cx="668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2"/>
          <p:cNvCxnSpPr>
            <a:stCxn id="303" idx="2"/>
            <a:endCxn id="310" idx="0"/>
          </p:cNvCxnSpPr>
          <p:nvPr/>
        </p:nvCxnSpPr>
        <p:spPr>
          <a:xfrm flipH="1">
            <a:off x="5536250" y="3095413"/>
            <a:ext cx="802200" cy="959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2"/>
          <p:cNvSpPr/>
          <p:nvPr/>
        </p:nvSpPr>
        <p:spPr>
          <a:xfrm>
            <a:off x="5170775" y="2684813"/>
            <a:ext cx="516300" cy="38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255642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4094550" y="4055150"/>
            <a:ext cx="668100" cy="436500"/>
          </a:xfrm>
          <a:prstGeom prst="ellipse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Y-fast Trie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level data structure.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chunks of size log(M).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chunk organized in BST.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value of each chunk stored in X-fast trie.</a:t>
            </a:r>
            <a:endParaRPr/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800" y="1170125"/>
            <a:ext cx="5299800" cy="332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634B-393C-4DA1-B9E6-279417C9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068A-905F-4509-98FE-BB72D19EF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01BC6-EB5B-4304-9218-EC48EBF8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" y="0"/>
            <a:ext cx="90906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Complexity comparison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338" name="Google Shape;338;p2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{2F1FF5BC-6A13-4A54-84C6-C86DB61CF9BB}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X-fast Tries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Y-fast Tries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lg 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O(lg lg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O(lg lg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</a:t>
                      </a:r>
                      <a:r>
                        <a:rPr lang="en"/>
                        <a:t>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lg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</a:t>
                      </a:r>
                      <a:r>
                        <a:rPr lang="en"/>
                        <a:t>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lg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Successor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</a:t>
                      </a:r>
                      <a:r>
                        <a:rPr lang="en"/>
                        <a:t>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lg M)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O(lg lg M)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http://web.stanford.edu/class/cs166/lectures/15/Slides15.pdf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take images and content from link above.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applications use deal with integers.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only have so many bits.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know ahead of time that we are dealing with integers, can improve performance.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better than general purpose data structure (BST)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Notation: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 -&gt; maximum integer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lg(M) -&gt; number of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-&gt; number of numbers in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look-up time using hash table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prefix at each layer in a hash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for preflix at each layer O(1).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binary search across layers for longest prefix.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time is O(log log M).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49" y="1152476"/>
            <a:ext cx="4885450" cy="3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86550" y="6787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7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85" name="Google Shape;85;p16"/>
          <p:cNvCxnSpPr>
            <a:stCxn id="80" idx="1"/>
            <a:endCxn id="81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>
            <a:stCxn id="81" idx="3"/>
            <a:endCxn id="82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6"/>
          <p:cNvCxnSpPr>
            <a:stCxn id="82" idx="3"/>
            <a:endCxn id="83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6"/>
          <p:cNvCxnSpPr>
            <a:stCxn id="83" idx="3"/>
            <a:endCxn id="84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86550" y="6787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14 (1110)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105" name="Google Shape;105;p17"/>
          <p:cNvCxnSpPr>
            <a:stCxn id="100" idx="1"/>
            <a:endCxn id="101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7"/>
          <p:cNvCxnSpPr>
            <a:stCxn id="101" idx="3"/>
            <a:endCxn id="102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7"/>
          <p:cNvCxnSpPr>
            <a:stCxn id="102" idx="3"/>
            <a:endCxn id="103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>
            <a:stCxn id="103" idx="3"/>
            <a:endCxn id="104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7"/>
          <p:cNvSpPr txBox="1"/>
          <p:nvPr/>
        </p:nvSpPr>
        <p:spPr>
          <a:xfrm>
            <a:off x="5593775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080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6462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6267750" y="40845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</a:t>
            </a:r>
            <a:endParaRPr/>
          </a:p>
        </p:txBody>
      </p:sp>
      <p:cxnSp>
        <p:nvCxnSpPr>
          <p:cNvPr id="113" name="Google Shape;113;p17"/>
          <p:cNvCxnSpPr>
            <a:stCxn id="100" idx="3"/>
            <a:endCxn id="109" idx="0"/>
          </p:cNvCxnSpPr>
          <p:nvPr/>
        </p:nvCxnSpPr>
        <p:spPr>
          <a:xfrm>
            <a:off x="4458225" y="1472150"/>
            <a:ext cx="1317600" cy="482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7"/>
          <p:cNvCxnSpPr>
            <a:stCxn id="109" idx="3"/>
            <a:endCxn id="110" idx="0"/>
          </p:cNvCxnSpPr>
          <p:nvPr/>
        </p:nvCxnSpPr>
        <p:spPr>
          <a:xfrm>
            <a:off x="5957675" y="2173088"/>
            <a:ext cx="380700" cy="485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>
            <a:stCxn id="110" idx="3"/>
            <a:endCxn id="111" idx="0"/>
          </p:cNvCxnSpPr>
          <p:nvPr/>
        </p:nvCxnSpPr>
        <p:spPr>
          <a:xfrm>
            <a:off x="6596600" y="2877163"/>
            <a:ext cx="327600" cy="494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7"/>
          <p:cNvCxnSpPr>
            <a:stCxn id="111" idx="2"/>
            <a:endCxn id="112" idx="0"/>
          </p:cNvCxnSpPr>
          <p:nvPr/>
        </p:nvCxnSpPr>
        <p:spPr>
          <a:xfrm flipH="1">
            <a:off x="6633225" y="3808250"/>
            <a:ext cx="291000" cy="276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7"/>
          <p:cNvCxnSpPr>
            <a:stCxn id="112" idx="1"/>
            <a:endCxn id="104" idx="3"/>
          </p:cNvCxnSpPr>
          <p:nvPr/>
        </p:nvCxnSpPr>
        <p:spPr>
          <a:xfrm rot="10800000">
            <a:off x="4895250" y="4273425"/>
            <a:ext cx="13725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7"/>
          <p:cNvCxnSpPr>
            <a:stCxn id="104" idx="3"/>
            <a:endCxn id="112" idx="1"/>
          </p:cNvCxnSpPr>
          <p:nvPr/>
        </p:nvCxnSpPr>
        <p:spPr>
          <a:xfrm>
            <a:off x="4895175" y="4273400"/>
            <a:ext cx="13725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7"/>
          <p:cNvCxnSpPr>
            <a:stCxn id="109" idx="1"/>
            <a:endCxn id="104" idx="0"/>
          </p:cNvCxnSpPr>
          <p:nvPr/>
        </p:nvCxnSpPr>
        <p:spPr>
          <a:xfrm flipH="1">
            <a:off x="4529675" y="2173088"/>
            <a:ext cx="1064100" cy="18822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7"/>
          <p:cNvCxnSpPr>
            <a:stCxn id="110" idx="1"/>
            <a:endCxn id="104" idx="0"/>
          </p:cNvCxnSpPr>
          <p:nvPr/>
        </p:nvCxnSpPr>
        <p:spPr>
          <a:xfrm flipH="1">
            <a:off x="4529900" y="2877163"/>
            <a:ext cx="1550400" cy="11781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86550" y="6787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10 (1010)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137" name="Google Shape;137;p18"/>
          <p:cNvCxnSpPr>
            <a:stCxn id="132" idx="1"/>
            <a:endCxn id="133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8"/>
          <p:cNvCxnSpPr>
            <a:stCxn id="133" idx="3"/>
            <a:endCxn id="134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8"/>
          <p:cNvCxnSpPr>
            <a:stCxn id="134" idx="3"/>
            <a:endCxn id="135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8"/>
          <p:cNvCxnSpPr>
            <a:stCxn id="135" idx="3"/>
            <a:endCxn id="136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8"/>
          <p:cNvSpPr txBox="1"/>
          <p:nvPr/>
        </p:nvSpPr>
        <p:spPr>
          <a:xfrm>
            <a:off x="5593775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080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6462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6267750" y="40845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</a:t>
            </a:r>
            <a:endParaRPr/>
          </a:p>
        </p:txBody>
      </p:sp>
      <p:cxnSp>
        <p:nvCxnSpPr>
          <p:cNvPr id="145" name="Google Shape;145;p18"/>
          <p:cNvCxnSpPr>
            <a:stCxn id="132" idx="3"/>
            <a:endCxn id="141" idx="0"/>
          </p:cNvCxnSpPr>
          <p:nvPr/>
        </p:nvCxnSpPr>
        <p:spPr>
          <a:xfrm>
            <a:off x="4458225" y="1472150"/>
            <a:ext cx="13176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>
            <a:stCxn id="141" idx="3"/>
            <a:endCxn id="142" idx="0"/>
          </p:cNvCxnSpPr>
          <p:nvPr/>
        </p:nvCxnSpPr>
        <p:spPr>
          <a:xfrm>
            <a:off x="5957675" y="2173088"/>
            <a:ext cx="3807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8"/>
          <p:cNvCxnSpPr>
            <a:stCxn id="142" idx="3"/>
            <a:endCxn id="143" idx="0"/>
          </p:cNvCxnSpPr>
          <p:nvPr/>
        </p:nvCxnSpPr>
        <p:spPr>
          <a:xfrm>
            <a:off x="6596600" y="2877163"/>
            <a:ext cx="32760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8"/>
          <p:cNvCxnSpPr>
            <a:stCxn id="143" idx="2"/>
            <a:endCxn id="144" idx="0"/>
          </p:cNvCxnSpPr>
          <p:nvPr/>
        </p:nvCxnSpPr>
        <p:spPr>
          <a:xfrm flipH="1">
            <a:off x="6633225" y="3808250"/>
            <a:ext cx="2910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5170763" y="40551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1010</a:t>
            </a:r>
            <a:endParaRPr/>
          </a:p>
        </p:txBody>
      </p:sp>
      <p:cxnSp>
        <p:nvCxnSpPr>
          <p:cNvPr id="150" name="Google Shape;150;p18"/>
          <p:cNvCxnSpPr>
            <a:stCxn id="136" idx="3"/>
            <a:endCxn id="149" idx="1"/>
          </p:cNvCxnSpPr>
          <p:nvPr/>
        </p:nvCxnSpPr>
        <p:spPr>
          <a:xfrm>
            <a:off x="4895175" y="4273400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9" idx="1"/>
            <a:endCxn id="136" idx="3"/>
          </p:cNvCxnSpPr>
          <p:nvPr/>
        </p:nvCxnSpPr>
        <p:spPr>
          <a:xfrm rot="10800000">
            <a:off x="4895063" y="4273425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9" idx="3"/>
            <a:endCxn id="144" idx="1"/>
          </p:cNvCxnSpPr>
          <p:nvPr/>
        </p:nvCxnSpPr>
        <p:spPr>
          <a:xfrm>
            <a:off x="5901563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44" idx="1"/>
            <a:endCxn id="149" idx="3"/>
          </p:cNvCxnSpPr>
          <p:nvPr/>
        </p:nvCxnSpPr>
        <p:spPr>
          <a:xfrm rot="10800000">
            <a:off x="5901450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42" idx="1"/>
            <a:endCxn id="136" idx="0"/>
          </p:cNvCxnSpPr>
          <p:nvPr/>
        </p:nvCxnSpPr>
        <p:spPr>
          <a:xfrm flipH="1">
            <a:off x="4529900" y="2877163"/>
            <a:ext cx="1550400" cy="11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stCxn id="141" idx="1"/>
            <a:endCxn id="136" idx="0"/>
          </p:cNvCxnSpPr>
          <p:nvPr/>
        </p:nvCxnSpPr>
        <p:spPr>
          <a:xfrm flipH="1">
            <a:off x="4529675" y="2173088"/>
            <a:ext cx="1064100" cy="18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486550" y="6787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10 (1010)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172" name="Google Shape;172;p19"/>
          <p:cNvCxnSpPr>
            <a:stCxn id="167" idx="1"/>
            <a:endCxn id="168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stCxn id="168" idx="3"/>
            <a:endCxn id="169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>
            <a:stCxn id="169" idx="3"/>
            <a:endCxn id="170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>
            <a:stCxn id="170" idx="3"/>
            <a:endCxn id="171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9"/>
          <p:cNvSpPr txBox="1"/>
          <p:nvPr/>
        </p:nvSpPr>
        <p:spPr>
          <a:xfrm>
            <a:off x="5593775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080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66462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6267750" y="40845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</a:t>
            </a:r>
            <a:endParaRPr/>
          </a:p>
        </p:txBody>
      </p:sp>
      <p:cxnSp>
        <p:nvCxnSpPr>
          <p:cNvPr id="180" name="Google Shape;180;p19"/>
          <p:cNvCxnSpPr>
            <a:stCxn id="167" idx="3"/>
            <a:endCxn id="176" idx="0"/>
          </p:cNvCxnSpPr>
          <p:nvPr/>
        </p:nvCxnSpPr>
        <p:spPr>
          <a:xfrm>
            <a:off x="4458225" y="1472150"/>
            <a:ext cx="1317600" cy="482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9"/>
          <p:cNvCxnSpPr>
            <a:stCxn id="176" idx="3"/>
            <a:endCxn id="177" idx="0"/>
          </p:cNvCxnSpPr>
          <p:nvPr/>
        </p:nvCxnSpPr>
        <p:spPr>
          <a:xfrm>
            <a:off x="5957675" y="2173088"/>
            <a:ext cx="3807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9"/>
          <p:cNvCxnSpPr>
            <a:stCxn id="177" idx="3"/>
            <a:endCxn id="178" idx="0"/>
          </p:cNvCxnSpPr>
          <p:nvPr/>
        </p:nvCxnSpPr>
        <p:spPr>
          <a:xfrm>
            <a:off x="6596600" y="2877163"/>
            <a:ext cx="32760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9"/>
          <p:cNvCxnSpPr>
            <a:stCxn id="178" idx="2"/>
            <a:endCxn id="179" idx="0"/>
          </p:cNvCxnSpPr>
          <p:nvPr/>
        </p:nvCxnSpPr>
        <p:spPr>
          <a:xfrm flipH="1">
            <a:off x="6633225" y="3808250"/>
            <a:ext cx="2910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19"/>
          <p:cNvSpPr txBox="1"/>
          <p:nvPr/>
        </p:nvSpPr>
        <p:spPr>
          <a:xfrm>
            <a:off x="5170763" y="40551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1010</a:t>
            </a:r>
            <a:endParaRPr/>
          </a:p>
        </p:txBody>
      </p:sp>
      <p:cxnSp>
        <p:nvCxnSpPr>
          <p:cNvPr id="185" name="Google Shape;185;p19"/>
          <p:cNvCxnSpPr>
            <a:stCxn id="171" idx="3"/>
            <a:endCxn id="184" idx="1"/>
          </p:cNvCxnSpPr>
          <p:nvPr/>
        </p:nvCxnSpPr>
        <p:spPr>
          <a:xfrm>
            <a:off x="4895175" y="4273400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>
            <a:stCxn id="184" idx="1"/>
            <a:endCxn id="171" idx="3"/>
          </p:cNvCxnSpPr>
          <p:nvPr/>
        </p:nvCxnSpPr>
        <p:spPr>
          <a:xfrm rot="10800000">
            <a:off x="4895063" y="4273425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9"/>
          <p:cNvCxnSpPr>
            <a:stCxn id="184" idx="3"/>
            <a:endCxn id="179" idx="1"/>
          </p:cNvCxnSpPr>
          <p:nvPr/>
        </p:nvCxnSpPr>
        <p:spPr>
          <a:xfrm>
            <a:off x="5901563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9"/>
          <p:cNvCxnSpPr>
            <a:stCxn id="179" idx="1"/>
            <a:endCxn id="184" idx="3"/>
          </p:cNvCxnSpPr>
          <p:nvPr/>
        </p:nvCxnSpPr>
        <p:spPr>
          <a:xfrm rot="10800000">
            <a:off x="5901450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9"/>
          <p:cNvCxnSpPr>
            <a:stCxn id="177" idx="1"/>
            <a:endCxn id="171" idx="0"/>
          </p:cNvCxnSpPr>
          <p:nvPr/>
        </p:nvCxnSpPr>
        <p:spPr>
          <a:xfrm flipH="1">
            <a:off x="4529900" y="2877163"/>
            <a:ext cx="1550400" cy="11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9"/>
          <p:cNvCxnSpPr>
            <a:stCxn id="176" idx="1"/>
            <a:endCxn id="171" idx="0"/>
          </p:cNvCxnSpPr>
          <p:nvPr/>
        </p:nvCxnSpPr>
        <p:spPr>
          <a:xfrm flipH="1">
            <a:off x="4529675" y="2173088"/>
            <a:ext cx="1064100" cy="18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91" name="Google Shape;191;p19"/>
          <p:cNvSpPr txBox="1"/>
          <p:nvPr/>
        </p:nvSpPr>
        <p:spPr>
          <a:xfrm>
            <a:off x="5170775" y="2658900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6870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cxnSp>
        <p:nvCxnSpPr>
          <p:cNvPr id="193" name="Google Shape;193;p19"/>
          <p:cNvCxnSpPr>
            <a:stCxn id="176" idx="1"/>
            <a:endCxn id="191" idx="0"/>
          </p:cNvCxnSpPr>
          <p:nvPr/>
        </p:nvCxnSpPr>
        <p:spPr>
          <a:xfrm flipH="1">
            <a:off x="5428775" y="2173088"/>
            <a:ext cx="165000" cy="485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9"/>
          <p:cNvCxnSpPr>
            <a:stCxn id="191" idx="2"/>
            <a:endCxn id="192" idx="0"/>
          </p:cNvCxnSpPr>
          <p:nvPr/>
        </p:nvCxnSpPr>
        <p:spPr>
          <a:xfrm>
            <a:off x="5428925" y="3095400"/>
            <a:ext cx="536100" cy="276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9"/>
          <p:cNvCxnSpPr>
            <a:stCxn id="192" idx="2"/>
            <a:endCxn id="184" idx="0"/>
          </p:cNvCxnSpPr>
          <p:nvPr/>
        </p:nvCxnSpPr>
        <p:spPr>
          <a:xfrm flipH="1">
            <a:off x="5536025" y="3808250"/>
            <a:ext cx="429000" cy="2469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9"/>
          <p:cNvCxnSpPr>
            <a:stCxn id="191" idx="2"/>
            <a:endCxn id="171" idx="0"/>
          </p:cNvCxnSpPr>
          <p:nvPr/>
        </p:nvCxnSpPr>
        <p:spPr>
          <a:xfrm flipH="1">
            <a:off x="4529825" y="3095400"/>
            <a:ext cx="899100" cy="9597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9"/>
          <p:cNvCxnSpPr>
            <a:stCxn id="192" idx="2"/>
            <a:endCxn id="179" idx="0"/>
          </p:cNvCxnSpPr>
          <p:nvPr/>
        </p:nvCxnSpPr>
        <p:spPr>
          <a:xfrm>
            <a:off x="5965025" y="3808250"/>
            <a:ext cx="668100" cy="2763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486550" y="6787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10 (1010)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214" name="Google Shape;214;p20"/>
          <p:cNvCxnSpPr>
            <a:stCxn id="209" idx="1"/>
            <a:endCxn id="210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0"/>
          <p:cNvCxnSpPr>
            <a:stCxn id="210" idx="3"/>
            <a:endCxn id="211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0"/>
          <p:cNvCxnSpPr>
            <a:stCxn id="211" idx="3"/>
            <a:endCxn id="212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0"/>
          <p:cNvCxnSpPr>
            <a:stCxn id="212" idx="3"/>
            <a:endCxn id="213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0"/>
          <p:cNvSpPr txBox="1"/>
          <p:nvPr/>
        </p:nvSpPr>
        <p:spPr>
          <a:xfrm>
            <a:off x="5593775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6080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66462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6267750" y="40845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</a:t>
            </a:r>
            <a:endParaRPr/>
          </a:p>
        </p:txBody>
      </p:sp>
      <p:cxnSp>
        <p:nvCxnSpPr>
          <p:cNvPr id="222" name="Google Shape;222;p20"/>
          <p:cNvCxnSpPr>
            <a:stCxn id="209" idx="3"/>
            <a:endCxn id="218" idx="0"/>
          </p:cNvCxnSpPr>
          <p:nvPr/>
        </p:nvCxnSpPr>
        <p:spPr>
          <a:xfrm>
            <a:off x="4458225" y="1472150"/>
            <a:ext cx="13176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0"/>
          <p:cNvCxnSpPr>
            <a:stCxn id="218" idx="3"/>
            <a:endCxn id="219" idx="0"/>
          </p:cNvCxnSpPr>
          <p:nvPr/>
        </p:nvCxnSpPr>
        <p:spPr>
          <a:xfrm>
            <a:off x="5957675" y="2173088"/>
            <a:ext cx="3807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>
            <a:stCxn id="219" idx="3"/>
            <a:endCxn id="220" idx="0"/>
          </p:cNvCxnSpPr>
          <p:nvPr/>
        </p:nvCxnSpPr>
        <p:spPr>
          <a:xfrm>
            <a:off x="6596600" y="2877163"/>
            <a:ext cx="32760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>
            <a:stCxn id="220" idx="2"/>
            <a:endCxn id="221" idx="0"/>
          </p:cNvCxnSpPr>
          <p:nvPr/>
        </p:nvCxnSpPr>
        <p:spPr>
          <a:xfrm flipH="1">
            <a:off x="6633225" y="3808250"/>
            <a:ext cx="2910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0"/>
          <p:cNvSpPr txBox="1"/>
          <p:nvPr/>
        </p:nvSpPr>
        <p:spPr>
          <a:xfrm>
            <a:off x="5170763" y="40551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1010</a:t>
            </a:r>
            <a:endParaRPr/>
          </a:p>
        </p:txBody>
      </p:sp>
      <p:cxnSp>
        <p:nvCxnSpPr>
          <p:cNvPr id="227" name="Google Shape;227;p20"/>
          <p:cNvCxnSpPr>
            <a:stCxn id="213" idx="3"/>
            <a:endCxn id="226" idx="1"/>
          </p:cNvCxnSpPr>
          <p:nvPr/>
        </p:nvCxnSpPr>
        <p:spPr>
          <a:xfrm>
            <a:off x="4895175" y="4273400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0"/>
          <p:cNvCxnSpPr>
            <a:stCxn id="226" idx="1"/>
            <a:endCxn id="213" idx="3"/>
          </p:cNvCxnSpPr>
          <p:nvPr/>
        </p:nvCxnSpPr>
        <p:spPr>
          <a:xfrm rot="10800000">
            <a:off x="4895063" y="4273425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0"/>
          <p:cNvCxnSpPr>
            <a:stCxn id="226" idx="3"/>
            <a:endCxn id="221" idx="1"/>
          </p:cNvCxnSpPr>
          <p:nvPr/>
        </p:nvCxnSpPr>
        <p:spPr>
          <a:xfrm>
            <a:off x="5901563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0"/>
          <p:cNvCxnSpPr>
            <a:stCxn id="221" idx="1"/>
            <a:endCxn id="226" idx="3"/>
          </p:cNvCxnSpPr>
          <p:nvPr/>
        </p:nvCxnSpPr>
        <p:spPr>
          <a:xfrm rot="10800000">
            <a:off x="5901450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0"/>
          <p:cNvSpPr txBox="1"/>
          <p:nvPr/>
        </p:nvSpPr>
        <p:spPr>
          <a:xfrm>
            <a:off x="5170775" y="2658900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56870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cxnSp>
        <p:nvCxnSpPr>
          <p:cNvPr id="233" name="Google Shape;233;p20"/>
          <p:cNvCxnSpPr>
            <a:stCxn id="218" idx="1"/>
            <a:endCxn id="231" idx="0"/>
          </p:cNvCxnSpPr>
          <p:nvPr/>
        </p:nvCxnSpPr>
        <p:spPr>
          <a:xfrm flipH="1">
            <a:off x="5428775" y="2173088"/>
            <a:ext cx="16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0"/>
          <p:cNvCxnSpPr>
            <a:stCxn id="231" idx="2"/>
            <a:endCxn id="232" idx="0"/>
          </p:cNvCxnSpPr>
          <p:nvPr/>
        </p:nvCxnSpPr>
        <p:spPr>
          <a:xfrm>
            <a:off x="5428925" y="3095400"/>
            <a:ext cx="536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0"/>
          <p:cNvCxnSpPr>
            <a:stCxn id="232" idx="2"/>
            <a:endCxn id="226" idx="0"/>
          </p:cNvCxnSpPr>
          <p:nvPr/>
        </p:nvCxnSpPr>
        <p:spPr>
          <a:xfrm flipH="1">
            <a:off x="5536025" y="3808250"/>
            <a:ext cx="4290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0"/>
          <p:cNvCxnSpPr>
            <a:stCxn id="231" idx="2"/>
            <a:endCxn id="213" idx="0"/>
          </p:cNvCxnSpPr>
          <p:nvPr/>
        </p:nvCxnSpPr>
        <p:spPr>
          <a:xfrm flipH="1">
            <a:off x="4529825" y="3095400"/>
            <a:ext cx="899100" cy="9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0"/>
          <p:cNvCxnSpPr>
            <a:stCxn id="232" idx="2"/>
            <a:endCxn id="221" idx="0"/>
          </p:cNvCxnSpPr>
          <p:nvPr/>
        </p:nvCxnSpPr>
        <p:spPr>
          <a:xfrm>
            <a:off x="5965025" y="3808250"/>
            <a:ext cx="668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0"/>
          <p:cNvCxnSpPr>
            <a:stCxn id="219" idx="2"/>
            <a:endCxn id="226" idx="0"/>
          </p:cNvCxnSpPr>
          <p:nvPr/>
        </p:nvCxnSpPr>
        <p:spPr>
          <a:xfrm flipH="1">
            <a:off x="5536250" y="3095413"/>
            <a:ext cx="802200" cy="9597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486550" y="20855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595700" y="648900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Successor of 9 (1001)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903600" y="12213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903600" y="1921025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903600" y="334670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903600" y="2638238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903600" y="4055150"/>
            <a:ext cx="70500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3902325" y="125390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2833400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3197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3713600" y="3355475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4164375" y="4055150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0111</a:t>
            </a:r>
            <a:endParaRPr/>
          </a:p>
        </p:txBody>
      </p:sp>
      <p:cxnSp>
        <p:nvCxnSpPr>
          <p:cNvPr id="255" name="Google Shape;255;p21"/>
          <p:cNvCxnSpPr>
            <a:stCxn id="250" idx="1"/>
            <a:endCxn id="251" idx="0"/>
          </p:cNvCxnSpPr>
          <p:nvPr/>
        </p:nvCxnSpPr>
        <p:spPr>
          <a:xfrm flipH="1">
            <a:off x="3015225" y="1472150"/>
            <a:ext cx="8871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1"/>
          <p:cNvCxnSpPr>
            <a:stCxn id="251" idx="3"/>
            <a:endCxn id="252" idx="0"/>
          </p:cNvCxnSpPr>
          <p:nvPr/>
        </p:nvCxnSpPr>
        <p:spPr>
          <a:xfrm>
            <a:off x="3197300" y="2173088"/>
            <a:ext cx="2583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21"/>
          <p:cNvCxnSpPr>
            <a:stCxn id="252" idx="3"/>
            <a:endCxn id="253" idx="0"/>
          </p:cNvCxnSpPr>
          <p:nvPr/>
        </p:nvCxnSpPr>
        <p:spPr>
          <a:xfrm>
            <a:off x="3713600" y="2877163"/>
            <a:ext cx="278100" cy="4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1"/>
          <p:cNvCxnSpPr>
            <a:stCxn id="253" idx="3"/>
            <a:endCxn id="254" idx="0"/>
          </p:cNvCxnSpPr>
          <p:nvPr/>
        </p:nvCxnSpPr>
        <p:spPr>
          <a:xfrm>
            <a:off x="4269500" y="3573725"/>
            <a:ext cx="2604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21"/>
          <p:cNvSpPr txBox="1"/>
          <p:nvPr/>
        </p:nvSpPr>
        <p:spPr>
          <a:xfrm>
            <a:off x="5593775" y="1954838"/>
            <a:ext cx="363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6080300" y="2658913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66462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6267750" y="40845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</a:t>
            </a:r>
            <a:endParaRPr/>
          </a:p>
        </p:txBody>
      </p:sp>
      <p:cxnSp>
        <p:nvCxnSpPr>
          <p:cNvPr id="263" name="Google Shape;263;p21"/>
          <p:cNvCxnSpPr>
            <a:stCxn id="250" idx="3"/>
            <a:endCxn id="259" idx="0"/>
          </p:cNvCxnSpPr>
          <p:nvPr/>
        </p:nvCxnSpPr>
        <p:spPr>
          <a:xfrm>
            <a:off x="4458225" y="1472150"/>
            <a:ext cx="13176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21"/>
          <p:cNvCxnSpPr>
            <a:stCxn id="259" idx="3"/>
            <a:endCxn id="260" idx="0"/>
          </p:cNvCxnSpPr>
          <p:nvPr/>
        </p:nvCxnSpPr>
        <p:spPr>
          <a:xfrm>
            <a:off x="5957675" y="2173088"/>
            <a:ext cx="3807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1"/>
          <p:cNvCxnSpPr>
            <a:stCxn id="260" idx="3"/>
            <a:endCxn id="261" idx="0"/>
          </p:cNvCxnSpPr>
          <p:nvPr/>
        </p:nvCxnSpPr>
        <p:spPr>
          <a:xfrm>
            <a:off x="6596600" y="2877163"/>
            <a:ext cx="327600" cy="4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1"/>
          <p:cNvCxnSpPr>
            <a:stCxn id="261" idx="2"/>
            <a:endCxn id="262" idx="0"/>
          </p:cNvCxnSpPr>
          <p:nvPr/>
        </p:nvCxnSpPr>
        <p:spPr>
          <a:xfrm flipH="1">
            <a:off x="6633225" y="3808250"/>
            <a:ext cx="2910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21"/>
          <p:cNvSpPr txBox="1"/>
          <p:nvPr/>
        </p:nvSpPr>
        <p:spPr>
          <a:xfrm>
            <a:off x="5170763" y="4055175"/>
            <a:ext cx="73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1010</a:t>
            </a:r>
            <a:endParaRPr/>
          </a:p>
        </p:txBody>
      </p:sp>
      <p:cxnSp>
        <p:nvCxnSpPr>
          <p:cNvPr id="268" name="Google Shape;268;p21"/>
          <p:cNvCxnSpPr>
            <a:stCxn id="254" idx="3"/>
            <a:endCxn id="267" idx="1"/>
          </p:cNvCxnSpPr>
          <p:nvPr/>
        </p:nvCxnSpPr>
        <p:spPr>
          <a:xfrm>
            <a:off x="4895175" y="4273400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1"/>
          <p:cNvCxnSpPr>
            <a:stCxn id="267" idx="1"/>
            <a:endCxn id="254" idx="3"/>
          </p:cNvCxnSpPr>
          <p:nvPr/>
        </p:nvCxnSpPr>
        <p:spPr>
          <a:xfrm rot="10800000">
            <a:off x="4895063" y="4273425"/>
            <a:ext cx="2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1"/>
          <p:cNvCxnSpPr>
            <a:stCxn id="267" idx="3"/>
            <a:endCxn id="262" idx="1"/>
          </p:cNvCxnSpPr>
          <p:nvPr/>
        </p:nvCxnSpPr>
        <p:spPr>
          <a:xfrm>
            <a:off x="5901563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1"/>
          <p:cNvCxnSpPr>
            <a:stCxn id="262" idx="1"/>
            <a:endCxn id="267" idx="3"/>
          </p:cNvCxnSpPr>
          <p:nvPr/>
        </p:nvCxnSpPr>
        <p:spPr>
          <a:xfrm rot="10800000">
            <a:off x="5901450" y="4273425"/>
            <a:ext cx="3663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21"/>
          <p:cNvSpPr txBox="1"/>
          <p:nvPr/>
        </p:nvSpPr>
        <p:spPr>
          <a:xfrm>
            <a:off x="5170775" y="2658900"/>
            <a:ext cx="516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568707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cxnSp>
        <p:nvCxnSpPr>
          <p:cNvPr id="274" name="Google Shape;274;p21"/>
          <p:cNvCxnSpPr>
            <a:stCxn id="259" idx="1"/>
            <a:endCxn id="272" idx="0"/>
          </p:cNvCxnSpPr>
          <p:nvPr/>
        </p:nvCxnSpPr>
        <p:spPr>
          <a:xfrm flipH="1">
            <a:off x="5428775" y="2173088"/>
            <a:ext cx="16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1"/>
          <p:cNvCxnSpPr>
            <a:stCxn id="272" idx="2"/>
            <a:endCxn id="273" idx="0"/>
          </p:cNvCxnSpPr>
          <p:nvPr/>
        </p:nvCxnSpPr>
        <p:spPr>
          <a:xfrm>
            <a:off x="5428925" y="3095400"/>
            <a:ext cx="536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1"/>
          <p:cNvCxnSpPr>
            <a:stCxn id="273" idx="2"/>
            <a:endCxn id="267" idx="0"/>
          </p:cNvCxnSpPr>
          <p:nvPr/>
        </p:nvCxnSpPr>
        <p:spPr>
          <a:xfrm flipH="1">
            <a:off x="5536025" y="3808250"/>
            <a:ext cx="4290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1"/>
          <p:cNvCxnSpPr>
            <a:stCxn id="272" idx="2"/>
            <a:endCxn id="254" idx="0"/>
          </p:cNvCxnSpPr>
          <p:nvPr/>
        </p:nvCxnSpPr>
        <p:spPr>
          <a:xfrm flipH="1">
            <a:off x="4529825" y="3095400"/>
            <a:ext cx="899100" cy="9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1"/>
          <p:cNvCxnSpPr>
            <a:stCxn id="273" idx="2"/>
            <a:endCxn id="262" idx="0"/>
          </p:cNvCxnSpPr>
          <p:nvPr/>
        </p:nvCxnSpPr>
        <p:spPr>
          <a:xfrm>
            <a:off x="5965025" y="3808250"/>
            <a:ext cx="668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1"/>
          <p:cNvCxnSpPr>
            <a:stCxn id="260" idx="2"/>
            <a:endCxn id="267" idx="0"/>
          </p:cNvCxnSpPr>
          <p:nvPr/>
        </p:nvCxnSpPr>
        <p:spPr>
          <a:xfrm flipH="1">
            <a:off x="5536250" y="3095413"/>
            <a:ext cx="802200" cy="959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1"/>
          <p:cNvSpPr/>
          <p:nvPr/>
        </p:nvSpPr>
        <p:spPr>
          <a:xfrm>
            <a:off x="5170775" y="2684813"/>
            <a:ext cx="516300" cy="384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2556425" y="3371750"/>
            <a:ext cx="5559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(16:9)</PresentationFormat>
  <Paragraphs>171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X-fast and y-fast tries Beating BST</vt:lpstr>
      <vt:lpstr>Motivation</vt:lpstr>
      <vt:lpstr>Reducing look-up time using 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Y-fast Trie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X-fast and y-fast tries Beating BST</dc:title>
  <cp:lastModifiedBy>ggpro</cp:lastModifiedBy>
  <cp:revision>1</cp:revision>
  <dcterms:modified xsi:type="dcterms:W3CDTF">2020-12-10T14:34:43Z</dcterms:modified>
</cp:coreProperties>
</file>