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72" r:id="rId14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0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921875E-2"/>
          <c:y val="0.36587719298245613"/>
          <c:w val="0.86700520833333339"/>
          <c:h val="0.563823502325367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Рисунок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058400" cy="574457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9F49BB-B7F1-4474-A8F3-4C021809C998}" type="datetime1">
              <a:rPr lang="ru-RU" smtClean="0"/>
              <a:t>01/06/2023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06303B-4454-42BB-9E7F-2194DB6ABB14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7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8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 descr="Карта мира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noProof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290F7C-2B45-445F-8470-695E36A09C65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165DC-B68A-4F49-B4C1-249D99CCA2BF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4B627B-251F-4BF6-BCE8-607E6C972FE7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B570B-D67A-4E92-BAD2-DFFC0662C643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81AE9-93D7-459B-BEFF-91C47A19C69B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055E57-EFBD-418F-A803-E77B3CAA4321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FB036-DF79-472A-A6AA-AFAA2F9779B5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9E2FB-BF4B-40A2-8618-766BB2FE52EB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45BA6F-2409-4D2D-80BF-5C1E1444F911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91BE2-0CD3-42A8-AC53-54231E377835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B32F2F2-2B24-4442-9DAD-35A6F790AF37}" type="datetime1">
              <a:rPr lang="ru-RU" noProof="0" smtClean="0"/>
              <a:t>01/06/2023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Neighborhood-Tabulation-Areas/cpf4-rkh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788" y="2564904"/>
            <a:ext cx="10493425" cy="2232248"/>
          </a:xfrm>
        </p:spPr>
        <p:txBody>
          <a:bodyPr rtlCol="0">
            <a:normAutofit/>
          </a:bodyPr>
          <a:lstStyle/>
          <a:p>
            <a:r>
              <a:rPr lang="ru-RU" sz="3200" dirty="0"/>
              <a:t>Анализ, визуализация и построение регрессионной  модели по </a:t>
            </a:r>
            <a:r>
              <a:rPr lang="ru-RU" sz="3200" dirty="0" smtClean="0"/>
              <a:t>данным</a:t>
            </a:r>
            <a:br>
              <a:rPr lang="ru-RU" sz="3200" dirty="0" smtClean="0"/>
            </a:br>
            <a:r>
              <a:rPr lang="ru-RU" sz="3200" dirty="0" smtClean="0"/>
              <a:t>New </a:t>
            </a:r>
            <a:r>
              <a:rPr lang="ru-RU" sz="3200" dirty="0"/>
              <a:t>York City </a:t>
            </a:r>
            <a:r>
              <a:rPr lang="ru-RU" sz="3200" dirty="0" smtClean="0"/>
              <a:t>Airbnb</a:t>
            </a:r>
            <a:endParaRPr lang="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788" y="5029200"/>
            <a:ext cx="8588426" cy="1568152"/>
          </a:xfrm>
        </p:spPr>
        <p:txBody>
          <a:bodyPr rtlCol="0">
            <a:normAutofit lnSpcReduction="10000"/>
          </a:bodyPr>
          <a:lstStyle/>
          <a:p>
            <a:r>
              <a:rPr lang="ru-RU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Лобик Дарья</a:t>
            </a:r>
            <a:endParaRPr lang="ru-RU" altLang="ko-KR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ru-RU" kern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студентка </a:t>
            </a:r>
            <a:r>
              <a:rPr lang="ru-RU" kern="0" dirty="0">
                <a:latin typeface="Roboto" panose="02000000000000000000" pitchFamily="2" charset="0"/>
                <a:ea typeface="Roboto" panose="02000000000000000000" pitchFamily="2" charset="0"/>
              </a:rPr>
              <a:t>учебной программы </a:t>
            </a:r>
            <a:r>
              <a:rPr lang="ru-RU" b="1" kern="0" dirty="0">
                <a:latin typeface="Roboto" panose="02000000000000000000" pitchFamily="2" charset="0"/>
                <a:ea typeface="Roboto" panose="02000000000000000000" pitchFamily="2" charset="0"/>
              </a:rPr>
              <a:t>«</a:t>
            </a:r>
            <a:r>
              <a:rPr lang="en-US" b="1" kern="0" dirty="0">
                <a:latin typeface="Roboto" panose="02000000000000000000" pitchFamily="2" charset="0"/>
                <a:ea typeface="Roboto" panose="02000000000000000000" pitchFamily="2" charset="0"/>
              </a:rPr>
              <a:t>Data Analyst</a:t>
            </a:r>
            <a:r>
              <a:rPr lang="ru-RU" b="1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  <a:p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компьютерная </a:t>
            </a:r>
            <a:r>
              <a:rPr lang="ru-RU" kern="0" dirty="0">
                <a:latin typeface="Roboto" panose="02000000000000000000" pitchFamily="2" charset="0"/>
                <a:ea typeface="Roboto" panose="02000000000000000000" pitchFamily="2" charset="0"/>
              </a:rPr>
              <a:t>академия «</a:t>
            </a:r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ШАГ</a:t>
            </a:r>
          </a:p>
          <a:p>
            <a:endParaRPr lang="ru-RU" kern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kern="0" dirty="0" smtClean="0"/>
              <a:t>Минск 2023</a:t>
            </a:r>
            <a:endParaRPr lang="ru-RU" sz="1400" kern="0" dirty="0"/>
          </a:p>
          <a:p>
            <a:endParaRPr lang="ru-RU" kern="0" dirty="0" smtClean="0"/>
          </a:p>
          <a:p>
            <a:endParaRPr lang="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404664"/>
            <a:ext cx="468052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05779" y="274638"/>
            <a:ext cx="10893669" cy="3460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Мой идеальный вариант размещения в Нью-Йорке / </a:t>
            </a:r>
            <a:r>
              <a:rPr lang="en-US" sz="2000" dirty="0" smtClean="0"/>
              <a:t>geopandas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5779" y="980728"/>
            <a:ext cx="4536505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b="1" dirty="0"/>
              <a:t>Мои критерии для поиска жилья: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Хочу проживать недалеко от Центрального Парка (</a:t>
            </a:r>
            <a:r>
              <a:rPr lang="ru-RU" sz="1000" dirty="0" err="1"/>
              <a:t>растоянние</a:t>
            </a:r>
            <a:r>
              <a:rPr lang="ru-RU" sz="1000" dirty="0"/>
              <a:t> до парка не более 2 км)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Близость к станции метро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Стоимость жилья не дороже 145 долл. за ночь (средняя стоимость проживания по городу Нью-Йорк)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Остановится я планирую на 4 ночи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Кол-во отзывов должно быть больше 10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Проживать хочу в отдельной квартире/ доме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980728"/>
            <a:ext cx="6357165" cy="55828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9" y="2564904"/>
            <a:ext cx="4536505" cy="39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441160" cy="49006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2000" dirty="0"/>
              <a:t>Мой идеальный вариант размещения в Нью-Йорке / </a:t>
            </a:r>
            <a:r>
              <a:rPr lang="en-US" sz="2000" dirty="0"/>
              <a:t>geopandas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908720"/>
            <a:ext cx="5832648" cy="49685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844824"/>
            <a:ext cx="5112568" cy="4032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412" y="1268760"/>
            <a:ext cx="49685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В радиусе 2 км от Центрального парка расположен 1612 объектов размещения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5780" y="6093296"/>
            <a:ext cx="107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После того, как применили 5 критериев из 6, на выбор осталось 66 объектов для размещения. </a:t>
            </a:r>
            <a:r>
              <a:rPr lang="ru-RU" sz="1200" dirty="0" smtClean="0"/>
              <a:t>Выбираем </a:t>
            </a:r>
            <a:r>
              <a:rPr lang="ru-RU" sz="1200" dirty="0"/>
              <a:t>те, объекты, которые ближе всего расположены к станциям метро (около 200 метров)</a:t>
            </a:r>
          </a:p>
        </p:txBody>
      </p:sp>
    </p:spTree>
    <p:extLst>
      <p:ext uri="{BB962C8B-B14F-4D97-AF65-F5344CB8AC3E}">
        <p14:creationId xmlns:p14="http://schemas.microsoft.com/office/powerpoint/2010/main" val="18668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28" y="274638"/>
            <a:ext cx="10133386" cy="41805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545454">
                    <a:lumMod val="50000"/>
                  </a:srgbClr>
                </a:solidFill>
              </a:rPr>
              <a:t>Мой идеальный вариант размещения в Нью-Йорке / </a:t>
            </a:r>
            <a:r>
              <a:rPr lang="en-US" sz="2000" dirty="0">
                <a:solidFill>
                  <a:srgbClr val="545454">
                    <a:lumMod val="50000"/>
                  </a:srgbClr>
                </a:solidFill>
              </a:rPr>
              <a:t>geopandas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243773"/>
            <a:ext cx="4981575" cy="4036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828" y="1052736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/>
              <a:t>Результом</a:t>
            </a:r>
            <a:r>
              <a:rPr lang="ru-RU" sz="1200" dirty="0"/>
              <a:t> исследования является </a:t>
            </a:r>
            <a:r>
              <a:rPr lang="ru-RU" sz="1200" dirty="0" err="1"/>
              <a:t>заключельный</a:t>
            </a:r>
            <a:r>
              <a:rPr lang="ru-RU" sz="1200" dirty="0"/>
              <a:t> датасет с 13 объектами </a:t>
            </a:r>
            <a:r>
              <a:rPr lang="ru-RU" sz="1200" dirty="0" err="1"/>
              <a:t>размещания</a:t>
            </a:r>
            <a:r>
              <a:rPr lang="ru-RU" sz="1200" dirty="0"/>
              <a:t>, которые подходят по всем заданным критериям. Осталось просмотреть фотографии и забронировать номер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95" y="1052736"/>
            <a:ext cx="5223819" cy="52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5376" y="260648"/>
            <a:ext cx="9753600" cy="70609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ru-RU" sz="2000" dirty="0" smtClean="0"/>
              <a:t>Дашборд в </a:t>
            </a:r>
            <a:r>
              <a:rPr lang="en-US" sz="2000" dirty="0" smtClean="0"/>
              <a:t>TABLEUA</a:t>
            </a:r>
            <a:endParaRPr lang="ru-RU" sz="2000" dirty="0"/>
          </a:p>
        </p:txBody>
      </p:sp>
      <p:graphicFrame>
        <p:nvGraphicFramePr>
          <p:cNvPr id="7" name="Объект 6" descr="Кластерная комбинированная диаграмма с 2 рядами и 1 строкой для 4 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56398"/>
              </p:ext>
            </p:extLst>
          </p:nvPr>
        </p:nvGraphicFramePr>
        <p:xfrm>
          <a:off x="1217613" y="1124744"/>
          <a:ext cx="9753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 rtlCol="0">
            <a:normAutofit/>
          </a:bodyPr>
          <a:lstStyle/>
          <a:p>
            <a:pPr rtl="0"/>
            <a:r>
              <a:rPr lang="ru" sz="3200" dirty="0" smtClean="0"/>
              <a:t>Об источнике данных</a:t>
            </a:r>
            <a:endParaRPr lang="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7614" y="1412776"/>
            <a:ext cx="9753600" cy="4759424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ru-RU" sz="2200" b="1" dirty="0"/>
              <a:t>Airbnb</a:t>
            </a:r>
            <a:r>
              <a:rPr lang="ru-RU" sz="2200" dirty="0"/>
              <a:t> </a:t>
            </a:r>
            <a:r>
              <a:rPr lang="ru-RU" sz="2200" dirty="0"/>
              <a:t>-</a:t>
            </a:r>
            <a:r>
              <a:rPr lang="ru-RU" sz="2200" dirty="0" smtClean="0"/>
              <a:t> это онлайн-площадка </a:t>
            </a:r>
            <a:r>
              <a:rPr lang="ru-RU" sz="2200" dirty="0"/>
              <a:t>для размещения и поиска краткосрочной аренды частного жилья по всему миру</a:t>
            </a:r>
            <a:r>
              <a:rPr lang="ru-RU" sz="2200" dirty="0" smtClean="0"/>
              <a:t>. </a:t>
            </a:r>
            <a:r>
              <a:rPr lang="ru-RU" sz="2200" dirty="0"/>
              <a:t>Пользователи Airbnb имеют возможность сдавать путешественникам в аренду своё жильё целиком или </a:t>
            </a:r>
            <a:r>
              <a:rPr lang="ru-RU" sz="2200" dirty="0" smtClean="0"/>
              <a:t>частично.</a:t>
            </a:r>
            <a:r>
              <a:rPr lang="en-US" sz="2200" dirty="0" smtClean="0"/>
              <a:t> </a:t>
            </a:r>
            <a:r>
              <a:rPr lang="ru-RU" sz="2200" dirty="0" smtClean="0"/>
              <a:t>Airbnb </a:t>
            </a:r>
            <a:r>
              <a:rPr lang="ru-RU" sz="2200" dirty="0"/>
              <a:t>предлагает жильё в 65 000 городов 191 страны </a:t>
            </a:r>
            <a:r>
              <a:rPr lang="ru-RU" sz="2200" dirty="0" smtClean="0"/>
              <a:t>мира.</a:t>
            </a:r>
          </a:p>
          <a:p>
            <a:pPr algn="just"/>
            <a:r>
              <a:rPr lang="ru-RU" sz="2200" dirty="0" smtClean="0"/>
              <a:t>Датасет </a:t>
            </a:r>
            <a:r>
              <a:rPr lang="ru-RU" sz="2200" dirty="0"/>
              <a:t>New York City </a:t>
            </a:r>
            <a:r>
              <a:rPr lang="ru-RU" sz="2200" dirty="0" smtClean="0"/>
              <a:t>Airbnb</a:t>
            </a:r>
            <a:r>
              <a:rPr lang="en-US" sz="2200" dirty="0"/>
              <a:t> </a:t>
            </a:r>
            <a:r>
              <a:rPr lang="ru-RU" sz="2200" dirty="0" smtClean="0"/>
              <a:t> </a:t>
            </a:r>
            <a:r>
              <a:rPr lang="ru-RU" sz="2200" dirty="0"/>
              <a:t>описывает активность и показатели объявлений на площадке Airbnb в Нью-Йорке, штат Нью-Йорк, за 2019 год. Датасет содержит около 49000 наблюдений с 16 столбцами и представляет собой смесь категориальных и числовых значений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 smtClean="0"/>
              <a:t>При анализе </a:t>
            </a:r>
            <a:r>
              <a:rPr lang="ru-RU" sz="2200" dirty="0"/>
              <a:t> </a:t>
            </a:r>
            <a:r>
              <a:rPr lang="ru-RU" sz="2200" dirty="0" smtClean="0"/>
              <a:t>также использовались дополнительные источники данных: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>датасет </a:t>
            </a:r>
            <a:r>
              <a:rPr lang="ru-RU" sz="2200" dirty="0"/>
              <a:t>с геоданными районов Нью-Йорка </a:t>
            </a:r>
            <a:r>
              <a:rPr lang="ru-RU" sz="2200" dirty="0" smtClean="0"/>
              <a:t>с ресурса </a:t>
            </a:r>
            <a:r>
              <a:rPr lang="ru-RU" sz="2200" dirty="0">
                <a:hlinkClick r:id="rId3"/>
              </a:rPr>
              <a:t>https://</a:t>
            </a:r>
            <a:r>
              <a:rPr lang="ru-RU" sz="2200" dirty="0" smtClean="0">
                <a:hlinkClick r:id="rId3"/>
              </a:rPr>
              <a:t>data.cityofnewyork.us/City-Government/Neighborhood-Tabulation-Areas/cpf4-rkhq</a:t>
            </a:r>
            <a:r>
              <a:rPr lang="ru-RU" sz="2200" dirty="0" smtClean="0"/>
              <a:t> и данные о местоположение станций метро в Нью</a:t>
            </a:r>
            <a:r>
              <a:rPr lang="en-US" sz="2200" dirty="0" smtClean="0"/>
              <a:t>-</a:t>
            </a:r>
            <a:r>
              <a:rPr lang="ru-RU" sz="2200" dirty="0" smtClean="0"/>
              <a:t>Йорке с ресурса </a:t>
            </a:r>
            <a:r>
              <a:rPr lang="en-US" sz="2200" dirty="0" smtClean="0"/>
              <a:t> https://data.world</a:t>
            </a:r>
            <a:endParaRPr lang="ru-RU" sz="2200" dirty="0"/>
          </a:p>
          <a:p>
            <a:pPr marL="45720" indent="0" algn="just">
              <a:buNone/>
            </a:pPr>
            <a:r>
              <a:rPr lang="ru-RU" sz="2200" dirty="0" smtClean="0"/>
              <a:t> </a:t>
            </a:r>
            <a:endParaRPr lang="ru-RU" sz="2200" dirty="0"/>
          </a:p>
          <a:p>
            <a:pPr marL="45720" indent="0" rtl="0">
              <a:buNone/>
            </a:pPr>
            <a:endParaRPr lang="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58417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Описание набора данных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endParaRPr lang="ru-RU" dirty="0" smtClean="0"/>
          </a:p>
          <a:p>
            <a:pPr lvl="0"/>
            <a:r>
              <a:rPr lang="ru-RU" b="1" dirty="0" err="1" smtClean="0"/>
              <a:t>id</a:t>
            </a:r>
            <a:r>
              <a:rPr lang="ru-RU" dirty="0" smtClean="0"/>
              <a:t> </a:t>
            </a:r>
            <a:r>
              <a:rPr lang="ru-RU" dirty="0"/>
              <a:t>- ID объявления</a:t>
            </a:r>
          </a:p>
          <a:p>
            <a:pPr lvl="0"/>
            <a:r>
              <a:rPr lang="ru-RU" b="1" dirty="0" err="1"/>
              <a:t>name</a:t>
            </a:r>
            <a:r>
              <a:rPr lang="ru-RU" dirty="0"/>
              <a:t> - Название объявления</a:t>
            </a:r>
          </a:p>
          <a:p>
            <a:pPr lvl="0"/>
            <a:r>
              <a:rPr lang="ru-RU" b="1" dirty="0" err="1"/>
              <a:t>host_id</a:t>
            </a:r>
            <a:r>
              <a:rPr lang="ru-RU" dirty="0"/>
              <a:t> - ID хозяина / организатора</a:t>
            </a:r>
          </a:p>
          <a:p>
            <a:pPr lvl="0"/>
            <a:r>
              <a:rPr lang="ru-RU" b="1" dirty="0" err="1"/>
              <a:t>host_name</a:t>
            </a:r>
            <a:r>
              <a:rPr lang="ru-RU" dirty="0"/>
              <a:t> - Наименование хозяина организатора</a:t>
            </a:r>
          </a:p>
          <a:p>
            <a:pPr lvl="0"/>
            <a:r>
              <a:rPr lang="ru-RU" b="1" dirty="0" err="1"/>
              <a:t>neighbourhood_group</a:t>
            </a:r>
            <a:r>
              <a:rPr lang="ru-RU" dirty="0"/>
              <a:t> - Район Нью-Йорка</a:t>
            </a:r>
          </a:p>
          <a:p>
            <a:pPr lvl="0"/>
            <a:r>
              <a:rPr lang="ru-RU" b="1" i="1" dirty="0" err="1"/>
              <a:t>neighbourhood</a:t>
            </a:r>
            <a:r>
              <a:rPr lang="ru-RU" b="1" dirty="0"/>
              <a:t> </a:t>
            </a:r>
            <a:r>
              <a:rPr lang="ru-RU" dirty="0"/>
              <a:t>- Микрорайон Нью-Йорка</a:t>
            </a:r>
          </a:p>
          <a:p>
            <a:pPr lvl="0"/>
            <a:r>
              <a:rPr lang="ru-RU" b="1" dirty="0" err="1"/>
              <a:t>latitude</a:t>
            </a:r>
            <a:r>
              <a:rPr lang="ru-RU" dirty="0"/>
              <a:t> - Координаты широты</a:t>
            </a:r>
          </a:p>
          <a:p>
            <a:pPr lvl="0"/>
            <a:r>
              <a:rPr lang="ru-RU" b="1" dirty="0" err="1"/>
              <a:t>longitude</a:t>
            </a:r>
            <a:r>
              <a:rPr lang="ru-RU" dirty="0"/>
              <a:t> - Координаты долготы</a:t>
            </a:r>
          </a:p>
          <a:p>
            <a:pPr lvl="0"/>
            <a:r>
              <a:rPr lang="ru-RU" b="1" dirty="0" err="1" smtClean="0"/>
              <a:t>room_type</a:t>
            </a:r>
            <a:r>
              <a:rPr lang="ru-RU" dirty="0" smtClean="0"/>
              <a:t> </a:t>
            </a:r>
            <a:r>
              <a:rPr lang="ru-RU" dirty="0"/>
              <a:t>-Тип </a:t>
            </a:r>
            <a:r>
              <a:rPr lang="ru-RU" dirty="0" smtClean="0"/>
              <a:t>жилья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45720" lvl="0" indent="0">
              <a:buNone/>
            </a:pPr>
            <a:endParaRPr lang="ru-RU" dirty="0"/>
          </a:p>
          <a:p>
            <a:pPr lvl="0"/>
            <a:r>
              <a:rPr lang="ru-RU" b="1" dirty="0" err="1"/>
              <a:t>price</a:t>
            </a:r>
            <a:r>
              <a:rPr lang="ru-RU" dirty="0"/>
              <a:t> - Цена в долларах</a:t>
            </a:r>
          </a:p>
          <a:p>
            <a:pPr lvl="0"/>
            <a:r>
              <a:rPr lang="ru-RU" b="1" dirty="0" err="1"/>
              <a:t>minimum_nights</a:t>
            </a:r>
            <a:r>
              <a:rPr lang="ru-RU" b="1" dirty="0"/>
              <a:t> </a:t>
            </a:r>
            <a:r>
              <a:rPr lang="ru-RU" dirty="0"/>
              <a:t>- Минимальное количество ночей, возможное для бронирования</a:t>
            </a:r>
          </a:p>
          <a:p>
            <a:pPr lvl="0"/>
            <a:r>
              <a:rPr lang="ru-RU" b="1" dirty="0" err="1"/>
              <a:t>number_of_reviews</a:t>
            </a:r>
            <a:r>
              <a:rPr lang="ru-RU" dirty="0"/>
              <a:t> - Количество отзывов</a:t>
            </a:r>
          </a:p>
          <a:p>
            <a:pPr lvl="0"/>
            <a:r>
              <a:rPr lang="ru-RU" b="1" dirty="0" err="1"/>
              <a:t>last_review</a:t>
            </a:r>
            <a:r>
              <a:rPr lang="ru-RU" b="1" dirty="0"/>
              <a:t> </a:t>
            </a:r>
            <a:r>
              <a:rPr lang="ru-RU" dirty="0"/>
              <a:t>- Дата последнего отзыва</a:t>
            </a:r>
          </a:p>
          <a:p>
            <a:pPr lvl="0"/>
            <a:r>
              <a:rPr lang="ru-RU" b="1" dirty="0" err="1"/>
              <a:t>reviews_per_month</a:t>
            </a:r>
            <a:r>
              <a:rPr lang="ru-RU" dirty="0"/>
              <a:t> - Среднее количество отзывов в месяц</a:t>
            </a:r>
          </a:p>
          <a:p>
            <a:pPr lvl="0"/>
            <a:r>
              <a:rPr lang="ru-RU" b="1" dirty="0" err="1"/>
              <a:t>callculated_host_listings_count</a:t>
            </a:r>
            <a:r>
              <a:rPr lang="ru-RU" dirty="0"/>
              <a:t> - Число объявлений одного хозяина / организатора</a:t>
            </a:r>
          </a:p>
          <a:p>
            <a:pPr lvl="0"/>
            <a:r>
              <a:rPr lang="ru-RU" b="1" dirty="0"/>
              <a:t>availability_365</a:t>
            </a:r>
            <a:r>
              <a:rPr lang="ru-RU" dirty="0"/>
              <a:t> - Количество дней, в течение которых объявление доступно для бронирования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1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3200" dirty="0"/>
              <a:t>Основные цели исследования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 smtClean="0"/>
              <a:t>Исследовать </a:t>
            </a:r>
            <a:r>
              <a:rPr lang="ru-RU" dirty="0"/>
              <a:t>данные, выявить закономерности, визуализировать данные в виде графиков, на основе полученных результатов сделать выводы</a:t>
            </a:r>
          </a:p>
          <a:p>
            <a:pPr lvl="0" algn="just"/>
            <a:r>
              <a:rPr lang="ru-RU" dirty="0" smtClean="0"/>
              <a:t>Провести корреляционно-регрессионный анализ </a:t>
            </a:r>
            <a:r>
              <a:rPr lang="ru-RU" dirty="0"/>
              <a:t>данных и определить факторы, которые влияют на </a:t>
            </a:r>
            <a:r>
              <a:rPr lang="ru-RU" dirty="0" smtClean="0"/>
              <a:t>формирование </a:t>
            </a:r>
            <a:r>
              <a:rPr lang="ru-RU" dirty="0"/>
              <a:t>цены на аренду жилья в Нью-Йорке</a:t>
            </a:r>
          </a:p>
          <a:p>
            <a:pPr lvl="0" algn="just"/>
            <a:r>
              <a:rPr lang="ru-RU" dirty="0"/>
              <a:t>По изученным данным выбрать для себя идеальный объект размещения в городе Нью-Йорк по заданным критериям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4330078" cy="58296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2400" dirty="0" smtClean="0"/>
              <a:t>Обработка данных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696686"/>
            <a:ext cx="6120679" cy="287633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2" y="1484784"/>
            <a:ext cx="4330079" cy="4687416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Датасет содержит 48895 наблюдений с 16 столбцами.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Проверили датасет на наличие отсутствующих значений, удалили столбцы, в которых отсутствует 21% значений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Удалили объявления, которые были не активны в течение 2019 года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Итоговый датасет состоит 31362 значений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Проверили на наличие дубликатов – отсутствуют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7" y="3645024"/>
            <a:ext cx="612067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5106350"/>
            <a:ext cx="10277402" cy="1491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ru-RU" sz="1050" dirty="0" smtClean="0">
                <a:solidFill>
                  <a:srgbClr val="000000"/>
                </a:solidFill>
                <a:latin typeface="Helvetica" pitchFamily="34" charset="0"/>
                <a:ea typeface="Calibri" panose="020F0502020204030204" pitchFamily="34" charset="0"/>
              </a:rPr>
              <a:t>   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      В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среднем на одного владельца 1,44 объявлений. Самое большое число объявлений 327 принадлежит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владельцу Sonder (NYC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). Это сеть отелей и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апартаментов 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в Нью-Йорке, состоящая из 12 объектов для размещения.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Владельцы, которые наиболее активно используют платформу Airbnb и предоставляют наибольшее количество предложений: Sonder(NYC), Blueground, Kara,Sonder, Kazuya,Jeremy &amp; Laura.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200" dirty="0" smtClean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 smtClean="0">
                <a:latin typeface="+mn-lt"/>
                <a:ea typeface="Calibri" panose="020F0502020204030204" pitchFamily="34" charset="0"/>
              </a:rPr>
            </a:b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Самые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активные пользователи предлагают размещение в трех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районах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Нью-Йорка: Manhattan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, Brooklyn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, Queens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Типы размещения: Entire home/</a:t>
            </a:r>
            <a:r>
              <a:rPr lang="ru-RU" sz="105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apt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, Private room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105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5860" y="404665"/>
            <a:ext cx="9721080" cy="4320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АНАЛИЗ ДАННЫХ / ПАРАМЕТР </a:t>
            </a:r>
            <a:r>
              <a:rPr lang="en-US" dirty="0" smtClean="0"/>
              <a:t>HOST ID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255811"/>
            <a:ext cx="6840760" cy="37914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47" y="1291072"/>
            <a:ext cx="2286414" cy="36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74096" cy="72697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2000" dirty="0" smtClean="0"/>
              <a:t>Анализ данных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685800"/>
            <a:ext cx="3672408" cy="2743200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84213" y="1556792"/>
            <a:ext cx="3754016" cy="4615408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dirty="0"/>
              <a:t>Чаще всего для размещение на сервисе Airbnb предлагаются номера/комнаты типа Entire home/apt - аренда целой квартиры, дома и </a:t>
            </a:r>
            <a:r>
              <a:rPr lang="ru-RU" sz="1700" dirty="0" err="1"/>
              <a:t>private</a:t>
            </a:r>
            <a:r>
              <a:rPr lang="ru-RU" sz="1700" dirty="0"/>
              <a:t> room - аренда отдельной комнаты, самым редким типом размещения является </a:t>
            </a:r>
            <a:r>
              <a:rPr lang="ru-RU" sz="1700" dirty="0" err="1"/>
              <a:t>Shared</a:t>
            </a:r>
            <a:r>
              <a:rPr lang="ru-RU" sz="1700" dirty="0"/>
              <a:t> room - аренда комнаты на несколько человек, всего 3% от общего числа </a:t>
            </a:r>
            <a:r>
              <a:rPr lang="ru-RU" sz="1700" dirty="0" smtClean="0"/>
              <a:t>объявлений</a:t>
            </a:r>
          </a:p>
          <a:p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dirty="0" smtClean="0"/>
              <a:t>Самыми </a:t>
            </a:r>
            <a:r>
              <a:rPr lang="ru-RU" sz="1700" dirty="0"/>
              <a:t>популярными районами являются Манхеттен и Бруклин, больше всего предложений по аренде жилья в этих районах. Меньше всего предложений по размещению в районе Стейтен-Айленд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3429000"/>
            <a:ext cx="5904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7828" y="332656"/>
            <a:ext cx="104051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 smtClean="0">
                <a:latin typeface="+mj-lt"/>
              </a:rPr>
              <a:t>Анализ данных / </a:t>
            </a:r>
            <a:r>
              <a:rPr lang="en-US" sz="2000" dirty="0" smtClean="0">
                <a:latin typeface="+mj-lt"/>
              </a:rPr>
              <a:t>Price</a:t>
            </a:r>
            <a:endParaRPr lang="ru-RU" sz="20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333452"/>
            <a:ext cx="5760640" cy="32476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333452"/>
            <a:ext cx="5256584" cy="324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828" y="4797152"/>
            <a:ext cx="52565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000" dirty="0" smtClean="0">
                <a:ea typeface="Calibri" panose="020F0502020204030204" pitchFamily="34" charset="0"/>
              </a:rPr>
              <a:t>Вне </a:t>
            </a:r>
            <a:r>
              <a:rPr lang="ru-RU" sz="1000" dirty="0">
                <a:ea typeface="Calibri" panose="020F0502020204030204" pitchFamily="34" charset="0"/>
              </a:rPr>
              <a:t>зависимости от района  размещения Entire home/apt является самым популярным в каждом районе. В районах с более высокими ценами на аренду жилья  Manhattan и Brooklyn наблюдаем преобладание типа аренды Private room над  </a:t>
            </a:r>
            <a:r>
              <a:rPr lang="ru-RU" sz="1000" dirty="0" err="1">
                <a:ea typeface="Calibri" panose="020F0502020204030204" pitchFamily="34" charset="0"/>
              </a:rPr>
              <a:t>Shared</a:t>
            </a:r>
            <a:r>
              <a:rPr lang="ru-RU" sz="1000" dirty="0">
                <a:ea typeface="Calibri" panose="020F0502020204030204" pitchFamily="34" charset="0"/>
              </a:rPr>
              <a:t> room, тогда как в остальных районах кол-во объявлений по этим типам размещения сопоставимо.</a:t>
            </a:r>
            <a:br>
              <a:rPr lang="ru-RU" sz="1000" dirty="0">
                <a:ea typeface="Calibri" panose="020F0502020204030204" pitchFamily="34" charset="0"/>
              </a:rPr>
            </a:br>
            <a:r>
              <a:rPr lang="ru-RU" sz="1000" dirty="0">
                <a:ea typeface="Calibri" panose="020F0502020204030204" pitchFamily="34" charset="0"/>
              </a:rPr>
              <a:t>Средняя стоимость всех типов жилья в </a:t>
            </a:r>
            <a:r>
              <a:rPr lang="ru-RU" sz="1000" dirty="0" err="1">
                <a:ea typeface="Calibri" panose="020F0502020204030204" pitchFamily="34" charset="0"/>
              </a:rPr>
              <a:t>Манхетен</a:t>
            </a:r>
            <a:r>
              <a:rPr lang="ru-RU" sz="1000" dirty="0">
                <a:ea typeface="Calibri" panose="020F0502020204030204" pitchFamily="34" charset="0"/>
              </a:rPr>
              <a:t> самая высокая( Entire home/apt :233, Private room: 113 и </a:t>
            </a:r>
            <a:r>
              <a:rPr lang="ru-RU" sz="1000" dirty="0" err="1">
                <a:ea typeface="Calibri" panose="020F0502020204030204" pitchFamily="34" charset="0"/>
              </a:rPr>
              <a:t>Shared</a:t>
            </a:r>
            <a:r>
              <a:rPr lang="ru-RU" sz="1000" dirty="0">
                <a:ea typeface="Calibri" panose="020F0502020204030204" pitchFamily="34" charset="0"/>
              </a:rPr>
              <a:t> room 85 долларов).  В Бруклине также выше цены в сравнение с др. районами: на Entire home/apt - 175,  Private room - 76, а вот на </a:t>
            </a:r>
            <a:r>
              <a:rPr lang="ru-RU" sz="1000" dirty="0" err="1">
                <a:ea typeface="Calibri" panose="020F0502020204030204" pitchFamily="34" charset="0"/>
              </a:rPr>
              <a:t>Shared</a:t>
            </a:r>
            <a:r>
              <a:rPr lang="ru-RU" sz="1000" dirty="0">
                <a:ea typeface="Calibri" panose="020F0502020204030204" pitchFamily="34" charset="0"/>
              </a:rPr>
              <a:t> room самая низкая средняя цена -47 долларов (сопоставимая с ценой в районе Queens на данный тип размещения.</a:t>
            </a:r>
            <a:endParaRPr lang="ru-RU" sz="1000" dirty="0">
              <a:effectLst/>
              <a:ea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48000" y="3152001"/>
            <a:ext cx="60928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рк</a:t>
            </a:r>
            <a:r>
              <a:rPr lang="ru-RU" sz="1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ea typeface="Calibri" panose="020F0502020204030204" pitchFamily="34" charset="0"/>
              </a:rPr>
              <a:t>145 долл за ночь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7828" y="908720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000000"/>
                </a:solidFill>
                <a:ea typeface="Calibri" panose="020F0502020204030204" pitchFamily="34" charset="0"/>
              </a:rPr>
              <a:t>Исключив статисчиские выбросы, объявления с ценами более 823 долл за ночь, которые составляют всего 1% от общего числа объявлений и нулевые значения, получаем среднюю цену аренды жилья в </a:t>
            </a:r>
            <a:r>
              <a:rPr lang="ru-RU" sz="1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Нью-йорк</a:t>
            </a:r>
            <a:r>
              <a:rPr lang="en-US" sz="1000" dirty="0" smtClean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ru-RU" sz="1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ea typeface="Calibri" panose="020F0502020204030204" pitchFamily="34" charset="0"/>
              </a:rPr>
              <a:t>145 долл за ночь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0436" y="4881790"/>
            <a:ext cx="52565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00" dirty="0">
                <a:ea typeface="Calibri" panose="020F0502020204030204" pitchFamily="34" charset="0"/>
              </a:rPr>
              <a:t>Сгруппируем цену по 4 категориям в соответствии с ее значением </a:t>
            </a:r>
            <a:r>
              <a:rPr lang="ru-RU" sz="1000" dirty="0" err="1">
                <a:ea typeface="Calibri" panose="020F0502020204030204" pitchFamily="34" charset="0"/>
              </a:rPr>
              <a:t>процентиля</a:t>
            </a:r>
            <a:r>
              <a:rPr lang="ru-RU" sz="1000" dirty="0">
                <a:ea typeface="Calibri" panose="020F0502020204030204" pitchFamily="34" charset="0"/>
              </a:rPr>
              <a:t> в 25%, 50%, 75% и </a:t>
            </a:r>
            <a:r>
              <a:rPr lang="ru-RU" sz="1000" dirty="0" smtClean="0">
                <a:ea typeface="Calibri" panose="020F0502020204030204" pitchFamily="34" charset="0"/>
              </a:rPr>
              <a:t>найдем </a:t>
            </a:r>
            <a:r>
              <a:rPr lang="ru-RU" sz="1000" dirty="0">
                <a:ea typeface="Calibri" panose="020F0502020204030204" pitchFamily="34" charset="0"/>
              </a:rPr>
              <a:t>количество объявлений в каждой категории, разбив по районам</a:t>
            </a:r>
            <a:br>
              <a:rPr lang="ru-RU" sz="1000" dirty="0">
                <a:ea typeface="Calibri" panose="020F0502020204030204" pitchFamily="34" charset="0"/>
              </a:rPr>
            </a:br>
            <a:endParaRPr lang="en-US" sz="1000" dirty="0" smtClean="0">
              <a:ea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ru-RU" sz="1000" dirty="0" err="1" smtClean="0">
                <a:ea typeface="Calibri" panose="020F0502020204030204" pitchFamily="34" charset="0"/>
              </a:rPr>
              <a:t>label_name</a:t>
            </a:r>
            <a:r>
              <a:rPr lang="ru-RU" sz="1000" dirty="0" smtClean="0">
                <a:ea typeface="Calibri" panose="020F0502020204030204" pitchFamily="34" charset="0"/>
              </a:rPr>
              <a:t> </a:t>
            </a:r>
            <a:r>
              <a:rPr lang="ru-RU" sz="1000" dirty="0">
                <a:ea typeface="Calibri" panose="020F0502020204030204" pitchFamily="34" charset="0"/>
              </a:rPr>
              <a:t>= ['</a:t>
            </a:r>
            <a:r>
              <a:rPr lang="ru-RU" sz="1000" dirty="0" err="1">
                <a:ea typeface="Calibri" panose="020F0502020204030204" pitchFamily="34" charset="0"/>
              </a:rPr>
              <a:t>Budgetary</a:t>
            </a:r>
            <a:r>
              <a:rPr lang="ru-RU" sz="1000" dirty="0">
                <a:ea typeface="Calibri" panose="020F0502020204030204" pitchFamily="34" charset="0"/>
              </a:rPr>
              <a:t>','</a:t>
            </a:r>
            <a:r>
              <a:rPr lang="ru-RU" sz="1000" dirty="0" err="1">
                <a:ea typeface="Calibri" panose="020F0502020204030204" pitchFamily="34" charset="0"/>
              </a:rPr>
              <a:t>Average</a:t>
            </a:r>
            <a:r>
              <a:rPr lang="ru-RU" sz="1000" dirty="0">
                <a:ea typeface="Calibri" panose="020F0502020204030204" pitchFamily="34" charset="0"/>
              </a:rPr>
              <a:t>','</a:t>
            </a:r>
            <a:r>
              <a:rPr lang="ru-RU" sz="1000" dirty="0" err="1">
                <a:ea typeface="Calibri" panose="020F0502020204030204" pitchFamily="34" charset="0"/>
              </a:rPr>
              <a:t>Expensive</a:t>
            </a:r>
            <a:r>
              <a:rPr lang="ru-RU" sz="1000" dirty="0">
                <a:ea typeface="Calibri" panose="020F0502020204030204" pitchFamily="34" charset="0"/>
              </a:rPr>
              <a:t>','</a:t>
            </a:r>
            <a:r>
              <a:rPr lang="ru-RU" sz="1000" dirty="0" err="1">
                <a:ea typeface="Calibri" panose="020F0502020204030204" pitchFamily="34" charset="0"/>
              </a:rPr>
              <a:t>Luxary</a:t>
            </a:r>
            <a:r>
              <a:rPr lang="ru-RU" sz="1000" dirty="0" smtClean="0">
                <a:ea typeface="Calibri" panose="020F0502020204030204" pitchFamily="34" charset="0"/>
              </a:rPr>
              <a:t>']</a:t>
            </a:r>
            <a:r>
              <a:rPr lang="en-US" sz="1000" dirty="0" smtClean="0"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1000" dirty="0" smtClean="0"/>
          </a:p>
          <a:p>
            <a:pPr algn="just">
              <a:lnSpc>
                <a:spcPct val="90000"/>
              </a:lnSpc>
            </a:pPr>
            <a:r>
              <a:rPr lang="ru-RU" sz="1000" dirty="0" smtClean="0"/>
              <a:t>Манхэттен </a:t>
            </a:r>
            <a:r>
              <a:rPr lang="ru-RU" sz="1000" dirty="0"/>
              <a:t>является самым дорогим районом, в данном районе объявлений на размещение в категории "</a:t>
            </a:r>
            <a:r>
              <a:rPr lang="ru-RU" sz="1000" dirty="0" err="1"/>
              <a:t>Luxury</a:t>
            </a:r>
            <a:r>
              <a:rPr lang="ru-RU" sz="1000" dirty="0"/>
              <a:t>" больше, чем в остальных районах. Показательно, что в отличие от других районов на Манхэттен объявлений категории "</a:t>
            </a:r>
            <a:r>
              <a:rPr lang="ru-RU" sz="1000" dirty="0" err="1"/>
              <a:t>Luxury</a:t>
            </a:r>
            <a:r>
              <a:rPr lang="ru-RU" sz="1000" dirty="0"/>
              <a:t>" больше, чем "</a:t>
            </a:r>
            <a:r>
              <a:rPr lang="ru-RU" sz="1000" dirty="0" err="1"/>
              <a:t>Budgetary</a:t>
            </a:r>
            <a:r>
              <a:rPr lang="ru-RU" sz="1000" dirty="0"/>
              <a:t>". </a:t>
            </a:r>
          </a:p>
          <a:p>
            <a:pPr algn="just">
              <a:lnSpc>
                <a:spcPct val="90000"/>
              </a:lnSpc>
            </a:pPr>
            <a:endParaRPr lang="en-US" sz="1000" dirty="0" smtClean="0"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ea typeface="Calibri" panose="020F0502020204030204" pitchFamily="34" charset="0"/>
              </a:rPr>
              <a:t/>
            </a:r>
            <a:br>
              <a:rPr lang="ru-RU" sz="1000" dirty="0">
                <a:ea typeface="Calibri" panose="020F0502020204030204" pitchFamily="34" charset="0"/>
              </a:rPr>
            </a:b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6918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97" y="685800"/>
            <a:ext cx="10945216" cy="36693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2000" dirty="0" smtClean="0"/>
              <a:t>Корреляционно-регрессионный анализ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20" y="1085914"/>
            <a:ext cx="5746812" cy="3672408"/>
          </a:xfr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9796" y="4797152"/>
            <a:ext cx="10463336" cy="2060848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Выводы</a:t>
            </a:r>
          </a:p>
          <a:p>
            <a:endParaRPr lang="ru-RU" dirty="0"/>
          </a:p>
          <a:p>
            <a:pPr algn="just"/>
            <a:r>
              <a:rPr lang="ru-RU" dirty="0"/>
              <a:t>Выбранная модель объясняет всего лишь 9 % дисперсии (</a:t>
            </a:r>
            <a:r>
              <a:rPr lang="ru-RU" dirty="0" err="1"/>
              <a:t>окр</a:t>
            </a:r>
            <a:r>
              <a:rPr lang="ru-RU" dirty="0"/>
              <a:t>. до целого). 91% изменчивости цены </a:t>
            </a:r>
            <a:r>
              <a:rPr lang="ru-RU" dirty="0" smtClean="0"/>
              <a:t>существующая </a:t>
            </a:r>
            <a:r>
              <a:rPr lang="ru-RU" dirty="0"/>
              <a:t>модель объяснить не может.</a:t>
            </a:r>
          </a:p>
          <a:p>
            <a:pPr algn="just"/>
            <a:r>
              <a:rPr lang="ru-RU" dirty="0"/>
              <a:t>Для того чтобы, чтобы оценить влияние факторов на изменчивость цены, нам необходимы дополнительные факторы в наборе данных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 </a:t>
            </a:r>
            <a:r>
              <a:rPr lang="ru-RU" dirty="0"/>
              <a:t>цену влияют следующие свойства объектов размещения: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Площадь объекта (кол-во спален)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балкона, террасы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Вид из окна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техники (кофе-машина, стиральная машина, холодильник, телевизор)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инфраструктуры на территории (бассейн, </a:t>
            </a:r>
            <a:r>
              <a:rPr lang="ru-RU" dirty="0" err="1"/>
              <a:t>спа</a:t>
            </a:r>
            <a:r>
              <a:rPr lang="ru-RU" dirty="0"/>
              <a:t>, настольный теннис, внутренний двор, детская площадка)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кухни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размещения с </a:t>
            </a:r>
            <a:r>
              <a:rPr lang="ru-RU" dirty="0" smtClean="0"/>
              <a:t>домашними </a:t>
            </a:r>
            <a:r>
              <a:rPr lang="ru-RU" dirty="0"/>
              <a:t>животными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052736"/>
            <a:ext cx="4608512" cy="37444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6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резентация с картой мира в формате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950_TF02804891" id="{10105F6D-A78B-4DA6-8BF8-A08165FE4818}" vid="{0CE5EFA7-78C3-40D2-920E-5F54BAA1710D}"/>
    </a:ext>
  </a:extLst>
</a:theme>
</file>

<file path=ppt/theme/theme2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презентация с картой мира (широкоэкранный формат)</Template>
  <TotalTime>251</TotalTime>
  <Words>1048</Words>
  <Application>Microsoft Office PowerPoint</Application>
  <PresentationFormat>Произвольный</PresentationFormat>
  <Paragraphs>88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Helvetica</vt:lpstr>
      <vt:lpstr>Roboto</vt:lpstr>
      <vt:lpstr>Times New Roman</vt:lpstr>
      <vt:lpstr>Wingdings</vt:lpstr>
      <vt:lpstr>Презентация с картой мира в формате 16x9</vt:lpstr>
      <vt:lpstr>Анализ, визуализация и построение регрессионной  модели по данным New York City Airbnb</vt:lpstr>
      <vt:lpstr>Об источнике данных</vt:lpstr>
      <vt:lpstr>Описание набора данных</vt:lpstr>
      <vt:lpstr>Основные цели исследования </vt:lpstr>
      <vt:lpstr>Обработка данных</vt:lpstr>
      <vt:lpstr>          В среднем на одного владельца 1,44 объявлений. Самое большое число объявлений 327 принадлежит владельцу Sonder (NYC). Это сеть отелей и апартаментов  в Нью-Йорке, состоящая из 12 объектов для размещения.  Владельцы, которые наиболее активно используют платформу Airbnb и предоставляют наибольшее количество предложений: Sonder(NYC), Blueground, Kara,Sonder, Kazuya,Jeremy &amp; Laura.  Самые активные пользователи предлагают размещение в трех районах Нью-Йорка: Manhattan, Brooklyn, Queens Типы размещения: Entire home/apt, Private room   </vt:lpstr>
      <vt:lpstr>Анализ данных</vt:lpstr>
      <vt:lpstr>Презентация PowerPoint</vt:lpstr>
      <vt:lpstr>Корреляционно-регрессионный анализ</vt:lpstr>
      <vt:lpstr>Мой идеальный вариант размещения в Нью-Йорке / geopandas</vt:lpstr>
      <vt:lpstr>Мой идеальный вариант размещения в Нью-Йорке / geopandas</vt:lpstr>
      <vt:lpstr>Мой идеальный вариант размещения в Нью-Йорке / geopandas</vt:lpstr>
      <vt:lpstr>Дашборд в TABLEUA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Darya Lobik</dc:creator>
  <cp:lastModifiedBy>Darya Lobik</cp:lastModifiedBy>
  <cp:revision>19</cp:revision>
  <dcterms:created xsi:type="dcterms:W3CDTF">2023-06-01T10:15:06Z</dcterms:created>
  <dcterms:modified xsi:type="dcterms:W3CDTF">2023-06-01T14:26:43Z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