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58" r:id="rId5"/>
    <p:sldId id="259" r:id="rId6"/>
    <p:sldId id="262" r:id="rId7"/>
    <p:sldId id="260" r:id="rId8"/>
    <p:sldId id="261" r:id="rId9"/>
    <p:sldId id="263" r:id="rId10"/>
    <p:sldId id="269" r:id="rId11"/>
    <p:sldId id="270" r:id="rId12"/>
    <p:sldId id="271" r:id="rId13"/>
    <p:sldId id="272" r:id="rId14"/>
    <p:sldId id="264" r:id="rId15"/>
    <p:sldId id="265"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30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F7BD20F-9C84-49F0-9D64-2A72C325D75D}" type="datetimeFigureOut">
              <a:rPr lang="es-PY" smtClean="0"/>
              <a:t>14/11/2023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3FE31C34-9076-4F93-B4A8-EBF975280085}" type="slidenum">
              <a:rPr lang="es-PY" smtClean="0"/>
              <a:t>‹Nº›</a:t>
            </a:fld>
            <a:endParaRPr lang="es-PY"/>
          </a:p>
        </p:txBody>
      </p:sp>
    </p:spTree>
    <p:extLst>
      <p:ext uri="{BB962C8B-B14F-4D97-AF65-F5344CB8AC3E}">
        <p14:creationId xmlns:p14="http://schemas.microsoft.com/office/powerpoint/2010/main" val="421964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F7BD20F-9C84-49F0-9D64-2A72C325D75D}" type="datetimeFigureOut">
              <a:rPr lang="es-PY" smtClean="0"/>
              <a:t>14/11/2023</a:t>
            </a:fld>
            <a:endParaRPr lang="es-PY"/>
          </a:p>
        </p:txBody>
      </p:sp>
      <p:sp>
        <p:nvSpPr>
          <p:cNvPr id="6" name="Footer Placeholder 5"/>
          <p:cNvSpPr>
            <a:spLocks noGrp="1"/>
          </p:cNvSpPr>
          <p:nvPr>
            <p:ph type="ftr" sz="quarter" idx="11"/>
          </p:nvPr>
        </p:nvSpPr>
        <p:spPr/>
        <p:txBody>
          <a:bodyPr/>
          <a:lstStyle/>
          <a:p>
            <a:endParaRPr lang="es-PY"/>
          </a:p>
        </p:txBody>
      </p:sp>
      <p:sp>
        <p:nvSpPr>
          <p:cNvPr id="7" name="Slide Number Placeholder 6"/>
          <p:cNvSpPr>
            <a:spLocks noGrp="1"/>
          </p:cNvSpPr>
          <p:nvPr>
            <p:ph type="sldNum" sz="quarter" idx="12"/>
          </p:nvPr>
        </p:nvSpPr>
        <p:spPr/>
        <p:txBody>
          <a:bodyPr/>
          <a:lstStyle/>
          <a:p>
            <a:fld id="{3FE31C34-9076-4F93-B4A8-EBF975280085}" type="slidenum">
              <a:rPr lang="es-PY" smtClean="0"/>
              <a:t>‹Nº›</a:t>
            </a:fld>
            <a:endParaRPr lang="es-PY"/>
          </a:p>
        </p:txBody>
      </p:sp>
    </p:spTree>
    <p:extLst>
      <p:ext uri="{BB962C8B-B14F-4D97-AF65-F5344CB8AC3E}">
        <p14:creationId xmlns:p14="http://schemas.microsoft.com/office/powerpoint/2010/main" val="2875300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F7BD20F-9C84-49F0-9D64-2A72C325D75D}" type="datetimeFigureOut">
              <a:rPr lang="es-PY" smtClean="0"/>
              <a:t>14/11/2023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3FE31C34-9076-4F93-B4A8-EBF975280085}" type="slidenum">
              <a:rPr lang="es-PY" smtClean="0"/>
              <a:t>‹Nº›</a:t>
            </a:fld>
            <a:endParaRPr lang="es-PY"/>
          </a:p>
        </p:txBody>
      </p:sp>
    </p:spTree>
    <p:extLst>
      <p:ext uri="{BB962C8B-B14F-4D97-AF65-F5344CB8AC3E}">
        <p14:creationId xmlns:p14="http://schemas.microsoft.com/office/powerpoint/2010/main" val="4223498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F7BD20F-9C84-49F0-9D64-2A72C325D75D}" type="datetimeFigureOut">
              <a:rPr lang="es-PY" smtClean="0"/>
              <a:t>14/11/2023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3FE31C34-9076-4F93-B4A8-EBF975280085}" type="slidenum">
              <a:rPr lang="es-PY" smtClean="0"/>
              <a:t>‹Nº›</a:t>
            </a:fld>
            <a:endParaRPr lang="es-PY"/>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08886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F7BD20F-9C84-49F0-9D64-2A72C325D75D}" type="datetimeFigureOut">
              <a:rPr lang="es-PY" smtClean="0"/>
              <a:t>14/11/2023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3FE31C34-9076-4F93-B4A8-EBF975280085}" type="slidenum">
              <a:rPr lang="es-PY" smtClean="0"/>
              <a:t>‹Nº›</a:t>
            </a:fld>
            <a:endParaRPr lang="es-PY"/>
          </a:p>
        </p:txBody>
      </p:sp>
    </p:spTree>
    <p:extLst>
      <p:ext uri="{BB962C8B-B14F-4D97-AF65-F5344CB8AC3E}">
        <p14:creationId xmlns:p14="http://schemas.microsoft.com/office/powerpoint/2010/main" val="401557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BD20F-9C84-49F0-9D64-2A72C325D75D}" type="datetimeFigureOut">
              <a:rPr lang="es-PY" smtClean="0"/>
              <a:t>14/11/2023</a:t>
            </a:fld>
            <a:endParaRPr lang="es-PY"/>
          </a:p>
        </p:txBody>
      </p:sp>
      <p:sp>
        <p:nvSpPr>
          <p:cNvPr id="4"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3FE31C34-9076-4F93-B4A8-EBF975280085}" type="slidenum">
              <a:rPr lang="es-PY" smtClean="0"/>
              <a:t>‹Nº›</a:t>
            </a:fld>
            <a:endParaRPr lang="es-PY"/>
          </a:p>
        </p:txBody>
      </p:sp>
    </p:spTree>
    <p:extLst>
      <p:ext uri="{BB962C8B-B14F-4D97-AF65-F5344CB8AC3E}">
        <p14:creationId xmlns:p14="http://schemas.microsoft.com/office/powerpoint/2010/main" val="1493689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BD20F-9C84-49F0-9D64-2A72C325D75D}" type="datetimeFigureOut">
              <a:rPr lang="es-PY" smtClean="0"/>
              <a:t>14/11/2023</a:t>
            </a:fld>
            <a:endParaRPr lang="es-PY"/>
          </a:p>
        </p:txBody>
      </p:sp>
      <p:sp>
        <p:nvSpPr>
          <p:cNvPr id="4"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3FE31C34-9076-4F93-B4A8-EBF975280085}" type="slidenum">
              <a:rPr lang="es-PY" smtClean="0"/>
              <a:t>‹Nº›</a:t>
            </a:fld>
            <a:endParaRPr lang="es-PY"/>
          </a:p>
        </p:txBody>
      </p:sp>
    </p:spTree>
    <p:extLst>
      <p:ext uri="{BB962C8B-B14F-4D97-AF65-F5344CB8AC3E}">
        <p14:creationId xmlns:p14="http://schemas.microsoft.com/office/powerpoint/2010/main" val="3188062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7BD20F-9C84-49F0-9D64-2A72C325D75D}" type="datetimeFigureOut">
              <a:rPr lang="es-PY" smtClean="0"/>
              <a:t>14/11/2023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3FE31C34-9076-4F93-B4A8-EBF975280085}" type="slidenum">
              <a:rPr lang="es-PY" smtClean="0"/>
              <a:t>‹Nº›</a:t>
            </a:fld>
            <a:endParaRPr lang="es-PY"/>
          </a:p>
        </p:txBody>
      </p:sp>
    </p:spTree>
    <p:extLst>
      <p:ext uri="{BB962C8B-B14F-4D97-AF65-F5344CB8AC3E}">
        <p14:creationId xmlns:p14="http://schemas.microsoft.com/office/powerpoint/2010/main" val="168812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7BD20F-9C84-49F0-9D64-2A72C325D75D}" type="datetimeFigureOut">
              <a:rPr lang="es-PY" smtClean="0"/>
              <a:t>14/11/2023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3FE31C34-9076-4F93-B4A8-EBF975280085}" type="slidenum">
              <a:rPr lang="es-PY" smtClean="0"/>
              <a:t>‹Nº›</a:t>
            </a:fld>
            <a:endParaRPr lang="es-PY"/>
          </a:p>
        </p:txBody>
      </p:sp>
    </p:spTree>
    <p:extLst>
      <p:ext uri="{BB962C8B-B14F-4D97-AF65-F5344CB8AC3E}">
        <p14:creationId xmlns:p14="http://schemas.microsoft.com/office/powerpoint/2010/main" val="2994265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3F7BD20F-9C84-49F0-9D64-2A72C325D75D}" type="datetimeFigureOut">
              <a:rPr lang="es-PY" smtClean="0"/>
              <a:t>14/11/2023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3FE31C34-9076-4F93-B4A8-EBF975280085}" type="slidenum">
              <a:rPr lang="es-PY" smtClean="0"/>
              <a:t>‹Nº›</a:t>
            </a:fld>
            <a:endParaRPr lang="es-PY"/>
          </a:p>
        </p:txBody>
      </p:sp>
    </p:spTree>
    <p:extLst>
      <p:ext uri="{BB962C8B-B14F-4D97-AF65-F5344CB8AC3E}">
        <p14:creationId xmlns:p14="http://schemas.microsoft.com/office/powerpoint/2010/main" val="3250202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F7BD20F-9C84-49F0-9D64-2A72C325D75D}" type="datetimeFigureOut">
              <a:rPr lang="es-PY" smtClean="0"/>
              <a:t>14/11/2023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3FE31C34-9076-4F93-B4A8-EBF975280085}" type="slidenum">
              <a:rPr lang="es-PY" smtClean="0"/>
              <a:t>‹Nº›</a:t>
            </a:fld>
            <a:endParaRPr lang="es-PY"/>
          </a:p>
        </p:txBody>
      </p:sp>
    </p:spTree>
    <p:extLst>
      <p:ext uri="{BB962C8B-B14F-4D97-AF65-F5344CB8AC3E}">
        <p14:creationId xmlns:p14="http://schemas.microsoft.com/office/powerpoint/2010/main" val="308599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F7BD20F-9C84-49F0-9D64-2A72C325D75D}" type="datetimeFigureOut">
              <a:rPr lang="es-PY" smtClean="0"/>
              <a:t>14/11/2023</a:t>
            </a:fld>
            <a:endParaRPr lang="es-PY"/>
          </a:p>
        </p:txBody>
      </p:sp>
      <p:sp>
        <p:nvSpPr>
          <p:cNvPr id="6" name="Footer Placeholder 5"/>
          <p:cNvSpPr>
            <a:spLocks noGrp="1"/>
          </p:cNvSpPr>
          <p:nvPr>
            <p:ph type="ftr" sz="quarter" idx="11"/>
          </p:nvPr>
        </p:nvSpPr>
        <p:spPr/>
        <p:txBody>
          <a:bodyPr/>
          <a:lstStyle/>
          <a:p>
            <a:endParaRPr lang="es-PY"/>
          </a:p>
        </p:txBody>
      </p:sp>
      <p:sp>
        <p:nvSpPr>
          <p:cNvPr id="7" name="Slide Number Placeholder 6"/>
          <p:cNvSpPr>
            <a:spLocks noGrp="1"/>
          </p:cNvSpPr>
          <p:nvPr>
            <p:ph type="sldNum" sz="quarter" idx="12"/>
          </p:nvPr>
        </p:nvSpPr>
        <p:spPr/>
        <p:txBody>
          <a:bodyPr/>
          <a:lstStyle/>
          <a:p>
            <a:fld id="{3FE31C34-9076-4F93-B4A8-EBF975280085}" type="slidenum">
              <a:rPr lang="es-PY" smtClean="0"/>
              <a:t>‹Nº›</a:t>
            </a:fld>
            <a:endParaRPr lang="es-PY"/>
          </a:p>
        </p:txBody>
      </p:sp>
    </p:spTree>
    <p:extLst>
      <p:ext uri="{BB962C8B-B14F-4D97-AF65-F5344CB8AC3E}">
        <p14:creationId xmlns:p14="http://schemas.microsoft.com/office/powerpoint/2010/main" val="4147171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7BD20F-9C84-49F0-9D64-2A72C325D75D}" type="datetimeFigureOut">
              <a:rPr lang="es-PY" smtClean="0"/>
              <a:t>14/11/2023</a:t>
            </a:fld>
            <a:endParaRPr lang="es-PY"/>
          </a:p>
        </p:txBody>
      </p:sp>
      <p:sp>
        <p:nvSpPr>
          <p:cNvPr id="8" name="Footer Placeholder 7"/>
          <p:cNvSpPr>
            <a:spLocks noGrp="1"/>
          </p:cNvSpPr>
          <p:nvPr>
            <p:ph type="ftr" sz="quarter" idx="11"/>
          </p:nvPr>
        </p:nvSpPr>
        <p:spPr/>
        <p:txBody>
          <a:bodyPr/>
          <a:lstStyle/>
          <a:p>
            <a:endParaRPr lang="es-PY"/>
          </a:p>
        </p:txBody>
      </p:sp>
      <p:sp>
        <p:nvSpPr>
          <p:cNvPr id="9" name="Slide Number Placeholder 8"/>
          <p:cNvSpPr>
            <a:spLocks noGrp="1"/>
          </p:cNvSpPr>
          <p:nvPr>
            <p:ph type="sldNum" sz="quarter" idx="12"/>
          </p:nvPr>
        </p:nvSpPr>
        <p:spPr/>
        <p:txBody>
          <a:bodyPr/>
          <a:lstStyle/>
          <a:p>
            <a:fld id="{3FE31C34-9076-4F93-B4A8-EBF975280085}" type="slidenum">
              <a:rPr lang="es-PY" smtClean="0"/>
              <a:t>‹Nº›</a:t>
            </a:fld>
            <a:endParaRPr lang="es-PY"/>
          </a:p>
        </p:txBody>
      </p:sp>
    </p:spTree>
    <p:extLst>
      <p:ext uri="{BB962C8B-B14F-4D97-AF65-F5344CB8AC3E}">
        <p14:creationId xmlns:p14="http://schemas.microsoft.com/office/powerpoint/2010/main" val="126736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3F7BD20F-9C84-49F0-9D64-2A72C325D75D}" type="datetimeFigureOut">
              <a:rPr lang="es-PY" smtClean="0"/>
              <a:t>14/11/2023</a:t>
            </a:fld>
            <a:endParaRPr lang="es-PY"/>
          </a:p>
        </p:txBody>
      </p:sp>
      <p:sp>
        <p:nvSpPr>
          <p:cNvPr id="5" name="Footer Placeholder 3"/>
          <p:cNvSpPr>
            <a:spLocks noGrp="1"/>
          </p:cNvSpPr>
          <p:nvPr>
            <p:ph type="ftr" sz="quarter" idx="11"/>
          </p:nvPr>
        </p:nvSpPr>
        <p:spPr/>
        <p:txBody>
          <a:bodyPr/>
          <a:lstStyle/>
          <a:p>
            <a:endParaRPr lang="es-PY"/>
          </a:p>
        </p:txBody>
      </p:sp>
      <p:sp>
        <p:nvSpPr>
          <p:cNvPr id="6" name="Slide Number Placeholder 4"/>
          <p:cNvSpPr>
            <a:spLocks noGrp="1"/>
          </p:cNvSpPr>
          <p:nvPr>
            <p:ph type="sldNum" sz="quarter" idx="12"/>
          </p:nvPr>
        </p:nvSpPr>
        <p:spPr/>
        <p:txBody>
          <a:bodyPr/>
          <a:lstStyle/>
          <a:p>
            <a:fld id="{3FE31C34-9076-4F93-B4A8-EBF975280085}" type="slidenum">
              <a:rPr lang="es-PY" smtClean="0"/>
              <a:t>‹Nº›</a:t>
            </a:fld>
            <a:endParaRPr lang="es-PY"/>
          </a:p>
        </p:txBody>
      </p:sp>
    </p:spTree>
    <p:extLst>
      <p:ext uri="{BB962C8B-B14F-4D97-AF65-F5344CB8AC3E}">
        <p14:creationId xmlns:p14="http://schemas.microsoft.com/office/powerpoint/2010/main" val="246517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7BD20F-9C84-49F0-9D64-2A72C325D75D}" type="datetimeFigureOut">
              <a:rPr lang="es-PY" smtClean="0"/>
              <a:t>14/11/2023</a:t>
            </a:fld>
            <a:endParaRPr lang="es-PY"/>
          </a:p>
        </p:txBody>
      </p:sp>
      <p:sp>
        <p:nvSpPr>
          <p:cNvPr id="5" name="Footer Placeholder 2"/>
          <p:cNvSpPr>
            <a:spLocks noGrp="1"/>
          </p:cNvSpPr>
          <p:nvPr>
            <p:ph type="ftr" sz="quarter" idx="11"/>
          </p:nvPr>
        </p:nvSpPr>
        <p:spPr/>
        <p:txBody>
          <a:bodyPr/>
          <a:lstStyle/>
          <a:p>
            <a:endParaRPr lang="es-PY"/>
          </a:p>
        </p:txBody>
      </p:sp>
      <p:sp>
        <p:nvSpPr>
          <p:cNvPr id="6" name="Slide Number Placeholder 3"/>
          <p:cNvSpPr>
            <a:spLocks noGrp="1"/>
          </p:cNvSpPr>
          <p:nvPr>
            <p:ph type="sldNum" sz="quarter" idx="12"/>
          </p:nvPr>
        </p:nvSpPr>
        <p:spPr/>
        <p:txBody>
          <a:bodyPr/>
          <a:lstStyle/>
          <a:p>
            <a:fld id="{3FE31C34-9076-4F93-B4A8-EBF975280085}" type="slidenum">
              <a:rPr lang="es-PY" smtClean="0"/>
              <a:t>‹Nº›</a:t>
            </a:fld>
            <a:endParaRPr lang="es-PY"/>
          </a:p>
        </p:txBody>
      </p:sp>
    </p:spTree>
    <p:extLst>
      <p:ext uri="{BB962C8B-B14F-4D97-AF65-F5344CB8AC3E}">
        <p14:creationId xmlns:p14="http://schemas.microsoft.com/office/powerpoint/2010/main" val="4091690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3F7BD20F-9C84-49F0-9D64-2A72C325D75D}" type="datetimeFigureOut">
              <a:rPr lang="es-PY" smtClean="0"/>
              <a:t>14/11/2023</a:t>
            </a:fld>
            <a:endParaRPr lang="es-PY"/>
          </a:p>
        </p:txBody>
      </p:sp>
      <p:sp>
        <p:nvSpPr>
          <p:cNvPr id="5" name="Footer Placeholder 5"/>
          <p:cNvSpPr>
            <a:spLocks noGrp="1"/>
          </p:cNvSpPr>
          <p:nvPr>
            <p:ph type="ftr" sz="quarter" idx="11"/>
          </p:nvPr>
        </p:nvSpPr>
        <p:spPr/>
        <p:txBody>
          <a:bodyPr/>
          <a:lstStyle/>
          <a:p>
            <a:endParaRPr lang="es-PY"/>
          </a:p>
        </p:txBody>
      </p:sp>
      <p:sp>
        <p:nvSpPr>
          <p:cNvPr id="6" name="Slide Number Placeholder 6"/>
          <p:cNvSpPr>
            <a:spLocks noGrp="1"/>
          </p:cNvSpPr>
          <p:nvPr>
            <p:ph type="sldNum" sz="quarter" idx="12"/>
          </p:nvPr>
        </p:nvSpPr>
        <p:spPr/>
        <p:txBody>
          <a:bodyPr/>
          <a:lstStyle/>
          <a:p>
            <a:fld id="{3FE31C34-9076-4F93-B4A8-EBF975280085}" type="slidenum">
              <a:rPr lang="es-PY" smtClean="0"/>
              <a:t>‹Nº›</a:t>
            </a:fld>
            <a:endParaRPr lang="es-PY"/>
          </a:p>
        </p:txBody>
      </p:sp>
    </p:spTree>
    <p:extLst>
      <p:ext uri="{BB962C8B-B14F-4D97-AF65-F5344CB8AC3E}">
        <p14:creationId xmlns:p14="http://schemas.microsoft.com/office/powerpoint/2010/main" val="1192144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F7BD20F-9C84-49F0-9D64-2A72C325D75D}" type="datetimeFigureOut">
              <a:rPr lang="es-PY" smtClean="0"/>
              <a:t>14/11/2023</a:t>
            </a:fld>
            <a:endParaRPr lang="es-PY"/>
          </a:p>
        </p:txBody>
      </p:sp>
      <p:sp>
        <p:nvSpPr>
          <p:cNvPr id="6" name="Footer Placeholder 5"/>
          <p:cNvSpPr>
            <a:spLocks noGrp="1"/>
          </p:cNvSpPr>
          <p:nvPr>
            <p:ph type="ftr" sz="quarter" idx="11"/>
          </p:nvPr>
        </p:nvSpPr>
        <p:spPr/>
        <p:txBody>
          <a:bodyPr/>
          <a:lstStyle/>
          <a:p>
            <a:endParaRPr lang="es-PY"/>
          </a:p>
        </p:txBody>
      </p:sp>
      <p:sp>
        <p:nvSpPr>
          <p:cNvPr id="7" name="Slide Number Placeholder 6"/>
          <p:cNvSpPr>
            <a:spLocks noGrp="1"/>
          </p:cNvSpPr>
          <p:nvPr>
            <p:ph type="sldNum" sz="quarter" idx="12"/>
          </p:nvPr>
        </p:nvSpPr>
        <p:spPr/>
        <p:txBody>
          <a:bodyPr/>
          <a:lstStyle/>
          <a:p>
            <a:fld id="{3FE31C34-9076-4F93-B4A8-EBF975280085}" type="slidenum">
              <a:rPr lang="es-PY" smtClean="0"/>
              <a:t>‹Nº›</a:t>
            </a:fld>
            <a:endParaRPr lang="es-PY"/>
          </a:p>
        </p:txBody>
      </p:sp>
    </p:spTree>
    <p:extLst>
      <p:ext uri="{BB962C8B-B14F-4D97-AF65-F5344CB8AC3E}">
        <p14:creationId xmlns:p14="http://schemas.microsoft.com/office/powerpoint/2010/main" val="691380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7BD20F-9C84-49F0-9D64-2A72C325D75D}" type="datetimeFigureOut">
              <a:rPr lang="es-PY" smtClean="0"/>
              <a:t>14/11/2023</a:t>
            </a:fld>
            <a:endParaRPr lang="es-PY"/>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PY"/>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FE31C34-9076-4F93-B4A8-EBF975280085}" type="slidenum">
              <a:rPr lang="es-PY" smtClean="0"/>
              <a:t>‹Nº›</a:t>
            </a:fld>
            <a:endParaRPr lang="es-PY"/>
          </a:p>
        </p:txBody>
      </p:sp>
    </p:spTree>
    <p:extLst>
      <p:ext uri="{BB962C8B-B14F-4D97-AF65-F5344CB8AC3E}">
        <p14:creationId xmlns:p14="http://schemas.microsoft.com/office/powerpoint/2010/main" val="4863340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56B5CCA-34EA-458E-11F8-C9C33326D8C2}"/>
              </a:ext>
            </a:extLst>
          </p:cNvPr>
          <p:cNvSpPr>
            <a:spLocks noGrp="1"/>
          </p:cNvSpPr>
          <p:nvPr>
            <p:ph type="ctrTitle"/>
          </p:nvPr>
        </p:nvSpPr>
        <p:spPr>
          <a:xfrm>
            <a:off x="1832536" y="2182907"/>
            <a:ext cx="8526927" cy="1600200"/>
          </a:xfrm>
        </p:spPr>
        <p:txBody>
          <a:bodyPr/>
          <a:lstStyle/>
          <a:p>
            <a:r>
              <a:rPr lang="en-US" dirty="0"/>
              <a:t>Gestion de Horario</a:t>
            </a:r>
            <a:endParaRPr lang="es-PY" dirty="0"/>
          </a:p>
        </p:txBody>
      </p:sp>
      <p:sp>
        <p:nvSpPr>
          <p:cNvPr id="3" name="CuadroTexto 3">
            <a:extLst>
              <a:ext uri="{FF2B5EF4-FFF2-40B4-BE49-F238E27FC236}">
                <a16:creationId xmlns:a16="http://schemas.microsoft.com/office/drawing/2014/main" xmlns="" id="{70B757E3-D187-97C7-04E9-87A44336F0F4}"/>
              </a:ext>
            </a:extLst>
          </p:cNvPr>
          <p:cNvSpPr txBox="1"/>
          <p:nvPr/>
        </p:nvSpPr>
        <p:spPr>
          <a:xfrm>
            <a:off x="4998846" y="3675075"/>
            <a:ext cx="2292908" cy="523220"/>
          </a:xfrm>
          <a:prstGeom prst="rect">
            <a:avLst/>
          </a:prstGeom>
          <a:noFill/>
        </p:spPr>
        <p:txBody>
          <a:bodyPr wrap="square" rtlCol="0">
            <a:spAutoFit/>
          </a:bodyPr>
          <a:lstStyle/>
          <a:p>
            <a:r>
              <a:rPr lang="es-PY" sz="2800" dirty="0" smtClean="0"/>
              <a:t>Grupo 7</a:t>
            </a:r>
            <a:endParaRPr lang="es-PY" sz="2800" dirty="0"/>
          </a:p>
        </p:txBody>
      </p:sp>
    </p:spTree>
    <p:extLst>
      <p:ext uri="{BB962C8B-B14F-4D97-AF65-F5344CB8AC3E}">
        <p14:creationId xmlns:p14="http://schemas.microsoft.com/office/powerpoint/2010/main" val="319987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3D8726B-0153-B8BF-45D0-F2F18C82424F}"/>
              </a:ext>
            </a:extLst>
          </p:cNvPr>
          <p:cNvSpPr>
            <a:spLocks noGrp="1"/>
          </p:cNvSpPr>
          <p:nvPr>
            <p:ph type="title"/>
          </p:nvPr>
        </p:nvSpPr>
        <p:spPr>
          <a:xfrm>
            <a:off x="2143216" y="694765"/>
            <a:ext cx="7350407" cy="1017494"/>
          </a:xfrm>
        </p:spPr>
        <p:txBody>
          <a:bodyPr/>
          <a:lstStyle/>
          <a:p>
            <a:r>
              <a:rPr lang="en-US" dirty="0"/>
              <a:t>Descripción de los modulos</a:t>
            </a:r>
            <a:endParaRPr lang="es-PY" dirty="0"/>
          </a:p>
        </p:txBody>
      </p:sp>
      <p:sp>
        <p:nvSpPr>
          <p:cNvPr id="6" name="Marcador de contenido 5">
            <a:extLst>
              <a:ext uri="{FF2B5EF4-FFF2-40B4-BE49-F238E27FC236}">
                <a16:creationId xmlns:a16="http://schemas.microsoft.com/office/drawing/2014/main" xmlns="" id="{4857ED06-EDC9-065F-95A1-052B1F22D1AD}"/>
              </a:ext>
            </a:extLst>
          </p:cNvPr>
          <p:cNvSpPr>
            <a:spLocks noGrp="1"/>
          </p:cNvSpPr>
          <p:nvPr>
            <p:ph idx="1"/>
          </p:nvPr>
        </p:nvSpPr>
        <p:spPr>
          <a:xfrm>
            <a:off x="997804" y="1818456"/>
            <a:ext cx="8946541" cy="4195481"/>
          </a:xfrm>
        </p:spPr>
        <p:txBody>
          <a:bodyPr/>
          <a:lstStyle/>
          <a:p>
            <a:r>
              <a:rPr lang="es-PY" b="1" dirty="0" smtClean="0"/>
              <a:t>Modulo Gestión de usuario: </a:t>
            </a:r>
            <a:r>
              <a:rPr lang="es-ES" dirty="0"/>
              <a:t>permite crear un usuario nuevo y gestionar su </a:t>
            </a:r>
            <a:r>
              <a:rPr lang="es-ES" dirty="0" smtClean="0"/>
              <a:t>rol</a:t>
            </a:r>
          </a:p>
          <a:p>
            <a:pPr marL="0" indent="0">
              <a:buNone/>
            </a:pPr>
            <a:r>
              <a:rPr lang="es-ES" dirty="0"/>
              <a:t/>
            </a:r>
            <a:br>
              <a:rPr lang="es-ES" dirty="0"/>
            </a:br>
            <a:r>
              <a:rPr lang="es-PY" dirty="0" smtClean="0"/>
              <a:t/>
            </a:r>
            <a:br>
              <a:rPr lang="es-PY" dirty="0" smtClean="0"/>
            </a:br>
            <a:r>
              <a:rPr lang="es-PY" dirty="0" smtClean="0"/>
              <a:t/>
            </a:r>
            <a:br>
              <a:rPr lang="es-PY" dirty="0" smtClean="0"/>
            </a:br>
            <a:endParaRPr lang="es-PY"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7205" y="2863361"/>
            <a:ext cx="3388702" cy="3208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44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3D8726B-0153-B8BF-45D0-F2F18C82424F}"/>
              </a:ext>
            </a:extLst>
          </p:cNvPr>
          <p:cNvSpPr>
            <a:spLocks noGrp="1"/>
          </p:cNvSpPr>
          <p:nvPr>
            <p:ph type="title"/>
          </p:nvPr>
        </p:nvSpPr>
        <p:spPr>
          <a:xfrm>
            <a:off x="2143216" y="694765"/>
            <a:ext cx="7350407" cy="1017494"/>
          </a:xfrm>
        </p:spPr>
        <p:txBody>
          <a:bodyPr/>
          <a:lstStyle/>
          <a:p>
            <a:r>
              <a:rPr lang="en-US" dirty="0"/>
              <a:t>Descripción de los modulos</a:t>
            </a:r>
            <a:endParaRPr lang="es-PY" dirty="0"/>
          </a:p>
        </p:txBody>
      </p:sp>
      <p:sp>
        <p:nvSpPr>
          <p:cNvPr id="6" name="Marcador de contenido 5">
            <a:extLst>
              <a:ext uri="{FF2B5EF4-FFF2-40B4-BE49-F238E27FC236}">
                <a16:creationId xmlns:a16="http://schemas.microsoft.com/office/drawing/2014/main" xmlns="" id="{4857ED06-EDC9-065F-95A1-052B1F22D1AD}"/>
              </a:ext>
            </a:extLst>
          </p:cNvPr>
          <p:cNvSpPr>
            <a:spLocks noGrp="1"/>
          </p:cNvSpPr>
          <p:nvPr>
            <p:ph idx="1"/>
          </p:nvPr>
        </p:nvSpPr>
        <p:spPr>
          <a:xfrm>
            <a:off x="997804" y="1818456"/>
            <a:ext cx="8946541" cy="4195481"/>
          </a:xfrm>
        </p:spPr>
        <p:txBody>
          <a:bodyPr/>
          <a:lstStyle/>
          <a:p>
            <a:r>
              <a:rPr lang="es-PY" b="1" dirty="0" smtClean="0"/>
              <a:t>Modulo </a:t>
            </a:r>
            <a:r>
              <a:rPr lang="es-PY" b="1" dirty="0" smtClean="0"/>
              <a:t>marca</a:t>
            </a:r>
            <a:r>
              <a:rPr lang="es-PY" b="1" dirty="0" smtClean="0"/>
              <a:t>:  </a:t>
            </a:r>
            <a:r>
              <a:rPr lang="es-PY" dirty="0" smtClean="0"/>
              <a:t>este modulo se encarga de </a:t>
            </a:r>
            <a:r>
              <a:rPr lang="es-ES" dirty="0" smtClean="0"/>
              <a:t>crear </a:t>
            </a:r>
            <a:r>
              <a:rPr lang="es-ES" dirty="0"/>
              <a:t>un registro de las entradas y salidas del usuario</a:t>
            </a:r>
            <a:br>
              <a:rPr lang="es-ES" dirty="0"/>
            </a:br>
            <a:r>
              <a:rPr lang="es-PY" dirty="0" smtClean="0"/>
              <a:t/>
            </a:r>
            <a:br>
              <a:rPr lang="es-PY" dirty="0" smtClean="0"/>
            </a:br>
            <a:r>
              <a:rPr lang="es-PY" dirty="0" smtClean="0"/>
              <a:t/>
            </a:r>
            <a:br>
              <a:rPr lang="es-PY" dirty="0" smtClean="0"/>
            </a:br>
            <a:endParaRPr lang="es-PY"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972" y="2910987"/>
            <a:ext cx="4634644" cy="262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190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3D8726B-0153-B8BF-45D0-F2F18C82424F}"/>
              </a:ext>
            </a:extLst>
          </p:cNvPr>
          <p:cNvSpPr>
            <a:spLocks noGrp="1"/>
          </p:cNvSpPr>
          <p:nvPr>
            <p:ph type="title"/>
          </p:nvPr>
        </p:nvSpPr>
        <p:spPr>
          <a:xfrm>
            <a:off x="2143216" y="694765"/>
            <a:ext cx="7350407" cy="1017494"/>
          </a:xfrm>
        </p:spPr>
        <p:txBody>
          <a:bodyPr/>
          <a:lstStyle/>
          <a:p>
            <a:r>
              <a:rPr lang="en-US" dirty="0"/>
              <a:t>Descripción de los modulos</a:t>
            </a:r>
            <a:endParaRPr lang="es-PY" dirty="0"/>
          </a:p>
        </p:txBody>
      </p:sp>
      <p:sp>
        <p:nvSpPr>
          <p:cNvPr id="6" name="Marcador de contenido 5">
            <a:extLst>
              <a:ext uri="{FF2B5EF4-FFF2-40B4-BE49-F238E27FC236}">
                <a16:creationId xmlns:a16="http://schemas.microsoft.com/office/drawing/2014/main" xmlns="" id="{4857ED06-EDC9-065F-95A1-052B1F22D1AD}"/>
              </a:ext>
            </a:extLst>
          </p:cNvPr>
          <p:cNvSpPr>
            <a:spLocks noGrp="1"/>
          </p:cNvSpPr>
          <p:nvPr>
            <p:ph idx="1"/>
          </p:nvPr>
        </p:nvSpPr>
        <p:spPr>
          <a:xfrm>
            <a:off x="997804" y="1818456"/>
            <a:ext cx="8946541" cy="4195481"/>
          </a:xfrm>
        </p:spPr>
        <p:txBody>
          <a:bodyPr/>
          <a:lstStyle/>
          <a:p>
            <a:r>
              <a:rPr lang="es-PY" b="1" dirty="0" smtClean="0"/>
              <a:t>Modulo </a:t>
            </a:r>
            <a:r>
              <a:rPr lang="es-PY" b="1" dirty="0" smtClean="0"/>
              <a:t>historial</a:t>
            </a:r>
            <a:r>
              <a:rPr lang="es-PY" b="1" dirty="0" smtClean="0"/>
              <a:t>: </a:t>
            </a:r>
            <a:r>
              <a:rPr lang="es-ES" dirty="0"/>
              <a:t>trabaja en conjunto con el modulo marca para gestionar el horario en el que </a:t>
            </a:r>
            <a:r>
              <a:rPr lang="es-ES" dirty="0" smtClean="0"/>
              <a:t>se ingresó </a:t>
            </a:r>
            <a:r>
              <a:rPr lang="es-ES" dirty="0"/>
              <a:t>o </a:t>
            </a:r>
            <a:r>
              <a:rPr lang="es-ES" dirty="0" smtClean="0"/>
              <a:t>salió, teniendo </a:t>
            </a:r>
            <a:r>
              <a:rPr lang="es-ES" dirty="0"/>
              <a:t>en cuenta </a:t>
            </a:r>
            <a:br>
              <a:rPr lang="es-ES" dirty="0"/>
            </a:br>
            <a:r>
              <a:rPr lang="es-ES" dirty="0" smtClean="0"/>
              <a:t>el </a:t>
            </a:r>
            <a:r>
              <a:rPr lang="es-ES" dirty="0"/>
              <a:t>horario </a:t>
            </a:r>
            <a:r>
              <a:rPr lang="es-ES" dirty="0" smtClean="0"/>
              <a:t>actual</a:t>
            </a:r>
            <a:r>
              <a:rPr lang="es-ES" dirty="0" smtClean="0"/>
              <a:t>.</a:t>
            </a:r>
            <a:br>
              <a:rPr lang="es-ES" dirty="0" smtClean="0"/>
            </a:br>
            <a:r>
              <a:rPr lang="es-ES" dirty="0" smtClean="0"/>
              <a:t>Y </a:t>
            </a:r>
            <a:r>
              <a:rPr lang="es-ES" dirty="0"/>
              <a:t>como su interfaz pertenece al </a:t>
            </a:r>
            <a:r>
              <a:rPr lang="es-ES" dirty="0" smtClean="0"/>
              <a:t>modulo </a:t>
            </a:r>
            <a:r>
              <a:rPr lang="es-ES" dirty="0"/>
              <a:t>marca tenemos en cuenta que la misma interfaz </a:t>
            </a:r>
            <a:r>
              <a:rPr lang="es-ES" dirty="0" smtClean="0"/>
              <a:t>es </a:t>
            </a:r>
            <a:r>
              <a:rPr lang="es-ES" dirty="0"/>
              <a:t>para los </a:t>
            </a:r>
            <a:r>
              <a:rPr lang="es-ES" dirty="0" smtClean="0"/>
              <a:t>dos</a:t>
            </a:r>
          </a:p>
          <a:p>
            <a:pPr marL="0" indent="0">
              <a:buNone/>
            </a:pPr>
            <a:r>
              <a:rPr lang="es-ES" dirty="0"/>
              <a:t/>
            </a:r>
            <a:br>
              <a:rPr lang="es-ES" dirty="0"/>
            </a:br>
            <a:r>
              <a:rPr lang="es-PY" dirty="0" smtClean="0"/>
              <a:t/>
            </a:r>
            <a:br>
              <a:rPr lang="es-PY" dirty="0" smtClean="0"/>
            </a:br>
            <a:r>
              <a:rPr lang="es-PY" dirty="0" smtClean="0"/>
              <a:t/>
            </a:r>
            <a:br>
              <a:rPr lang="es-PY" dirty="0" smtClean="0"/>
            </a:br>
            <a:endParaRPr lang="es-PY"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202" y="3499338"/>
            <a:ext cx="5773249" cy="2690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91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3D8726B-0153-B8BF-45D0-F2F18C82424F}"/>
              </a:ext>
            </a:extLst>
          </p:cNvPr>
          <p:cNvSpPr>
            <a:spLocks noGrp="1"/>
          </p:cNvSpPr>
          <p:nvPr>
            <p:ph type="title"/>
          </p:nvPr>
        </p:nvSpPr>
        <p:spPr>
          <a:xfrm>
            <a:off x="2143216" y="694765"/>
            <a:ext cx="7350407" cy="1017494"/>
          </a:xfrm>
        </p:spPr>
        <p:txBody>
          <a:bodyPr/>
          <a:lstStyle/>
          <a:p>
            <a:r>
              <a:rPr lang="en-US" dirty="0"/>
              <a:t>Descripción de los modulos</a:t>
            </a:r>
            <a:endParaRPr lang="es-PY" dirty="0"/>
          </a:p>
        </p:txBody>
      </p:sp>
      <p:sp>
        <p:nvSpPr>
          <p:cNvPr id="6" name="Marcador de contenido 5">
            <a:extLst>
              <a:ext uri="{FF2B5EF4-FFF2-40B4-BE49-F238E27FC236}">
                <a16:creationId xmlns:a16="http://schemas.microsoft.com/office/drawing/2014/main" xmlns="" id="{4857ED06-EDC9-065F-95A1-052B1F22D1AD}"/>
              </a:ext>
            </a:extLst>
          </p:cNvPr>
          <p:cNvSpPr>
            <a:spLocks noGrp="1"/>
          </p:cNvSpPr>
          <p:nvPr>
            <p:ph idx="1"/>
          </p:nvPr>
        </p:nvSpPr>
        <p:spPr>
          <a:xfrm>
            <a:off x="997804" y="1818456"/>
            <a:ext cx="8946541" cy="4195481"/>
          </a:xfrm>
        </p:spPr>
        <p:txBody>
          <a:bodyPr/>
          <a:lstStyle/>
          <a:p>
            <a:r>
              <a:rPr lang="es-PY" b="1" dirty="0" smtClean="0"/>
              <a:t>Modulo menú: </a:t>
            </a:r>
            <a:r>
              <a:rPr lang="es-ES" dirty="0" smtClean="0"/>
              <a:t>es </a:t>
            </a:r>
            <a:r>
              <a:rPr lang="es-ES" dirty="0"/>
              <a:t>el que se encarga de la interfaz de los </a:t>
            </a:r>
            <a:r>
              <a:rPr lang="es-ES" dirty="0" smtClean="0"/>
              <a:t>demás módulos </a:t>
            </a:r>
            <a:r>
              <a:rPr lang="es-ES" dirty="0"/>
              <a:t>para que el usuario puede tener una forma mas </a:t>
            </a:r>
            <a:r>
              <a:rPr lang="es-ES" dirty="0" smtClean="0"/>
              <a:t>cómoda </a:t>
            </a:r>
            <a:r>
              <a:rPr lang="es-ES" dirty="0"/>
              <a:t>de acceder a todas las funciones del sistema</a:t>
            </a:r>
          </a:p>
          <a:p>
            <a:pPr marL="0" indent="0">
              <a:buNone/>
            </a:pPr>
            <a:r>
              <a:rPr lang="es-ES" dirty="0"/>
              <a:t/>
            </a:r>
            <a:br>
              <a:rPr lang="es-ES" dirty="0"/>
            </a:br>
            <a:r>
              <a:rPr lang="es-PY" dirty="0" smtClean="0"/>
              <a:t/>
            </a:r>
            <a:br>
              <a:rPr lang="es-PY" dirty="0" smtClean="0"/>
            </a:br>
            <a:r>
              <a:rPr lang="es-PY" dirty="0" smtClean="0"/>
              <a:t/>
            </a:r>
            <a:br>
              <a:rPr lang="es-PY" dirty="0" smtClean="0"/>
            </a:br>
            <a:endParaRPr lang="es-PY"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3169" y="3024554"/>
            <a:ext cx="3931933" cy="2872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91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16A3FDE-371D-DD6C-AF34-18DDE761A455}"/>
              </a:ext>
            </a:extLst>
          </p:cNvPr>
          <p:cNvSpPr>
            <a:spLocks noGrp="1"/>
          </p:cNvSpPr>
          <p:nvPr>
            <p:ph type="title"/>
          </p:nvPr>
        </p:nvSpPr>
        <p:spPr>
          <a:xfrm>
            <a:off x="4389083" y="1102660"/>
            <a:ext cx="2374995" cy="954741"/>
          </a:xfrm>
        </p:spPr>
        <p:txBody>
          <a:bodyPr/>
          <a:lstStyle/>
          <a:p>
            <a:r>
              <a:rPr lang="en-US" dirty="0"/>
              <a:t>Desafíos</a:t>
            </a:r>
            <a:endParaRPr lang="es-PY" dirty="0"/>
          </a:p>
        </p:txBody>
      </p:sp>
      <p:sp>
        <p:nvSpPr>
          <p:cNvPr id="4" name="CuadroTexto 3">
            <a:extLst>
              <a:ext uri="{FF2B5EF4-FFF2-40B4-BE49-F238E27FC236}">
                <a16:creationId xmlns:a16="http://schemas.microsoft.com/office/drawing/2014/main" xmlns="" id="{E2707084-904D-7123-7D13-A958761834D6}"/>
              </a:ext>
            </a:extLst>
          </p:cNvPr>
          <p:cNvSpPr txBox="1"/>
          <p:nvPr/>
        </p:nvSpPr>
        <p:spPr>
          <a:xfrm>
            <a:off x="2439260" y="2608747"/>
            <a:ext cx="6767493" cy="2308324"/>
          </a:xfrm>
          <a:prstGeom prst="rect">
            <a:avLst/>
          </a:prstGeom>
          <a:noFill/>
        </p:spPr>
        <p:txBody>
          <a:bodyPr wrap="square" rtlCol="0">
            <a:spAutoFit/>
          </a:bodyPr>
          <a:lstStyle/>
          <a:p>
            <a:r>
              <a:rPr lang="es-MX" dirty="0"/>
              <a:t>Los desafíos que se presentaron en el camino fue en primer lugar la parte del login, porque al intentar registrar a los usuarios no guardaba su información, el  segundo desafío fue intentar conectar a la base de datos eso debido a las versiones de la base de datos y el lenguaje de </a:t>
            </a:r>
            <a:r>
              <a:rPr lang="es-MX" dirty="0" smtClean="0"/>
              <a:t>programación.</a:t>
            </a:r>
            <a:br>
              <a:rPr lang="es-MX" dirty="0" smtClean="0"/>
            </a:br>
            <a:r>
              <a:rPr lang="es-MX" dirty="0"/>
              <a:t>P</a:t>
            </a:r>
            <a:r>
              <a:rPr lang="es-MX" dirty="0" smtClean="0"/>
              <a:t>or </a:t>
            </a:r>
            <a:r>
              <a:rPr lang="es-MX" dirty="0"/>
              <a:t>ultimo al intentar encriptar la contraseña por la falta de </a:t>
            </a:r>
            <a:r>
              <a:rPr lang="es-MX" dirty="0" smtClean="0"/>
              <a:t>conocimiento de nuestra parte.</a:t>
            </a:r>
            <a:endParaRPr lang="es-PY" dirty="0"/>
          </a:p>
        </p:txBody>
      </p:sp>
    </p:spTree>
    <p:extLst>
      <p:ext uri="{BB962C8B-B14F-4D97-AF65-F5344CB8AC3E}">
        <p14:creationId xmlns:p14="http://schemas.microsoft.com/office/powerpoint/2010/main" val="14003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391E630-E509-16A5-6636-C954D7621F63}"/>
              </a:ext>
            </a:extLst>
          </p:cNvPr>
          <p:cNvSpPr>
            <a:spLocks noGrp="1"/>
          </p:cNvSpPr>
          <p:nvPr>
            <p:ph type="title"/>
          </p:nvPr>
        </p:nvSpPr>
        <p:spPr>
          <a:xfrm>
            <a:off x="3577243" y="609601"/>
            <a:ext cx="5037513" cy="900953"/>
          </a:xfrm>
        </p:spPr>
        <p:txBody>
          <a:bodyPr/>
          <a:lstStyle/>
          <a:p>
            <a:r>
              <a:rPr lang="en-US" dirty="0"/>
              <a:t>Prueba y calidad</a:t>
            </a:r>
            <a:endParaRPr lang="es-PY" dirty="0"/>
          </a:p>
        </p:txBody>
      </p:sp>
      <p:sp>
        <p:nvSpPr>
          <p:cNvPr id="5" name="Marcador de contenido 4">
            <a:extLst>
              <a:ext uri="{FF2B5EF4-FFF2-40B4-BE49-F238E27FC236}">
                <a16:creationId xmlns:a16="http://schemas.microsoft.com/office/drawing/2014/main" xmlns="" id="{DAD10B32-D276-A4A4-0791-2B7AA1C26F99}"/>
              </a:ext>
            </a:extLst>
          </p:cNvPr>
          <p:cNvSpPr>
            <a:spLocks noGrp="1"/>
          </p:cNvSpPr>
          <p:nvPr>
            <p:ph idx="1"/>
          </p:nvPr>
        </p:nvSpPr>
        <p:spPr>
          <a:xfrm>
            <a:off x="1208820" y="1970857"/>
            <a:ext cx="8946541" cy="4195481"/>
          </a:xfrm>
        </p:spPr>
        <p:txBody>
          <a:bodyPr/>
          <a:lstStyle/>
          <a:p>
            <a:r>
              <a:rPr lang="es-PY" dirty="0" smtClean="0"/>
              <a:t>Utilizamos el método de prueba </a:t>
            </a:r>
            <a:r>
              <a:rPr lang="es-PY" dirty="0" err="1" smtClean="0"/>
              <a:t>Junit</a:t>
            </a:r>
            <a:r>
              <a:rPr lang="es-PY" dirty="0" smtClean="0"/>
              <a:t> 4 Y </a:t>
            </a:r>
            <a:r>
              <a:rPr lang="es-PY" dirty="0" err="1" smtClean="0"/>
              <a:t>Junit</a:t>
            </a:r>
            <a:r>
              <a:rPr lang="es-PY" dirty="0" smtClean="0"/>
              <a:t> 5 para poder realizar pruebas en diferentes módulos teniendo en cuenta que nuestro módulos de prueba solamente podemos probar la funcionalidad de los mismos ya que en la mayoría de los procesos ocurren en los menús  </a:t>
            </a:r>
            <a:endParaRPr lang="es-PY" dirty="0"/>
          </a:p>
        </p:txBody>
      </p:sp>
    </p:spTree>
    <p:extLst>
      <p:ext uri="{BB962C8B-B14F-4D97-AF65-F5344CB8AC3E}">
        <p14:creationId xmlns:p14="http://schemas.microsoft.com/office/powerpoint/2010/main" val="247687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FA13E5E-BB78-B07E-9F6A-B793564514FA}"/>
              </a:ext>
            </a:extLst>
          </p:cNvPr>
          <p:cNvSpPr>
            <a:spLocks noGrp="1"/>
          </p:cNvSpPr>
          <p:nvPr>
            <p:ph type="title"/>
          </p:nvPr>
        </p:nvSpPr>
        <p:spPr>
          <a:xfrm>
            <a:off x="3994102" y="685800"/>
            <a:ext cx="4203795" cy="990600"/>
          </a:xfrm>
        </p:spPr>
        <p:txBody>
          <a:bodyPr/>
          <a:lstStyle/>
          <a:p>
            <a:r>
              <a:rPr lang="en-US" dirty="0"/>
              <a:t>Futuras mejoras</a:t>
            </a:r>
            <a:endParaRPr lang="es-PY" dirty="0"/>
          </a:p>
        </p:txBody>
      </p:sp>
      <p:sp>
        <p:nvSpPr>
          <p:cNvPr id="3" name="Marcador de contenido 2">
            <a:extLst>
              <a:ext uri="{FF2B5EF4-FFF2-40B4-BE49-F238E27FC236}">
                <a16:creationId xmlns:a16="http://schemas.microsoft.com/office/drawing/2014/main" xmlns="" id="{27357FE0-C296-DE7A-BB24-453DCA90614B}"/>
              </a:ext>
            </a:extLst>
          </p:cNvPr>
          <p:cNvSpPr>
            <a:spLocks noGrp="1"/>
          </p:cNvSpPr>
          <p:nvPr>
            <p:ph idx="1"/>
          </p:nvPr>
        </p:nvSpPr>
        <p:spPr/>
        <p:txBody>
          <a:bodyPr/>
          <a:lstStyle/>
          <a:p>
            <a:r>
              <a:rPr lang="es-ES" b="1" dirty="0"/>
              <a:t>Informes y Estadísticas:</a:t>
            </a:r>
            <a:endParaRPr lang="es-ES" dirty="0"/>
          </a:p>
          <a:p>
            <a:pPr marL="0" indent="0">
              <a:buNone/>
            </a:pPr>
            <a:r>
              <a:rPr lang="es-ES" dirty="0"/>
              <a:t>Generar informes y estadísticas sobre la asistencia y la puntualidad de los usuarios.</a:t>
            </a:r>
          </a:p>
          <a:p>
            <a:r>
              <a:rPr lang="es-ES" b="1" dirty="0"/>
              <a:t>Personalización de Horarios:</a:t>
            </a:r>
            <a:endParaRPr lang="es-ES" dirty="0"/>
          </a:p>
          <a:p>
            <a:pPr marL="0" indent="0">
              <a:buNone/>
            </a:pPr>
            <a:r>
              <a:rPr lang="es-ES" dirty="0"/>
              <a:t>Permitir a los usuarios personalizar sus horarios de trabajo dentro de ciertos límites establecidos por la empresa.</a:t>
            </a:r>
          </a:p>
          <a:p>
            <a:endParaRPr lang="es-PY" dirty="0"/>
          </a:p>
        </p:txBody>
      </p:sp>
    </p:spTree>
    <p:extLst>
      <p:ext uri="{BB962C8B-B14F-4D97-AF65-F5344CB8AC3E}">
        <p14:creationId xmlns:p14="http://schemas.microsoft.com/office/powerpoint/2010/main" val="3820784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3584DD5-89DF-5901-CB50-E32F3A04E52E}"/>
              </a:ext>
            </a:extLst>
          </p:cNvPr>
          <p:cNvSpPr>
            <a:spLocks noGrp="1"/>
          </p:cNvSpPr>
          <p:nvPr>
            <p:ph type="title"/>
          </p:nvPr>
        </p:nvSpPr>
        <p:spPr>
          <a:xfrm>
            <a:off x="4505090" y="1062318"/>
            <a:ext cx="3181818" cy="945776"/>
          </a:xfrm>
        </p:spPr>
        <p:txBody>
          <a:bodyPr/>
          <a:lstStyle/>
          <a:p>
            <a:r>
              <a:rPr lang="en-US" dirty="0"/>
              <a:t>Conclusión</a:t>
            </a:r>
            <a:endParaRPr lang="es-PY" dirty="0"/>
          </a:p>
        </p:txBody>
      </p:sp>
      <p:sp>
        <p:nvSpPr>
          <p:cNvPr id="4" name="CuadroTexto 3">
            <a:extLst>
              <a:ext uri="{FF2B5EF4-FFF2-40B4-BE49-F238E27FC236}">
                <a16:creationId xmlns:a16="http://schemas.microsoft.com/office/drawing/2014/main" xmlns="" id="{F20D85D3-E29F-CDAF-C758-B187D0D4F5B9}"/>
              </a:ext>
            </a:extLst>
          </p:cNvPr>
          <p:cNvSpPr txBox="1"/>
          <p:nvPr/>
        </p:nvSpPr>
        <p:spPr>
          <a:xfrm>
            <a:off x="2456329" y="2429436"/>
            <a:ext cx="7279341" cy="3139321"/>
          </a:xfrm>
          <a:prstGeom prst="rect">
            <a:avLst/>
          </a:prstGeom>
          <a:noFill/>
        </p:spPr>
        <p:txBody>
          <a:bodyPr wrap="square" rtlCol="0">
            <a:spAutoFit/>
          </a:bodyPr>
          <a:lstStyle/>
          <a:p>
            <a:r>
              <a:rPr lang="es-ES" sz="1800" kern="100" dirty="0">
                <a:effectLst/>
                <a:ea typeface="NSimSun" panose="02010609030101010101" pitchFamily="49" charset="-122"/>
                <a:cs typeface="Arial" panose="020B0604020202020204" pitchFamily="34" charset="0"/>
              </a:rPr>
              <a:t>En resumen, el proyecto de "Gestión de Horario" ha logrado simplificar el registro de entrada y salida de empleados administradores y gerentes. Se han aplicado principios fundamentales de desarrollo de software, como minimizar la complejidad y anticipar los cambios. Se ha mejorado la calidad de la base de datos y la gestión de entidades, lo que ha llevado a un software de mejor calidad y flexibilidad. El trabajo en equipo y la colaboración efectiva fueron esenciales para lograr estos logros. Se han aprendido valiosas lecciones en términos de gestión de proyectos y desarrollo de software.</a:t>
            </a:r>
            <a:endParaRPr lang="es-PY" sz="1800" kern="100" dirty="0">
              <a:effectLst/>
              <a:ea typeface="NSimSun" panose="02010609030101010101" pitchFamily="49" charset="-122"/>
              <a:cs typeface="Arial" panose="020B0604020202020204" pitchFamily="34" charset="0"/>
            </a:endParaRPr>
          </a:p>
          <a:p>
            <a:endParaRPr lang="es-PY" dirty="0"/>
          </a:p>
        </p:txBody>
      </p:sp>
    </p:spTree>
    <p:extLst>
      <p:ext uri="{BB962C8B-B14F-4D97-AF65-F5344CB8AC3E}">
        <p14:creationId xmlns:p14="http://schemas.microsoft.com/office/powerpoint/2010/main" val="367114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DCDE522-6437-6F65-43B9-57102D8208EC}"/>
              </a:ext>
            </a:extLst>
          </p:cNvPr>
          <p:cNvSpPr>
            <a:spLocks noGrp="1"/>
          </p:cNvSpPr>
          <p:nvPr>
            <p:ph type="title"/>
          </p:nvPr>
        </p:nvSpPr>
        <p:spPr>
          <a:xfrm>
            <a:off x="1950847" y="1358154"/>
            <a:ext cx="3397625" cy="972670"/>
          </a:xfrm>
        </p:spPr>
        <p:txBody>
          <a:bodyPr/>
          <a:lstStyle/>
          <a:p>
            <a:r>
              <a:rPr lang="en-US" dirty="0" smtClean="0"/>
              <a:t>Integrantes</a:t>
            </a:r>
            <a:endParaRPr lang="es-PY" dirty="0"/>
          </a:p>
        </p:txBody>
      </p:sp>
      <p:sp>
        <p:nvSpPr>
          <p:cNvPr id="4" name="CuadroTexto 3">
            <a:extLst>
              <a:ext uri="{FF2B5EF4-FFF2-40B4-BE49-F238E27FC236}">
                <a16:creationId xmlns:a16="http://schemas.microsoft.com/office/drawing/2014/main" xmlns="" id="{70B757E3-D187-97C7-04E9-87A44336F0F4}"/>
              </a:ext>
            </a:extLst>
          </p:cNvPr>
          <p:cNvSpPr txBox="1"/>
          <p:nvPr/>
        </p:nvSpPr>
        <p:spPr>
          <a:xfrm>
            <a:off x="1950847" y="2690336"/>
            <a:ext cx="3397624" cy="1477328"/>
          </a:xfrm>
          <a:prstGeom prst="rect">
            <a:avLst/>
          </a:prstGeom>
          <a:noFill/>
        </p:spPr>
        <p:txBody>
          <a:bodyPr wrap="square" rtlCol="0">
            <a:spAutoFit/>
          </a:bodyPr>
          <a:lstStyle/>
          <a:p>
            <a:r>
              <a:rPr lang="en-US" sz="1800" dirty="0"/>
              <a:t>- Josue Aguilar</a:t>
            </a:r>
          </a:p>
          <a:p>
            <a:r>
              <a:rPr lang="en-US" sz="1800" dirty="0"/>
              <a:t>- Fernando Brítez</a:t>
            </a:r>
          </a:p>
          <a:p>
            <a:r>
              <a:rPr lang="en-US" sz="1800" dirty="0"/>
              <a:t>- Jonathan Garcia</a:t>
            </a:r>
          </a:p>
          <a:p>
            <a:r>
              <a:rPr lang="en-US" sz="1800" dirty="0"/>
              <a:t>- Nestor Zalazar</a:t>
            </a:r>
            <a:endParaRPr lang="es-PY" sz="1800" dirty="0"/>
          </a:p>
          <a:p>
            <a:endParaRPr lang="es-PY" dirty="0"/>
          </a:p>
        </p:txBody>
      </p:sp>
    </p:spTree>
    <p:extLst>
      <p:ext uri="{BB962C8B-B14F-4D97-AF65-F5344CB8AC3E}">
        <p14:creationId xmlns:p14="http://schemas.microsoft.com/office/powerpoint/2010/main" val="76414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xmlns="" id="{737D5339-827A-5AF2-65B0-9FB732093701}"/>
              </a:ext>
            </a:extLst>
          </p:cNvPr>
          <p:cNvSpPr txBox="1"/>
          <p:nvPr/>
        </p:nvSpPr>
        <p:spPr>
          <a:xfrm>
            <a:off x="1739153" y="2894310"/>
            <a:ext cx="8713694" cy="1754326"/>
          </a:xfrm>
          <a:prstGeom prst="rect">
            <a:avLst/>
          </a:prstGeom>
          <a:noFill/>
        </p:spPr>
        <p:txBody>
          <a:bodyPr wrap="square" rtlCol="0">
            <a:spAutoFit/>
          </a:bodyPr>
          <a:lstStyle/>
          <a:p>
            <a:r>
              <a:rPr lang="es-ES" sz="1800" kern="100" dirty="0">
                <a:effectLst/>
                <a:latin typeface="Arial" panose="020B0604020202020204" pitchFamily="34" charset="0"/>
                <a:ea typeface="NSimSun" panose="02010609030101010101" pitchFamily="49" charset="-122"/>
                <a:cs typeface="Arial" panose="020B0604020202020204" pitchFamily="34" charset="0"/>
              </a:rPr>
              <a:t>El proyecto "Gestión de Horario" tiene como objetivo agilizar el registro de entrada y salida de los empleados administradores y gerentes. El alcance del proyecto se centra en la creación de un sistema que permita a estos empleados gestionar sus horarios de trabajo de manera eficiente y proporcionar información útil para la toma de decisiones.</a:t>
            </a:r>
            <a:endParaRPr lang="es-PY" sz="1800" kern="100" dirty="0">
              <a:effectLst/>
              <a:latin typeface="Liberation Serif"/>
              <a:ea typeface="NSimSun" panose="02010609030101010101" pitchFamily="49" charset="-122"/>
              <a:cs typeface="Arial" panose="020B0604020202020204" pitchFamily="34" charset="0"/>
            </a:endParaRPr>
          </a:p>
          <a:p>
            <a:endParaRPr lang="es-PY" dirty="0"/>
          </a:p>
        </p:txBody>
      </p:sp>
      <p:sp>
        <p:nvSpPr>
          <p:cNvPr id="9" name="Rectángulo 8">
            <a:extLst>
              <a:ext uri="{FF2B5EF4-FFF2-40B4-BE49-F238E27FC236}">
                <a16:creationId xmlns:a16="http://schemas.microsoft.com/office/drawing/2014/main" xmlns="" id="{D02D8988-2236-5C18-5CF3-51B5509CF837}"/>
              </a:ext>
            </a:extLst>
          </p:cNvPr>
          <p:cNvSpPr/>
          <p:nvPr/>
        </p:nvSpPr>
        <p:spPr>
          <a:xfrm>
            <a:off x="3774815" y="1362652"/>
            <a:ext cx="4463081"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Introducción</a:t>
            </a:r>
          </a:p>
        </p:txBody>
      </p:sp>
    </p:spTree>
    <p:extLst>
      <p:ext uri="{BB962C8B-B14F-4D97-AF65-F5344CB8AC3E}">
        <p14:creationId xmlns:p14="http://schemas.microsoft.com/office/powerpoint/2010/main" val="416591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xmlns="" id="{ECB265C7-2C5F-C627-86E3-9A9FE403880F}"/>
              </a:ext>
            </a:extLst>
          </p:cNvPr>
          <p:cNvSpPr txBox="1"/>
          <p:nvPr/>
        </p:nvSpPr>
        <p:spPr>
          <a:xfrm>
            <a:off x="2761129" y="2241176"/>
            <a:ext cx="7718612" cy="1477328"/>
          </a:xfrm>
          <a:prstGeom prst="rect">
            <a:avLst/>
          </a:prstGeom>
          <a:noFill/>
        </p:spPr>
        <p:txBody>
          <a:bodyPr wrap="square" rtlCol="0">
            <a:spAutoFit/>
          </a:bodyPr>
          <a:lstStyle/>
          <a:p>
            <a:pPr marL="285750" indent="-285750">
              <a:buFontTx/>
              <a:buChar char="-"/>
            </a:pPr>
            <a:r>
              <a:rPr lang="en-US" dirty="0" smtClean="0"/>
              <a:t>Registrar usuarios</a:t>
            </a:r>
          </a:p>
          <a:p>
            <a:pPr marL="285750" indent="-285750">
              <a:buFontTx/>
              <a:buChar char="-"/>
            </a:pPr>
            <a:r>
              <a:rPr lang="en-US" dirty="0" smtClean="0"/>
              <a:t>Registrar la marca</a:t>
            </a:r>
            <a:endParaRPr lang="en-US" dirty="0"/>
          </a:p>
          <a:p>
            <a:r>
              <a:rPr lang="es-MX" dirty="0" smtClean="0"/>
              <a:t>-   </a:t>
            </a:r>
            <a:r>
              <a:rPr lang="es-PY" dirty="0" smtClean="0"/>
              <a:t>Visualizar </a:t>
            </a:r>
            <a:r>
              <a:rPr lang="es-PY" dirty="0"/>
              <a:t>horarios en diferentes formatos (diario, semanal, mensual).</a:t>
            </a:r>
            <a:endParaRPr lang="es-MX" dirty="0"/>
          </a:p>
          <a:p>
            <a:r>
              <a:rPr lang="es-MX" dirty="0" smtClean="0"/>
              <a:t>-   </a:t>
            </a:r>
            <a:r>
              <a:rPr lang="es-PY" dirty="0" smtClean="0"/>
              <a:t>Visualizar historial</a:t>
            </a:r>
            <a:endParaRPr lang="es-PY" dirty="0"/>
          </a:p>
        </p:txBody>
      </p:sp>
      <p:sp>
        <p:nvSpPr>
          <p:cNvPr id="5" name="Rectángulo 4">
            <a:extLst>
              <a:ext uri="{FF2B5EF4-FFF2-40B4-BE49-F238E27FC236}">
                <a16:creationId xmlns:a16="http://schemas.microsoft.com/office/drawing/2014/main" xmlns="" id="{4188CEFA-5CBB-D60A-B74A-FE73A29BFAC6}"/>
              </a:ext>
            </a:extLst>
          </p:cNvPr>
          <p:cNvSpPr/>
          <p:nvPr/>
        </p:nvSpPr>
        <p:spPr>
          <a:xfrm>
            <a:off x="4091267" y="1102676"/>
            <a:ext cx="3328155"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Objetivos</a:t>
            </a:r>
          </a:p>
        </p:txBody>
      </p:sp>
    </p:spTree>
    <p:extLst>
      <p:ext uri="{BB962C8B-B14F-4D97-AF65-F5344CB8AC3E}">
        <p14:creationId xmlns:p14="http://schemas.microsoft.com/office/powerpoint/2010/main" val="377961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2B69C1C-9B3D-49A7-0B72-2615F9C102FC}"/>
              </a:ext>
            </a:extLst>
          </p:cNvPr>
          <p:cNvSpPr>
            <a:spLocks noGrp="1"/>
          </p:cNvSpPr>
          <p:nvPr>
            <p:ph type="title"/>
          </p:nvPr>
        </p:nvSpPr>
        <p:spPr>
          <a:xfrm>
            <a:off x="1479828" y="670317"/>
            <a:ext cx="9404723" cy="1400530"/>
          </a:xfrm>
        </p:spPr>
        <p:txBody>
          <a:bodyPr/>
          <a:lstStyle/>
          <a:p>
            <a:r>
              <a:rPr lang="es-PY" dirty="0"/>
              <a:t>Identificación del proyecto</a:t>
            </a:r>
          </a:p>
        </p:txBody>
      </p:sp>
      <p:sp>
        <p:nvSpPr>
          <p:cNvPr id="4" name="CuadroTexto 3">
            <a:extLst>
              <a:ext uri="{FF2B5EF4-FFF2-40B4-BE49-F238E27FC236}">
                <a16:creationId xmlns:a16="http://schemas.microsoft.com/office/drawing/2014/main" xmlns="" id="{FA0C8FA9-7B0B-CBE2-7495-5634386D6B29}"/>
              </a:ext>
            </a:extLst>
          </p:cNvPr>
          <p:cNvSpPr txBox="1"/>
          <p:nvPr/>
        </p:nvSpPr>
        <p:spPr>
          <a:xfrm>
            <a:off x="1398493" y="1766047"/>
            <a:ext cx="7835153" cy="4801314"/>
          </a:xfrm>
          <a:prstGeom prst="rect">
            <a:avLst/>
          </a:prstGeom>
          <a:noFill/>
        </p:spPr>
        <p:txBody>
          <a:bodyPr wrap="square" rtlCol="0">
            <a:spAutoFit/>
          </a:bodyPr>
          <a:lstStyle/>
          <a:p>
            <a:r>
              <a:rPr lang="es-MX" u="sng" dirty="0" smtClean="0"/>
              <a:t>El </a:t>
            </a:r>
            <a:r>
              <a:rPr lang="es-MX" u="sng" dirty="0"/>
              <a:t>propósito del proyecto: </a:t>
            </a:r>
            <a:r>
              <a:rPr lang="es-MX" u="sng" dirty="0" smtClean="0"/>
              <a:t/>
            </a:r>
            <a:br>
              <a:rPr lang="es-MX" u="sng" dirty="0" smtClean="0"/>
            </a:br>
            <a:r>
              <a:rPr lang="es-MX" dirty="0" smtClean="0"/>
              <a:t>Es </a:t>
            </a:r>
            <a:r>
              <a:rPr lang="es-MX" dirty="0"/>
              <a:t>optimizar la utilización del tiempo para mejorar la eficiencia y la productividad. Este sistema busca proporcionar una estructura que permita asignar y controlar las horas dedicadas a diferentes tareas o proyectos, asegurando que se cumplan los plazos y se minimice el tiempo ocioso.</a:t>
            </a:r>
          </a:p>
          <a:p>
            <a:endParaRPr lang="es-MX" dirty="0"/>
          </a:p>
          <a:p>
            <a:r>
              <a:rPr lang="es-MX" dirty="0"/>
              <a:t> </a:t>
            </a:r>
            <a:r>
              <a:rPr lang="es-MX" u="sng" dirty="0"/>
              <a:t>Motivo de la elección: </a:t>
            </a:r>
            <a:r>
              <a:rPr lang="es-MX" u="sng" dirty="0" smtClean="0"/>
              <a:t/>
            </a:r>
            <a:br>
              <a:rPr lang="es-MX" u="sng" dirty="0" smtClean="0"/>
            </a:br>
            <a:r>
              <a:rPr lang="es-MX" dirty="0" smtClean="0"/>
              <a:t>La </a:t>
            </a:r>
            <a:r>
              <a:rPr lang="es-MX" dirty="0"/>
              <a:t>elección del tema de la gestión de horarios se debe a varios motivos. En primer lugar, una buena gestión del tiempo es fundamental para el éxito de cualquier organización. Permite a los equipos trabajar de manera más eficiente, evita la sobrecarga de trabajo y ayuda a mantener un equilibrio entre la vida laboral y personal. En segundo lugar, con el auge del trabajo remoto y los equipos distribuidos, la gestión de horarios se ha vuelto aún más crucial. </a:t>
            </a:r>
          </a:p>
          <a:p>
            <a:r>
              <a:rPr lang="es-MX" dirty="0"/>
              <a:t> </a:t>
            </a:r>
            <a:endParaRPr lang="es-PY" dirty="0"/>
          </a:p>
        </p:txBody>
      </p:sp>
    </p:spTree>
    <p:extLst>
      <p:ext uri="{BB962C8B-B14F-4D97-AF65-F5344CB8AC3E}">
        <p14:creationId xmlns:p14="http://schemas.microsoft.com/office/powerpoint/2010/main" val="275076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5955C86-D26E-3D9B-D368-11E4AE166C47}"/>
              </a:ext>
            </a:extLst>
          </p:cNvPr>
          <p:cNvSpPr>
            <a:spLocks noGrp="1"/>
          </p:cNvSpPr>
          <p:nvPr>
            <p:ph type="title"/>
          </p:nvPr>
        </p:nvSpPr>
        <p:spPr>
          <a:xfrm>
            <a:off x="646111" y="838200"/>
            <a:ext cx="9404723" cy="1400530"/>
          </a:xfrm>
        </p:spPr>
        <p:txBody>
          <a:bodyPr/>
          <a:lstStyle/>
          <a:p>
            <a:pPr algn="ctr"/>
            <a:r>
              <a:rPr lang="en-US" dirty="0"/>
              <a:t>Tecnología utilizada</a:t>
            </a:r>
            <a:endParaRPr lang="es-PY" dirty="0"/>
          </a:p>
        </p:txBody>
      </p:sp>
      <p:sp>
        <p:nvSpPr>
          <p:cNvPr id="4" name="CuadroTexto 3">
            <a:extLst>
              <a:ext uri="{FF2B5EF4-FFF2-40B4-BE49-F238E27FC236}">
                <a16:creationId xmlns:a16="http://schemas.microsoft.com/office/drawing/2014/main" xmlns="" id="{0A3D9EDB-C8D5-D209-D066-535751D3D47F}"/>
              </a:ext>
            </a:extLst>
          </p:cNvPr>
          <p:cNvSpPr txBox="1"/>
          <p:nvPr/>
        </p:nvSpPr>
        <p:spPr>
          <a:xfrm>
            <a:off x="1819835" y="2238730"/>
            <a:ext cx="5620870" cy="1477328"/>
          </a:xfrm>
          <a:prstGeom prst="rect">
            <a:avLst/>
          </a:prstGeom>
          <a:noFill/>
        </p:spPr>
        <p:txBody>
          <a:bodyPr wrap="square" rtlCol="0">
            <a:spAutoFit/>
          </a:bodyPr>
          <a:lstStyle/>
          <a:p>
            <a:pPr marL="285750" indent="-285750">
              <a:buFont typeface="Arial" pitchFamily="34" charset="0"/>
              <a:buChar char="•"/>
            </a:pPr>
            <a:r>
              <a:rPr lang="es-PY" dirty="0"/>
              <a:t>Java(Apache </a:t>
            </a:r>
            <a:r>
              <a:rPr lang="es-PY" dirty="0" err="1"/>
              <a:t>Neatbeans</a:t>
            </a:r>
            <a:r>
              <a:rPr lang="es-PY" dirty="0"/>
              <a:t> 16</a:t>
            </a:r>
            <a:r>
              <a:rPr lang="es-PY" dirty="0" smtClean="0"/>
              <a:t>)</a:t>
            </a:r>
          </a:p>
          <a:p>
            <a:endParaRPr lang="es-PY" dirty="0"/>
          </a:p>
          <a:p>
            <a:pPr marL="285750" indent="-285750">
              <a:buFont typeface="Arial" pitchFamily="34" charset="0"/>
              <a:buChar char="•"/>
            </a:pPr>
            <a:r>
              <a:rPr lang="es-PY" dirty="0" err="1" smtClean="0"/>
              <a:t>PostgreSQL</a:t>
            </a:r>
            <a:r>
              <a:rPr lang="es-PY" dirty="0" smtClean="0"/>
              <a:t> </a:t>
            </a:r>
            <a:r>
              <a:rPr lang="es-PY" dirty="0"/>
              <a:t>(</a:t>
            </a:r>
            <a:r>
              <a:rPr lang="es-PY" dirty="0" err="1"/>
              <a:t>PgAdmin</a:t>
            </a:r>
            <a:r>
              <a:rPr lang="es-PY" dirty="0"/>
              <a:t> 4</a:t>
            </a:r>
            <a:r>
              <a:rPr lang="es-PY" dirty="0" smtClean="0"/>
              <a:t>)</a:t>
            </a:r>
          </a:p>
          <a:p>
            <a:endParaRPr lang="es-PY" dirty="0"/>
          </a:p>
          <a:p>
            <a:pPr marL="285750" indent="-285750">
              <a:buFont typeface="Arial" pitchFamily="34" charset="0"/>
              <a:buChar char="•"/>
            </a:pPr>
            <a:r>
              <a:rPr lang="es-PY" dirty="0"/>
              <a:t>Git Hub</a:t>
            </a:r>
          </a:p>
        </p:txBody>
      </p:sp>
    </p:spTree>
    <p:extLst>
      <p:ext uri="{BB962C8B-B14F-4D97-AF65-F5344CB8AC3E}">
        <p14:creationId xmlns:p14="http://schemas.microsoft.com/office/powerpoint/2010/main" val="309731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D4BD6E3-CFE4-C476-F9E9-DC1587740E3A}"/>
              </a:ext>
            </a:extLst>
          </p:cNvPr>
          <p:cNvSpPr>
            <a:spLocks noGrp="1"/>
          </p:cNvSpPr>
          <p:nvPr>
            <p:ph type="title"/>
          </p:nvPr>
        </p:nvSpPr>
        <p:spPr>
          <a:xfrm>
            <a:off x="2026884" y="0"/>
            <a:ext cx="7099395" cy="1400530"/>
          </a:xfrm>
        </p:spPr>
        <p:txBody>
          <a:bodyPr/>
          <a:lstStyle/>
          <a:p>
            <a:r>
              <a:rPr lang="en-US" dirty="0"/>
              <a:t/>
            </a:r>
            <a:br>
              <a:rPr lang="en-US" dirty="0"/>
            </a:br>
            <a:r>
              <a:rPr lang="en-US" dirty="0"/>
              <a:t>Arquitectura del proyecto</a:t>
            </a:r>
            <a:endParaRPr lang="es-PY"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48" y="1670539"/>
            <a:ext cx="6522381" cy="4237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590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4FB9B8B-EA17-8631-43BD-4E80E4D76B5F}"/>
              </a:ext>
            </a:extLst>
          </p:cNvPr>
          <p:cNvSpPr>
            <a:spLocks noGrp="1"/>
          </p:cNvSpPr>
          <p:nvPr>
            <p:ph type="title"/>
          </p:nvPr>
        </p:nvSpPr>
        <p:spPr>
          <a:xfrm>
            <a:off x="2818328" y="609601"/>
            <a:ext cx="5853301" cy="1008529"/>
          </a:xfrm>
        </p:spPr>
        <p:txBody>
          <a:bodyPr/>
          <a:lstStyle/>
          <a:p>
            <a:r>
              <a:rPr lang="en-US" dirty="0"/>
              <a:t>Proceso de desarrollo</a:t>
            </a:r>
            <a:endParaRPr lang="es-PY" dirty="0"/>
          </a:p>
        </p:txBody>
      </p:sp>
      <p:sp>
        <p:nvSpPr>
          <p:cNvPr id="4" name="CuadroTexto 3">
            <a:extLst>
              <a:ext uri="{FF2B5EF4-FFF2-40B4-BE49-F238E27FC236}">
                <a16:creationId xmlns:a16="http://schemas.microsoft.com/office/drawing/2014/main" xmlns="" id="{ACEB2997-F82B-E200-D6A7-D657A6FC1B3A}"/>
              </a:ext>
            </a:extLst>
          </p:cNvPr>
          <p:cNvSpPr txBox="1"/>
          <p:nvPr/>
        </p:nvSpPr>
        <p:spPr>
          <a:xfrm>
            <a:off x="1084730" y="1494413"/>
            <a:ext cx="9879105" cy="5355312"/>
          </a:xfrm>
          <a:prstGeom prst="rect">
            <a:avLst/>
          </a:prstGeom>
          <a:noFill/>
        </p:spPr>
        <p:txBody>
          <a:bodyPr wrap="square" rtlCol="0">
            <a:spAutoFit/>
          </a:bodyPr>
          <a:lstStyle/>
          <a:p>
            <a:r>
              <a:rPr lang="es-MX" b="1" u="sng" dirty="0"/>
              <a:t>Definición de requisitos: </a:t>
            </a:r>
            <a:r>
              <a:rPr lang="es-MX" u="sng" dirty="0" smtClean="0"/>
              <a:t/>
            </a:r>
            <a:br>
              <a:rPr lang="es-MX" u="sng" dirty="0" smtClean="0"/>
            </a:br>
            <a:r>
              <a:rPr lang="es-MX" dirty="0" smtClean="0"/>
              <a:t>En </a:t>
            </a:r>
            <a:r>
              <a:rPr lang="es-MX" dirty="0"/>
              <a:t>esta etapa se definen los requisitos funcionales y no funcionales del sistema. Los requisitos funcionales describen qué debe hacer el sistema, mientras que los requisitos no funcionales describen cómo debe funcionar el sistema.</a:t>
            </a:r>
          </a:p>
          <a:p>
            <a:r>
              <a:rPr lang="es-MX" b="1" u="sng" dirty="0"/>
              <a:t>Diseño: </a:t>
            </a:r>
            <a:r>
              <a:rPr lang="es-MX" u="sng" dirty="0" smtClean="0"/>
              <a:t/>
            </a:r>
            <a:br>
              <a:rPr lang="es-MX" u="sng" dirty="0" smtClean="0"/>
            </a:br>
            <a:r>
              <a:rPr lang="es-MX" dirty="0" smtClean="0"/>
              <a:t>En </a:t>
            </a:r>
            <a:r>
              <a:rPr lang="es-MX" dirty="0"/>
              <a:t>esta etapa se diseña la arquitectura del sistema y se especifican los detalles de su implementación.</a:t>
            </a:r>
          </a:p>
          <a:p>
            <a:r>
              <a:rPr lang="es-MX" b="1" u="sng" dirty="0"/>
              <a:t>Implementación</a:t>
            </a:r>
            <a:r>
              <a:rPr lang="es-MX" b="1" u="sng" dirty="0" smtClean="0"/>
              <a:t>:</a:t>
            </a:r>
            <a:r>
              <a:rPr lang="es-MX" u="sng" dirty="0" smtClean="0"/>
              <a:t/>
            </a:r>
            <a:br>
              <a:rPr lang="es-MX" u="sng" dirty="0" smtClean="0"/>
            </a:br>
            <a:r>
              <a:rPr lang="es-MX" dirty="0" smtClean="0"/>
              <a:t>En </a:t>
            </a:r>
            <a:r>
              <a:rPr lang="es-MX" dirty="0"/>
              <a:t>esta etapa se implementa el sistema de acuerdo con el diseño.</a:t>
            </a:r>
          </a:p>
          <a:p>
            <a:r>
              <a:rPr lang="es-MX" b="1" u="sng" dirty="0"/>
              <a:t>Pruebas</a:t>
            </a:r>
            <a:r>
              <a:rPr lang="es-MX" b="1" u="sng" dirty="0" smtClean="0"/>
              <a:t>:</a:t>
            </a:r>
            <a:r>
              <a:rPr lang="es-MX" u="sng" dirty="0" smtClean="0"/>
              <a:t/>
            </a:r>
            <a:br>
              <a:rPr lang="es-MX" u="sng" dirty="0" smtClean="0"/>
            </a:br>
            <a:r>
              <a:rPr lang="es-MX" dirty="0" smtClean="0"/>
              <a:t>En </a:t>
            </a:r>
            <a:r>
              <a:rPr lang="es-MX" dirty="0"/>
              <a:t>esta etapa se realizan pruebas para verificar que el sistema cumple con los requisitos.</a:t>
            </a:r>
          </a:p>
          <a:p>
            <a:r>
              <a:rPr lang="es-MX" b="1" u="sng" dirty="0"/>
              <a:t>Implementación en producción</a:t>
            </a:r>
            <a:r>
              <a:rPr lang="es-MX" b="1" u="sng" dirty="0" smtClean="0"/>
              <a:t>:</a:t>
            </a:r>
            <a:r>
              <a:rPr lang="es-MX" u="sng" dirty="0" smtClean="0"/>
              <a:t/>
            </a:r>
            <a:br>
              <a:rPr lang="es-MX" u="sng" dirty="0" smtClean="0"/>
            </a:br>
            <a:r>
              <a:rPr lang="es-MX" dirty="0" smtClean="0"/>
              <a:t>En </a:t>
            </a:r>
            <a:r>
              <a:rPr lang="es-MX" dirty="0"/>
              <a:t>esta etapa se implementa el sistema de gestión de horarios en producción, es decir, se pone a disposición de los usuarios.</a:t>
            </a:r>
          </a:p>
          <a:p>
            <a:r>
              <a:rPr lang="es-MX" b="1" dirty="0"/>
              <a:t> </a:t>
            </a:r>
            <a:r>
              <a:rPr lang="es-MX" b="1" u="sng" dirty="0"/>
              <a:t>Mantenimiento</a:t>
            </a:r>
            <a:r>
              <a:rPr lang="es-MX" b="1" u="sng" dirty="0" smtClean="0"/>
              <a:t>:</a:t>
            </a:r>
            <a:r>
              <a:rPr lang="es-MX" u="sng" dirty="0" smtClean="0"/>
              <a:t/>
            </a:r>
            <a:br>
              <a:rPr lang="es-MX" u="sng" dirty="0" smtClean="0"/>
            </a:br>
            <a:r>
              <a:rPr lang="es-MX" dirty="0" smtClean="0"/>
              <a:t>En </a:t>
            </a:r>
            <a:r>
              <a:rPr lang="es-MX" dirty="0"/>
              <a:t>esta etapa se realizan las actualizaciones y correcciones necesarias para mantener el sistema en funcionamiento. Las actualizaciones pueden ser necesarias para añadir nuevas funcionalidades o para corregir errores.</a:t>
            </a:r>
          </a:p>
        </p:txBody>
      </p:sp>
    </p:spTree>
    <p:extLst>
      <p:ext uri="{BB962C8B-B14F-4D97-AF65-F5344CB8AC3E}">
        <p14:creationId xmlns:p14="http://schemas.microsoft.com/office/powerpoint/2010/main" val="1519379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3D8726B-0153-B8BF-45D0-F2F18C82424F}"/>
              </a:ext>
            </a:extLst>
          </p:cNvPr>
          <p:cNvSpPr>
            <a:spLocks noGrp="1"/>
          </p:cNvSpPr>
          <p:nvPr>
            <p:ph type="title"/>
          </p:nvPr>
        </p:nvSpPr>
        <p:spPr>
          <a:xfrm>
            <a:off x="2143216" y="694765"/>
            <a:ext cx="7350407" cy="1017494"/>
          </a:xfrm>
        </p:spPr>
        <p:txBody>
          <a:bodyPr/>
          <a:lstStyle/>
          <a:p>
            <a:r>
              <a:rPr lang="en-US" dirty="0"/>
              <a:t>Descripción de los modulos</a:t>
            </a:r>
            <a:endParaRPr lang="es-PY" dirty="0"/>
          </a:p>
        </p:txBody>
      </p:sp>
      <p:sp>
        <p:nvSpPr>
          <p:cNvPr id="6" name="Marcador de contenido 5">
            <a:extLst>
              <a:ext uri="{FF2B5EF4-FFF2-40B4-BE49-F238E27FC236}">
                <a16:creationId xmlns:a16="http://schemas.microsoft.com/office/drawing/2014/main" xmlns="" id="{4857ED06-EDC9-065F-95A1-052B1F22D1AD}"/>
              </a:ext>
            </a:extLst>
          </p:cNvPr>
          <p:cNvSpPr>
            <a:spLocks noGrp="1"/>
          </p:cNvSpPr>
          <p:nvPr>
            <p:ph idx="1"/>
          </p:nvPr>
        </p:nvSpPr>
        <p:spPr>
          <a:xfrm>
            <a:off x="997804" y="1818457"/>
            <a:ext cx="8946541" cy="4195481"/>
          </a:xfrm>
        </p:spPr>
        <p:txBody>
          <a:bodyPr/>
          <a:lstStyle/>
          <a:p>
            <a:r>
              <a:rPr lang="es-PY" b="1" dirty="0" smtClean="0"/>
              <a:t>Modulo Login: </a:t>
            </a:r>
            <a:r>
              <a:rPr lang="es-PY" dirty="0" smtClean="0"/>
              <a:t>sirve para que el usuario puede entrar al sistema ingresando su Nombre de usuario y contraseña</a:t>
            </a:r>
            <a:br>
              <a:rPr lang="es-PY" dirty="0" smtClean="0"/>
            </a:br>
            <a:endParaRPr lang="es-PY"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064" y="2820683"/>
            <a:ext cx="4256560" cy="268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548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332</TotalTime>
  <Words>510</Words>
  <Application>Microsoft Office PowerPoint</Application>
  <PresentationFormat>Personalizado</PresentationFormat>
  <Paragraphs>57</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Ion</vt:lpstr>
      <vt:lpstr>Gestion de Horario</vt:lpstr>
      <vt:lpstr>Integrantes</vt:lpstr>
      <vt:lpstr>Presentación de PowerPoint</vt:lpstr>
      <vt:lpstr>Presentación de PowerPoint</vt:lpstr>
      <vt:lpstr>Identificación del proyecto</vt:lpstr>
      <vt:lpstr>Tecnología utilizada</vt:lpstr>
      <vt:lpstr> Arquitectura del proyecto</vt:lpstr>
      <vt:lpstr>Proceso de desarrollo</vt:lpstr>
      <vt:lpstr>Descripción de los modulos</vt:lpstr>
      <vt:lpstr>Descripción de los modulos</vt:lpstr>
      <vt:lpstr>Descripción de los modulos</vt:lpstr>
      <vt:lpstr>Descripción de los modulos</vt:lpstr>
      <vt:lpstr>Descripción de los modulos</vt:lpstr>
      <vt:lpstr>Desafíos</vt:lpstr>
      <vt:lpstr>Prueba y calidad</vt:lpstr>
      <vt:lpstr>Futuras mejoras</vt:lpstr>
      <vt:lpstr>Conclusión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Horario</dc:title>
  <dc:creator>jonathan garcia</dc:creator>
  <cp:lastModifiedBy>Fernando_Britez</cp:lastModifiedBy>
  <cp:revision>15</cp:revision>
  <dcterms:created xsi:type="dcterms:W3CDTF">2023-11-13T20:20:33Z</dcterms:created>
  <dcterms:modified xsi:type="dcterms:W3CDTF">2023-11-14T12:20:28Z</dcterms:modified>
</cp:coreProperties>
</file>