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31800" y="1587500"/>
            <a:ext cx="10464800" cy="1091159"/>
          </a:xfrm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CDEE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DCDEE0"/>
                </a:solidFill>
              </a:rPr>
              <a:t>jQuery事件管理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501900" y="3079750"/>
            <a:ext cx="10464800" cy="723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DEE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CDEE0"/>
                </a:solidFill>
              </a:rPr>
              <a:t>多管闲事和一问到底对于编程的意义</a:t>
            </a:r>
          </a:p>
        </p:txBody>
      </p:sp>
      <p:sp>
        <p:nvSpPr>
          <p:cNvPr id="34" name="Shape 34"/>
          <p:cNvSpPr/>
          <p:nvPr/>
        </p:nvSpPr>
        <p:spPr>
          <a:xfrm>
            <a:off x="7016750" y="7645400"/>
            <a:ext cx="14351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6AAA8"/>
                </a:solidFill>
              </a:rPr>
              <a:t>——余昊</a:t>
            </a:r>
          </a:p>
        </p:txBody>
      </p:sp>
      <p:sp>
        <p:nvSpPr>
          <p:cNvPr id="35" name="Shape 35"/>
          <p:cNvSpPr/>
          <p:nvPr/>
        </p:nvSpPr>
        <p:spPr>
          <a:xfrm>
            <a:off x="4774488" y="7010399"/>
            <a:ext cx="34558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A6AAA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6AAA8"/>
                </a:solidFill>
              </a:rPr>
              <a:t>jQuery源码分析系列课程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2324100"/>
            <a:ext cx="10464800" cy="749300"/>
          </a:xfrm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40">
                <a:solidFill>
                  <a:srgbClr val="FFFFFF"/>
                </a:solidFill>
              </a:rPr>
              <a:t>请说出事件委派的原理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4051300"/>
            <a:ext cx="10464800" cy="7493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？？？</a:t>
            </a:r>
          </a:p>
        </p:txBody>
      </p:sp>
      <p:sp>
        <p:nvSpPr>
          <p:cNvPr id="39" name="Shape 39"/>
          <p:cNvSpPr/>
          <p:nvPr/>
        </p:nvSpPr>
        <p:spPr>
          <a:xfrm>
            <a:off x="2110778" y="5778499"/>
            <a:ext cx="87832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答：…我一般用jQuery来进行事件委派。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3"/>
      <p:bldP build="whole" bldLvl="1" animBg="1" rev="0" advAuto="0" spid="38" grpId="2"/>
      <p:bldP build="whole" bldLvl="1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1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6868" y="2597150"/>
            <a:ext cx="2501901" cy="20447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42" name="Shape 42"/>
          <p:cNvSpPr/>
          <p:nvPr>
            <p:ph type="body" idx="1"/>
          </p:nvPr>
        </p:nvSpPr>
        <p:spPr>
          <a:xfrm>
            <a:off x="1313253" y="2447454"/>
            <a:ext cx="5932097" cy="2474480"/>
          </a:xfrm>
          <a:prstGeom prst="rect">
            <a:avLst/>
          </a:prstGeom>
        </p:spPr>
        <p:txBody>
          <a:bodyPr/>
          <a:lstStyle>
            <a:lvl1pPr defTabSz="578358">
              <a:lnSpc>
                <a:spcPct val="120000"/>
              </a:lnSpc>
              <a:defRPr sz="3168">
                <a:solidFill>
                  <a:srgbClr val="DCDEE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DCDEE0"/>
                </a:solidFill>
              </a:rPr>
              <a:t>可是既然事件委派的基础原理是依靠事件冒泡，那委派的事件可以阻止冒泡吗，如果可以，是从委派的元素开始还是以被委派的元素开始呢？</a:t>
            </a:r>
          </a:p>
        </p:txBody>
      </p:sp>
      <p:sp>
        <p:nvSpPr>
          <p:cNvPr id="43" name="Shape 43"/>
          <p:cNvSpPr/>
          <p:nvPr/>
        </p:nvSpPr>
        <p:spPr>
          <a:xfrm>
            <a:off x="7806868" y="4667249"/>
            <a:ext cx="2501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再瞎问弄死你啊~~</a:t>
            </a:r>
          </a:p>
        </p:txBody>
      </p:sp>
      <p:sp>
        <p:nvSpPr>
          <p:cNvPr id="44" name="Shape 44"/>
          <p:cNvSpPr/>
          <p:nvPr/>
        </p:nvSpPr>
        <p:spPr>
          <a:xfrm>
            <a:off x="4876800" y="6477888"/>
            <a:ext cx="3251200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。。。。。。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nodeType="afterEffect" presetClass="entr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presetClass="entr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2"/>
      <p:bldP build="whole" bldLvl="1" animBg="1" rev="0" advAuto="0" spid="42" grpId="1"/>
      <p:bldP build="whole" bldLvl="1" animBg="1" rev="0" advAuto="0" spid="43" grpId="3"/>
      <p:bldP build="whole" bldLvl="1" animBg="1" rev="0" advAuto="0" spid="44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863599" y="1020414"/>
            <a:ext cx="5740402" cy="9779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事件冒泡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2947239" y="3666367"/>
            <a:ext cx="7110322" cy="32071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事件在DOM树中会传播，IE与网景之争的那段日子里，一共有两种事件传播方式：捕获（网景）与冒泡（IE）。最后IE win。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856993" y="1982257"/>
            <a:ext cx="4589442" cy="15956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jQuery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2974054" y="4078992"/>
            <a:ext cx="8266442" cy="2534763"/>
          </a:xfrm>
          <a:prstGeom prst="rect">
            <a:avLst/>
          </a:prstGeom>
        </p:spPr>
        <p:txBody>
          <a:bodyPr/>
          <a:lstStyle/>
          <a:p>
            <a:pPr lvl="0" marL="0" indent="0" defTabSz="525779">
              <a:spcBef>
                <a:spcPts val="3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一个足以改变整个前端行业的js库。</a:t>
            </a:r>
            <a:endParaRPr sz="3420">
              <a:solidFill>
                <a:srgbClr val="FFFFFF"/>
              </a:solidFill>
            </a:endParaRPr>
          </a:p>
          <a:p>
            <a:pPr lvl="0" marL="0" indent="0" defTabSz="525779">
              <a:spcBef>
                <a:spcPts val="3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FFFFFF"/>
                </a:solidFill>
              </a:rPr>
              <a:t>用jQuery管理事件是非常方便的，归功于它统一的绑定事件方法，事件委派和自定义事件的功能。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1645" y="1415451"/>
            <a:ext cx="7137991" cy="11303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jQuery事件管理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1174493" y="2947080"/>
            <a:ext cx="10173859" cy="1859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jQuery中所有绑定事件的API，最终都指向on方法，所以on方法是jQuery事件绑定最底层的方法。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974169" y="4727129"/>
            <a:ext cx="10351659" cy="3474680"/>
            <a:chOff x="-88900" y="-50800"/>
            <a:chExt cx="10351658" cy="3474678"/>
          </a:xfrm>
        </p:grpSpPr>
        <p:pic>
          <p:nvPicPr>
            <p:cNvPr id="55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173859" cy="324607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10351659" cy="347467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6814693" y="2724150"/>
            <a:ext cx="5132355" cy="11303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jQuery.fn.on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13225" y="1992090"/>
            <a:ext cx="5989236" cy="5348614"/>
            <a:chOff x="-88900" y="-50800"/>
            <a:chExt cx="5989235" cy="5348613"/>
          </a:xfrm>
        </p:grpSpPr>
        <p:pic>
          <p:nvPicPr>
            <p:cNvPr id="60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11436" cy="51200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5989236" cy="5348614"/>
            </a:xfrm>
            <a:prstGeom prst="rect">
              <a:avLst/>
            </a:prstGeom>
            <a:effectLst/>
          </p:spPr>
        </p:pic>
      </p:grpSp>
      <p:grpSp>
        <p:nvGrpSpPr>
          <p:cNvPr id="64" name="Group 64"/>
          <p:cNvGrpSpPr/>
          <p:nvPr/>
        </p:nvGrpSpPr>
        <p:grpSpPr>
          <a:xfrm>
            <a:off x="5938643" y="4248608"/>
            <a:ext cx="6884456" cy="2831184"/>
            <a:chOff x="-88900" y="-50800"/>
            <a:chExt cx="6884454" cy="2831182"/>
          </a:xfrm>
        </p:grpSpPr>
        <p:pic>
          <p:nvPicPr>
            <p:cNvPr id="6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706655" cy="260258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2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88900" y="-50800"/>
              <a:ext cx="6884455" cy="2831183"/>
            </a:xfrm>
            <a:prstGeom prst="rect">
              <a:avLst/>
            </a:prstGeom>
            <a:effectLst/>
          </p:spPr>
        </p:pic>
      </p:grpSp>
      <p:sp>
        <p:nvSpPr>
          <p:cNvPr id="65" name="Shape 65"/>
          <p:cNvSpPr/>
          <p:nvPr/>
        </p:nvSpPr>
        <p:spPr>
          <a:xfrm>
            <a:off x="511224" y="7346949"/>
            <a:ext cx="11982352" cy="128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jQuery.fn.on方法实际上就是一个fix参数的方法，在方法的最后，它调用了一个内部的jQuery.event.add方法。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42277" y="635481"/>
            <a:ext cx="8554671" cy="1280447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jQuery.event.add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311717" y="2166173"/>
            <a:ext cx="6644656" cy="4526498"/>
            <a:chOff x="-88900" y="-50800"/>
            <a:chExt cx="6644654" cy="4526496"/>
          </a:xfrm>
        </p:grpSpPr>
        <p:pic>
          <p:nvPicPr>
            <p:cNvPr id="69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66855" cy="429789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6644655" cy="4526497"/>
            </a:xfrm>
            <a:prstGeom prst="rect">
              <a:avLst/>
            </a:prstGeom>
            <a:effectLst/>
          </p:spPr>
        </p:pic>
      </p:grpSp>
      <p:grpSp>
        <p:nvGrpSpPr>
          <p:cNvPr id="73" name="Group 73"/>
          <p:cNvGrpSpPr/>
          <p:nvPr/>
        </p:nvGrpSpPr>
        <p:grpSpPr>
          <a:xfrm>
            <a:off x="7049607" y="2159322"/>
            <a:ext cx="5725147" cy="7218257"/>
            <a:chOff x="-88900" y="-50800"/>
            <a:chExt cx="5725146" cy="7218256"/>
          </a:xfrm>
        </p:grpSpPr>
        <p:pic>
          <p:nvPicPr>
            <p:cNvPr id="72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547347" cy="69896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88900" y="-50800"/>
              <a:ext cx="5725147" cy="7218257"/>
            </a:xfrm>
            <a:prstGeom prst="rect">
              <a:avLst/>
            </a:prstGeom>
            <a:effectLst/>
          </p:spPr>
        </p:pic>
      </p:grpSp>
      <p:sp>
        <p:nvSpPr>
          <p:cNvPr id="74" name="Shape 74"/>
          <p:cNvSpPr/>
          <p:nvPr/>
        </p:nvSpPr>
        <p:spPr>
          <a:xfrm>
            <a:off x="198694" y="6713446"/>
            <a:ext cx="6870701" cy="237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add方法是jq把事件绑定到元素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上的底层方法。但是它并不是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真的用浏览器方法绑定在元素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上，而是绑定了一个代理方法。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505948" y="778741"/>
            <a:ext cx="7169827" cy="1280447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jQuery.event.add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417919" y="2115422"/>
            <a:ext cx="6004328" cy="3849819"/>
            <a:chOff x="-88900" y="-50800"/>
            <a:chExt cx="6004327" cy="3849818"/>
          </a:xfrm>
        </p:grpSpPr>
        <p:pic>
          <p:nvPicPr>
            <p:cNvPr id="78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26528" cy="36212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6004328" cy="3849819"/>
            </a:xfrm>
            <a:prstGeom prst="rect">
              <a:avLst/>
            </a:prstGeom>
            <a:effectLst/>
          </p:spPr>
        </p:pic>
      </p:grpSp>
      <p:sp>
        <p:nvSpPr>
          <p:cNvPr id="80" name="Shape 80"/>
          <p:cNvSpPr/>
          <p:nvPr/>
        </p:nvSpPr>
        <p:spPr>
          <a:xfrm>
            <a:off x="467332" y="5808961"/>
            <a:ext cx="5905501" cy="3575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special.add是对focus相关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事件做的一个兼容处理。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而下一步操作，是将bind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函数与delagate函数分别插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入事件队列的尾部与头部，</a:t>
            </a:r>
            <a:br>
              <a:rPr sz="3800">
                <a:solidFill>
                  <a:srgbClr val="FFFFFF"/>
                </a:solidFill>
              </a:rPr>
            </a:br>
            <a:r>
              <a:rPr sz="3800">
                <a:solidFill>
                  <a:srgbClr val="FFFFFF"/>
                </a:solidFill>
              </a:rPr>
              <a:t>实现『冒泡』的效果。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6759542" y="2113363"/>
            <a:ext cx="5873446" cy="5526874"/>
            <a:chOff x="-88900" y="-50800"/>
            <a:chExt cx="5873444" cy="5526873"/>
          </a:xfrm>
        </p:grpSpPr>
        <p:pic>
          <p:nvPicPr>
            <p:cNvPr id="82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695645" cy="529827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88900" y="-50800"/>
              <a:ext cx="5873445" cy="552687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