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92" r:id="rId1"/>
  </p:sldMasterIdLst>
  <p:notesMasterIdLst>
    <p:notesMasterId r:id="rId8"/>
  </p:notesMasterIdLst>
  <p:handoutMasterIdLst>
    <p:handoutMasterId r:id="rId9"/>
  </p:handoutMasterIdLst>
  <p:sldIdLst>
    <p:sldId id="456" r:id="rId2"/>
    <p:sldId id="504" r:id="rId3"/>
    <p:sldId id="528" r:id="rId4"/>
    <p:sldId id="529" r:id="rId5"/>
    <p:sldId id="530" r:id="rId6"/>
    <p:sldId id="345" r:id="rId7"/>
  </p:sldIdLst>
  <p:sldSz cx="9906000" cy="6858000" type="A4"/>
  <p:notesSz cx="7315200" cy="9601200"/>
  <p:custDataLst>
    <p:tags r:id="rId10"/>
  </p:custDataLst>
  <p:defaultTextStyle>
    <a:defPPr>
      <a:defRPr lang="en-GB"/>
    </a:defPPr>
    <a:lvl1pPr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04850" indent="-269875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084263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519238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1952625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>
          <p15:clr>
            <a:srgbClr val="A4A3A4"/>
          </p15:clr>
        </p15:guide>
        <p15:guide id="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9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4586"/>
    <a:srgbClr val="FF9933"/>
    <a:srgbClr val="CC6600"/>
    <a:srgbClr val="FDF3B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 autoAdjust="0"/>
    <p:restoredTop sz="96311" autoAdjust="0"/>
  </p:normalViewPr>
  <p:slideViewPr>
    <p:cSldViewPr>
      <p:cViewPr varScale="1">
        <p:scale>
          <a:sx n="85" d="100"/>
          <a:sy n="85" d="100"/>
        </p:scale>
        <p:origin x="1234" y="48"/>
      </p:cViewPr>
      <p:guideLst>
        <p:guide orient="horz" pos="1960"/>
        <p:guide pos="2831"/>
      </p:guideLst>
    </p:cSldViewPr>
  </p:slideViewPr>
  <p:outlineViewPr>
    <p:cViewPr varScale="1">
      <p:scale>
        <a:sx n="170" d="200"/>
        <a:sy n="170" d="2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54" d="100"/>
          <a:sy n="54" d="100"/>
        </p:scale>
        <p:origin x="-2286" y="-102"/>
      </p:cViewPr>
      <p:guideLst>
        <p:guide orient="horz" pos="2749"/>
        <p:guide pos="20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t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1FDF0138-28C4-4B4B-B32B-2BA1121E9127}" type="datetime1">
              <a:rPr lang="en-US"/>
              <a:pPr>
                <a:defRPr/>
              </a:pPr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 anchor="b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b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C192955A-142D-4E2C-AC0C-B3B6908EE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199063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51525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703457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03457" algn="l"/>
                <a:tab pos="1406914" algn="l"/>
                <a:tab pos="2110370" algn="l"/>
                <a:tab pos="2813827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D4EB43C-CBEA-42BA-A296-6508B2D9B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172064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477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0890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303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682625">
              <a:tabLst>
                <a:tab pos="682625" algn="l"/>
                <a:tab pos="1371600" algn="l"/>
                <a:tab pos="2054225" algn="l"/>
                <a:tab pos="2743200" algn="l"/>
              </a:tabLst>
            </a:pPr>
            <a:fld id="{A7ABDEA2-391B-4FC3-B0B0-D5457455F789}" type="slidenum">
              <a:rPr lang="en-US" smtClean="0"/>
              <a:pPr defTabSz="682625">
                <a:tabLst>
                  <a:tab pos="682625" algn="l"/>
                  <a:tab pos="1371600" algn="l"/>
                  <a:tab pos="2054225" algn="l"/>
                  <a:tab pos="2743200" algn="l"/>
                </a:tabLst>
              </a:pPr>
              <a:t>1</a:t>
            </a:fld>
            <a:endParaRPr lang="en-US" dirty="0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727075"/>
            <a:ext cx="5203825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6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700088">
              <a:tabLst>
                <a:tab pos="700088" algn="l"/>
                <a:tab pos="1404938" algn="l"/>
                <a:tab pos="2106613" algn="l"/>
                <a:tab pos="2811463" algn="l"/>
              </a:tabLst>
            </a:pPr>
            <a:fld id="{F0266FFB-C460-4027-B658-DF560FA471F3}" type="slidenum">
              <a:rPr lang="en-US" smtClean="0"/>
              <a:pPr defTabSz="700088">
                <a:tabLst>
                  <a:tab pos="700088" algn="l"/>
                  <a:tab pos="1404938" algn="l"/>
                  <a:tab pos="2106613" algn="l"/>
                  <a:tab pos="2811463" algn="l"/>
                </a:tabLst>
              </a:pPr>
              <a:t>6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292225" y="727075"/>
            <a:ext cx="4727575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888" tIns="44444" rIns="88888" bIns="44444" anchor="ctr"/>
          <a:lstStyle/>
          <a:p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1641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2561" y="2129985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86682" y="3885528"/>
            <a:ext cx="6934199" cy="1752665"/>
          </a:xfrm>
        </p:spPr>
        <p:txBody>
          <a:bodyPr/>
          <a:lstStyle>
            <a:lvl1pPr marL="0" indent="0" algn="ctr">
              <a:buNone/>
              <a:defRPr/>
            </a:lvl1pPr>
            <a:lvl2pPr marL="434413" indent="0" algn="ctr">
              <a:buNone/>
              <a:defRPr/>
            </a:lvl2pPr>
            <a:lvl3pPr marL="868826" indent="0" algn="ctr">
              <a:buNone/>
              <a:defRPr/>
            </a:lvl3pPr>
            <a:lvl4pPr marL="1303239" indent="0" algn="ctr">
              <a:buNone/>
              <a:defRPr/>
            </a:lvl4pPr>
            <a:lvl5pPr marL="1737652" indent="0" algn="ctr">
              <a:buNone/>
              <a:defRPr/>
            </a:lvl5pPr>
            <a:lvl6pPr marL="2172064" indent="0" algn="ctr">
              <a:buNone/>
              <a:defRPr/>
            </a:lvl6pPr>
            <a:lvl7pPr marL="2606477" indent="0" algn="ctr">
              <a:buNone/>
              <a:defRPr/>
            </a:lvl7pPr>
            <a:lvl8pPr marL="3040890" indent="0" algn="ctr">
              <a:buNone/>
              <a:defRPr/>
            </a:lvl8pPr>
            <a:lvl9pPr marL="347530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32FA39-8668-4F5D-B57F-F7062F5C0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3" descr="LOGO.png"/>
          <p:cNvPicPr>
            <a:picLocks noChangeAspect="1"/>
          </p:cNvPicPr>
          <p:nvPr userDrawn="1"/>
        </p:nvPicPr>
        <p:blipFill>
          <a:blip r:embed="rId15" cstate="print"/>
          <a:srcRect b="20309"/>
          <a:stretch>
            <a:fillRect/>
          </a:stretch>
        </p:blipFill>
        <p:spPr bwMode="auto">
          <a:xfrm>
            <a:off x="421432" y="214313"/>
            <a:ext cx="121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0" y="6607175"/>
            <a:ext cx="7401272" cy="25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83" tIns="43441" rIns="86883" bIns="4344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Calibri" charset="0"/>
              </a:rPr>
              <a:t>GSA Agile BPA Prototype Implementation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58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 descr="PPT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447800" y="1844824"/>
            <a:ext cx="8040688" cy="199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5514" tIns="42757" rIns="85514" bIns="42757"/>
          <a:lstStyle/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3000" b="1" dirty="0">
                <a:solidFill>
                  <a:srgbClr val="004586"/>
                </a:solidFill>
                <a:latin typeface="Calibri" charset="0"/>
              </a:rPr>
              <a:t>GSA Agile BPA </a:t>
            </a:r>
            <a:endParaRPr lang="en-US" sz="30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2400" b="1" dirty="0" smtClean="0">
                <a:solidFill>
                  <a:srgbClr val="004586"/>
                </a:solidFill>
                <a:latin typeface="Calibri" charset="0"/>
              </a:rPr>
              <a:t>Prototype </a:t>
            </a:r>
            <a:r>
              <a:rPr lang="en-US" sz="2400" b="1" dirty="0">
                <a:solidFill>
                  <a:srgbClr val="004586"/>
                </a:solidFill>
                <a:latin typeface="Calibri" charset="0"/>
              </a:rPr>
              <a:t>Implementation</a:t>
            </a:r>
            <a:endParaRPr lang="en-US" sz="31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fi-FI" b="1" i="1" dirty="0">
                <a:latin typeface="Calibri" charset="0"/>
              </a:rPr>
              <a:t>6/21/2015 – 6/26/2015 </a:t>
            </a:r>
            <a:r>
              <a:rPr lang="fi-FI" b="1" i="1" dirty="0" err="1" smtClean="0">
                <a:latin typeface="Calibri" charset="0"/>
              </a:rPr>
              <a:t>Timelines</a:t>
            </a: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June 2015</a:t>
            </a:r>
            <a:endParaRPr lang="en-US" sz="4000" b="1" dirty="0">
              <a:solidFill>
                <a:srgbClr val="004586"/>
              </a:solidFill>
              <a:latin typeface="Calibri" charset="0"/>
            </a:endParaRPr>
          </a:p>
        </p:txBody>
      </p:sp>
      <p:pic>
        <p:nvPicPr>
          <p:cNvPr id="13316" name="Picture 13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263525"/>
            <a:ext cx="1551856" cy="50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2" descr="TAG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3038" y="4660900"/>
            <a:ext cx="40433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366713" y="6167438"/>
            <a:ext cx="77866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 anchor="ctr">
            <a:spAutoFit/>
          </a:bodyPr>
          <a:lstStyle/>
          <a:p>
            <a:pPr defTabSz="866775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NETE = NET EFFECT</a:t>
            </a:r>
            <a:endParaRPr lang="en-US" sz="500" b="1" dirty="0">
              <a:solidFill>
                <a:schemeClr val="bg1"/>
              </a:solidFill>
            </a:endParaRPr>
          </a:p>
          <a:p>
            <a:pPr defTabSz="866775" eaLnBrk="0" hangingPunct="0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INTEGRATED MANAGEMENT COSULTING l ENTERPRISE ARCHITECTURE l TECHNOLOGY SOLUTIONS l WEB l INTERACTIVE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1999 - 2012, 13 Years of Excellence - NETE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39725" y="4161440"/>
            <a:ext cx="868363" cy="112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82251"/>
            <a:ext cx="837375" cy="91450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2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64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application is targeted towards Medical Practitioners including Doctors, Nurses, Researchers and general public who is interested in finding out the adverse effects of Drugs, Devices and Vaccines.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This app attempts to answer a simple user story: "What drugs have adverse events, how serious are they and who reports them and other related requests e.g. User Dashboard, Reporting, Visualization etc.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tool is built using Agile methodology Scrum Framework and is planned around Product Backlog.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For planning purposes, the project is divided into five sprints, each sprint being one day in length and each sprint will result in a deployed release.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Supported Browsers are </a:t>
            </a:r>
            <a:r>
              <a:rPr lang="en-US" sz="20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IE10 and Chrome</a:t>
            </a:r>
            <a:endParaRPr lang="en-US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CodeBase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technical design documents are being stored in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under the repository “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90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3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6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4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Product Backlog</a:t>
            </a:r>
            <a:endParaRPr lang="en-US" sz="24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Build </a:t>
            </a: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 system/tool to report side effects of adverse Drugs, Vaccines and Devices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the Data Set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User Profile Management – User authentication and Authorization – </a:t>
            </a:r>
            <a:r>
              <a:rPr lang="en-US" sz="1650" kern="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Medium Priority, High Complexity</a:t>
            </a:r>
            <a:endParaRPr lang="en-US" sz="1650" kern="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Provide Summary visualizations in form of charts for all 3 entities – High </a:t>
            </a:r>
            <a:r>
              <a:rPr lang="en-US" sz="1650" kern="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Priority, Medium Complexity</a:t>
            </a:r>
            <a:endParaRPr lang="en-US" sz="1650" kern="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Get TOP 1000 drug names by AE count – High </a:t>
            </a:r>
            <a:r>
              <a:rPr lang="en-US" sz="1650" kern="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Priority, Medium Complexity</a:t>
            </a:r>
            <a:endParaRPr lang="en-US" sz="1650" kern="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Provide Item details including  the effects and when it was reported – Medium </a:t>
            </a:r>
            <a:r>
              <a:rPr lang="en-US" sz="165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priority, Medium Complexity</a:t>
            </a:r>
            <a:endParaRPr lang="en-US" sz="1650" kern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Ability to report a side effect – Medium </a:t>
            </a:r>
            <a:r>
              <a:rPr lang="en-US" sz="165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priority, High Complexity</a:t>
            </a:r>
            <a:endParaRPr lang="en-US" sz="1650" kern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Search Products (Drugs, Vaccines and Devices) with Adverse Effects – LOW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Priority, High Priority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Ability to add alerts for a specific entity for updated AE – Low priority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Provide Filter capability – Low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Priority, High Priority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Get count of patient reactions related to a drug – Low priority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Return the list of All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Drugs – Low Priority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Request Top 1000 pharmacy classed by count of AEs – Low priority</a:t>
            </a:r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4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</a:t>
            </a:r>
            <a:r>
              <a:rPr lang="en-US" sz="2400" b="1" cap="all" dirty="0" smtClean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Sprint Plan</a:t>
            </a:r>
            <a:endParaRPr lang="en-US" sz="2400" b="1" cap="all" dirty="0">
              <a:solidFill>
                <a:srgbClr val="0045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2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764704"/>
            <a:ext cx="8729860" cy="466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fi-FI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6/21/2015 – </a:t>
            </a:r>
            <a:r>
              <a:rPr lang="fi-FI" sz="2000" b="1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KickOff</a:t>
            </a:r>
            <a:r>
              <a:rPr lang="fi-FI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2000" b="1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Meeting</a:t>
            </a:r>
            <a:endParaRPr lang="fi-FI" sz="2000" b="1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Scope and Data 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Set/s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GitHub 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repository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Get the Team together</a:t>
            </a: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6/22/2015 – Sprint 1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Data Set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the Project framework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- Create a page for returning the list of TOP 1000 drugs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Automated test framework added to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repository</a:t>
            </a: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6/23/2015 – Sprint 2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– Item Details Page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working design prototype for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kern="0" dirty="0" err="1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ToBeReleased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Product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 up continuous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Integration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wireframes for Sprint 3 and Sprint 4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Items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Start working on DB Model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the Cloud infrastructure and Deploy the tool 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Interview User Community and incorporate feedback into the Backlog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Write Usability Tests</a:t>
            </a: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5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</a:t>
            </a:r>
            <a:r>
              <a:rPr lang="en-US" sz="2400" b="1" cap="all" dirty="0" smtClean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Sprint plan - </a:t>
            </a:r>
            <a:r>
              <a:rPr lang="en-US" sz="2400" b="1" cap="all" dirty="0" err="1" smtClean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Contd</a:t>
            </a:r>
            <a:endParaRPr lang="en-US" sz="2400" b="1" cap="all" dirty="0">
              <a:solidFill>
                <a:srgbClr val="0045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2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764704"/>
            <a:ext cx="872986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6/24/2015 </a:t>
            </a:r>
            <a:r>
              <a:rPr lang="en-US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– Sprint 3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Continuous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monitoring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Finish up the use case – Item Details Page </a:t>
            </a:r>
            <a:endParaRPr lang="en-US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</a:t>
            </a: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use case - Visualize summary charts (adverse effects) for all drugs over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time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Perform Usability Tests</a:t>
            </a: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6/25/2015 – Sprint 4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Perform regression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GoLive</a:t>
            </a: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with Release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1.0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</a:t>
            </a:r>
            <a:r>
              <a:rPr lang="en-US" sz="1600" kern="0" dirty="0" err="1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DataBase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future sprint enhancements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Sprint </a:t>
            </a:r>
            <a:r>
              <a:rPr lang="en-US" sz="2000" b="1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Retrospective Meeting</a:t>
            </a:r>
            <a:endParaRPr lang="en-US" sz="2000" b="1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Sprint 5 (TBD)</a:t>
            </a:r>
            <a:endParaRPr lang="en-US" sz="2000" b="1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– User authentication and authorization</a:t>
            </a: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Sprint </a:t>
            </a:r>
            <a:r>
              <a:rPr lang="en-US" sz="2000" b="1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 (TBD)</a:t>
            </a:r>
            <a:endParaRPr lang="en-US" sz="2000" b="1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–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Ability to report an adverse effect 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b="1" ker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Sprint </a:t>
            </a:r>
            <a:r>
              <a:rPr lang="en-US" sz="2000" b="1" kern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7 (TBD)</a:t>
            </a:r>
            <a:endParaRPr lang="en-US" sz="2000" b="1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–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Provide search and filter capabilities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836064"/>
            <a:ext cx="9223584" cy="5673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555" name="TextBox 12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869E1D99-258E-4EFF-8C79-1B6B1B8A0F50}" type="slidenum">
              <a:rPr lang="en-US" sz="1100" b="1">
                <a:solidFill>
                  <a:schemeClr val="bg1"/>
                </a:solidFill>
                <a:latin typeface="Calibri" charset="0"/>
              </a:rPr>
              <a:pPr/>
              <a:t>6</a:t>
            </a:fld>
            <a:endParaRPr lang="en-US" sz="11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1424608" y="2564904"/>
            <a:ext cx="3526284" cy="67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9866" tIns="29933" rIns="59866" bIns="29933">
            <a:spAutoFit/>
          </a:bodyPr>
          <a:lstStyle/>
          <a:p>
            <a:r>
              <a:rPr lang="en-US" sz="4000" b="1" i="1" dirty="0">
                <a:solidFill>
                  <a:srgbClr val="214365"/>
                </a:solidFill>
                <a:latin typeface="Calibri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eb461225a925b875ea47677265398c7456259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7025</TotalTime>
  <Words>568</Words>
  <Application>Microsoft Office PowerPoint</Application>
  <PresentationFormat>A4 Paper (210x297 mm)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MS Gothic</vt:lpstr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Sydney Gomes</Manager>
  <Company>NET ESOLUTIONS CORPORATION (NETE)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METRICS: Initial User-Interface Design Concept</dc:title>
  <dc:subject>STAR METRICS: Initial User-Interface Design Concept</dc:subject>
  <dc:creator>NETE</dc:creator>
  <cp:keywords>User Interface Design</cp:keywords>
  <dc:description>STAR METRICS: Initial User-Interface Design Concept
Designed by NET ESOLUTIONS</dc:description>
  <cp:lastModifiedBy>Savita</cp:lastModifiedBy>
  <cp:revision>1193</cp:revision>
  <cp:lastPrinted>2012-09-04T19:37:36Z</cp:lastPrinted>
  <dcterms:created xsi:type="dcterms:W3CDTF">2012-07-19T15:23:50Z</dcterms:created>
  <dcterms:modified xsi:type="dcterms:W3CDTF">2015-06-25T02:32:03Z</dcterms:modified>
  <cp:category>User Interface Design</cp:category>
</cp:coreProperties>
</file>