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27" autoAdjust="0"/>
  </p:normalViewPr>
  <p:slideViewPr>
    <p:cSldViewPr>
      <p:cViewPr>
        <p:scale>
          <a:sx n="100" d="100"/>
          <a:sy n="100" d="100"/>
        </p:scale>
        <p:origin x="-516" y="12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7CB889-755F-4466-BB8E-37E82E753DA1}" type="datetimeFigureOut">
              <a:rPr lang="en-US" smtClean="0"/>
              <a:t>10/2/2023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BAB763-81CB-4F6E-8F34-C702A261060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BAB763-81CB-4F6E-8F34-C702A2610601}"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solidFill>
                  <a:schemeClr val="tx2">
                    <a:lumMod val="75000"/>
                  </a:schemeClr>
                </a:solidFill>
                <a:latin typeface="Algerian" pitchFamily="82" charset="0"/>
              </a:rPr>
              <a:t>Software Requirements Specification for Library Management System</a:t>
            </a:r>
            <a:endParaRPr lang="en-US" sz="2800" dirty="0">
              <a:solidFill>
                <a:schemeClr val="tx2">
                  <a:lumMod val="75000"/>
                </a:schemeClr>
              </a:solidFill>
              <a:latin typeface="Algerian" pitchFamily="82" charset="0"/>
            </a:endParaRPr>
          </a:p>
        </p:txBody>
      </p:sp>
      <p:sp>
        <p:nvSpPr>
          <p:cNvPr id="3" name="Subtitle 2"/>
          <p:cNvSpPr>
            <a:spLocks noGrp="1"/>
          </p:cNvSpPr>
          <p:nvPr>
            <p:ph type="subTitle" idx="1"/>
          </p:nvPr>
        </p:nvSpPr>
        <p:spPr>
          <a:xfrm>
            <a:off x="304800" y="3505200"/>
            <a:ext cx="7467600" cy="3352800"/>
          </a:xfrm>
        </p:spPr>
        <p:txBody>
          <a:bodyPr>
            <a:noAutofit/>
          </a:bodyPr>
          <a:lstStyle/>
          <a:p>
            <a:pPr algn="l"/>
            <a:r>
              <a:rPr lang="en-US" sz="1600" dirty="0" smtClean="0">
                <a:solidFill>
                  <a:schemeClr val="accent2">
                    <a:lumMod val="75000"/>
                  </a:schemeClr>
                </a:solidFill>
              </a:rPr>
              <a:t>Table of Contents:</a:t>
            </a:r>
          </a:p>
          <a:p>
            <a:pPr algn="l"/>
            <a:r>
              <a:rPr lang="en-US" sz="1600" dirty="0" smtClean="0">
                <a:solidFill>
                  <a:schemeClr val="accent2">
                    <a:lumMod val="75000"/>
                  </a:schemeClr>
                </a:solidFill>
              </a:rPr>
              <a:t>1.0 Introduction</a:t>
            </a:r>
          </a:p>
          <a:p>
            <a:pPr algn="l"/>
            <a:r>
              <a:rPr lang="en-US" sz="1600" dirty="0" smtClean="0">
                <a:solidFill>
                  <a:schemeClr val="accent2">
                    <a:lumMod val="75000"/>
                  </a:schemeClr>
                </a:solidFill>
              </a:rPr>
              <a:t>1.1 Purpose</a:t>
            </a:r>
          </a:p>
          <a:p>
            <a:pPr algn="l"/>
            <a:r>
              <a:rPr lang="en-US" sz="1600" dirty="0" smtClean="0">
                <a:solidFill>
                  <a:schemeClr val="accent2">
                    <a:lumMod val="75000"/>
                  </a:schemeClr>
                </a:solidFill>
              </a:rPr>
              <a:t>1.2 Scope of Product</a:t>
            </a:r>
          </a:p>
          <a:p>
            <a:pPr algn="l"/>
            <a:r>
              <a:rPr lang="en-US" sz="1600" dirty="0" smtClean="0">
                <a:solidFill>
                  <a:schemeClr val="accent2">
                    <a:lumMod val="75000"/>
                  </a:schemeClr>
                </a:solidFill>
              </a:rPr>
              <a:t>1.3 Definitions, Acronyms, and Abbreviations</a:t>
            </a:r>
          </a:p>
          <a:p>
            <a:pPr algn="l"/>
            <a:r>
              <a:rPr lang="en-US" sz="1600" dirty="0" smtClean="0">
                <a:solidFill>
                  <a:schemeClr val="accent2">
                    <a:lumMod val="75000"/>
                  </a:schemeClr>
                </a:solidFill>
              </a:rPr>
              <a:t>1.4 References</a:t>
            </a:r>
          </a:p>
          <a:p>
            <a:pPr algn="l"/>
            <a:r>
              <a:rPr lang="en-US" sz="1600" dirty="0" smtClean="0">
                <a:solidFill>
                  <a:schemeClr val="accent2">
                    <a:lumMod val="75000"/>
                  </a:schemeClr>
                </a:solidFill>
              </a:rPr>
              <a:t>1.5 Overview</a:t>
            </a:r>
          </a:p>
          <a:p>
            <a:pPr algn="l"/>
            <a:r>
              <a:rPr lang="en-US" sz="1600" dirty="0" smtClean="0">
                <a:solidFill>
                  <a:schemeClr val="accent2">
                    <a:lumMod val="75000"/>
                  </a:schemeClr>
                </a:solidFill>
              </a:rPr>
              <a:t>2.0 General Description</a:t>
            </a:r>
          </a:p>
          <a:p>
            <a:pPr algn="l"/>
            <a:r>
              <a:rPr lang="en-US" sz="1600" dirty="0" smtClean="0">
                <a:solidFill>
                  <a:schemeClr val="accent2">
                    <a:lumMod val="75000"/>
                  </a:schemeClr>
                </a:solidFill>
              </a:rPr>
              <a:t>2.1 Product Perspective</a:t>
            </a:r>
          </a:p>
          <a:p>
            <a:pPr algn="l"/>
            <a:r>
              <a:rPr lang="en-US" sz="1600" dirty="0" smtClean="0">
                <a:solidFill>
                  <a:schemeClr val="accent2">
                    <a:lumMod val="75000"/>
                  </a:schemeClr>
                </a:solidFill>
              </a:rPr>
              <a:t>2.2 Product Functions</a:t>
            </a:r>
          </a:p>
          <a:p>
            <a:pPr algn="l"/>
            <a:r>
              <a:rPr lang="en-US" sz="1600" dirty="0" smtClean="0">
                <a:solidFill>
                  <a:schemeClr val="accent2">
                    <a:lumMod val="75000"/>
                  </a:schemeClr>
                </a:solidFill>
              </a:rPr>
              <a:t>2.3 User </a:t>
            </a:r>
            <a:r>
              <a:rPr lang="en-US" sz="1600" dirty="0" smtClean="0">
                <a:solidFill>
                  <a:schemeClr val="accent2">
                    <a:lumMod val="75000"/>
                  </a:schemeClr>
                </a:solidFill>
              </a:rPr>
              <a:t>Characteristics</a:t>
            </a:r>
            <a:endParaRPr lang="en-US" sz="1600" dirty="0" smtClean="0">
              <a:solidFill>
                <a:schemeClr val="accent2">
                  <a:lumMod val="75000"/>
                </a:schemeClr>
              </a:solidFill>
            </a:endParaRPr>
          </a:p>
          <a:p>
            <a:pPr algn="l"/>
            <a:endParaRPr lang="en-US" sz="1600"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9).png"/>
          <p:cNvPicPr>
            <a:picLocks noGrp="1" noChangeAspect="1"/>
          </p:cNvPicPr>
          <p:nvPr>
            <p:ph idx="1"/>
          </p:nvPr>
        </p:nvPicPr>
        <p:blipFill>
          <a:blip r:embed="rId2"/>
          <a:srcRect l="18763" t="30305" r="37694" b="44441"/>
          <a:stretch>
            <a:fillRect/>
          </a:stretch>
        </p:blipFill>
        <p:spPr>
          <a:xfrm>
            <a:off x="381000" y="1524000"/>
            <a:ext cx="6934200" cy="1600200"/>
          </a:xfrm>
        </p:spPr>
      </p:pic>
      <p:sp>
        <p:nvSpPr>
          <p:cNvPr id="6" name="Rectangle 5"/>
          <p:cNvSpPr/>
          <p:nvPr/>
        </p:nvSpPr>
        <p:spPr>
          <a:xfrm>
            <a:off x="304800" y="3276600"/>
            <a:ext cx="8610600" cy="2923877"/>
          </a:xfrm>
          <a:prstGeom prst="rect">
            <a:avLst/>
          </a:prstGeom>
        </p:spPr>
        <p:txBody>
          <a:bodyPr wrap="square">
            <a:spAutoFit/>
          </a:bodyPr>
          <a:lstStyle/>
          <a:p>
            <a:r>
              <a:rPr lang="en-US" sz="2800" dirty="0" smtClean="0"/>
              <a:t>2.4 General </a:t>
            </a:r>
            <a:r>
              <a:rPr lang="en-US" sz="2800" dirty="0" smtClean="0"/>
              <a:t>Constraints</a:t>
            </a:r>
          </a:p>
          <a:p>
            <a:endParaRPr lang="en-US" sz="2800" dirty="0" smtClean="0"/>
          </a:p>
          <a:p>
            <a:pPr algn="just"/>
            <a:r>
              <a:rPr lang="en-US" sz="1600" dirty="0" smtClean="0">
                <a:solidFill>
                  <a:schemeClr val="accent2">
                    <a:lumMod val="75000"/>
                  </a:schemeClr>
                </a:solidFill>
              </a:rPr>
              <a:t>The current hardware for the existing Library Book System is mainframe with text type terminal. Therefore, if the new system is PC based, there will be a need to replace with PC hardware and new network facility. The Library Book System can potentially have hundreds of users. It is unrealistic to provide training for everyone. Therefore, the system should be designed for easy to use, providing help instructions, and appropriate error messages for invalid user inputs. Security is important to library operation. Library user is allowed to use the Library Book System only for searching book records. User should never be able to break into the system and to perform any modification. Reliability is vital to library operation. </a:t>
            </a:r>
            <a:r>
              <a:rPr lang="en-US" sz="1600" dirty="0" smtClean="0">
                <a:solidFill>
                  <a:schemeClr val="accent2">
                    <a:lumMod val="75000"/>
                  </a:schemeClr>
                </a:solidFill>
              </a:rPr>
              <a:t> </a:t>
            </a:r>
            <a:endParaRPr lang="en-US" sz="1600" dirty="0">
              <a:solidFill>
                <a:schemeClr val="accent2">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sz="2800" dirty="0" smtClean="0"/>
              <a:t>2.5 Assumptions and </a:t>
            </a:r>
            <a:r>
              <a:rPr lang="en-US" sz="2800" dirty="0" smtClean="0"/>
              <a:t>Dependencies</a:t>
            </a:r>
          </a:p>
          <a:p>
            <a:pPr>
              <a:buNone/>
            </a:pPr>
            <a:r>
              <a:rPr lang="en-US" sz="1600" dirty="0" smtClean="0">
                <a:solidFill>
                  <a:schemeClr val="accent2">
                    <a:lumMod val="75000"/>
                  </a:schemeClr>
                </a:solidFill>
              </a:rPr>
              <a:t>The following is a list of assumptions and dependencies that would affect the </a:t>
            </a:r>
            <a:r>
              <a:rPr lang="en-US" sz="1600" dirty="0" smtClean="0">
                <a:solidFill>
                  <a:schemeClr val="accent2">
                    <a:lumMod val="75000"/>
                  </a:schemeClr>
                </a:solidFill>
              </a:rPr>
              <a:t> software requirements </a:t>
            </a:r>
            <a:r>
              <a:rPr lang="en-US" sz="1600" dirty="0" smtClean="0">
                <a:solidFill>
                  <a:schemeClr val="accent2">
                    <a:lumMod val="75000"/>
                  </a:schemeClr>
                </a:solidFill>
              </a:rPr>
              <a:t>if they turned out to be false</a:t>
            </a:r>
            <a:r>
              <a:rPr lang="en-US" sz="1600" dirty="0" smtClean="0">
                <a:solidFill>
                  <a:schemeClr val="accent2">
                    <a:lumMod val="75000"/>
                  </a:schemeClr>
                </a:solidFill>
              </a:rPr>
              <a:t>:</a:t>
            </a:r>
          </a:p>
          <a:p>
            <a:pPr>
              <a:buNone/>
            </a:pPr>
            <a:r>
              <a:rPr lang="en-US" sz="1600" dirty="0" smtClean="0">
                <a:solidFill>
                  <a:schemeClr val="accent2">
                    <a:lumMod val="75000"/>
                  </a:schemeClr>
                </a:solidFill>
              </a:rPr>
              <a:t># </a:t>
            </a:r>
            <a:r>
              <a:rPr lang="en-US" sz="1600" dirty="0" smtClean="0">
                <a:solidFill>
                  <a:schemeClr val="accent2">
                    <a:lumMod val="75000"/>
                  </a:schemeClr>
                </a:solidFill>
              </a:rPr>
              <a:t>Users have basic understanding to PC and Windows</a:t>
            </a:r>
            <a:r>
              <a:rPr lang="en-US" sz="1600" dirty="0" smtClean="0">
                <a:solidFill>
                  <a:schemeClr val="accent2">
                    <a:lumMod val="75000"/>
                  </a:schemeClr>
                </a:solidFill>
              </a:rPr>
              <a:t>.</a:t>
            </a:r>
          </a:p>
          <a:p>
            <a:pPr>
              <a:buNone/>
            </a:pPr>
            <a:r>
              <a:rPr lang="en-US" sz="1600" dirty="0" smtClean="0">
                <a:solidFill>
                  <a:schemeClr val="accent2">
                    <a:lumMod val="75000"/>
                  </a:schemeClr>
                </a:solidFill>
              </a:rPr>
              <a:t># </a:t>
            </a:r>
            <a:r>
              <a:rPr lang="en-US" sz="1600" dirty="0" smtClean="0">
                <a:solidFill>
                  <a:schemeClr val="accent2">
                    <a:lumMod val="75000"/>
                  </a:schemeClr>
                </a:solidFill>
              </a:rPr>
              <a:t>There is a method to convert all book records and library user records from the existing system into the Library Book System</a:t>
            </a:r>
            <a:r>
              <a:rPr lang="en-US" sz="1600" dirty="0" smtClean="0">
                <a:solidFill>
                  <a:schemeClr val="accent2">
                    <a:lumMod val="75000"/>
                  </a:schemeClr>
                </a:solidFill>
              </a:rPr>
              <a:t>.</a:t>
            </a:r>
          </a:p>
          <a:p>
            <a:pPr>
              <a:buNone/>
            </a:pPr>
            <a:r>
              <a:rPr lang="en-US" sz="2800" dirty="0" smtClean="0"/>
              <a:t>3.0 Specific Requirements</a:t>
            </a:r>
            <a:r>
              <a:rPr lang="en-US" sz="1600" dirty="0" smtClean="0"/>
              <a:t>:</a:t>
            </a:r>
          </a:p>
          <a:p>
            <a:pPr>
              <a:buNone/>
            </a:pPr>
            <a:r>
              <a:rPr lang="en-US" sz="1600" dirty="0" smtClean="0">
                <a:solidFill>
                  <a:schemeClr val="accent2">
                    <a:lumMod val="75000"/>
                  </a:schemeClr>
                </a:solidFill>
              </a:rPr>
              <a:t>This section contains the detailed requirements. In this section, the users of "Search Book Record" are refereed to librarians and patrons (library users). Users of other sections are only refereed to the librarian card holder (librarians and library managers</a:t>
            </a:r>
            <a:r>
              <a:rPr lang="en-US" sz="1600" dirty="0" smtClean="0">
                <a:solidFill>
                  <a:schemeClr val="accent2">
                    <a:lumMod val="75000"/>
                  </a:schemeClr>
                </a:solidFill>
              </a:rPr>
              <a:t>.)</a:t>
            </a:r>
          </a:p>
          <a:p>
            <a:pPr>
              <a:buNone/>
            </a:pPr>
            <a:endParaRPr lang="en-US" sz="1600" dirty="0" smtClean="0"/>
          </a:p>
          <a:p>
            <a:pPr>
              <a:buNone/>
            </a:pPr>
            <a:r>
              <a:rPr lang="en-US" sz="2800" dirty="0" smtClean="0"/>
              <a:t> </a:t>
            </a:r>
            <a:r>
              <a:rPr lang="en-US" sz="2800" dirty="0" smtClean="0"/>
              <a:t>3.1 Functional </a:t>
            </a:r>
            <a:r>
              <a:rPr lang="en-US" sz="2800" dirty="0" smtClean="0"/>
              <a:t>Requirements</a:t>
            </a:r>
          </a:p>
          <a:p>
            <a:pPr>
              <a:buNone/>
            </a:pPr>
            <a:endParaRPr lang="en-US" sz="1600" dirty="0" smtClean="0"/>
          </a:p>
          <a:p>
            <a:pPr>
              <a:buNone/>
            </a:pPr>
            <a:r>
              <a:rPr lang="en-US" sz="3000" dirty="0" smtClean="0"/>
              <a:t> </a:t>
            </a:r>
            <a:r>
              <a:rPr lang="en-US" sz="3000" dirty="0" smtClean="0"/>
              <a:t>3.1.1 User </a:t>
            </a:r>
            <a:r>
              <a:rPr lang="en-US" sz="3000" dirty="0" smtClean="0"/>
              <a:t>Interface</a:t>
            </a:r>
          </a:p>
          <a:p>
            <a:pPr>
              <a:buNone/>
            </a:pPr>
            <a:r>
              <a:rPr lang="en-US" sz="1600" dirty="0" smtClean="0">
                <a:solidFill>
                  <a:schemeClr val="accent2">
                    <a:lumMod val="75000"/>
                  </a:schemeClr>
                </a:solidFill>
              </a:rPr>
              <a:t> </a:t>
            </a:r>
            <a:r>
              <a:rPr lang="en-US" sz="1600" dirty="0" smtClean="0">
                <a:solidFill>
                  <a:schemeClr val="accent2">
                    <a:lumMod val="75000"/>
                  </a:schemeClr>
                </a:solidFill>
              </a:rPr>
              <a:t>The user interface requirements are concerned with the user interface and how information is presented to the user.</a:t>
            </a:r>
            <a:endParaRPr lang="en-US" sz="1600" dirty="0">
              <a:solidFill>
                <a:schemeClr val="accent2">
                  <a:lumMod val="7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smtClean="0"/>
              <a:t>3.1.1.1 Library user account manage </a:t>
            </a:r>
            <a:r>
              <a:rPr lang="en-US" sz="2800" dirty="0" smtClean="0"/>
              <a:t>system</a:t>
            </a:r>
          </a:p>
          <a:p>
            <a:r>
              <a:rPr lang="en-US" sz="1600" dirty="0" smtClean="0">
                <a:solidFill>
                  <a:schemeClr val="accent2">
                    <a:lumMod val="75000"/>
                  </a:schemeClr>
                </a:solidFill>
              </a:rPr>
              <a:t> </a:t>
            </a:r>
            <a:r>
              <a:rPr lang="en-US" sz="1600" dirty="0" smtClean="0">
                <a:solidFill>
                  <a:schemeClr val="accent2">
                    <a:lumMod val="75000"/>
                  </a:schemeClr>
                </a:solidFill>
              </a:rPr>
              <a:t>SRS-001: </a:t>
            </a:r>
            <a:r>
              <a:rPr lang="en-US" sz="1600" dirty="0" smtClean="0">
                <a:solidFill>
                  <a:schemeClr val="accent2">
                    <a:lumMod val="75000"/>
                  </a:schemeClr>
                </a:solidFill>
              </a:rPr>
              <a:t>The </a:t>
            </a:r>
            <a:r>
              <a:rPr lang="en-US" sz="1600" dirty="0" smtClean="0">
                <a:solidFill>
                  <a:schemeClr val="accent2">
                    <a:lumMod val="75000"/>
                  </a:schemeClr>
                </a:solidFill>
              </a:rPr>
              <a:t>system shall display the user account information including user ID, last and first name, and user position, privilege</a:t>
            </a:r>
            <a:r>
              <a:rPr lang="en-US" sz="1600" dirty="0" smtClean="0">
                <a:solidFill>
                  <a:schemeClr val="accent2">
                    <a:lumMod val="75000"/>
                  </a:schemeClr>
                </a:solidFill>
              </a:rPr>
              <a:t>.</a:t>
            </a:r>
          </a:p>
          <a:p>
            <a:r>
              <a:rPr lang="en-US" sz="1600" dirty="0" smtClean="0">
                <a:solidFill>
                  <a:schemeClr val="accent2">
                    <a:lumMod val="75000"/>
                  </a:schemeClr>
                </a:solidFill>
              </a:rPr>
              <a:t> </a:t>
            </a:r>
            <a:r>
              <a:rPr lang="en-US" sz="1600" dirty="0" smtClean="0">
                <a:solidFill>
                  <a:schemeClr val="accent2">
                    <a:lumMod val="75000"/>
                  </a:schemeClr>
                </a:solidFill>
              </a:rPr>
              <a:t>SRS-002: The system shall use a graphic user interface which allows librarians to choice actions including </a:t>
            </a:r>
            <a:r>
              <a:rPr lang="en-US" sz="1600" dirty="0" smtClean="0">
                <a:solidFill>
                  <a:schemeClr val="accent2">
                    <a:lumMod val="75000"/>
                  </a:schemeClr>
                </a:solidFill>
              </a:rPr>
              <a:t>removing</a:t>
            </a:r>
            <a:r>
              <a:rPr lang="en-US" sz="1600" dirty="0" smtClean="0">
                <a:solidFill>
                  <a:schemeClr val="accent2">
                    <a:lumMod val="75000"/>
                  </a:schemeClr>
                </a:solidFill>
              </a:rPr>
              <a:t>, changing and adding user account and account information</a:t>
            </a:r>
            <a:r>
              <a:rPr lang="en-US" sz="1600" dirty="0" smtClean="0">
                <a:solidFill>
                  <a:schemeClr val="accent2">
                    <a:lumMod val="75000"/>
                  </a:schemeClr>
                </a:solidFill>
              </a:rPr>
              <a:t>..</a:t>
            </a:r>
          </a:p>
          <a:p>
            <a:r>
              <a:rPr lang="en-US" sz="2800" dirty="0" smtClean="0"/>
              <a:t>3.1.1.2 Book borrowing system</a:t>
            </a:r>
            <a:r>
              <a:rPr lang="en-US" sz="2800" dirty="0" smtClean="0"/>
              <a:t>.</a:t>
            </a:r>
          </a:p>
          <a:p>
            <a:r>
              <a:rPr lang="en-US" sz="1600" dirty="0" smtClean="0">
                <a:solidFill>
                  <a:schemeClr val="accent2">
                    <a:lumMod val="75000"/>
                  </a:schemeClr>
                </a:solidFill>
              </a:rPr>
              <a:t> </a:t>
            </a:r>
            <a:r>
              <a:rPr lang="en-US" sz="1600" dirty="0" smtClean="0">
                <a:solidFill>
                  <a:schemeClr val="accent2">
                    <a:lumMod val="75000"/>
                  </a:schemeClr>
                </a:solidFill>
              </a:rPr>
              <a:t>SRS-003: When check out the books, the system shall show all the book borrowing information about a particular user including</a:t>
            </a:r>
            <a:r>
              <a:rPr lang="en-US" sz="1600" dirty="0" smtClean="0">
                <a:solidFill>
                  <a:schemeClr val="accent2">
                    <a:lumMod val="75000"/>
                  </a:schemeClr>
                </a:solidFill>
              </a:rPr>
              <a:t>:</a:t>
            </a:r>
          </a:p>
          <a:p>
            <a:r>
              <a:rPr lang="en-US" sz="1600" dirty="0" smtClean="0">
                <a:solidFill>
                  <a:schemeClr val="accent2">
                    <a:lumMod val="75000"/>
                  </a:schemeClr>
                </a:solidFill>
              </a:rPr>
              <a:t> </a:t>
            </a:r>
            <a:r>
              <a:rPr lang="en-US" sz="1600" dirty="0" smtClean="0">
                <a:solidFill>
                  <a:schemeClr val="accent2">
                    <a:lumMod val="75000"/>
                  </a:schemeClr>
                </a:solidFill>
              </a:rPr>
              <a:t>the first and last name of the </a:t>
            </a:r>
            <a:r>
              <a:rPr lang="en-US" sz="1600" dirty="0" smtClean="0">
                <a:solidFill>
                  <a:schemeClr val="accent2">
                    <a:lumMod val="75000"/>
                  </a:schemeClr>
                </a:solidFill>
              </a:rPr>
              <a:t>user</a:t>
            </a:r>
          </a:p>
          <a:p>
            <a:r>
              <a:rPr lang="en-US" sz="1600" dirty="0" smtClean="0">
                <a:solidFill>
                  <a:schemeClr val="accent2">
                    <a:lumMod val="75000"/>
                  </a:schemeClr>
                </a:solidFill>
              </a:rPr>
              <a:t> </a:t>
            </a:r>
            <a:r>
              <a:rPr lang="en-US" sz="1600" dirty="0" smtClean="0">
                <a:solidFill>
                  <a:schemeClr val="accent2">
                    <a:lumMod val="75000"/>
                  </a:schemeClr>
                </a:solidFill>
              </a:rPr>
              <a:t>the library card </a:t>
            </a:r>
            <a:r>
              <a:rPr lang="en-US" sz="1600" dirty="0" smtClean="0">
                <a:solidFill>
                  <a:schemeClr val="accent2">
                    <a:lumMod val="75000"/>
                  </a:schemeClr>
                </a:solidFill>
              </a:rPr>
              <a:t>number</a:t>
            </a:r>
          </a:p>
          <a:p>
            <a:r>
              <a:rPr lang="en-US" sz="1600" dirty="0" smtClean="0">
                <a:solidFill>
                  <a:schemeClr val="accent2">
                    <a:lumMod val="75000"/>
                  </a:schemeClr>
                </a:solidFill>
              </a:rPr>
              <a:t> </a:t>
            </a:r>
            <a:r>
              <a:rPr lang="en-US" sz="1600" dirty="0" smtClean="0">
                <a:solidFill>
                  <a:schemeClr val="accent2">
                    <a:lumMod val="75000"/>
                  </a:schemeClr>
                </a:solidFill>
              </a:rPr>
              <a:t>the library card expiring </a:t>
            </a:r>
            <a:r>
              <a:rPr lang="en-US" sz="1600" dirty="0" smtClean="0">
                <a:solidFill>
                  <a:schemeClr val="accent2">
                    <a:lumMod val="75000"/>
                  </a:schemeClr>
                </a:solidFill>
              </a:rPr>
              <a:t>date</a:t>
            </a:r>
          </a:p>
          <a:p>
            <a:r>
              <a:rPr lang="en-US" sz="1600" dirty="0" smtClean="0">
                <a:solidFill>
                  <a:schemeClr val="accent2">
                    <a:lumMod val="75000"/>
                  </a:schemeClr>
                </a:solidFill>
              </a:rPr>
              <a:t> </a:t>
            </a:r>
            <a:r>
              <a:rPr lang="en-US" sz="1600" dirty="0" smtClean="0">
                <a:solidFill>
                  <a:schemeClr val="accent2">
                    <a:lumMod val="75000"/>
                  </a:schemeClr>
                </a:solidFill>
              </a:rPr>
              <a:t>if the user has unpaid </a:t>
            </a:r>
            <a:r>
              <a:rPr lang="en-US" sz="1600" dirty="0" smtClean="0">
                <a:solidFill>
                  <a:schemeClr val="accent2">
                    <a:lumMod val="75000"/>
                  </a:schemeClr>
                </a:solidFill>
              </a:rPr>
              <a:t>penalty</a:t>
            </a:r>
          </a:p>
          <a:p>
            <a:r>
              <a:rPr lang="en-US" sz="1600" dirty="0" smtClean="0">
                <a:solidFill>
                  <a:schemeClr val="accent2">
                    <a:lumMod val="75000"/>
                  </a:schemeClr>
                </a:solidFill>
              </a:rPr>
              <a:t> </a:t>
            </a:r>
            <a:r>
              <a:rPr lang="en-US" sz="1600" dirty="0" smtClean="0">
                <a:solidFill>
                  <a:schemeClr val="accent2">
                    <a:lumMod val="75000"/>
                  </a:schemeClr>
                </a:solidFill>
              </a:rPr>
              <a:t>the number of books the user has not return</a:t>
            </a:r>
            <a:endParaRPr lang="en-US" sz="1600" dirty="0">
              <a:solidFill>
                <a:schemeClr val="accent2">
                  <a:lumMod val="7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sz="1600" dirty="0" smtClean="0">
                <a:solidFill>
                  <a:schemeClr val="accent2">
                    <a:lumMod val="75000"/>
                  </a:schemeClr>
                </a:solidFill>
              </a:rPr>
              <a:t>SRS-004: When check out the books, when required by librarians, the system shall show the information about books which is borrowed before and not returned yet including</a:t>
            </a:r>
            <a:r>
              <a:rPr lang="en-US" sz="1600" dirty="0" smtClean="0">
                <a:solidFill>
                  <a:schemeClr val="accent2">
                    <a:lumMod val="75000"/>
                  </a:schemeClr>
                </a:solidFill>
              </a:rPr>
              <a:t>:</a:t>
            </a:r>
          </a:p>
          <a:p>
            <a:r>
              <a:rPr lang="en-US" sz="1600" dirty="0" smtClean="0">
                <a:solidFill>
                  <a:schemeClr val="accent2">
                    <a:lumMod val="75000"/>
                  </a:schemeClr>
                </a:solidFill>
              </a:rPr>
              <a:t> </a:t>
            </a:r>
            <a:r>
              <a:rPr lang="en-US" sz="1600" dirty="0" smtClean="0">
                <a:solidFill>
                  <a:schemeClr val="accent2">
                    <a:lumMod val="75000"/>
                  </a:schemeClr>
                </a:solidFill>
              </a:rPr>
              <a:t>the ISBN of the </a:t>
            </a:r>
            <a:r>
              <a:rPr lang="en-US" sz="1600" dirty="0" smtClean="0">
                <a:solidFill>
                  <a:schemeClr val="accent2">
                    <a:lumMod val="75000"/>
                  </a:schemeClr>
                </a:solidFill>
              </a:rPr>
              <a:t>book</a:t>
            </a:r>
          </a:p>
          <a:p>
            <a:r>
              <a:rPr lang="en-US" sz="1600" dirty="0" smtClean="0">
                <a:solidFill>
                  <a:schemeClr val="accent2">
                    <a:lumMod val="75000"/>
                  </a:schemeClr>
                </a:solidFill>
              </a:rPr>
              <a:t> </a:t>
            </a:r>
            <a:r>
              <a:rPr lang="en-US" sz="1600" dirty="0" smtClean="0">
                <a:solidFill>
                  <a:schemeClr val="accent2">
                    <a:lumMod val="75000"/>
                  </a:schemeClr>
                </a:solidFill>
              </a:rPr>
              <a:t>the title of the book </a:t>
            </a:r>
            <a:endParaRPr lang="en-US" sz="1600" dirty="0" smtClean="0">
              <a:solidFill>
                <a:schemeClr val="accent2">
                  <a:lumMod val="75000"/>
                </a:schemeClr>
              </a:solidFill>
            </a:endParaRPr>
          </a:p>
          <a:p>
            <a:r>
              <a:rPr lang="en-US" sz="1600" dirty="0" smtClean="0">
                <a:solidFill>
                  <a:schemeClr val="accent2">
                    <a:lumMod val="75000"/>
                  </a:schemeClr>
                </a:solidFill>
              </a:rPr>
              <a:t>the </a:t>
            </a:r>
            <a:r>
              <a:rPr lang="en-US" sz="1600" dirty="0" smtClean="0">
                <a:solidFill>
                  <a:schemeClr val="accent2">
                    <a:lumMod val="75000"/>
                  </a:schemeClr>
                </a:solidFill>
              </a:rPr>
              <a:t>borrowing and due date of the book </a:t>
            </a:r>
            <a:endParaRPr lang="en-US" sz="1600" dirty="0" smtClean="0">
              <a:solidFill>
                <a:schemeClr val="accent2">
                  <a:lumMod val="75000"/>
                </a:schemeClr>
              </a:solidFill>
            </a:endParaRPr>
          </a:p>
          <a:p>
            <a:r>
              <a:rPr lang="en-US" sz="1600" dirty="0" smtClean="0">
                <a:solidFill>
                  <a:schemeClr val="accent2">
                    <a:lumMod val="75000"/>
                  </a:schemeClr>
                </a:solidFill>
              </a:rPr>
              <a:t>the </a:t>
            </a:r>
            <a:r>
              <a:rPr lang="en-US" sz="1600" dirty="0" smtClean="0">
                <a:solidFill>
                  <a:schemeClr val="accent2">
                    <a:lumMod val="75000"/>
                  </a:schemeClr>
                </a:solidFill>
              </a:rPr>
              <a:t>branch which the book is checked </a:t>
            </a:r>
            <a:r>
              <a:rPr lang="en-US" sz="1600" dirty="0" smtClean="0">
                <a:solidFill>
                  <a:schemeClr val="accent2">
                    <a:lumMod val="75000"/>
                  </a:schemeClr>
                </a:solidFill>
              </a:rPr>
              <a:t>out</a:t>
            </a:r>
          </a:p>
          <a:p>
            <a:r>
              <a:rPr lang="en-US" sz="1600" dirty="0" smtClean="0">
                <a:solidFill>
                  <a:schemeClr val="accent2">
                    <a:lumMod val="75000"/>
                  </a:schemeClr>
                </a:solidFill>
              </a:rPr>
              <a:t>SRS-005: When check out the books, the system shall display the information of the book which is just being checking out including: </a:t>
            </a:r>
            <a:endParaRPr lang="en-US" sz="1600" dirty="0" smtClean="0">
              <a:solidFill>
                <a:schemeClr val="accent2">
                  <a:lumMod val="75000"/>
                </a:schemeClr>
              </a:solidFill>
            </a:endParaRPr>
          </a:p>
          <a:p>
            <a:r>
              <a:rPr lang="en-US" sz="1600" dirty="0" smtClean="0">
                <a:solidFill>
                  <a:schemeClr val="accent2">
                    <a:lumMod val="75000"/>
                  </a:schemeClr>
                </a:solidFill>
              </a:rPr>
              <a:t>ISBN</a:t>
            </a:r>
            <a:r>
              <a:rPr lang="en-US" sz="1600" dirty="0" smtClean="0">
                <a:solidFill>
                  <a:schemeClr val="accent2">
                    <a:lumMod val="75000"/>
                  </a:schemeClr>
                </a:solidFill>
              </a:rPr>
              <a:t>, title, due date</a:t>
            </a:r>
            <a:r>
              <a:rPr lang="en-US" sz="1600" dirty="0" smtClean="0">
                <a:solidFill>
                  <a:schemeClr val="accent2">
                    <a:lumMod val="75000"/>
                  </a:schemeClr>
                </a:solidFill>
              </a:rPr>
              <a:t>.</a:t>
            </a:r>
          </a:p>
          <a:p>
            <a:r>
              <a:rPr lang="en-US" sz="1600" dirty="0" smtClean="0">
                <a:solidFill>
                  <a:schemeClr val="accent2">
                    <a:lumMod val="75000"/>
                  </a:schemeClr>
                </a:solidFill>
              </a:rPr>
              <a:t> </a:t>
            </a:r>
            <a:r>
              <a:rPr lang="en-US" sz="1600" dirty="0" smtClean="0">
                <a:solidFill>
                  <a:schemeClr val="accent2">
                    <a:lumMod val="75000"/>
                  </a:schemeClr>
                </a:solidFill>
              </a:rPr>
              <a:t>SRS-006: When check in the books, the system shall show the title, ISBN of the book which is being checked in. When check in is finished, a "check in" stamp shall be seen. </a:t>
            </a:r>
            <a:endParaRPr lang="en-US" sz="1600" dirty="0" smtClean="0">
              <a:solidFill>
                <a:schemeClr val="accent2">
                  <a:lumMod val="75000"/>
                </a:schemeClr>
              </a:solidFill>
            </a:endParaRPr>
          </a:p>
          <a:p>
            <a:r>
              <a:rPr lang="en-US" sz="3000" dirty="0" smtClean="0">
                <a:solidFill>
                  <a:schemeClr val="bg2">
                    <a:lumMod val="25000"/>
                  </a:schemeClr>
                </a:solidFill>
              </a:rPr>
              <a:t>3.1.1.3 Book recall </a:t>
            </a:r>
            <a:r>
              <a:rPr lang="en-US" sz="3000" dirty="0" smtClean="0">
                <a:solidFill>
                  <a:schemeClr val="bg2">
                    <a:lumMod val="25000"/>
                  </a:schemeClr>
                </a:solidFill>
              </a:rPr>
              <a:t>system</a:t>
            </a:r>
          </a:p>
          <a:p>
            <a:endParaRPr lang="en-US" sz="1600" dirty="0" smtClean="0">
              <a:solidFill>
                <a:schemeClr val="accent2">
                  <a:lumMod val="75000"/>
                </a:schemeClr>
              </a:solidFill>
            </a:endParaRPr>
          </a:p>
          <a:p>
            <a:r>
              <a:rPr lang="en-US" sz="1600" dirty="0" smtClean="0">
                <a:solidFill>
                  <a:schemeClr val="accent2">
                    <a:lumMod val="75000"/>
                  </a:schemeClr>
                </a:solidFill>
              </a:rPr>
              <a:t> </a:t>
            </a:r>
            <a:r>
              <a:rPr lang="en-US" sz="1600" dirty="0" smtClean="0">
                <a:solidFill>
                  <a:schemeClr val="accent2">
                    <a:lumMod val="75000"/>
                  </a:schemeClr>
                </a:solidFill>
              </a:rPr>
              <a:t>SRS-007: When recalling the book, the system shall display a list of all the copies of the book which is borrowed out ordered by book lend out time</a:t>
            </a:r>
            <a:r>
              <a:rPr lang="en-US" sz="1600" dirty="0" smtClean="0">
                <a:solidFill>
                  <a:schemeClr val="accent2">
                    <a:lumMod val="75000"/>
                  </a:schemeClr>
                </a:solidFill>
              </a:rPr>
              <a:t>.</a:t>
            </a:r>
          </a:p>
          <a:p>
            <a:endParaRPr lang="en-US" sz="1600" dirty="0" smtClean="0">
              <a:solidFill>
                <a:schemeClr val="accent2">
                  <a:lumMod val="75000"/>
                </a:schemeClr>
              </a:solidFill>
            </a:endParaRPr>
          </a:p>
          <a:p>
            <a:r>
              <a:rPr lang="en-US" sz="1600" dirty="0" smtClean="0">
                <a:solidFill>
                  <a:schemeClr val="accent2">
                    <a:lumMod val="75000"/>
                  </a:schemeClr>
                </a:solidFill>
              </a:rPr>
              <a:t> </a:t>
            </a:r>
            <a:r>
              <a:rPr lang="en-US" sz="1600" dirty="0" smtClean="0">
                <a:solidFill>
                  <a:schemeClr val="accent2">
                    <a:lumMod val="75000"/>
                  </a:schemeClr>
                </a:solidFill>
              </a:rPr>
              <a:t>SRS-008: When the recalled book is arrived, the system shall display the last and first name, the recall date and the arriving date of the book. If only one copy of book is arrived and more than one user are waiting, users shall be displayed ordered by recalling time. When check in recall book is finished, a "check in recall" stamp shall be seen.</a:t>
            </a:r>
            <a:endParaRPr lang="en-US" sz="1600" dirty="0">
              <a:solidFill>
                <a:schemeClr val="accent2">
                  <a:lumMod val="7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2800" dirty="0" smtClean="0">
                <a:solidFill>
                  <a:schemeClr val="bg2">
                    <a:lumMod val="25000"/>
                  </a:schemeClr>
                </a:solidFill>
              </a:rPr>
              <a:t>3.1.1.4 Search book </a:t>
            </a:r>
            <a:r>
              <a:rPr lang="en-US" sz="2800" dirty="0" smtClean="0">
                <a:solidFill>
                  <a:schemeClr val="bg2">
                    <a:lumMod val="25000"/>
                  </a:schemeClr>
                </a:solidFill>
              </a:rPr>
              <a:t>record</a:t>
            </a:r>
          </a:p>
          <a:p>
            <a:r>
              <a:rPr lang="en-US" sz="1600" dirty="0" smtClean="0">
                <a:solidFill>
                  <a:schemeClr val="accent2">
                    <a:lumMod val="75000"/>
                  </a:schemeClr>
                </a:solidFill>
              </a:rPr>
              <a:t> </a:t>
            </a:r>
            <a:r>
              <a:rPr lang="en-US" sz="1600" dirty="0" smtClean="0">
                <a:solidFill>
                  <a:schemeClr val="accent2">
                    <a:lumMod val="75000"/>
                  </a:schemeClr>
                </a:solidFill>
              </a:rPr>
              <a:t>SRS-009: The system shall display a list of books which are match the search criteria sorted by book titles including</a:t>
            </a:r>
            <a:r>
              <a:rPr lang="en-US" sz="1600" dirty="0" smtClean="0">
                <a:solidFill>
                  <a:schemeClr val="accent2">
                    <a:lumMod val="75000"/>
                  </a:schemeClr>
                </a:solidFill>
              </a:rPr>
              <a:t>:</a:t>
            </a:r>
          </a:p>
          <a:p>
            <a:endParaRPr lang="en-US" sz="1600" dirty="0" smtClean="0">
              <a:solidFill>
                <a:schemeClr val="accent2">
                  <a:lumMod val="75000"/>
                </a:schemeClr>
              </a:solidFill>
            </a:endParaRPr>
          </a:p>
          <a:p>
            <a:r>
              <a:rPr lang="en-US" sz="1600" dirty="0" smtClean="0">
                <a:solidFill>
                  <a:schemeClr val="accent2">
                    <a:lumMod val="75000"/>
                  </a:schemeClr>
                </a:solidFill>
              </a:rPr>
              <a:t> </a:t>
            </a:r>
            <a:r>
              <a:rPr lang="en-US" sz="1600" dirty="0" smtClean="0">
                <a:solidFill>
                  <a:schemeClr val="accent2">
                    <a:lumMod val="75000"/>
                  </a:schemeClr>
                </a:solidFill>
              </a:rPr>
              <a:t>the category </a:t>
            </a:r>
            <a:endParaRPr lang="en-US" sz="1600" dirty="0" smtClean="0">
              <a:solidFill>
                <a:schemeClr val="accent2">
                  <a:lumMod val="75000"/>
                </a:schemeClr>
              </a:solidFill>
            </a:endParaRPr>
          </a:p>
          <a:p>
            <a:r>
              <a:rPr lang="en-US" sz="1600" dirty="0" smtClean="0">
                <a:solidFill>
                  <a:schemeClr val="accent2">
                    <a:lumMod val="75000"/>
                  </a:schemeClr>
                </a:solidFill>
              </a:rPr>
              <a:t>the ISBN</a:t>
            </a:r>
          </a:p>
          <a:p>
            <a:r>
              <a:rPr lang="en-US" sz="1600" dirty="0" smtClean="0">
                <a:solidFill>
                  <a:schemeClr val="accent2">
                    <a:lumMod val="75000"/>
                  </a:schemeClr>
                </a:solidFill>
              </a:rPr>
              <a:t> </a:t>
            </a:r>
            <a:r>
              <a:rPr lang="en-US" sz="1600" dirty="0" smtClean="0">
                <a:solidFill>
                  <a:schemeClr val="accent2">
                    <a:lumMod val="75000"/>
                  </a:schemeClr>
                </a:solidFill>
              </a:rPr>
              <a:t>the title the </a:t>
            </a:r>
            <a:r>
              <a:rPr lang="en-US" sz="1600" dirty="0" smtClean="0">
                <a:solidFill>
                  <a:schemeClr val="accent2">
                    <a:lumMod val="75000"/>
                  </a:schemeClr>
                </a:solidFill>
              </a:rPr>
              <a:t>author</a:t>
            </a:r>
          </a:p>
          <a:p>
            <a:endParaRPr lang="en-US" sz="1600" dirty="0" smtClean="0">
              <a:solidFill>
                <a:schemeClr val="accent2">
                  <a:lumMod val="75000"/>
                </a:schemeClr>
              </a:solidFill>
            </a:endParaRPr>
          </a:p>
          <a:p>
            <a:r>
              <a:rPr lang="en-US" sz="1600" dirty="0" smtClean="0">
                <a:solidFill>
                  <a:schemeClr val="accent2">
                    <a:lumMod val="75000"/>
                  </a:schemeClr>
                </a:solidFill>
              </a:rPr>
              <a:t> </a:t>
            </a:r>
            <a:r>
              <a:rPr lang="en-US" sz="1600" dirty="0" smtClean="0">
                <a:solidFill>
                  <a:schemeClr val="accent2">
                    <a:lumMod val="75000"/>
                  </a:schemeClr>
                </a:solidFill>
              </a:rPr>
              <a:t>SRS-008: When required by users, the system shall display the information about a particular book including</a:t>
            </a:r>
            <a:r>
              <a:rPr lang="en-US" sz="1600" dirty="0" smtClean="0">
                <a:solidFill>
                  <a:schemeClr val="accent2">
                    <a:lumMod val="75000"/>
                  </a:schemeClr>
                </a:solidFill>
              </a:rPr>
              <a:t>:</a:t>
            </a:r>
          </a:p>
          <a:p>
            <a:endParaRPr lang="en-US" sz="1600" dirty="0" smtClean="0">
              <a:solidFill>
                <a:schemeClr val="accent2">
                  <a:lumMod val="75000"/>
                </a:schemeClr>
              </a:solidFill>
            </a:endParaRPr>
          </a:p>
          <a:p>
            <a:r>
              <a:rPr lang="en-US" sz="1600" dirty="0" smtClean="0">
                <a:solidFill>
                  <a:schemeClr val="accent2">
                    <a:lumMod val="75000"/>
                  </a:schemeClr>
                </a:solidFill>
              </a:rPr>
              <a:t> </a:t>
            </a:r>
            <a:r>
              <a:rPr lang="en-US" sz="1600" dirty="0" smtClean="0">
                <a:solidFill>
                  <a:schemeClr val="accent2">
                    <a:lumMod val="75000"/>
                  </a:schemeClr>
                </a:solidFill>
              </a:rPr>
              <a:t>the </a:t>
            </a:r>
            <a:r>
              <a:rPr lang="en-US" sz="1600" dirty="0" smtClean="0">
                <a:solidFill>
                  <a:schemeClr val="accent2">
                    <a:lumMod val="75000"/>
                  </a:schemeClr>
                </a:solidFill>
              </a:rPr>
              <a:t>category</a:t>
            </a:r>
          </a:p>
          <a:p>
            <a:r>
              <a:rPr lang="en-US" sz="1600" dirty="0" smtClean="0">
                <a:solidFill>
                  <a:schemeClr val="accent2">
                    <a:lumMod val="75000"/>
                  </a:schemeClr>
                </a:solidFill>
              </a:rPr>
              <a:t> </a:t>
            </a:r>
            <a:r>
              <a:rPr lang="en-US" sz="1600" dirty="0" smtClean="0">
                <a:solidFill>
                  <a:schemeClr val="accent2">
                    <a:lumMod val="75000"/>
                  </a:schemeClr>
                </a:solidFill>
              </a:rPr>
              <a:t>the </a:t>
            </a:r>
            <a:r>
              <a:rPr lang="en-US" sz="1600" dirty="0" smtClean="0">
                <a:solidFill>
                  <a:schemeClr val="accent2">
                    <a:lumMod val="75000"/>
                  </a:schemeClr>
                </a:solidFill>
              </a:rPr>
              <a:t>title</a:t>
            </a:r>
          </a:p>
          <a:p>
            <a:r>
              <a:rPr lang="en-US" sz="1600" dirty="0" smtClean="0">
                <a:solidFill>
                  <a:schemeClr val="accent2">
                    <a:lumMod val="75000"/>
                  </a:schemeClr>
                </a:solidFill>
              </a:rPr>
              <a:t> </a:t>
            </a:r>
            <a:r>
              <a:rPr lang="en-US" sz="1600" dirty="0" smtClean="0">
                <a:solidFill>
                  <a:schemeClr val="accent2">
                    <a:lumMod val="75000"/>
                  </a:schemeClr>
                </a:solidFill>
              </a:rPr>
              <a:t>the ISBN the </a:t>
            </a:r>
            <a:r>
              <a:rPr lang="en-US" sz="1600" dirty="0" smtClean="0">
                <a:solidFill>
                  <a:schemeClr val="accent2">
                    <a:lumMod val="75000"/>
                  </a:schemeClr>
                </a:solidFill>
              </a:rPr>
              <a:t>publisher</a:t>
            </a:r>
          </a:p>
          <a:p>
            <a:r>
              <a:rPr lang="en-US" sz="1600" dirty="0" smtClean="0">
                <a:solidFill>
                  <a:schemeClr val="accent2">
                    <a:lumMod val="75000"/>
                  </a:schemeClr>
                </a:solidFill>
              </a:rPr>
              <a:t> </a:t>
            </a:r>
            <a:r>
              <a:rPr lang="en-US" sz="1600" dirty="0" smtClean="0">
                <a:solidFill>
                  <a:schemeClr val="accent2">
                    <a:lumMod val="75000"/>
                  </a:schemeClr>
                </a:solidFill>
              </a:rPr>
              <a:t>the brief description of the book (if any stored in database</a:t>
            </a:r>
            <a:r>
              <a:rPr lang="en-US" sz="1600" dirty="0" smtClean="0">
                <a:solidFill>
                  <a:schemeClr val="accent2">
                    <a:lumMod val="75000"/>
                  </a:schemeClr>
                </a:solidFill>
              </a:rPr>
              <a:t>)</a:t>
            </a:r>
          </a:p>
          <a:p>
            <a:r>
              <a:rPr lang="en-US" sz="1600" dirty="0" smtClean="0">
                <a:solidFill>
                  <a:schemeClr val="accent2">
                    <a:lumMod val="75000"/>
                  </a:schemeClr>
                </a:solidFill>
              </a:rPr>
              <a:t> </a:t>
            </a:r>
            <a:r>
              <a:rPr lang="en-US" sz="1600" dirty="0" smtClean="0">
                <a:solidFill>
                  <a:schemeClr val="accent2">
                    <a:lumMod val="75000"/>
                  </a:schemeClr>
                </a:solidFill>
              </a:rPr>
              <a:t>the location in library</a:t>
            </a:r>
            <a:endParaRPr lang="en-US" sz="1600" dirty="0">
              <a:solidFill>
                <a:schemeClr val="accent2">
                  <a:lumMod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sz="2800" dirty="0" smtClean="0">
                <a:solidFill>
                  <a:schemeClr val="bg2">
                    <a:lumMod val="25000"/>
                  </a:schemeClr>
                </a:solidFill>
              </a:rPr>
              <a:t>3.1.2 Data Entry The data entry requirements are concerned with how data is entered and validated</a:t>
            </a:r>
            <a:r>
              <a:rPr lang="en-US" sz="2800" dirty="0" smtClean="0">
                <a:solidFill>
                  <a:schemeClr val="bg2">
                    <a:lumMod val="25000"/>
                  </a:schemeClr>
                </a:solidFill>
              </a:rPr>
              <a:t>.</a:t>
            </a:r>
          </a:p>
          <a:p>
            <a:r>
              <a:rPr lang="en-US" sz="2100" dirty="0" smtClean="0">
                <a:solidFill>
                  <a:schemeClr val="accent2">
                    <a:lumMod val="75000"/>
                  </a:schemeClr>
                </a:solidFill>
              </a:rPr>
              <a:t> </a:t>
            </a:r>
            <a:r>
              <a:rPr lang="en-US" sz="2100" dirty="0" smtClean="0">
                <a:solidFill>
                  <a:schemeClr val="accent2">
                    <a:lumMod val="75000"/>
                  </a:schemeClr>
                </a:solidFill>
              </a:rPr>
              <a:t>SRS-010: The system shall allow a user to enter his/her data via a keyboard or choose an item via a mouse</a:t>
            </a:r>
            <a:r>
              <a:rPr lang="en-US" sz="2100" dirty="0" smtClean="0">
                <a:solidFill>
                  <a:schemeClr val="accent2">
                    <a:lumMod val="75000"/>
                  </a:schemeClr>
                </a:solidFill>
              </a:rPr>
              <a:t>.</a:t>
            </a:r>
          </a:p>
          <a:p>
            <a:endParaRPr lang="en-US" sz="2100" dirty="0" smtClean="0">
              <a:solidFill>
                <a:schemeClr val="accent2">
                  <a:lumMod val="75000"/>
                </a:schemeClr>
              </a:solidFill>
            </a:endParaRPr>
          </a:p>
          <a:p>
            <a:r>
              <a:rPr lang="en-US" sz="2100" dirty="0" smtClean="0">
                <a:solidFill>
                  <a:schemeClr val="accent2">
                    <a:lumMod val="75000"/>
                  </a:schemeClr>
                </a:solidFill>
              </a:rPr>
              <a:t> </a:t>
            </a:r>
            <a:r>
              <a:rPr lang="en-US" sz="2100" dirty="0" smtClean="0">
                <a:solidFill>
                  <a:schemeClr val="accent2">
                    <a:lumMod val="75000"/>
                  </a:schemeClr>
                </a:solidFill>
              </a:rPr>
              <a:t>SRS-011: Whenever the "date" data is needed, it shall be entered only by choose date from a online calendar</a:t>
            </a:r>
            <a:r>
              <a:rPr lang="en-US" sz="2100" dirty="0" smtClean="0">
                <a:solidFill>
                  <a:schemeClr val="accent2">
                    <a:lumMod val="75000"/>
                  </a:schemeClr>
                </a:solidFill>
              </a:rPr>
              <a:t>.</a:t>
            </a:r>
          </a:p>
          <a:p>
            <a:endParaRPr lang="en-US" sz="2100" dirty="0" smtClean="0">
              <a:solidFill>
                <a:schemeClr val="accent2">
                  <a:lumMod val="75000"/>
                </a:schemeClr>
              </a:solidFill>
            </a:endParaRPr>
          </a:p>
          <a:p>
            <a:r>
              <a:rPr lang="en-US" sz="2100" dirty="0" smtClean="0">
                <a:solidFill>
                  <a:schemeClr val="accent2">
                    <a:lumMod val="75000"/>
                  </a:schemeClr>
                </a:solidFill>
              </a:rPr>
              <a:t> </a:t>
            </a:r>
            <a:r>
              <a:rPr lang="en-US" sz="2100" dirty="0" smtClean="0">
                <a:solidFill>
                  <a:schemeClr val="accent2">
                    <a:lumMod val="75000"/>
                  </a:schemeClr>
                </a:solidFill>
              </a:rPr>
              <a:t>SRS-012: The system shall allow the user to enter the library card number and ISBN both by typing or scanning</a:t>
            </a:r>
            <a:r>
              <a:rPr lang="en-US" sz="2100" dirty="0" smtClean="0">
                <a:solidFill>
                  <a:schemeClr val="accent2">
                    <a:lumMod val="75000"/>
                  </a:schemeClr>
                </a:solidFill>
              </a:rPr>
              <a:t>.</a:t>
            </a:r>
          </a:p>
          <a:p>
            <a:endParaRPr lang="en-US" sz="2100" dirty="0" smtClean="0">
              <a:solidFill>
                <a:schemeClr val="accent2">
                  <a:lumMod val="75000"/>
                </a:schemeClr>
              </a:solidFill>
            </a:endParaRPr>
          </a:p>
          <a:p>
            <a:r>
              <a:rPr lang="en-US" sz="2100" dirty="0" smtClean="0">
                <a:solidFill>
                  <a:schemeClr val="accent2">
                    <a:lumMod val="75000"/>
                  </a:schemeClr>
                </a:solidFill>
              </a:rPr>
              <a:t> </a:t>
            </a:r>
            <a:r>
              <a:rPr lang="en-US" sz="2100" dirty="0" smtClean="0">
                <a:solidFill>
                  <a:schemeClr val="accent2">
                    <a:lumMod val="75000"/>
                  </a:schemeClr>
                </a:solidFill>
              </a:rPr>
              <a:t>SRS-013: The system shall allow the user to enter book borrowing, recalling data as frequently as required</a:t>
            </a:r>
            <a:r>
              <a:rPr lang="en-US" sz="2100" dirty="0" smtClean="0">
                <a:solidFill>
                  <a:schemeClr val="accent2">
                    <a:lumMod val="75000"/>
                  </a:schemeClr>
                </a:solidFill>
              </a:rPr>
              <a:t>.</a:t>
            </a:r>
          </a:p>
          <a:p>
            <a:r>
              <a:rPr lang="en-US" sz="2800" dirty="0" smtClean="0"/>
              <a:t>3.1.2.1 Library user account manage </a:t>
            </a:r>
            <a:r>
              <a:rPr lang="en-US" sz="2800" dirty="0" smtClean="0"/>
              <a:t>system</a:t>
            </a:r>
          </a:p>
          <a:p>
            <a:endParaRPr lang="en-US" sz="2800" dirty="0" smtClean="0"/>
          </a:p>
          <a:p>
            <a:r>
              <a:rPr lang="en-US" sz="2100" dirty="0" smtClean="0">
                <a:solidFill>
                  <a:schemeClr val="accent2">
                    <a:lumMod val="75000"/>
                  </a:schemeClr>
                </a:solidFill>
              </a:rPr>
              <a:t> </a:t>
            </a:r>
            <a:r>
              <a:rPr lang="en-US" sz="2100" dirty="0" smtClean="0">
                <a:solidFill>
                  <a:schemeClr val="accent2">
                    <a:lumMod val="75000"/>
                  </a:schemeClr>
                </a:solidFill>
              </a:rPr>
              <a:t>SRS-014: The system shall allow the user to attach notes to each </a:t>
            </a:r>
            <a:r>
              <a:rPr lang="en-US" sz="2100" dirty="0" smtClean="0">
                <a:solidFill>
                  <a:schemeClr val="accent2">
                    <a:lumMod val="75000"/>
                  </a:schemeClr>
                </a:solidFill>
              </a:rPr>
              <a:t>account</a:t>
            </a:r>
          </a:p>
          <a:p>
            <a:endParaRPr lang="en-US" sz="2100" dirty="0" smtClean="0">
              <a:solidFill>
                <a:schemeClr val="accent2">
                  <a:lumMod val="75000"/>
                </a:schemeClr>
              </a:solidFill>
            </a:endParaRPr>
          </a:p>
          <a:p>
            <a:r>
              <a:rPr lang="en-US" sz="2100" dirty="0" smtClean="0">
                <a:solidFill>
                  <a:schemeClr val="accent2">
                    <a:lumMod val="75000"/>
                  </a:schemeClr>
                </a:solidFill>
              </a:rPr>
              <a:t> </a:t>
            </a:r>
            <a:r>
              <a:rPr lang="en-US" sz="2100" dirty="0" smtClean="0">
                <a:solidFill>
                  <a:schemeClr val="accent2">
                    <a:lumMod val="75000"/>
                  </a:schemeClr>
                </a:solidFill>
              </a:rPr>
              <a:t>SRS-015: The system shall allow the user to add or change information in an account including</a:t>
            </a:r>
            <a:r>
              <a:rPr lang="en-US" sz="2100" dirty="0" smtClean="0">
                <a:solidFill>
                  <a:schemeClr val="accent2">
                    <a:lumMod val="75000"/>
                  </a:schemeClr>
                </a:solidFill>
              </a:rPr>
              <a:t>: </a:t>
            </a:r>
            <a:r>
              <a:rPr lang="en-US" sz="2100" dirty="0" smtClean="0">
                <a:solidFill>
                  <a:schemeClr val="accent2">
                    <a:lumMod val="75000"/>
                  </a:schemeClr>
                </a:solidFill>
              </a:rPr>
              <a:t>last name, first name, user ID, user position, user privilege</a:t>
            </a:r>
            <a:r>
              <a:rPr lang="en-US" sz="2100" dirty="0" smtClean="0">
                <a:solidFill>
                  <a:schemeClr val="accent2">
                    <a:lumMod val="75000"/>
                  </a:schemeClr>
                </a:solidFill>
              </a:rPr>
              <a:t>.</a:t>
            </a:r>
          </a:p>
          <a:p>
            <a:endParaRPr lang="en-US" sz="2100" dirty="0" smtClean="0">
              <a:solidFill>
                <a:schemeClr val="accent2">
                  <a:lumMod val="75000"/>
                </a:schemeClr>
              </a:solidFill>
            </a:endParaRPr>
          </a:p>
          <a:p>
            <a:r>
              <a:rPr lang="en-US" sz="2100" dirty="0" smtClean="0">
                <a:solidFill>
                  <a:schemeClr val="accent2">
                    <a:lumMod val="75000"/>
                  </a:schemeClr>
                </a:solidFill>
              </a:rPr>
              <a:t> </a:t>
            </a:r>
            <a:r>
              <a:rPr lang="en-US" sz="2100" dirty="0" smtClean="0">
                <a:solidFill>
                  <a:schemeClr val="accent2">
                    <a:lumMod val="75000"/>
                  </a:schemeClr>
                </a:solidFill>
              </a:rPr>
              <a:t>SRS-016: the system shall allow the user to delete an entire account.</a:t>
            </a:r>
            <a:endParaRPr lang="en-US" sz="2100" dirty="0">
              <a:solidFill>
                <a:schemeClr val="accent2">
                  <a:lumMod val="7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sz="5900" dirty="0" smtClean="0">
                <a:solidFill>
                  <a:schemeClr val="bg2">
                    <a:lumMod val="25000"/>
                  </a:schemeClr>
                </a:solidFill>
              </a:rPr>
              <a:t>3.1.2.2 Book borrowing system</a:t>
            </a:r>
            <a:r>
              <a:rPr lang="en-US" sz="5900" dirty="0" smtClean="0">
                <a:solidFill>
                  <a:schemeClr val="bg2">
                    <a:lumMod val="25000"/>
                  </a:schemeClr>
                </a:solidFill>
              </a:rPr>
              <a:t>.</a:t>
            </a:r>
          </a:p>
          <a:p>
            <a:r>
              <a:rPr lang="en-US" sz="3400" dirty="0" smtClean="0">
                <a:solidFill>
                  <a:schemeClr val="accent2">
                    <a:lumMod val="75000"/>
                  </a:schemeClr>
                </a:solidFill>
              </a:rPr>
              <a:t> </a:t>
            </a:r>
            <a:r>
              <a:rPr lang="en-US" sz="3400" dirty="0" smtClean="0">
                <a:solidFill>
                  <a:schemeClr val="accent2">
                    <a:lumMod val="75000"/>
                  </a:schemeClr>
                </a:solidFill>
              </a:rPr>
              <a:t>SRS-017: The system shall allow the user to specify a checking out book using its ISBN. </a:t>
            </a:r>
            <a:endParaRPr lang="en-US" sz="3400" dirty="0" smtClean="0">
              <a:solidFill>
                <a:schemeClr val="accent2">
                  <a:lumMod val="75000"/>
                </a:schemeClr>
              </a:solidFill>
            </a:endParaRPr>
          </a:p>
          <a:p>
            <a:r>
              <a:rPr lang="en-US" sz="3400" dirty="0" smtClean="0">
                <a:solidFill>
                  <a:schemeClr val="accent2">
                    <a:lumMod val="75000"/>
                  </a:schemeClr>
                </a:solidFill>
              </a:rPr>
              <a:t>SRS-018</a:t>
            </a:r>
            <a:r>
              <a:rPr lang="en-US" sz="3400" dirty="0" smtClean="0">
                <a:solidFill>
                  <a:schemeClr val="accent2">
                    <a:lumMod val="75000"/>
                  </a:schemeClr>
                </a:solidFill>
              </a:rPr>
              <a:t>: The system shall allow the user to specify a patron by the library card number. </a:t>
            </a:r>
            <a:endParaRPr lang="en-US" sz="3400" dirty="0" smtClean="0">
              <a:solidFill>
                <a:schemeClr val="accent2">
                  <a:lumMod val="75000"/>
                </a:schemeClr>
              </a:solidFill>
            </a:endParaRPr>
          </a:p>
          <a:p>
            <a:r>
              <a:rPr lang="en-US" sz="3400" dirty="0" smtClean="0">
                <a:solidFill>
                  <a:schemeClr val="accent2">
                    <a:lumMod val="75000"/>
                  </a:schemeClr>
                </a:solidFill>
              </a:rPr>
              <a:t>SRS-019</a:t>
            </a:r>
            <a:r>
              <a:rPr lang="en-US" sz="3400" dirty="0" smtClean="0">
                <a:solidFill>
                  <a:schemeClr val="accent2">
                    <a:lumMod val="75000"/>
                  </a:schemeClr>
                </a:solidFill>
              </a:rPr>
              <a:t>: The system shall allow the user to specify a checking in book using its ISBN</a:t>
            </a:r>
            <a:r>
              <a:rPr lang="en-US" sz="3400" dirty="0" smtClean="0">
                <a:solidFill>
                  <a:schemeClr val="accent2">
                    <a:lumMod val="75000"/>
                  </a:schemeClr>
                </a:solidFill>
              </a:rPr>
              <a:t>.</a:t>
            </a:r>
          </a:p>
          <a:p>
            <a:r>
              <a:rPr lang="en-US" sz="3400" dirty="0" smtClean="0">
                <a:solidFill>
                  <a:schemeClr val="accent2">
                    <a:lumMod val="75000"/>
                  </a:schemeClr>
                </a:solidFill>
              </a:rPr>
              <a:t> </a:t>
            </a:r>
            <a:r>
              <a:rPr lang="en-US" sz="3400" dirty="0" smtClean="0">
                <a:solidFill>
                  <a:schemeClr val="accent2">
                    <a:lumMod val="75000"/>
                  </a:schemeClr>
                </a:solidFill>
              </a:rPr>
              <a:t>SRS-020: The system shall allow the user to specify that a penalty is paid</a:t>
            </a:r>
            <a:r>
              <a:rPr lang="en-US" sz="3400" dirty="0" smtClean="0">
                <a:solidFill>
                  <a:schemeClr val="accent2">
                    <a:lumMod val="75000"/>
                  </a:schemeClr>
                </a:solidFill>
              </a:rPr>
              <a:t>.</a:t>
            </a:r>
          </a:p>
          <a:p>
            <a:r>
              <a:rPr lang="en-US" sz="3400" dirty="0" smtClean="0">
                <a:solidFill>
                  <a:schemeClr val="accent2">
                    <a:lumMod val="75000"/>
                  </a:schemeClr>
                </a:solidFill>
              </a:rPr>
              <a:t> </a:t>
            </a:r>
            <a:r>
              <a:rPr lang="en-US" sz="3400" dirty="0" smtClean="0">
                <a:solidFill>
                  <a:schemeClr val="accent2">
                    <a:lumMod val="75000"/>
                  </a:schemeClr>
                </a:solidFill>
              </a:rPr>
              <a:t>SRS-021: The system shall check and show the number of books which are checked out and if the number is exceeded the limitation for patrons except for librarian card holders</a:t>
            </a:r>
            <a:r>
              <a:rPr lang="en-US" sz="3400" dirty="0" smtClean="0">
                <a:solidFill>
                  <a:schemeClr val="accent2">
                    <a:lumMod val="75000"/>
                  </a:schemeClr>
                </a:solidFill>
              </a:rPr>
              <a:t>.</a:t>
            </a:r>
          </a:p>
          <a:p>
            <a:r>
              <a:rPr lang="en-US" sz="3400" dirty="0" smtClean="0">
                <a:solidFill>
                  <a:schemeClr val="accent2">
                    <a:lumMod val="75000"/>
                  </a:schemeClr>
                </a:solidFill>
              </a:rPr>
              <a:t> </a:t>
            </a:r>
            <a:r>
              <a:rPr lang="en-US" sz="3400" dirty="0" smtClean="0">
                <a:solidFill>
                  <a:schemeClr val="accent2">
                    <a:lumMod val="75000"/>
                  </a:schemeClr>
                </a:solidFill>
              </a:rPr>
              <a:t>SRS-022: The system shall check and show if the book can only be used in library SRS-023: The system shall let the librarian card holders to check out books which can only be used in library</a:t>
            </a:r>
            <a:r>
              <a:rPr lang="en-US" sz="3400" dirty="0" smtClean="0">
                <a:solidFill>
                  <a:schemeClr val="accent2">
                    <a:lumMod val="75000"/>
                  </a:schemeClr>
                </a:solidFill>
              </a:rPr>
              <a:t>.</a:t>
            </a:r>
          </a:p>
          <a:p>
            <a:r>
              <a:rPr lang="en-US" sz="3400" dirty="0" smtClean="0">
                <a:solidFill>
                  <a:schemeClr val="accent2">
                    <a:lumMod val="75000"/>
                  </a:schemeClr>
                </a:solidFill>
              </a:rPr>
              <a:t> </a:t>
            </a:r>
            <a:r>
              <a:rPr lang="en-US" sz="3400" dirty="0" smtClean="0">
                <a:solidFill>
                  <a:schemeClr val="accent2">
                    <a:lumMod val="75000"/>
                  </a:schemeClr>
                </a:solidFill>
              </a:rPr>
              <a:t>SRS-024: The system shall commit the check in and check out data to the database as soon as the data is entered. </a:t>
            </a:r>
            <a:endParaRPr lang="en-US" sz="3400" dirty="0" smtClean="0">
              <a:solidFill>
                <a:schemeClr val="accent2">
                  <a:lumMod val="75000"/>
                </a:schemeClr>
              </a:solidFill>
            </a:endParaRPr>
          </a:p>
          <a:p>
            <a:endParaRPr lang="en-US" dirty="0" smtClean="0">
              <a:solidFill>
                <a:schemeClr val="accent2">
                  <a:lumMod val="75000"/>
                </a:schemeClr>
              </a:solidFill>
            </a:endParaRPr>
          </a:p>
          <a:p>
            <a:r>
              <a:rPr lang="en-US" sz="5900" dirty="0" smtClean="0">
                <a:solidFill>
                  <a:schemeClr val="bg2">
                    <a:lumMod val="25000"/>
                  </a:schemeClr>
                </a:solidFill>
              </a:rPr>
              <a:t>3.1.2.3 </a:t>
            </a:r>
            <a:r>
              <a:rPr lang="en-US" sz="5900" dirty="0" smtClean="0">
                <a:solidFill>
                  <a:schemeClr val="bg2">
                    <a:lumMod val="25000"/>
                  </a:schemeClr>
                </a:solidFill>
              </a:rPr>
              <a:t>Book recall system </a:t>
            </a:r>
            <a:endParaRPr lang="en-US" sz="5900" dirty="0" smtClean="0">
              <a:solidFill>
                <a:schemeClr val="bg2">
                  <a:lumMod val="25000"/>
                </a:schemeClr>
              </a:solidFill>
            </a:endParaRPr>
          </a:p>
          <a:p>
            <a:r>
              <a:rPr lang="en-US" sz="3400" dirty="0" smtClean="0">
                <a:solidFill>
                  <a:schemeClr val="accent2">
                    <a:lumMod val="75000"/>
                  </a:schemeClr>
                </a:solidFill>
              </a:rPr>
              <a:t>SRS-025</a:t>
            </a:r>
            <a:r>
              <a:rPr lang="en-US" sz="3400" dirty="0" smtClean="0">
                <a:solidFill>
                  <a:schemeClr val="accent2">
                    <a:lumMod val="75000"/>
                  </a:schemeClr>
                </a:solidFill>
              </a:rPr>
              <a:t>: The system shall allow the user to specify a recalled book by book </a:t>
            </a:r>
            <a:r>
              <a:rPr lang="en-US" sz="3400" dirty="0" smtClean="0">
                <a:solidFill>
                  <a:schemeClr val="accent2">
                    <a:lumMod val="75000"/>
                  </a:schemeClr>
                </a:solidFill>
              </a:rPr>
              <a:t>ISBN</a:t>
            </a:r>
          </a:p>
          <a:p>
            <a:r>
              <a:rPr lang="en-US" sz="3400" dirty="0" smtClean="0">
                <a:solidFill>
                  <a:schemeClr val="accent2">
                    <a:lumMod val="75000"/>
                  </a:schemeClr>
                </a:solidFill>
              </a:rPr>
              <a:t> </a:t>
            </a:r>
            <a:r>
              <a:rPr lang="en-US" sz="3400" dirty="0" smtClean="0">
                <a:solidFill>
                  <a:schemeClr val="accent2">
                    <a:lumMod val="75000"/>
                  </a:schemeClr>
                </a:solidFill>
              </a:rPr>
              <a:t>SRS-026: The system shall allow the user to choose one copy of book to recall from a list of copies which are </a:t>
            </a:r>
            <a:r>
              <a:rPr lang="en-US" sz="3400" dirty="0" smtClean="0">
                <a:solidFill>
                  <a:schemeClr val="accent2">
                    <a:lumMod val="75000"/>
                  </a:schemeClr>
                </a:solidFill>
              </a:rPr>
              <a:t>borrowed out</a:t>
            </a:r>
          </a:p>
          <a:p>
            <a:r>
              <a:rPr lang="en-US" sz="3400" dirty="0" smtClean="0">
                <a:solidFill>
                  <a:schemeClr val="accent2">
                    <a:lumMod val="75000"/>
                  </a:schemeClr>
                </a:solidFill>
              </a:rPr>
              <a:t>SRS-027</a:t>
            </a:r>
            <a:r>
              <a:rPr lang="en-US" sz="3400" dirty="0" smtClean="0">
                <a:solidFill>
                  <a:schemeClr val="accent2">
                    <a:lumMod val="75000"/>
                  </a:schemeClr>
                </a:solidFill>
              </a:rPr>
              <a:t>: The system shall allow the user to record the record notification send out date, the book arrive date, the pick-up notification send out date. </a:t>
            </a:r>
            <a:endParaRPr lang="en-US" sz="3400" dirty="0">
              <a:solidFill>
                <a:schemeClr val="accent2">
                  <a:lumMod val="7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smtClean="0">
                <a:solidFill>
                  <a:schemeClr val="bg2">
                    <a:lumMod val="25000"/>
                  </a:schemeClr>
                </a:solidFill>
              </a:rPr>
              <a:t>3.5 Reliability</a:t>
            </a:r>
          </a:p>
          <a:p>
            <a:r>
              <a:rPr lang="en-US" sz="1600" dirty="0" smtClean="0">
                <a:solidFill>
                  <a:schemeClr val="accent2">
                    <a:lumMod val="75000"/>
                  </a:schemeClr>
                </a:solidFill>
              </a:rPr>
              <a:t> </a:t>
            </a:r>
            <a:r>
              <a:rPr lang="en-US" sz="1600" dirty="0" smtClean="0">
                <a:solidFill>
                  <a:schemeClr val="accent2">
                    <a:lumMod val="75000"/>
                  </a:schemeClr>
                </a:solidFill>
              </a:rPr>
              <a:t>SRS-041: The system shall be recovered within 10 minutes if it is </a:t>
            </a:r>
            <a:r>
              <a:rPr lang="en-US" sz="1600" dirty="0" smtClean="0">
                <a:solidFill>
                  <a:schemeClr val="accent2">
                    <a:lumMod val="75000"/>
                  </a:schemeClr>
                </a:solidFill>
              </a:rPr>
              <a:t>down</a:t>
            </a:r>
          </a:p>
          <a:p>
            <a:r>
              <a:rPr lang="en-US" sz="1600" dirty="0" smtClean="0">
                <a:solidFill>
                  <a:schemeClr val="accent2">
                    <a:lumMod val="75000"/>
                  </a:schemeClr>
                </a:solidFill>
              </a:rPr>
              <a:t>. </a:t>
            </a:r>
            <a:r>
              <a:rPr lang="en-US" sz="1600" dirty="0" smtClean="0">
                <a:solidFill>
                  <a:schemeClr val="accent2">
                    <a:lumMod val="75000"/>
                  </a:schemeClr>
                </a:solidFill>
              </a:rPr>
              <a:t>SRS-042: The system shall be recovered without intervention at user terminal if it is down. SRS-043: The system shall show appropriate messages at terminal when system is down</a:t>
            </a:r>
            <a:r>
              <a:rPr lang="en-US" sz="1600" dirty="0" smtClean="0">
                <a:solidFill>
                  <a:schemeClr val="accent2">
                    <a:lumMod val="75000"/>
                  </a:schemeClr>
                </a:solidFill>
              </a:rPr>
              <a:t>.</a:t>
            </a:r>
          </a:p>
          <a:p>
            <a:r>
              <a:rPr lang="en-US" sz="1600" dirty="0" smtClean="0">
                <a:solidFill>
                  <a:schemeClr val="accent2">
                    <a:lumMod val="75000"/>
                  </a:schemeClr>
                </a:solidFill>
              </a:rPr>
              <a:t> </a:t>
            </a:r>
            <a:r>
              <a:rPr lang="en-US" sz="1600" dirty="0" smtClean="0">
                <a:solidFill>
                  <a:schemeClr val="accent2">
                    <a:lumMod val="75000"/>
                  </a:schemeClr>
                </a:solidFill>
              </a:rPr>
              <a:t>SRS-044: The system shall have 99% reliability during library operating hours</a:t>
            </a:r>
            <a:r>
              <a:rPr lang="en-US" sz="1600" dirty="0" smtClean="0">
                <a:solidFill>
                  <a:schemeClr val="accent2">
                    <a:lumMod val="75000"/>
                  </a:schemeClr>
                </a:solidFill>
              </a:rPr>
              <a:t>.</a:t>
            </a:r>
          </a:p>
          <a:p>
            <a:r>
              <a:rPr lang="en-US" sz="1600" dirty="0" smtClean="0">
                <a:solidFill>
                  <a:schemeClr val="accent2">
                    <a:lumMod val="75000"/>
                  </a:schemeClr>
                </a:solidFill>
              </a:rPr>
              <a:t> </a:t>
            </a:r>
            <a:r>
              <a:rPr lang="en-US" sz="1600" dirty="0" smtClean="0">
                <a:solidFill>
                  <a:schemeClr val="accent2">
                    <a:lumMod val="75000"/>
                  </a:schemeClr>
                </a:solidFill>
              </a:rPr>
              <a:t>SRS-045: Scheduled down time after library operating hours shall not be more than 1 hour per day. </a:t>
            </a:r>
            <a:endParaRPr lang="en-US" sz="1600" dirty="0" smtClean="0">
              <a:solidFill>
                <a:schemeClr val="accent2">
                  <a:lumMod val="75000"/>
                </a:schemeClr>
              </a:solidFill>
            </a:endParaRPr>
          </a:p>
          <a:p>
            <a:r>
              <a:rPr lang="en-US" sz="1600" dirty="0" smtClean="0">
                <a:solidFill>
                  <a:schemeClr val="accent2">
                    <a:lumMod val="75000"/>
                  </a:schemeClr>
                </a:solidFill>
              </a:rPr>
              <a:t>SRS-046</a:t>
            </a:r>
            <a:r>
              <a:rPr lang="en-US" sz="1600" dirty="0" smtClean="0">
                <a:solidFill>
                  <a:schemeClr val="accent2">
                    <a:lumMod val="75000"/>
                  </a:schemeClr>
                </a:solidFill>
              </a:rPr>
              <a:t>: The system shall generate error messages when the user attempts to enter invalid data</a:t>
            </a:r>
            <a:r>
              <a:rPr lang="en-US" sz="1600" dirty="0" smtClean="0">
                <a:solidFill>
                  <a:schemeClr val="accent2">
                    <a:lumMod val="75000"/>
                  </a:schemeClr>
                </a:solidFill>
              </a:rPr>
              <a:t>.</a:t>
            </a:r>
          </a:p>
          <a:p>
            <a:endParaRPr lang="en-US" sz="1600" dirty="0">
              <a:solidFill>
                <a:schemeClr val="accent2">
                  <a:lumMod val="7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solidFill>
                  <a:schemeClr val="accent5">
                    <a:lumMod val="75000"/>
                  </a:schemeClr>
                </a:solidFill>
                <a:latin typeface="Algerian" pitchFamily="82" charset="0"/>
              </a:rPr>
              <a:t>DONE BY</a:t>
            </a:r>
          </a:p>
          <a:p>
            <a:pPr>
              <a:buNone/>
            </a:pPr>
            <a:r>
              <a:rPr lang="en-US" sz="2400" dirty="0" smtClean="0">
                <a:solidFill>
                  <a:schemeClr val="accent2">
                    <a:lumMod val="75000"/>
                  </a:schemeClr>
                </a:solidFill>
                <a:latin typeface="Algerian" pitchFamily="82" charset="0"/>
              </a:rPr>
              <a:t>PARVATHA SRINI.KP </a:t>
            </a:r>
            <a:r>
              <a:rPr lang="en-US" sz="2400" dirty="0" smtClean="0">
                <a:solidFill>
                  <a:schemeClr val="accent5">
                    <a:lumMod val="50000"/>
                  </a:schemeClr>
                </a:solidFill>
                <a:latin typeface="Algerian" pitchFamily="82" charset="0"/>
              </a:rPr>
              <a:t>(111723203070)</a:t>
            </a:r>
          </a:p>
          <a:p>
            <a:pPr>
              <a:buNone/>
            </a:pPr>
            <a:r>
              <a:rPr lang="en-US" sz="2400" dirty="0" err="1" smtClean="0">
                <a:solidFill>
                  <a:schemeClr val="accent2">
                    <a:lumMod val="75000"/>
                  </a:schemeClr>
                </a:solidFill>
                <a:latin typeface="Algerian" pitchFamily="82" charset="0"/>
              </a:rPr>
              <a:t>NETHIYa</a:t>
            </a:r>
            <a:r>
              <a:rPr lang="en-US" sz="2400" dirty="0" smtClean="0">
                <a:solidFill>
                  <a:schemeClr val="accent2">
                    <a:lumMod val="75000"/>
                  </a:schemeClr>
                </a:solidFill>
                <a:latin typeface="Algerian" pitchFamily="82" charset="0"/>
              </a:rPr>
              <a:t> </a:t>
            </a:r>
            <a:r>
              <a:rPr lang="en-US" sz="2400" dirty="0" err="1" smtClean="0">
                <a:solidFill>
                  <a:schemeClr val="accent2">
                    <a:lumMod val="75000"/>
                  </a:schemeClr>
                </a:solidFill>
                <a:latin typeface="Algerian" pitchFamily="82" charset="0"/>
              </a:rPr>
              <a:t>sree.m</a:t>
            </a:r>
            <a:r>
              <a:rPr lang="en-US" sz="2400" dirty="0" smtClean="0">
                <a:solidFill>
                  <a:schemeClr val="accent2">
                    <a:lumMod val="75000"/>
                  </a:schemeClr>
                </a:solidFill>
                <a:latin typeface="Algerian" pitchFamily="82" charset="0"/>
              </a:rPr>
              <a:t> </a:t>
            </a:r>
            <a:r>
              <a:rPr lang="en-US" sz="2400" dirty="0" smtClean="0">
                <a:solidFill>
                  <a:schemeClr val="accent5">
                    <a:lumMod val="50000"/>
                  </a:schemeClr>
                </a:solidFill>
                <a:latin typeface="Algerian" pitchFamily="82" charset="0"/>
              </a:rPr>
              <a:t>(111723203066)</a:t>
            </a:r>
          </a:p>
          <a:p>
            <a:pPr>
              <a:buNone/>
            </a:pPr>
            <a:r>
              <a:rPr lang="en-US" sz="2400" dirty="0" err="1" smtClean="0">
                <a:solidFill>
                  <a:schemeClr val="accent2">
                    <a:lumMod val="75000"/>
                  </a:schemeClr>
                </a:solidFill>
                <a:latin typeface="Algerian" pitchFamily="82" charset="0"/>
              </a:rPr>
              <a:t>Laksita.m</a:t>
            </a:r>
            <a:r>
              <a:rPr lang="en-US" sz="2400" dirty="0" smtClean="0">
                <a:solidFill>
                  <a:schemeClr val="accent2">
                    <a:lumMod val="75000"/>
                  </a:schemeClr>
                </a:solidFill>
                <a:latin typeface="Algerian" pitchFamily="82" charset="0"/>
              </a:rPr>
              <a:t> </a:t>
            </a:r>
            <a:r>
              <a:rPr lang="en-US" sz="2400" dirty="0" smtClean="0">
                <a:solidFill>
                  <a:schemeClr val="accent5">
                    <a:lumMod val="50000"/>
                  </a:schemeClr>
                </a:solidFill>
                <a:latin typeface="Algerian" pitchFamily="82" charset="0"/>
              </a:rPr>
              <a:t>(111723203052)</a:t>
            </a:r>
          </a:p>
          <a:p>
            <a:pPr>
              <a:buNone/>
            </a:pPr>
            <a:r>
              <a:rPr lang="en-US" sz="2400" dirty="0" err="1" smtClean="0">
                <a:solidFill>
                  <a:schemeClr val="accent2">
                    <a:lumMod val="75000"/>
                  </a:schemeClr>
                </a:solidFill>
                <a:latin typeface="Algerian" pitchFamily="82" charset="0"/>
              </a:rPr>
              <a:t>Priyajothi.n</a:t>
            </a:r>
            <a:r>
              <a:rPr lang="en-US" sz="2400" dirty="0" smtClean="0">
                <a:solidFill>
                  <a:schemeClr val="accent2">
                    <a:lumMod val="75000"/>
                  </a:schemeClr>
                </a:solidFill>
                <a:latin typeface="Algerian" pitchFamily="82" charset="0"/>
              </a:rPr>
              <a:t> </a:t>
            </a:r>
            <a:r>
              <a:rPr lang="en-US" sz="2400" dirty="0" smtClean="0">
                <a:solidFill>
                  <a:schemeClr val="accent5">
                    <a:lumMod val="50000"/>
                  </a:schemeClr>
                </a:solidFill>
                <a:latin typeface="Algerian" pitchFamily="82" charset="0"/>
              </a:rPr>
              <a:t>(1117232030</a:t>
            </a:r>
            <a:r>
              <a:rPr lang="en-US" sz="2400" dirty="0" smtClean="0">
                <a:solidFill>
                  <a:schemeClr val="tx2">
                    <a:lumMod val="75000"/>
                  </a:schemeClr>
                </a:solidFill>
                <a:latin typeface="Algerian" pitchFamily="82" charset="0"/>
              </a:rPr>
              <a:t>76</a:t>
            </a:r>
            <a:r>
              <a:rPr lang="en-US" sz="2400" dirty="0" smtClean="0">
                <a:solidFill>
                  <a:schemeClr val="accent5">
                    <a:lumMod val="50000"/>
                  </a:schemeClr>
                </a:solidFill>
                <a:latin typeface="Algerian" pitchFamily="82" charset="0"/>
              </a:rPr>
              <a:t>)</a:t>
            </a:r>
          </a:p>
          <a:p>
            <a:pPr>
              <a:buNone/>
            </a:pPr>
            <a:r>
              <a:rPr lang="en-US" sz="2400" dirty="0" err="1" smtClean="0">
                <a:solidFill>
                  <a:schemeClr val="accent2">
                    <a:lumMod val="75000"/>
                  </a:schemeClr>
                </a:solidFill>
                <a:latin typeface="Algerian" pitchFamily="82" charset="0"/>
              </a:rPr>
              <a:t>Poojitha.n</a:t>
            </a:r>
            <a:r>
              <a:rPr lang="en-US" sz="2400" dirty="0" smtClean="0">
                <a:solidFill>
                  <a:schemeClr val="accent2">
                    <a:lumMod val="75000"/>
                  </a:schemeClr>
                </a:solidFill>
                <a:latin typeface="Algerian" pitchFamily="82" charset="0"/>
              </a:rPr>
              <a:t> </a:t>
            </a:r>
            <a:r>
              <a:rPr lang="en-US" sz="2400" dirty="0" smtClean="0">
                <a:solidFill>
                  <a:schemeClr val="accent5">
                    <a:lumMod val="50000"/>
                  </a:schemeClr>
                </a:solidFill>
                <a:latin typeface="Algerian" pitchFamily="82" charset="0"/>
              </a:rPr>
              <a:t>(111723203071)</a:t>
            </a:r>
          </a:p>
          <a:p>
            <a:pPr>
              <a:buNone/>
            </a:pPr>
            <a:r>
              <a:rPr lang="en-US" sz="2400" dirty="0" smtClean="0">
                <a:solidFill>
                  <a:schemeClr val="accent5">
                    <a:lumMod val="50000"/>
                  </a:schemeClr>
                </a:solidFill>
                <a:latin typeface="Algerian" pitchFamily="82" charset="0"/>
              </a:rPr>
              <a:t> </a:t>
            </a:r>
            <a:r>
              <a:rPr lang="en-US" sz="2400" dirty="0" smtClean="0">
                <a:solidFill>
                  <a:schemeClr val="accent5">
                    <a:lumMod val="50000"/>
                  </a:schemeClr>
                </a:solidFill>
                <a:latin typeface="Algerian" pitchFamily="82" charset="0"/>
              </a:rPr>
              <a:t>      </a:t>
            </a:r>
          </a:p>
          <a:p>
            <a:pPr>
              <a:buNone/>
            </a:pPr>
            <a:r>
              <a:rPr lang="en-US" sz="2400" dirty="0" smtClean="0">
                <a:solidFill>
                  <a:schemeClr val="accent5">
                    <a:lumMod val="50000"/>
                  </a:schemeClr>
                </a:solidFill>
                <a:latin typeface="Algerian" pitchFamily="82" charset="0"/>
              </a:rPr>
              <a:t> </a:t>
            </a:r>
            <a:r>
              <a:rPr lang="en-US" sz="2400" dirty="0" smtClean="0">
                <a:solidFill>
                  <a:schemeClr val="accent5">
                    <a:lumMod val="50000"/>
                  </a:schemeClr>
                </a:solidFill>
                <a:latin typeface="Algerian" pitchFamily="82" charset="0"/>
              </a:rPr>
              <a:t>                                  </a:t>
            </a:r>
            <a:r>
              <a:rPr lang="en-US" sz="2400" dirty="0" smtClean="0">
                <a:solidFill>
                  <a:schemeClr val="accent6">
                    <a:lumMod val="75000"/>
                  </a:schemeClr>
                </a:solidFill>
                <a:latin typeface="Algerian" pitchFamily="82" charset="0"/>
              </a:rPr>
              <a:t>thank you…..</a:t>
            </a:r>
            <a:endParaRPr lang="en-US" sz="2400" dirty="0">
              <a:solidFill>
                <a:schemeClr val="accent6">
                  <a:lumMod val="75000"/>
                </a:schemeClr>
              </a:solidFill>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endParaRPr lang="en-US" sz="1600" dirty="0"/>
          </a:p>
        </p:txBody>
      </p:sp>
      <p:sp>
        <p:nvSpPr>
          <p:cNvPr id="3" name="Content Placeholder 2"/>
          <p:cNvSpPr>
            <a:spLocks noGrp="1"/>
          </p:cNvSpPr>
          <p:nvPr>
            <p:ph idx="1"/>
          </p:nvPr>
        </p:nvSpPr>
        <p:spPr>
          <a:xfrm>
            <a:off x="381000" y="228600"/>
            <a:ext cx="8229600" cy="8107363"/>
          </a:xfrm>
        </p:spPr>
        <p:txBody>
          <a:bodyPr>
            <a:normAutofit/>
          </a:bodyPr>
          <a:lstStyle/>
          <a:p>
            <a:r>
              <a:rPr lang="en-US" sz="1600" dirty="0" smtClean="0">
                <a:solidFill>
                  <a:schemeClr val="accent2">
                    <a:lumMod val="75000"/>
                  </a:schemeClr>
                </a:solidFill>
              </a:rPr>
              <a:t>2.4 General Constraints</a:t>
            </a:r>
          </a:p>
          <a:p>
            <a:r>
              <a:rPr lang="en-US" sz="1600" dirty="0" smtClean="0">
                <a:solidFill>
                  <a:schemeClr val="accent2">
                    <a:lumMod val="75000"/>
                  </a:schemeClr>
                </a:solidFill>
              </a:rPr>
              <a:t>2.5 Assumptions and Dependencies</a:t>
            </a:r>
          </a:p>
          <a:p>
            <a:r>
              <a:rPr lang="en-US" sz="1600" dirty="0" smtClean="0">
                <a:solidFill>
                  <a:schemeClr val="accent2">
                    <a:lumMod val="75000"/>
                  </a:schemeClr>
                </a:solidFill>
              </a:rPr>
              <a:t>3.0 Specific Requirements</a:t>
            </a:r>
          </a:p>
          <a:p>
            <a:r>
              <a:rPr lang="en-US" sz="1600" dirty="0" smtClean="0">
                <a:solidFill>
                  <a:schemeClr val="accent2">
                    <a:lumMod val="75000"/>
                  </a:schemeClr>
                </a:solidFill>
              </a:rPr>
              <a:t>3.1 Functional Requirements</a:t>
            </a:r>
          </a:p>
          <a:p>
            <a:r>
              <a:rPr lang="en-US" sz="1600" dirty="0" smtClean="0">
                <a:solidFill>
                  <a:schemeClr val="accent2">
                    <a:lumMod val="75000"/>
                  </a:schemeClr>
                </a:solidFill>
              </a:rPr>
              <a:t>3.1.1 User Interface</a:t>
            </a:r>
          </a:p>
          <a:p>
            <a:r>
              <a:rPr lang="en-US" sz="1600" dirty="0" smtClean="0">
                <a:solidFill>
                  <a:schemeClr val="accent2">
                    <a:lumMod val="75000"/>
                  </a:schemeClr>
                </a:solidFill>
              </a:rPr>
              <a:t>3.1.1.1 Library user account manage system</a:t>
            </a:r>
          </a:p>
          <a:p>
            <a:r>
              <a:rPr lang="en-US" sz="1600" dirty="0" smtClean="0">
                <a:solidFill>
                  <a:schemeClr val="accent2">
                    <a:lumMod val="75000"/>
                  </a:schemeClr>
                </a:solidFill>
              </a:rPr>
              <a:t>3.1.1.2 Book borrowing system</a:t>
            </a:r>
          </a:p>
          <a:p>
            <a:r>
              <a:rPr lang="en-US" sz="1600" dirty="0" smtClean="0">
                <a:solidFill>
                  <a:schemeClr val="accent2">
                    <a:lumMod val="75000"/>
                  </a:schemeClr>
                </a:solidFill>
              </a:rPr>
              <a:t>3.1.1.3 Book recall system</a:t>
            </a:r>
          </a:p>
          <a:p>
            <a:r>
              <a:rPr lang="en-US" sz="1600" dirty="0" smtClean="0">
                <a:solidFill>
                  <a:schemeClr val="accent2">
                    <a:lumMod val="75000"/>
                  </a:schemeClr>
                </a:solidFill>
              </a:rPr>
              <a:t>3.1.1.4 Search book record</a:t>
            </a:r>
          </a:p>
          <a:p>
            <a:r>
              <a:rPr lang="en-US" sz="1600" dirty="0" smtClean="0">
                <a:solidFill>
                  <a:schemeClr val="accent2">
                    <a:lumMod val="75000"/>
                  </a:schemeClr>
                </a:solidFill>
              </a:rPr>
              <a:t>3.1.2 Data Entry</a:t>
            </a:r>
          </a:p>
          <a:p>
            <a:r>
              <a:rPr lang="en-US" sz="1600" dirty="0" smtClean="0">
                <a:solidFill>
                  <a:schemeClr val="accent2">
                    <a:lumMod val="75000"/>
                  </a:schemeClr>
                </a:solidFill>
              </a:rPr>
              <a:t>3.1.2.1 Library user account manage system</a:t>
            </a:r>
          </a:p>
          <a:p>
            <a:r>
              <a:rPr lang="en-US" sz="1600" dirty="0" smtClean="0">
                <a:solidFill>
                  <a:schemeClr val="accent2">
                    <a:lumMod val="75000"/>
                  </a:schemeClr>
                </a:solidFill>
              </a:rPr>
              <a:t>3.1.2.2 Book borrowing system</a:t>
            </a:r>
          </a:p>
          <a:p>
            <a:r>
              <a:rPr lang="en-US" sz="1600" dirty="0" smtClean="0">
                <a:solidFill>
                  <a:schemeClr val="accent2">
                    <a:lumMod val="75000"/>
                  </a:schemeClr>
                </a:solidFill>
              </a:rPr>
              <a:t>3.1.2.3 Book recall system</a:t>
            </a:r>
          </a:p>
          <a:p>
            <a:r>
              <a:rPr lang="en-US" sz="1600" dirty="0" smtClean="0">
                <a:solidFill>
                  <a:schemeClr val="accent2">
                    <a:lumMod val="75000"/>
                  </a:schemeClr>
                </a:solidFill>
              </a:rPr>
              <a:t>3.1.2.4 Search book record</a:t>
            </a:r>
          </a:p>
          <a:p>
            <a:r>
              <a:rPr lang="en-US" sz="1600" dirty="0" smtClean="0">
                <a:solidFill>
                  <a:schemeClr val="accent2">
                    <a:lumMod val="75000"/>
                  </a:schemeClr>
                </a:solidFill>
              </a:rPr>
              <a:t>3.1.2.5 Update book database</a:t>
            </a:r>
          </a:p>
          <a:p>
            <a:r>
              <a:rPr lang="en-US" sz="1600" dirty="0" smtClean="0">
                <a:solidFill>
                  <a:schemeClr val="accent2">
                    <a:lumMod val="75000"/>
                  </a:schemeClr>
                </a:solidFill>
              </a:rPr>
              <a:t>3.1.3 Report Generation</a:t>
            </a:r>
          </a:p>
          <a:p>
            <a:r>
              <a:rPr lang="en-US" sz="1600" dirty="0" smtClean="0">
                <a:solidFill>
                  <a:schemeClr val="accent2">
                    <a:lumMod val="75000"/>
                  </a:schemeClr>
                </a:solidFill>
              </a:rPr>
              <a:t>3.2 Performance Requirements</a:t>
            </a:r>
          </a:p>
          <a:p>
            <a:r>
              <a:rPr lang="en-US" sz="1600" dirty="0" smtClean="0">
                <a:solidFill>
                  <a:schemeClr val="accent2">
                    <a:lumMod val="75000"/>
                  </a:schemeClr>
                </a:solidFill>
              </a:rPr>
              <a:t>3.3 Design Constraints</a:t>
            </a:r>
          </a:p>
          <a:p>
            <a:r>
              <a:rPr lang="en-US" sz="1600" dirty="0" smtClean="0">
                <a:solidFill>
                  <a:schemeClr val="accent2">
                    <a:lumMod val="75000"/>
                  </a:schemeClr>
                </a:solidFill>
              </a:rPr>
              <a:t>3.4 Security Requirements</a:t>
            </a:r>
          </a:p>
          <a:p>
            <a:r>
              <a:rPr lang="en-US" sz="1600" dirty="0" smtClean="0">
                <a:solidFill>
                  <a:schemeClr val="accent2">
                    <a:lumMod val="75000"/>
                  </a:schemeClr>
                </a:solidFill>
              </a:rPr>
              <a:t>3.5 Reliability</a:t>
            </a:r>
          </a:p>
          <a:p>
            <a:pPr>
              <a:buNone/>
            </a:pPr>
            <a:endParaRPr lang="en-US" sz="1600" dirty="0">
              <a:solidFill>
                <a:schemeClr val="accent2">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76400"/>
            <a:ext cx="8763000" cy="4525963"/>
          </a:xfrm>
        </p:spPr>
        <p:txBody>
          <a:bodyPr>
            <a:normAutofit fontScale="47500" lnSpcReduction="20000"/>
          </a:bodyPr>
          <a:lstStyle/>
          <a:p>
            <a:pPr>
              <a:buNone/>
            </a:pPr>
            <a:r>
              <a:rPr lang="en-US" sz="2800" dirty="0" smtClean="0">
                <a:solidFill>
                  <a:schemeClr val="tx1">
                    <a:lumMod val="85000"/>
                    <a:lumOff val="15000"/>
                  </a:schemeClr>
                </a:solidFill>
              </a:rPr>
              <a:t>1.0 </a:t>
            </a:r>
            <a:r>
              <a:rPr lang="en-US" sz="2800" dirty="0" smtClean="0">
                <a:solidFill>
                  <a:schemeClr val="tx1">
                    <a:lumMod val="85000"/>
                    <a:lumOff val="15000"/>
                  </a:schemeClr>
                </a:solidFill>
              </a:rPr>
              <a:t>Introduction</a:t>
            </a:r>
            <a:endParaRPr lang="en-US" sz="2800" dirty="0" smtClean="0">
              <a:solidFill>
                <a:schemeClr val="tx1">
                  <a:lumMod val="85000"/>
                  <a:lumOff val="15000"/>
                </a:schemeClr>
              </a:solidFill>
            </a:endParaRPr>
          </a:p>
          <a:p>
            <a:pPr>
              <a:buNone/>
            </a:pPr>
            <a:r>
              <a:rPr lang="en-US" sz="2800" dirty="0" smtClean="0">
                <a:solidFill>
                  <a:schemeClr val="tx1">
                    <a:lumMod val="85000"/>
                    <a:lumOff val="15000"/>
                  </a:schemeClr>
                </a:solidFill>
              </a:rPr>
              <a:t>1.1 Purpose</a:t>
            </a:r>
          </a:p>
          <a:p>
            <a:pPr>
              <a:buNone/>
            </a:pPr>
            <a:endParaRPr lang="en-US" sz="2800" dirty="0" smtClean="0">
              <a:solidFill>
                <a:schemeClr val="tx1">
                  <a:lumMod val="85000"/>
                  <a:lumOff val="15000"/>
                </a:schemeClr>
              </a:solidFill>
            </a:endParaRPr>
          </a:p>
          <a:p>
            <a:pPr algn="just"/>
            <a:r>
              <a:rPr lang="en-US" sz="2900" dirty="0" smtClean="0">
                <a:solidFill>
                  <a:schemeClr val="accent2">
                    <a:lumMod val="75000"/>
                  </a:schemeClr>
                </a:solidFill>
              </a:rPr>
              <a:t> This </a:t>
            </a:r>
            <a:r>
              <a:rPr lang="en-US" sz="2900" dirty="0" smtClean="0">
                <a:solidFill>
                  <a:schemeClr val="accent2">
                    <a:lumMod val="75000"/>
                  </a:schemeClr>
                </a:solidFill>
              </a:rPr>
              <a:t>is the Software Requirements Specification (SRS) for the Library Management System. The purpose of this document is to convey </a:t>
            </a:r>
            <a:r>
              <a:rPr lang="en-US" sz="2900" dirty="0" smtClean="0">
                <a:solidFill>
                  <a:schemeClr val="accent2">
                    <a:lumMod val="75000"/>
                  </a:schemeClr>
                </a:solidFill>
              </a:rPr>
              <a:t>information about </a:t>
            </a:r>
            <a:r>
              <a:rPr lang="en-US" sz="2900" dirty="0" smtClean="0">
                <a:solidFill>
                  <a:schemeClr val="accent2">
                    <a:lumMod val="75000"/>
                  </a:schemeClr>
                </a:solidFill>
              </a:rPr>
              <a:t>the application's requirements, both functional and non-functional, to the reader. This document provides (a) a description of the environment </a:t>
            </a:r>
            <a:r>
              <a:rPr lang="en-US" sz="2900" dirty="0" smtClean="0">
                <a:solidFill>
                  <a:schemeClr val="accent2">
                    <a:lumMod val="75000"/>
                  </a:schemeClr>
                </a:solidFill>
              </a:rPr>
              <a:t>in which </a:t>
            </a:r>
            <a:r>
              <a:rPr lang="en-US" sz="2900" dirty="0" smtClean="0">
                <a:solidFill>
                  <a:schemeClr val="accent2">
                    <a:lumMod val="75000"/>
                  </a:schemeClr>
                </a:solidFill>
              </a:rPr>
              <a:t>the application is expected to operate, (b) a definition of the application's capabilities, and (c) a specification of the application's functional </a:t>
            </a:r>
            <a:r>
              <a:rPr lang="en-US" sz="2900" dirty="0" smtClean="0">
                <a:solidFill>
                  <a:schemeClr val="accent2">
                    <a:lumMod val="75000"/>
                  </a:schemeClr>
                </a:solidFill>
              </a:rPr>
              <a:t>and  nonfunctional requirements</a:t>
            </a:r>
            <a:r>
              <a:rPr lang="en-US" sz="2900" dirty="0" smtClean="0"/>
              <a:t>.</a:t>
            </a:r>
          </a:p>
          <a:p>
            <a:pPr algn="just"/>
            <a:endParaRPr lang="en-US" sz="2900" dirty="0" smtClean="0"/>
          </a:p>
          <a:p>
            <a:pPr>
              <a:buNone/>
            </a:pPr>
            <a:r>
              <a:rPr lang="en-US" sz="2900" dirty="0" smtClean="0">
                <a:solidFill>
                  <a:schemeClr val="accent2">
                    <a:lumMod val="75000"/>
                  </a:schemeClr>
                </a:solidFill>
              </a:rPr>
              <a:t>The document is intended to serve several groups of audiences</a:t>
            </a:r>
            <a:r>
              <a:rPr lang="en-US" sz="2900" dirty="0" smtClean="0">
                <a:solidFill>
                  <a:schemeClr val="accent2">
                    <a:lumMod val="75000"/>
                  </a:schemeClr>
                </a:solidFill>
              </a:rPr>
              <a:t>:</a:t>
            </a:r>
          </a:p>
          <a:p>
            <a:pPr>
              <a:buNone/>
            </a:pPr>
            <a:endParaRPr lang="en-US" sz="2900" dirty="0" smtClean="0">
              <a:solidFill>
                <a:schemeClr val="accent2">
                  <a:lumMod val="75000"/>
                </a:schemeClr>
              </a:solidFill>
            </a:endParaRPr>
          </a:p>
          <a:p>
            <a:r>
              <a:rPr lang="en-US" sz="2900" dirty="0" smtClean="0">
                <a:solidFill>
                  <a:schemeClr val="accent2">
                    <a:lumMod val="75000"/>
                  </a:schemeClr>
                </a:solidFill>
              </a:rPr>
              <a:t>First, it is anticipated that the SRS will be used by the application designers. Designers will use the information recorded here as the basis for</a:t>
            </a:r>
          </a:p>
          <a:p>
            <a:r>
              <a:rPr lang="en-US" sz="2900" dirty="0" smtClean="0">
                <a:solidFill>
                  <a:schemeClr val="accent2">
                    <a:lumMod val="75000"/>
                  </a:schemeClr>
                </a:solidFill>
              </a:rPr>
              <a:t>creating the application's design.</a:t>
            </a:r>
          </a:p>
          <a:p>
            <a:r>
              <a:rPr lang="en-US" sz="2900" dirty="0" smtClean="0">
                <a:solidFill>
                  <a:schemeClr val="accent2">
                    <a:lumMod val="75000"/>
                  </a:schemeClr>
                </a:solidFill>
              </a:rPr>
              <a:t>Second, the client for the project, the library manager in our case, is expected to review this document. The SRS will serve to establish a basis</a:t>
            </a:r>
          </a:p>
          <a:p>
            <a:r>
              <a:rPr lang="en-US" sz="2900" dirty="0" smtClean="0">
                <a:solidFill>
                  <a:schemeClr val="accent2">
                    <a:lumMod val="75000"/>
                  </a:schemeClr>
                </a:solidFill>
              </a:rPr>
              <a:t>for agreement between the client and development team about the functionality to be provided by the application.</a:t>
            </a:r>
          </a:p>
          <a:p>
            <a:r>
              <a:rPr lang="en-US" sz="2900" dirty="0" smtClean="0">
                <a:solidFill>
                  <a:schemeClr val="accent2">
                    <a:lumMod val="75000"/>
                  </a:schemeClr>
                </a:solidFill>
              </a:rPr>
              <a:t>Third, the application maintainers will review the document to clarity their understanding of what the application does.</a:t>
            </a:r>
          </a:p>
          <a:p>
            <a:r>
              <a:rPr lang="en-US" sz="2900" dirty="0" smtClean="0">
                <a:solidFill>
                  <a:schemeClr val="accent2">
                    <a:lumMod val="75000"/>
                  </a:schemeClr>
                </a:solidFill>
              </a:rPr>
              <a:t>Fourth, test planners will use this document to derive test plans and test cases.</a:t>
            </a:r>
          </a:p>
          <a:p>
            <a:r>
              <a:rPr lang="en-US" sz="2900" dirty="0" smtClean="0">
                <a:solidFill>
                  <a:schemeClr val="accent2">
                    <a:lumMod val="75000"/>
                  </a:schemeClr>
                </a:solidFill>
              </a:rPr>
              <a:t>Finally, the project manager will use this document during project planning and monitoring</a:t>
            </a:r>
            <a:endParaRPr lang="en-US" sz="2900" dirty="0">
              <a:solidFill>
                <a:schemeClr val="accent2">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US" sz="2800" dirty="0" smtClean="0">
                <a:solidFill>
                  <a:schemeClr val="bg2">
                    <a:lumMod val="25000"/>
                  </a:schemeClr>
                </a:solidFill>
              </a:rPr>
              <a:t>1.2 Scope of </a:t>
            </a:r>
            <a:r>
              <a:rPr lang="en-US" sz="2800" dirty="0" smtClean="0">
                <a:solidFill>
                  <a:schemeClr val="bg2">
                    <a:lumMod val="25000"/>
                  </a:schemeClr>
                </a:solidFill>
              </a:rPr>
              <a:t>Product</a:t>
            </a:r>
          </a:p>
          <a:p>
            <a:r>
              <a:rPr lang="en-US" sz="1600" dirty="0" smtClean="0">
                <a:solidFill>
                  <a:schemeClr val="accent2">
                    <a:lumMod val="75000"/>
                  </a:schemeClr>
                </a:solidFill>
              </a:rPr>
              <a:t>The purpose of this software development project is to create a new application called: Library Management System. The client for this project </a:t>
            </a:r>
            <a:r>
              <a:rPr lang="en-US" sz="1600" dirty="0" smtClean="0">
                <a:solidFill>
                  <a:schemeClr val="accent2">
                    <a:lumMod val="75000"/>
                  </a:schemeClr>
                </a:solidFill>
              </a:rPr>
              <a:t>wishes to </a:t>
            </a:r>
            <a:r>
              <a:rPr lang="en-US" sz="1600" dirty="0" smtClean="0">
                <a:solidFill>
                  <a:schemeClr val="accent2">
                    <a:lumMod val="75000"/>
                  </a:schemeClr>
                </a:solidFill>
              </a:rPr>
              <a:t>enter the PC-based LAN environment. The Library Management System will be PC-base with a LAN, allowing library users to search for </a:t>
            </a:r>
            <a:r>
              <a:rPr lang="en-US" sz="1600" dirty="0" smtClean="0">
                <a:solidFill>
                  <a:schemeClr val="accent2">
                    <a:lumMod val="75000"/>
                  </a:schemeClr>
                </a:solidFill>
              </a:rPr>
              <a:t>books and </a:t>
            </a:r>
            <a:r>
              <a:rPr lang="en-US" sz="1600" dirty="0" smtClean="0">
                <a:solidFill>
                  <a:schemeClr val="accent2">
                    <a:lumMod val="75000"/>
                  </a:schemeClr>
                </a:solidFill>
              </a:rPr>
              <a:t>library staff members to manage the book inventory and user database. The application will provide the following capabilities:</a:t>
            </a:r>
          </a:p>
          <a:p>
            <a:r>
              <a:rPr lang="en-US" sz="1600" dirty="0" smtClean="0">
                <a:solidFill>
                  <a:schemeClr val="accent2">
                    <a:lumMod val="75000"/>
                  </a:schemeClr>
                </a:solidFill>
              </a:rPr>
              <a:t>The application will be access via a LAN on a PC terminal in the Library</a:t>
            </a:r>
          </a:p>
          <a:p>
            <a:r>
              <a:rPr lang="en-US" sz="1600" dirty="0" smtClean="0">
                <a:solidFill>
                  <a:schemeClr val="accent2">
                    <a:lumMod val="75000"/>
                  </a:schemeClr>
                </a:solidFill>
              </a:rPr>
              <a:t>Library staff will be able to manage library user accounts including remove, change, and add.</a:t>
            </a:r>
          </a:p>
          <a:p>
            <a:r>
              <a:rPr lang="en-US" sz="1600" dirty="0" smtClean="0">
                <a:solidFill>
                  <a:schemeClr val="accent2">
                    <a:lumMod val="75000"/>
                  </a:schemeClr>
                </a:solidFill>
              </a:rPr>
              <a:t>Library staff will be able to manage the book inventory database including remove, change, and add</a:t>
            </a:r>
            <a:r>
              <a:rPr lang="en-US" sz="1600" dirty="0" smtClean="0">
                <a:solidFill>
                  <a:schemeClr val="accent2">
                    <a:lumMod val="75000"/>
                  </a:schemeClr>
                </a:solidFill>
              </a:rPr>
              <a:t>.</a:t>
            </a:r>
          </a:p>
          <a:p>
            <a:r>
              <a:rPr lang="en-US" sz="1700" dirty="0" smtClean="0">
                <a:solidFill>
                  <a:schemeClr val="accent2">
                    <a:lumMod val="75000"/>
                  </a:schemeClr>
                </a:solidFill>
              </a:rPr>
              <a:t>The application will record all books that are checked out, checked in, and recalled.</a:t>
            </a:r>
          </a:p>
          <a:p>
            <a:r>
              <a:rPr lang="en-US" sz="1700" dirty="0" smtClean="0">
                <a:solidFill>
                  <a:schemeClr val="accent2">
                    <a:lumMod val="75000"/>
                  </a:schemeClr>
                </a:solidFill>
              </a:rPr>
              <a:t>The application will generate reports for administrative purposes.</a:t>
            </a:r>
          </a:p>
          <a:p>
            <a:r>
              <a:rPr lang="en-US" sz="1700" dirty="0" smtClean="0">
                <a:solidFill>
                  <a:schemeClr val="accent2">
                    <a:lumMod val="75000"/>
                  </a:schemeClr>
                </a:solidFill>
              </a:rPr>
              <a:t>The application will provide search function on books based on ISBN, subject, title, or author</a:t>
            </a:r>
            <a:r>
              <a:rPr lang="en-US" sz="1700" dirty="0" smtClean="0">
                <a:solidFill>
                  <a:schemeClr val="accent2">
                    <a:lumMod val="75000"/>
                  </a:schemeClr>
                </a:solidFill>
              </a:rPr>
              <a:t>.</a:t>
            </a:r>
          </a:p>
          <a:p>
            <a:endParaRPr lang="en-US" sz="1700" dirty="0" smtClean="0">
              <a:solidFill>
                <a:schemeClr val="accent2">
                  <a:lumMod val="75000"/>
                </a:schemeClr>
              </a:solidFill>
            </a:endParaRPr>
          </a:p>
          <a:p>
            <a:pPr>
              <a:buNone/>
            </a:pPr>
            <a:r>
              <a:rPr lang="en-US" sz="1700" dirty="0" smtClean="0">
                <a:solidFill>
                  <a:schemeClr val="tx2">
                    <a:lumMod val="75000"/>
                  </a:schemeClr>
                </a:solidFill>
              </a:rPr>
              <a:t>The project's client has determined that this application will provide the following benefits</a:t>
            </a:r>
            <a:r>
              <a:rPr lang="en-US" sz="1700" dirty="0" smtClean="0">
                <a:solidFill>
                  <a:schemeClr val="tx2">
                    <a:lumMod val="75000"/>
                  </a:schemeClr>
                </a:solidFill>
              </a:rPr>
              <a:t>:</a:t>
            </a:r>
          </a:p>
          <a:p>
            <a:pPr>
              <a:buNone/>
            </a:pPr>
            <a:endParaRPr lang="en-US" sz="1700" dirty="0" smtClean="0">
              <a:solidFill>
                <a:schemeClr val="accent2">
                  <a:lumMod val="75000"/>
                </a:schemeClr>
              </a:solidFill>
            </a:endParaRPr>
          </a:p>
          <a:p>
            <a:r>
              <a:rPr lang="en-US" sz="1700" dirty="0" smtClean="0">
                <a:solidFill>
                  <a:schemeClr val="accent2">
                    <a:lumMod val="75000"/>
                  </a:schemeClr>
                </a:solidFill>
              </a:rPr>
              <a:t>Provide additional flexibility and convenience to the library users.</a:t>
            </a:r>
          </a:p>
          <a:p>
            <a:r>
              <a:rPr lang="en-US" sz="1700" dirty="0" smtClean="0">
                <a:solidFill>
                  <a:schemeClr val="accent2">
                    <a:lumMod val="75000"/>
                  </a:schemeClr>
                </a:solidFill>
              </a:rPr>
              <a:t>Provide better reliability and security of the library information.</a:t>
            </a:r>
          </a:p>
          <a:p>
            <a:r>
              <a:rPr lang="en-US" sz="1700" dirty="0" smtClean="0">
                <a:solidFill>
                  <a:schemeClr val="accent2">
                    <a:lumMod val="75000"/>
                  </a:schemeClr>
                </a:solidFill>
              </a:rPr>
              <a:t>Provide a more productive environment for the library staff member.</a:t>
            </a:r>
          </a:p>
          <a:p>
            <a:r>
              <a:rPr lang="en-US" sz="1700" dirty="0" smtClean="0">
                <a:solidFill>
                  <a:schemeClr val="accent2">
                    <a:lumMod val="75000"/>
                  </a:schemeClr>
                </a:solidFill>
              </a:rPr>
              <a:t>Reduce the cost of the library operations.</a:t>
            </a:r>
            <a:endParaRPr lang="en-US" sz="1700" dirty="0">
              <a:solidFill>
                <a:schemeClr val="accent2">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800" dirty="0" smtClean="0">
                <a:solidFill>
                  <a:schemeClr val="bg2">
                    <a:lumMod val="25000"/>
                  </a:schemeClr>
                </a:solidFill>
              </a:rPr>
              <a:t>1.3 Definitions, Acronyms, and </a:t>
            </a:r>
            <a:r>
              <a:rPr lang="en-US" sz="2800" dirty="0" smtClean="0">
                <a:solidFill>
                  <a:schemeClr val="bg2">
                    <a:lumMod val="25000"/>
                  </a:schemeClr>
                </a:solidFill>
              </a:rPr>
              <a:t>Abbreviations</a:t>
            </a:r>
          </a:p>
          <a:p>
            <a:r>
              <a:rPr lang="en-US" sz="2000" dirty="0" smtClean="0">
                <a:solidFill>
                  <a:srgbClr val="FF0000"/>
                </a:solidFill>
              </a:rPr>
              <a:t>SRS - Software Requirements Specification.</a:t>
            </a:r>
          </a:p>
          <a:p>
            <a:r>
              <a:rPr lang="en-US" sz="2000" dirty="0" smtClean="0">
                <a:solidFill>
                  <a:srgbClr val="FF0000"/>
                </a:solidFill>
              </a:rPr>
              <a:t>PC - Personal Computer.</a:t>
            </a:r>
          </a:p>
          <a:p>
            <a:r>
              <a:rPr lang="en-US" sz="2000" dirty="0" smtClean="0">
                <a:solidFill>
                  <a:srgbClr val="FF0000"/>
                </a:solidFill>
              </a:rPr>
              <a:t>LAN - Local Area Network.</a:t>
            </a:r>
          </a:p>
          <a:p>
            <a:r>
              <a:rPr lang="en-US" sz="2000" dirty="0" smtClean="0">
                <a:solidFill>
                  <a:srgbClr val="FF0000"/>
                </a:solidFill>
              </a:rPr>
              <a:t>IEEE - Institute of Electrical and Electronics Engineers.</a:t>
            </a:r>
          </a:p>
          <a:p>
            <a:r>
              <a:rPr lang="en-US" sz="2000" dirty="0" smtClean="0">
                <a:solidFill>
                  <a:srgbClr val="FF0000"/>
                </a:solidFill>
              </a:rPr>
              <a:t>ISBN - International Standardized Bin Number</a:t>
            </a:r>
            <a:r>
              <a:rPr lang="en-US" sz="2000" dirty="0" smtClean="0">
                <a:solidFill>
                  <a:srgbClr val="FF0000"/>
                </a:solidFill>
              </a:rPr>
              <a:t>.</a:t>
            </a:r>
          </a:p>
          <a:p>
            <a:pPr>
              <a:buNone/>
            </a:pPr>
            <a:r>
              <a:rPr lang="en-US" sz="2800" dirty="0" smtClean="0">
                <a:solidFill>
                  <a:schemeClr val="bg2">
                    <a:lumMod val="10000"/>
                  </a:schemeClr>
                </a:solidFill>
              </a:rPr>
              <a:t>1.4 </a:t>
            </a:r>
            <a:r>
              <a:rPr lang="en-US" sz="2800" dirty="0" smtClean="0">
                <a:solidFill>
                  <a:schemeClr val="bg2">
                    <a:lumMod val="10000"/>
                  </a:schemeClr>
                </a:solidFill>
              </a:rPr>
              <a:t>References</a:t>
            </a:r>
          </a:p>
          <a:p>
            <a:pPr>
              <a:buNone/>
            </a:pPr>
            <a:r>
              <a:rPr lang="en-US" sz="1600" dirty="0" smtClean="0">
                <a:solidFill>
                  <a:schemeClr val="accent2">
                    <a:lumMod val="75000"/>
                  </a:schemeClr>
                </a:solidFill>
              </a:rPr>
              <a:t>       Merlin </a:t>
            </a:r>
            <a:r>
              <a:rPr lang="en-US" sz="1600" dirty="0" err="1" smtClean="0">
                <a:solidFill>
                  <a:schemeClr val="accent2">
                    <a:lumMod val="75000"/>
                  </a:schemeClr>
                </a:solidFill>
              </a:rPr>
              <a:t>Dorfman</a:t>
            </a:r>
            <a:r>
              <a:rPr lang="en-US" sz="1600" dirty="0" smtClean="0">
                <a:solidFill>
                  <a:schemeClr val="accent2">
                    <a:lumMod val="75000"/>
                  </a:schemeClr>
                </a:solidFill>
              </a:rPr>
              <a:t>, Richard H. Thayer, </a:t>
            </a:r>
            <a:r>
              <a:rPr lang="en-US" sz="1600" i="1" dirty="0" smtClean="0">
                <a:solidFill>
                  <a:schemeClr val="accent2">
                    <a:lumMod val="75000"/>
                  </a:schemeClr>
                </a:solidFill>
              </a:rPr>
              <a:t>"Standards, Guidelines, and Examples on System and software Requirements Engineering", IEEE, </a:t>
            </a:r>
            <a:r>
              <a:rPr lang="en-US" sz="1600" i="1" dirty="0" smtClean="0">
                <a:solidFill>
                  <a:schemeClr val="accent2">
                    <a:lumMod val="75000"/>
                  </a:schemeClr>
                </a:solidFill>
              </a:rPr>
              <a:t>1990.</a:t>
            </a:r>
          </a:p>
          <a:p>
            <a:pPr>
              <a:buNone/>
            </a:pPr>
            <a:r>
              <a:rPr lang="en-US" sz="2800" dirty="0" smtClean="0"/>
              <a:t>1.5 Overview</a:t>
            </a:r>
          </a:p>
          <a:p>
            <a:pPr>
              <a:buNone/>
            </a:pPr>
            <a:r>
              <a:rPr lang="en-US" sz="1600" dirty="0" smtClean="0">
                <a:solidFill>
                  <a:schemeClr val="accent2">
                    <a:lumMod val="75000"/>
                  </a:schemeClr>
                </a:solidFill>
              </a:rPr>
              <a:t>A brief description of the content of each chapter is given below</a:t>
            </a:r>
            <a:r>
              <a:rPr lang="en-US" sz="1600" dirty="0" smtClean="0">
                <a:solidFill>
                  <a:schemeClr val="accent2">
                    <a:lumMod val="75000"/>
                  </a:schemeClr>
                </a:solidFill>
              </a:rPr>
              <a:t>.</a:t>
            </a:r>
          </a:p>
          <a:p>
            <a:pPr>
              <a:buNone/>
            </a:pPr>
            <a:endParaRPr lang="en-US" sz="1600" dirty="0" smtClean="0">
              <a:solidFill>
                <a:schemeClr val="accent2">
                  <a:lumMod val="75000"/>
                </a:schemeClr>
              </a:solidFill>
            </a:endParaRPr>
          </a:p>
          <a:p>
            <a:pPr>
              <a:buNone/>
            </a:pPr>
            <a:endParaRPr lang="en-US" sz="2800" dirty="0">
              <a:solidFill>
                <a:schemeClr val="bg2">
                  <a:lumMod val="1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sz="5100" dirty="0" smtClean="0"/>
              <a:t>1.0 </a:t>
            </a:r>
            <a:r>
              <a:rPr lang="en-US" sz="5100" dirty="0" smtClean="0"/>
              <a:t>Introduction</a:t>
            </a:r>
          </a:p>
          <a:p>
            <a:endParaRPr lang="en-US" dirty="0" smtClean="0"/>
          </a:p>
          <a:p>
            <a:r>
              <a:rPr lang="en-US" sz="3400" dirty="0" smtClean="0">
                <a:solidFill>
                  <a:schemeClr val="accent2">
                    <a:lumMod val="75000"/>
                  </a:schemeClr>
                </a:solidFill>
              </a:rPr>
              <a:t>Provides an overview of the project. Summariz</a:t>
            </a:r>
            <a:r>
              <a:rPr lang="en-US" sz="3400" dirty="0" smtClean="0">
                <a:solidFill>
                  <a:schemeClr val="accent2">
                    <a:lumMod val="75000"/>
                  </a:schemeClr>
                </a:solidFill>
              </a:rPr>
              <a:t>es </a:t>
            </a:r>
            <a:r>
              <a:rPr lang="en-US" sz="3400" dirty="0" smtClean="0">
                <a:solidFill>
                  <a:schemeClr val="accent2">
                    <a:lumMod val="75000"/>
                  </a:schemeClr>
                </a:solidFill>
              </a:rPr>
              <a:t>the </a:t>
            </a:r>
            <a:r>
              <a:rPr lang="en-US" sz="3400" dirty="0" smtClean="0">
                <a:solidFill>
                  <a:schemeClr val="accent2">
                    <a:lumMod val="75000"/>
                  </a:schemeClr>
                </a:solidFill>
              </a:rPr>
              <a:t>major </a:t>
            </a:r>
            <a:r>
              <a:rPr lang="en-US" sz="3400" dirty="0" smtClean="0">
                <a:solidFill>
                  <a:schemeClr val="accent2">
                    <a:lumMod val="75000"/>
                  </a:schemeClr>
                </a:solidFill>
              </a:rPr>
              <a:t>capabilities of the product</a:t>
            </a:r>
            <a:r>
              <a:rPr lang="en-US" dirty="0" smtClean="0"/>
              <a:t>.</a:t>
            </a:r>
          </a:p>
          <a:p>
            <a:endParaRPr lang="en-US" dirty="0" smtClean="0"/>
          </a:p>
          <a:p>
            <a:r>
              <a:rPr lang="en-US" sz="5100" dirty="0" smtClean="0"/>
              <a:t>2.0 General </a:t>
            </a:r>
            <a:r>
              <a:rPr lang="en-US" sz="5100" dirty="0" smtClean="0"/>
              <a:t>Description</a:t>
            </a:r>
          </a:p>
          <a:p>
            <a:endParaRPr lang="en-US" dirty="0" smtClean="0"/>
          </a:p>
          <a:p>
            <a:r>
              <a:rPr lang="en-US" sz="3400" dirty="0" smtClean="0">
                <a:solidFill>
                  <a:schemeClr val="accent2">
                    <a:lumMod val="75000"/>
                  </a:schemeClr>
                </a:solidFill>
              </a:rPr>
              <a:t>Presents the environment in which the application is expected to operate, provides an overview of the system requirements, </a:t>
            </a:r>
            <a:r>
              <a:rPr lang="en-US" sz="3400" dirty="0" smtClean="0">
                <a:solidFill>
                  <a:schemeClr val="accent2">
                    <a:lumMod val="75000"/>
                  </a:schemeClr>
                </a:solidFill>
              </a:rPr>
              <a:t>describes assumptions </a:t>
            </a:r>
            <a:r>
              <a:rPr lang="en-US" sz="3400" dirty="0" smtClean="0">
                <a:solidFill>
                  <a:schemeClr val="accent2">
                    <a:lumMod val="75000"/>
                  </a:schemeClr>
                </a:solidFill>
              </a:rPr>
              <a:t>about possible users of the application, possible constraints on the project, and the underlying assumptions that on which </a:t>
            </a:r>
            <a:r>
              <a:rPr lang="en-US" sz="3400" dirty="0" smtClean="0">
                <a:solidFill>
                  <a:schemeClr val="accent2">
                    <a:lumMod val="75000"/>
                  </a:schemeClr>
                </a:solidFill>
              </a:rPr>
              <a:t>the requirements </a:t>
            </a:r>
            <a:r>
              <a:rPr lang="en-US" sz="3400" dirty="0" smtClean="0">
                <a:solidFill>
                  <a:schemeClr val="accent2">
                    <a:lumMod val="75000"/>
                  </a:schemeClr>
                </a:solidFill>
              </a:rPr>
              <a:t>analysis is based</a:t>
            </a:r>
            <a:r>
              <a:rPr lang="en-US" sz="3400" dirty="0" smtClean="0">
                <a:solidFill>
                  <a:schemeClr val="accent2">
                    <a:lumMod val="75000"/>
                  </a:schemeClr>
                </a:solidFill>
              </a:rPr>
              <a:t>.</a:t>
            </a:r>
          </a:p>
          <a:p>
            <a:endParaRPr lang="en-US" dirty="0" smtClean="0"/>
          </a:p>
          <a:p>
            <a:r>
              <a:rPr lang="en-US" sz="5100" dirty="0" smtClean="0"/>
              <a:t>3.0 Specific </a:t>
            </a:r>
            <a:r>
              <a:rPr lang="en-US" sz="5100" dirty="0" smtClean="0"/>
              <a:t>Requirements</a:t>
            </a:r>
          </a:p>
          <a:p>
            <a:endParaRPr lang="en-US" dirty="0" smtClean="0"/>
          </a:p>
          <a:p>
            <a:r>
              <a:rPr lang="en-US" sz="3400" dirty="0" smtClean="0">
                <a:solidFill>
                  <a:schemeClr val="accent2">
                    <a:lumMod val="75000"/>
                  </a:schemeClr>
                </a:solidFill>
              </a:rPr>
              <a:t>The specification of requirements. Contains a complete description of the application's requirements, both functional and non-functional.</a:t>
            </a:r>
            <a:endParaRPr lang="en-US" sz="3400" dirty="0">
              <a:solidFill>
                <a:schemeClr val="accent2">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 name="Content Placeholder 7" descr="Screenshot (6).png"/>
          <p:cNvPicPr>
            <a:picLocks noGrp="1" noChangeAspect="1"/>
          </p:cNvPicPr>
          <p:nvPr>
            <p:ph idx="1"/>
          </p:nvPr>
        </p:nvPicPr>
        <p:blipFill>
          <a:blip r:embed="rId2"/>
          <a:srcRect l="14007" t="46361" r="46304" b="25143"/>
          <a:stretch>
            <a:fillRect/>
          </a:stretch>
        </p:blipFill>
        <p:spPr>
          <a:xfrm>
            <a:off x="2209800" y="1524001"/>
            <a:ext cx="3200400" cy="1524000"/>
          </a:xfrm>
        </p:spPr>
      </p:pic>
      <p:sp>
        <p:nvSpPr>
          <p:cNvPr id="9" name="Rectangle 8"/>
          <p:cNvSpPr/>
          <p:nvPr/>
        </p:nvSpPr>
        <p:spPr>
          <a:xfrm>
            <a:off x="304800" y="3244334"/>
            <a:ext cx="5381191" cy="646331"/>
          </a:xfrm>
          <a:prstGeom prst="rect">
            <a:avLst/>
          </a:prstGeom>
        </p:spPr>
        <p:txBody>
          <a:bodyPr wrap="square">
            <a:spAutoFit/>
          </a:bodyPr>
          <a:lstStyle/>
          <a:p>
            <a:r>
              <a:rPr lang="en-US" dirty="0" smtClean="0"/>
              <a:t>2.2 Product </a:t>
            </a:r>
            <a:r>
              <a:rPr lang="en-US" dirty="0" smtClean="0"/>
              <a:t>Functions</a:t>
            </a:r>
          </a:p>
          <a:p>
            <a:endParaRPr lang="en-US" dirty="0"/>
          </a:p>
        </p:txBody>
      </p:sp>
      <p:sp>
        <p:nvSpPr>
          <p:cNvPr id="11" name="Rectangle 10"/>
          <p:cNvSpPr/>
          <p:nvPr/>
        </p:nvSpPr>
        <p:spPr>
          <a:xfrm>
            <a:off x="381000" y="3657600"/>
            <a:ext cx="6705600" cy="830997"/>
          </a:xfrm>
          <a:prstGeom prst="rect">
            <a:avLst/>
          </a:prstGeom>
        </p:spPr>
        <p:txBody>
          <a:bodyPr wrap="square">
            <a:spAutoFit/>
          </a:bodyPr>
          <a:lstStyle/>
          <a:p>
            <a:r>
              <a:rPr lang="en-US" sz="1600" dirty="0" smtClean="0">
                <a:solidFill>
                  <a:schemeClr val="accent2">
                    <a:lumMod val="75000"/>
                  </a:schemeClr>
                </a:solidFill>
              </a:rPr>
              <a:t>The high level summary of functions in Library Book System is described in the following concept map. Detail functional requirements will be described in section 3</a:t>
            </a:r>
            <a:endParaRPr lang="en-US" sz="1600" dirty="0">
              <a:solidFill>
                <a:schemeClr val="accent2">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7).png"/>
          <p:cNvPicPr>
            <a:picLocks noGrp="1" noChangeAspect="1"/>
          </p:cNvPicPr>
          <p:nvPr>
            <p:ph idx="1"/>
          </p:nvPr>
        </p:nvPicPr>
        <p:blipFill>
          <a:blip r:embed="rId2"/>
          <a:srcRect l="18763" t="15153" r="22550" b="22553"/>
          <a:stretch>
            <a:fillRect/>
          </a:stretch>
        </p:blipFill>
        <p:spPr>
          <a:xfrm>
            <a:off x="609600" y="1066800"/>
            <a:ext cx="7620000" cy="49530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 name="Content Placeholder 9" descr="Screenshot (8).png"/>
          <p:cNvPicPr>
            <a:picLocks noGrp="1" noChangeAspect="1"/>
          </p:cNvPicPr>
          <p:nvPr>
            <p:ph idx="1"/>
          </p:nvPr>
        </p:nvPicPr>
        <p:blipFill>
          <a:blip r:embed="rId2"/>
          <a:srcRect l="16870" t="15153" r="36748" b="10768"/>
          <a:stretch>
            <a:fillRect/>
          </a:stretch>
        </p:blipFill>
        <p:spPr>
          <a:xfrm>
            <a:off x="609600" y="1676400"/>
            <a:ext cx="7010400" cy="426720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2066</Words>
  <Application>Microsoft Office PowerPoint</Application>
  <PresentationFormat>On-screen Show (4:3)</PresentationFormat>
  <Paragraphs>178</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Software Requirements Specification for Library Management System</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Specification for Library Management System</dc:title>
  <dc:creator>Dell</dc:creator>
  <cp:lastModifiedBy>Dell</cp:lastModifiedBy>
  <cp:revision>12</cp:revision>
  <dcterms:created xsi:type="dcterms:W3CDTF">2006-08-16T00:00:00Z</dcterms:created>
  <dcterms:modified xsi:type="dcterms:W3CDTF">2023-10-02T06:49:12Z</dcterms:modified>
</cp:coreProperties>
</file>