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66" d="100"/>
          <a:sy n="66" d="100"/>
        </p:scale>
        <p:origin x="1282" y="115"/>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2"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36"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0"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4"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6" name="think-cell Slide" r:id="rId7" imgW="360" imgH="360" progId="">
                  <p:embed/>
                </p:oleObj>
              </mc:Choice>
              <mc:Fallback>
                <p:oleObj name="think-cell Slide" r:id="rId7" imgW="360" imgH="360" progId="">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32"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56"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0"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0" name="think-cell Slide" r:id="rId7" imgW="360" imgH="360" progId="">
                  <p:embed/>
                </p:oleObj>
              </mc:Choice>
              <mc:Fallback>
                <p:oleObj name="think-cell Slide" r:id="rId7" imgW="360" imgH="360" progId="">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4" name="think-cell Slide" r:id="rId9" imgW="360" imgH="360" progId="">
                  <p:embed/>
                </p:oleObj>
              </mc:Choice>
              <mc:Fallback>
                <p:oleObj name="think-cell Slide" r:id="rId9" imgW="360" imgH="360" progId="">
                  <p:embed/>
                  <p:pic>
                    <p:nvPicPr>
                      <p:cNvPr id="0"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8" name="think-cell Slide" r:id="rId5" imgW="360" imgH="360" progId="">
                  <p:embed/>
                </p:oleObj>
              </mc:Choice>
              <mc:Fallback>
                <p:oleObj name="think-cell Slide" r:id="rId5" imgW="360" imgH="36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12" name="think-cell Slide" r:id="rId4" imgW="360" imgH="360" progId="">
                  <p:embed/>
                </p:oleObj>
              </mc:Choice>
              <mc:Fallback>
                <p:oleObj name="think-cell Slide" r:id="rId4" imgW="360" imgH="36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8" name="think-cell Slide" r:id="rId25" imgW="360" imgH="360" progId="">
                  <p:embed/>
                </p:oleObj>
              </mc:Choice>
              <mc:Fallback>
                <p:oleObj name="think-cell Slide" r:id="rId25" imgW="360" imgH="360" progId="">
                  <p:embed/>
                  <p:pic>
                    <p:nvPicPr>
                      <p:cNvPr id="0" name="Picture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8" name="think-cell Slide" r:id="rId14" imgW="360" imgH="360" progId="">
                  <p:embed/>
                </p:oleObj>
              </mc:Choice>
              <mc:Fallback>
                <p:oleObj name="think-cell Slide" r:id="rId14" imgW="360" imgH="360" progId="">
                  <p:embed/>
                  <p:pic>
                    <p:nvPicPr>
                      <p:cNvPr id="0"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1a12fd9914794e4aa14f3b730294550b"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github.com/NETTURIMANOJKUMAR/Flight-Booking-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400499749"/>
              </p:ext>
            </p:extLst>
          </p:nvPr>
        </p:nvGraphicFramePr>
        <p:xfrm>
          <a:off x="9296400" y="1642897"/>
          <a:ext cx="2976572" cy="4617720"/>
        </p:xfrm>
        <a:graphic>
          <a:graphicData uri="http://schemas.openxmlformats.org/drawingml/2006/table">
            <a:tbl>
              <a:tblPr firstRow="1" bandRow="1">
                <a:tableStyleId>{0E3FDE45-AF77-4B5C-9715-49D594BDF05E}</a:tableStyleId>
              </a:tblPr>
              <a:tblGrid>
                <a:gridCol w="1397318">
                  <a:extLst>
                    <a:ext uri="{9D8B030D-6E8A-4147-A177-3AD203B41FA5}">
                      <a16:colId xmlns:a16="http://schemas.microsoft.com/office/drawing/2014/main" val="20000"/>
                    </a:ext>
                  </a:extLst>
                </a:gridCol>
                <a:gridCol w="1579254">
                  <a:extLst>
                    <a:ext uri="{9D8B030D-6E8A-4147-A177-3AD203B41FA5}">
                      <a16:colId xmlns:a16="http://schemas.microsoft.com/office/drawing/2014/main" val="20001"/>
                    </a:ext>
                  </a:extLst>
                </a:gridCol>
              </a:tblGrid>
              <a:tr h="1214083">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3137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 5 and WEB API, ENTITY FRAMEWORK</a:t>
                      </a:r>
                    </a:p>
                  </a:txBody>
                  <a:tcPr/>
                </a:tc>
                <a:extLst>
                  <a:ext uri="{0D108BD9-81ED-4DB2-BD59-A6C34878D82A}">
                    <a16:rowId xmlns:a16="http://schemas.microsoft.com/office/drawing/2014/main" val="236619847"/>
                  </a:ext>
                </a:extLst>
              </a:tr>
              <a:tr h="24866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866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a:t>
                      </a:r>
                    </a:p>
                  </a:txBody>
                  <a:tcPr/>
                </a:tc>
                <a:extLst>
                  <a:ext uri="{0D108BD9-81ED-4DB2-BD59-A6C34878D82A}">
                    <a16:rowId xmlns:a16="http://schemas.microsoft.com/office/drawing/2014/main" val="10001"/>
                  </a:ext>
                </a:extLst>
              </a:tr>
              <a:tr h="36568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a:solidFill>
                            <a:schemeClr val="tx1"/>
                          </a:solidFill>
                        </a:rPr>
                        <a:t>GIT, SWAGGER</a:t>
                      </a:r>
                      <a:endParaRPr lang="en-US" sz="1100" dirty="0">
                        <a:solidFill>
                          <a:schemeClr val="tx1"/>
                        </a:solidFill>
                      </a:endParaRPr>
                    </a:p>
                  </a:txBody>
                  <a:tcPr/>
                </a:tc>
                <a:extLst>
                  <a:ext uri="{0D108BD9-81ED-4DB2-BD59-A6C34878D82A}">
                    <a16:rowId xmlns:a16="http://schemas.microsoft.com/office/drawing/2014/main" val="10002"/>
                  </a:ext>
                </a:extLst>
              </a:tr>
              <a:tr h="40957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12140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Work Priority Management, Leadership, Communication Skills, Team Management, Self-assessment.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38678" y="2895790"/>
            <a:ext cx="4309650" cy="3894772"/>
          </a:xfrm>
        </p:spPr>
        <p:txBody>
          <a:bodyPr vert="horz" lIns="0" tIns="0" rIns="0" bIns="0" rtlCol="0" anchor="t">
            <a:noAutofit/>
          </a:bodyPr>
          <a:lstStyle/>
          <a:p>
            <a:pPr>
              <a:lnSpc>
                <a:spcPct val="100000"/>
              </a:lnSpc>
            </a:pPr>
            <a:r>
              <a:rPr lang="en-US" altLang="nl-NL" sz="1200" b="1" dirty="0">
                <a:latin typeface="Times New Roman"/>
                <a:cs typeface="Times New Roman"/>
              </a:rPr>
              <a:t>ONLINE FLIGHT BOOKING SYSTEM</a:t>
            </a:r>
          </a:p>
          <a:p>
            <a:pPr algn="just" eaLnBrk="1" hangingPunct="1">
              <a:lnSpc>
                <a:spcPct val="114000"/>
              </a:lnSpc>
            </a:pPr>
            <a:r>
              <a:rPr lang="en-US" altLang="nl-NL" sz="1200" dirty="0">
                <a:latin typeface="Times New Roman" panose="02020603050405020304" pitchFamily="18" charset="0"/>
                <a:cs typeface="Times New Roman" panose="02020603050405020304" pitchFamily="18" charset="0"/>
              </a:rPr>
              <a:t>C</a:t>
            </a:r>
            <a:r>
              <a:rPr lang="en-IN" altLang="en-US" sz="1200" dirty="0" err="1">
                <a:latin typeface="Times New Roman" panose="02020603050405020304" pitchFamily="18" charset="0"/>
                <a:cs typeface="Times New Roman" panose="02020603050405020304" pitchFamily="18" charset="0"/>
              </a:rPr>
              <a:t>ase</a:t>
            </a:r>
            <a:r>
              <a:rPr lang="en-IN" altLang="en-US" sz="1200" dirty="0">
                <a:latin typeface="Times New Roman" panose="02020603050405020304" pitchFamily="18" charset="0"/>
                <a:cs typeface="Times New Roman" panose="02020603050405020304" pitchFamily="18" charset="0"/>
              </a:rPr>
              <a:t> study of </a:t>
            </a:r>
            <a:r>
              <a:rPr lang="en-US" altLang="en-IN" sz="1200" dirty="0">
                <a:latin typeface="Times New Roman" panose="02020603050405020304" pitchFamily="18" charset="0"/>
                <a:cs typeface="Times New Roman" panose="02020603050405020304" pitchFamily="18" charset="0"/>
              </a:rPr>
              <a:t>Online </a:t>
            </a:r>
            <a:r>
              <a:rPr lang="en-US" altLang="en-IN" sz="1200" dirty="0">
                <a:latin typeface="Times New Roman" panose="02020603050405020304" pitchFamily="18" charset="0"/>
                <a:cs typeface="Times New Roman" panose="02020603050405020304" pitchFamily="18" charset="0"/>
                <a:sym typeface="+mn-ea"/>
              </a:rPr>
              <a:t>Flight</a:t>
            </a:r>
            <a:r>
              <a:rPr lang="en-US" altLang="en-US" sz="1200" dirty="0">
                <a:latin typeface="Times New Roman" panose="02020603050405020304" pitchFamily="18" charset="0"/>
                <a:cs typeface="Times New Roman" panose="02020603050405020304" pitchFamily="18" charset="0"/>
                <a:sym typeface="+mn-ea"/>
              </a:rPr>
              <a:t> Booking System </a:t>
            </a:r>
            <a:r>
              <a:rPr lang="en-IN" altLang="en-US" sz="1200" dirty="0">
                <a:latin typeface="Times New Roman" panose="02020603050405020304" pitchFamily="18" charset="0"/>
                <a:cs typeface="Times New Roman" panose="02020603050405020304" pitchFamily="18" charset="0"/>
              </a:rPr>
              <a:t>along with </a:t>
            </a:r>
            <a:r>
              <a:rPr lang="en-US" altLang="en-IN" sz="1200" dirty="0">
                <a:latin typeface="Times New Roman" panose="02020603050405020304" pitchFamily="18" charset="0"/>
                <a:cs typeface="Times New Roman" panose="02020603050405020304" pitchFamily="18" charset="0"/>
              </a:rPr>
              <a:t>API Gateway</a:t>
            </a:r>
            <a:r>
              <a:rPr lang="en-IN" altLang="en-US" sz="1200" dirty="0">
                <a:latin typeface="Times New Roman" panose="02020603050405020304" pitchFamily="18" charset="0"/>
                <a:cs typeface="Times New Roman" panose="02020603050405020304" pitchFamily="18" charset="0"/>
              </a:rPr>
              <a:t>, Swagger</a:t>
            </a:r>
            <a:r>
              <a:rPr lang="en-US" altLang="en-IN" sz="1200" dirty="0">
                <a:latin typeface="Times New Roman" panose="02020603050405020304" pitchFamily="18" charset="0"/>
                <a:cs typeface="Times New Roman" panose="02020603050405020304" pitchFamily="18" charset="0"/>
              </a:rPr>
              <a:t>, </a:t>
            </a:r>
            <a:r>
              <a:rPr lang="en-IN" altLang="en-US" sz="1200" dirty="0">
                <a:latin typeface="Times New Roman" panose="02020603050405020304" pitchFamily="18" charset="0"/>
                <a:cs typeface="Times New Roman" panose="02020603050405020304" pitchFamily="18" charset="0"/>
              </a:rPr>
              <a:t>payment, JWT Based Authentication ,responsive UI with </a:t>
            </a:r>
            <a:r>
              <a:rPr lang="en-US" altLang="en-IN" sz="1200" dirty="0">
                <a:latin typeface="Times New Roman" panose="02020603050405020304" pitchFamily="18" charset="0"/>
                <a:cs typeface="Times New Roman" panose="02020603050405020304" pitchFamily="18" charset="0"/>
              </a:rPr>
              <a:t>HTML5,</a:t>
            </a:r>
            <a:r>
              <a:rPr lang="en-US" altLang="en-US" sz="1200" dirty="0">
                <a:latin typeface="Times New Roman" panose="02020603050405020304" pitchFamily="18" charset="0"/>
                <a:cs typeface="Times New Roman" panose="02020603050405020304" pitchFamily="18" charset="0"/>
              </a:rPr>
              <a:t> CSS, Bootstrap and Angular used as User Interface. This application enables  a customer to book a flight reservation in advance and can cancel the booking or Check in into the flight and also an admin user can perform various administrative operations like Airport management, Flight Management and Customer management.</a:t>
            </a:r>
            <a:endParaRPr lang="en-IN" altLang="en-US" sz="1200" dirty="0">
              <a:latin typeface="Times New Roman" panose="02020603050405020304" pitchFamily="18" charset="0"/>
              <a:cs typeface="Times New Roman" panose="02020603050405020304" pitchFamily="18" charset="0"/>
            </a:endParaRPr>
          </a:p>
          <a:p>
            <a:pPr>
              <a:lnSpc>
                <a:spcPct val="100000"/>
              </a:lnSpc>
            </a:pPr>
            <a:r>
              <a:rPr lang="en-US" sz="1200" b="1" dirty="0">
                <a:solidFill>
                  <a:srgbClr val="242424"/>
                </a:solidFill>
                <a:latin typeface="Times New Roman" panose="02020603050405020304" pitchFamily="18" charset="0"/>
                <a:cs typeface="Times New Roman" panose="02020603050405020304" pitchFamily="18" charset="0"/>
              </a:rPr>
              <a:t>Technologies used:</a:t>
            </a:r>
            <a:endParaRPr lang="en-IN" sz="1200" b="1" dirty="0">
              <a:latin typeface="Times New Roman" panose="02020603050405020304" pitchFamily="18" charset="0"/>
              <a:ea typeface="+mj-lt"/>
              <a:cs typeface="Times New Roman" panose="02020603050405020304" pitchFamily="18" charset="0"/>
            </a:endParaRPr>
          </a:p>
          <a:p>
            <a:pPr marL="171450" indent="-171450" algn="just">
              <a:lnSpc>
                <a:spcPct val="100000"/>
              </a:lnSpc>
              <a:buFont typeface="Arial,Sans-Serif"/>
              <a:buChar char="•"/>
            </a:pPr>
            <a:r>
              <a:rPr lang="en-US"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ASP.NET CORE WEB API</a:t>
            </a:r>
            <a:endParaRPr lang="en-US"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Microsoft SQL Server</a:t>
            </a:r>
            <a:endParaRPr lang="en-US" dirty="0">
              <a:ea typeface="+mj-lt"/>
              <a:cs typeface="+mj-lt"/>
            </a:endParaRPr>
          </a:p>
          <a:p>
            <a:pPr marL="171450" indent="-171450" algn="just">
              <a:lnSpc>
                <a:spcPct val="100000"/>
              </a:lnSpc>
              <a:buFont typeface="Arial,Sans-Serif"/>
              <a:buChar char="•"/>
            </a:pPr>
            <a:endParaRPr lang="en-US" b="1" dirty="0">
              <a:solidFill>
                <a:srgbClr val="242424"/>
              </a:solidFill>
              <a:latin typeface="Times New Roman"/>
              <a:ea typeface="+mj-lt"/>
              <a:cs typeface="+mj-lt"/>
            </a:endParaRPr>
          </a:p>
          <a:p>
            <a:pPr marL="171450" indent="-171450" algn="just">
              <a:lnSpc>
                <a:spcPct val="100000"/>
              </a:lnSpc>
              <a:buFont typeface="Arial,Sans-Serif"/>
              <a:buChar char="•"/>
            </a:pPr>
            <a:r>
              <a:rPr lang="en-US" b="1" dirty="0">
                <a:solidFill>
                  <a:srgbClr val="242424"/>
                </a:solidFill>
                <a:latin typeface="Times New Roman"/>
                <a:ea typeface="+mj-lt"/>
                <a:cs typeface="+mj-lt"/>
              </a:rPr>
              <a:t>                 Video Link: </a:t>
            </a:r>
            <a:r>
              <a:rPr lang="en-US" dirty="0">
                <a:solidFill>
                  <a:srgbClr val="242424"/>
                </a:solidFill>
                <a:latin typeface="Times New Roman"/>
                <a:ea typeface="+mj-lt"/>
                <a:cs typeface="+mj-lt"/>
                <a:hlinkClick r:id="rId3"/>
              </a:rPr>
              <a:t>Click Here</a:t>
            </a:r>
            <a:endParaRPr lang="en-US" dirty="0">
              <a:solidFill>
                <a:srgbClr val="242424"/>
              </a:solidFill>
              <a:latin typeface="Times New Roman"/>
              <a:ea typeface="+mj-lt"/>
              <a:cs typeface="Times New Roman"/>
            </a:endParaRPr>
          </a:p>
          <a:p>
            <a:pPr indent="228600" algn="just">
              <a:lnSpc>
                <a:spcPct val="100000"/>
              </a:lnSpc>
            </a:pPr>
            <a:endParaRPr lang="en-US" dirty="0"/>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 Transform L&amp;D Left Shift Batch</a:t>
            </a:r>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netturimanoj24@gmail.com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+91 9652909089</a:t>
            </a:r>
            <a:endParaRPr lang="en-US" altLang="nl-NL" dirty="0"/>
          </a:p>
        </p:txBody>
      </p:sp>
      <p:sp>
        <p:nvSpPr>
          <p:cNvPr id="7175" name="Text Placeholder 26"/>
          <p:cNvSpPr>
            <a:spLocks noGrp="1"/>
          </p:cNvSpPr>
          <p:nvPr>
            <p:ph type="body" sz="quarter" idx="50"/>
          </p:nvPr>
        </p:nvSpPr>
        <p:spPr>
          <a:xfrm>
            <a:off x="348434" y="2773545"/>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RDBMS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 ASP.NET</a:t>
            </a:r>
            <a:r>
              <a:rPr lang="en-US" altLang="en-US" dirty="0">
                <a:sym typeface="+mn-ea"/>
              </a:rPr>
              <a:t> and </a:t>
            </a:r>
            <a:r>
              <a:rPr lang="en-US" altLang="en-US" b="1" dirty="0">
                <a:sym typeface="+mn-ea"/>
              </a:rPr>
              <a:t>JWT based authentication</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endParaRPr lang="en-US" b="1" dirty="0"/>
          </a:p>
          <a:p>
            <a:endParaRPr lang="en-US" dirty="0"/>
          </a:p>
          <a:p>
            <a:r>
              <a:rPr lang="en-IN" dirty="0">
                <a:latin typeface="Verdana"/>
                <a:ea typeface="Verdana"/>
                <a:cs typeface="Times New Roman"/>
              </a:rPr>
              <a:t>                                </a:t>
            </a:r>
          </a:p>
          <a:p>
            <a:r>
              <a:rPr lang="en-IN" dirty="0">
                <a:latin typeface="Verdana"/>
                <a:ea typeface="Verdana"/>
                <a:cs typeface="Times New Roman"/>
              </a:rPr>
              <a:t>        </a:t>
            </a:r>
            <a:r>
              <a:rPr lang="en-IN" dirty="0">
                <a:latin typeface="Verdana"/>
                <a:ea typeface="Verdana"/>
                <a:cs typeface="Times New Roman"/>
                <a:hlinkClick r:id="rId4"/>
              </a:rPr>
              <a:t>Check out my GitHub Repository</a:t>
            </a:r>
            <a:endParaRPr lang="en-IN" dirty="0">
              <a:latin typeface="Verdana"/>
              <a:ea typeface="Verdana"/>
              <a:cs typeface="Times New Roman"/>
            </a:endParaRP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127930" y="5567714"/>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4989" y="1972047"/>
            <a:ext cx="2382837" cy="44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604" y="563797"/>
            <a:ext cx="2623614"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Mechanical Engineering</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2018-22</a:t>
            </a:r>
          </a:p>
          <a:p>
            <a:pPr>
              <a:lnSpc>
                <a:spcPct val="113999"/>
              </a:lnSpc>
              <a:defRPr/>
            </a:pPr>
            <a:endParaRPr lang="en-US" altLang="nl-NL" sz="1000" b="1" dirty="0">
              <a:solidFill>
                <a:schemeClr val="accent1"/>
              </a:solidFill>
              <a:latin typeface="Verdana"/>
              <a:ea typeface="Verdana"/>
            </a:endParaRPr>
          </a:p>
          <a:p>
            <a:pPr>
              <a:lnSpc>
                <a:spcPct val="113999"/>
              </a:lnSpc>
              <a:defRPr/>
            </a:pPr>
            <a:r>
              <a:rPr lang="en-US" altLang="nl-NL" sz="1000" b="1" dirty="0">
                <a:solidFill>
                  <a:schemeClr val="accent1"/>
                </a:solidFill>
                <a:latin typeface="Verdana"/>
                <a:ea typeface="Verdana"/>
              </a:rPr>
              <a:t>Certificate : </a:t>
            </a:r>
            <a:r>
              <a:rPr lang="en-US" altLang="nl-NL" sz="1000" b="1" dirty="0">
                <a:latin typeface="Verdana"/>
                <a:ea typeface="Verdana"/>
              </a:rPr>
              <a:t>AZ-900 Fundamental</a:t>
            </a:r>
          </a:p>
          <a:p>
            <a:pPr>
              <a:lnSpc>
                <a:spcPct val="113999"/>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96400" y="1340613"/>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58E20184-2907-CD00-ED3E-6917EA15A89F}"/>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12718" b="12718"/>
          <a:stretch>
            <a:fillRect/>
          </a:stretch>
        </p:blipFill>
        <p:spPr>
          <a:xfrm>
            <a:off x="348435" y="257955"/>
            <a:ext cx="1734208" cy="1735628"/>
          </a:xfrm>
        </p:spPr>
      </p:pic>
      <p:sp>
        <p:nvSpPr>
          <p:cNvPr id="10" name="Text Placeholder 9">
            <a:extLst>
              <a:ext uri="{FF2B5EF4-FFF2-40B4-BE49-F238E27FC236}">
                <a16:creationId xmlns:a16="http://schemas.microsoft.com/office/drawing/2014/main" id="{7FA40B3C-F4C6-4A41-6C70-6BFF98AAE496}"/>
              </a:ext>
            </a:extLst>
          </p:cNvPr>
          <p:cNvSpPr>
            <a:spLocks noGrp="1"/>
          </p:cNvSpPr>
          <p:nvPr>
            <p:ph type="body" sz="quarter" idx="41"/>
          </p:nvPr>
        </p:nvSpPr>
        <p:spPr/>
        <p:txBody>
          <a:bodyPr/>
          <a:lstStyle/>
          <a:p>
            <a:r>
              <a:rPr lang="en-US" dirty="0"/>
              <a:t>NETTURI MANOJ KUMAR</a:t>
            </a:r>
            <a:endParaRPr lang="en-IN" dirty="0"/>
          </a:p>
        </p:txBody>
      </p:sp>
      <p:pic>
        <p:nvPicPr>
          <p:cNvPr id="20" name="Picture 6" descr="Movie, play, video icon">
            <a:hlinkClick r:id="rId3"/>
            <a:extLst>
              <a:ext uri="{FF2B5EF4-FFF2-40B4-BE49-F238E27FC236}">
                <a16:creationId xmlns:a16="http://schemas.microsoft.com/office/drawing/2014/main" id="{148EB291-0F4F-5D38-8B3A-6B2E65F979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1864" y="603920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745</TotalTime>
  <Words>289</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Netturi</cp:lastModifiedBy>
  <cp:revision>177</cp:revision>
  <dcterms:created xsi:type="dcterms:W3CDTF">2020-09-22T06:24:00Z</dcterms:created>
  <dcterms:modified xsi:type="dcterms:W3CDTF">2022-11-04T05:37:29Z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