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336" r:id="rId2"/>
    <p:sldId id="342" r:id="rId3"/>
    <p:sldId id="343" r:id="rId4"/>
    <p:sldId id="370"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34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pyibcVqGj8icdXZ2ETIETJBXV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5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8213C4-7C26-44D7-B5EC-44FD31E4513B}">
  <a:tblStyle styleId="{878213C4-7C26-44D7-B5EC-44FD31E4513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F9F9"/>
          </a:solidFill>
        </a:fill>
      </a:tcStyle>
    </a:wholeTbl>
    <a:band1H>
      <a:tcTxStyle b="off" i="off"/>
      <a:tcStyle>
        <a:tcBdr/>
        <a:fill>
          <a:solidFill>
            <a:srgbClr val="F2F2F2"/>
          </a:solidFill>
        </a:fill>
      </a:tcStyle>
    </a:band1H>
    <a:band2H>
      <a:tcTxStyle b="off" i="off"/>
      <a:tcStyle>
        <a:tcBdr/>
      </a:tcStyle>
    </a:band2H>
    <a:band1V>
      <a:tcTxStyle b="off" i="off"/>
      <a:tcStyle>
        <a:tcBdr/>
        <a:fill>
          <a:solidFill>
            <a:srgbClr val="F2F2F2"/>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3"/>
  </p:normalViewPr>
  <p:slideViewPr>
    <p:cSldViewPr snapToGrid="0">
      <p:cViewPr varScale="1">
        <p:scale>
          <a:sx n="60" d="100"/>
          <a:sy n="60" d="100"/>
        </p:scale>
        <p:origin x="89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316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7856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93791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4812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3102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4497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01538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693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1232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768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8873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217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4785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824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846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835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307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6c79c83f5e_0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7" name="Google Shape;327;g26c79c83f5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96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3"/>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1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23"/>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3"/>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077821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1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1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1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1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1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1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2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1"/>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a:spLocks noGrp="1"/>
          </p:cNvSpPr>
          <p:nvPr>
            <p:ph type="pic" idx="2"/>
          </p:nvPr>
        </p:nvSpPr>
        <p:spPr>
          <a:xfrm>
            <a:off x="15" y="0"/>
            <a:ext cx="12191985" cy="4915076"/>
          </a:xfrm>
          <a:prstGeom prst="rect">
            <a:avLst/>
          </a:prstGeom>
          <a:noFill/>
          <a:ln>
            <a:noFill/>
          </a:ln>
        </p:spPr>
      </p:sp>
      <p:sp>
        <p:nvSpPr>
          <p:cNvPr id="79" name="Google Shape;79;p21"/>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2"/>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262626"/>
              </a:buClr>
              <a:buSzPts val="5400"/>
              <a:buFont typeface="Calibri"/>
              <a:buNone/>
            </a:pPr>
            <a:r>
              <a:rPr lang="en-US" sz="5400" dirty="0"/>
              <a:t>Basic Web Design</a:t>
            </a:r>
          </a:p>
        </p:txBody>
      </p:sp>
      <p:sp>
        <p:nvSpPr>
          <p:cNvPr id="102" name="Google Shape;102;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indent="0" algn="ctr">
              <a:spcBef>
                <a:spcPts val="0"/>
              </a:spcBef>
            </a:pPr>
            <a:r>
              <a:rPr lang="en-US" dirty="0"/>
              <a:t>CSS</a:t>
            </a:r>
            <a:endParaRPr dirty="0"/>
          </a:p>
          <a:p>
            <a:pPr marL="0" lvl="0" indent="0" algn="ctr" rtl="0">
              <a:lnSpc>
                <a:spcPct val="90000"/>
              </a:lnSpc>
              <a:spcBef>
                <a:spcPts val="1400"/>
              </a:spcBef>
              <a:spcAft>
                <a:spcPts val="0"/>
              </a:spcAft>
              <a:buSzPts val="2400"/>
              <a:buNone/>
            </a:pPr>
            <a:r>
              <a:rPr lang="en-US" dirty="0"/>
              <a:t>LECTURE - 12</a:t>
            </a:r>
            <a:endParaRPr dirty="0"/>
          </a:p>
        </p:txBody>
      </p:sp>
      <p:graphicFrame>
        <p:nvGraphicFramePr>
          <p:cNvPr id="103" name="Google Shape;103;p1"/>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104" name="Google Shape;104;p1"/>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105" name="Google Shape;105;p1"/>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106" name="Google Shape;106;p1"/>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107" name="Google Shape;107;p1"/>
          <p:cNvPicPr preferRelativeResize="0"/>
          <p:nvPr/>
        </p:nvPicPr>
        <p:blipFill rotWithShape="1">
          <a:blip r:embed="rId6">
            <a:alphaModFix/>
          </a:blip>
          <a:srcRect/>
          <a:stretch/>
        </p:blipFill>
        <p:spPr>
          <a:xfrm>
            <a:off x="2216394" y="6423239"/>
            <a:ext cx="868715" cy="417286"/>
          </a:xfrm>
          <a:prstGeom prst="rect">
            <a:avLst/>
          </a:prstGeom>
          <a:noFill/>
          <a:ln>
            <a:noFill/>
          </a:ln>
        </p:spPr>
      </p:pic>
    </p:spTree>
    <p:extLst>
      <p:ext uri="{BB962C8B-B14F-4D97-AF65-F5344CB8AC3E}">
        <p14:creationId xmlns:p14="http://schemas.microsoft.com/office/powerpoint/2010/main" val="372394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Position</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algn="l">
              <a:buClr>
                <a:schemeClr val="tx1"/>
              </a:buClr>
              <a:buSzPct val="120000"/>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position</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property specifies the type of positioning method used for an element.</a:t>
            </a:r>
          </a:p>
          <a:p>
            <a:pPr algn="l">
              <a:buClr>
                <a:schemeClr val="tx1"/>
              </a:buClr>
              <a:buSzPct val="120000"/>
            </a:pP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There are </a:t>
            </a:r>
            <a:r>
              <a:rPr lang="en-GB" sz="1800" b="0" i="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five</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different position values:</a:t>
            </a:r>
          </a:p>
          <a:p>
            <a:pPr lvl="1">
              <a:buClr>
                <a:schemeClr val="tx1"/>
              </a:buClr>
              <a:buSzPct val="120000"/>
              <a:buFont typeface="Arial" panose="020B0604020202020204" pitchFamily="34" charset="0"/>
              <a:buChar char="•"/>
            </a:pPr>
            <a:r>
              <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static</a:t>
            </a:r>
          </a:p>
          <a:p>
            <a:pPr lvl="1">
              <a:buClr>
                <a:schemeClr val="tx1"/>
              </a:buClr>
              <a:buSzPct val="120000"/>
              <a:buFont typeface="Arial" panose="020B0604020202020204" pitchFamily="34" charset="0"/>
              <a:buChar char="•"/>
            </a:pPr>
            <a:r>
              <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relative</a:t>
            </a:r>
          </a:p>
          <a:p>
            <a:pPr lvl="1">
              <a:buClr>
                <a:schemeClr val="tx1"/>
              </a:buClr>
              <a:buSzPct val="120000"/>
              <a:buFont typeface="Arial" panose="020B0604020202020204" pitchFamily="34" charset="0"/>
              <a:buChar char="•"/>
            </a:pPr>
            <a:r>
              <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fixed</a:t>
            </a:r>
          </a:p>
          <a:p>
            <a:pPr lvl="1">
              <a:buClr>
                <a:schemeClr val="tx1"/>
              </a:buClr>
              <a:buSzPct val="120000"/>
              <a:buFont typeface="Arial" panose="020B0604020202020204" pitchFamily="34" charset="0"/>
              <a:buChar char="•"/>
            </a:pPr>
            <a:r>
              <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absolute</a:t>
            </a:r>
          </a:p>
          <a:p>
            <a:pPr lvl="1">
              <a:buClr>
                <a:schemeClr val="tx1"/>
              </a:buClr>
              <a:buSzPct val="120000"/>
              <a:buFont typeface="Arial" panose="020B0604020202020204" pitchFamily="34" charset="0"/>
              <a:buChar char="•"/>
            </a:pPr>
            <a:r>
              <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sticky</a:t>
            </a:r>
          </a:p>
          <a:p>
            <a:pPr algn="l">
              <a:buClr>
                <a:schemeClr val="tx1"/>
              </a:buClr>
              <a:buSzPct val="120000"/>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Elements are then positioned using the </a:t>
            </a:r>
            <a:r>
              <a:rPr lang="en-GB" sz="1800"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top, bottom, left, and right</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properties. </a:t>
            </a:r>
          </a:p>
          <a:p>
            <a:pPr algn="l">
              <a:buClr>
                <a:schemeClr val="tx1"/>
              </a:buClr>
              <a:buSzPct val="120000"/>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However, these properties will not work unless the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position</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property is set first.</a:t>
            </a:r>
            <a:endParaRPr 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8163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Position</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a:buClr>
                <a:schemeClr val="tx1"/>
              </a:buClr>
              <a:buSzPct val="120000"/>
              <a:buFont typeface="Arial" panose="020B0604020202020204" pitchFamily="34" charset="0"/>
              <a:buChar char="•"/>
            </a:pPr>
            <a:r>
              <a:rPr lang="en-GB" b="1"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Static</a:t>
            </a:r>
            <a:r>
              <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Default position</a:t>
            </a:r>
          </a:p>
          <a:p>
            <a:pPr>
              <a:buClr>
                <a:schemeClr val="tx1"/>
              </a:buClr>
              <a:buSzPct val="120000"/>
              <a:buFont typeface="Arial" panose="020B0604020202020204" pitchFamily="34" charset="0"/>
              <a:buChar char="•"/>
            </a:pPr>
            <a:r>
              <a:rPr lang="en-GB" b="1"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Relative</a:t>
            </a:r>
            <a:r>
              <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p>
          <a:p>
            <a:pPr lvl="1">
              <a:buClr>
                <a:schemeClr val="tx1"/>
              </a:buClr>
              <a:buSzPct val="120000"/>
              <a:buFont typeface="Arial" panose="020B0604020202020204" pitchFamily="34" charset="0"/>
              <a:buChar char="•"/>
            </a:pPr>
            <a:r>
              <a:rPr lang="en-GB" dirty="0">
                <a:solidFill>
                  <a:schemeClr val="tx1"/>
                </a:solidFill>
                <a:latin typeface="Verdana" panose="020B0604030504040204" pitchFamily="34" charset="0"/>
                <a:ea typeface="Verdana" panose="020B0604030504040204" pitchFamily="34" charset="0"/>
                <a:cs typeface="Verdana" panose="020B0604030504040204" pitchFamily="34" charset="0"/>
              </a:rPr>
              <a:t>The element is positioned relative to its normal position in the document flow. </a:t>
            </a:r>
          </a:p>
          <a:p>
            <a:pPr lvl="1">
              <a:buClr>
                <a:schemeClr val="tx1"/>
              </a:buClr>
              <a:buSzPct val="120000"/>
              <a:buFont typeface="Arial" panose="020B0604020202020204" pitchFamily="34" charset="0"/>
              <a:buChar char="•"/>
            </a:pPr>
            <a:r>
              <a:rPr lang="en-GB" dirty="0">
                <a:solidFill>
                  <a:schemeClr val="tx1"/>
                </a:solidFill>
                <a:latin typeface="Verdana" panose="020B0604030504040204" pitchFamily="34" charset="0"/>
                <a:ea typeface="Verdana" panose="020B0604030504040204" pitchFamily="34" charset="0"/>
                <a:cs typeface="Verdana" panose="020B0604030504040204" pitchFamily="34" charset="0"/>
              </a:rPr>
              <a:t>This means you can move it from its original position using the top, right, bottom, and left properties.</a:t>
            </a:r>
          </a:p>
          <a:p>
            <a:r>
              <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GB" b="0" dirty="0">
                <a:solidFill>
                  <a:srgbClr val="800000"/>
                </a:solidFill>
                <a:effectLst/>
                <a:latin typeface="Menlo" panose="020B0609030804020204" pitchFamily="49" charset="0"/>
              </a:rPr>
              <a:t>.relative-element</a:t>
            </a:r>
            <a:r>
              <a:rPr lang="en-GB" b="0" dirty="0">
                <a:solidFill>
                  <a:srgbClr val="000000"/>
                </a:solidFill>
                <a:effectLst/>
                <a:latin typeface="Menlo" panose="020B0609030804020204" pitchFamily="49" charset="0"/>
              </a:rPr>
              <a:t> { </a:t>
            </a:r>
          </a:p>
          <a:p>
            <a:pPr marL="571500" lvl="1" indent="0">
              <a:buNone/>
            </a:pPr>
            <a:r>
              <a:rPr lang="en-GB" b="0" dirty="0">
                <a:solidFill>
                  <a:srgbClr val="E50000"/>
                </a:solidFill>
                <a:effectLst/>
                <a:latin typeface="Menlo" panose="020B0609030804020204" pitchFamily="49" charset="0"/>
              </a:rPr>
              <a:t>	position</a:t>
            </a:r>
            <a:r>
              <a:rPr lang="en-GB" b="0" dirty="0">
                <a:solidFill>
                  <a:srgbClr val="000000"/>
                </a:solidFill>
                <a:effectLst/>
                <a:latin typeface="Menlo" panose="020B0609030804020204" pitchFamily="49" charset="0"/>
              </a:rPr>
              <a:t>: </a:t>
            </a:r>
            <a:r>
              <a:rPr lang="en-GB" b="0" dirty="0">
                <a:solidFill>
                  <a:srgbClr val="0451A5"/>
                </a:solidFill>
                <a:effectLst/>
                <a:latin typeface="Menlo" panose="020B0609030804020204" pitchFamily="49" charset="0"/>
              </a:rPr>
              <a:t>relative</a:t>
            </a:r>
            <a:r>
              <a:rPr lang="en-GB" b="0" dirty="0">
                <a:solidFill>
                  <a:srgbClr val="000000"/>
                </a:solidFill>
                <a:effectLst/>
                <a:latin typeface="Menlo" panose="020B0609030804020204" pitchFamily="49" charset="0"/>
              </a:rPr>
              <a:t>;</a:t>
            </a:r>
          </a:p>
          <a:p>
            <a:pPr marL="571500" lvl="1" indent="0">
              <a:buNone/>
            </a:pPr>
            <a:r>
              <a:rPr lang="en-GB" b="0" dirty="0">
                <a:solidFill>
                  <a:srgbClr val="E50000"/>
                </a:solidFill>
                <a:effectLst/>
                <a:latin typeface="Menlo" panose="020B0609030804020204" pitchFamily="49" charset="0"/>
              </a:rPr>
              <a:t>	top</a:t>
            </a:r>
            <a:r>
              <a:rPr lang="en-GB" b="0" dirty="0">
                <a:solidFill>
                  <a:srgbClr val="000000"/>
                </a:solidFill>
                <a:effectLst/>
                <a:latin typeface="Menlo" panose="020B0609030804020204" pitchFamily="49" charset="0"/>
              </a:rPr>
              <a:t>: </a:t>
            </a:r>
            <a:r>
              <a:rPr lang="en-GB" b="0" dirty="0">
                <a:solidFill>
                  <a:srgbClr val="098658"/>
                </a:solidFill>
                <a:effectLst/>
                <a:latin typeface="Menlo" panose="020B0609030804020204" pitchFamily="49" charset="0"/>
              </a:rPr>
              <a:t>10px</a:t>
            </a:r>
            <a:r>
              <a:rPr lang="en-GB" b="0" dirty="0">
                <a:solidFill>
                  <a:srgbClr val="000000"/>
                </a:solidFill>
                <a:effectLst/>
                <a:latin typeface="Menlo" panose="020B0609030804020204" pitchFamily="49" charset="0"/>
              </a:rPr>
              <a:t>;</a:t>
            </a:r>
          </a:p>
          <a:p>
            <a:pPr marL="571500" lvl="1" indent="0">
              <a:buNone/>
            </a:pPr>
            <a:r>
              <a:rPr lang="en-GB" b="0" dirty="0">
                <a:solidFill>
                  <a:srgbClr val="E50000"/>
                </a:solidFill>
                <a:effectLst/>
                <a:latin typeface="Menlo" panose="020B0609030804020204" pitchFamily="49" charset="0"/>
              </a:rPr>
              <a:t>	left</a:t>
            </a:r>
            <a:r>
              <a:rPr lang="en-GB" b="0" dirty="0">
                <a:solidFill>
                  <a:srgbClr val="000000"/>
                </a:solidFill>
                <a:effectLst/>
                <a:latin typeface="Menlo" panose="020B0609030804020204" pitchFamily="49" charset="0"/>
              </a:rPr>
              <a:t>: </a:t>
            </a:r>
            <a:r>
              <a:rPr lang="en-GB" b="0" dirty="0">
                <a:solidFill>
                  <a:srgbClr val="098658"/>
                </a:solidFill>
                <a:effectLst/>
                <a:latin typeface="Menlo" panose="020B0609030804020204" pitchFamily="49" charset="0"/>
              </a:rPr>
              <a:t>20px</a:t>
            </a:r>
            <a:r>
              <a:rPr lang="en-GB" b="0" dirty="0">
                <a:solidFill>
                  <a:srgbClr val="000000"/>
                </a:solidFill>
                <a:effectLst/>
                <a:latin typeface="Menlo" panose="020B0609030804020204" pitchFamily="49" charset="0"/>
              </a:rPr>
              <a:t>;</a:t>
            </a:r>
          </a:p>
          <a:p>
            <a:pPr marL="571500" lvl="1" indent="0">
              <a:buNone/>
            </a:pPr>
            <a:r>
              <a:rPr lang="en-GB" b="0" dirty="0">
                <a:solidFill>
                  <a:srgbClr val="000000"/>
                </a:solidFill>
                <a:effectLst/>
                <a:latin typeface="Menlo" panose="020B0609030804020204" pitchFamily="49" charset="0"/>
              </a:rPr>
              <a:t>	}</a:t>
            </a:r>
            <a:endPar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95844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Position</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a:buClr>
                <a:schemeClr val="tx1"/>
              </a:buClr>
              <a:buSzPct val="120000"/>
              <a:buFont typeface="Arial" panose="020B0604020202020204" pitchFamily="34" charset="0"/>
              <a:buChar char="•"/>
            </a:pPr>
            <a:r>
              <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Fixed: </a:t>
            </a:r>
            <a:r>
              <a:rPr lang="en-GB" b="0" i="0" dirty="0">
                <a:solidFill>
                  <a:srgbClr val="000000"/>
                </a:solidFill>
                <a:effectLst/>
                <a:latin typeface="Verdana" panose="020B0604030504040204" pitchFamily="34" charset="0"/>
              </a:rPr>
              <a:t>An element with </a:t>
            </a:r>
            <a:r>
              <a:rPr lang="en-GB" dirty="0"/>
              <a:t>position: fixed;</a:t>
            </a:r>
            <a:r>
              <a:rPr lang="en-GB" b="0" i="0" dirty="0">
                <a:solidFill>
                  <a:srgbClr val="000000"/>
                </a:solidFill>
                <a:effectLst/>
                <a:latin typeface="Verdana" panose="020B0604030504040204" pitchFamily="34" charset="0"/>
              </a:rPr>
              <a:t> is positioned relative to the viewport, which means it always stays in the same place even if the page is scrolled. The top, right, bottom, and left properties are used to position the element.</a:t>
            </a:r>
          </a:p>
          <a:p>
            <a:pPr marL="114300" indent="0">
              <a:buClr>
                <a:schemeClr val="tx1"/>
              </a:buClr>
              <a:buSzPct val="120000"/>
              <a:buNone/>
            </a:pPr>
            <a:r>
              <a:rPr lang="en-GB"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GB" b="0" i="0" dirty="0" err="1">
                <a:solidFill>
                  <a:srgbClr val="A52A2A"/>
                </a:solidFill>
                <a:effectLst/>
                <a:latin typeface="Consolas" panose="020B0609020204030204" pitchFamily="49" charset="0"/>
              </a:rPr>
              <a:t>div.fixed</a:t>
            </a:r>
            <a:r>
              <a:rPr lang="en-GB" b="0" i="0" dirty="0">
                <a:solidFill>
                  <a:srgbClr val="A52A2A"/>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position</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fixed</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bottom</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right</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width</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300px</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border</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3px solid #73AD21</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endPar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endParaRPr>
          </a:p>
          <a:p>
            <a:pPr>
              <a:buClr>
                <a:schemeClr val="tx1"/>
              </a:buClr>
              <a:buSzPct val="120000"/>
              <a:buFont typeface="Arial" panose="020B0604020202020204" pitchFamily="34" charset="0"/>
              <a:buChar char="•"/>
            </a:pPr>
            <a:r>
              <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Absolute: </a:t>
            </a:r>
          </a:p>
          <a:p>
            <a:pPr>
              <a:buClr>
                <a:schemeClr val="tx1"/>
              </a:buClr>
              <a:buSzPct val="120000"/>
              <a:buFont typeface="Arial" panose="020B0604020202020204" pitchFamily="34" charset="0"/>
              <a:buChar char="•"/>
            </a:pPr>
            <a:r>
              <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sticky</a:t>
            </a:r>
          </a:p>
        </p:txBody>
      </p:sp>
    </p:spTree>
    <p:extLst>
      <p:ext uri="{BB962C8B-B14F-4D97-AF65-F5344CB8AC3E}">
        <p14:creationId xmlns:p14="http://schemas.microsoft.com/office/powerpoint/2010/main" val="372967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Position</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a:buClr>
                <a:schemeClr val="tx1"/>
              </a:buClr>
              <a:buSzPct val="120000"/>
              <a:buFont typeface="Arial" panose="020B0604020202020204" pitchFamily="34" charset="0"/>
              <a:buChar char="•"/>
            </a:pPr>
            <a:r>
              <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Absolute: </a:t>
            </a:r>
            <a:r>
              <a:rPr lang="en-GB" b="0" i="0" dirty="0">
                <a:solidFill>
                  <a:srgbClr val="000000"/>
                </a:solidFill>
                <a:effectLst/>
                <a:latin typeface="Verdana" panose="020B0604030504040204" pitchFamily="34" charset="0"/>
              </a:rPr>
              <a:t>An element with </a:t>
            </a:r>
            <a:r>
              <a:rPr lang="en-GB" dirty="0"/>
              <a:t>position: absolute;</a:t>
            </a:r>
            <a:r>
              <a:rPr lang="en-GB" b="0" i="0" dirty="0">
                <a:solidFill>
                  <a:srgbClr val="000000"/>
                </a:solidFill>
                <a:effectLst/>
                <a:latin typeface="Verdana" panose="020B0604030504040204" pitchFamily="34" charset="0"/>
              </a:rPr>
              <a:t> is positioned relative to the nearest positioned ancestor (instead of positioned relative to the viewport, like fixed).</a:t>
            </a:r>
          </a:p>
          <a:p>
            <a:pPr>
              <a:buClr>
                <a:schemeClr val="tx1"/>
              </a:buClr>
              <a:buSzPct val="120000"/>
              <a:buFont typeface="Arial" panose="020B0604020202020204" pitchFamily="34" charset="0"/>
              <a:buChar char="•"/>
            </a:pPr>
            <a:r>
              <a:rPr lang="en-GB"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GB" b="0" i="0" dirty="0" err="1">
                <a:solidFill>
                  <a:srgbClr val="A52A2A"/>
                </a:solidFill>
                <a:effectLst/>
                <a:latin typeface="Consolas" panose="020B0609020204030204" pitchFamily="49" charset="0"/>
              </a:rPr>
              <a:t>div.fixed</a:t>
            </a:r>
            <a:r>
              <a:rPr lang="en-GB" b="0" i="0" dirty="0">
                <a:solidFill>
                  <a:srgbClr val="A52A2A"/>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position</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fixed</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bottom</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right</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width</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300px</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border</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3px solid #73AD21</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endPar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endParaRPr>
          </a:p>
          <a:p>
            <a:pPr>
              <a:buClr>
                <a:schemeClr val="tx1"/>
              </a:buClr>
              <a:buSzPct val="120000"/>
              <a:buFont typeface="Arial" panose="020B0604020202020204" pitchFamily="34" charset="0"/>
              <a:buChar char="•"/>
            </a:pPr>
            <a:r>
              <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Absolute: </a:t>
            </a:r>
          </a:p>
          <a:p>
            <a:pPr>
              <a:buClr>
                <a:schemeClr val="tx1"/>
              </a:buClr>
              <a:buSzPct val="120000"/>
              <a:buFont typeface="Arial" panose="020B0604020202020204" pitchFamily="34" charset="0"/>
              <a:buChar char="•"/>
            </a:pPr>
            <a:r>
              <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sticky</a:t>
            </a:r>
          </a:p>
        </p:txBody>
      </p:sp>
    </p:spTree>
    <p:extLst>
      <p:ext uri="{BB962C8B-B14F-4D97-AF65-F5344CB8AC3E}">
        <p14:creationId xmlns:p14="http://schemas.microsoft.com/office/powerpoint/2010/main" val="595246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Position</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a:buClr>
                <a:schemeClr val="tx1"/>
              </a:buClr>
              <a:buSzPct val="120000"/>
              <a:buFont typeface="Arial" panose="020B0604020202020204" pitchFamily="34" charset="0"/>
              <a:buChar char="•"/>
            </a:pPr>
            <a:r>
              <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Absolute: </a:t>
            </a:r>
            <a:r>
              <a:rPr lang="en-GB" b="0" i="0" dirty="0">
                <a:solidFill>
                  <a:srgbClr val="000000"/>
                </a:solidFill>
                <a:effectLst/>
                <a:latin typeface="Verdana" panose="020B0604030504040204" pitchFamily="34" charset="0"/>
              </a:rPr>
              <a:t>An element with </a:t>
            </a:r>
            <a:r>
              <a:rPr lang="en-GB" dirty="0"/>
              <a:t>position: absolute;</a:t>
            </a:r>
            <a:r>
              <a:rPr lang="en-GB" b="0" i="0" dirty="0">
                <a:solidFill>
                  <a:srgbClr val="000000"/>
                </a:solidFill>
                <a:effectLst/>
                <a:latin typeface="Verdana" panose="020B0604030504040204" pitchFamily="34" charset="0"/>
              </a:rPr>
              <a:t> is positioned relative to the nearest positioned ancestor (instead of positioned relative to the viewport, like fixed).</a:t>
            </a:r>
          </a:p>
          <a:p>
            <a:pPr>
              <a:buClr>
                <a:schemeClr val="tx1"/>
              </a:buClr>
              <a:buSzPct val="120000"/>
              <a:buFont typeface="Arial" panose="020B0604020202020204" pitchFamily="34" charset="0"/>
              <a:buChar char="•"/>
            </a:pPr>
            <a:r>
              <a:rPr lang="en-GB"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GB" b="0" i="0" dirty="0" err="1">
                <a:solidFill>
                  <a:srgbClr val="A52A2A"/>
                </a:solidFill>
                <a:effectLst/>
                <a:latin typeface="Consolas" panose="020B0609020204030204" pitchFamily="49" charset="0"/>
              </a:rPr>
              <a:t>div.absolute</a:t>
            </a:r>
            <a:r>
              <a:rPr lang="en-GB" b="0" i="0" dirty="0">
                <a:solidFill>
                  <a:srgbClr val="A52A2A"/>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position</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absolute</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top</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80px</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right</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width</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200px</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height</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100px</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border</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3px solid #73AD21</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endPar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a:extLst>
              <a:ext uri="{FF2B5EF4-FFF2-40B4-BE49-F238E27FC236}">
                <a16:creationId xmlns:a16="http://schemas.microsoft.com/office/drawing/2014/main" id="{7397CF9C-C373-9214-173D-993384C50A75}"/>
              </a:ext>
            </a:extLst>
          </p:cNvPr>
          <p:cNvPicPr>
            <a:picLocks noChangeAspect="1"/>
          </p:cNvPicPr>
          <p:nvPr/>
        </p:nvPicPr>
        <p:blipFill>
          <a:blip r:embed="rId7"/>
          <a:stretch>
            <a:fillRect/>
          </a:stretch>
        </p:blipFill>
        <p:spPr>
          <a:xfrm>
            <a:off x="6096000" y="2692915"/>
            <a:ext cx="5422900" cy="2806700"/>
          </a:xfrm>
          <a:prstGeom prst="rect">
            <a:avLst/>
          </a:prstGeom>
        </p:spPr>
      </p:pic>
    </p:spTree>
    <p:extLst>
      <p:ext uri="{BB962C8B-B14F-4D97-AF65-F5344CB8AC3E}">
        <p14:creationId xmlns:p14="http://schemas.microsoft.com/office/powerpoint/2010/main" val="383898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Position</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a:buClr>
                <a:schemeClr val="tx1"/>
              </a:buClr>
              <a:buSzPct val="120000"/>
              <a:buFont typeface="Arial" panose="020B0604020202020204" pitchFamily="34" charset="0"/>
              <a:buChar char="•"/>
            </a:pPr>
            <a:r>
              <a:rPr lang="en-GB" b="0" i="1" dirty="0">
                <a:solidFill>
                  <a:srgbClr val="C00000"/>
                </a:solidFill>
                <a:effectLst/>
                <a:latin typeface="Verdana" panose="020B0604030504040204" pitchFamily="34" charset="0"/>
                <a:ea typeface="Verdana" panose="020B0604030504040204" pitchFamily="34" charset="0"/>
                <a:cs typeface="Verdana" panose="020B0604030504040204" pitchFamily="34" charset="0"/>
              </a:rPr>
              <a:t>Sticky: </a:t>
            </a:r>
            <a:r>
              <a:rPr lang="en-GB" b="0" i="0" dirty="0">
                <a:solidFill>
                  <a:srgbClr val="000000"/>
                </a:solidFill>
                <a:effectLst/>
                <a:latin typeface="Verdana" panose="020B0604030504040204" pitchFamily="34" charset="0"/>
              </a:rPr>
              <a:t>An element with </a:t>
            </a:r>
            <a:r>
              <a:rPr lang="en-GB" dirty="0"/>
              <a:t>position: sticky;</a:t>
            </a:r>
            <a:r>
              <a:rPr lang="en-GB" b="0" i="0" dirty="0">
                <a:solidFill>
                  <a:srgbClr val="000000"/>
                </a:solidFill>
                <a:effectLst/>
                <a:latin typeface="Verdana" panose="020B0604030504040204" pitchFamily="34" charset="0"/>
              </a:rPr>
              <a:t> is positioned based on the user's scroll position.</a:t>
            </a:r>
          </a:p>
          <a:p>
            <a:pPr marL="114300" indent="0">
              <a:buClr>
                <a:schemeClr val="tx1"/>
              </a:buClr>
              <a:buSzPct val="120000"/>
              <a:buNone/>
            </a:pPr>
            <a:r>
              <a:rPr lang="en-GB"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GB" b="0" i="0" dirty="0" err="1">
                <a:solidFill>
                  <a:srgbClr val="A52A2A"/>
                </a:solidFill>
                <a:effectLst/>
                <a:latin typeface="Consolas" panose="020B0609020204030204" pitchFamily="49" charset="0"/>
              </a:rPr>
              <a:t>div.sticky</a:t>
            </a:r>
            <a:r>
              <a:rPr lang="en-GB" b="0" i="0" dirty="0">
                <a:solidFill>
                  <a:srgbClr val="A52A2A"/>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position</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sticky</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top</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background-</a:t>
            </a:r>
            <a:r>
              <a:rPr lang="en-GB" b="0" i="0" dirty="0" err="1">
                <a:solidFill>
                  <a:srgbClr val="FF0000"/>
                </a:solidFill>
                <a:effectLst/>
                <a:latin typeface="Consolas" panose="020B0609020204030204" pitchFamily="49" charset="0"/>
              </a:rPr>
              <a:t>color</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green</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border</a:t>
            </a:r>
            <a:r>
              <a:rPr lang="en-GB" b="0" i="0" dirty="0">
                <a:solidFill>
                  <a:srgbClr val="000000"/>
                </a:solidFill>
                <a:effectLst/>
                <a:latin typeface="Consolas" panose="020B0609020204030204" pitchFamily="49" charset="0"/>
              </a:rPr>
              <a:t>:</a:t>
            </a:r>
            <a:r>
              <a:rPr lang="en-GB" b="0" i="0" dirty="0">
                <a:solidFill>
                  <a:srgbClr val="0000CD"/>
                </a:solidFill>
                <a:effectLst/>
                <a:latin typeface="Consolas" panose="020B0609020204030204" pitchFamily="49" charset="0"/>
              </a:rPr>
              <a:t> 2px solid #4CAF50</a:t>
            </a:r>
            <a:r>
              <a:rPr lang="en-GB" b="0" i="0" dirty="0">
                <a:solidFill>
                  <a:srgbClr val="000000"/>
                </a:solidFill>
                <a:effectLst/>
                <a:latin typeface="Consolas" panose="020B0609020204030204" pitchFamily="49" charset="0"/>
              </a:rPr>
              <a:t>;</a:t>
            </a:r>
            <a:br>
              <a:rPr lang="en-GB" b="0" i="0" dirty="0">
                <a:solidFill>
                  <a:srgbClr val="FF0000"/>
                </a:solidFill>
                <a:effectLst/>
                <a:latin typeface="Consolas" panose="020B0609020204030204" pitchFamily="49" charset="0"/>
              </a:rPr>
            </a:br>
            <a:r>
              <a:rPr lang="en-GB" b="0" i="0" dirty="0">
                <a:solidFill>
                  <a:srgbClr val="FF0000"/>
                </a:solidFill>
                <a:effectLst/>
                <a:latin typeface="Consolas" panose="020B0609020204030204" pitchFamily="49" charset="0"/>
              </a:rPr>
              <a:t>	</a:t>
            </a:r>
            <a:r>
              <a:rPr lang="en-GB" b="0" i="0" dirty="0">
                <a:solidFill>
                  <a:srgbClr val="000000"/>
                </a:solidFill>
                <a:effectLst/>
                <a:latin typeface="Consolas" panose="020B0609020204030204" pitchFamily="49" charset="0"/>
              </a:rPr>
              <a:t>}</a:t>
            </a:r>
            <a:endParaRPr lang="en-GB" b="0" i="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2256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Overflow</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algn="l">
              <a:buClr>
                <a:schemeClr val="bg2"/>
              </a:buClr>
              <a:buSzPct val="120000"/>
              <a:buFont typeface="Arial" panose="020B0604020202020204" pitchFamily="34" charset="0"/>
              <a:buChar char="•"/>
            </a:pPr>
            <a:r>
              <a:rPr lang="en-GB" b="0" i="0" dirty="0">
                <a:solidFill>
                  <a:srgbClr val="000000"/>
                </a:solidFill>
                <a:effectLst/>
                <a:latin typeface="Verdana" panose="020B0604030504040204" pitchFamily="34" charset="0"/>
              </a:rPr>
              <a:t>The overflow property specifies whether to clip the content or to add scrollbars when the content of an element is too big to fit in the specified area.</a:t>
            </a:r>
          </a:p>
          <a:p>
            <a:pPr algn="l">
              <a:buClr>
                <a:schemeClr val="bg2"/>
              </a:buClr>
              <a:buSzPct val="120000"/>
              <a:buFont typeface="Arial" panose="020B0604020202020204" pitchFamily="34" charset="0"/>
              <a:buChar char="•"/>
            </a:pPr>
            <a:r>
              <a:rPr lang="en-GB" b="0" i="0" dirty="0">
                <a:solidFill>
                  <a:srgbClr val="000000"/>
                </a:solidFill>
                <a:effectLst/>
                <a:latin typeface="Verdana" panose="020B0604030504040204" pitchFamily="34" charset="0"/>
              </a:rPr>
              <a:t>The overflow property has the following values:</a:t>
            </a:r>
          </a:p>
          <a:p>
            <a:pPr lvl="1">
              <a:buClr>
                <a:schemeClr val="bg2"/>
              </a:buClr>
              <a:buSzPct val="120000"/>
              <a:buFont typeface="Arial" panose="020B0604020202020204" pitchFamily="34" charset="0"/>
              <a:buChar char="•"/>
            </a:pPr>
            <a:r>
              <a:rPr lang="en-GB" b="0" i="1" dirty="0">
                <a:solidFill>
                  <a:srgbClr val="C00000"/>
                </a:solidFill>
                <a:effectLst/>
                <a:latin typeface="Verdana" panose="020B0604030504040204" pitchFamily="34" charset="0"/>
              </a:rPr>
              <a:t>visible - Default</a:t>
            </a:r>
            <a:r>
              <a:rPr lang="en-GB" b="0" i="0" dirty="0">
                <a:solidFill>
                  <a:srgbClr val="000000"/>
                </a:solidFill>
                <a:effectLst/>
                <a:latin typeface="Verdana" panose="020B0604030504040204" pitchFamily="34" charset="0"/>
              </a:rPr>
              <a:t>. The overflow is not clipped. The content renders outside the element's box</a:t>
            </a:r>
          </a:p>
          <a:p>
            <a:pPr lvl="1">
              <a:buClr>
                <a:schemeClr val="bg2"/>
              </a:buClr>
              <a:buSzPct val="120000"/>
              <a:buFont typeface="Arial" panose="020B0604020202020204" pitchFamily="34" charset="0"/>
              <a:buChar char="•"/>
            </a:pPr>
            <a:r>
              <a:rPr lang="en-GB" b="0" i="1" dirty="0">
                <a:solidFill>
                  <a:srgbClr val="C00000"/>
                </a:solidFill>
                <a:effectLst/>
                <a:latin typeface="Verdana" panose="020B0604030504040204" pitchFamily="34" charset="0"/>
              </a:rPr>
              <a:t>hidden </a:t>
            </a:r>
            <a:r>
              <a:rPr lang="en-GB" b="0" i="0" dirty="0">
                <a:solidFill>
                  <a:srgbClr val="000000"/>
                </a:solidFill>
                <a:effectLst/>
                <a:latin typeface="Verdana" panose="020B0604030504040204" pitchFamily="34" charset="0"/>
              </a:rPr>
              <a:t>- The overflow is clipped, and the rest of the content will be invisible</a:t>
            </a:r>
          </a:p>
          <a:p>
            <a:pPr lvl="1">
              <a:buClr>
                <a:schemeClr val="bg2"/>
              </a:buClr>
              <a:buSzPct val="120000"/>
              <a:buFont typeface="Arial" panose="020B0604020202020204" pitchFamily="34" charset="0"/>
              <a:buChar char="•"/>
            </a:pPr>
            <a:r>
              <a:rPr lang="en-GB" b="0" i="1" dirty="0">
                <a:solidFill>
                  <a:srgbClr val="C00000"/>
                </a:solidFill>
                <a:effectLst/>
                <a:latin typeface="Verdana" panose="020B0604030504040204" pitchFamily="34" charset="0"/>
              </a:rPr>
              <a:t>scroll</a:t>
            </a:r>
            <a:r>
              <a:rPr lang="en-GB" b="0" i="0" dirty="0">
                <a:solidFill>
                  <a:srgbClr val="000000"/>
                </a:solidFill>
                <a:effectLst/>
                <a:latin typeface="Verdana" panose="020B0604030504040204" pitchFamily="34" charset="0"/>
              </a:rPr>
              <a:t> - The overflow is clipped, and a scrollbar is added to see the rest of the content</a:t>
            </a:r>
          </a:p>
          <a:p>
            <a:pPr lvl="1">
              <a:buClr>
                <a:schemeClr val="bg2"/>
              </a:buClr>
              <a:buSzPct val="120000"/>
              <a:buFont typeface="Arial" panose="020B0604020202020204" pitchFamily="34" charset="0"/>
              <a:buChar char="•"/>
            </a:pPr>
            <a:r>
              <a:rPr lang="en-GB" b="0" i="1" dirty="0">
                <a:solidFill>
                  <a:srgbClr val="C00000"/>
                </a:solidFill>
                <a:effectLst/>
                <a:latin typeface="Verdana" panose="020B0604030504040204" pitchFamily="34" charset="0"/>
              </a:rPr>
              <a:t>auto</a:t>
            </a:r>
            <a:r>
              <a:rPr lang="en-GB" b="0" i="0" dirty="0">
                <a:solidFill>
                  <a:srgbClr val="000000"/>
                </a:solidFill>
                <a:effectLst/>
                <a:latin typeface="Verdana" panose="020B0604030504040204" pitchFamily="34" charset="0"/>
              </a:rPr>
              <a:t> - Similar to scroll, but it adds scrollbars only when necessary</a:t>
            </a:r>
          </a:p>
        </p:txBody>
      </p:sp>
    </p:spTree>
    <p:extLst>
      <p:ext uri="{BB962C8B-B14F-4D97-AF65-F5344CB8AC3E}">
        <p14:creationId xmlns:p14="http://schemas.microsoft.com/office/powerpoint/2010/main" val="224631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Overflow</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lvl="1">
              <a:buClr>
                <a:schemeClr val="bg2"/>
              </a:buClr>
              <a:buSzPct val="120000"/>
              <a:buFont typeface="Arial" panose="020B0604020202020204" pitchFamily="34" charset="0"/>
              <a:buChar char="•"/>
            </a:pPr>
            <a:r>
              <a:rPr lang="en-GB" b="0" i="1" dirty="0" err="1">
                <a:solidFill>
                  <a:srgbClr val="C00000"/>
                </a:solidFill>
                <a:effectLst/>
                <a:latin typeface="Verdana" panose="020B0604030504040204" pitchFamily="34" charset="0"/>
              </a:rPr>
              <a:t>Overflow:visible</a:t>
            </a:r>
            <a:r>
              <a:rPr lang="en-GB" i="1" dirty="0">
                <a:solidFill>
                  <a:srgbClr val="C00000"/>
                </a:solidFill>
                <a:latin typeface="Verdana" panose="020B0604030504040204" pitchFamily="34" charset="0"/>
              </a:rPr>
              <a:t>;</a:t>
            </a:r>
            <a:endParaRPr lang="en-GB" b="0" i="0" dirty="0">
              <a:solidFill>
                <a:srgbClr val="000000"/>
              </a:solidFill>
              <a:effectLst/>
              <a:latin typeface="Verdana" panose="020B0604030504040204" pitchFamily="34" charset="0"/>
            </a:endParaRPr>
          </a:p>
          <a:p>
            <a:pPr lvl="1">
              <a:buClr>
                <a:schemeClr val="bg2"/>
              </a:buClr>
              <a:buSzPct val="120000"/>
              <a:buFont typeface="Arial" panose="020B0604020202020204" pitchFamily="34" charset="0"/>
              <a:buChar char="•"/>
            </a:pPr>
            <a:r>
              <a:rPr lang="en-GB" b="0" i="1" dirty="0" err="1">
                <a:solidFill>
                  <a:srgbClr val="C00000"/>
                </a:solidFill>
                <a:effectLst/>
                <a:latin typeface="Verdana" panose="020B0604030504040204" pitchFamily="34" charset="0"/>
              </a:rPr>
              <a:t>Overflow:hidden</a:t>
            </a:r>
            <a:r>
              <a:rPr lang="en-GB" b="0" i="1" dirty="0">
                <a:solidFill>
                  <a:srgbClr val="C00000"/>
                </a:solidFill>
                <a:effectLst/>
                <a:latin typeface="Verdana" panose="020B0604030504040204" pitchFamily="34" charset="0"/>
              </a:rPr>
              <a:t>;</a:t>
            </a:r>
            <a:endParaRPr lang="en-GB" b="0" i="0" dirty="0">
              <a:solidFill>
                <a:srgbClr val="000000"/>
              </a:solidFill>
              <a:effectLst/>
              <a:latin typeface="Verdana" panose="020B0604030504040204" pitchFamily="34" charset="0"/>
            </a:endParaRPr>
          </a:p>
          <a:p>
            <a:pPr lvl="1">
              <a:buClr>
                <a:schemeClr val="bg2"/>
              </a:buClr>
              <a:buSzPct val="120000"/>
              <a:buFont typeface="Arial" panose="020B0604020202020204" pitchFamily="34" charset="0"/>
              <a:buChar char="•"/>
            </a:pPr>
            <a:r>
              <a:rPr lang="en-GB" b="0" i="1" dirty="0" err="1">
                <a:solidFill>
                  <a:srgbClr val="C00000"/>
                </a:solidFill>
                <a:effectLst/>
                <a:latin typeface="Verdana" panose="020B0604030504040204" pitchFamily="34" charset="0"/>
              </a:rPr>
              <a:t>Overflow:scroll</a:t>
            </a:r>
            <a:r>
              <a:rPr lang="en-GB" b="0" i="1" dirty="0">
                <a:solidFill>
                  <a:srgbClr val="C00000"/>
                </a:solidFill>
                <a:effectLst/>
                <a:latin typeface="Verdana" panose="020B0604030504040204" pitchFamily="34" charset="0"/>
              </a:rPr>
              <a:t>;</a:t>
            </a:r>
            <a:endParaRPr lang="en-GB" b="0" i="0" dirty="0">
              <a:solidFill>
                <a:srgbClr val="000000"/>
              </a:solidFill>
              <a:effectLst/>
              <a:latin typeface="Verdana" panose="020B0604030504040204" pitchFamily="34" charset="0"/>
            </a:endParaRPr>
          </a:p>
          <a:p>
            <a:pPr lvl="1">
              <a:buClr>
                <a:schemeClr val="bg2"/>
              </a:buClr>
              <a:buSzPct val="120000"/>
              <a:buFont typeface="Arial" panose="020B0604020202020204" pitchFamily="34" charset="0"/>
              <a:buChar char="•"/>
            </a:pPr>
            <a:r>
              <a:rPr lang="en-GB" b="0" i="1" dirty="0" err="1">
                <a:solidFill>
                  <a:srgbClr val="C00000"/>
                </a:solidFill>
                <a:effectLst/>
                <a:latin typeface="Verdana" panose="020B0604030504040204" pitchFamily="34" charset="0"/>
              </a:rPr>
              <a:t>Auto:scroll</a:t>
            </a:r>
            <a:r>
              <a:rPr lang="en-GB" b="0" i="1" dirty="0">
                <a:solidFill>
                  <a:srgbClr val="C00000"/>
                </a:solidFill>
                <a:effectLst/>
                <a:latin typeface="Verdana" panose="020B0604030504040204" pitchFamily="34" charset="0"/>
              </a:rPr>
              <a:t>;</a:t>
            </a:r>
            <a:endParaRPr lang="en-GB" b="0" i="0" dirty="0">
              <a:solidFill>
                <a:srgbClr val="000000"/>
              </a:solidFill>
              <a:effectLst/>
              <a:latin typeface="Verdana" panose="020B0604030504040204" pitchFamily="34" charset="0"/>
            </a:endParaRPr>
          </a:p>
        </p:txBody>
      </p:sp>
      <p:pic>
        <p:nvPicPr>
          <p:cNvPr id="2" name="Picture 1">
            <a:extLst>
              <a:ext uri="{FF2B5EF4-FFF2-40B4-BE49-F238E27FC236}">
                <a16:creationId xmlns:a16="http://schemas.microsoft.com/office/drawing/2014/main" id="{FA0D4550-F442-CCC8-39AD-F0A784DE30DD}"/>
              </a:ext>
            </a:extLst>
          </p:cNvPr>
          <p:cNvPicPr>
            <a:picLocks noChangeAspect="1"/>
          </p:cNvPicPr>
          <p:nvPr/>
        </p:nvPicPr>
        <p:blipFill>
          <a:blip r:embed="rId7"/>
          <a:stretch>
            <a:fillRect/>
          </a:stretch>
        </p:blipFill>
        <p:spPr>
          <a:xfrm>
            <a:off x="529571" y="3183581"/>
            <a:ext cx="2768600" cy="2616200"/>
          </a:xfrm>
          <a:prstGeom prst="rect">
            <a:avLst/>
          </a:prstGeom>
        </p:spPr>
      </p:pic>
      <p:pic>
        <p:nvPicPr>
          <p:cNvPr id="3" name="Picture 2">
            <a:extLst>
              <a:ext uri="{FF2B5EF4-FFF2-40B4-BE49-F238E27FC236}">
                <a16:creationId xmlns:a16="http://schemas.microsoft.com/office/drawing/2014/main" id="{7E2A8F43-585E-2352-2BE5-48ABD3A031E4}"/>
              </a:ext>
            </a:extLst>
          </p:cNvPr>
          <p:cNvPicPr>
            <a:picLocks noChangeAspect="1"/>
          </p:cNvPicPr>
          <p:nvPr/>
        </p:nvPicPr>
        <p:blipFill>
          <a:blip r:embed="rId8"/>
          <a:stretch>
            <a:fillRect/>
          </a:stretch>
        </p:blipFill>
        <p:spPr>
          <a:xfrm>
            <a:off x="4081091" y="1035287"/>
            <a:ext cx="2781300" cy="1676400"/>
          </a:xfrm>
          <a:prstGeom prst="rect">
            <a:avLst/>
          </a:prstGeom>
        </p:spPr>
      </p:pic>
    </p:spTree>
    <p:extLst>
      <p:ext uri="{BB962C8B-B14F-4D97-AF65-F5344CB8AC3E}">
        <p14:creationId xmlns:p14="http://schemas.microsoft.com/office/powerpoint/2010/main" val="3498035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Overflow</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lvl="1">
              <a:buClr>
                <a:schemeClr val="bg2"/>
              </a:buClr>
              <a:buSzPct val="120000"/>
              <a:buFont typeface="Arial" panose="020B0604020202020204" pitchFamily="34" charset="0"/>
              <a:buChar char="•"/>
            </a:pPr>
            <a:r>
              <a:rPr lang="en-GB" b="0" i="1" dirty="0" err="1">
                <a:solidFill>
                  <a:srgbClr val="C00000"/>
                </a:solidFill>
                <a:effectLst/>
                <a:latin typeface="Verdana" panose="020B0604030504040204" pitchFamily="34" charset="0"/>
              </a:rPr>
              <a:t>Overflow:visible</a:t>
            </a:r>
            <a:r>
              <a:rPr lang="en-GB" i="1" dirty="0">
                <a:solidFill>
                  <a:srgbClr val="C00000"/>
                </a:solidFill>
                <a:latin typeface="Verdana" panose="020B0604030504040204" pitchFamily="34" charset="0"/>
              </a:rPr>
              <a:t>;</a:t>
            </a:r>
            <a:endParaRPr lang="en-GB" b="0" i="0" dirty="0">
              <a:solidFill>
                <a:srgbClr val="000000"/>
              </a:solidFill>
              <a:effectLst/>
              <a:latin typeface="Verdana" panose="020B0604030504040204" pitchFamily="34" charset="0"/>
            </a:endParaRPr>
          </a:p>
          <a:p>
            <a:pPr lvl="1">
              <a:buClr>
                <a:schemeClr val="bg2"/>
              </a:buClr>
              <a:buSzPct val="120000"/>
              <a:buFont typeface="Arial" panose="020B0604020202020204" pitchFamily="34" charset="0"/>
              <a:buChar char="•"/>
            </a:pPr>
            <a:r>
              <a:rPr lang="en-GB" b="0" i="1" dirty="0" err="1">
                <a:solidFill>
                  <a:srgbClr val="C00000"/>
                </a:solidFill>
                <a:effectLst/>
                <a:latin typeface="Verdana" panose="020B0604030504040204" pitchFamily="34" charset="0"/>
              </a:rPr>
              <a:t>Overflow:hidden</a:t>
            </a:r>
            <a:r>
              <a:rPr lang="en-GB" b="0" i="1" dirty="0">
                <a:solidFill>
                  <a:srgbClr val="C00000"/>
                </a:solidFill>
                <a:effectLst/>
                <a:latin typeface="Verdana" panose="020B0604030504040204" pitchFamily="34" charset="0"/>
              </a:rPr>
              <a:t>;</a:t>
            </a:r>
            <a:endParaRPr lang="en-GB" b="0" i="0" dirty="0">
              <a:solidFill>
                <a:srgbClr val="000000"/>
              </a:solidFill>
              <a:effectLst/>
              <a:latin typeface="Verdana" panose="020B0604030504040204" pitchFamily="34" charset="0"/>
            </a:endParaRPr>
          </a:p>
          <a:p>
            <a:pPr lvl="1">
              <a:buClr>
                <a:schemeClr val="bg2"/>
              </a:buClr>
              <a:buSzPct val="120000"/>
              <a:buFont typeface="Arial" panose="020B0604020202020204" pitchFamily="34" charset="0"/>
              <a:buChar char="•"/>
            </a:pPr>
            <a:r>
              <a:rPr lang="en-GB" b="0" i="1" dirty="0" err="1">
                <a:solidFill>
                  <a:srgbClr val="C00000"/>
                </a:solidFill>
                <a:effectLst/>
                <a:latin typeface="Verdana" panose="020B0604030504040204" pitchFamily="34" charset="0"/>
              </a:rPr>
              <a:t>Overflow:scroll</a:t>
            </a:r>
            <a:r>
              <a:rPr lang="en-GB" b="0" i="1" dirty="0">
                <a:solidFill>
                  <a:srgbClr val="C00000"/>
                </a:solidFill>
                <a:effectLst/>
                <a:latin typeface="Verdana" panose="020B0604030504040204" pitchFamily="34" charset="0"/>
              </a:rPr>
              <a:t>;</a:t>
            </a:r>
            <a:endParaRPr lang="en-GB" b="0" i="0" dirty="0">
              <a:solidFill>
                <a:srgbClr val="000000"/>
              </a:solidFill>
              <a:effectLst/>
              <a:latin typeface="Verdana" panose="020B0604030504040204" pitchFamily="34" charset="0"/>
            </a:endParaRPr>
          </a:p>
          <a:p>
            <a:pPr lvl="1">
              <a:buClr>
                <a:schemeClr val="bg2"/>
              </a:buClr>
              <a:buSzPct val="120000"/>
              <a:buFont typeface="Arial" panose="020B0604020202020204" pitchFamily="34" charset="0"/>
              <a:buChar char="•"/>
            </a:pPr>
            <a:r>
              <a:rPr lang="en-GB" b="0" i="1" dirty="0" err="1">
                <a:solidFill>
                  <a:srgbClr val="C00000"/>
                </a:solidFill>
                <a:effectLst/>
                <a:latin typeface="Verdana" panose="020B0604030504040204" pitchFamily="34" charset="0"/>
              </a:rPr>
              <a:t>Auto:scroll</a:t>
            </a:r>
            <a:r>
              <a:rPr lang="en-GB" b="0" i="1" dirty="0">
                <a:solidFill>
                  <a:srgbClr val="C00000"/>
                </a:solidFill>
                <a:effectLst/>
                <a:latin typeface="Verdana" panose="020B0604030504040204" pitchFamily="34" charset="0"/>
              </a:rPr>
              <a:t>;</a:t>
            </a:r>
            <a:endParaRPr lang="en-GB" b="0" i="0" dirty="0">
              <a:solidFill>
                <a:srgbClr val="000000"/>
              </a:solidFill>
              <a:effectLst/>
              <a:latin typeface="Verdana" panose="020B0604030504040204" pitchFamily="34" charset="0"/>
            </a:endParaRPr>
          </a:p>
        </p:txBody>
      </p:sp>
      <p:pic>
        <p:nvPicPr>
          <p:cNvPr id="2" name="Picture 1">
            <a:extLst>
              <a:ext uri="{FF2B5EF4-FFF2-40B4-BE49-F238E27FC236}">
                <a16:creationId xmlns:a16="http://schemas.microsoft.com/office/drawing/2014/main" id="{FA0D4550-F442-CCC8-39AD-F0A784DE30DD}"/>
              </a:ext>
            </a:extLst>
          </p:cNvPr>
          <p:cNvPicPr>
            <a:picLocks noChangeAspect="1"/>
          </p:cNvPicPr>
          <p:nvPr/>
        </p:nvPicPr>
        <p:blipFill>
          <a:blip r:embed="rId7"/>
          <a:stretch>
            <a:fillRect/>
          </a:stretch>
        </p:blipFill>
        <p:spPr>
          <a:xfrm>
            <a:off x="529571" y="3183581"/>
            <a:ext cx="2768600" cy="2616200"/>
          </a:xfrm>
          <a:prstGeom prst="rect">
            <a:avLst/>
          </a:prstGeom>
        </p:spPr>
      </p:pic>
      <p:pic>
        <p:nvPicPr>
          <p:cNvPr id="3" name="Picture 2">
            <a:extLst>
              <a:ext uri="{FF2B5EF4-FFF2-40B4-BE49-F238E27FC236}">
                <a16:creationId xmlns:a16="http://schemas.microsoft.com/office/drawing/2014/main" id="{7E2A8F43-585E-2352-2BE5-48ABD3A031E4}"/>
              </a:ext>
            </a:extLst>
          </p:cNvPr>
          <p:cNvPicPr>
            <a:picLocks noChangeAspect="1"/>
          </p:cNvPicPr>
          <p:nvPr/>
        </p:nvPicPr>
        <p:blipFill>
          <a:blip r:embed="rId8"/>
          <a:stretch>
            <a:fillRect/>
          </a:stretch>
        </p:blipFill>
        <p:spPr>
          <a:xfrm>
            <a:off x="4081091" y="1035287"/>
            <a:ext cx="2781300" cy="1676400"/>
          </a:xfrm>
          <a:prstGeom prst="rect">
            <a:avLst/>
          </a:prstGeom>
        </p:spPr>
      </p:pic>
    </p:spTree>
    <p:extLst>
      <p:ext uri="{BB962C8B-B14F-4D97-AF65-F5344CB8AC3E}">
        <p14:creationId xmlns:p14="http://schemas.microsoft.com/office/powerpoint/2010/main" val="3073251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dirty="0"/>
              <a:t>Class Work</a:t>
            </a:r>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lvl="1">
              <a:buClr>
                <a:schemeClr val="bg2"/>
              </a:buClr>
              <a:buSzPct val="120000"/>
              <a:buFont typeface="Arial" panose="020B0604020202020204" pitchFamily="34" charset="0"/>
              <a:buChar char="•"/>
            </a:pPr>
            <a:r>
              <a:rPr lang="en-GB" b="0" i="0" dirty="0">
                <a:solidFill>
                  <a:srgbClr val="000000"/>
                </a:solidFill>
                <a:effectLst/>
                <a:latin typeface="Verdana" panose="020B0604030504040204" pitchFamily="34" charset="0"/>
              </a:rPr>
              <a:t>Design your complete CV</a:t>
            </a:r>
          </a:p>
          <a:p>
            <a:pPr lvl="1">
              <a:buClr>
                <a:schemeClr val="bg2"/>
              </a:buClr>
              <a:buSzPct val="120000"/>
              <a:buFont typeface="Arial" panose="020B0604020202020204" pitchFamily="34" charset="0"/>
              <a:buChar char="•"/>
            </a:pPr>
            <a:r>
              <a:rPr lang="en-GB" dirty="0">
                <a:solidFill>
                  <a:srgbClr val="000000"/>
                </a:solidFill>
                <a:latin typeface="Verdana" panose="020B0604030504040204" pitchFamily="34" charset="0"/>
              </a:rPr>
              <a:t>Upload this as an Assignment in your </a:t>
            </a:r>
            <a:r>
              <a:rPr lang="en-GB" dirty="0" err="1">
                <a:solidFill>
                  <a:srgbClr val="000000"/>
                </a:solidFill>
                <a:latin typeface="Verdana" panose="020B0604030504040204" pitchFamily="34" charset="0"/>
              </a:rPr>
              <a:t>github</a:t>
            </a:r>
            <a:r>
              <a:rPr lang="en-GB" dirty="0">
                <a:solidFill>
                  <a:srgbClr val="000000"/>
                </a:solidFill>
                <a:latin typeface="Verdana" panose="020B0604030504040204" pitchFamily="34" charset="0"/>
              </a:rPr>
              <a:t> account. [</a:t>
            </a:r>
            <a:r>
              <a:rPr lang="en-GB" b="1" dirty="0">
                <a:solidFill>
                  <a:srgbClr val="000000"/>
                </a:solidFill>
                <a:latin typeface="Verdana" panose="020B0604030504040204" pitchFamily="34" charset="0"/>
              </a:rPr>
              <a:t>Assignment</a:t>
            </a:r>
            <a:r>
              <a:rPr lang="en-GB" dirty="0">
                <a:solidFill>
                  <a:srgbClr val="000000"/>
                </a:solidFill>
                <a:latin typeface="Verdana" panose="020B0604030504040204" pitchFamily="34" charset="0"/>
              </a:rPr>
              <a:t>]</a:t>
            </a:r>
            <a:endParaRPr lang="en-GB"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76607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88" y="775375"/>
            <a:ext cx="10251600" cy="713600"/>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Recap</a:t>
            </a:r>
          </a:p>
        </p:txBody>
      </p:sp>
      <p:sp>
        <p:nvSpPr>
          <p:cNvPr id="3" name="Text Placeholder 2"/>
          <p:cNvSpPr>
            <a:spLocks noGrp="1"/>
          </p:cNvSpPr>
          <p:nvPr>
            <p:ph type="body" idx="1"/>
          </p:nvPr>
        </p:nvSpPr>
        <p:spPr>
          <a:xfrm>
            <a:off x="972600" y="1729946"/>
            <a:ext cx="10251600" cy="4794421"/>
          </a:xfrm>
        </p:spPr>
        <p:txBody>
          <a:bodyPr>
            <a:normAutofit/>
          </a:bodyPr>
          <a:lstStyle/>
          <a:p>
            <a:pPr marL="608965" indent="-414655"/>
            <a:r>
              <a:rPr lang="en-US" sz="3200" dirty="0">
                <a:solidFill>
                  <a:srgbClr val="000000"/>
                </a:solidFill>
                <a:latin typeface="Segoe UI"/>
                <a:ea typeface="Verdana"/>
                <a:cs typeface="Segoe UI"/>
              </a:rPr>
              <a:t>Table</a:t>
            </a:r>
          </a:p>
          <a:p>
            <a:pPr marL="608965" indent="-414655"/>
            <a:r>
              <a:rPr lang="en-US" sz="3200" dirty="0">
                <a:solidFill>
                  <a:srgbClr val="000000"/>
                </a:solidFill>
                <a:latin typeface="Segoe UI"/>
                <a:ea typeface="Verdana"/>
                <a:cs typeface="Segoe UI"/>
              </a:rPr>
              <a:t>Image</a:t>
            </a:r>
          </a:p>
          <a:p>
            <a:pPr marL="608965" indent="-414655"/>
            <a:r>
              <a:rPr lang="en-US" sz="3200" dirty="0">
                <a:solidFill>
                  <a:srgbClr val="000000"/>
                </a:solidFill>
                <a:latin typeface="Segoe UI"/>
                <a:ea typeface="Verdana"/>
                <a:cs typeface="Segoe UI"/>
              </a:rPr>
              <a:t>Link</a:t>
            </a:r>
          </a:p>
          <a:p>
            <a:pPr marL="608965" indent="-414655"/>
            <a:r>
              <a:rPr lang="en-US" sz="3200" dirty="0">
                <a:solidFill>
                  <a:srgbClr val="000000"/>
                </a:solidFill>
                <a:latin typeface="Segoe UI"/>
                <a:ea typeface="Verdana"/>
                <a:cs typeface="Segoe UI"/>
              </a:rPr>
              <a:t>Form</a:t>
            </a:r>
          </a:p>
        </p:txBody>
      </p:sp>
      <p:sp>
        <p:nvSpPr>
          <p:cNvPr id="4" name="Slide Number Placeholder 3"/>
          <p:cNvSpPr>
            <a:spLocks noGrp="1"/>
          </p:cNvSpPr>
          <p:nvPr>
            <p:ph type="sldNum" idx="12"/>
          </p:nvPr>
        </p:nvSpPr>
        <p:spPr/>
        <p:txBody>
          <a:bodyPr/>
          <a:lstStyle/>
          <a:p>
            <a:fld id="{00000000-1234-1234-1234-123412341234}" type="slidenum">
              <a:rPr lang="en-GB" smtClean="0"/>
              <a:pPr/>
              <a:t>2</a:t>
            </a:fld>
            <a:endParaRPr lang="en-GB"/>
          </a:p>
        </p:txBody>
      </p:sp>
    </p:spTree>
    <p:extLst>
      <p:ext uri="{BB962C8B-B14F-4D97-AF65-F5344CB8AC3E}">
        <p14:creationId xmlns:p14="http://schemas.microsoft.com/office/powerpoint/2010/main" val="25000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11"/>
          <p:cNvPicPr preferRelativeResize="0"/>
          <p:nvPr/>
        </p:nvPicPr>
        <p:blipFill rotWithShape="1">
          <a:blip r:embed="rId3">
            <a:alphaModFix/>
          </a:blip>
          <a:srcRect/>
          <a:stretch/>
        </p:blipFill>
        <p:spPr>
          <a:xfrm>
            <a:off x="2924175" y="2019300"/>
            <a:ext cx="6343650" cy="3562350"/>
          </a:xfrm>
          <a:prstGeom prst="rect">
            <a:avLst/>
          </a:prstGeom>
          <a:noFill/>
          <a:ln>
            <a:noFill/>
          </a:ln>
        </p:spPr>
      </p:pic>
      <p:graphicFrame>
        <p:nvGraphicFramePr>
          <p:cNvPr id="343" name="Google Shape;343;p11"/>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44" name="Google Shape;344;p11"/>
          <p:cNvPicPr preferRelativeResize="0"/>
          <p:nvPr/>
        </p:nvPicPr>
        <p:blipFill rotWithShape="1">
          <a:blip r:embed="rId4">
            <a:alphaModFix/>
          </a:blip>
          <a:srcRect/>
          <a:stretch/>
        </p:blipFill>
        <p:spPr>
          <a:xfrm>
            <a:off x="3256778" y="6422069"/>
            <a:ext cx="410700" cy="410700"/>
          </a:xfrm>
          <a:prstGeom prst="ellipse">
            <a:avLst/>
          </a:prstGeom>
          <a:noFill/>
          <a:ln>
            <a:noFill/>
          </a:ln>
        </p:spPr>
      </p:pic>
      <p:pic>
        <p:nvPicPr>
          <p:cNvPr id="345" name="Google Shape;345;p11"/>
          <p:cNvPicPr preferRelativeResize="0"/>
          <p:nvPr/>
        </p:nvPicPr>
        <p:blipFill rotWithShape="1">
          <a:blip r:embed="rId5">
            <a:alphaModFix/>
          </a:blip>
          <a:srcRect/>
          <a:stretch/>
        </p:blipFill>
        <p:spPr>
          <a:xfrm>
            <a:off x="-7188" y="6377338"/>
            <a:ext cx="1073518" cy="500095"/>
          </a:xfrm>
          <a:prstGeom prst="rect">
            <a:avLst/>
          </a:prstGeom>
          <a:noFill/>
          <a:ln>
            <a:noFill/>
          </a:ln>
        </p:spPr>
      </p:pic>
      <p:pic>
        <p:nvPicPr>
          <p:cNvPr id="346" name="Google Shape;346;p11"/>
          <p:cNvPicPr preferRelativeResize="0"/>
          <p:nvPr/>
        </p:nvPicPr>
        <p:blipFill rotWithShape="1">
          <a:blip r:embed="rId6">
            <a:alphaModFix/>
          </a:blip>
          <a:srcRect/>
          <a:stretch/>
        </p:blipFill>
        <p:spPr>
          <a:xfrm>
            <a:off x="1012019" y="6440456"/>
            <a:ext cx="976605" cy="373857"/>
          </a:xfrm>
          <a:prstGeom prst="rect">
            <a:avLst/>
          </a:prstGeom>
          <a:noFill/>
          <a:ln>
            <a:noFill/>
          </a:ln>
        </p:spPr>
      </p:pic>
      <p:pic>
        <p:nvPicPr>
          <p:cNvPr id="347" name="Google Shape;347;p11"/>
          <p:cNvPicPr preferRelativeResize="0"/>
          <p:nvPr/>
        </p:nvPicPr>
        <p:blipFill rotWithShape="1">
          <a:blip r:embed="rId7">
            <a:alphaModFix/>
          </a:blip>
          <a:srcRect/>
          <a:stretch/>
        </p:blipFill>
        <p:spPr>
          <a:xfrm>
            <a:off x="2216394" y="6423239"/>
            <a:ext cx="868715" cy="417286"/>
          </a:xfrm>
          <a:prstGeom prst="rect">
            <a:avLst/>
          </a:prstGeom>
          <a:noFill/>
          <a:ln>
            <a:noFill/>
          </a:ln>
        </p:spPr>
      </p:pic>
      <p:sp>
        <p:nvSpPr>
          <p:cNvPr id="2" name="TextBox 1">
            <a:extLst>
              <a:ext uri="{FF2B5EF4-FFF2-40B4-BE49-F238E27FC236}">
                <a16:creationId xmlns:a16="http://schemas.microsoft.com/office/drawing/2014/main" id="{D1BED5E1-27DC-DF11-42C5-6D5C737D36CE}"/>
              </a:ext>
            </a:extLst>
          </p:cNvPr>
          <p:cNvSpPr txBox="1"/>
          <p:nvPr/>
        </p:nvSpPr>
        <p:spPr>
          <a:xfrm>
            <a:off x="4314092" y="2778369"/>
            <a:ext cx="35638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solidFill>
                  <a:srgbClr val="3F3F3F"/>
                </a:solidFill>
                <a:latin typeface="Verdana"/>
              </a:rPr>
              <a:t>End of Lecture</a:t>
            </a:r>
            <a:r>
              <a:rPr lang="en-US" sz="3600" dirty="0">
                <a:latin typeface="Verdana"/>
                <a:ea typeface="Verdana"/>
              </a:rPr>
              <a:t>​</a:t>
            </a:r>
            <a:endParaRPr lang="en-US" sz="3600">
              <a:latin typeface="Verdana"/>
            </a:endParaRPr>
          </a:p>
        </p:txBody>
      </p:sp>
    </p:spTree>
    <p:extLst>
      <p:ext uri="{BB962C8B-B14F-4D97-AF65-F5344CB8AC3E}">
        <p14:creationId xmlns:p14="http://schemas.microsoft.com/office/powerpoint/2010/main" val="12936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988" y="775375"/>
            <a:ext cx="10251600" cy="713600"/>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Course Contents</a:t>
            </a:r>
          </a:p>
        </p:txBody>
      </p:sp>
      <p:sp>
        <p:nvSpPr>
          <p:cNvPr id="3" name="Text Placeholder 2"/>
          <p:cNvSpPr>
            <a:spLocks noGrp="1"/>
          </p:cNvSpPr>
          <p:nvPr>
            <p:ph type="body" idx="1"/>
          </p:nvPr>
        </p:nvSpPr>
        <p:spPr>
          <a:xfrm>
            <a:off x="972600" y="1940769"/>
            <a:ext cx="10251600" cy="3845865"/>
          </a:xfrm>
        </p:spPr>
        <p:txBody>
          <a:bodyPr>
            <a:normAutofit/>
          </a:bodyPr>
          <a:lstStyle/>
          <a:p>
            <a:pPr marL="608965" indent="-414655"/>
            <a:r>
              <a:rPr lang="en-US" sz="3200" dirty="0">
                <a:solidFill>
                  <a:srgbClr val="000000"/>
                </a:solidFill>
                <a:latin typeface="Segoe UI"/>
                <a:ea typeface="Verdana"/>
                <a:cs typeface="Segoe UI"/>
              </a:rPr>
              <a:t>Display</a:t>
            </a:r>
          </a:p>
          <a:p>
            <a:pPr marL="608965" indent="-414655"/>
            <a:r>
              <a:rPr lang="en-US" sz="3200" dirty="0">
                <a:solidFill>
                  <a:srgbClr val="000000"/>
                </a:solidFill>
                <a:latin typeface="Segoe UI"/>
                <a:ea typeface="Verdana"/>
                <a:cs typeface="Segoe UI"/>
              </a:rPr>
              <a:t>Position</a:t>
            </a:r>
          </a:p>
          <a:p>
            <a:pPr marL="608965" indent="-414655"/>
            <a:r>
              <a:rPr lang="en-US" sz="3200" dirty="0">
                <a:solidFill>
                  <a:srgbClr val="000000"/>
                </a:solidFill>
                <a:latin typeface="Segoe UI"/>
                <a:ea typeface="Verdana"/>
                <a:cs typeface="Segoe UI"/>
              </a:rPr>
              <a:t>Overflow</a:t>
            </a:r>
          </a:p>
          <a:p>
            <a:pPr marL="608965" indent="-414655"/>
            <a:r>
              <a:rPr lang="en-US" sz="3200">
                <a:solidFill>
                  <a:srgbClr val="000000"/>
                </a:solidFill>
                <a:latin typeface="Segoe UI"/>
                <a:ea typeface="Verdana"/>
                <a:cs typeface="Segoe UI"/>
              </a:rPr>
              <a:t>Github</a:t>
            </a:r>
            <a:endParaRPr lang="en-US" sz="3200" dirty="0">
              <a:solidFill>
                <a:srgbClr val="000000"/>
              </a:solidFill>
              <a:latin typeface="Segoe UI"/>
              <a:ea typeface="Verdana"/>
              <a:cs typeface="Segoe UI"/>
            </a:endParaRPr>
          </a:p>
          <a:p>
            <a:pPr marL="608965" indent="-414655"/>
            <a:endParaRPr lang="en-US" sz="3200" dirty="0">
              <a:solidFill>
                <a:srgbClr val="000000"/>
              </a:solidFill>
              <a:latin typeface="Segoe UI"/>
              <a:ea typeface="Verdana"/>
              <a:cs typeface="Segoe UI"/>
            </a:endParaRPr>
          </a:p>
          <a:p>
            <a:pPr marL="608965" indent="-414655"/>
            <a:endParaRPr lang="en-US" sz="3200" dirty="0">
              <a:solidFill>
                <a:srgbClr val="000000"/>
              </a:solidFill>
              <a:latin typeface="Segoe UI"/>
              <a:ea typeface="Verdana"/>
              <a:cs typeface="Segoe UI"/>
            </a:endParaRPr>
          </a:p>
          <a:p>
            <a:pPr marL="608965" indent="-414655"/>
            <a:endParaRPr lang="en-US" sz="3200" dirty="0">
              <a:solidFill>
                <a:srgbClr val="000000"/>
              </a:solidFill>
              <a:latin typeface="Segoe UI"/>
              <a:ea typeface="Verdana"/>
              <a:cs typeface="Segoe UI"/>
            </a:endParaRPr>
          </a:p>
          <a:p>
            <a:pPr marL="608965" indent="-414655"/>
            <a:endParaRPr lang="en-US" sz="3200" dirty="0">
              <a:solidFill>
                <a:srgbClr val="000000"/>
              </a:solidFill>
              <a:latin typeface="Segoe UI"/>
              <a:ea typeface="Verdana"/>
              <a:cs typeface="Segoe UI"/>
            </a:endParaRPr>
          </a:p>
          <a:p>
            <a:pPr marL="608965" indent="-414655"/>
            <a:endParaRPr lang="en-US" sz="3200" dirty="0">
              <a:solidFill>
                <a:srgbClr val="000000"/>
              </a:solidFill>
              <a:latin typeface="Segoe UI"/>
              <a:ea typeface="Verdana"/>
              <a:cs typeface="Segoe UI"/>
            </a:endParaRPr>
          </a:p>
          <a:p>
            <a:pPr marL="608965" indent="-414655"/>
            <a:endParaRPr lang="en-US" sz="3200" dirty="0">
              <a:solidFill>
                <a:srgbClr val="000000"/>
              </a:solidFill>
              <a:latin typeface="Segoe UI"/>
              <a:ea typeface="Verdana"/>
              <a:cs typeface="Segoe UI"/>
            </a:endParaRPr>
          </a:p>
          <a:p>
            <a:pPr marL="608965" indent="-414655"/>
            <a:endParaRPr lang="en-US" sz="3200" dirty="0">
              <a:latin typeface="Verdana"/>
              <a:ea typeface="Verdana"/>
            </a:endParaRPr>
          </a:p>
          <a:p>
            <a:pPr marL="608965" indent="-414655"/>
            <a:endParaRPr lang="en-US" sz="3200" dirty="0">
              <a:latin typeface="Verdana"/>
              <a:ea typeface="Verdana"/>
            </a:endParaRPr>
          </a:p>
        </p:txBody>
      </p:sp>
      <p:sp>
        <p:nvSpPr>
          <p:cNvPr id="4" name="Slide Number Placeholder 3"/>
          <p:cNvSpPr>
            <a:spLocks noGrp="1"/>
          </p:cNvSpPr>
          <p:nvPr>
            <p:ph type="sldNum" idx="12"/>
          </p:nvPr>
        </p:nvSpPr>
        <p:spPr/>
        <p:txBody>
          <a:bodyPr/>
          <a:lstStyle/>
          <a:p>
            <a:fld id="{00000000-1234-1234-1234-123412341234}" type="slidenum">
              <a:rPr lang="en-GB" smtClean="0"/>
              <a:pPr/>
              <a:t>3</a:t>
            </a:fld>
            <a:endParaRPr lang="en-GB"/>
          </a:p>
        </p:txBody>
      </p:sp>
    </p:spTree>
    <p:extLst>
      <p:ext uri="{BB962C8B-B14F-4D97-AF65-F5344CB8AC3E}">
        <p14:creationId xmlns:p14="http://schemas.microsoft.com/office/powerpoint/2010/main" val="113837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CSS Display</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990574" y="1581665"/>
            <a:ext cx="10155803" cy="4637548"/>
          </a:xfrm>
          <a:prstGeom prst="rect">
            <a:avLst/>
          </a:prstGeom>
          <a:noFill/>
          <a:ln>
            <a:noFill/>
          </a:ln>
        </p:spPr>
        <p:txBody>
          <a:bodyPr spcFirstLastPara="1" wrap="square" lIns="0" tIns="45700" rIns="0" bIns="45700" anchor="t" anchorCtr="0">
            <a:noAutofit/>
          </a:bodyPr>
          <a:lstStyle/>
          <a:p>
            <a:pPr marL="742950" indent="-285750">
              <a:buClr>
                <a:schemeClr val="tx1"/>
              </a:buClr>
              <a:buSzPct val="115000"/>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display</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property is the most important CSS property for </a:t>
            </a:r>
            <a:r>
              <a:rPr lang="en-GB" sz="1800" b="0" i="0"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controlling layout.</a:t>
            </a:r>
          </a:p>
          <a:p>
            <a:pPr marL="742950" indent="-285750">
              <a:buClr>
                <a:schemeClr val="tx1"/>
              </a:buClr>
              <a:buSzPct val="115000"/>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display</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property is used to specify how an element is shown on a web page.</a:t>
            </a:r>
            <a:endPar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42950" indent="-285750">
              <a:buClr>
                <a:schemeClr val="tx1"/>
              </a:buClr>
              <a:buSzPct val="115000"/>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Every HTML element has a </a:t>
            </a:r>
            <a:r>
              <a:rPr lang="en-GB" sz="1800" b="0" i="0"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default display value</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depending on what type of element it is. The default display value for most elements is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block</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or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inline</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p>
          <a:p>
            <a:pPr marL="742950" indent="-285750">
              <a:buClr>
                <a:schemeClr val="tx1"/>
              </a:buClr>
              <a:buSzPct val="115000"/>
              <a:buFont typeface="Arial" panose="020B0604020202020204" pitchFamily="34" charset="0"/>
              <a:buChar char="•"/>
            </a:pP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The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display</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property is used to change the </a:t>
            </a:r>
            <a:r>
              <a:rPr lang="en-GB" sz="1800" b="0" i="0"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default display </a:t>
            </a:r>
            <a:r>
              <a:rPr lang="en-GB" sz="1800" b="0" i="0" dirty="0" err="1">
                <a:solidFill>
                  <a:srgbClr val="FF0000"/>
                </a:solidFill>
                <a:effectLst/>
                <a:latin typeface="Verdana" panose="020B0604030504040204" pitchFamily="34" charset="0"/>
                <a:ea typeface="Verdana" panose="020B0604030504040204" pitchFamily="34" charset="0"/>
                <a:cs typeface="Verdana" panose="020B0604030504040204" pitchFamily="34" charset="0"/>
              </a:rPr>
              <a:t>behavior</a:t>
            </a:r>
            <a:r>
              <a:rPr lang="en-GB" sz="1800" b="0" i="0" dirty="0">
                <a:solidFill>
                  <a:srgbClr val="FF0000"/>
                </a:solidFill>
                <a:effectLst/>
                <a:latin typeface="Verdana" panose="020B0604030504040204" pitchFamily="34" charset="0"/>
                <a:ea typeface="Verdana" panose="020B0604030504040204" pitchFamily="34" charset="0"/>
                <a:cs typeface="Verdana" panose="020B0604030504040204" pitchFamily="34" charset="0"/>
              </a:rPr>
              <a:t> of HTML </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elements.</a:t>
            </a:r>
            <a:endPar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marL="742950" indent="-285750">
              <a:buClr>
                <a:schemeClr val="tx1"/>
              </a:buClr>
              <a:buSzPct val="115000"/>
              <a:buFont typeface="Arial" panose="020B0604020202020204" pitchFamily="34" charset="0"/>
              <a:buChar char="•"/>
            </a:pP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The display property has various values that influence how elements behave in terms of </a:t>
            </a:r>
            <a:r>
              <a:rPr lang="en-GB" sz="1800" i="1" dirty="0">
                <a:solidFill>
                  <a:srgbClr val="FF0000"/>
                </a:solidFill>
                <a:latin typeface="Verdana" panose="020B0604030504040204" pitchFamily="34" charset="0"/>
                <a:ea typeface="Verdana" panose="020B0604030504040204" pitchFamily="34" charset="0"/>
                <a:cs typeface="Verdana" panose="020B0604030504040204" pitchFamily="34" charset="0"/>
              </a:rPr>
              <a:t>size, position, and layout</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6671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Inline Elements</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990574" y="1581665"/>
            <a:ext cx="10155803" cy="4637548"/>
          </a:xfrm>
          <a:prstGeom prst="rect">
            <a:avLst/>
          </a:prstGeom>
          <a:noFill/>
          <a:ln>
            <a:noFill/>
          </a:ln>
        </p:spPr>
        <p:txBody>
          <a:bodyPr spcFirstLastPara="1" wrap="square" lIns="0" tIns="45700" rIns="0" bIns="45700" anchor="t" anchorCtr="0">
            <a:noAutofit/>
          </a:bodyPr>
          <a:lstStyle/>
          <a:p>
            <a:pPr algn="l">
              <a:buFont typeface="Arial" panose="020B0604020202020204" pitchFamily="34" charset="0"/>
              <a:buChar char="•"/>
            </a:pPr>
            <a:r>
              <a:rPr lang="en-GB" sz="1700" b="0" i="0" dirty="0">
                <a:solidFill>
                  <a:srgbClr val="000000"/>
                </a:solidFill>
                <a:effectLst/>
                <a:latin typeface="Verdana" panose="020B0604030504040204" pitchFamily="34" charset="0"/>
              </a:rPr>
              <a:t>An inline element does not start on a new line and only takes up as much width as necessary.</a:t>
            </a:r>
          </a:p>
          <a:p>
            <a:pPr algn="l">
              <a:buFont typeface="Arial" panose="020B0604020202020204" pitchFamily="34" charset="0"/>
              <a:buChar char="•"/>
            </a:pPr>
            <a:endParaRPr lang="en-GB" sz="1700" b="0" i="0" dirty="0">
              <a:solidFill>
                <a:srgbClr val="000000"/>
              </a:solidFill>
              <a:effectLst/>
              <a:latin typeface="Verdana" panose="020B0604030504040204" pitchFamily="34" charset="0"/>
            </a:endParaRPr>
          </a:p>
          <a:p>
            <a:pPr lvl="1">
              <a:buFont typeface="Arial" panose="020B0604020202020204" pitchFamily="34" charset="0"/>
              <a:buChar char="•"/>
            </a:pPr>
            <a:r>
              <a:rPr lang="en-GB" sz="1700" b="0" i="0" dirty="0">
                <a:solidFill>
                  <a:srgbClr val="000000"/>
                </a:solidFill>
                <a:effectLst/>
                <a:latin typeface="Verdana" panose="020B0604030504040204" pitchFamily="34" charset="0"/>
              </a:rPr>
              <a:t>&lt;span&gt;</a:t>
            </a:r>
          </a:p>
          <a:p>
            <a:pPr lvl="1">
              <a:buFont typeface="Arial" panose="020B0604020202020204" pitchFamily="34" charset="0"/>
              <a:buChar char="•"/>
            </a:pPr>
            <a:r>
              <a:rPr lang="en-GB" sz="1700" b="0" i="0" dirty="0">
                <a:solidFill>
                  <a:srgbClr val="000000"/>
                </a:solidFill>
                <a:effectLst/>
                <a:latin typeface="Verdana" panose="020B0604030504040204" pitchFamily="34" charset="0"/>
              </a:rPr>
              <a:t>&lt;a&gt;</a:t>
            </a:r>
          </a:p>
          <a:p>
            <a:pPr lvl="1">
              <a:buFont typeface="Arial" panose="020B0604020202020204" pitchFamily="34" charset="0"/>
              <a:buChar char="•"/>
            </a:pPr>
            <a:r>
              <a:rPr lang="en-GB" sz="1700" b="0" i="0" dirty="0">
                <a:solidFill>
                  <a:srgbClr val="000000"/>
                </a:solidFill>
                <a:effectLst/>
                <a:latin typeface="Verdana" panose="020B0604030504040204" pitchFamily="34" charset="0"/>
              </a:rPr>
              <a:t>&lt;</a:t>
            </a:r>
            <a:r>
              <a:rPr lang="en-GB" sz="1700" b="0" i="0" dirty="0" err="1">
                <a:solidFill>
                  <a:srgbClr val="000000"/>
                </a:solidFill>
                <a:effectLst/>
                <a:latin typeface="Verdana" panose="020B0604030504040204" pitchFamily="34" charset="0"/>
              </a:rPr>
              <a:t>img</a:t>
            </a:r>
            <a:r>
              <a:rPr lang="en-GB" sz="1700" b="0" i="0" dirty="0">
                <a:solidFill>
                  <a:srgbClr val="000000"/>
                </a:solidFill>
                <a:effectLst/>
                <a:latin typeface="Verdana" panose="020B0604030504040204" pitchFamily="34" charset="0"/>
              </a:rPr>
              <a:t>&gt;</a:t>
            </a:r>
          </a:p>
          <a:p>
            <a:pPr lvl="1">
              <a:buFont typeface="Arial" panose="020B0604020202020204" pitchFamily="34" charset="0"/>
              <a:buChar char="•"/>
            </a:pPr>
            <a:r>
              <a:rPr lang="en-GB" sz="1700" dirty="0">
                <a:solidFill>
                  <a:srgbClr val="000000"/>
                </a:solidFill>
                <a:latin typeface="Verdana" panose="020B0604030504040204" pitchFamily="34" charset="0"/>
              </a:rPr>
              <a:t>&lt;input&gt;</a:t>
            </a:r>
          </a:p>
          <a:p>
            <a:pPr lvl="1">
              <a:buFont typeface="Arial" panose="020B0604020202020204" pitchFamily="34" charset="0"/>
              <a:buChar char="•"/>
            </a:pPr>
            <a:r>
              <a:rPr lang="en-GB" sz="1700" b="0" i="0" dirty="0">
                <a:solidFill>
                  <a:srgbClr val="000000"/>
                </a:solidFill>
                <a:effectLst/>
                <a:latin typeface="Verdana" panose="020B0604030504040204" pitchFamily="34" charset="0"/>
              </a:rPr>
              <a:t>&lt;label&gt;</a:t>
            </a:r>
          </a:p>
          <a:p>
            <a:pPr lvl="1">
              <a:buFont typeface="Arial" panose="020B0604020202020204" pitchFamily="34" charset="0"/>
              <a:buChar char="•"/>
            </a:pPr>
            <a:r>
              <a:rPr lang="en-GB" sz="1700" b="0" i="0" dirty="0">
                <a:solidFill>
                  <a:srgbClr val="000000"/>
                </a:solidFill>
                <a:effectLst/>
                <a:latin typeface="Verdana" panose="020B0604030504040204" pitchFamily="34" charset="0"/>
              </a:rPr>
              <a:t>&lt;button&gt;</a:t>
            </a:r>
          </a:p>
          <a:p>
            <a:pPr lvl="1">
              <a:buFont typeface="Arial" panose="020B0604020202020204" pitchFamily="34" charset="0"/>
              <a:buChar char="•"/>
            </a:pPr>
            <a:r>
              <a:rPr lang="en-GB" sz="1700" dirty="0">
                <a:solidFill>
                  <a:srgbClr val="000000"/>
                </a:solidFill>
                <a:latin typeface="Verdana" panose="020B0604030504040204" pitchFamily="34" charset="0"/>
              </a:rPr>
              <a:t>&lt;select&gt;</a:t>
            </a:r>
          </a:p>
          <a:p>
            <a:pPr lvl="1">
              <a:buFont typeface="Arial" panose="020B0604020202020204" pitchFamily="34" charset="0"/>
              <a:buChar char="•"/>
            </a:pPr>
            <a:r>
              <a:rPr lang="en-GB" sz="1700" b="0" i="0" dirty="0">
                <a:solidFill>
                  <a:srgbClr val="000000"/>
                </a:solidFill>
                <a:effectLst/>
                <a:latin typeface="Verdana" panose="020B0604030504040204" pitchFamily="34" charset="0"/>
              </a:rPr>
              <a:t>&lt;</a:t>
            </a:r>
            <a:r>
              <a:rPr lang="en-GB" sz="1700" b="0" i="0" dirty="0" err="1">
                <a:solidFill>
                  <a:srgbClr val="000000"/>
                </a:solidFill>
                <a:effectLst/>
                <a:latin typeface="Verdana" panose="020B0604030504040204" pitchFamily="34" charset="0"/>
              </a:rPr>
              <a:t>textarea</a:t>
            </a:r>
            <a:r>
              <a:rPr lang="en-GB" sz="1700" b="0" i="0" dirty="0">
                <a:solidFill>
                  <a:srgbClr val="000000"/>
                </a:solidFill>
                <a:effectLst/>
                <a:latin typeface="Verdana" panose="020B0604030504040204" pitchFamily="34" charset="0"/>
              </a:rPr>
              <a:t>&gt;</a:t>
            </a:r>
          </a:p>
          <a:p>
            <a:pPr marL="742950" indent="-285750">
              <a:buClr>
                <a:schemeClr val="tx1"/>
              </a:buClr>
              <a:buSzPct val="115000"/>
              <a:buFont typeface="Arial" panose="020B0604020202020204" pitchFamily="34" charset="0"/>
              <a:buChar char="•"/>
            </a:pPr>
            <a:endParaRPr lang="en-US" sz="17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4375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Block Elements</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990574" y="1581665"/>
            <a:ext cx="10155803" cy="4637548"/>
          </a:xfrm>
          <a:prstGeom prst="rect">
            <a:avLst/>
          </a:prstGeom>
          <a:noFill/>
          <a:ln>
            <a:noFill/>
          </a:ln>
        </p:spPr>
        <p:txBody>
          <a:bodyPr spcFirstLastPara="1" wrap="square" lIns="0" tIns="45700" rIns="0" bIns="45700" anchor="t" anchorCtr="0">
            <a:noAutofit/>
          </a:bodyPr>
          <a:lstStyle/>
          <a:p>
            <a:pPr algn="l">
              <a:buFont typeface="Arial" panose="020B0604020202020204" pitchFamily="34" charset="0"/>
              <a:buChar char="•"/>
            </a:pPr>
            <a:r>
              <a:rPr lang="en-GB" sz="1600" b="0" i="0" dirty="0">
                <a:solidFill>
                  <a:srgbClr val="000000"/>
                </a:solidFill>
                <a:effectLst/>
                <a:latin typeface="Verdana" panose="020B0604030504040204" pitchFamily="34" charset="0"/>
              </a:rPr>
              <a:t>A block-level element ALWAYS starts on a new line and takes up the full width available</a:t>
            </a:r>
            <a:endParaRPr lang="en-GB" sz="1600" b="1" i="0" dirty="0">
              <a:solidFill>
                <a:srgbClr val="000000"/>
              </a:solidFill>
              <a:effectLst/>
              <a:latin typeface="Verdana" panose="020B0604030504040204" pitchFamily="34" charset="0"/>
            </a:endParaRPr>
          </a:p>
          <a:p>
            <a:pPr lvl="1">
              <a:buFont typeface="Arial" panose="020B0604020202020204" pitchFamily="34" charset="0"/>
              <a:buChar char="•"/>
            </a:pPr>
            <a:r>
              <a:rPr lang="en-GB" sz="1600" b="0" i="0" dirty="0">
                <a:solidFill>
                  <a:srgbClr val="000000"/>
                </a:solidFill>
                <a:effectLst/>
                <a:latin typeface="Verdana" panose="020B0604030504040204" pitchFamily="34" charset="0"/>
              </a:rPr>
              <a:t>&lt;div&gt;</a:t>
            </a:r>
          </a:p>
          <a:p>
            <a:pPr lvl="1">
              <a:buFont typeface="Arial" panose="020B0604020202020204" pitchFamily="34" charset="0"/>
              <a:buChar char="•"/>
            </a:pPr>
            <a:r>
              <a:rPr lang="en-GB" sz="1600" b="0" i="0" dirty="0">
                <a:solidFill>
                  <a:srgbClr val="000000"/>
                </a:solidFill>
                <a:effectLst/>
                <a:latin typeface="Verdana" panose="020B0604030504040204" pitchFamily="34" charset="0"/>
              </a:rPr>
              <a:t>&lt;h1&gt; - &lt;h6&gt;</a:t>
            </a:r>
          </a:p>
          <a:p>
            <a:pPr lvl="1">
              <a:buFont typeface="Arial" panose="020B0604020202020204" pitchFamily="34" charset="0"/>
              <a:buChar char="•"/>
            </a:pPr>
            <a:r>
              <a:rPr lang="en-GB" sz="1600" b="0" i="0" dirty="0">
                <a:solidFill>
                  <a:srgbClr val="000000"/>
                </a:solidFill>
                <a:effectLst/>
                <a:latin typeface="Verdana" panose="020B0604030504040204" pitchFamily="34" charset="0"/>
              </a:rPr>
              <a:t>&lt;p&gt;</a:t>
            </a:r>
          </a:p>
          <a:p>
            <a:pPr lvl="1">
              <a:buFont typeface="Arial" panose="020B0604020202020204" pitchFamily="34" charset="0"/>
              <a:buChar char="•"/>
            </a:pPr>
            <a:r>
              <a:rPr lang="en-GB" sz="1600" b="0" i="0" dirty="0">
                <a:solidFill>
                  <a:srgbClr val="000000"/>
                </a:solidFill>
                <a:effectLst/>
                <a:latin typeface="Verdana" panose="020B0604030504040204" pitchFamily="34" charset="0"/>
              </a:rPr>
              <a:t>&lt;form&gt;</a:t>
            </a:r>
          </a:p>
          <a:p>
            <a:pPr lvl="1">
              <a:buFont typeface="Arial" panose="020B0604020202020204" pitchFamily="34" charset="0"/>
              <a:buChar char="•"/>
            </a:pPr>
            <a:r>
              <a:rPr lang="en-GB" sz="1600" b="0" i="0" dirty="0">
                <a:solidFill>
                  <a:srgbClr val="000000"/>
                </a:solidFill>
                <a:effectLst/>
                <a:latin typeface="Verdana" panose="020B0604030504040204" pitchFamily="34" charset="0"/>
              </a:rPr>
              <a:t>&lt;header&gt;</a:t>
            </a:r>
          </a:p>
          <a:p>
            <a:pPr lvl="1">
              <a:buFont typeface="Arial" panose="020B0604020202020204" pitchFamily="34" charset="0"/>
              <a:buChar char="•"/>
            </a:pPr>
            <a:r>
              <a:rPr lang="en-GB" sz="1600" b="0" i="0" dirty="0">
                <a:solidFill>
                  <a:srgbClr val="000000"/>
                </a:solidFill>
                <a:effectLst/>
                <a:latin typeface="Verdana" panose="020B0604030504040204" pitchFamily="34" charset="0"/>
              </a:rPr>
              <a:t>&lt;footer&gt;</a:t>
            </a:r>
          </a:p>
          <a:p>
            <a:pPr lvl="1">
              <a:buFont typeface="Arial" panose="020B0604020202020204" pitchFamily="34" charset="0"/>
              <a:buChar char="•"/>
            </a:pPr>
            <a:r>
              <a:rPr lang="en-GB" sz="1600" b="0" i="0" dirty="0">
                <a:solidFill>
                  <a:srgbClr val="000000"/>
                </a:solidFill>
                <a:effectLst/>
                <a:latin typeface="Verdana" panose="020B0604030504040204" pitchFamily="34" charset="0"/>
              </a:rPr>
              <a:t>&lt;section&gt;</a:t>
            </a:r>
          </a:p>
          <a:p>
            <a:pPr lvl="1">
              <a:buFont typeface="Arial" panose="020B0604020202020204" pitchFamily="34" charset="0"/>
              <a:buChar char="•"/>
            </a:pPr>
            <a:r>
              <a:rPr lang="en-GB" sz="1600" dirty="0">
                <a:solidFill>
                  <a:srgbClr val="000000"/>
                </a:solidFill>
                <a:latin typeface="Verdana" panose="020B0604030504040204" pitchFamily="34" charset="0"/>
              </a:rPr>
              <a:t>&lt;article&gt;</a:t>
            </a:r>
          </a:p>
          <a:p>
            <a:pPr lvl="1">
              <a:buFont typeface="Arial" panose="020B0604020202020204" pitchFamily="34" charset="0"/>
              <a:buChar char="•"/>
            </a:pPr>
            <a:r>
              <a:rPr lang="en-GB" sz="1600" b="0" i="0" dirty="0">
                <a:solidFill>
                  <a:srgbClr val="000000"/>
                </a:solidFill>
                <a:effectLst/>
                <a:latin typeface="Verdana" panose="020B0604030504040204" pitchFamily="34" charset="0"/>
              </a:rPr>
              <a:t>&lt;nav&gt;</a:t>
            </a:r>
          </a:p>
          <a:p>
            <a:pPr lvl="1">
              <a:buFont typeface="Arial" panose="020B0604020202020204" pitchFamily="34" charset="0"/>
              <a:buChar char="•"/>
            </a:pPr>
            <a:r>
              <a:rPr lang="en-GB" sz="1600" b="0" i="0" dirty="0">
                <a:solidFill>
                  <a:srgbClr val="000000"/>
                </a:solidFill>
                <a:effectLst/>
                <a:latin typeface="Verdana" panose="020B0604030504040204" pitchFamily="34" charset="0"/>
              </a:rPr>
              <a:t>&lt;</a:t>
            </a:r>
            <a:r>
              <a:rPr lang="en-GB" sz="1600" b="0" i="0" dirty="0" err="1">
                <a:solidFill>
                  <a:srgbClr val="000000"/>
                </a:solidFill>
                <a:effectLst/>
                <a:latin typeface="Verdana" panose="020B0604030504040204" pitchFamily="34" charset="0"/>
              </a:rPr>
              <a:t>ul</a:t>
            </a:r>
            <a:r>
              <a:rPr lang="en-GB" sz="1600" b="0" i="0" dirty="0">
                <a:solidFill>
                  <a:srgbClr val="000000"/>
                </a:solidFill>
                <a:effectLst/>
                <a:latin typeface="Verdana" panose="020B0604030504040204" pitchFamily="34" charset="0"/>
              </a:rPr>
              <a:t>&gt;, &lt;</a:t>
            </a:r>
            <a:r>
              <a:rPr lang="en-GB" sz="1600" b="0" i="0" dirty="0" err="1">
                <a:solidFill>
                  <a:srgbClr val="000000"/>
                </a:solidFill>
                <a:effectLst/>
                <a:latin typeface="Verdana" panose="020B0604030504040204" pitchFamily="34" charset="0"/>
              </a:rPr>
              <a:t>ol</a:t>
            </a:r>
            <a:r>
              <a:rPr lang="en-GB" sz="1600" b="0" i="0" dirty="0">
                <a:solidFill>
                  <a:srgbClr val="000000"/>
                </a:solidFill>
                <a:effectLst/>
                <a:latin typeface="Verdana" panose="020B0604030504040204" pitchFamily="34" charset="0"/>
              </a:rPr>
              <a:t>&gt;, &lt;li&gt;</a:t>
            </a:r>
          </a:p>
          <a:p>
            <a:pPr lvl="1">
              <a:buFont typeface="Arial" panose="020B0604020202020204" pitchFamily="34" charset="0"/>
              <a:buChar char="•"/>
            </a:pPr>
            <a:r>
              <a:rPr lang="en-GB" sz="1600" dirty="0">
                <a:solidFill>
                  <a:srgbClr val="000000"/>
                </a:solidFill>
                <a:latin typeface="Verdana" panose="020B0604030504040204" pitchFamily="34" charset="0"/>
              </a:rPr>
              <a:t>&lt;table&gt;, &lt;tr&gt;, &lt;</a:t>
            </a:r>
            <a:r>
              <a:rPr lang="en-GB" sz="1600" dirty="0" err="1">
                <a:solidFill>
                  <a:srgbClr val="000000"/>
                </a:solidFill>
                <a:latin typeface="Verdana" panose="020B0604030504040204" pitchFamily="34" charset="0"/>
              </a:rPr>
              <a:t>thead</a:t>
            </a:r>
            <a:r>
              <a:rPr lang="en-GB" sz="1600" dirty="0">
                <a:solidFill>
                  <a:srgbClr val="000000"/>
                </a:solidFill>
                <a:latin typeface="Verdana" panose="020B0604030504040204" pitchFamily="34" charset="0"/>
              </a:rPr>
              <a:t>&gt;, &lt;</a:t>
            </a:r>
            <a:r>
              <a:rPr lang="en-GB" sz="1600" dirty="0" err="1">
                <a:solidFill>
                  <a:srgbClr val="000000"/>
                </a:solidFill>
                <a:latin typeface="Verdana" panose="020B0604030504040204" pitchFamily="34" charset="0"/>
              </a:rPr>
              <a:t>tbody</a:t>
            </a:r>
            <a:r>
              <a:rPr lang="en-GB" sz="1600" dirty="0">
                <a:solidFill>
                  <a:srgbClr val="000000"/>
                </a:solidFill>
                <a:latin typeface="Verdana" panose="020B0604030504040204" pitchFamily="34" charset="0"/>
              </a:rPr>
              <a:t>&gt;</a:t>
            </a:r>
            <a:endParaRPr lang="en-GB" sz="1600" b="0" i="0" dirty="0">
              <a:solidFill>
                <a:srgbClr val="000000"/>
              </a:solidFill>
              <a:effectLst/>
              <a:latin typeface="Verdana" panose="020B0604030504040204" pitchFamily="34" charset="0"/>
            </a:endParaRPr>
          </a:p>
          <a:p>
            <a:pPr marL="742950" indent="-285750">
              <a:buClr>
                <a:schemeClr val="tx1"/>
              </a:buClr>
              <a:buSzPct val="115000"/>
              <a:buFont typeface="Arial" panose="020B0604020202020204" pitchFamily="34" charset="0"/>
              <a:buChar char="•"/>
            </a:pPr>
            <a:endParaRPr lang="en-US" sz="16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9861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Display Property</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581665"/>
            <a:ext cx="11664779" cy="4637548"/>
          </a:xfrm>
          <a:prstGeom prst="rect">
            <a:avLst/>
          </a:prstGeom>
          <a:noFill/>
          <a:ln>
            <a:noFill/>
          </a:ln>
        </p:spPr>
        <p:txBody>
          <a:bodyPr spcFirstLastPara="1" wrap="square" lIns="0" tIns="45700" rIns="0" bIns="45700" anchor="t" anchorCtr="0">
            <a:noAutofit/>
          </a:bodyPr>
          <a:lstStyle/>
          <a:p>
            <a:pPr algn="l">
              <a:buFont typeface="Arial" panose="020B0604020202020204" pitchFamily="34" charset="0"/>
              <a:buChar char="•"/>
            </a:pPr>
            <a:endParaRPr lang="en-GB" sz="18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GB" sz="18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Inline</a:t>
            </a:r>
          </a:p>
          <a:p>
            <a:pPr algn="l">
              <a:buFont typeface="Arial" panose="020B0604020202020204" pitchFamily="34" charset="0"/>
              <a:buChar char="•"/>
            </a:pPr>
            <a:r>
              <a:rPr lang="en-GB" sz="1800" dirty="0">
                <a:solidFill>
                  <a:srgbClr val="000000"/>
                </a:solidFill>
                <a:latin typeface="Verdana" panose="020B0604030504040204" pitchFamily="34" charset="0"/>
                <a:ea typeface="Verdana" panose="020B0604030504040204" pitchFamily="34" charset="0"/>
                <a:cs typeface="Verdana" panose="020B0604030504040204" pitchFamily="34" charset="0"/>
              </a:rPr>
              <a:t>Block</a:t>
            </a:r>
          </a:p>
          <a:p>
            <a:pPr algn="l">
              <a:buFont typeface="Arial" panose="020B0604020202020204" pitchFamily="34" charset="0"/>
              <a:buChar char="•"/>
            </a:pPr>
            <a:r>
              <a:rPr lang="en-GB" sz="1800" b="1" dirty="0">
                <a:solidFill>
                  <a:srgbClr val="000000"/>
                </a:solidFill>
                <a:latin typeface="Verdana" panose="020B0604030504040204" pitchFamily="34" charset="0"/>
                <a:ea typeface="Verdana" panose="020B0604030504040204" pitchFamily="34" charset="0"/>
                <a:cs typeface="Verdana" panose="020B0604030504040204" pitchFamily="34" charset="0"/>
              </a:rPr>
              <a:t>Inline-block:  </a:t>
            </a:r>
            <a:r>
              <a:rPr lang="en-GB" sz="1800" dirty="0">
                <a:latin typeface="Verdana" panose="020B0604030504040204" pitchFamily="34" charset="0"/>
                <a:ea typeface="Verdana" panose="020B0604030504040204" pitchFamily="34" charset="0"/>
                <a:cs typeface="Verdana" panose="020B0604030504040204" pitchFamily="34" charset="0"/>
              </a:rPr>
              <a:t>This combines features of both inline and block. It allows an element to be </a:t>
            </a:r>
            <a:r>
              <a:rPr lang="en-GB" sz="1800" i="1" dirty="0">
                <a:solidFill>
                  <a:srgbClr val="FF0000"/>
                </a:solidFill>
                <a:latin typeface="Verdana" panose="020B0604030504040204" pitchFamily="34" charset="0"/>
                <a:ea typeface="Verdana" panose="020B0604030504040204" pitchFamily="34" charset="0"/>
                <a:cs typeface="Verdana" panose="020B0604030504040204" pitchFamily="34" charset="0"/>
              </a:rPr>
              <a:t>laid out inline</a:t>
            </a:r>
            <a:r>
              <a:rPr lang="en-GB" sz="1800" dirty="0">
                <a:latin typeface="Verdana" panose="020B0604030504040204" pitchFamily="34" charset="0"/>
                <a:ea typeface="Verdana" panose="020B0604030504040204" pitchFamily="34" charset="0"/>
                <a:cs typeface="Verdana" panose="020B0604030504040204" pitchFamily="34" charset="0"/>
              </a:rPr>
              <a:t> (next to other elements), but the element </a:t>
            </a:r>
            <a:r>
              <a:rPr lang="en-GB" sz="1800" i="1" dirty="0">
                <a:solidFill>
                  <a:srgbClr val="FF0000"/>
                </a:solidFill>
                <a:latin typeface="Verdana" panose="020B0604030504040204" pitchFamily="34" charset="0"/>
                <a:ea typeface="Verdana" panose="020B0604030504040204" pitchFamily="34" charset="0"/>
                <a:cs typeface="Verdana" panose="020B0604030504040204" pitchFamily="34" charset="0"/>
              </a:rPr>
              <a:t>behaves like a block in terms of width and height</a:t>
            </a:r>
            <a:r>
              <a:rPr lang="en-GB" sz="1800" dirty="0">
                <a:latin typeface="Verdana" panose="020B0604030504040204" pitchFamily="34" charset="0"/>
                <a:ea typeface="Verdana" panose="020B0604030504040204" pitchFamily="34" charset="0"/>
                <a:cs typeface="Verdana" panose="020B0604030504040204" pitchFamily="34" charset="0"/>
              </a:rPr>
              <a:t> (you can set its width and height explicitly)</a:t>
            </a:r>
            <a:r>
              <a:rPr lang="en-GB"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vl="1"/>
            <a:endParaRPr lang="en-GB" sz="2000" b="0" dirty="0">
              <a:solidFill>
                <a:srgbClr val="800000"/>
              </a:solidFill>
              <a:effectLst/>
              <a:latin typeface="Menlo" panose="020B0609030804020204" pitchFamily="49" charset="0"/>
            </a:endParaRPr>
          </a:p>
          <a:p>
            <a:pPr lvl="1"/>
            <a:r>
              <a:rPr lang="en-GB" sz="2000" b="0" dirty="0">
                <a:solidFill>
                  <a:srgbClr val="800000"/>
                </a:solidFill>
                <a:effectLst/>
                <a:latin typeface="Menlo" panose="020B0609030804020204" pitchFamily="49" charset="0"/>
              </a:rPr>
              <a:t>button</a:t>
            </a:r>
            <a:r>
              <a:rPr lang="en-GB" sz="2000" b="0" dirty="0">
                <a:solidFill>
                  <a:srgbClr val="000000"/>
                </a:solidFill>
                <a:effectLst/>
                <a:latin typeface="Menlo" panose="020B0609030804020204" pitchFamily="49" charset="0"/>
              </a:rPr>
              <a:t> {</a:t>
            </a:r>
          </a:p>
          <a:p>
            <a:pPr lvl="1"/>
            <a:r>
              <a:rPr lang="en-GB" sz="2000" b="0" dirty="0">
                <a:solidFill>
                  <a:srgbClr val="E50000"/>
                </a:solidFill>
                <a:effectLst/>
                <a:latin typeface="Menlo" panose="020B0609030804020204" pitchFamily="49" charset="0"/>
              </a:rPr>
              <a:t>display</a:t>
            </a:r>
            <a:r>
              <a:rPr lang="en-GB" sz="2000" b="0" dirty="0">
                <a:solidFill>
                  <a:srgbClr val="000000"/>
                </a:solidFill>
                <a:effectLst/>
                <a:latin typeface="Menlo" panose="020B0609030804020204" pitchFamily="49" charset="0"/>
              </a:rPr>
              <a:t>: </a:t>
            </a:r>
            <a:r>
              <a:rPr lang="en-GB" sz="2000" b="0" dirty="0">
                <a:solidFill>
                  <a:srgbClr val="0451A5"/>
                </a:solidFill>
                <a:effectLst/>
                <a:latin typeface="Menlo" panose="020B0609030804020204" pitchFamily="49" charset="0"/>
              </a:rPr>
              <a:t>inline-block</a:t>
            </a:r>
            <a:r>
              <a:rPr lang="en-GB" sz="2000" b="0" dirty="0">
                <a:solidFill>
                  <a:srgbClr val="000000"/>
                </a:solidFill>
                <a:effectLst/>
                <a:latin typeface="Menlo" panose="020B0609030804020204" pitchFamily="49" charset="0"/>
              </a:rPr>
              <a:t>;</a:t>
            </a:r>
          </a:p>
          <a:p>
            <a:pPr lvl="1"/>
            <a:r>
              <a:rPr lang="en-GB" sz="2000" b="0" dirty="0">
                <a:solidFill>
                  <a:srgbClr val="E50000"/>
                </a:solidFill>
                <a:effectLst/>
                <a:latin typeface="Menlo" panose="020B0609030804020204" pitchFamily="49" charset="0"/>
              </a:rPr>
              <a:t>width</a:t>
            </a:r>
            <a:r>
              <a:rPr lang="en-GB" sz="2000" b="0" dirty="0">
                <a:solidFill>
                  <a:srgbClr val="000000"/>
                </a:solidFill>
                <a:effectLst/>
                <a:latin typeface="Menlo" panose="020B0609030804020204" pitchFamily="49" charset="0"/>
              </a:rPr>
              <a:t>: </a:t>
            </a:r>
            <a:r>
              <a:rPr lang="en-GB" sz="2000" b="0" dirty="0">
                <a:solidFill>
                  <a:srgbClr val="098658"/>
                </a:solidFill>
                <a:effectLst/>
                <a:latin typeface="Menlo" panose="020B0609030804020204" pitchFamily="49" charset="0"/>
              </a:rPr>
              <a:t>150px</a:t>
            </a:r>
            <a:r>
              <a:rPr lang="en-GB" sz="2000" b="0" dirty="0">
                <a:solidFill>
                  <a:srgbClr val="000000"/>
                </a:solidFill>
                <a:effectLst/>
                <a:latin typeface="Menlo" panose="020B0609030804020204" pitchFamily="49" charset="0"/>
              </a:rPr>
              <a:t>;</a:t>
            </a:r>
          </a:p>
          <a:p>
            <a:pPr lvl="1"/>
            <a:r>
              <a:rPr lang="en-GB" sz="2000" b="0" dirty="0">
                <a:solidFill>
                  <a:srgbClr val="E50000"/>
                </a:solidFill>
                <a:effectLst/>
                <a:latin typeface="Menlo" panose="020B0609030804020204" pitchFamily="49" charset="0"/>
              </a:rPr>
              <a:t>height</a:t>
            </a:r>
            <a:r>
              <a:rPr lang="en-GB" sz="2000" b="0" dirty="0">
                <a:solidFill>
                  <a:srgbClr val="000000"/>
                </a:solidFill>
                <a:effectLst/>
                <a:latin typeface="Menlo" panose="020B0609030804020204" pitchFamily="49" charset="0"/>
              </a:rPr>
              <a:t>: </a:t>
            </a:r>
            <a:r>
              <a:rPr lang="en-GB" sz="2000" b="0" dirty="0">
                <a:solidFill>
                  <a:srgbClr val="098658"/>
                </a:solidFill>
                <a:effectLst/>
                <a:latin typeface="Menlo" panose="020B0609030804020204" pitchFamily="49" charset="0"/>
              </a:rPr>
              <a:t>40px</a:t>
            </a:r>
            <a:r>
              <a:rPr lang="en-GB" sz="2000" b="0" dirty="0">
                <a:solidFill>
                  <a:srgbClr val="000000"/>
                </a:solidFill>
                <a:effectLst/>
                <a:latin typeface="Menlo" panose="020B0609030804020204" pitchFamily="49" charset="0"/>
              </a:rPr>
              <a:t>;</a:t>
            </a:r>
          </a:p>
          <a:p>
            <a:pPr lvl="1"/>
            <a:r>
              <a:rPr lang="en-GB" sz="2000" b="0" dirty="0">
                <a:solidFill>
                  <a:srgbClr val="000000"/>
                </a:solidFill>
                <a:effectLst/>
                <a:latin typeface="Menlo" panose="020B0609030804020204" pitchFamily="49" charset="0"/>
              </a:rPr>
              <a:t>}</a:t>
            </a:r>
            <a:endParaRPr lang="en-GB" sz="1400" b="0" dirty="0">
              <a:solidFill>
                <a:srgbClr val="000000"/>
              </a:solidFill>
              <a:effectLst/>
              <a:latin typeface="Menlo" panose="020B0609030804020204" pitchFamily="49" charset="0"/>
            </a:endParaRPr>
          </a:p>
          <a:p>
            <a:pPr lvl="1">
              <a:buFont typeface="Arial" panose="020B0604020202020204" pitchFamily="34" charset="0"/>
              <a:buChar char="•"/>
            </a:pPr>
            <a:endParaRPr lang="en-GB" sz="16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endParaRPr 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84649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Display Property</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581665"/>
            <a:ext cx="11664779" cy="4637548"/>
          </a:xfrm>
          <a:prstGeom prst="rect">
            <a:avLst/>
          </a:prstGeom>
          <a:noFill/>
          <a:ln>
            <a:noFill/>
          </a:ln>
        </p:spPr>
        <p:txBody>
          <a:bodyPr spcFirstLastPara="1" wrap="square" lIns="0" tIns="45700" rIns="0" bIns="45700" anchor="t" anchorCtr="0">
            <a:noAutofit/>
          </a:bodyPr>
          <a:lstStyle/>
          <a:p>
            <a:pPr algn="l">
              <a:buFont typeface="Arial" panose="020B0604020202020204" pitchFamily="34" charset="0"/>
              <a:buChar char="•"/>
            </a:pPr>
            <a:endParaRPr lang="en-GB" sz="18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r>
              <a:rPr lang="en-GB" sz="1800"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Inline</a:t>
            </a:r>
          </a:p>
          <a:p>
            <a:pPr algn="l">
              <a:buFont typeface="Arial" panose="020B0604020202020204" pitchFamily="34" charset="0"/>
              <a:buChar char="•"/>
            </a:pPr>
            <a:r>
              <a:rPr lang="en-GB" sz="1800" dirty="0">
                <a:solidFill>
                  <a:srgbClr val="000000"/>
                </a:solidFill>
                <a:latin typeface="Verdana" panose="020B0604030504040204" pitchFamily="34" charset="0"/>
                <a:ea typeface="Verdana" panose="020B0604030504040204" pitchFamily="34" charset="0"/>
                <a:cs typeface="Verdana" panose="020B0604030504040204" pitchFamily="34" charset="0"/>
              </a:rPr>
              <a:t>Block</a:t>
            </a:r>
          </a:p>
          <a:p>
            <a:pPr algn="l">
              <a:buFont typeface="Arial" panose="020B0604020202020204" pitchFamily="34" charset="0"/>
              <a:buChar char="•"/>
            </a:pPr>
            <a:r>
              <a:rPr lang="en-GB" sz="1800" b="1" dirty="0">
                <a:solidFill>
                  <a:srgbClr val="000000"/>
                </a:solidFill>
                <a:latin typeface="Verdana" panose="020B0604030504040204" pitchFamily="34" charset="0"/>
                <a:ea typeface="Verdana" panose="020B0604030504040204" pitchFamily="34" charset="0"/>
                <a:cs typeface="Verdana" panose="020B0604030504040204" pitchFamily="34" charset="0"/>
              </a:rPr>
              <a:t>Inline-block:  </a:t>
            </a:r>
            <a:r>
              <a:rPr lang="en-GB" sz="1800" dirty="0">
                <a:latin typeface="Verdana" panose="020B0604030504040204" pitchFamily="34" charset="0"/>
                <a:ea typeface="Verdana" panose="020B0604030504040204" pitchFamily="34" charset="0"/>
                <a:cs typeface="Verdana" panose="020B0604030504040204" pitchFamily="34" charset="0"/>
              </a:rPr>
              <a:t>This combines features of both inline and block. It allows an element to be </a:t>
            </a:r>
            <a:r>
              <a:rPr lang="en-GB" sz="1800" i="1" dirty="0">
                <a:solidFill>
                  <a:srgbClr val="FF0000"/>
                </a:solidFill>
                <a:latin typeface="Verdana" panose="020B0604030504040204" pitchFamily="34" charset="0"/>
                <a:ea typeface="Verdana" panose="020B0604030504040204" pitchFamily="34" charset="0"/>
                <a:cs typeface="Verdana" panose="020B0604030504040204" pitchFamily="34" charset="0"/>
              </a:rPr>
              <a:t>laid out inline</a:t>
            </a:r>
            <a:r>
              <a:rPr lang="en-GB" sz="1800" dirty="0">
                <a:latin typeface="Verdana" panose="020B0604030504040204" pitchFamily="34" charset="0"/>
                <a:ea typeface="Verdana" panose="020B0604030504040204" pitchFamily="34" charset="0"/>
                <a:cs typeface="Verdana" panose="020B0604030504040204" pitchFamily="34" charset="0"/>
              </a:rPr>
              <a:t> (next to other elements), but the element </a:t>
            </a:r>
            <a:r>
              <a:rPr lang="en-GB" sz="1800" i="1" dirty="0">
                <a:solidFill>
                  <a:srgbClr val="FF0000"/>
                </a:solidFill>
                <a:latin typeface="Verdana" panose="020B0604030504040204" pitchFamily="34" charset="0"/>
                <a:ea typeface="Verdana" panose="020B0604030504040204" pitchFamily="34" charset="0"/>
                <a:cs typeface="Verdana" panose="020B0604030504040204" pitchFamily="34" charset="0"/>
              </a:rPr>
              <a:t>behaves like a block in terms of width and height</a:t>
            </a:r>
            <a:r>
              <a:rPr lang="en-GB" sz="1800" dirty="0">
                <a:latin typeface="Verdana" panose="020B0604030504040204" pitchFamily="34" charset="0"/>
                <a:ea typeface="Verdana" panose="020B0604030504040204" pitchFamily="34" charset="0"/>
                <a:cs typeface="Verdana" panose="020B0604030504040204" pitchFamily="34" charset="0"/>
              </a:rPr>
              <a:t> (you can set its width and height explicitly)</a:t>
            </a:r>
            <a:r>
              <a:rPr lang="en-GB"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lvl="1"/>
            <a:endParaRPr lang="en-GB" sz="2000" b="0" dirty="0">
              <a:solidFill>
                <a:srgbClr val="800000"/>
              </a:solidFill>
              <a:effectLst/>
              <a:latin typeface="Menlo" panose="020B0609030804020204" pitchFamily="49" charset="0"/>
            </a:endParaRPr>
          </a:p>
          <a:p>
            <a:pPr lvl="1"/>
            <a:r>
              <a:rPr lang="en-GB" sz="2000" b="0" dirty="0">
                <a:solidFill>
                  <a:srgbClr val="800000"/>
                </a:solidFill>
                <a:effectLst/>
                <a:latin typeface="Menlo" panose="020B0609030804020204" pitchFamily="49" charset="0"/>
              </a:rPr>
              <a:t>button</a:t>
            </a:r>
            <a:r>
              <a:rPr lang="en-GB" sz="2000" b="0" dirty="0">
                <a:solidFill>
                  <a:srgbClr val="000000"/>
                </a:solidFill>
                <a:effectLst/>
                <a:latin typeface="Menlo" panose="020B0609030804020204" pitchFamily="49" charset="0"/>
              </a:rPr>
              <a:t> {</a:t>
            </a:r>
          </a:p>
          <a:p>
            <a:pPr lvl="1"/>
            <a:r>
              <a:rPr lang="en-GB" sz="2000" b="0" dirty="0">
                <a:solidFill>
                  <a:srgbClr val="E50000"/>
                </a:solidFill>
                <a:effectLst/>
                <a:latin typeface="Menlo" panose="020B0609030804020204" pitchFamily="49" charset="0"/>
              </a:rPr>
              <a:t>display</a:t>
            </a:r>
            <a:r>
              <a:rPr lang="en-GB" sz="2000" b="0" dirty="0">
                <a:solidFill>
                  <a:srgbClr val="000000"/>
                </a:solidFill>
                <a:effectLst/>
                <a:latin typeface="Menlo" panose="020B0609030804020204" pitchFamily="49" charset="0"/>
              </a:rPr>
              <a:t>: </a:t>
            </a:r>
            <a:r>
              <a:rPr lang="en-GB" sz="2000" b="0" dirty="0">
                <a:solidFill>
                  <a:srgbClr val="0451A5"/>
                </a:solidFill>
                <a:effectLst/>
                <a:latin typeface="Menlo" panose="020B0609030804020204" pitchFamily="49" charset="0"/>
              </a:rPr>
              <a:t>inline-block</a:t>
            </a:r>
            <a:r>
              <a:rPr lang="en-GB" sz="2000" b="0" dirty="0">
                <a:solidFill>
                  <a:srgbClr val="000000"/>
                </a:solidFill>
                <a:effectLst/>
                <a:latin typeface="Menlo" panose="020B0609030804020204" pitchFamily="49" charset="0"/>
              </a:rPr>
              <a:t>;</a:t>
            </a:r>
          </a:p>
          <a:p>
            <a:pPr lvl="1"/>
            <a:r>
              <a:rPr lang="en-GB" sz="2000" b="0" dirty="0">
                <a:solidFill>
                  <a:srgbClr val="E50000"/>
                </a:solidFill>
                <a:effectLst/>
                <a:latin typeface="Menlo" panose="020B0609030804020204" pitchFamily="49" charset="0"/>
              </a:rPr>
              <a:t>width</a:t>
            </a:r>
            <a:r>
              <a:rPr lang="en-GB" sz="2000" b="0" dirty="0">
                <a:solidFill>
                  <a:srgbClr val="000000"/>
                </a:solidFill>
                <a:effectLst/>
                <a:latin typeface="Menlo" panose="020B0609030804020204" pitchFamily="49" charset="0"/>
              </a:rPr>
              <a:t>: </a:t>
            </a:r>
            <a:r>
              <a:rPr lang="en-GB" sz="2000" b="0" dirty="0">
                <a:solidFill>
                  <a:srgbClr val="098658"/>
                </a:solidFill>
                <a:effectLst/>
                <a:latin typeface="Menlo" panose="020B0609030804020204" pitchFamily="49" charset="0"/>
              </a:rPr>
              <a:t>150px</a:t>
            </a:r>
            <a:r>
              <a:rPr lang="en-GB" sz="2000" b="0" dirty="0">
                <a:solidFill>
                  <a:srgbClr val="000000"/>
                </a:solidFill>
                <a:effectLst/>
                <a:latin typeface="Menlo" panose="020B0609030804020204" pitchFamily="49" charset="0"/>
              </a:rPr>
              <a:t>;</a:t>
            </a:r>
          </a:p>
          <a:p>
            <a:pPr lvl="1"/>
            <a:r>
              <a:rPr lang="en-GB" sz="2000" b="0" dirty="0">
                <a:solidFill>
                  <a:srgbClr val="E50000"/>
                </a:solidFill>
                <a:effectLst/>
                <a:latin typeface="Menlo" panose="020B0609030804020204" pitchFamily="49" charset="0"/>
              </a:rPr>
              <a:t>height</a:t>
            </a:r>
            <a:r>
              <a:rPr lang="en-GB" sz="2000" b="0" dirty="0">
                <a:solidFill>
                  <a:srgbClr val="000000"/>
                </a:solidFill>
                <a:effectLst/>
                <a:latin typeface="Menlo" panose="020B0609030804020204" pitchFamily="49" charset="0"/>
              </a:rPr>
              <a:t>: </a:t>
            </a:r>
            <a:r>
              <a:rPr lang="en-GB" sz="2000" b="0" dirty="0">
                <a:solidFill>
                  <a:srgbClr val="098658"/>
                </a:solidFill>
                <a:effectLst/>
                <a:latin typeface="Menlo" panose="020B0609030804020204" pitchFamily="49" charset="0"/>
              </a:rPr>
              <a:t>40px</a:t>
            </a:r>
            <a:r>
              <a:rPr lang="en-GB" sz="2000" b="0" dirty="0">
                <a:solidFill>
                  <a:srgbClr val="000000"/>
                </a:solidFill>
                <a:effectLst/>
                <a:latin typeface="Menlo" panose="020B0609030804020204" pitchFamily="49" charset="0"/>
              </a:rPr>
              <a:t>;</a:t>
            </a:r>
          </a:p>
          <a:p>
            <a:pPr lvl="1"/>
            <a:r>
              <a:rPr lang="en-GB" sz="2000" b="0" dirty="0">
                <a:solidFill>
                  <a:srgbClr val="000000"/>
                </a:solidFill>
                <a:effectLst/>
                <a:latin typeface="Menlo" panose="020B0609030804020204" pitchFamily="49" charset="0"/>
              </a:rPr>
              <a:t>}</a:t>
            </a:r>
            <a:endParaRPr lang="en-GB" sz="1400" b="0" dirty="0">
              <a:solidFill>
                <a:srgbClr val="000000"/>
              </a:solidFill>
              <a:effectLst/>
              <a:latin typeface="Menlo" panose="020B0609030804020204" pitchFamily="49" charset="0"/>
            </a:endParaRPr>
          </a:p>
          <a:p>
            <a:pPr lvl="1">
              <a:buFont typeface="Arial" panose="020B0604020202020204" pitchFamily="34" charset="0"/>
              <a:buChar char="•"/>
            </a:pPr>
            <a:endParaRPr lang="en-GB" sz="16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endParaRPr 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96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6c79c83f5e_0_234"/>
          <p:cNvSpPr txBox="1">
            <a:spLocks noGrp="1"/>
          </p:cNvSpPr>
          <p:nvPr>
            <p:ph type="title"/>
          </p:nvPr>
        </p:nvSpPr>
        <p:spPr>
          <a:xfrm>
            <a:off x="1097280" y="286603"/>
            <a:ext cx="10058400" cy="566013"/>
          </a:xfrm>
          <a:prstGeom prst="rect">
            <a:avLst/>
          </a:prstGeom>
          <a:noFill/>
          <a:ln>
            <a:noFill/>
          </a:ln>
        </p:spPr>
        <p:txBody>
          <a:bodyPr spcFirstLastPara="1" wrap="square" lIns="91425" tIns="45700" rIns="91425" bIns="45700" anchor="b" anchorCtr="0">
            <a:normAutofit fontScale="90000"/>
          </a:bodyPr>
          <a:lstStyle/>
          <a:p>
            <a:r>
              <a:rPr lang="en-US" sz="4600" dirty="0"/>
              <a:t>Display Property</a:t>
            </a:r>
            <a:endParaRPr lang="en-US" dirty="0"/>
          </a:p>
        </p:txBody>
      </p:sp>
      <p:graphicFrame>
        <p:nvGraphicFramePr>
          <p:cNvPr id="330" name="Google Shape;330;g26c79c83f5e_0_234"/>
          <p:cNvGraphicFramePr/>
          <p:nvPr/>
        </p:nvGraphicFramePr>
        <p:xfrm>
          <a:off x="42016" y="6401883"/>
          <a:ext cx="4039075" cy="457200"/>
        </p:xfrm>
        <a:graphic>
          <a:graphicData uri="http://schemas.openxmlformats.org/drawingml/2006/table">
            <a:tbl>
              <a:tblPr firstRow="1" bandRow="1">
                <a:noFill/>
                <a:tableStyleId>{878213C4-7C26-44D7-B5EC-44FD31E4513B}</a:tableStyleId>
              </a:tblPr>
              <a:tblGrid>
                <a:gridCol w="931225">
                  <a:extLst>
                    <a:ext uri="{9D8B030D-6E8A-4147-A177-3AD203B41FA5}">
                      <a16:colId xmlns:a16="http://schemas.microsoft.com/office/drawing/2014/main" val="20000"/>
                    </a:ext>
                  </a:extLst>
                </a:gridCol>
                <a:gridCol w="1155625">
                  <a:extLst>
                    <a:ext uri="{9D8B030D-6E8A-4147-A177-3AD203B41FA5}">
                      <a16:colId xmlns:a16="http://schemas.microsoft.com/office/drawing/2014/main" val="20001"/>
                    </a:ext>
                  </a:extLst>
                </a:gridCol>
                <a:gridCol w="1065875">
                  <a:extLst>
                    <a:ext uri="{9D8B030D-6E8A-4147-A177-3AD203B41FA5}">
                      <a16:colId xmlns:a16="http://schemas.microsoft.com/office/drawing/2014/main" val="20002"/>
                    </a:ext>
                  </a:extLst>
                </a:gridCol>
                <a:gridCol w="886350">
                  <a:extLst>
                    <a:ext uri="{9D8B030D-6E8A-4147-A177-3AD203B41FA5}">
                      <a16:colId xmlns:a16="http://schemas.microsoft.com/office/drawing/2014/main" val="20003"/>
                    </a:ext>
                  </a:extLst>
                </a:gridCol>
              </a:tblGrid>
              <a:tr h="4572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bl>
          </a:graphicData>
        </a:graphic>
      </p:graphicFrame>
      <p:pic>
        <p:nvPicPr>
          <p:cNvPr id="331" name="Google Shape;331;g26c79c83f5e_0_234"/>
          <p:cNvPicPr preferRelativeResize="0"/>
          <p:nvPr/>
        </p:nvPicPr>
        <p:blipFill rotWithShape="1">
          <a:blip r:embed="rId3">
            <a:alphaModFix/>
          </a:blip>
          <a:srcRect/>
          <a:stretch/>
        </p:blipFill>
        <p:spPr>
          <a:xfrm>
            <a:off x="3256778" y="6422069"/>
            <a:ext cx="410700" cy="410700"/>
          </a:xfrm>
          <a:prstGeom prst="ellipse">
            <a:avLst/>
          </a:prstGeom>
          <a:noFill/>
          <a:ln>
            <a:noFill/>
          </a:ln>
        </p:spPr>
      </p:pic>
      <p:pic>
        <p:nvPicPr>
          <p:cNvPr id="332" name="Google Shape;332;g26c79c83f5e_0_234"/>
          <p:cNvPicPr preferRelativeResize="0"/>
          <p:nvPr/>
        </p:nvPicPr>
        <p:blipFill rotWithShape="1">
          <a:blip r:embed="rId4">
            <a:alphaModFix/>
          </a:blip>
          <a:srcRect/>
          <a:stretch/>
        </p:blipFill>
        <p:spPr>
          <a:xfrm>
            <a:off x="-7188" y="6377338"/>
            <a:ext cx="1073518" cy="500095"/>
          </a:xfrm>
          <a:prstGeom prst="rect">
            <a:avLst/>
          </a:prstGeom>
          <a:noFill/>
          <a:ln>
            <a:noFill/>
          </a:ln>
        </p:spPr>
      </p:pic>
      <p:pic>
        <p:nvPicPr>
          <p:cNvPr id="333" name="Google Shape;333;g26c79c83f5e_0_234"/>
          <p:cNvPicPr preferRelativeResize="0"/>
          <p:nvPr/>
        </p:nvPicPr>
        <p:blipFill rotWithShape="1">
          <a:blip r:embed="rId5">
            <a:alphaModFix/>
          </a:blip>
          <a:srcRect/>
          <a:stretch/>
        </p:blipFill>
        <p:spPr>
          <a:xfrm>
            <a:off x="1012019" y="6440456"/>
            <a:ext cx="976605" cy="373857"/>
          </a:xfrm>
          <a:prstGeom prst="rect">
            <a:avLst/>
          </a:prstGeom>
          <a:noFill/>
          <a:ln>
            <a:noFill/>
          </a:ln>
        </p:spPr>
      </p:pic>
      <p:pic>
        <p:nvPicPr>
          <p:cNvPr id="334" name="Google Shape;334;g26c79c83f5e_0_234"/>
          <p:cNvPicPr preferRelativeResize="0"/>
          <p:nvPr/>
        </p:nvPicPr>
        <p:blipFill rotWithShape="1">
          <a:blip r:embed="rId6">
            <a:alphaModFix/>
          </a:blip>
          <a:srcRect/>
          <a:stretch/>
        </p:blipFill>
        <p:spPr>
          <a:xfrm>
            <a:off x="2216394" y="6423239"/>
            <a:ext cx="868715" cy="417286"/>
          </a:xfrm>
          <a:prstGeom prst="rect">
            <a:avLst/>
          </a:prstGeom>
          <a:noFill/>
          <a:ln>
            <a:noFill/>
          </a:ln>
        </p:spPr>
      </p:pic>
      <p:sp>
        <p:nvSpPr>
          <p:cNvPr id="336" name="Google Shape;336;g26c79c83f5e_0_234"/>
          <p:cNvSpPr txBox="1">
            <a:spLocks noGrp="1"/>
          </p:cNvSpPr>
          <p:nvPr>
            <p:ph type="body" idx="1"/>
          </p:nvPr>
        </p:nvSpPr>
        <p:spPr>
          <a:xfrm>
            <a:off x="333632" y="1729945"/>
            <a:ext cx="11664779" cy="4489267"/>
          </a:xfrm>
          <a:prstGeom prst="rect">
            <a:avLst/>
          </a:prstGeom>
          <a:noFill/>
          <a:ln>
            <a:noFill/>
          </a:ln>
        </p:spPr>
        <p:txBody>
          <a:bodyPr spcFirstLastPara="1" wrap="square" lIns="0" tIns="45700" rIns="0" bIns="45700" anchor="t" anchorCtr="0">
            <a:noAutofit/>
          </a:bodyPr>
          <a:lstStyle/>
          <a:p>
            <a:pPr algn="l">
              <a:buFont typeface="Arial" panose="020B0604020202020204" pitchFamily="34" charset="0"/>
              <a:buChar char="•"/>
            </a:pPr>
            <a:r>
              <a:rPr lang="en-GB" sz="1800" b="1" dirty="0">
                <a:solidFill>
                  <a:schemeClr val="tx1"/>
                </a:solidFill>
                <a:latin typeface="Verdana" panose="020B0604030504040204" pitchFamily="34" charset="0"/>
                <a:ea typeface="Verdana" panose="020B0604030504040204" pitchFamily="34" charset="0"/>
                <a:cs typeface="Verdana" panose="020B0604030504040204" pitchFamily="34" charset="0"/>
              </a:rPr>
              <a:t>n</a:t>
            </a:r>
            <a:r>
              <a:rPr lang="en-GB" sz="1800" b="1"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one</a:t>
            </a:r>
            <a:r>
              <a:rPr lang="en-GB" sz="1800" b="0" i="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An element with </a:t>
            </a:r>
            <a:r>
              <a:rPr lang="en-GB" sz="1800" i="1" dirty="0">
                <a:solidFill>
                  <a:srgbClr val="FF0000"/>
                </a:solidFill>
                <a:latin typeface="Verdana" panose="020B0604030504040204" pitchFamily="34" charset="0"/>
                <a:ea typeface="Verdana" panose="020B0604030504040204" pitchFamily="34" charset="0"/>
                <a:cs typeface="Verdana" panose="020B0604030504040204" pitchFamily="34" charset="0"/>
              </a:rPr>
              <a:t>display: none;</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 will be completely removed from the layout and won't occupy any space on the page. This is useful for hiding elements.</a:t>
            </a:r>
          </a:p>
          <a:p>
            <a:pPr algn="l">
              <a:buFont typeface="Arial" panose="020B0604020202020204" pitchFamily="34" charset="0"/>
              <a:buChar char="•"/>
            </a:pPr>
            <a:r>
              <a:rPr lang="en-GB" sz="1800" b="1" dirty="0">
                <a:solidFill>
                  <a:schemeClr val="tx1"/>
                </a:solidFill>
                <a:latin typeface="Verdana" panose="020B0604030504040204" pitchFamily="34" charset="0"/>
                <a:ea typeface="Verdana" panose="020B0604030504040204" pitchFamily="34" charset="0"/>
                <a:cs typeface="Verdana" panose="020B0604030504040204" pitchFamily="34" charset="0"/>
              </a:rPr>
              <a:t>flex: </a:t>
            </a:r>
            <a:r>
              <a:rPr lang="en-GB" sz="1800" i="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GB" sz="1800" i="1" dirty="0" err="1">
                <a:solidFill>
                  <a:srgbClr val="FF0000"/>
                </a:solidFill>
                <a:latin typeface="Verdana" panose="020B0604030504040204" pitchFamily="34" charset="0"/>
                <a:ea typeface="Verdana" panose="020B0604030504040204" pitchFamily="34" charset="0"/>
                <a:cs typeface="Verdana" panose="020B0604030504040204" pitchFamily="34" charset="0"/>
              </a:rPr>
              <a:t>display:flex</a:t>
            </a:r>
            <a:r>
              <a:rPr lang="en-GB" sz="1800" i="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GB" sz="1800" dirty="0">
                <a:solidFill>
                  <a:schemeClr val="tx1"/>
                </a:solidFill>
                <a:latin typeface="Verdana" panose="020B0604030504040204" pitchFamily="34" charset="0"/>
                <a:ea typeface="Verdana" panose="020B0604030504040204" pitchFamily="34" charset="0"/>
                <a:cs typeface="Verdana" panose="020B0604030504040204" pitchFamily="34" charset="0"/>
              </a:rPr>
              <a:t>turns an element into a flex container, enabling flexbox layout. Its child elements (flex items) can then be laid out along a main axis and cross axis with properties like justify-content, align-items, and flex-direction.</a:t>
            </a:r>
          </a:p>
          <a:p>
            <a:pPr marL="571500" lvl="1" indent="0">
              <a:buNone/>
            </a:pPr>
            <a:r>
              <a:rPr lang="en-GB" sz="16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	</a:t>
            </a:r>
          </a:p>
          <a:p>
            <a:r>
              <a:rPr lang="en-GB" sz="1600" b="0" dirty="0">
                <a:solidFill>
                  <a:srgbClr val="008000"/>
                </a:solidFill>
                <a:effectLst/>
                <a:latin typeface="Menlo" panose="020B0609030804020204" pitchFamily="49" charset="0"/>
              </a:rPr>
              <a:t>/* Flexbox Layout */</a:t>
            </a:r>
            <a:endParaRPr lang="en-GB" sz="1600" b="0" dirty="0">
              <a:solidFill>
                <a:srgbClr val="000000"/>
              </a:solidFill>
              <a:effectLst/>
              <a:latin typeface="Menlo" panose="020B0609030804020204" pitchFamily="49" charset="0"/>
            </a:endParaRPr>
          </a:p>
          <a:p>
            <a:r>
              <a:rPr lang="en-GB" sz="1600" b="0" dirty="0">
                <a:solidFill>
                  <a:srgbClr val="800000"/>
                </a:solidFill>
                <a:effectLst/>
                <a:latin typeface="Menlo" panose="020B0609030804020204" pitchFamily="49" charset="0"/>
              </a:rPr>
              <a:t>.flex-container</a:t>
            </a:r>
            <a:r>
              <a:rPr lang="en-GB" sz="1600" b="0" dirty="0">
                <a:solidFill>
                  <a:srgbClr val="000000"/>
                </a:solidFill>
                <a:effectLst/>
                <a:latin typeface="Menlo" panose="020B0609030804020204" pitchFamily="49" charset="0"/>
              </a:rPr>
              <a:t> {</a:t>
            </a:r>
          </a:p>
          <a:p>
            <a:r>
              <a:rPr lang="en-GB" sz="1600" b="0" dirty="0">
                <a:solidFill>
                  <a:srgbClr val="E50000"/>
                </a:solidFill>
                <a:effectLst/>
                <a:latin typeface="Menlo" panose="020B0609030804020204" pitchFamily="49" charset="0"/>
              </a:rPr>
              <a:t>display</a:t>
            </a:r>
            <a:r>
              <a:rPr lang="en-GB" sz="1600" b="0" dirty="0">
                <a:solidFill>
                  <a:srgbClr val="000000"/>
                </a:solidFill>
                <a:effectLst/>
                <a:latin typeface="Menlo" panose="020B0609030804020204" pitchFamily="49" charset="0"/>
              </a:rPr>
              <a:t>: </a:t>
            </a:r>
            <a:r>
              <a:rPr lang="en-GB" sz="1600" b="0" dirty="0">
                <a:solidFill>
                  <a:srgbClr val="0451A5"/>
                </a:solidFill>
                <a:effectLst/>
                <a:latin typeface="Menlo" panose="020B0609030804020204" pitchFamily="49" charset="0"/>
              </a:rPr>
              <a:t>flex</a:t>
            </a:r>
            <a:r>
              <a:rPr lang="en-GB" sz="1600" b="0" dirty="0">
                <a:solidFill>
                  <a:srgbClr val="000000"/>
                </a:solidFill>
                <a:effectLst/>
                <a:latin typeface="Menlo" panose="020B0609030804020204" pitchFamily="49" charset="0"/>
              </a:rPr>
              <a:t>;</a:t>
            </a:r>
          </a:p>
          <a:p>
            <a:r>
              <a:rPr lang="en-GB" sz="1600" b="0" dirty="0">
                <a:solidFill>
                  <a:srgbClr val="E50000"/>
                </a:solidFill>
                <a:effectLst/>
                <a:latin typeface="Menlo" panose="020B0609030804020204" pitchFamily="49" charset="0"/>
              </a:rPr>
              <a:t>justify-content</a:t>
            </a:r>
            <a:r>
              <a:rPr lang="en-GB" sz="1600" b="0" dirty="0">
                <a:solidFill>
                  <a:srgbClr val="000000"/>
                </a:solidFill>
                <a:effectLst/>
                <a:latin typeface="Menlo" panose="020B0609030804020204" pitchFamily="49" charset="0"/>
              </a:rPr>
              <a:t>: </a:t>
            </a:r>
            <a:r>
              <a:rPr lang="en-GB" sz="1600" b="0" dirty="0">
                <a:solidFill>
                  <a:srgbClr val="0451A5"/>
                </a:solidFill>
                <a:effectLst/>
                <a:latin typeface="Menlo" panose="020B0609030804020204" pitchFamily="49" charset="0"/>
              </a:rPr>
              <a:t>space-between</a:t>
            </a:r>
            <a:r>
              <a:rPr lang="en-GB" sz="1600" b="0" dirty="0">
                <a:solidFill>
                  <a:srgbClr val="000000"/>
                </a:solidFill>
                <a:effectLst/>
                <a:latin typeface="Menlo" panose="020B0609030804020204" pitchFamily="49" charset="0"/>
              </a:rPr>
              <a:t>;</a:t>
            </a:r>
          </a:p>
          <a:p>
            <a:r>
              <a:rPr lang="en-GB" sz="1600" b="0" dirty="0">
                <a:solidFill>
                  <a:srgbClr val="E50000"/>
                </a:solidFill>
                <a:effectLst/>
                <a:latin typeface="Menlo" panose="020B0609030804020204" pitchFamily="49" charset="0"/>
              </a:rPr>
              <a:t>background-</a:t>
            </a:r>
            <a:r>
              <a:rPr lang="en-GB" sz="1600" b="0" dirty="0" err="1">
                <a:solidFill>
                  <a:srgbClr val="E50000"/>
                </a:solidFill>
                <a:effectLst/>
                <a:latin typeface="Menlo" panose="020B0609030804020204" pitchFamily="49" charset="0"/>
              </a:rPr>
              <a:t>color</a:t>
            </a:r>
            <a:r>
              <a:rPr lang="en-GB" sz="1600" b="0" dirty="0">
                <a:solidFill>
                  <a:srgbClr val="000000"/>
                </a:solidFill>
                <a:effectLst/>
                <a:latin typeface="Menlo" panose="020B0609030804020204" pitchFamily="49" charset="0"/>
              </a:rPr>
              <a:t>: </a:t>
            </a:r>
            <a:r>
              <a:rPr lang="en-GB" sz="1600" b="0" dirty="0" err="1">
                <a:solidFill>
                  <a:srgbClr val="0451A5"/>
                </a:solidFill>
                <a:effectLst/>
                <a:latin typeface="Menlo" panose="020B0609030804020204" pitchFamily="49" charset="0"/>
              </a:rPr>
              <a:t>lightgray</a:t>
            </a:r>
            <a:r>
              <a:rPr lang="en-GB" sz="1600" b="0" dirty="0">
                <a:solidFill>
                  <a:srgbClr val="000000"/>
                </a:solidFill>
                <a:effectLst/>
                <a:latin typeface="Menlo" panose="020B0609030804020204" pitchFamily="49" charset="0"/>
              </a:rPr>
              <a:t>;</a:t>
            </a:r>
          </a:p>
          <a:p>
            <a:r>
              <a:rPr lang="en-GB" sz="1600" b="0" dirty="0">
                <a:solidFill>
                  <a:srgbClr val="E50000"/>
                </a:solidFill>
                <a:effectLst/>
                <a:latin typeface="Menlo" panose="020B0609030804020204" pitchFamily="49" charset="0"/>
              </a:rPr>
              <a:t>padding</a:t>
            </a:r>
            <a:r>
              <a:rPr lang="en-GB" sz="1600" b="0" dirty="0">
                <a:solidFill>
                  <a:srgbClr val="000000"/>
                </a:solidFill>
                <a:effectLst/>
                <a:latin typeface="Menlo" panose="020B0609030804020204" pitchFamily="49" charset="0"/>
              </a:rPr>
              <a:t>: </a:t>
            </a:r>
            <a:r>
              <a:rPr lang="en-GB" sz="1600" b="0" dirty="0">
                <a:solidFill>
                  <a:srgbClr val="098658"/>
                </a:solidFill>
                <a:effectLst/>
                <a:latin typeface="Menlo" panose="020B0609030804020204" pitchFamily="49" charset="0"/>
              </a:rPr>
              <a:t>10px</a:t>
            </a:r>
            <a:r>
              <a:rPr lang="en-GB" sz="1600" b="0" dirty="0">
                <a:solidFill>
                  <a:srgbClr val="000000"/>
                </a:solidFill>
                <a:effectLst/>
                <a:latin typeface="Menlo" panose="020B0609030804020204" pitchFamily="49" charset="0"/>
              </a:rPr>
              <a:t>;</a:t>
            </a:r>
          </a:p>
          <a:p>
            <a:r>
              <a:rPr lang="en-GB" sz="1600" b="0" dirty="0">
                <a:solidFill>
                  <a:srgbClr val="000000"/>
                </a:solidFill>
                <a:effectLst/>
                <a:latin typeface="Menlo" panose="020B0609030804020204" pitchFamily="49" charset="0"/>
              </a:rPr>
              <a:t>}</a:t>
            </a:r>
          </a:p>
          <a:p>
            <a:pPr marL="571500" lvl="1" indent="0">
              <a:buNone/>
            </a:pPr>
            <a:endParaRPr lang="en-GB" sz="1600" b="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p>
            <a:pPr lvl="1">
              <a:buFont typeface="Arial" panose="020B0604020202020204" pitchFamily="34" charset="0"/>
              <a:buChar char="•"/>
            </a:pPr>
            <a:endParaRPr lang="en-GB"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algn="l">
              <a:buFont typeface="Arial" panose="020B0604020202020204" pitchFamily="34" charset="0"/>
              <a:buChar char="•"/>
            </a:pPr>
            <a:endParaRPr lang="en-US" sz="18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00767446"/>
      </p:ext>
    </p:extLst>
  </p:cSld>
  <p:clrMapOvr>
    <a:masterClrMapping/>
  </p:clrMapOvr>
</p:sld>
</file>

<file path=ppt/theme/theme1.xml><?xml version="1.0" encoding="utf-8"?>
<a:theme xmlns:a="http://schemas.openxmlformats.org/drawingml/2006/main" name="Retrospect">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1269</TotalTime>
  <Words>1101</Words>
  <Application>Microsoft Office PowerPoint</Application>
  <PresentationFormat>Widescreen</PresentationFormat>
  <Paragraphs>142</Paragraphs>
  <Slides>20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Consolas</vt:lpstr>
      <vt:lpstr>Menlo</vt:lpstr>
      <vt:lpstr>Segoe UI</vt:lpstr>
      <vt:lpstr>Verdana</vt:lpstr>
      <vt:lpstr>Retrospect</vt:lpstr>
      <vt:lpstr>Basic Web Design</vt:lpstr>
      <vt:lpstr>Recap</vt:lpstr>
      <vt:lpstr>Course Contents</vt:lpstr>
      <vt:lpstr>CSS Display</vt:lpstr>
      <vt:lpstr>Inline Elements</vt:lpstr>
      <vt:lpstr>Block Elements</vt:lpstr>
      <vt:lpstr>Display Property</vt:lpstr>
      <vt:lpstr>Display Property</vt:lpstr>
      <vt:lpstr>Display Property</vt:lpstr>
      <vt:lpstr>Position</vt:lpstr>
      <vt:lpstr>Position</vt:lpstr>
      <vt:lpstr>Position</vt:lpstr>
      <vt:lpstr>Position</vt:lpstr>
      <vt:lpstr>Position</vt:lpstr>
      <vt:lpstr>Position</vt:lpstr>
      <vt:lpstr>Overflow</vt:lpstr>
      <vt:lpstr>Overflow</vt:lpstr>
      <vt:lpstr>Overflow</vt:lpstr>
      <vt:lpstr>Class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 Khan</dc:creator>
  <cp:lastModifiedBy>Administrator</cp:lastModifiedBy>
  <cp:revision>2192</cp:revision>
  <dcterms:created xsi:type="dcterms:W3CDTF">2024-03-25T03:03:13Z</dcterms:created>
  <dcterms:modified xsi:type="dcterms:W3CDTF">2024-09-18T10:20:12Z</dcterms:modified>
</cp:coreProperties>
</file>