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78" r:id="rId8"/>
    <p:sldId id="276" r:id="rId9"/>
    <p:sldId id="263" r:id="rId10"/>
    <p:sldId id="264" r:id="rId11"/>
    <p:sldId id="265" r:id="rId12"/>
    <p:sldId id="266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pyibcVqGj8icdXZ2ETIETJBXV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8213C4-7C26-44D7-B5EC-44FD31E4513B}">
  <a:tblStyle styleId="{878213C4-7C26-44D7-B5EC-44FD31E4513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9F9"/>
          </a:solidFill>
        </a:fill>
      </a:tcStyle>
    </a:wholeTbl>
    <a:band1H>
      <a:tcTxStyle b="off" i="off"/>
      <a:tcStyle>
        <a:tcBdr/>
        <a:fill>
          <a:solidFill>
            <a:srgbClr val="F2F2F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2F2F2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c79c83f5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g26c79c83f5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c79c83f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g26c79c83f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c79c83f5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g26c79c83f5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c79c83f5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g26c79c83f5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5663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c79c83f5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g26c79c83f5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c79c83f5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g26c79c83f5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c79c83f5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26c79c83f5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c79c83f5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26c79c83f5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c79c83f5e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26c79c83f5e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c79c83f5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g26c79c83f5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c79c83f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6c79c83f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c79c83f5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6c79c83f5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c79c83f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g26c79c83f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c79c83f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g26c79c83f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c79c83f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g26c79c83f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108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c79c83f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26c79c83f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c79c83f5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26c79c83f5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python.org/downloads/windows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python.org/downloads/windows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 sz="5400" dirty="0"/>
              <a:t>PYTHON</a:t>
            </a: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BASIC OF PYTHON PROGRAMMING LANGUAGE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LECTURE - 02</a:t>
            </a:r>
            <a:endParaRPr dirty="0"/>
          </a:p>
        </p:txBody>
      </p:sp>
      <p:graphicFrame>
        <p:nvGraphicFramePr>
          <p:cNvPr id="103" name="Google Shape;103;p1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c79c83f5e_0_7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Python Environment Setup</a:t>
            </a:r>
            <a:endParaRPr/>
          </a:p>
        </p:txBody>
      </p:sp>
      <p:sp>
        <p:nvSpPr>
          <p:cNvPr id="202" name="Google Shape;202;g26c79c83f5e_0_79"/>
          <p:cNvSpPr txBox="1">
            <a:spLocks noGrp="1"/>
          </p:cNvSpPr>
          <p:nvPr>
            <p:ph type="body" idx="1"/>
          </p:nvPr>
        </p:nvSpPr>
        <p:spPr>
          <a:xfrm>
            <a:off x="1012025" y="1845725"/>
            <a:ext cx="50271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Download &amp; Install Python: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https://www.python.org/downloads/windows/</a:t>
            </a:r>
            <a:endParaRPr>
              <a:solidFill>
                <a:schemeClr val="dk1"/>
              </a:solidFill>
            </a:endParaRPr>
          </a:p>
          <a:p>
            <a:pPr marL="91440" lvl="0" indent="-787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Double click on the file where it has been downloaded to start the installation.</a:t>
            </a:r>
            <a:endParaRPr>
              <a:solidFill>
                <a:schemeClr val="dk1"/>
              </a:solidFill>
            </a:endParaRPr>
          </a:p>
          <a:p>
            <a:pPr marL="91440" lvl="0" indent="-787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Click the Install Now button, it is advised to choose the installation folder with a relatively shorter path, and tick the second check box to update the PATH variable.</a:t>
            </a:r>
            <a:endParaRPr>
              <a:solidFill>
                <a:schemeClr val="dk1"/>
              </a:solidFill>
            </a:endParaRPr>
          </a:p>
          <a:p>
            <a:pPr marL="91440" lvl="0" indent="-787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Wait a moment it shows Successful message.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03" name="Google Shape;203;g26c79c83f5e_0_79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4" name="Google Shape;204;g26c79c83f5e_0_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5" name="Google Shape;205;g26c79c83f5e_0_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6c79c83f5e_0_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6c79c83f5e_0_7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6c79c83f5e_0_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1525" y="1889800"/>
            <a:ext cx="5715000" cy="39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c79c83f5e_0_9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Python Environment Setup</a:t>
            </a:r>
            <a:endParaRPr/>
          </a:p>
        </p:txBody>
      </p:sp>
      <p:sp>
        <p:nvSpPr>
          <p:cNvPr id="215" name="Google Shape;215;g26c79c83f5e_0_92"/>
          <p:cNvSpPr txBox="1">
            <a:spLocks noGrp="1"/>
          </p:cNvSpPr>
          <p:nvPr>
            <p:ph type="body" idx="1"/>
          </p:nvPr>
        </p:nvSpPr>
        <p:spPr>
          <a:xfrm>
            <a:off x="1012025" y="1845725"/>
            <a:ext cx="101436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Open the Window Command Prompt terminal and run </a:t>
            </a:r>
            <a:r>
              <a:rPr lang="en-US" b="1" dirty="0">
                <a:solidFill>
                  <a:schemeClr val="dk1"/>
                </a:solidFill>
              </a:rPr>
              <a:t>Python</a:t>
            </a:r>
            <a:r>
              <a:rPr lang="en-US" dirty="0">
                <a:solidFill>
                  <a:schemeClr val="dk1"/>
                </a:solidFill>
              </a:rPr>
              <a:t> to check the success of installation.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Open the </a:t>
            </a:r>
            <a:r>
              <a:rPr lang="en-US" b="1" dirty="0">
                <a:solidFill>
                  <a:schemeClr val="dk1"/>
                </a:solidFill>
              </a:rPr>
              <a:t>Run menu</a:t>
            </a:r>
            <a:r>
              <a:rPr lang="en-US" dirty="0">
                <a:solidFill>
                  <a:schemeClr val="dk1"/>
                </a:solidFill>
              </a:rPr>
              <a:t> with </a:t>
            </a:r>
            <a:r>
              <a:rPr lang="en-US" b="1" dirty="0">
                <a:solidFill>
                  <a:schemeClr val="dk1"/>
                </a:solidFill>
              </a:rPr>
              <a:t>Windows Key + R</a:t>
            </a:r>
            <a:r>
              <a:rPr lang="en-US" dirty="0">
                <a:solidFill>
                  <a:schemeClr val="dk1"/>
                </a:solidFill>
              </a:rPr>
              <a:t>, then type "</a:t>
            </a:r>
            <a:r>
              <a:rPr lang="en-US" b="1" dirty="0">
                <a:solidFill>
                  <a:schemeClr val="dk1"/>
                </a:solidFill>
              </a:rPr>
              <a:t>cmd</a:t>
            </a:r>
            <a:r>
              <a:rPr lang="en-US" dirty="0">
                <a:solidFill>
                  <a:schemeClr val="dk1"/>
                </a:solidFill>
              </a:rPr>
              <a:t>." Press "</a:t>
            </a:r>
            <a:r>
              <a:rPr lang="en-US" b="1" dirty="0">
                <a:solidFill>
                  <a:schemeClr val="dk1"/>
                </a:solidFill>
              </a:rPr>
              <a:t>Enter</a:t>
            </a:r>
            <a:r>
              <a:rPr lang="en-US" dirty="0">
                <a:solidFill>
                  <a:schemeClr val="dk1"/>
                </a:solidFill>
              </a:rPr>
              <a:t>" to open the regular Command Prompt.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or </a:t>
            </a:r>
            <a:r>
              <a:rPr lang="en-US" b="1" dirty="0">
                <a:solidFill>
                  <a:schemeClr val="dk1"/>
                </a:solidFill>
              </a:rPr>
              <a:t>Ctrl + Shift + Enter</a:t>
            </a:r>
            <a:r>
              <a:rPr lang="en-US" dirty="0">
                <a:solidFill>
                  <a:schemeClr val="dk1"/>
                </a:solidFill>
              </a:rPr>
              <a:t> to open as an Administrator.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16" name="Google Shape;216;g26c79c83f5e_0_92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26c79c83f5e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8" name="Google Shape;218;g26c79c83f5e_0_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6c79c83f5e_0_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6c79c83f5e_0_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6c79c83f5e_0_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0375" y="3789200"/>
            <a:ext cx="7564676" cy="22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c79c83f5e_0_1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Python Environment Setup (path setting)</a:t>
            </a:r>
            <a:endParaRPr sz="4600"/>
          </a:p>
        </p:txBody>
      </p:sp>
      <p:sp>
        <p:nvSpPr>
          <p:cNvPr id="228" name="Google Shape;228;g26c79c83f5e_0_110"/>
          <p:cNvSpPr txBox="1">
            <a:spLocks noGrp="1"/>
          </p:cNvSpPr>
          <p:nvPr>
            <p:ph type="body" idx="1"/>
          </p:nvPr>
        </p:nvSpPr>
        <p:spPr>
          <a:xfrm>
            <a:off x="1012025" y="1845725"/>
            <a:ext cx="101436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 add the Python directory to the path for a particular session in Windows −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At the command prompt − type path %path%;C:\Python and press Enter.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Note − C:\Python is the path of the Python directory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29" name="Google Shape;229;g26c79c83f5e_0_110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0" name="Google Shape;230;g26c79c83f5e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1" name="Google Shape;231;g26c79c83f5e_0_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6c79c83f5e_0_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6c79c83f5e_0_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c79c83f5e_0_1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Python Environment (ONLINE)</a:t>
            </a:r>
            <a:endParaRPr sz="4600"/>
          </a:p>
        </p:txBody>
      </p:sp>
      <p:sp>
        <p:nvSpPr>
          <p:cNvPr id="240" name="Google Shape;240;g26c79c83f5e_0_123"/>
          <p:cNvSpPr txBox="1">
            <a:spLocks noGrp="1"/>
          </p:cNvSpPr>
          <p:nvPr>
            <p:ph type="body" idx="1"/>
          </p:nvPr>
        </p:nvSpPr>
        <p:spPr>
          <a:xfrm>
            <a:off x="1012025" y="1845725"/>
            <a:ext cx="101436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Google Colab: https://colab.research.google.com/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41" name="Google Shape;241;g26c79c83f5e_0_123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2" name="Google Shape;242;g26c79c83f5e_0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43" name="Google Shape;243;g26c79c83f5e_0_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6c79c83f5e_0_1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6c79c83f5e_0_1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6c79c83f5e_0_1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8725" y="2515999"/>
            <a:ext cx="7962725" cy="37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c79c83f5e_0_1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 dirty="0"/>
              <a:t>Start with Python</a:t>
            </a:r>
            <a:endParaRPr sz="4600" dirty="0"/>
          </a:p>
        </p:txBody>
      </p:sp>
      <p:sp>
        <p:nvSpPr>
          <p:cNvPr id="240" name="Google Shape;240;g26c79c83f5e_0_123"/>
          <p:cNvSpPr txBox="1">
            <a:spLocks noGrp="1"/>
          </p:cNvSpPr>
          <p:nvPr>
            <p:ph type="body" idx="1"/>
          </p:nvPr>
        </p:nvSpPr>
        <p:spPr>
          <a:xfrm>
            <a:off x="1012025" y="1845725"/>
            <a:ext cx="101436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Open your editor(</a:t>
            </a:r>
            <a:r>
              <a:rPr lang="en-US" b="1" dirty="0">
                <a:solidFill>
                  <a:schemeClr val="dk1"/>
                </a:solidFill>
              </a:rPr>
              <a:t>PyCharm</a:t>
            </a:r>
            <a:r>
              <a:rPr lang="en-US" dirty="0">
                <a:solidFill>
                  <a:schemeClr val="dk1"/>
                </a:solidFill>
              </a:rPr>
              <a:t>) and write your first code.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41" name="Google Shape;241;g26c79c83f5e_0_123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2" name="Google Shape;242;g26c79c83f5e_0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43" name="Google Shape;243;g26c79c83f5e_0_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6c79c83f5e_0_1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6c79c83f5e_0_1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C605B6-37B9-EFDE-E9FB-AB0E7331F8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0751" y="2393329"/>
            <a:ext cx="7302500" cy="144049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2245DA-B3E7-4A3A-8A8C-4E126037AD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0751" y="4305464"/>
            <a:ext cx="7620000" cy="154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0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c79c83f5e_0_1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Python Syntax (Identifiers)</a:t>
            </a:r>
            <a:endParaRPr sz="4600"/>
          </a:p>
        </p:txBody>
      </p:sp>
      <p:sp>
        <p:nvSpPr>
          <p:cNvPr id="253" name="Google Shape;253;g26c79c83f5e_0_136"/>
          <p:cNvSpPr txBox="1">
            <a:spLocks noGrp="1"/>
          </p:cNvSpPr>
          <p:nvPr>
            <p:ph type="body" idx="1"/>
          </p:nvPr>
        </p:nvSpPr>
        <p:spPr>
          <a:xfrm>
            <a:off x="1012025" y="1845725"/>
            <a:ext cx="10143600" cy="43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 python identifier is a name to identify a variable, function, class, module or other objects.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dk1"/>
                </a:solidFill>
              </a:rPr>
              <a:t>Naming Conventions for Python Identifiers:</a:t>
            </a:r>
            <a:endParaRPr sz="2600"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Identifiers cannot be a </a:t>
            </a:r>
            <a:r>
              <a:rPr lang="en-US" b="1" dirty="0">
                <a:solidFill>
                  <a:schemeClr val="dk1"/>
                </a:solidFill>
              </a:rPr>
              <a:t>keyword</a:t>
            </a:r>
            <a:r>
              <a:rPr lang="en-US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Identifiers are </a:t>
            </a:r>
            <a:r>
              <a:rPr lang="en-US" b="1" dirty="0">
                <a:solidFill>
                  <a:schemeClr val="dk1"/>
                </a:solidFill>
              </a:rPr>
              <a:t>case-sensitive</a:t>
            </a:r>
            <a:r>
              <a:rPr lang="en-US" dirty="0">
                <a:solidFill>
                  <a:schemeClr val="dk1"/>
                </a:solidFill>
              </a:rPr>
              <a:t>. (</a:t>
            </a:r>
            <a:r>
              <a:rPr lang="en-US" i="1" dirty="0">
                <a:solidFill>
                  <a:schemeClr val="dk1"/>
                </a:solidFill>
              </a:rPr>
              <a:t>AGE, age, Age are three different identifiers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It can 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contain alpha-numeric characters and underscores (A-z, 0-9, and _ )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solidFill>
                  <a:schemeClr val="dk1"/>
                </a:solidFill>
              </a:rPr>
              <a:t> However, it must begin with a </a:t>
            </a:r>
            <a:r>
              <a:rPr lang="en-US" b="1" i="1" dirty="0">
                <a:solidFill>
                  <a:schemeClr val="dk1"/>
                </a:solidFill>
              </a:rPr>
              <a:t>letter</a:t>
            </a:r>
            <a:r>
              <a:rPr lang="en-US" dirty="0">
                <a:solidFill>
                  <a:schemeClr val="dk1"/>
                </a:solidFill>
              </a:rPr>
              <a:t> or </a:t>
            </a:r>
            <a:r>
              <a:rPr lang="en-US" b="1" i="1" dirty="0">
                <a:solidFill>
                  <a:schemeClr val="dk1"/>
                </a:solidFill>
              </a:rPr>
              <a:t>underscore ( _ )</a:t>
            </a:r>
            <a:r>
              <a:rPr lang="en-US" dirty="0">
                <a:solidFill>
                  <a:schemeClr val="dk1"/>
                </a:solidFill>
              </a:rPr>
              <a:t>. The first letter of an identifier cannot be a digit.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It's a convention to start an identifier with a letter rather _.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White Spaces are not allowed.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We cannot use special symbols like !, @, #, $, and so on.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54" name="Google Shape;254;g26c79c83f5e_0_136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5" name="Google Shape;255;g26c79c83f5e_0_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6" name="Google Shape;256;g26c79c83f5e_0_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6c79c83f5e_0_1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6c79c83f5e_0_1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c79c83f5e_0_1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Python Syntax (Reserved Keywords)</a:t>
            </a:r>
            <a:endParaRPr sz="4600"/>
          </a:p>
        </p:txBody>
      </p:sp>
      <p:graphicFrame>
        <p:nvGraphicFramePr>
          <p:cNvPr id="265" name="Google Shape;265;g26c79c83f5e_0_149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6" name="Google Shape;266;g26c79c83f5e_0_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67" name="Google Shape;267;g26c79c83f5e_0_1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26c79c83f5e_0_1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6c79c83f5e_0_1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26c79c83f5e_0_1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1725" y="1760825"/>
            <a:ext cx="7078599" cy="28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6c79c83f5e_0_149"/>
          <p:cNvSpPr txBox="1">
            <a:spLocks noGrp="1"/>
          </p:cNvSpPr>
          <p:nvPr>
            <p:ph type="body" idx="1"/>
          </p:nvPr>
        </p:nvSpPr>
        <p:spPr>
          <a:xfrm>
            <a:off x="1012025" y="4961325"/>
            <a:ext cx="101436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For Details About Keywords: https://www.digitalocean.com/community/tutorials/python-keywords-identifiers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c79c83f5e_0_16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Python Syntax (Lines &amp; Indentation)</a:t>
            </a:r>
            <a:endParaRPr sz="4600"/>
          </a:p>
        </p:txBody>
      </p:sp>
      <p:graphicFrame>
        <p:nvGraphicFramePr>
          <p:cNvPr id="278" name="Google Shape;278;g26c79c83f5e_0_164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9" name="Google Shape;279;g26c79c83f5e_0_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0" name="Google Shape;280;g26c79c83f5e_0_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6c79c83f5e_0_1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6c79c83f5e_0_1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26c79c83f5e_0_164"/>
          <p:cNvSpPr txBox="1">
            <a:spLocks noGrp="1"/>
          </p:cNvSpPr>
          <p:nvPr>
            <p:ph type="body" idx="1"/>
          </p:nvPr>
        </p:nvSpPr>
        <p:spPr>
          <a:xfrm>
            <a:off x="1012025" y="1913325"/>
            <a:ext cx="10143600" cy="1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Python programming provides </a:t>
            </a:r>
            <a:r>
              <a:rPr lang="en-US" b="1">
                <a:solidFill>
                  <a:schemeClr val="dk1"/>
                </a:solidFill>
              </a:rPr>
              <a:t>no braces </a:t>
            </a:r>
            <a:r>
              <a:rPr lang="en-US">
                <a:solidFill>
                  <a:schemeClr val="dk1"/>
                </a:solidFill>
              </a:rPr>
              <a:t>to indicate </a:t>
            </a:r>
            <a:r>
              <a:rPr lang="en-US" b="1">
                <a:solidFill>
                  <a:schemeClr val="dk1"/>
                </a:solidFill>
              </a:rPr>
              <a:t>blocks of code</a:t>
            </a:r>
            <a:r>
              <a:rPr lang="en-US">
                <a:solidFill>
                  <a:schemeClr val="dk1"/>
                </a:solidFill>
              </a:rPr>
              <a:t> for class and function definitions or flow control.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Blocks of code are denoted by </a:t>
            </a:r>
            <a:r>
              <a:rPr lang="en-US" b="1">
                <a:solidFill>
                  <a:schemeClr val="dk1"/>
                </a:solidFill>
              </a:rPr>
              <a:t>line indentation,</a:t>
            </a:r>
            <a:r>
              <a:rPr lang="en-US">
                <a:solidFill>
                  <a:schemeClr val="dk1"/>
                </a:solidFill>
              </a:rPr>
              <a:t> which is rigidly enforced.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lang="en-US" b="1">
                <a:solidFill>
                  <a:schemeClr val="dk1"/>
                </a:solidFill>
              </a:rPr>
              <a:t>number of spaces</a:t>
            </a:r>
            <a:r>
              <a:rPr lang="en-US">
                <a:solidFill>
                  <a:schemeClr val="dk1"/>
                </a:solidFill>
              </a:rPr>
              <a:t> in the indentation is variable, but all statements within the block must be indented the </a:t>
            </a:r>
            <a:r>
              <a:rPr lang="en-US" b="1">
                <a:solidFill>
                  <a:schemeClr val="dk1"/>
                </a:solidFill>
              </a:rPr>
              <a:t>same amount</a:t>
            </a:r>
            <a:r>
              <a:rPr lang="en-US">
                <a:solidFill>
                  <a:schemeClr val="dk1"/>
                </a:solidFill>
              </a:rPr>
              <a:t>. For example −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5" name="Google Shape;285;g26c79c83f5e_0_1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0200" y="3956925"/>
            <a:ext cx="8146250" cy="17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c79c83f5e_0_18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Python Syntax (Multi-Line Statements)</a:t>
            </a:r>
            <a:endParaRPr sz="4600"/>
          </a:p>
        </p:txBody>
      </p:sp>
      <p:graphicFrame>
        <p:nvGraphicFramePr>
          <p:cNvPr id="291" name="Google Shape;291;g26c79c83f5e_0_184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2" name="Google Shape;292;g26c79c83f5e_0_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93" name="Google Shape;293;g26c79c83f5e_0_1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26c79c83f5e_0_1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26c79c83f5e_0_1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26c79c83f5e_0_184"/>
          <p:cNvSpPr txBox="1">
            <a:spLocks noGrp="1"/>
          </p:cNvSpPr>
          <p:nvPr>
            <p:ph type="body" idx="1"/>
          </p:nvPr>
        </p:nvSpPr>
        <p:spPr>
          <a:xfrm>
            <a:off x="1012025" y="1913325"/>
            <a:ext cx="5913600" cy="1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Use of the </a:t>
            </a:r>
            <a:r>
              <a:rPr lang="en-US" sz="2200" b="1" i="1" dirty="0">
                <a:solidFill>
                  <a:schemeClr val="dk1"/>
                </a:solidFill>
              </a:rPr>
              <a:t>line continuation character (\)</a:t>
            </a:r>
            <a:endParaRPr sz="2200" b="1" i="1" dirty="0">
              <a:solidFill>
                <a:schemeClr val="dk1"/>
              </a:solidFill>
            </a:endParaRPr>
          </a:p>
        </p:txBody>
      </p:sp>
      <p:pic>
        <p:nvPicPr>
          <p:cNvPr id="298" name="Google Shape;298;g26c79c83f5e_0_1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4250" y="3042525"/>
            <a:ext cx="4931150" cy="16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c79c83f5e_0_19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Python Syntax (Multi-Line Statements) </a:t>
            </a:r>
            <a:r>
              <a:rPr lang="en-US" sz="3000"/>
              <a:t>Cnt.</a:t>
            </a:r>
            <a:endParaRPr sz="3000"/>
          </a:p>
        </p:txBody>
      </p:sp>
      <p:graphicFrame>
        <p:nvGraphicFramePr>
          <p:cNvPr id="304" name="Google Shape;304;g26c79c83f5e_0_199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5" name="Google Shape;305;g26c79c83f5e_0_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6" name="Google Shape;306;g26c79c83f5e_0_1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6c79c83f5e_0_1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6c79c83f5e_0_1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26c79c83f5e_0_199"/>
          <p:cNvSpPr txBox="1">
            <a:spLocks noGrp="1"/>
          </p:cNvSpPr>
          <p:nvPr>
            <p:ph type="body" idx="1"/>
          </p:nvPr>
        </p:nvSpPr>
        <p:spPr>
          <a:xfrm>
            <a:off x="1012025" y="1913325"/>
            <a:ext cx="9030900" cy="1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Statements contained within the [], {}, or () brackets do not need to use the </a:t>
            </a:r>
            <a:r>
              <a:rPr lang="en-US" sz="2200" b="1" i="1" dirty="0">
                <a:solidFill>
                  <a:schemeClr val="dk1"/>
                </a:solidFill>
              </a:rPr>
              <a:t>line continuation character</a:t>
            </a:r>
            <a:r>
              <a:rPr lang="en-US" sz="2200" dirty="0">
                <a:solidFill>
                  <a:schemeClr val="dk1"/>
                </a:solidFill>
              </a:rPr>
              <a:t>.</a:t>
            </a:r>
            <a:endParaRPr sz="2200" dirty="0">
              <a:solidFill>
                <a:schemeClr val="dk1"/>
              </a:solidFill>
            </a:endParaRPr>
          </a:p>
        </p:txBody>
      </p:sp>
      <p:pic>
        <p:nvPicPr>
          <p:cNvPr id="311" name="Google Shape;311;g26c79c83f5e_0_1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7800" y="3271125"/>
            <a:ext cx="8410250" cy="11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is Python?</a:t>
            </a: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10058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“Python is an interpreted, </a:t>
            </a:r>
            <a:r>
              <a:rPr lang="en-US" b="1" dirty="0">
                <a:solidFill>
                  <a:schemeClr val="dk1"/>
                </a:solidFill>
              </a:rPr>
              <a:t>object-oriented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b="1" dirty="0">
                <a:solidFill>
                  <a:schemeClr val="dk1"/>
                </a:solidFill>
              </a:rPr>
              <a:t>high-level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sz="2400" b="1" dirty="0">
                <a:solidFill>
                  <a:schemeClr val="dk1"/>
                </a:solidFill>
              </a:rPr>
              <a:t>Programming Language</a:t>
            </a:r>
            <a:r>
              <a:rPr lang="en-US" dirty="0">
                <a:solidFill>
                  <a:schemeClr val="dk1"/>
                </a:solidFill>
              </a:rPr>
              <a:t> with dynamic semantics.” It was created by </a:t>
            </a:r>
            <a:r>
              <a:rPr lang="en-US" i="1" dirty="0">
                <a:solidFill>
                  <a:schemeClr val="dk1"/>
                </a:solidFill>
              </a:rPr>
              <a:t>Guido van Rossum</a:t>
            </a:r>
            <a:r>
              <a:rPr lang="en-US" dirty="0">
                <a:solidFill>
                  <a:schemeClr val="dk1"/>
                </a:solidFill>
              </a:rPr>
              <a:t>, and released in 1991 (Current Version of python is: 3).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2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1097275" y="3508250"/>
            <a:ext cx="10414144" cy="16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What is </a:t>
            </a:r>
            <a:r>
              <a:rPr lang="en-US" b="1" dirty="0">
                <a:solidFill>
                  <a:schemeClr val="dk1"/>
                </a:solidFill>
              </a:rPr>
              <a:t>object-oriented?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What does</a:t>
            </a:r>
            <a:r>
              <a:rPr lang="en-US" b="1" dirty="0">
                <a:solidFill>
                  <a:schemeClr val="dk1"/>
                </a:solidFill>
              </a:rPr>
              <a:t> high-level</a:t>
            </a:r>
            <a:r>
              <a:rPr lang="en-US" dirty="0">
                <a:solidFill>
                  <a:schemeClr val="dk1"/>
                </a:solidFill>
              </a:rPr>
              <a:t> programming language mean?</a:t>
            </a: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Used for: </a:t>
            </a:r>
            <a:r>
              <a:rPr lang="en-US" i="1" dirty="0">
                <a:solidFill>
                  <a:schemeClr val="dk1"/>
                </a:solidFill>
              </a:rPr>
              <a:t>web development, software development, mathematics, game development, research</a:t>
            </a:r>
            <a:endParaRPr i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c79c83f5e_0_2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Python Syntax (Comments in Python)</a:t>
            </a:r>
            <a:endParaRPr sz="3000"/>
          </a:p>
        </p:txBody>
      </p:sp>
      <p:graphicFrame>
        <p:nvGraphicFramePr>
          <p:cNvPr id="317" name="Google Shape;317;g26c79c83f5e_0_213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8" name="Google Shape;318;g26c79c83f5e_0_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19" name="Google Shape;319;g26c79c83f5e_0_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26c79c83f5e_0_2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6c79c83f5e_0_2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26c79c83f5e_0_213"/>
          <p:cNvSpPr txBox="1">
            <a:spLocks noGrp="1"/>
          </p:cNvSpPr>
          <p:nvPr>
            <p:ph type="body" idx="1"/>
          </p:nvPr>
        </p:nvSpPr>
        <p:spPr>
          <a:xfrm>
            <a:off x="1012025" y="1913325"/>
            <a:ext cx="9030900" cy="26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A comment is a programmer-readable explanation or annotation in the Python source code that ignored by Python interpreter.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Single Line Comment:</a:t>
            </a:r>
            <a:r>
              <a:rPr lang="en-US" sz="22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chemeClr val="dk1"/>
                </a:solidFill>
              </a:rPr>
              <a:t>use </a:t>
            </a:r>
            <a:r>
              <a:rPr lang="en-US" sz="3000" b="1">
                <a:solidFill>
                  <a:schemeClr val="dk1"/>
                </a:solidFill>
              </a:rPr>
              <a:t>#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324" name="Google Shape;324;g26c79c83f5e_0_2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6800" y="3852825"/>
            <a:ext cx="9620375" cy="13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c79c83f5e_0_2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Python Syntax (Comments in Python)</a:t>
            </a:r>
            <a:endParaRPr sz="3000"/>
          </a:p>
        </p:txBody>
      </p:sp>
      <p:graphicFrame>
        <p:nvGraphicFramePr>
          <p:cNvPr id="330" name="Google Shape;330;g26c79c83f5e_0_234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1" name="Google Shape;331;g26c79c83f5e_0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2" name="Google Shape;332;g26c79c83f5e_0_2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6c79c83f5e_0_2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6c79c83f5e_0_2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6c79c83f5e_0_234"/>
          <p:cNvSpPr txBox="1">
            <a:spLocks noGrp="1"/>
          </p:cNvSpPr>
          <p:nvPr>
            <p:ph type="body" idx="1"/>
          </p:nvPr>
        </p:nvSpPr>
        <p:spPr>
          <a:xfrm>
            <a:off x="1012025" y="1913325"/>
            <a:ext cx="9030900" cy="26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A comment is a programmer-readable explanation or annotation in the Python source code that ignored by Python interpreter.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Multi Line Comment:</a:t>
            </a:r>
            <a:r>
              <a:rPr lang="en-US" sz="22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chemeClr val="dk1"/>
                </a:solidFill>
              </a:rPr>
              <a:t>use </a:t>
            </a:r>
            <a:r>
              <a:rPr lang="en-US" sz="3000" b="1">
                <a:solidFill>
                  <a:schemeClr val="dk1"/>
                </a:solidFill>
              </a:rPr>
              <a:t>‘ ‘ ‘ text ’ ’ ’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337" name="Google Shape;337;g26c79c83f5e_0_2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7800" y="3776625"/>
            <a:ext cx="5602875" cy="22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4175" y="2019300"/>
            <a:ext cx="6343650" cy="3562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3" name="Google Shape;343;p11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4" name="Google Shape;34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5" name="Google Shape;34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c79c83f5e_0_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Why Python?</a:t>
            </a:r>
            <a:endParaRPr/>
          </a:p>
        </p:txBody>
      </p:sp>
      <p:graphicFrame>
        <p:nvGraphicFramePr>
          <p:cNvPr id="127" name="Google Shape;127;g26c79c83f5e_0_35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8" name="Google Shape;128;g26c79c83f5e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9" name="Google Shape;129;g26c79c83f5e_0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6c79c83f5e_0_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6c79c83f5e_0_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6c79c83f5e_0_35"/>
          <p:cNvSpPr txBox="1">
            <a:spLocks noGrp="1"/>
          </p:cNvSpPr>
          <p:nvPr>
            <p:ph type="body" idx="1"/>
          </p:nvPr>
        </p:nvSpPr>
        <p:spPr>
          <a:xfrm>
            <a:off x="1097275" y="1831850"/>
            <a:ext cx="5066400" cy="3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It’s almost </a:t>
            </a:r>
            <a:r>
              <a:rPr lang="en-US" b="1">
                <a:solidFill>
                  <a:schemeClr val="dk1"/>
                </a:solidFill>
              </a:rPr>
              <a:t>close to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b="1">
                <a:solidFill>
                  <a:schemeClr val="dk1"/>
                </a:solidFill>
              </a:rPr>
              <a:t>HUMAN</a:t>
            </a:r>
            <a:r>
              <a:rPr lang="en-US">
                <a:solidFill>
                  <a:schemeClr val="dk1"/>
                </a:solidFill>
              </a:rPr>
              <a:t> language.</a:t>
            </a:r>
            <a:endParaRPr>
              <a:solidFill>
                <a:schemeClr val="dk1"/>
              </a:solidFill>
            </a:endParaRPr>
          </a:p>
          <a:p>
            <a:pPr marL="91440" lvl="0" indent="-787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Python is </a:t>
            </a:r>
            <a:r>
              <a:rPr lang="en-US" b="1">
                <a:solidFill>
                  <a:schemeClr val="dk1"/>
                </a:solidFill>
              </a:rPr>
              <a:t>simple and so easy</a:t>
            </a:r>
            <a:r>
              <a:rPr lang="en-US">
                <a:solidFill>
                  <a:schemeClr val="dk1"/>
                </a:solidFill>
              </a:rPr>
              <a:t> to learn.</a:t>
            </a:r>
            <a:endParaRPr>
              <a:solidFill>
                <a:schemeClr val="dk1"/>
              </a:solidFill>
            </a:endParaRPr>
          </a:p>
          <a:p>
            <a:pPr marL="91440" lvl="0" indent="-787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Python is </a:t>
            </a:r>
            <a:r>
              <a:rPr lang="en-US" b="1">
                <a:solidFill>
                  <a:schemeClr val="dk1"/>
                </a:solidFill>
              </a:rPr>
              <a:t>Open Source</a:t>
            </a:r>
            <a:r>
              <a:rPr lang="en-US">
                <a:solidFill>
                  <a:schemeClr val="dk1"/>
                </a:solidFill>
              </a:rPr>
              <a:t> which means its available free of cost.</a:t>
            </a:r>
            <a:endParaRPr>
              <a:solidFill>
                <a:schemeClr val="dk1"/>
              </a:solidFill>
            </a:endParaRPr>
          </a:p>
          <a:p>
            <a:pPr marL="91440" lvl="0" indent="-787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Python works on different platforms (Windows, Mac, Linux, Raspberry Pi, etc).</a:t>
            </a:r>
            <a:endParaRPr>
              <a:solidFill>
                <a:schemeClr val="dk1"/>
              </a:solidFill>
            </a:endParaRPr>
          </a:p>
          <a:p>
            <a:pPr marL="91440" lvl="0" indent="-787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Python is much in demand and ensures </a:t>
            </a:r>
            <a:r>
              <a:rPr lang="en-US" b="1">
                <a:solidFill>
                  <a:schemeClr val="dk1"/>
                </a:solidFill>
              </a:rPr>
              <a:t>high salary</a:t>
            </a:r>
            <a:r>
              <a:rPr lang="en-US">
                <a:solidFill>
                  <a:schemeClr val="dk1"/>
                </a:solidFill>
              </a:rPr>
              <a:t> in tech related JOB.</a:t>
            </a:r>
            <a:endParaRPr>
              <a:solidFill>
                <a:schemeClr val="dk1"/>
              </a:solidFill>
            </a:endParaRPr>
          </a:p>
          <a:p>
            <a:pPr marL="91440" lvl="0" indent="-787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Python has </a:t>
            </a:r>
            <a:r>
              <a:rPr lang="en-US" b="1">
                <a:solidFill>
                  <a:schemeClr val="dk1"/>
                </a:solidFill>
              </a:rPr>
              <a:t>powerful development libraries</a:t>
            </a:r>
            <a:r>
              <a:rPr lang="en-US">
                <a:solidFill>
                  <a:schemeClr val="dk1"/>
                </a:solidFill>
              </a:rPr>
              <a:t> include </a:t>
            </a:r>
            <a:r>
              <a:rPr lang="en-US" b="1">
                <a:solidFill>
                  <a:schemeClr val="dk1"/>
                </a:solidFill>
              </a:rPr>
              <a:t>AI, ML</a:t>
            </a:r>
            <a:r>
              <a:rPr lang="en-US">
                <a:solidFill>
                  <a:schemeClr val="dk1"/>
                </a:solidFill>
              </a:rPr>
              <a:t> 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g26c79c83f5e_0_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5966" y="1952438"/>
            <a:ext cx="4806159" cy="41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Python Job Markets</a:t>
            </a:r>
            <a:endParaRPr/>
          </a:p>
        </p:txBody>
      </p:sp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6357697" y="1845700"/>
            <a:ext cx="4211700" cy="3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Google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Intel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NASA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PayPal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Facebook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IBM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Amazon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Netflix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Pinterest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Uber  and many more.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1" name="Google Shape;141;p3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2" name="Google Shape;14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 txBox="1">
            <a:spLocks noGrp="1"/>
          </p:cNvSpPr>
          <p:nvPr>
            <p:ph type="body" idx="1"/>
          </p:nvPr>
        </p:nvSpPr>
        <p:spPr>
          <a:xfrm>
            <a:off x="1231525" y="1845700"/>
            <a:ext cx="4599600" cy="3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Python is very high in demand and all the major international companies nowadays.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Today a Python Programmer with 3-5 years of experience is asking for around </a:t>
            </a:r>
            <a:r>
              <a:rPr lang="en-US" sz="2200" b="1">
                <a:solidFill>
                  <a:schemeClr val="dk1"/>
                </a:solidFill>
              </a:rPr>
              <a:t>$150,000</a:t>
            </a:r>
            <a:r>
              <a:rPr lang="en-US" sz="2200">
                <a:solidFill>
                  <a:schemeClr val="dk1"/>
                </a:solidFill>
              </a:rPr>
              <a:t> annual package.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c79c83f5e_0_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Careers in Python</a:t>
            </a:r>
            <a:endParaRPr/>
          </a:p>
        </p:txBody>
      </p:sp>
      <p:sp>
        <p:nvSpPr>
          <p:cNvPr id="153" name="Google Shape;153;g26c79c83f5e_0_0"/>
          <p:cNvSpPr txBox="1">
            <a:spLocks noGrp="1"/>
          </p:cNvSpPr>
          <p:nvPr>
            <p:ph type="body" idx="1"/>
          </p:nvPr>
        </p:nvSpPr>
        <p:spPr>
          <a:xfrm>
            <a:off x="1249675" y="1845709"/>
            <a:ext cx="43128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Game developer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Web designer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Python developer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Full-stack developer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Machine learning engineer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Data scientist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Data analyst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Data engineer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DevOps engineer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Software engineer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4" name="Google Shape;154;g26c79c83f5e_0_0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5" name="Google Shape;155;g26c79c83f5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6" name="Google Shape;156;g26c79c83f5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6c79c83f5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6c79c83f5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c79c83f5e_0_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Characteristics of Python</a:t>
            </a:r>
            <a:endParaRPr/>
          </a:p>
        </p:txBody>
      </p:sp>
      <p:sp>
        <p:nvSpPr>
          <p:cNvPr id="177" name="Google Shape;177;g26c79c83f5e_0_11"/>
          <p:cNvSpPr txBox="1">
            <a:spLocks noGrp="1"/>
          </p:cNvSpPr>
          <p:nvPr>
            <p:ph type="body" idx="1"/>
          </p:nvPr>
        </p:nvSpPr>
        <p:spPr>
          <a:xfrm>
            <a:off x="1097268" y="1845712"/>
            <a:ext cx="10058400" cy="3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It supports functional and structured programming methods as well as OOP.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It can be used as a scripting language or can be compiled to bytecode for building large applications.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It provides very high-level dynamic data types and supports dynamic type checking. </a:t>
            </a:r>
            <a:endParaRPr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It supports automatic garbage collection. It can be easily integrated with C, C++, COM, ActiveX, CORBA, and Java.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78" name="Google Shape;178;g26c79c83f5e_0_11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9" name="Google Shape;179;g26c79c83f5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0" name="Google Shape;180;g26c79c83f5e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6c79c83f5e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6c79c83f5e_0_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c79c83f5e_0_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Our Goal</a:t>
            </a:r>
            <a:endParaRPr dirty="0"/>
          </a:p>
        </p:txBody>
      </p:sp>
      <p:sp>
        <p:nvSpPr>
          <p:cNvPr id="177" name="Google Shape;177;g26c79c83f5e_0_11"/>
          <p:cNvSpPr txBox="1">
            <a:spLocks noGrp="1"/>
          </p:cNvSpPr>
          <p:nvPr>
            <p:ph type="body" idx="1"/>
          </p:nvPr>
        </p:nvSpPr>
        <p:spPr>
          <a:xfrm>
            <a:off x="1097268" y="1845712"/>
            <a:ext cx="10058400" cy="3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Basic of Python</a:t>
            </a: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Creating simple program</a:t>
            </a: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Introducing 2/3 modules/library (</a:t>
            </a:r>
            <a:r>
              <a:rPr lang="en-US" i="1" dirty="0">
                <a:solidFill>
                  <a:schemeClr val="dk1"/>
                </a:solidFill>
              </a:rPr>
              <a:t>Pandas, NumPy, </a:t>
            </a:r>
            <a:r>
              <a:rPr lang="en-US" i="1" dirty="0" err="1">
                <a:solidFill>
                  <a:schemeClr val="dk1"/>
                </a:solidFill>
              </a:rPr>
              <a:t>MatSciPy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Implementing simple </a:t>
            </a:r>
            <a:r>
              <a:rPr lang="en-US" i="1" dirty="0">
                <a:solidFill>
                  <a:schemeClr val="dk1"/>
                </a:solidFill>
              </a:rPr>
              <a:t>AI/ML </a:t>
            </a:r>
            <a:r>
              <a:rPr lang="en-US" dirty="0">
                <a:solidFill>
                  <a:schemeClr val="dk1"/>
                </a:solidFill>
              </a:rPr>
              <a:t>based Application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178" name="Google Shape;178;g26c79c83f5e_0_11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9" name="Google Shape;179;g26c79c83f5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0" name="Google Shape;180;g26c79c83f5e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6c79c83f5e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6c79c83f5e_0_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77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69F1-C968-8ACD-7F99-9E4B8E3A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Python Environment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F118-87F7-E968-6C85-27342D444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BD" dirty="0"/>
              <a:t>Download and install latest version of python (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https://www.python.org/downloads/windows/</a:t>
            </a:r>
            <a:r>
              <a:rPr lang="en-BD" dirty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BD" dirty="0"/>
              <a:t>IDE (Integrated Development Environment)</a:t>
            </a:r>
          </a:p>
          <a:p>
            <a:pPr lvl="1">
              <a:buFont typeface="Wingdings" pitchFamily="2" charset="2"/>
              <a:buChar char="q"/>
            </a:pPr>
            <a:r>
              <a:rPr lang="en-BD" b="1" dirty="0">
                <a:solidFill>
                  <a:srgbClr val="FF0000"/>
                </a:solidFill>
              </a:rPr>
              <a:t>PyCharm</a:t>
            </a:r>
            <a:r>
              <a:rPr lang="en-BD" dirty="0"/>
              <a:t> (Community version): </a:t>
            </a:r>
            <a:r>
              <a:rPr lang="en-GB" dirty="0">
                <a:hlinkClick r:id="rId3"/>
              </a:rPr>
              <a:t>https://www.jetbrains.com/pycharm/</a:t>
            </a:r>
            <a:r>
              <a:rPr lang="en-GB" dirty="0"/>
              <a:t> 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3573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c79c83f5e_0_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Python Environment Setup</a:t>
            </a:r>
            <a:endParaRPr/>
          </a:p>
        </p:txBody>
      </p:sp>
      <p:sp>
        <p:nvSpPr>
          <p:cNvPr id="189" name="Google Shape;189;g26c79c83f5e_0_22"/>
          <p:cNvSpPr txBox="1">
            <a:spLocks noGrp="1"/>
          </p:cNvSpPr>
          <p:nvPr>
            <p:ph type="body" idx="1"/>
          </p:nvPr>
        </p:nvSpPr>
        <p:spPr>
          <a:xfrm>
            <a:off x="1012025" y="1845725"/>
            <a:ext cx="50271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Download &amp; Install Python: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https://www.python.org/downloads/windows/</a:t>
            </a:r>
            <a:endParaRPr dirty="0">
              <a:solidFill>
                <a:schemeClr val="dk1"/>
              </a:solidFill>
            </a:endParaRPr>
          </a:p>
          <a:p>
            <a:pPr marL="91440" lvl="0" indent="-787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chemeClr val="dk1"/>
                </a:solidFill>
              </a:rPr>
              <a:t>Double click on the file where it has been downloaded to start the installation.</a:t>
            </a:r>
            <a:endParaRPr dirty="0">
              <a:solidFill>
                <a:schemeClr val="dk1"/>
              </a:solidFill>
            </a:endParaRPr>
          </a:p>
          <a:p>
            <a:pPr marL="91440" lvl="0" indent="-787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chemeClr val="dk1"/>
                </a:solidFill>
              </a:rPr>
              <a:t>Click the Install Now button, it is advised to choose the installation folder with a relatively shorter path, and tick the second check box to update the PATH variable.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190" name="Google Shape;190;g26c79c83f5e_0_22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1" name="Google Shape;191;g26c79c83f5e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2" name="Google Shape;192;g26c79c83f5e_0_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6c79c83f5e_0_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6c79c83f5e_0_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6c79c83f5e_0_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1450" y="1841411"/>
            <a:ext cx="5763476" cy="41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972</Words>
  <Application>Microsoft Macintosh PowerPoint</Application>
  <PresentationFormat>Widescreen</PresentationFormat>
  <Paragraphs>102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Retrospect</vt:lpstr>
      <vt:lpstr>PYTHON</vt:lpstr>
      <vt:lpstr>What is Python?</vt:lpstr>
      <vt:lpstr>Why Python?</vt:lpstr>
      <vt:lpstr>Python Job Markets</vt:lpstr>
      <vt:lpstr>Careers in Python</vt:lpstr>
      <vt:lpstr>Characteristics of Python</vt:lpstr>
      <vt:lpstr>Our Goal</vt:lpstr>
      <vt:lpstr>Python Environment Setup</vt:lpstr>
      <vt:lpstr>Python Environment Setup</vt:lpstr>
      <vt:lpstr>Python Environment Setup</vt:lpstr>
      <vt:lpstr>Python Environment Setup</vt:lpstr>
      <vt:lpstr>Python Environment Setup (path setting)</vt:lpstr>
      <vt:lpstr>Python Environment (ONLINE)</vt:lpstr>
      <vt:lpstr>Start with Python</vt:lpstr>
      <vt:lpstr>Python Syntax (Identifiers)</vt:lpstr>
      <vt:lpstr>Python Syntax (Reserved Keywords)</vt:lpstr>
      <vt:lpstr>Python Syntax (Lines &amp; Indentation)</vt:lpstr>
      <vt:lpstr>Python Syntax (Multi-Line Statements)</vt:lpstr>
      <vt:lpstr>Python Syntax (Multi-Line Statements) Cnt.</vt:lpstr>
      <vt:lpstr>Python Syntax (Comments in Python)</vt:lpstr>
      <vt:lpstr>Python Syntax (Comments in Python)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R.H Khan</dc:creator>
  <cp:lastModifiedBy>Md Samsuddoha</cp:lastModifiedBy>
  <cp:revision>10</cp:revision>
  <dcterms:created xsi:type="dcterms:W3CDTF">2024-03-25T03:03:13Z</dcterms:created>
  <dcterms:modified xsi:type="dcterms:W3CDTF">2024-08-24T18:34:57Z</dcterms:modified>
</cp:coreProperties>
</file>