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334" r:id="rId3"/>
    <p:sldId id="347" r:id="rId4"/>
    <p:sldId id="348" r:id="rId5"/>
    <p:sldId id="349" r:id="rId6"/>
    <p:sldId id="350" r:id="rId7"/>
    <p:sldId id="351" r:id="rId8"/>
    <p:sldId id="352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353" r:id="rId32"/>
    <p:sldId id="354" r:id="rId33"/>
    <p:sldId id="302" r:id="rId34"/>
    <p:sldId id="303" r:id="rId35"/>
  </p:sldIdLst>
  <p:sldSz cx="9144000" cy="5143500" type="screen16x9"/>
  <p:notesSz cx="6858000" cy="9144000"/>
  <p:embeddedFontLst>
    <p:embeddedFont>
      <p:font typeface="Caveat" panose="020B0604020202020204" charset="0"/>
      <p:regular r:id="rId37"/>
      <p:bold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Sans Extra Condensed SemiBold" panose="020B0604020202020204" charset="0"/>
      <p:regular r:id="rId43"/>
      <p:bold r:id="rId44"/>
      <p:italic r:id="rId45"/>
      <p:boldItalic r:id="rId46"/>
    </p:embeddedFont>
    <p:embeddedFont>
      <p:font typeface="Fira Sans Medium" panose="020B0603050000020004" pitchFamily="34" charset="0"/>
      <p:regular r:id="rId47"/>
      <p:bold r:id="rId48"/>
      <p:italic r:id="rId49"/>
      <p:boldItalic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  <p:embeddedFont>
      <p:font typeface="Verdana" panose="020B060403050404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80" d="100"/>
          <a:sy n="80" d="100"/>
        </p:scale>
        <p:origin x="886" y="24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6f0b539ac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6f0b539ac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f0b539ac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6f0b539ac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f0b539ac6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6f0b539ac6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6f0b539ac6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6f0b539ac6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6f0b539ac6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6f0b539ac6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6f0b539ac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6f0b539ac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6f0b539ac6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6f0b539ac6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f0b539ac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6f0b539ac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f0b539ac6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6f0b539ac6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6f0b539ac6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6f0b539ac6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f01a9d3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f01a9d3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f0b539ac6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6f0b539ac6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6f0b539ac6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6f0b539ac6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f0b539ac6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6f0b539ac6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ec1a1233a81d56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ec1a1233a81d56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ec1a1233a81d56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ec1a1233a81d56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492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ec1a1233a81d56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ec1a1233a81d56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870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6f0b539ac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6f0b539ac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6f0b539a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6f0b539a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f0b539ac6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f0b539ac6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f0b539ac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6f0b539ac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f0b539ac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f0b539ac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f0b539ac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f0b539ac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f0b539ac6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f0b539ac6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f0b539ac6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6f0b539ac6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f0b539ac6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6f0b539ac6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t2_Q2BRzeEE?si=OO6J_YNCZykedqsT" TargetMode="External"/><Relationship Id="rId3" Type="http://schemas.openxmlformats.org/officeDocument/2006/relationships/hyperlink" Target="https://www.tutorialspoint.com/python/index.htm" TargetMode="External"/><Relationship Id="rId7" Type="http://schemas.openxmlformats.org/officeDocument/2006/relationships/hyperlink" Target="https://www.geeksforgeeks.org/python-programming-languag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w3resource.com/python-exercises/string/" TargetMode="External"/><Relationship Id="rId4" Type="http://schemas.openxmlformats.org/officeDocument/2006/relationships/hyperlink" Target="https://www.w3resource.com/python/python-tutorial.php" TargetMode="External"/><Relationship Id="rId9" Type="http://schemas.openxmlformats.org/officeDocument/2006/relationships/hyperlink" Target="https://realpython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533400" y="1187350"/>
            <a:ext cx="32958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PYTHON</a:t>
            </a:r>
            <a:endParaRPr sz="5000">
              <a:solidFill>
                <a:schemeClr val="accent4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533400" y="21320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Lecture - 06</a:t>
            </a:r>
            <a:endParaRPr sz="19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609900" y="2770225"/>
            <a:ext cx="3295800" cy="15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63C4C"/>
                </a:solidFill>
              </a:rPr>
              <a:t>Python Control Statements</a:t>
            </a:r>
            <a:endParaRPr sz="1800" b="1" dirty="0">
              <a:solidFill>
                <a:srgbClr val="263C4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C4C"/>
              </a:buClr>
              <a:buSzPts val="1800"/>
              <a:buChar char="●"/>
            </a:pPr>
            <a:r>
              <a:rPr lang="en" sz="1800" dirty="0">
                <a:solidFill>
                  <a:srgbClr val="263C4C"/>
                </a:solidFill>
              </a:rPr>
              <a:t>conditional statements</a:t>
            </a:r>
            <a:endParaRPr sz="1800" dirty="0">
              <a:solidFill>
                <a:srgbClr val="263C4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C4C"/>
              </a:buClr>
              <a:buSzPts val="1800"/>
              <a:buChar char="●"/>
            </a:pPr>
            <a:r>
              <a:rPr lang="en" sz="1800" dirty="0">
                <a:solidFill>
                  <a:srgbClr val="263C4C"/>
                </a:solidFill>
              </a:rPr>
              <a:t>loops</a:t>
            </a:r>
            <a:endParaRPr sz="1800" dirty="0">
              <a:solidFill>
                <a:srgbClr val="263C4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For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 - 1)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Barisal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Dhaka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Khulna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Sylhet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1020625" y="1152700"/>
            <a:ext cx="7052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Iterate over a List and print it’s elements.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'Barisal'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'Dhaka'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'Khulna'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'Sylhet'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09" name="Google Shape;309;p28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8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For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 - 2)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39.12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590250" y="1152700"/>
            <a:ext cx="7482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Given last 5 days temperature in a list. Find its average.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35.8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39.6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38.2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40.8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41.2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endParaRPr sz="15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For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 - 3)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u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n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v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e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y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590250" y="1152700"/>
            <a:ext cx="7482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Print all chars of a given string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"university"</a:t>
            </a:r>
            <a:endParaRPr sz="16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29" name="Google Shape;329;p30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For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with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range()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Function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1131500" y="1161375"/>
            <a:ext cx="7341000" cy="23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range(start, stop, step) →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 a List of int datatype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− Starting value of the range. </a:t>
            </a: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Optional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Default is 0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Stop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− The range goes upto stop-1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− Integers in the range increment by the step value. </a:t>
            </a:r>
            <a:r>
              <a:rPr lang="en" sz="1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Optional</a:t>
            </a: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default is 1.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1180475" y="3878700"/>
            <a:ext cx="50952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range(2,10,2)  →  2, 4, 6,8</a:t>
            </a:r>
            <a:endParaRPr sz="18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range(6)   →   0, 1, 2, 3, 4, 5</a:t>
            </a:r>
            <a:endParaRPr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38" name="Google Shape;338;p31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1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 dirty="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For Loop </a:t>
            </a:r>
            <a:r>
              <a:rPr lang="en" sz="2500" dirty="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(Example-01)-</a:t>
            </a:r>
            <a:r>
              <a:rPr lang="en" sz="2500" dirty="0">
                <a:solidFill>
                  <a:srgbClr val="FF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Using range</a:t>
            </a:r>
            <a:endParaRPr sz="3000" dirty="0">
              <a:solidFill>
                <a:srgbClr val="FF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Barisal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Dhaka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Khulna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Sylhet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1020625" y="1152700"/>
            <a:ext cx="7052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Iterate over a List and print it’s elements.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6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'Barisal'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'Dhaka'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'Khulna'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'Sylhet'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For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 - 2)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39.12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590250" y="1152700"/>
            <a:ext cx="7482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Given last 5 days temperature in a list. Find its average.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7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35.8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39.6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38.2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40.8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41.2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endParaRPr sz="17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7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7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7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7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7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7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7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58" name="Google Shape;358;p33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3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For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 - 3)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u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n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v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e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y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590250" y="1152700"/>
            <a:ext cx="7482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Print all chars of a given string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"university"</a:t>
            </a:r>
            <a:endParaRPr sz="16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68" name="Google Shape;368;p34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4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Loop Control Statement</a:t>
            </a:r>
            <a:endParaRPr sz="3000">
              <a:solidFill>
                <a:srgbClr val="1368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70" name="Google Shape;3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1071875"/>
            <a:ext cx="6633564" cy="35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76" name="Google Shape;376;p35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5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Loop Control Statement </a:t>
            </a:r>
            <a:r>
              <a:rPr lang="en" sz="3000">
                <a:solidFill>
                  <a:srgbClr val="6A995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(break)</a:t>
            </a:r>
            <a:endParaRPr sz="3000">
              <a:solidFill>
                <a:srgbClr val="6A995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Found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590250" y="1152700"/>
            <a:ext cx="7482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Find if the given list has an even value or not.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even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50" dirty="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1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1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even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 dirty="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150" dirty="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even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"Found"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"Not Found"</a:t>
            </a:r>
            <a:r>
              <a:rPr lang="en" sz="11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 dirty="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86" name="Google Shape;386;p36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Loop Control Statement </a:t>
            </a:r>
            <a:r>
              <a:rPr lang="en" sz="3000">
                <a:solidFill>
                  <a:srgbClr val="6A995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(continue)</a:t>
            </a:r>
            <a:endParaRPr sz="3000">
              <a:solidFill>
                <a:srgbClr val="6A995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3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5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7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590250" y="1152700"/>
            <a:ext cx="7482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Given a list. Print all odd numbers from the list.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90" name="Google Shape;390;p36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5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50" dirty="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5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5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5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5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550" dirty="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50" dirty="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76141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Print formats</a:t>
            </a: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User Input</a:t>
            </a: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Control Statements (If-</a:t>
            </a:r>
            <a:r>
              <a:rPr lang="en-GB" dirty="0" err="1">
                <a:solidFill>
                  <a:srgbClr val="000000"/>
                </a:solidFill>
                <a:latin typeface="Verdana" panose="020B0604030504040204" pitchFamily="34" charset="0"/>
              </a:rPr>
              <a:t>elif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-else)</a:t>
            </a:r>
          </a:p>
          <a:p>
            <a:r>
              <a:rPr lang="en-BD" b="1" dirty="0">
                <a:solidFill>
                  <a:srgbClr val="C00000"/>
                </a:solidFill>
              </a:rPr>
              <a:t>Homework (Problem Based on if-else statements)</a:t>
            </a:r>
          </a:p>
          <a:p>
            <a:r>
              <a:rPr lang="en-BD" b="1" dirty="0">
                <a:solidFill>
                  <a:srgbClr val="FF0000"/>
                </a:solidFill>
              </a:rPr>
              <a:t>Class work</a:t>
            </a:r>
          </a:p>
          <a:p>
            <a:pPr marL="114300" indent="0">
              <a:buNone/>
            </a:pPr>
            <a:r>
              <a:rPr lang="en-GB" sz="1600" dirty="0"/>
              <a:t>Write a Python program that takes the </a:t>
            </a:r>
            <a:r>
              <a:rPr lang="en-GB" sz="1600" i="1" dirty="0">
                <a:solidFill>
                  <a:srgbClr val="FF0000"/>
                </a:solidFill>
              </a:rPr>
              <a:t>age</a:t>
            </a:r>
            <a:r>
              <a:rPr lang="en-GB" sz="1600" dirty="0"/>
              <a:t> of a person as input and classifies them into one of the following age groups:</a:t>
            </a:r>
          </a:p>
          <a:p>
            <a:pPr marL="114300" indent="0">
              <a:buNone/>
            </a:pPr>
            <a:r>
              <a:rPr lang="en-GB" sz="1600" b="1" dirty="0"/>
              <a:t>		Child</a:t>
            </a:r>
            <a:r>
              <a:rPr lang="en-GB" sz="1600" dirty="0"/>
              <a:t>: 0-12 years</a:t>
            </a:r>
          </a:p>
          <a:p>
            <a:pPr marL="114300" indent="0">
              <a:buNone/>
            </a:pPr>
            <a:r>
              <a:rPr lang="en-GB" sz="1600" b="1" dirty="0"/>
              <a:t>		Teen</a:t>
            </a:r>
            <a:r>
              <a:rPr lang="en-GB" sz="1600" dirty="0"/>
              <a:t>: 13-19 years</a:t>
            </a:r>
          </a:p>
          <a:p>
            <a:pPr marL="114300" indent="0">
              <a:buNone/>
            </a:pPr>
            <a:r>
              <a:rPr lang="en-GB" sz="1600" b="1" dirty="0"/>
              <a:t>		Adult</a:t>
            </a:r>
            <a:r>
              <a:rPr lang="en-GB" sz="1600" dirty="0"/>
              <a:t>: 20-64 years</a:t>
            </a:r>
          </a:p>
          <a:p>
            <a:pPr marL="114300" indent="0">
              <a:buNone/>
            </a:pPr>
            <a:r>
              <a:rPr lang="en-GB" sz="1600" b="1" dirty="0"/>
              <a:t>		Senior</a:t>
            </a:r>
            <a:r>
              <a:rPr lang="en-GB" sz="1600" dirty="0"/>
              <a:t>: 65 years and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08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96" name="Google Shape;396;p37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7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Loop Control Statement </a:t>
            </a:r>
            <a:r>
              <a:rPr lang="en" sz="3000">
                <a:solidFill>
                  <a:srgbClr val="6A995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(pass)</a:t>
            </a:r>
            <a:endParaRPr sz="3000">
              <a:solidFill>
                <a:srgbClr val="6A995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5776200" y="2360950"/>
            <a:ext cx="3244800" cy="237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#The code print nothing.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99" name="Google Shape;399;p37"/>
          <p:cNvSpPr txBox="1"/>
          <p:nvPr/>
        </p:nvSpPr>
        <p:spPr>
          <a:xfrm>
            <a:off x="590250" y="1076500"/>
            <a:ext cx="7482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It is a null operation; nothing happens when it executes. Python pass statement is also useful in places where your code will eventually go, but has not been written yet.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0" name="Google Shape;400;p37"/>
          <p:cNvSpPr txBox="1"/>
          <p:nvPr/>
        </p:nvSpPr>
        <p:spPr>
          <a:xfrm>
            <a:off x="590250" y="2360950"/>
            <a:ext cx="5186100" cy="237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"university"</a:t>
            </a:r>
            <a:endParaRPr sz="16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65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06" name="Google Shape;406;p38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8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 dirty="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for-else Loop </a:t>
            </a:r>
            <a:r>
              <a:rPr lang="en" sz="3000" dirty="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(Syntax)</a:t>
            </a:r>
            <a:endParaRPr sz="3000" dirty="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08" name="Google Shape;408;p38"/>
          <p:cNvPicPr preferRelativeResize="0"/>
          <p:nvPr/>
        </p:nvPicPr>
        <p:blipFill rotWithShape="1">
          <a:blip r:embed="rId4">
            <a:alphaModFix/>
          </a:blip>
          <a:srcRect l="12816" r="10023"/>
          <a:stretch/>
        </p:blipFill>
        <p:spPr>
          <a:xfrm>
            <a:off x="5580800" y="1630600"/>
            <a:ext cx="3288476" cy="26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8"/>
          <p:cNvSpPr txBox="1"/>
          <p:nvPr/>
        </p:nvSpPr>
        <p:spPr>
          <a:xfrm>
            <a:off x="598100" y="1999575"/>
            <a:ext cx="41316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variable_name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iterable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#stmts in the loop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#stmts in else clause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 sz="17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15" name="Google Shape;415;p39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9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 dirty="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for-else Loop </a:t>
            </a:r>
            <a:r>
              <a:rPr lang="en" sz="3000" dirty="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(Example)</a:t>
            </a:r>
            <a:endParaRPr sz="3000" dirty="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7" name="Google Shape;417;p39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dk2"/>
                </a:solidFill>
              </a:rPr>
              <a:t>OUTPUT</a:t>
            </a:r>
            <a:endParaRPr sz="1800" b="1" u="sn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Not Found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1020625" y="1152700"/>
            <a:ext cx="7052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Find if the given list has an even value or not.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4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 dirty="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4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5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45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4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"Found"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4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450" dirty="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"Not Found"</a:t>
            </a:r>
            <a:r>
              <a:rPr lang="en" sz="14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 dirty="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25" name="Google Shape;425;p40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0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 dirty="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for-else Loop </a:t>
            </a:r>
            <a:r>
              <a:rPr lang="en" sz="3000" dirty="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(Example)</a:t>
            </a:r>
            <a:endParaRPr sz="3000" dirty="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Found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1020625" y="1152700"/>
            <a:ext cx="7052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Find if the given list has an even value or not.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"Found"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4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"Not Found"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35" name="Google Shape;435;p41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1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While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(Syntax)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445700" y="1999575"/>
            <a:ext cx="41316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</a:t>
            </a:r>
            <a:endParaRPr sz="19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r>
              <a:rPr lang="en" sz="19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statement(s)</a:t>
            </a:r>
            <a:endParaRPr sz="19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/dec</a:t>
            </a:r>
            <a:endParaRPr sz="19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8" name="Google Shape;4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375" y="1192523"/>
            <a:ext cx="5130225" cy="34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444" name="Google Shape;444;p42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While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 - 1)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6" name="Google Shape;446;p42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Barisal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Dhaka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Khulna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Sylhet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447" name="Google Shape;447;p42"/>
          <p:cNvSpPr txBox="1"/>
          <p:nvPr/>
        </p:nvSpPr>
        <p:spPr>
          <a:xfrm>
            <a:off x="639625" y="1152700"/>
            <a:ext cx="7052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Iterate over a List and print it’s elements.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48" name="Google Shape;448;p42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'Barisal'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'Dhaka'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'Khulna'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'Sylhet'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5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54" name="Google Shape;454;p43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3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While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 - 2)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" name="Google Shape;456;p43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39.12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457" name="Google Shape;457;p43"/>
          <p:cNvSpPr txBox="1"/>
          <p:nvPr/>
        </p:nvSpPr>
        <p:spPr>
          <a:xfrm>
            <a:off x="590250" y="1152700"/>
            <a:ext cx="7482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Given last 5 days temperature in a list. Find its average.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58" name="Google Shape;458;p43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35.8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39.6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38.2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40.8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41.2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endParaRPr sz="14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4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4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64" name="Google Shape;464;p44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4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While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 - 3)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6" name="Google Shape;466;p44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u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n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v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e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y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590250" y="1152700"/>
            <a:ext cx="7482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Print all chars of a given string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68" name="Google Shape;468;p44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"university"</a:t>
            </a:r>
            <a:endParaRPr sz="18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8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8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74" name="Google Shape;474;p45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5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Nested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(Syntax)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6" name="Google Shape;476;p45"/>
          <p:cNvSpPr txBox="1"/>
          <p:nvPr/>
        </p:nvSpPr>
        <p:spPr>
          <a:xfrm>
            <a:off x="445700" y="1999575"/>
            <a:ext cx="41316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iterating_var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sequence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iterating_var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sequence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statements(s)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statements(s)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82" name="Google Shape;482;p46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6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Nested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(Example - 1)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84" name="Google Shape;484;p46"/>
          <p:cNvSpPr txBox="1"/>
          <p:nvPr/>
        </p:nvSpPr>
        <p:spPr>
          <a:xfrm>
            <a:off x="5776200" y="1928550"/>
            <a:ext cx="3244800" cy="28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2"/>
                </a:solidFill>
              </a:rPr>
              <a:t>OUTPUT</a:t>
            </a:r>
            <a:endParaRPr sz="1800"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 is prime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 is prime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 is prime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89 is prime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97 is prime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485" name="Google Shape;485;p46"/>
          <p:cNvSpPr txBox="1"/>
          <p:nvPr/>
        </p:nvSpPr>
        <p:spPr>
          <a:xfrm>
            <a:off x="639625" y="1152700"/>
            <a:ext cx="7052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Print all prime numbers upto 100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86" name="Google Shape;486;p46"/>
          <p:cNvSpPr txBox="1"/>
          <p:nvPr/>
        </p:nvSpPr>
        <p:spPr>
          <a:xfrm>
            <a:off x="590250" y="1928550"/>
            <a:ext cx="51861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2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2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2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"is prime"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Problem Solving with Quiz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Loop statements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b="0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B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6785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01" name="Google Shape;501;p48"/>
          <p:cNvSpPr/>
          <p:nvPr/>
        </p:nvSpPr>
        <p:spPr>
          <a:xfrm>
            <a:off x="136788" y="611000"/>
            <a:ext cx="456917" cy="90579"/>
          </a:xfrm>
          <a:custGeom>
            <a:avLst/>
            <a:gdLst/>
            <a:ahLst/>
            <a:cxnLst/>
            <a:rect l="l" t="t" r="r" b="b"/>
            <a:pathLst>
              <a:path w="13746" h="2725" extrusionOk="0">
                <a:moveTo>
                  <a:pt x="1362" y="1"/>
                </a:moveTo>
                <a:cubicBezTo>
                  <a:pt x="602" y="1"/>
                  <a:pt x="1" y="634"/>
                  <a:pt x="1" y="1362"/>
                </a:cubicBezTo>
                <a:cubicBezTo>
                  <a:pt x="1" y="2122"/>
                  <a:pt x="602" y="2724"/>
                  <a:pt x="1362" y="2724"/>
                </a:cubicBezTo>
                <a:lnTo>
                  <a:pt x="13745" y="2724"/>
                </a:lnTo>
                <a:lnTo>
                  <a:pt x="13745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8"/>
          <p:cNvSpPr/>
          <p:nvPr/>
        </p:nvSpPr>
        <p:spPr>
          <a:xfrm>
            <a:off x="299963" y="457298"/>
            <a:ext cx="293742" cy="82169"/>
          </a:xfrm>
          <a:custGeom>
            <a:avLst/>
            <a:gdLst/>
            <a:ahLst/>
            <a:cxnLst/>
            <a:rect l="l" t="t" r="r" b="b"/>
            <a:pathLst>
              <a:path w="8837" h="2472" extrusionOk="0">
                <a:moveTo>
                  <a:pt x="1235" y="1"/>
                </a:moveTo>
                <a:cubicBezTo>
                  <a:pt x="539" y="1"/>
                  <a:pt x="0" y="539"/>
                  <a:pt x="0" y="1236"/>
                </a:cubicBezTo>
                <a:cubicBezTo>
                  <a:pt x="0" y="1901"/>
                  <a:pt x="539" y="2471"/>
                  <a:pt x="1235" y="2471"/>
                </a:cubicBezTo>
                <a:lnTo>
                  <a:pt x="8836" y="2471"/>
                </a:lnTo>
                <a:lnTo>
                  <a:pt x="8836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8"/>
          <p:cNvSpPr/>
          <p:nvPr/>
        </p:nvSpPr>
        <p:spPr>
          <a:xfrm>
            <a:off x="377845" y="299408"/>
            <a:ext cx="215861" cy="84263"/>
          </a:xfrm>
          <a:custGeom>
            <a:avLst/>
            <a:gdLst/>
            <a:ahLst/>
            <a:cxnLst/>
            <a:rect l="l" t="t" r="r" b="b"/>
            <a:pathLst>
              <a:path w="6494" h="2535" extrusionOk="0">
                <a:moveTo>
                  <a:pt x="1268" y="1"/>
                </a:moveTo>
                <a:cubicBezTo>
                  <a:pt x="571" y="1"/>
                  <a:pt x="1" y="571"/>
                  <a:pt x="1" y="1267"/>
                </a:cubicBezTo>
                <a:cubicBezTo>
                  <a:pt x="1" y="1964"/>
                  <a:pt x="571" y="2534"/>
                  <a:pt x="1268" y="2534"/>
                </a:cubicBezTo>
                <a:lnTo>
                  <a:pt x="6493" y="2534"/>
                </a:lnTo>
                <a:lnTo>
                  <a:pt x="6493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8"/>
          <p:cNvSpPr/>
          <p:nvPr/>
        </p:nvSpPr>
        <p:spPr>
          <a:xfrm>
            <a:off x="343109" y="773111"/>
            <a:ext cx="250596" cy="47400"/>
          </a:xfrm>
          <a:custGeom>
            <a:avLst/>
            <a:gdLst/>
            <a:ahLst/>
            <a:cxnLst/>
            <a:rect l="l" t="t" r="r" b="b"/>
            <a:pathLst>
              <a:path w="7539" h="1426" extrusionOk="0">
                <a:moveTo>
                  <a:pt x="697" y="1"/>
                </a:moveTo>
                <a:cubicBezTo>
                  <a:pt x="317" y="1"/>
                  <a:pt x="1" y="349"/>
                  <a:pt x="1" y="729"/>
                </a:cubicBezTo>
                <a:cubicBezTo>
                  <a:pt x="1" y="1109"/>
                  <a:pt x="317" y="1426"/>
                  <a:pt x="697" y="1426"/>
                </a:cubicBezTo>
                <a:lnTo>
                  <a:pt x="7538" y="1426"/>
                </a:lnTo>
                <a:lnTo>
                  <a:pt x="7538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8"/>
          <p:cNvSpPr/>
          <p:nvPr/>
        </p:nvSpPr>
        <p:spPr>
          <a:xfrm>
            <a:off x="538926" y="227842"/>
            <a:ext cx="572692" cy="593733"/>
          </a:xfrm>
          <a:custGeom>
            <a:avLst/>
            <a:gdLst/>
            <a:ahLst/>
            <a:cxnLst/>
            <a:rect l="l" t="t" r="r" b="b"/>
            <a:pathLst>
              <a:path w="17229" h="17862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0" y="17070"/>
                </a:lnTo>
                <a:cubicBezTo>
                  <a:pt x="0" y="17513"/>
                  <a:pt x="349" y="17861"/>
                  <a:pt x="792" y="17861"/>
                </a:cubicBezTo>
                <a:lnTo>
                  <a:pt x="5701" y="17861"/>
                </a:lnTo>
                <a:cubicBezTo>
                  <a:pt x="6207" y="16753"/>
                  <a:pt x="7316" y="15961"/>
                  <a:pt x="8614" y="15961"/>
                </a:cubicBezTo>
                <a:cubicBezTo>
                  <a:pt x="9913" y="15961"/>
                  <a:pt x="11021" y="16753"/>
                  <a:pt x="11496" y="17861"/>
                </a:cubicBezTo>
                <a:lnTo>
                  <a:pt x="17228" y="17861"/>
                </a:lnTo>
                <a:lnTo>
                  <a:pt x="17228" y="2090"/>
                </a:lnTo>
                <a:cubicBezTo>
                  <a:pt x="17228" y="950"/>
                  <a:pt x="16278" y="0"/>
                  <a:pt x="151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8"/>
          <p:cNvSpPr/>
          <p:nvPr/>
        </p:nvSpPr>
        <p:spPr>
          <a:xfrm>
            <a:off x="538926" y="227842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17228" y="2090"/>
                </a:lnTo>
                <a:cubicBezTo>
                  <a:pt x="17228" y="950"/>
                  <a:pt x="16310" y="0"/>
                  <a:pt x="1513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8"/>
          <p:cNvSpPr/>
          <p:nvPr/>
        </p:nvSpPr>
        <p:spPr>
          <a:xfrm>
            <a:off x="538926" y="384669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8"/>
          <p:cNvSpPr/>
          <p:nvPr/>
        </p:nvSpPr>
        <p:spPr>
          <a:xfrm>
            <a:off x="538926" y="540465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8"/>
          <p:cNvSpPr/>
          <p:nvPr/>
        </p:nvSpPr>
        <p:spPr>
          <a:xfrm>
            <a:off x="538926" y="702576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7062" y="2091"/>
                </a:lnTo>
                <a:cubicBezTo>
                  <a:pt x="7537" y="1838"/>
                  <a:pt x="8044" y="1679"/>
                  <a:pt x="8614" y="1679"/>
                </a:cubicBezTo>
                <a:cubicBezTo>
                  <a:pt x="9184" y="1679"/>
                  <a:pt x="9691" y="1838"/>
                  <a:pt x="10166" y="2091"/>
                </a:cubicBez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>
            <a:off x="751562" y="789964"/>
            <a:ext cx="147419" cy="148450"/>
          </a:xfrm>
          <a:custGeom>
            <a:avLst/>
            <a:gdLst/>
            <a:ahLst/>
            <a:cxnLst/>
            <a:rect l="l" t="t" r="r" b="b"/>
            <a:pathLst>
              <a:path w="4435" h="4466" extrusionOk="0">
                <a:moveTo>
                  <a:pt x="2217" y="0"/>
                </a:moveTo>
                <a:cubicBezTo>
                  <a:pt x="982" y="0"/>
                  <a:pt x="0" y="1014"/>
                  <a:pt x="0" y="2249"/>
                </a:cubicBezTo>
                <a:cubicBezTo>
                  <a:pt x="0" y="3452"/>
                  <a:pt x="982" y="4466"/>
                  <a:pt x="2217" y="4466"/>
                </a:cubicBezTo>
                <a:cubicBezTo>
                  <a:pt x="3452" y="4466"/>
                  <a:pt x="4434" y="3452"/>
                  <a:pt x="4434" y="2249"/>
                </a:cubicBezTo>
                <a:cubicBezTo>
                  <a:pt x="4434" y="1014"/>
                  <a:pt x="3452" y="0"/>
                  <a:pt x="221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 txBox="1"/>
          <p:nvPr/>
        </p:nvSpPr>
        <p:spPr>
          <a:xfrm>
            <a:off x="1179950" y="254125"/>
            <a:ext cx="41517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B775E"/>
                </a:solidFill>
              </a:rPr>
              <a:t>Exercise – Bonus_01</a:t>
            </a:r>
            <a:endParaRPr sz="2500" b="1">
              <a:solidFill>
                <a:srgbClr val="CB775E"/>
              </a:solidFill>
            </a:endParaRPr>
          </a:p>
        </p:txBody>
      </p:sp>
      <p:sp>
        <p:nvSpPr>
          <p:cNvPr id="512" name="Google Shape;512;p48"/>
          <p:cNvSpPr txBox="1"/>
          <p:nvPr/>
        </p:nvSpPr>
        <p:spPr>
          <a:xfrm>
            <a:off x="1120250" y="823575"/>
            <a:ext cx="6854100" cy="3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Find the sum of numbers from </a:t>
            </a:r>
            <a:r>
              <a:rPr lang="en" sz="2000" b="1" dirty="0">
                <a:solidFill>
                  <a:schemeClr val="dk1"/>
                </a:solidFill>
              </a:rPr>
              <a:t>1</a:t>
            </a:r>
            <a:r>
              <a:rPr lang="en" sz="2000" dirty="0">
                <a:solidFill>
                  <a:schemeClr val="dk1"/>
                </a:solidFill>
              </a:rPr>
              <a:t> to </a:t>
            </a:r>
            <a:r>
              <a:rPr lang="en" sz="2000" b="1" dirty="0">
                <a:solidFill>
                  <a:schemeClr val="dk1"/>
                </a:solidFill>
              </a:rPr>
              <a:t>5</a:t>
            </a:r>
            <a:r>
              <a:rPr lang="en" sz="2000" dirty="0">
                <a:solidFill>
                  <a:schemeClr val="dk1"/>
                </a:solidFill>
              </a:rPr>
              <a:t>.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Find the sum of numbers from </a:t>
            </a:r>
            <a:r>
              <a:rPr lang="en" sz="2000" b="1" dirty="0">
                <a:solidFill>
                  <a:schemeClr val="dk1"/>
                </a:solidFill>
              </a:rPr>
              <a:t>1</a:t>
            </a:r>
            <a:r>
              <a:rPr lang="en" sz="2000" dirty="0">
                <a:solidFill>
                  <a:schemeClr val="dk1"/>
                </a:solidFill>
              </a:rPr>
              <a:t> to </a:t>
            </a:r>
            <a:r>
              <a:rPr lang="en" sz="2000" b="1" dirty="0">
                <a:solidFill>
                  <a:schemeClr val="dk1"/>
                </a:solidFill>
              </a:rPr>
              <a:t>10</a:t>
            </a:r>
            <a:r>
              <a:rPr lang="en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Given </a:t>
            </a:r>
            <a:r>
              <a:rPr lang="en" sz="2000" b="1" dirty="0">
                <a:solidFill>
                  <a:schemeClr val="dk1"/>
                </a:solidFill>
              </a:rPr>
              <a:t>N</a:t>
            </a:r>
            <a:r>
              <a:rPr lang="en" sz="2000" dirty="0">
                <a:solidFill>
                  <a:schemeClr val="dk1"/>
                </a:solidFill>
              </a:rPr>
              <a:t>. Find the sum of numbers from </a:t>
            </a:r>
            <a:r>
              <a:rPr lang="en" sz="2000" b="1" dirty="0">
                <a:solidFill>
                  <a:schemeClr val="dk1"/>
                </a:solidFill>
              </a:rPr>
              <a:t>1</a:t>
            </a:r>
            <a:r>
              <a:rPr lang="en" sz="2000" dirty="0">
                <a:solidFill>
                  <a:schemeClr val="dk1"/>
                </a:solidFill>
              </a:rPr>
              <a:t> to</a:t>
            </a:r>
            <a:r>
              <a:rPr lang="en" sz="2000" b="1" dirty="0">
                <a:solidFill>
                  <a:schemeClr val="dk1"/>
                </a:solidFill>
              </a:rPr>
              <a:t> N</a:t>
            </a:r>
            <a:r>
              <a:rPr lang="en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Print all numbers for 10 to 1.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01" name="Google Shape;501;p48"/>
          <p:cNvSpPr/>
          <p:nvPr/>
        </p:nvSpPr>
        <p:spPr>
          <a:xfrm>
            <a:off x="136788" y="611000"/>
            <a:ext cx="456917" cy="90579"/>
          </a:xfrm>
          <a:custGeom>
            <a:avLst/>
            <a:gdLst/>
            <a:ahLst/>
            <a:cxnLst/>
            <a:rect l="l" t="t" r="r" b="b"/>
            <a:pathLst>
              <a:path w="13746" h="2725" extrusionOk="0">
                <a:moveTo>
                  <a:pt x="1362" y="1"/>
                </a:moveTo>
                <a:cubicBezTo>
                  <a:pt x="602" y="1"/>
                  <a:pt x="1" y="634"/>
                  <a:pt x="1" y="1362"/>
                </a:cubicBezTo>
                <a:cubicBezTo>
                  <a:pt x="1" y="2122"/>
                  <a:pt x="602" y="2724"/>
                  <a:pt x="1362" y="2724"/>
                </a:cubicBezTo>
                <a:lnTo>
                  <a:pt x="13745" y="2724"/>
                </a:lnTo>
                <a:lnTo>
                  <a:pt x="13745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8"/>
          <p:cNvSpPr/>
          <p:nvPr/>
        </p:nvSpPr>
        <p:spPr>
          <a:xfrm>
            <a:off x="299963" y="457298"/>
            <a:ext cx="293742" cy="82169"/>
          </a:xfrm>
          <a:custGeom>
            <a:avLst/>
            <a:gdLst/>
            <a:ahLst/>
            <a:cxnLst/>
            <a:rect l="l" t="t" r="r" b="b"/>
            <a:pathLst>
              <a:path w="8837" h="2472" extrusionOk="0">
                <a:moveTo>
                  <a:pt x="1235" y="1"/>
                </a:moveTo>
                <a:cubicBezTo>
                  <a:pt x="539" y="1"/>
                  <a:pt x="0" y="539"/>
                  <a:pt x="0" y="1236"/>
                </a:cubicBezTo>
                <a:cubicBezTo>
                  <a:pt x="0" y="1901"/>
                  <a:pt x="539" y="2471"/>
                  <a:pt x="1235" y="2471"/>
                </a:cubicBezTo>
                <a:lnTo>
                  <a:pt x="8836" y="2471"/>
                </a:lnTo>
                <a:lnTo>
                  <a:pt x="8836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8"/>
          <p:cNvSpPr/>
          <p:nvPr/>
        </p:nvSpPr>
        <p:spPr>
          <a:xfrm>
            <a:off x="377845" y="299408"/>
            <a:ext cx="215861" cy="84263"/>
          </a:xfrm>
          <a:custGeom>
            <a:avLst/>
            <a:gdLst/>
            <a:ahLst/>
            <a:cxnLst/>
            <a:rect l="l" t="t" r="r" b="b"/>
            <a:pathLst>
              <a:path w="6494" h="2535" extrusionOk="0">
                <a:moveTo>
                  <a:pt x="1268" y="1"/>
                </a:moveTo>
                <a:cubicBezTo>
                  <a:pt x="571" y="1"/>
                  <a:pt x="1" y="571"/>
                  <a:pt x="1" y="1267"/>
                </a:cubicBezTo>
                <a:cubicBezTo>
                  <a:pt x="1" y="1964"/>
                  <a:pt x="571" y="2534"/>
                  <a:pt x="1268" y="2534"/>
                </a:cubicBezTo>
                <a:lnTo>
                  <a:pt x="6493" y="2534"/>
                </a:lnTo>
                <a:lnTo>
                  <a:pt x="6493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8"/>
          <p:cNvSpPr/>
          <p:nvPr/>
        </p:nvSpPr>
        <p:spPr>
          <a:xfrm>
            <a:off x="343109" y="773111"/>
            <a:ext cx="250596" cy="47400"/>
          </a:xfrm>
          <a:custGeom>
            <a:avLst/>
            <a:gdLst/>
            <a:ahLst/>
            <a:cxnLst/>
            <a:rect l="l" t="t" r="r" b="b"/>
            <a:pathLst>
              <a:path w="7539" h="1426" extrusionOk="0">
                <a:moveTo>
                  <a:pt x="697" y="1"/>
                </a:moveTo>
                <a:cubicBezTo>
                  <a:pt x="317" y="1"/>
                  <a:pt x="1" y="349"/>
                  <a:pt x="1" y="729"/>
                </a:cubicBezTo>
                <a:cubicBezTo>
                  <a:pt x="1" y="1109"/>
                  <a:pt x="317" y="1426"/>
                  <a:pt x="697" y="1426"/>
                </a:cubicBezTo>
                <a:lnTo>
                  <a:pt x="7538" y="1426"/>
                </a:lnTo>
                <a:lnTo>
                  <a:pt x="7538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8"/>
          <p:cNvSpPr/>
          <p:nvPr/>
        </p:nvSpPr>
        <p:spPr>
          <a:xfrm>
            <a:off x="538926" y="227842"/>
            <a:ext cx="572692" cy="593733"/>
          </a:xfrm>
          <a:custGeom>
            <a:avLst/>
            <a:gdLst/>
            <a:ahLst/>
            <a:cxnLst/>
            <a:rect l="l" t="t" r="r" b="b"/>
            <a:pathLst>
              <a:path w="17229" h="17862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0" y="17070"/>
                </a:lnTo>
                <a:cubicBezTo>
                  <a:pt x="0" y="17513"/>
                  <a:pt x="349" y="17861"/>
                  <a:pt x="792" y="17861"/>
                </a:cubicBezTo>
                <a:lnTo>
                  <a:pt x="5701" y="17861"/>
                </a:lnTo>
                <a:cubicBezTo>
                  <a:pt x="6207" y="16753"/>
                  <a:pt x="7316" y="15961"/>
                  <a:pt x="8614" y="15961"/>
                </a:cubicBezTo>
                <a:cubicBezTo>
                  <a:pt x="9913" y="15961"/>
                  <a:pt x="11021" y="16753"/>
                  <a:pt x="11496" y="17861"/>
                </a:cubicBezTo>
                <a:lnTo>
                  <a:pt x="17228" y="17861"/>
                </a:lnTo>
                <a:lnTo>
                  <a:pt x="17228" y="2090"/>
                </a:lnTo>
                <a:cubicBezTo>
                  <a:pt x="17228" y="950"/>
                  <a:pt x="16278" y="0"/>
                  <a:pt x="151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8"/>
          <p:cNvSpPr/>
          <p:nvPr/>
        </p:nvSpPr>
        <p:spPr>
          <a:xfrm>
            <a:off x="538926" y="227842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17228" y="2090"/>
                </a:lnTo>
                <a:cubicBezTo>
                  <a:pt x="17228" y="950"/>
                  <a:pt x="16310" y="0"/>
                  <a:pt x="1513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8"/>
          <p:cNvSpPr/>
          <p:nvPr/>
        </p:nvSpPr>
        <p:spPr>
          <a:xfrm>
            <a:off x="538926" y="384669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8"/>
          <p:cNvSpPr/>
          <p:nvPr/>
        </p:nvSpPr>
        <p:spPr>
          <a:xfrm>
            <a:off x="538926" y="540465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8"/>
          <p:cNvSpPr/>
          <p:nvPr/>
        </p:nvSpPr>
        <p:spPr>
          <a:xfrm>
            <a:off x="538926" y="702576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7062" y="2091"/>
                </a:lnTo>
                <a:cubicBezTo>
                  <a:pt x="7537" y="1838"/>
                  <a:pt x="8044" y="1679"/>
                  <a:pt x="8614" y="1679"/>
                </a:cubicBezTo>
                <a:cubicBezTo>
                  <a:pt x="9184" y="1679"/>
                  <a:pt x="9691" y="1838"/>
                  <a:pt x="10166" y="2091"/>
                </a:cubicBez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>
            <a:off x="751562" y="789964"/>
            <a:ext cx="147419" cy="148450"/>
          </a:xfrm>
          <a:custGeom>
            <a:avLst/>
            <a:gdLst/>
            <a:ahLst/>
            <a:cxnLst/>
            <a:rect l="l" t="t" r="r" b="b"/>
            <a:pathLst>
              <a:path w="4435" h="4466" extrusionOk="0">
                <a:moveTo>
                  <a:pt x="2217" y="0"/>
                </a:moveTo>
                <a:cubicBezTo>
                  <a:pt x="982" y="0"/>
                  <a:pt x="0" y="1014"/>
                  <a:pt x="0" y="2249"/>
                </a:cubicBezTo>
                <a:cubicBezTo>
                  <a:pt x="0" y="3452"/>
                  <a:pt x="982" y="4466"/>
                  <a:pt x="2217" y="4466"/>
                </a:cubicBezTo>
                <a:cubicBezTo>
                  <a:pt x="3452" y="4466"/>
                  <a:pt x="4434" y="3452"/>
                  <a:pt x="4434" y="2249"/>
                </a:cubicBezTo>
                <a:cubicBezTo>
                  <a:pt x="4434" y="1014"/>
                  <a:pt x="3452" y="0"/>
                  <a:pt x="221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 txBox="1"/>
          <p:nvPr/>
        </p:nvSpPr>
        <p:spPr>
          <a:xfrm>
            <a:off x="1513756" y="172981"/>
            <a:ext cx="41517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CB775E"/>
                </a:solidFill>
              </a:rPr>
              <a:t>Exercise-Homework</a:t>
            </a:r>
            <a:endParaRPr sz="2500" b="1" dirty="0">
              <a:solidFill>
                <a:srgbClr val="CB775E"/>
              </a:solidFill>
            </a:endParaRPr>
          </a:p>
        </p:txBody>
      </p:sp>
      <p:sp>
        <p:nvSpPr>
          <p:cNvPr id="512" name="Google Shape;512;p48"/>
          <p:cNvSpPr txBox="1"/>
          <p:nvPr/>
        </p:nvSpPr>
        <p:spPr>
          <a:xfrm>
            <a:off x="1120250" y="823575"/>
            <a:ext cx="6854100" cy="41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Python program that prints the multiplication table of a given number n.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Python program that calculates the factorial of a given number n. The factorial of a number is the product of all positive integers up to that number.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Python program that prints all even numbers from 1 to a given number n.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Python program that prints the numbers from 1 to 50. For multiples of 3, print "Fizz" instead of the number, and for multiples of 5, print "Buzz". For numbers which are multiples of both 3 and 5, print "</a:t>
            </a:r>
            <a:r>
              <a:rPr lang="en-GB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FizzBuzz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Python program that takes a list of numbers and finds the largest number in the list using a loop.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sz="18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67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01" name="Google Shape;501;p48"/>
          <p:cNvSpPr/>
          <p:nvPr/>
        </p:nvSpPr>
        <p:spPr>
          <a:xfrm>
            <a:off x="136788" y="611000"/>
            <a:ext cx="456917" cy="90579"/>
          </a:xfrm>
          <a:custGeom>
            <a:avLst/>
            <a:gdLst/>
            <a:ahLst/>
            <a:cxnLst/>
            <a:rect l="l" t="t" r="r" b="b"/>
            <a:pathLst>
              <a:path w="13746" h="2725" extrusionOk="0">
                <a:moveTo>
                  <a:pt x="1362" y="1"/>
                </a:moveTo>
                <a:cubicBezTo>
                  <a:pt x="602" y="1"/>
                  <a:pt x="1" y="634"/>
                  <a:pt x="1" y="1362"/>
                </a:cubicBezTo>
                <a:cubicBezTo>
                  <a:pt x="1" y="2122"/>
                  <a:pt x="602" y="2724"/>
                  <a:pt x="1362" y="2724"/>
                </a:cubicBezTo>
                <a:lnTo>
                  <a:pt x="13745" y="2724"/>
                </a:lnTo>
                <a:lnTo>
                  <a:pt x="13745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8"/>
          <p:cNvSpPr/>
          <p:nvPr/>
        </p:nvSpPr>
        <p:spPr>
          <a:xfrm>
            <a:off x="299963" y="457298"/>
            <a:ext cx="293742" cy="82169"/>
          </a:xfrm>
          <a:custGeom>
            <a:avLst/>
            <a:gdLst/>
            <a:ahLst/>
            <a:cxnLst/>
            <a:rect l="l" t="t" r="r" b="b"/>
            <a:pathLst>
              <a:path w="8837" h="2472" extrusionOk="0">
                <a:moveTo>
                  <a:pt x="1235" y="1"/>
                </a:moveTo>
                <a:cubicBezTo>
                  <a:pt x="539" y="1"/>
                  <a:pt x="0" y="539"/>
                  <a:pt x="0" y="1236"/>
                </a:cubicBezTo>
                <a:cubicBezTo>
                  <a:pt x="0" y="1901"/>
                  <a:pt x="539" y="2471"/>
                  <a:pt x="1235" y="2471"/>
                </a:cubicBezTo>
                <a:lnTo>
                  <a:pt x="8836" y="2471"/>
                </a:lnTo>
                <a:lnTo>
                  <a:pt x="8836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8"/>
          <p:cNvSpPr/>
          <p:nvPr/>
        </p:nvSpPr>
        <p:spPr>
          <a:xfrm>
            <a:off x="377845" y="299408"/>
            <a:ext cx="215861" cy="84263"/>
          </a:xfrm>
          <a:custGeom>
            <a:avLst/>
            <a:gdLst/>
            <a:ahLst/>
            <a:cxnLst/>
            <a:rect l="l" t="t" r="r" b="b"/>
            <a:pathLst>
              <a:path w="6494" h="2535" extrusionOk="0">
                <a:moveTo>
                  <a:pt x="1268" y="1"/>
                </a:moveTo>
                <a:cubicBezTo>
                  <a:pt x="571" y="1"/>
                  <a:pt x="1" y="571"/>
                  <a:pt x="1" y="1267"/>
                </a:cubicBezTo>
                <a:cubicBezTo>
                  <a:pt x="1" y="1964"/>
                  <a:pt x="571" y="2534"/>
                  <a:pt x="1268" y="2534"/>
                </a:cubicBezTo>
                <a:lnTo>
                  <a:pt x="6493" y="2534"/>
                </a:lnTo>
                <a:lnTo>
                  <a:pt x="6493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8"/>
          <p:cNvSpPr/>
          <p:nvPr/>
        </p:nvSpPr>
        <p:spPr>
          <a:xfrm>
            <a:off x="343109" y="773111"/>
            <a:ext cx="250596" cy="47400"/>
          </a:xfrm>
          <a:custGeom>
            <a:avLst/>
            <a:gdLst/>
            <a:ahLst/>
            <a:cxnLst/>
            <a:rect l="l" t="t" r="r" b="b"/>
            <a:pathLst>
              <a:path w="7539" h="1426" extrusionOk="0">
                <a:moveTo>
                  <a:pt x="697" y="1"/>
                </a:moveTo>
                <a:cubicBezTo>
                  <a:pt x="317" y="1"/>
                  <a:pt x="1" y="349"/>
                  <a:pt x="1" y="729"/>
                </a:cubicBezTo>
                <a:cubicBezTo>
                  <a:pt x="1" y="1109"/>
                  <a:pt x="317" y="1426"/>
                  <a:pt x="697" y="1426"/>
                </a:cubicBezTo>
                <a:lnTo>
                  <a:pt x="7538" y="1426"/>
                </a:lnTo>
                <a:lnTo>
                  <a:pt x="7538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8"/>
          <p:cNvSpPr/>
          <p:nvPr/>
        </p:nvSpPr>
        <p:spPr>
          <a:xfrm>
            <a:off x="538926" y="227842"/>
            <a:ext cx="572692" cy="593733"/>
          </a:xfrm>
          <a:custGeom>
            <a:avLst/>
            <a:gdLst/>
            <a:ahLst/>
            <a:cxnLst/>
            <a:rect l="l" t="t" r="r" b="b"/>
            <a:pathLst>
              <a:path w="17229" h="17862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0" y="17070"/>
                </a:lnTo>
                <a:cubicBezTo>
                  <a:pt x="0" y="17513"/>
                  <a:pt x="349" y="17861"/>
                  <a:pt x="792" y="17861"/>
                </a:cubicBezTo>
                <a:lnTo>
                  <a:pt x="5701" y="17861"/>
                </a:lnTo>
                <a:cubicBezTo>
                  <a:pt x="6207" y="16753"/>
                  <a:pt x="7316" y="15961"/>
                  <a:pt x="8614" y="15961"/>
                </a:cubicBezTo>
                <a:cubicBezTo>
                  <a:pt x="9913" y="15961"/>
                  <a:pt x="11021" y="16753"/>
                  <a:pt x="11496" y="17861"/>
                </a:cubicBezTo>
                <a:lnTo>
                  <a:pt x="17228" y="17861"/>
                </a:lnTo>
                <a:lnTo>
                  <a:pt x="17228" y="2090"/>
                </a:lnTo>
                <a:cubicBezTo>
                  <a:pt x="17228" y="950"/>
                  <a:pt x="16278" y="0"/>
                  <a:pt x="151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8"/>
          <p:cNvSpPr/>
          <p:nvPr/>
        </p:nvSpPr>
        <p:spPr>
          <a:xfrm>
            <a:off x="538926" y="227842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17228" y="2090"/>
                </a:lnTo>
                <a:cubicBezTo>
                  <a:pt x="17228" y="950"/>
                  <a:pt x="16310" y="0"/>
                  <a:pt x="1513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8"/>
          <p:cNvSpPr/>
          <p:nvPr/>
        </p:nvSpPr>
        <p:spPr>
          <a:xfrm>
            <a:off x="538926" y="384669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8"/>
          <p:cNvSpPr/>
          <p:nvPr/>
        </p:nvSpPr>
        <p:spPr>
          <a:xfrm>
            <a:off x="538926" y="540465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8"/>
          <p:cNvSpPr/>
          <p:nvPr/>
        </p:nvSpPr>
        <p:spPr>
          <a:xfrm>
            <a:off x="538926" y="702576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7062" y="2091"/>
                </a:lnTo>
                <a:cubicBezTo>
                  <a:pt x="7537" y="1838"/>
                  <a:pt x="8044" y="1679"/>
                  <a:pt x="8614" y="1679"/>
                </a:cubicBezTo>
                <a:cubicBezTo>
                  <a:pt x="9184" y="1679"/>
                  <a:pt x="9691" y="1838"/>
                  <a:pt x="10166" y="2091"/>
                </a:cubicBez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>
            <a:off x="751562" y="789964"/>
            <a:ext cx="147419" cy="148450"/>
          </a:xfrm>
          <a:custGeom>
            <a:avLst/>
            <a:gdLst/>
            <a:ahLst/>
            <a:cxnLst/>
            <a:rect l="l" t="t" r="r" b="b"/>
            <a:pathLst>
              <a:path w="4435" h="4466" extrusionOk="0">
                <a:moveTo>
                  <a:pt x="2217" y="0"/>
                </a:moveTo>
                <a:cubicBezTo>
                  <a:pt x="982" y="0"/>
                  <a:pt x="0" y="1014"/>
                  <a:pt x="0" y="2249"/>
                </a:cubicBezTo>
                <a:cubicBezTo>
                  <a:pt x="0" y="3452"/>
                  <a:pt x="982" y="4466"/>
                  <a:pt x="2217" y="4466"/>
                </a:cubicBezTo>
                <a:cubicBezTo>
                  <a:pt x="3452" y="4466"/>
                  <a:pt x="4434" y="3452"/>
                  <a:pt x="4434" y="2249"/>
                </a:cubicBezTo>
                <a:cubicBezTo>
                  <a:pt x="4434" y="1014"/>
                  <a:pt x="3452" y="0"/>
                  <a:pt x="221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 txBox="1"/>
          <p:nvPr/>
        </p:nvSpPr>
        <p:spPr>
          <a:xfrm>
            <a:off x="1995854" y="275667"/>
            <a:ext cx="41517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CB775E"/>
                </a:solidFill>
              </a:rPr>
              <a:t>Exam Announcement</a:t>
            </a:r>
            <a:endParaRPr sz="2500" b="1" dirty="0">
              <a:solidFill>
                <a:srgbClr val="CB775E"/>
              </a:solidFill>
            </a:endParaRPr>
          </a:p>
        </p:txBody>
      </p:sp>
      <p:sp>
        <p:nvSpPr>
          <p:cNvPr id="512" name="Google Shape;512;p48"/>
          <p:cNvSpPr txBox="1"/>
          <p:nvPr/>
        </p:nvSpPr>
        <p:spPr>
          <a:xfrm>
            <a:off x="1120250" y="823575"/>
            <a:ext cx="6854100" cy="41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Test (10%):</a:t>
            </a:r>
          </a:p>
          <a:p>
            <a:pPr marL="101600" lvl="4">
              <a:buClr>
                <a:schemeClr val="dk1"/>
              </a:buClr>
              <a:buSzPts val="2000"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Date: Next Friday (06 sept)</a:t>
            </a:r>
          </a:p>
          <a:p>
            <a:pPr marL="101600" lvl="4">
              <a:buClr>
                <a:schemeClr val="dk1"/>
              </a:buClr>
              <a:buSzPts val="2000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-Quiz: </a:t>
            </a:r>
            <a:r>
              <a:rPr lang="en-GB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mcq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short question</a:t>
            </a:r>
          </a:p>
          <a:p>
            <a:pPr marL="101600" lvl="4">
              <a:buClr>
                <a:schemeClr val="dk1"/>
              </a:buClr>
              <a:buSzPts val="2000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-lab Test: you have to write program for a given 	problem.</a:t>
            </a:r>
          </a:p>
          <a:p>
            <a:pPr marL="101600" lvl="4">
              <a:buClr>
                <a:schemeClr val="dk1"/>
              </a:buClr>
              <a:buSzPts val="2000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-Syllabus: Till today (03 sept)</a:t>
            </a:r>
          </a:p>
          <a:p>
            <a:pPr marL="101600" lvl="4">
              <a:buClr>
                <a:schemeClr val="dk1"/>
              </a:buClr>
              <a:buSzPts val="2000"/>
            </a:pP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Midterm (20%):</a:t>
            </a:r>
          </a:p>
          <a:p>
            <a:pPr marL="101600" lvl="4">
              <a:buClr>
                <a:schemeClr val="dk1"/>
              </a:buClr>
              <a:buSzPts val="2000"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Date: Friday (13 sept)</a:t>
            </a:r>
          </a:p>
          <a:p>
            <a:pPr marL="101600" lvl="4">
              <a:buClr>
                <a:schemeClr val="dk1"/>
              </a:buClr>
              <a:buSzPts val="2000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-Quiz: </a:t>
            </a:r>
            <a:r>
              <a:rPr lang="en-GB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mcq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short question</a:t>
            </a:r>
          </a:p>
          <a:p>
            <a:pPr marL="101600" lvl="4">
              <a:buClr>
                <a:schemeClr val="dk1"/>
              </a:buClr>
              <a:buSzPts val="2000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-lab Test: you have to write program for a given 	problem.</a:t>
            </a:r>
          </a:p>
          <a:p>
            <a:pPr marL="101600" lvl="4">
              <a:buClr>
                <a:schemeClr val="dk1"/>
              </a:buClr>
              <a:buSzPts val="2000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-Syllabus: </a:t>
            </a:r>
            <a:r>
              <a:rPr lang="en-GB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Upto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previous class of exam day.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sz="18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01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693" name="Google Shape;693;p59"/>
          <p:cNvSpPr txBox="1"/>
          <p:nvPr/>
        </p:nvSpPr>
        <p:spPr>
          <a:xfrm>
            <a:off x="946000" y="319303"/>
            <a:ext cx="6056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Resources</a:t>
            </a:r>
            <a:endParaRPr sz="3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4" name="Google Shape;694;p59"/>
          <p:cNvSpPr txBox="1"/>
          <p:nvPr/>
        </p:nvSpPr>
        <p:spPr>
          <a:xfrm>
            <a:off x="915475" y="1373200"/>
            <a:ext cx="63963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https://www.tutorialspoint.com/python/index.htm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https://www.w3resource.com/python/python-tutorial.php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https://www.w3resource.com/python-exercises/string/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https://www.w3schools.com/python/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https://www.geeksforgeeks.org/python-programming-language/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https://youtu.be/t2_Q2BRzeEE?si=OO6J_YNCZykedqsT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https://realpython.com/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Head First Python, 3rd Edition by Paul Barry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Automate the Boring Stuff with Python By Al Sweigart.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95" name="Google Shape;695;p59"/>
          <p:cNvSpPr/>
          <p:nvPr/>
        </p:nvSpPr>
        <p:spPr>
          <a:xfrm>
            <a:off x="208644" y="568111"/>
            <a:ext cx="747423" cy="379558"/>
          </a:xfrm>
          <a:custGeom>
            <a:avLst/>
            <a:gdLst/>
            <a:ahLst/>
            <a:cxnLst/>
            <a:rect l="l" t="t" r="r" b="b"/>
            <a:pathLst>
              <a:path w="30847" h="17387" extrusionOk="0">
                <a:moveTo>
                  <a:pt x="1" y="0"/>
                </a:moveTo>
                <a:lnTo>
                  <a:pt x="1" y="7474"/>
                </a:lnTo>
                <a:cubicBezTo>
                  <a:pt x="1" y="7854"/>
                  <a:pt x="128" y="8297"/>
                  <a:pt x="349" y="8677"/>
                </a:cubicBezTo>
                <a:cubicBezTo>
                  <a:pt x="603" y="9089"/>
                  <a:pt x="888" y="9406"/>
                  <a:pt x="1236" y="9596"/>
                </a:cubicBezTo>
                <a:lnTo>
                  <a:pt x="14220" y="17101"/>
                </a:lnTo>
                <a:cubicBezTo>
                  <a:pt x="14537" y="17291"/>
                  <a:pt x="14980" y="17386"/>
                  <a:pt x="15424" y="17386"/>
                </a:cubicBezTo>
                <a:cubicBezTo>
                  <a:pt x="15899" y="17386"/>
                  <a:pt x="16310" y="17291"/>
                  <a:pt x="16627" y="17101"/>
                </a:cubicBezTo>
                <a:lnTo>
                  <a:pt x="29643" y="9596"/>
                </a:lnTo>
                <a:cubicBezTo>
                  <a:pt x="29960" y="9406"/>
                  <a:pt x="30277" y="9089"/>
                  <a:pt x="30498" y="8677"/>
                </a:cubicBezTo>
                <a:cubicBezTo>
                  <a:pt x="30720" y="8297"/>
                  <a:pt x="30847" y="7854"/>
                  <a:pt x="30847" y="7506"/>
                </a:cubicBezTo>
                <a:lnTo>
                  <a:pt x="30847" y="0"/>
                </a:lnTo>
                <a:lnTo>
                  <a:pt x="30467" y="0"/>
                </a:lnTo>
                <a:lnTo>
                  <a:pt x="30467" y="7506"/>
                </a:lnTo>
                <a:cubicBezTo>
                  <a:pt x="30467" y="7791"/>
                  <a:pt x="30372" y="8139"/>
                  <a:pt x="30150" y="8487"/>
                </a:cubicBezTo>
                <a:cubicBezTo>
                  <a:pt x="29960" y="8836"/>
                  <a:pt x="29706" y="9089"/>
                  <a:pt x="29453" y="9247"/>
                </a:cubicBezTo>
                <a:lnTo>
                  <a:pt x="16437" y="16753"/>
                </a:lnTo>
                <a:cubicBezTo>
                  <a:pt x="16184" y="16911"/>
                  <a:pt x="15804" y="17006"/>
                  <a:pt x="15424" y="17006"/>
                </a:cubicBezTo>
                <a:cubicBezTo>
                  <a:pt x="15044" y="17006"/>
                  <a:pt x="14695" y="16911"/>
                  <a:pt x="14410" y="16753"/>
                </a:cubicBezTo>
                <a:lnTo>
                  <a:pt x="1426" y="9247"/>
                </a:lnTo>
                <a:cubicBezTo>
                  <a:pt x="1141" y="9089"/>
                  <a:pt x="888" y="8836"/>
                  <a:pt x="698" y="8487"/>
                </a:cubicBezTo>
                <a:cubicBezTo>
                  <a:pt x="508" y="8171"/>
                  <a:pt x="381" y="7791"/>
                  <a:pt x="381" y="7506"/>
                </a:cubicBezTo>
                <a:lnTo>
                  <a:pt x="38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9"/>
          <p:cNvSpPr/>
          <p:nvPr/>
        </p:nvSpPr>
        <p:spPr>
          <a:xfrm>
            <a:off x="185625" y="167106"/>
            <a:ext cx="794235" cy="400995"/>
          </a:xfrm>
          <a:custGeom>
            <a:avLst/>
            <a:gdLst/>
            <a:ahLst/>
            <a:cxnLst/>
            <a:rect l="l" t="t" r="r" b="b"/>
            <a:pathLst>
              <a:path w="32779" h="18369" extrusionOk="0">
                <a:moveTo>
                  <a:pt x="16374" y="0"/>
                </a:moveTo>
                <a:cubicBezTo>
                  <a:pt x="15772" y="0"/>
                  <a:pt x="15170" y="127"/>
                  <a:pt x="14695" y="412"/>
                </a:cubicBezTo>
                <a:lnTo>
                  <a:pt x="1679" y="7917"/>
                </a:lnTo>
                <a:cubicBezTo>
                  <a:pt x="1204" y="8202"/>
                  <a:pt x="793" y="8646"/>
                  <a:pt x="476" y="9184"/>
                </a:cubicBezTo>
                <a:cubicBezTo>
                  <a:pt x="159" y="9723"/>
                  <a:pt x="1" y="10293"/>
                  <a:pt x="1" y="10863"/>
                </a:cubicBezTo>
                <a:lnTo>
                  <a:pt x="1" y="18368"/>
                </a:lnTo>
                <a:lnTo>
                  <a:pt x="2313" y="18368"/>
                </a:lnTo>
                <a:lnTo>
                  <a:pt x="2313" y="10863"/>
                </a:lnTo>
                <a:cubicBezTo>
                  <a:pt x="2313" y="10736"/>
                  <a:pt x="2344" y="10546"/>
                  <a:pt x="2471" y="10324"/>
                </a:cubicBezTo>
                <a:cubicBezTo>
                  <a:pt x="2598" y="10103"/>
                  <a:pt x="2756" y="9976"/>
                  <a:pt x="2851" y="9913"/>
                </a:cubicBezTo>
                <a:lnTo>
                  <a:pt x="15835" y="2407"/>
                </a:lnTo>
                <a:cubicBezTo>
                  <a:pt x="15930" y="2375"/>
                  <a:pt x="16120" y="2312"/>
                  <a:pt x="16374" y="2312"/>
                </a:cubicBezTo>
                <a:cubicBezTo>
                  <a:pt x="16627" y="2312"/>
                  <a:pt x="16817" y="2375"/>
                  <a:pt x="16912" y="2407"/>
                </a:cubicBezTo>
                <a:lnTo>
                  <a:pt x="29928" y="9913"/>
                </a:lnTo>
                <a:cubicBezTo>
                  <a:pt x="29991" y="9976"/>
                  <a:pt x="30150" y="10103"/>
                  <a:pt x="30276" y="10324"/>
                </a:cubicBezTo>
                <a:cubicBezTo>
                  <a:pt x="30403" y="10546"/>
                  <a:pt x="30435" y="10736"/>
                  <a:pt x="30435" y="10863"/>
                </a:cubicBezTo>
                <a:lnTo>
                  <a:pt x="30435" y="18368"/>
                </a:lnTo>
                <a:lnTo>
                  <a:pt x="32778" y="18368"/>
                </a:lnTo>
                <a:lnTo>
                  <a:pt x="32778" y="10863"/>
                </a:lnTo>
                <a:cubicBezTo>
                  <a:pt x="32778" y="10293"/>
                  <a:pt x="32588" y="9723"/>
                  <a:pt x="32272" y="9184"/>
                </a:cubicBezTo>
                <a:cubicBezTo>
                  <a:pt x="31987" y="8646"/>
                  <a:pt x="31543" y="8202"/>
                  <a:pt x="31068" y="7917"/>
                </a:cubicBezTo>
                <a:lnTo>
                  <a:pt x="18052" y="412"/>
                </a:lnTo>
                <a:cubicBezTo>
                  <a:pt x="17609" y="159"/>
                  <a:pt x="17007" y="0"/>
                  <a:pt x="1637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9"/>
          <p:cNvSpPr/>
          <p:nvPr/>
        </p:nvSpPr>
        <p:spPr>
          <a:xfrm>
            <a:off x="288459" y="272531"/>
            <a:ext cx="588571" cy="590414"/>
          </a:xfrm>
          <a:custGeom>
            <a:avLst/>
            <a:gdLst/>
            <a:ahLst/>
            <a:cxnLst/>
            <a:rect l="l" t="t" r="r" b="b"/>
            <a:pathLst>
              <a:path w="24291" h="27046" extrusionOk="0">
                <a:moveTo>
                  <a:pt x="12130" y="1"/>
                </a:moveTo>
                <a:cubicBezTo>
                  <a:pt x="11615" y="1"/>
                  <a:pt x="11100" y="112"/>
                  <a:pt x="10705" y="333"/>
                </a:cubicBezTo>
                <a:lnTo>
                  <a:pt x="1426" y="5685"/>
                </a:lnTo>
                <a:cubicBezTo>
                  <a:pt x="919" y="5970"/>
                  <a:pt x="475" y="6509"/>
                  <a:pt x="222" y="7110"/>
                </a:cubicBezTo>
                <a:cubicBezTo>
                  <a:pt x="222" y="7142"/>
                  <a:pt x="222" y="7174"/>
                  <a:pt x="190" y="7205"/>
                </a:cubicBezTo>
                <a:cubicBezTo>
                  <a:pt x="64" y="7522"/>
                  <a:pt x="0" y="7839"/>
                  <a:pt x="0" y="8155"/>
                </a:cubicBezTo>
                <a:lnTo>
                  <a:pt x="0" y="18891"/>
                </a:lnTo>
                <a:cubicBezTo>
                  <a:pt x="0" y="19810"/>
                  <a:pt x="634" y="20886"/>
                  <a:pt x="1394" y="21361"/>
                </a:cubicBezTo>
                <a:lnTo>
                  <a:pt x="10705" y="26713"/>
                </a:lnTo>
                <a:cubicBezTo>
                  <a:pt x="11100" y="26935"/>
                  <a:pt x="11615" y="27046"/>
                  <a:pt x="12130" y="27046"/>
                </a:cubicBezTo>
                <a:cubicBezTo>
                  <a:pt x="12644" y="27046"/>
                  <a:pt x="13159" y="26935"/>
                  <a:pt x="13555" y="26713"/>
                </a:cubicBezTo>
                <a:lnTo>
                  <a:pt x="22866" y="21361"/>
                </a:lnTo>
                <a:cubicBezTo>
                  <a:pt x="23626" y="20886"/>
                  <a:pt x="24259" y="19810"/>
                  <a:pt x="24259" y="18891"/>
                </a:cubicBezTo>
                <a:lnTo>
                  <a:pt x="24259" y="8155"/>
                </a:lnTo>
                <a:cubicBezTo>
                  <a:pt x="24291" y="7237"/>
                  <a:pt x="23657" y="6160"/>
                  <a:pt x="22866" y="5685"/>
                </a:cubicBezTo>
                <a:lnTo>
                  <a:pt x="13555" y="333"/>
                </a:lnTo>
                <a:cubicBezTo>
                  <a:pt x="13159" y="112"/>
                  <a:pt x="12644" y="1"/>
                  <a:pt x="1213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9"/>
          <p:cNvSpPr/>
          <p:nvPr/>
        </p:nvSpPr>
        <p:spPr>
          <a:xfrm>
            <a:off x="657559" y="655569"/>
            <a:ext cx="57570" cy="50820"/>
          </a:xfrm>
          <a:custGeom>
            <a:avLst/>
            <a:gdLst/>
            <a:ahLst/>
            <a:cxnLst/>
            <a:rect l="l" t="t" r="r" b="b"/>
            <a:pathLst>
              <a:path w="2376" h="2328" extrusionOk="0">
                <a:moveTo>
                  <a:pt x="238" y="0"/>
                </a:moveTo>
                <a:cubicBezTo>
                  <a:pt x="182" y="0"/>
                  <a:pt x="127" y="16"/>
                  <a:pt x="95" y="48"/>
                </a:cubicBezTo>
                <a:cubicBezTo>
                  <a:pt x="0" y="143"/>
                  <a:pt x="0" y="269"/>
                  <a:pt x="95" y="333"/>
                </a:cubicBezTo>
                <a:lnTo>
                  <a:pt x="2027" y="2265"/>
                </a:lnTo>
                <a:cubicBezTo>
                  <a:pt x="2059" y="2296"/>
                  <a:pt x="2122" y="2328"/>
                  <a:pt x="2154" y="2328"/>
                </a:cubicBezTo>
                <a:cubicBezTo>
                  <a:pt x="2217" y="2328"/>
                  <a:pt x="2280" y="2296"/>
                  <a:pt x="2312" y="2265"/>
                </a:cubicBezTo>
                <a:cubicBezTo>
                  <a:pt x="2375" y="2201"/>
                  <a:pt x="2375" y="2043"/>
                  <a:pt x="2312" y="1980"/>
                </a:cubicBezTo>
                <a:lnTo>
                  <a:pt x="380" y="48"/>
                </a:lnTo>
                <a:cubicBezTo>
                  <a:pt x="349" y="16"/>
                  <a:pt x="293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9"/>
          <p:cNvSpPr/>
          <p:nvPr/>
        </p:nvSpPr>
        <p:spPr>
          <a:xfrm>
            <a:off x="661388" y="422232"/>
            <a:ext cx="10007" cy="121680"/>
          </a:xfrm>
          <a:custGeom>
            <a:avLst/>
            <a:gdLst/>
            <a:ahLst/>
            <a:cxnLst/>
            <a:rect l="l" t="t" r="r" b="b"/>
            <a:pathLst>
              <a:path w="413" h="5574" extrusionOk="0">
                <a:moveTo>
                  <a:pt x="191" y="0"/>
                </a:moveTo>
                <a:cubicBezTo>
                  <a:pt x="64" y="0"/>
                  <a:pt x="1" y="95"/>
                  <a:pt x="1" y="190"/>
                </a:cubicBezTo>
                <a:lnTo>
                  <a:pt x="1" y="5384"/>
                </a:lnTo>
                <a:cubicBezTo>
                  <a:pt x="1" y="5479"/>
                  <a:pt x="96" y="5574"/>
                  <a:pt x="191" y="5574"/>
                </a:cubicBezTo>
                <a:cubicBezTo>
                  <a:pt x="317" y="5574"/>
                  <a:pt x="412" y="5479"/>
                  <a:pt x="412" y="5384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9"/>
          <p:cNvSpPr/>
          <p:nvPr/>
        </p:nvSpPr>
        <p:spPr>
          <a:xfrm>
            <a:off x="474160" y="554270"/>
            <a:ext cx="80589" cy="9016"/>
          </a:xfrm>
          <a:custGeom>
            <a:avLst/>
            <a:gdLst/>
            <a:ahLst/>
            <a:cxnLst/>
            <a:rect l="l" t="t" r="r" b="b"/>
            <a:pathLst>
              <a:path w="3326" h="413" extrusionOk="0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cubicBezTo>
                  <a:pt x="0" y="317"/>
                  <a:pt x="95" y="412"/>
                  <a:pt x="222" y="412"/>
                </a:cubicBezTo>
                <a:lnTo>
                  <a:pt x="3136" y="412"/>
                </a:lnTo>
                <a:cubicBezTo>
                  <a:pt x="3231" y="412"/>
                  <a:pt x="3326" y="317"/>
                  <a:pt x="3326" y="222"/>
                </a:cubicBezTo>
                <a:cubicBezTo>
                  <a:pt x="3326" y="96"/>
                  <a:pt x="3231" y="1"/>
                  <a:pt x="3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59"/>
          <p:cNvSpPr/>
          <p:nvPr/>
        </p:nvSpPr>
        <p:spPr>
          <a:xfrm>
            <a:off x="474160" y="583306"/>
            <a:ext cx="61399" cy="9016"/>
          </a:xfrm>
          <a:custGeom>
            <a:avLst/>
            <a:gdLst/>
            <a:ahLst/>
            <a:cxnLst/>
            <a:rect l="l" t="t" r="r" b="b"/>
            <a:pathLst>
              <a:path w="2534" h="413" extrusionOk="0">
                <a:moveTo>
                  <a:pt x="222" y="1"/>
                </a:moveTo>
                <a:cubicBezTo>
                  <a:pt x="95" y="1"/>
                  <a:pt x="0" y="96"/>
                  <a:pt x="0" y="191"/>
                </a:cubicBezTo>
                <a:cubicBezTo>
                  <a:pt x="0" y="318"/>
                  <a:pt x="95" y="413"/>
                  <a:pt x="222" y="413"/>
                </a:cubicBezTo>
                <a:lnTo>
                  <a:pt x="2312" y="413"/>
                </a:lnTo>
                <a:cubicBezTo>
                  <a:pt x="2439" y="413"/>
                  <a:pt x="2534" y="318"/>
                  <a:pt x="2534" y="191"/>
                </a:cubicBezTo>
                <a:cubicBezTo>
                  <a:pt x="2534" y="64"/>
                  <a:pt x="2439" y="1"/>
                  <a:pt x="23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9"/>
          <p:cNvSpPr/>
          <p:nvPr/>
        </p:nvSpPr>
        <p:spPr>
          <a:xfrm>
            <a:off x="474160" y="611666"/>
            <a:ext cx="56795" cy="8994"/>
          </a:xfrm>
          <a:custGeom>
            <a:avLst/>
            <a:gdLst/>
            <a:ahLst/>
            <a:cxnLst/>
            <a:rect l="l" t="t" r="r" b="b"/>
            <a:pathLst>
              <a:path w="2344" h="412" extrusionOk="0">
                <a:moveTo>
                  <a:pt x="222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317"/>
                  <a:pt x="95" y="412"/>
                  <a:pt x="222" y="412"/>
                </a:cubicBezTo>
                <a:lnTo>
                  <a:pt x="2154" y="412"/>
                </a:lnTo>
                <a:cubicBezTo>
                  <a:pt x="2249" y="412"/>
                  <a:pt x="2344" y="317"/>
                  <a:pt x="2344" y="190"/>
                </a:cubicBezTo>
                <a:cubicBezTo>
                  <a:pt x="2344" y="95"/>
                  <a:pt x="2249" y="0"/>
                  <a:pt x="21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9"/>
          <p:cNvSpPr/>
          <p:nvPr/>
        </p:nvSpPr>
        <p:spPr>
          <a:xfrm>
            <a:off x="522499" y="534927"/>
            <a:ext cx="166533" cy="150038"/>
          </a:xfrm>
          <a:custGeom>
            <a:avLst/>
            <a:gdLst/>
            <a:ahLst/>
            <a:cxnLst/>
            <a:rect l="l" t="t" r="r" b="b"/>
            <a:pathLst>
              <a:path w="6873" h="6873" extrusionOk="0">
                <a:moveTo>
                  <a:pt x="3452" y="412"/>
                </a:moveTo>
                <a:cubicBezTo>
                  <a:pt x="5099" y="412"/>
                  <a:pt x="6461" y="1774"/>
                  <a:pt x="6461" y="3452"/>
                </a:cubicBezTo>
                <a:cubicBezTo>
                  <a:pt x="6461" y="5099"/>
                  <a:pt x="5099" y="6461"/>
                  <a:pt x="3452" y="6461"/>
                </a:cubicBezTo>
                <a:cubicBezTo>
                  <a:pt x="1774" y="6461"/>
                  <a:pt x="412" y="5099"/>
                  <a:pt x="412" y="3452"/>
                </a:cubicBezTo>
                <a:cubicBezTo>
                  <a:pt x="412" y="1774"/>
                  <a:pt x="1774" y="412"/>
                  <a:pt x="3452" y="412"/>
                </a:cubicBezTo>
                <a:close/>
                <a:moveTo>
                  <a:pt x="3452" y="0"/>
                </a:moveTo>
                <a:cubicBezTo>
                  <a:pt x="1552" y="0"/>
                  <a:pt x="1" y="1552"/>
                  <a:pt x="1" y="3452"/>
                </a:cubicBezTo>
                <a:cubicBezTo>
                  <a:pt x="1" y="5320"/>
                  <a:pt x="1552" y="6872"/>
                  <a:pt x="3452" y="6872"/>
                </a:cubicBezTo>
                <a:cubicBezTo>
                  <a:pt x="5353" y="6872"/>
                  <a:pt x="6873" y="5352"/>
                  <a:pt x="6873" y="3452"/>
                </a:cubicBezTo>
                <a:cubicBezTo>
                  <a:pt x="6873" y="1552"/>
                  <a:pt x="5321" y="0"/>
                  <a:pt x="34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59"/>
          <p:cNvSpPr/>
          <p:nvPr/>
        </p:nvSpPr>
        <p:spPr>
          <a:xfrm>
            <a:off x="606918" y="420834"/>
            <a:ext cx="13060" cy="11788"/>
          </a:xfrm>
          <a:custGeom>
            <a:avLst/>
            <a:gdLst/>
            <a:ahLst/>
            <a:cxnLst/>
            <a:rect l="l" t="t" r="r" b="b"/>
            <a:pathLst>
              <a:path w="539" h="540" extrusionOk="0">
                <a:moveTo>
                  <a:pt x="253" y="1"/>
                </a:moveTo>
                <a:cubicBezTo>
                  <a:pt x="127" y="1"/>
                  <a:pt x="0" y="127"/>
                  <a:pt x="0" y="254"/>
                </a:cubicBezTo>
                <a:cubicBezTo>
                  <a:pt x="0" y="412"/>
                  <a:pt x="127" y="539"/>
                  <a:pt x="253" y="539"/>
                </a:cubicBezTo>
                <a:cubicBezTo>
                  <a:pt x="412" y="539"/>
                  <a:pt x="539" y="412"/>
                  <a:pt x="539" y="254"/>
                </a:cubicBezTo>
                <a:cubicBezTo>
                  <a:pt x="539" y="127"/>
                  <a:pt x="412" y="1"/>
                  <a:pt x="2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59"/>
          <p:cNvSpPr/>
          <p:nvPr/>
        </p:nvSpPr>
        <p:spPr>
          <a:xfrm>
            <a:off x="553950" y="420834"/>
            <a:ext cx="13084" cy="11788"/>
          </a:xfrm>
          <a:custGeom>
            <a:avLst/>
            <a:gdLst/>
            <a:ahLst/>
            <a:cxnLst/>
            <a:rect l="l" t="t" r="r" b="b"/>
            <a:pathLst>
              <a:path w="540" h="540" extrusionOk="0">
                <a:moveTo>
                  <a:pt x="286" y="1"/>
                </a:moveTo>
                <a:cubicBezTo>
                  <a:pt x="128" y="1"/>
                  <a:pt x="1" y="127"/>
                  <a:pt x="1" y="254"/>
                </a:cubicBezTo>
                <a:cubicBezTo>
                  <a:pt x="1" y="412"/>
                  <a:pt x="128" y="539"/>
                  <a:pt x="286" y="539"/>
                </a:cubicBezTo>
                <a:cubicBezTo>
                  <a:pt x="413" y="539"/>
                  <a:pt x="539" y="412"/>
                  <a:pt x="539" y="254"/>
                </a:cubicBezTo>
                <a:cubicBezTo>
                  <a:pt x="539" y="127"/>
                  <a:pt x="413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59"/>
          <p:cNvSpPr/>
          <p:nvPr/>
        </p:nvSpPr>
        <p:spPr>
          <a:xfrm>
            <a:off x="501783" y="420834"/>
            <a:ext cx="12309" cy="11788"/>
          </a:xfrm>
          <a:custGeom>
            <a:avLst/>
            <a:gdLst/>
            <a:ahLst/>
            <a:cxnLst/>
            <a:rect l="l" t="t" r="r" b="b"/>
            <a:pathLst>
              <a:path w="508" h="540" extrusionOk="0">
                <a:moveTo>
                  <a:pt x="254" y="1"/>
                </a:moveTo>
                <a:cubicBezTo>
                  <a:pt x="95" y="1"/>
                  <a:pt x="0" y="127"/>
                  <a:pt x="0" y="254"/>
                </a:cubicBezTo>
                <a:cubicBezTo>
                  <a:pt x="0" y="412"/>
                  <a:pt x="95" y="539"/>
                  <a:pt x="254" y="539"/>
                </a:cubicBezTo>
                <a:cubicBezTo>
                  <a:pt x="380" y="539"/>
                  <a:pt x="507" y="412"/>
                  <a:pt x="507" y="254"/>
                </a:cubicBezTo>
                <a:cubicBezTo>
                  <a:pt x="507" y="127"/>
                  <a:pt x="380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59"/>
          <p:cNvSpPr/>
          <p:nvPr/>
        </p:nvSpPr>
        <p:spPr>
          <a:xfrm>
            <a:off x="450366" y="408390"/>
            <a:ext cx="220251" cy="36674"/>
          </a:xfrm>
          <a:custGeom>
            <a:avLst/>
            <a:gdLst/>
            <a:ahLst/>
            <a:cxnLst/>
            <a:rect l="l" t="t" r="r" b="b"/>
            <a:pathLst>
              <a:path w="9090" h="1680" extrusionOk="0">
                <a:moveTo>
                  <a:pt x="8266" y="412"/>
                </a:moveTo>
                <a:cubicBezTo>
                  <a:pt x="8488" y="412"/>
                  <a:pt x="8710" y="602"/>
                  <a:pt x="8710" y="824"/>
                </a:cubicBezTo>
                <a:cubicBezTo>
                  <a:pt x="8710" y="1077"/>
                  <a:pt x="8488" y="1267"/>
                  <a:pt x="8266" y="1267"/>
                </a:cubicBezTo>
                <a:lnTo>
                  <a:pt x="856" y="1267"/>
                </a:lnTo>
                <a:cubicBezTo>
                  <a:pt x="602" y="1267"/>
                  <a:pt x="412" y="1077"/>
                  <a:pt x="412" y="824"/>
                </a:cubicBezTo>
                <a:cubicBezTo>
                  <a:pt x="412" y="602"/>
                  <a:pt x="602" y="412"/>
                  <a:pt x="856" y="412"/>
                </a:cubicBezTo>
                <a:close/>
                <a:moveTo>
                  <a:pt x="856" y="1"/>
                </a:moveTo>
                <a:cubicBezTo>
                  <a:pt x="381" y="1"/>
                  <a:pt x="1" y="381"/>
                  <a:pt x="1" y="824"/>
                </a:cubicBezTo>
                <a:cubicBezTo>
                  <a:pt x="1" y="1299"/>
                  <a:pt x="381" y="1679"/>
                  <a:pt x="856" y="1679"/>
                </a:cubicBezTo>
                <a:lnTo>
                  <a:pt x="8266" y="1679"/>
                </a:lnTo>
                <a:cubicBezTo>
                  <a:pt x="8710" y="1679"/>
                  <a:pt x="9090" y="1299"/>
                  <a:pt x="9090" y="824"/>
                </a:cubicBezTo>
                <a:cubicBezTo>
                  <a:pt x="9090" y="381"/>
                  <a:pt x="8710" y="1"/>
                  <a:pt x="82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9"/>
          <p:cNvSpPr/>
          <p:nvPr/>
        </p:nvSpPr>
        <p:spPr>
          <a:xfrm>
            <a:off x="450366" y="422232"/>
            <a:ext cx="113590" cy="248884"/>
          </a:xfrm>
          <a:custGeom>
            <a:avLst/>
            <a:gdLst/>
            <a:ahLst/>
            <a:cxnLst/>
            <a:rect l="l" t="t" r="r" b="b"/>
            <a:pathLst>
              <a:path w="4688" h="1140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10102"/>
                </a:lnTo>
                <a:cubicBezTo>
                  <a:pt x="1" y="10831"/>
                  <a:pt x="571" y="11401"/>
                  <a:pt x="1267" y="11401"/>
                </a:cubicBezTo>
                <a:lnTo>
                  <a:pt x="4466" y="11401"/>
                </a:lnTo>
                <a:cubicBezTo>
                  <a:pt x="4593" y="11401"/>
                  <a:pt x="4688" y="11306"/>
                  <a:pt x="4688" y="11179"/>
                </a:cubicBezTo>
                <a:cubicBezTo>
                  <a:pt x="4688" y="11084"/>
                  <a:pt x="4593" y="10989"/>
                  <a:pt x="4466" y="10989"/>
                </a:cubicBezTo>
                <a:lnTo>
                  <a:pt x="1267" y="10989"/>
                </a:lnTo>
                <a:cubicBezTo>
                  <a:pt x="792" y="10989"/>
                  <a:pt x="412" y="10577"/>
                  <a:pt x="412" y="10102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9"/>
          <p:cNvSpPr/>
          <p:nvPr/>
        </p:nvSpPr>
        <p:spPr>
          <a:xfrm>
            <a:off x="474160" y="468537"/>
            <a:ext cx="172663" cy="9016"/>
          </a:xfrm>
          <a:custGeom>
            <a:avLst/>
            <a:gdLst/>
            <a:ahLst/>
            <a:cxnLst/>
            <a:rect l="l" t="t" r="r" b="b"/>
            <a:pathLst>
              <a:path w="7126" h="413" extrusionOk="0">
                <a:moveTo>
                  <a:pt x="222" y="1"/>
                </a:moveTo>
                <a:cubicBezTo>
                  <a:pt x="95" y="1"/>
                  <a:pt x="0" y="96"/>
                  <a:pt x="0" y="223"/>
                </a:cubicBezTo>
                <a:cubicBezTo>
                  <a:pt x="0" y="318"/>
                  <a:pt x="95" y="413"/>
                  <a:pt x="222" y="413"/>
                </a:cubicBezTo>
                <a:lnTo>
                  <a:pt x="6936" y="413"/>
                </a:lnTo>
                <a:cubicBezTo>
                  <a:pt x="7031" y="413"/>
                  <a:pt x="7126" y="318"/>
                  <a:pt x="7126" y="223"/>
                </a:cubicBezTo>
                <a:cubicBezTo>
                  <a:pt x="7126" y="96"/>
                  <a:pt x="7031" y="1"/>
                  <a:pt x="69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9"/>
          <p:cNvSpPr/>
          <p:nvPr/>
        </p:nvSpPr>
        <p:spPr>
          <a:xfrm>
            <a:off x="474160" y="496896"/>
            <a:ext cx="144290" cy="8994"/>
          </a:xfrm>
          <a:custGeom>
            <a:avLst/>
            <a:gdLst/>
            <a:ahLst/>
            <a:cxnLst/>
            <a:rect l="l" t="t" r="r" b="b"/>
            <a:pathLst>
              <a:path w="5955" h="412" extrusionOk="0">
                <a:moveTo>
                  <a:pt x="222" y="0"/>
                </a:moveTo>
                <a:cubicBezTo>
                  <a:pt x="95" y="0"/>
                  <a:pt x="0" y="95"/>
                  <a:pt x="0" y="222"/>
                </a:cubicBezTo>
                <a:cubicBezTo>
                  <a:pt x="0" y="349"/>
                  <a:pt x="95" y="412"/>
                  <a:pt x="222" y="412"/>
                </a:cubicBezTo>
                <a:lnTo>
                  <a:pt x="5732" y="412"/>
                </a:lnTo>
                <a:cubicBezTo>
                  <a:pt x="5859" y="412"/>
                  <a:pt x="5954" y="349"/>
                  <a:pt x="5954" y="222"/>
                </a:cubicBezTo>
                <a:cubicBezTo>
                  <a:pt x="5954" y="95"/>
                  <a:pt x="5859" y="0"/>
                  <a:pt x="5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9"/>
          <p:cNvSpPr/>
          <p:nvPr/>
        </p:nvSpPr>
        <p:spPr>
          <a:xfrm>
            <a:off x="474160" y="525932"/>
            <a:ext cx="91323" cy="9016"/>
          </a:xfrm>
          <a:custGeom>
            <a:avLst/>
            <a:gdLst/>
            <a:ahLst/>
            <a:cxnLst/>
            <a:rect l="l" t="t" r="r" b="b"/>
            <a:pathLst>
              <a:path w="3769" h="413" extrusionOk="0">
                <a:moveTo>
                  <a:pt x="222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317"/>
                  <a:pt x="95" y="412"/>
                  <a:pt x="222" y="412"/>
                </a:cubicBezTo>
                <a:lnTo>
                  <a:pt x="3579" y="412"/>
                </a:lnTo>
                <a:cubicBezTo>
                  <a:pt x="3674" y="412"/>
                  <a:pt x="3769" y="317"/>
                  <a:pt x="3769" y="190"/>
                </a:cubicBezTo>
                <a:cubicBezTo>
                  <a:pt x="3769" y="95"/>
                  <a:pt x="3674" y="0"/>
                  <a:pt x="35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717" name="Google Shape;71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34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60"/>
          <p:cNvSpPr txBox="1"/>
          <p:nvPr/>
        </p:nvSpPr>
        <p:spPr>
          <a:xfrm>
            <a:off x="7674300" y="2421200"/>
            <a:ext cx="1469700" cy="961200"/>
          </a:xfrm>
          <a:prstGeom prst="rect">
            <a:avLst/>
          </a:prstGeom>
          <a:solidFill>
            <a:srgbClr val="ABE0E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19" name="Google Shape;719;p60"/>
          <p:cNvSpPr txBox="1"/>
          <p:nvPr/>
        </p:nvSpPr>
        <p:spPr>
          <a:xfrm>
            <a:off x="-12050" y="3382400"/>
            <a:ext cx="9156000" cy="1761000"/>
          </a:xfrm>
          <a:prstGeom prst="rect">
            <a:avLst/>
          </a:prstGeom>
          <a:solidFill>
            <a:srgbClr val="ABE0E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>
                <a:solidFill>
                  <a:srgbClr val="6A9955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4700" b="1">
              <a:solidFill>
                <a:srgbClr val="6A995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B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Write a python code that prints your name 10 times.</a:t>
            </a:r>
          </a:p>
          <a:p>
            <a:pPr marL="114300" indent="0">
              <a:buNone/>
            </a:pPr>
            <a:r>
              <a:rPr lang="en-GB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Sample Output:</a:t>
            </a:r>
            <a:endParaRPr lang="en-GB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Donald Trump</a:t>
            </a:r>
          </a:p>
          <a:p>
            <a:pPr marL="114300" indent="0">
              <a:buNone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Donald Trump</a:t>
            </a:r>
          </a:p>
          <a:p>
            <a:pPr marL="114300" indent="0">
              <a:buNone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Donald Trump</a:t>
            </a:r>
          </a:p>
          <a:p>
            <a:pPr marL="114300" indent="0">
              <a:buNone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Donald Trump</a:t>
            </a:r>
          </a:p>
          <a:p>
            <a:pPr marL="114300" indent="0">
              <a:buNone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Donald Trump</a:t>
            </a:r>
          </a:p>
          <a:p>
            <a:pPr marL="114300" indent="0">
              <a:buNone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Donald Trump</a:t>
            </a:r>
          </a:p>
          <a:p>
            <a:pPr marL="114300" indent="0">
              <a:buNone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Donald Trump</a:t>
            </a:r>
          </a:p>
          <a:p>
            <a:pPr marL="114300" indent="0">
              <a:buNone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Donald Trump</a:t>
            </a:r>
          </a:p>
          <a:p>
            <a:pPr marL="114300" indent="0">
              <a:buNone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Donald Trump</a:t>
            </a:r>
          </a:p>
          <a:p>
            <a:pPr marL="114300" indent="0">
              <a:buNone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Donald Trump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b="0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B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508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Loops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primarily offers two types of loops:</a:t>
            </a:r>
          </a:p>
          <a:p>
            <a:pPr lvl="1"/>
            <a:r>
              <a:rPr lang="en-GB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  <a:r>
              <a:rPr lang="en-GB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loop in Python repeatedly executes a block of code as long as a specified condition remains True.</a:t>
            </a:r>
            <a:endParaRPr lang="en-GB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for loop in Python is used to iterate over a sequence </a:t>
            </a:r>
            <a:r>
              <a:rPr lang="en-GB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GB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as a list, tuple, string, or range</a:t>
            </a:r>
            <a:r>
              <a:rPr lang="en-GB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execute a block of code for each element in the sequence</a:t>
            </a:r>
            <a:endParaRPr lang="en-GB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b="0" i="1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BD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992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  <a:r>
              <a:rPr lang="en-BD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</a:t>
            </a: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b="0" i="1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BD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Google Shape;437;p41">
            <a:extLst>
              <a:ext uri="{FF2B5EF4-FFF2-40B4-BE49-F238E27FC236}">
                <a16:creationId xmlns:a16="http://schemas.microsoft.com/office/drawing/2014/main" id="{F52B105E-61EE-8448-1DCE-CF7D852C798D}"/>
              </a:ext>
            </a:extLst>
          </p:cNvPr>
          <p:cNvSpPr txBox="1"/>
          <p:nvPr/>
        </p:nvSpPr>
        <p:spPr>
          <a:xfrm>
            <a:off x="440400" y="1710259"/>
            <a:ext cx="41316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</a:t>
            </a:r>
            <a:endParaRPr sz="1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" sz="19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statement(s)</a:t>
            </a:r>
            <a:endParaRPr sz="19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r>
              <a:rPr lang="en" sz="1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/dec</a:t>
            </a:r>
            <a:endParaRPr sz="1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F767F-B173-B1D7-60FC-D6FDA62A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0259"/>
            <a:ext cx="2044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1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  <a:r>
              <a:rPr lang="en-BD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Python (Example)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 your name 10 times:</a:t>
            </a:r>
          </a:p>
          <a:p>
            <a:pPr marL="114300" indent="0">
              <a:buNone/>
            </a:pPr>
            <a:r>
              <a:rPr lang="en-GB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GB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&lt;=10: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(“Donald Trump”)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 </a:t>
            </a:r>
            <a:r>
              <a:rPr lang="en-GB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Now try to print all name in a single line with separated by comma [hints: use end=“”]</a:t>
            </a:r>
          </a:p>
          <a:p>
            <a:r>
              <a:rPr lang="en-GB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Print number 1 to 20</a:t>
            </a:r>
          </a:p>
          <a:p>
            <a:endParaRPr lang="en-GB" b="0" i="1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BD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35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6276-AEDF-0730-667C-F82299C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D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BD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Python (Example)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92E1-8CB9-562E-D8DF-7D49788E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342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GB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is used for iterating over a sequence (that is either a </a:t>
            </a:r>
            <a:r>
              <a:rPr lang="en-GB" b="1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list, a tuple, a dictionary, a set, or a string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less like the </a:t>
            </a:r>
            <a:r>
              <a:rPr lang="en-GB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in other programming languages, and works more like an iterator method as found in other object-orientated programming languages.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GB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statements, once for each item in a list, tuple, set etc.</a:t>
            </a:r>
          </a:p>
          <a:p>
            <a:pPr algn="l"/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 algn="l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 = [</a:t>
            </a:r>
            <a:r>
              <a:rPr lang="en-GB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"cherry"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x </a:t>
            </a:r>
            <a:r>
              <a:rPr lang="en-GB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fruits: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GB" b="0" i="1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BD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AB3E-42C9-9839-851C-C899A127E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171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 rotWithShape="1">
          <a:blip r:embed="rId3">
            <a:alphaModFix/>
          </a:blip>
          <a:srcRect l="41247" t="25632" r="38778" b="37957"/>
          <a:stretch/>
        </p:blipFill>
        <p:spPr>
          <a:xfrm>
            <a:off x="275950" y="186350"/>
            <a:ext cx="723874" cy="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6"/>
          <p:cNvSpPr txBox="1"/>
          <p:nvPr/>
        </p:nvSpPr>
        <p:spPr>
          <a:xfrm>
            <a:off x="1022200" y="314493"/>
            <a:ext cx="7881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Python </a:t>
            </a:r>
            <a:r>
              <a:rPr lang="en" sz="3000">
                <a:solidFill>
                  <a:srgbClr val="1368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For Loop </a:t>
            </a:r>
            <a:r>
              <a:rPr lang="en" sz="30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(Syntax)</a:t>
            </a:r>
            <a:endParaRPr sz="30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4">
            <a:alphaModFix/>
          </a:blip>
          <a:srcRect l="16514" r="12878"/>
          <a:stretch/>
        </p:blipFill>
        <p:spPr>
          <a:xfrm>
            <a:off x="4905975" y="1071875"/>
            <a:ext cx="40353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 txBox="1"/>
          <p:nvPr/>
        </p:nvSpPr>
        <p:spPr>
          <a:xfrm>
            <a:off x="445700" y="1999575"/>
            <a:ext cx="41316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iterating_var</a:t>
            </a:r>
            <a:r>
              <a:rPr lang="en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sequence</a:t>
            </a:r>
            <a:r>
              <a:rPr lang="en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statements(s)</a:t>
            </a: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9FE1E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1888</Words>
  <Application>Microsoft Office PowerPoint</Application>
  <PresentationFormat>On-screen Show (16:9)</PresentationFormat>
  <Paragraphs>404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Verdana</vt:lpstr>
      <vt:lpstr>Courier New</vt:lpstr>
      <vt:lpstr>Fira Sans Extra Condensed SemiBold</vt:lpstr>
      <vt:lpstr>Arial</vt:lpstr>
      <vt:lpstr>Consolas</vt:lpstr>
      <vt:lpstr>Roboto</vt:lpstr>
      <vt:lpstr>Fira Sans Medium</vt:lpstr>
      <vt:lpstr>Caveat</vt:lpstr>
      <vt:lpstr>Technology Infographics by Slidesgo</vt:lpstr>
      <vt:lpstr>PowerPoint Presentation</vt:lpstr>
      <vt:lpstr>Recap</vt:lpstr>
      <vt:lpstr>Contents</vt:lpstr>
      <vt:lpstr>PowerPoint Presentation</vt:lpstr>
      <vt:lpstr>Loops in Python</vt:lpstr>
      <vt:lpstr>While in Python</vt:lpstr>
      <vt:lpstr>While in Python (Example)</vt:lpstr>
      <vt:lpstr>for in Python (Example)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Administrator</cp:lastModifiedBy>
  <cp:revision>30</cp:revision>
  <dcterms:modified xsi:type="dcterms:W3CDTF">2024-09-03T14:41:51Z</dcterms:modified>
</cp:coreProperties>
</file>