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0" r:id="rId2"/>
    <p:sldId id="258" r:id="rId3"/>
    <p:sldId id="259" r:id="rId4"/>
    <p:sldId id="296" r:id="rId5"/>
    <p:sldId id="308" r:id="rId6"/>
    <p:sldId id="309" r:id="rId7"/>
    <p:sldId id="310" r:id="rId8"/>
    <p:sldId id="307" r:id="rId9"/>
    <p:sldId id="304" r:id="rId10"/>
    <p:sldId id="305" r:id="rId11"/>
    <p:sldId id="306" r:id="rId12"/>
    <p:sldId id="311" r:id="rId13"/>
  </p:sldIdLst>
  <p:sldSz cx="9144000" cy="5143500" type="screen16x9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see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E"/>
    <a:srgbClr val="292D6C"/>
    <a:srgbClr val="252961"/>
    <a:srgbClr val="F1900F"/>
    <a:srgbClr val="F29B26"/>
    <a:srgbClr val="785448"/>
    <a:srgbClr val="BD392F"/>
    <a:srgbClr val="445368"/>
    <a:srgbClr val="52657E"/>
    <a:srgbClr val="005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FE4F1-8343-48CF-9B9C-52B67EABA729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A629E-9724-4938-B095-5F38E6E921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3BB64-82C3-40D5-AC60-7A00C8971EC4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8197B-F8C1-44B9-B4D6-4F6A82D879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355976" y="4862059"/>
            <a:ext cx="404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252961"/>
                </a:solidFill>
              </a:defRPr>
            </a:lvl1pPr>
          </a:lstStyle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5400000">
            <a:off x="4680780" y="4949331"/>
            <a:ext cx="115188" cy="99300"/>
          </a:xfrm>
          <a:prstGeom prst="triangle">
            <a:avLst/>
          </a:prstGeom>
          <a:solidFill>
            <a:srgbClr val="252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6200000" flipH="1">
            <a:off x="4276024" y="4949332"/>
            <a:ext cx="115188" cy="99300"/>
          </a:xfrm>
          <a:prstGeom prst="triangle">
            <a:avLst/>
          </a:prstGeom>
          <a:solidFill>
            <a:srgbClr val="252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5" b="5471"/>
          <a:stretch>
            <a:fillRect/>
          </a:stretch>
        </p:blipFill>
        <p:spPr>
          <a:xfrm>
            <a:off x="857" y="0"/>
            <a:ext cx="9144000" cy="3049427"/>
          </a:xfrm>
          <a:prstGeom prst="rect">
            <a:avLst/>
          </a:prstGeom>
        </p:spPr>
      </p:pic>
      <p:sp>
        <p:nvSpPr>
          <p:cNvPr id="84" name="椭圆 83"/>
          <p:cNvSpPr/>
          <p:nvPr/>
        </p:nvSpPr>
        <p:spPr>
          <a:xfrm>
            <a:off x="5885521" y="267494"/>
            <a:ext cx="6096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rgbClr val="0062AC"/>
                </a:solidFill>
              </a:rPr>
              <a:t>+</a:t>
            </a:r>
            <a:endParaRPr lang="zh-CN" altLang="en-US" sz="7200" dirty="0">
              <a:solidFill>
                <a:srgbClr val="0062AC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162932" y="3633859"/>
            <a:ext cx="46921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LCD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液晶显示屏与计算器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098590" y="4454991"/>
            <a:ext cx="4948534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C base program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3163881" y="3178221"/>
            <a:ext cx="2816237" cy="219282"/>
          </a:xfrm>
          <a:prstGeom prst="roundRect">
            <a:avLst>
              <a:gd name="adj" fmla="val 50000"/>
            </a:avLst>
          </a:prstGeom>
          <a:solidFill>
            <a:srgbClr val="006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牛艾科技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9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10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id-ID" sz="2000" dirty="0">
                <a:solidFill>
                  <a:srgbClr val="445469"/>
                </a:solidFill>
                <a:latin typeface="Raleway" panose="020B0003030101060003" pitchFamily="34" charset="0"/>
              </a:rPr>
              <a:t>液晶屏实现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57835" y="864870"/>
            <a:ext cx="768731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>
                <a:ea typeface="宋体" panose="02010600030101010101" pitchFamily="2" charset="-122"/>
                <a:cs typeface="Times New Roman" panose="02020603050405020304" pitchFamily="18" charset="0"/>
              </a:rPr>
              <a:t>画矩形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11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id-ID" sz="2000" dirty="0">
                <a:solidFill>
                  <a:srgbClr val="445469"/>
                </a:solidFill>
                <a:latin typeface="Raleway" panose="020B0003030101060003" pitchFamily="34" charset="0"/>
              </a:rPr>
              <a:t>液晶屏实现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57835" y="864870"/>
            <a:ext cx="768731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>
                <a:ea typeface="宋体" panose="02010600030101010101" pitchFamily="2" charset="-122"/>
                <a:cs typeface="Times New Roman" panose="02020603050405020304" pitchFamily="18" charset="0"/>
              </a:rPr>
              <a:t>写文字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12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id-ID" sz="2000" dirty="0">
                <a:solidFill>
                  <a:srgbClr val="445469"/>
                </a:solidFill>
                <a:latin typeface="Raleway" panose="020B0003030101060003" pitchFamily="34" charset="0"/>
              </a:rPr>
              <a:t>画国旗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 flipH="1">
            <a:off x="25775" y="370617"/>
            <a:ext cx="9118225" cy="576065"/>
            <a:chOff x="-63124" y="953937"/>
            <a:chExt cx="9118225" cy="576065"/>
          </a:xfrm>
        </p:grpSpPr>
        <p:grpSp>
          <p:nvGrpSpPr>
            <p:cNvPr id="95" name="组合 94"/>
            <p:cNvGrpSpPr/>
            <p:nvPr/>
          </p:nvGrpSpPr>
          <p:grpSpPr>
            <a:xfrm>
              <a:off x="-63124" y="953937"/>
              <a:ext cx="9118225" cy="576065"/>
              <a:chOff x="-692311" y="1033839"/>
              <a:chExt cx="9118225" cy="576065"/>
            </a:xfrm>
          </p:grpSpPr>
          <p:sp>
            <p:nvSpPr>
              <p:cNvPr id="96" name="文本框 10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211782" y="1033839"/>
                <a:ext cx="1214132" cy="576065"/>
              </a:xfrm>
              <a:prstGeom prst="rect">
                <a:avLst/>
              </a:prstGeom>
              <a:noFill/>
            </p:spPr>
            <p:txBody>
              <a:bodyPr anchor="ctr"/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3600" b="1" spc="400" dirty="0">
                    <a:solidFill>
                      <a:srgbClr val="44546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</a:p>
            </p:txBody>
          </p:sp>
          <p:cxnSp>
            <p:nvCxnSpPr>
              <p:cNvPr id="97" name="直接连接符 96"/>
              <p:cNvCxnSpPr/>
              <p:nvPr>
                <p:custDataLst>
                  <p:tags r:id="rId2"/>
                </p:custDataLst>
              </p:nvPr>
            </p:nvCxnSpPr>
            <p:spPr>
              <a:xfrm>
                <a:off x="-692311" y="1506538"/>
                <a:ext cx="7991635" cy="0"/>
              </a:xfrm>
              <a:prstGeom prst="line">
                <a:avLst/>
              </a:prstGeom>
              <a:ln w="38100">
                <a:solidFill>
                  <a:srgbClr val="4454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矩形 97"/>
            <p:cNvSpPr/>
            <p:nvPr/>
          </p:nvSpPr>
          <p:spPr>
            <a:xfrm>
              <a:off x="6432712" y="1057304"/>
              <a:ext cx="15917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zh-CN" spc="400" dirty="0">
                  <a:solidFill>
                    <a:srgbClr val="4454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</p:grpSp>
      <p:sp>
        <p:nvSpPr>
          <p:cNvPr id="101" name="TextBox 198"/>
          <p:cNvSpPr txBox="1"/>
          <p:nvPr/>
        </p:nvSpPr>
        <p:spPr>
          <a:xfrm>
            <a:off x="1390033" y="201711"/>
            <a:ext cx="2471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solidFill>
                  <a:schemeClr val="bg1">
                    <a:lumMod val="95000"/>
                  </a:schemeClr>
                </a:solidFill>
                <a:latin typeface="Raleway" panose="020B0003030101060003" pitchFamily="34" charset="0"/>
              </a:rPr>
              <a:t>Success Words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99" name="矩形 217"/>
          <p:cNvSpPr>
            <a:spLocks noChangeArrowheads="1"/>
          </p:cNvSpPr>
          <p:nvPr/>
        </p:nvSpPr>
        <p:spPr bwMode="auto">
          <a:xfrm>
            <a:off x="579187" y="1575792"/>
            <a:ext cx="1620955" cy="52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5A9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第一部分</a:t>
            </a:r>
          </a:p>
        </p:txBody>
      </p:sp>
      <p:sp>
        <p:nvSpPr>
          <p:cNvPr id="102" name="矩形 101"/>
          <p:cNvSpPr/>
          <p:nvPr/>
        </p:nvSpPr>
        <p:spPr bwMode="auto">
          <a:xfrm>
            <a:off x="3059832" y="1522860"/>
            <a:ext cx="727280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液晶屏简介</a:t>
            </a:r>
          </a:p>
        </p:txBody>
      </p:sp>
      <p:sp>
        <p:nvSpPr>
          <p:cNvPr id="103" name="任意多边形 221"/>
          <p:cNvSpPr/>
          <p:nvPr/>
        </p:nvSpPr>
        <p:spPr>
          <a:xfrm rot="2700000">
            <a:off x="2528744" y="1752249"/>
            <a:ext cx="141180" cy="141180"/>
          </a:xfrm>
          <a:custGeom>
            <a:avLst/>
            <a:gdLst>
              <a:gd name="connsiteX0" fmla="*/ 0 w 687172"/>
              <a:gd name="connsiteY0" fmla="*/ 1 h 687172"/>
              <a:gd name="connsiteX1" fmla="*/ 477930 w 687172"/>
              <a:gd name="connsiteY1" fmla="*/ 0 h 687172"/>
              <a:gd name="connsiteX2" fmla="*/ 687172 w 687172"/>
              <a:gd name="connsiteY2" fmla="*/ 209242 h 687172"/>
              <a:gd name="connsiteX3" fmla="*/ 687172 w 687172"/>
              <a:gd name="connsiteY3" fmla="*/ 687172 h 687172"/>
              <a:gd name="connsiteX4" fmla="*/ 574946 w 687172"/>
              <a:gd name="connsiteY4" fmla="*/ 687172 h 687172"/>
              <a:gd name="connsiteX5" fmla="*/ 574945 w 687172"/>
              <a:gd name="connsiteY5" fmla="*/ 238336 h 687172"/>
              <a:gd name="connsiteX6" fmla="*/ 448836 w 687172"/>
              <a:gd name="connsiteY6" fmla="*/ 112227 h 687172"/>
              <a:gd name="connsiteX7" fmla="*/ 0 w 687172"/>
              <a:gd name="connsiteY7" fmla="*/ 112227 h 68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172" h="687172">
                <a:moveTo>
                  <a:pt x="0" y="1"/>
                </a:moveTo>
                <a:lnTo>
                  <a:pt x="477930" y="0"/>
                </a:lnTo>
                <a:cubicBezTo>
                  <a:pt x="593491" y="0"/>
                  <a:pt x="687172" y="93681"/>
                  <a:pt x="687172" y="209242"/>
                </a:cubicBezTo>
                <a:lnTo>
                  <a:pt x="687172" y="687172"/>
                </a:lnTo>
                <a:lnTo>
                  <a:pt x="574946" y="687172"/>
                </a:lnTo>
                <a:lnTo>
                  <a:pt x="574945" y="238336"/>
                </a:lnTo>
                <a:cubicBezTo>
                  <a:pt x="574946" y="168688"/>
                  <a:pt x="518485" y="112227"/>
                  <a:pt x="448836" y="112227"/>
                </a:cubicBezTo>
                <a:lnTo>
                  <a:pt x="0" y="112227"/>
                </a:ln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4" name="任意多边形 222"/>
          <p:cNvSpPr/>
          <p:nvPr/>
        </p:nvSpPr>
        <p:spPr>
          <a:xfrm rot="2700000">
            <a:off x="2482768" y="1693875"/>
            <a:ext cx="257928" cy="257928"/>
          </a:xfrm>
          <a:custGeom>
            <a:avLst/>
            <a:gdLst>
              <a:gd name="connsiteX0" fmla="*/ 238336 w 1255427"/>
              <a:gd name="connsiteY0" fmla="*/ 112227 h 1255427"/>
              <a:gd name="connsiteX1" fmla="*/ 112227 w 1255427"/>
              <a:gd name="connsiteY1" fmla="*/ 238336 h 1255427"/>
              <a:gd name="connsiteX2" fmla="*/ 112227 w 1255427"/>
              <a:gd name="connsiteY2" fmla="*/ 1017091 h 1255427"/>
              <a:gd name="connsiteX3" fmla="*/ 238336 w 1255427"/>
              <a:gd name="connsiteY3" fmla="*/ 1143200 h 1255427"/>
              <a:gd name="connsiteX4" fmla="*/ 1017091 w 1255427"/>
              <a:gd name="connsiteY4" fmla="*/ 1143200 h 1255427"/>
              <a:gd name="connsiteX5" fmla="*/ 1143200 w 1255427"/>
              <a:gd name="connsiteY5" fmla="*/ 1017091 h 1255427"/>
              <a:gd name="connsiteX6" fmla="*/ 1143200 w 1255427"/>
              <a:gd name="connsiteY6" fmla="*/ 238336 h 1255427"/>
              <a:gd name="connsiteX7" fmla="*/ 1017091 w 1255427"/>
              <a:gd name="connsiteY7" fmla="*/ 112227 h 1255427"/>
              <a:gd name="connsiteX8" fmla="*/ 209242 w 1255427"/>
              <a:gd name="connsiteY8" fmla="*/ 0 h 1255427"/>
              <a:gd name="connsiteX9" fmla="*/ 1046185 w 1255427"/>
              <a:gd name="connsiteY9" fmla="*/ 0 h 1255427"/>
              <a:gd name="connsiteX10" fmla="*/ 1255427 w 1255427"/>
              <a:gd name="connsiteY10" fmla="*/ 209242 h 1255427"/>
              <a:gd name="connsiteX11" fmla="*/ 1255427 w 1255427"/>
              <a:gd name="connsiteY11" fmla="*/ 1046185 h 1255427"/>
              <a:gd name="connsiteX12" fmla="*/ 1046185 w 1255427"/>
              <a:gd name="connsiteY12" fmla="*/ 1255427 h 1255427"/>
              <a:gd name="connsiteX13" fmla="*/ 209242 w 1255427"/>
              <a:gd name="connsiteY13" fmla="*/ 1255427 h 1255427"/>
              <a:gd name="connsiteX14" fmla="*/ 0 w 1255427"/>
              <a:gd name="connsiteY14" fmla="*/ 1046185 h 1255427"/>
              <a:gd name="connsiteX15" fmla="*/ 0 w 1255427"/>
              <a:gd name="connsiteY15" fmla="*/ 209242 h 1255427"/>
              <a:gd name="connsiteX16" fmla="*/ 209242 w 1255427"/>
              <a:gd name="connsiteY16" fmla="*/ 0 h 125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55427" h="1255427">
                <a:moveTo>
                  <a:pt x="238336" y="112227"/>
                </a:moveTo>
                <a:cubicBezTo>
                  <a:pt x="168688" y="112227"/>
                  <a:pt x="112227" y="168688"/>
                  <a:pt x="112227" y="238336"/>
                </a:cubicBezTo>
                <a:lnTo>
                  <a:pt x="112227" y="1017091"/>
                </a:lnTo>
                <a:cubicBezTo>
                  <a:pt x="112227" y="1086739"/>
                  <a:pt x="168688" y="1143200"/>
                  <a:pt x="238336" y="1143200"/>
                </a:cubicBezTo>
                <a:lnTo>
                  <a:pt x="1017091" y="1143200"/>
                </a:lnTo>
                <a:cubicBezTo>
                  <a:pt x="1086739" y="1143200"/>
                  <a:pt x="1143200" y="1086739"/>
                  <a:pt x="1143200" y="1017091"/>
                </a:cubicBezTo>
                <a:lnTo>
                  <a:pt x="1143200" y="238336"/>
                </a:lnTo>
                <a:cubicBezTo>
                  <a:pt x="1143200" y="168688"/>
                  <a:pt x="1086739" y="112227"/>
                  <a:pt x="1017091" y="112227"/>
                </a:cubicBezTo>
                <a:close/>
                <a:moveTo>
                  <a:pt x="209242" y="0"/>
                </a:moveTo>
                <a:lnTo>
                  <a:pt x="1046185" y="0"/>
                </a:lnTo>
                <a:cubicBezTo>
                  <a:pt x="1161746" y="0"/>
                  <a:pt x="1255427" y="93681"/>
                  <a:pt x="1255427" y="209242"/>
                </a:cubicBezTo>
                <a:lnTo>
                  <a:pt x="1255427" y="1046185"/>
                </a:lnTo>
                <a:cubicBezTo>
                  <a:pt x="1255427" y="1161746"/>
                  <a:pt x="1161746" y="1255427"/>
                  <a:pt x="1046185" y="1255427"/>
                </a:cubicBezTo>
                <a:lnTo>
                  <a:pt x="209242" y="1255427"/>
                </a:lnTo>
                <a:cubicBezTo>
                  <a:pt x="93681" y="1255427"/>
                  <a:pt x="0" y="1161746"/>
                  <a:pt x="0" y="1046185"/>
                </a:cubicBezTo>
                <a:lnTo>
                  <a:pt x="0" y="209242"/>
                </a:lnTo>
                <a:cubicBezTo>
                  <a:pt x="0" y="93681"/>
                  <a:pt x="93681" y="0"/>
                  <a:pt x="209242" y="0"/>
                </a:cubicBez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5" name="矩形 217"/>
          <p:cNvSpPr>
            <a:spLocks noChangeArrowheads="1"/>
          </p:cNvSpPr>
          <p:nvPr/>
        </p:nvSpPr>
        <p:spPr bwMode="auto">
          <a:xfrm>
            <a:off x="579187" y="2223864"/>
            <a:ext cx="1620955" cy="52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5A9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第二部分</a:t>
            </a:r>
          </a:p>
        </p:txBody>
      </p:sp>
      <p:sp>
        <p:nvSpPr>
          <p:cNvPr id="106" name="矩形 105"/>
          <p:cNvSpPr/>
          <p:nvPr/>
        </p:nvSpPr>
        <p:spPr bwMode="auto">
          <a:xfrm>
            <a:off x="3059832" y="2170932"/>
            <a:ext cx="727280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液晶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屏驱动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7" name="任意多边形 221"/>
          <p:cNvSpPr/>
          <p:nvPr/>
        </p:nvSpPr>
        <p:spPr>
          <a:xfrm rot="2700000">
            <a:off x="2528744" y="2400321"/>
            <a:ext cx="141180" cy="141180"/>
          </a:xfrm>
          <a:custGeom>
            <a:avLst/>
            <a:gdLst>
              <a:gd name="connsiteX0" fmla="*/ 0 w 687172"/>
              <a:gd name="connsiteY0" fmla="*/ 1 h 687172"/>
              <a:gd name="connsiteX1" fmla="*/ 477930 w 687172"/>
              <a:gd name="connsiteY1" fmla="*/ 0 h 687172"/>
              <a:gd name="connsiteX2" fmla="*/ 687172 w 687172"/>
              <a:gd name="connsiteY2" fmla="*/ 209242 h 687172"/>
              <a:gd name="connsiteX3" fmla="*/ 687172 w 687172"/>
              <a:gd name="connsiteY3" fmla="*/ 687172 h 687172"/>
              <a:gd name="connsiteX4" fmla="*/ 574946 w 687172"/>
              <a:gd name="connsiteY4" fmla="*/ 687172 h 687172"/>
              <a:gd name="connsiteX5" fmla="*/ 574945 w 687172"/>
              <a:gd name="connsiteY5" fmla="*/ 238336 h 687172"/>
              <a:gd name="connsiteX6" fmla="*/ 448836 w 687172"/>
              <a:gd name="connsiteY6" fmla="*/ 112227 h 687172"/>
              <a:gd name="connsiteX7" fmla="*/ 0 w 687172"/>
              <a:gd name="connsiteY7" fmla="*/ 112227 h 68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172" h="687172">
                <a:moveTo>
                  <a:pt x="0" y="1"/>
                </a:moveTo>
                <a:lnTo>
                  <a:pt x="477930" y="0"/>
                </a:lnTo>
                <a:cubicBezTo>
                  <a:pt x="593491" y="0"/>
                  <a:pt x="687172" y="93681"/>
                  <a:pt x="687172" y="209242"/>
                </a:cubicBezTo>
                <a:lnTo>
                  <a:pt x="687172" y="687172"/>
                </a:lnTo>
                <a:lnTo>
                  <a:pt x="574946" y="687172"/>
                </a:lnTo>
                <a:lnTo>
                  <a:pt x="574945" y="238336"/>
                </a:lnTo>
                <a:cubicBezTo>
                  <a:pt x="574946" y="168688"/>
                  <a:pt x="518485" y="112227"/>
                  <a:pt x="448836" y="112227"/>
                </a:cubicBezTo>
                <a:lnTo>
                  <a:pt x="0" y="112227"/>
                </a:ln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8" name="任意多边形 222"/>
          <p:cNvSpPr/>
          <p:nvPr/>
        </p:nvSpPr>
        <p:spPr>
          <a:xfrm rot="2700000">
            <a:off x="2482768" y="2341947"/>
            <a:ext cx="257928" cy="257928"/>
          </a:xfrm>
          <a:custGeom>
            <a:avLst/>
            <a:gdLst>
              <a:gd name="connsiteX0" fmla="*/ 238336 w 1255427"/>
              <a:gd name="connsiteY0" fmla="*/ 112227 h 1255427"/>
              <a:gd name="connsiteX1" fmla="*/ 112227 w 1255427"/>
              <a:gd name="connsiteY1" fmla="*/ 238336 h 1255427"/>
              <a:gd name="connsiteX2" fmla="*/ 112227 w 1255427"/>
              <a:gd name="connsiteY2" fmla="*/ 1017091 h 1255427"/>
              <a:gd name="connsiteX3" fmla="*/ 238336 w 1255427"/>
              <a:gd name="connsiteY3" fmla="*/ 1143200 h 1255427"/>
              <a:gd name="connsiteX4" fmla="*/ 1017091 w 1255427"/>
              <a:gd name="connsiteY4" fmla="*/ 1143200 h 1255427"/>
              <a:gd name="connsiteX5" fmla="*/ 1143200 w 1255427"/>
              <a:gd name="connsiteY5" fmla="*/ 1017091 h 1255427"/>
              <a:gd name="connsiteX6" fmla="*/ 1143200 w 1255427"/>
              <a:gd name="connsiteY6" fmla="*/ 238336 h 1255427"/>
              <a:gd name="connsiteX7" fmla="*/ 1017091 w 1255427"/>
              <a:gd name="connsiteY7" fmla="*/ 112227 h 1255427"/>
              <a:gd name="connsiteX8" fmla="*/ 209242 w 1255427"/>
              <a:gd name="connsiteY8" fmla="*/ 0 h 1255427"/>
              <a:gd name="connsiteX9" fmla="*/ 1046185 w 1255427"/>
              <a:gd name="connsiteY9" fmla="*/ 0 h 1255427"/>
              <a:gd name="connsiteX10" fmla="*/ 1255427 w 1255427"/>
              <a:gd name="connsiteY10" fmla="*/ 209242 h 1255427"/>
              <a:gd name="connsiteX11" fmla="*/ 1255427 w 1255427"/>
              <a:gd name="connsiteY11" fmla="*/ 1046185 h 1255427"/>
              <a:gd name="connsiteX12" fmla="*/ 1046185 w 1255427"/>
              <a:gd name="connsiteY12" fmla="*/ 1255427 h 1255427"/>
              <a:gd name="connsiteX13" fmla="*/ 209242 w 1255427"/>
              <a:gd name="connsiteY13" fmla="*/ 1255427 h 1255427"/>
              <a:gd name="connsiteX14" fmla="*/ 0 w 1255427"/>
              <a:gd name="connsiteY14" fmla="*/ 1046185 h 1255427"/>
              <a:gd name="connsiteX15" fmla="*/ 0 w 1255427"/>
              <a:gd name="connsiteY15" fmla="*/ 209242 h 1255427"/>
              <a:gd name="connsiteX16" fmla="*/ 209242 w 1255427"/>
              <a:gd name="connsiteY16" fmla="*/ 0 h 125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55427" h="1255427">
                <a:moveTo>
                  <a:pt x="238336" y="112227"/>
                </a:moveTo>
                <a:cubicBezTo>
                  <a:pt x="168688" y="112227"/>
                  <a:pt x="112227" y="168688"/>
                  <a:pt x="112227" y="238336"/>
                </a:cubicBezTo>
                <a:lnTo>
                  <a:pt x="112227" y="1017091"/>
                </a:lnTo>
                <a:cubicBezTo>
                  <a:pt x="112227" y="1086739"/>
                  <a:pt x="168688" y="1143200"/>
                  <a:pt x="238336" y="1143200"/>
                </a:cubicBezTo>
                <a:lnTo>
                  <a:pt x="1017091" y="1143200"/>
                </a:lnTo>
                <a:cubicBezTo>
                  <a:pt x="1086739" y="1143200"/>
                  <a:pt x="1143200" y="1086739"/>
                  <a:pt x="1143200" y="1017091"/>
                </a:cubicBezTo>
                <a:lnTo>
                  <a:pt x="1143200" y="238336"/>
                </a:lnTo>
                <a:cubicBezTo>
                  <a:pt x="1143200" y="168688"/>
                  <a:pt x="1086739" y="112227"/>
                  <a:pt x="1017091" y="112227"/>
                </a:cubicBezTo>
                <a:close/>
                <a:moveTo>
                  <a:pt x="209242" y="0"/>
                </a:moveTo>
                <a:lnTo>
                  <a:pt x="1046185" y="0"/>
                </a:lnTo>
                <a:cubicBezTo>
                  <a:pt x="1161746" y="0"/>
                  <a:pt x="1255427" y="93681"/>
                  <a:pt x="1255427" y="209242"/>
                </a:cubicBezTo>
                <a:lnTo>
                  <a:pt x="1255427" y="1046185"/>
                </a:lnTo>
                <a:cubicBezTo>
                  <a:pt x="1255427" y="1161746"/>
                  <a:pt x="1161746" y="1255427"/>
                  <a:pt x="1046185" y="1255427"/>
                </a:cubicBezTo>
                <a:lnTo>
                  <a:pt x="209242" y="1255427"/>
                </a:lnTo>
                <a:cubicBezTo>
                  <a:pt x="93681" y="1255427"/>
                  <a:pt x="0" y="1161746"/>
                  <a:pt x="0" y="1046185"/>
                </a:cubicBezTo>
                <a:lnTo>
                  <a:pt x="0" y="209242"/>
                </a:lnTo>
                <a:cubicBezTo>
                  <a:pt x="0" y="93681"/>
                  <a:pt x="93681" y="0"/>
                  <a:pt x="209242" y="0"/>
                </a:cubicBez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9" name="矩形 217"/>
          <p:cNvSpPr>
            <a:spLocks noChangeArrowheads="1"/>
          </p:cNvSpPr>
          <p:nvPr/>
        </p:nvSpPr>
        <p:spPr bwMode="auto">
          <a:xfrm>
            <a:off x="579187" y="2944450"/>
            <a:ext cx="1620955" cy="52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5A9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第三部分</a:t>
            </a:r>
          </a:p>
        </p:txBody>
      </p:sp>
      <p:sp>
        <p:nvSpPr>
          <p:cNvPr id="110" name="矩形 109"/>
          <p:cNvSpPr/>
          <p:nvPr/>
        </p:nvSpPr>
        <p:spPr bwMode="auto">
          <a:xfrm>
            <a:off x="3059832" y="2891518"/>
            <a:ext cx="727280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液晶</a:t>
            </a:r>
            <a:r>
              <a:rPr 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屏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驱动应用</a:t>
            </a:r>
            <a:endParaRPr lang="zh-CN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1" name="任意多边形 221"/>
          <p:cNvSpPr/>
          <p:nvPr/>
        </p:nvSpPr>
        <p:spPr>
          <a:xfrm rot="2700000">
            <a:off x="2528744" y="3120907"/>
            <a:ext cx="141180" cy="141180"/>
          </a:xfrm>
          <a:custGeom>
            <a:avLst/>
            <a:gdLst>
              <a:gd name="connsiteX0" fmla="*/ 0 w 687172"/>
              <a:gd name="connsiteY0" fmla="*/ 1 h 687172"/>
              <a:gd name="connsiteX1" fmla="*/ 477930 w 687172"/>
              <a:gd name="connsiteY1" fmla="*/ 0 h 687172"/>
              <a:gd name="connsiteX2" fmla="*/ 687172 w 687172"/>
              <a:gd name="connsiteY2" fmla="*/ 209242 h 687172"/>
              <a:gd name="connsiteX3" fmla="*/ 687172 w 687172"/>
              <a:gd name="connsiteY3" fmla="*/ 687172 h 687172"/>
              <a:gd name="connsiteX4" fmla="*/ 574946 w 687172"/>
              <a:gd name="connsiteY4" fmla="*/ 687172 h 687172"/>
              <a:gd name="connsiteX5" fmla="*/ 574945 w 687172"/>
              <a:gd name="connsiteY5" fmla="*/ 238336 h 687172"/>
              <a:gd name="connsiteX6" fmla="*/ 448836 w 687172"/>
              <a:gd name="connsiteY6" fmla="*/ 112227 h 687172"/>
              <a:gd name="connsiteX7" fmla="*/ 0 w 687172"/>
              <a:gd name="connsiteY7" fmla="*/ 112227 h 68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172" h="687172">
                <a:moveTo>
                  <a:pt x="0" y="1"/>
                </a:moveTo>
                <a:lnTo>
                  <a:pt x="477930" y="0"/>
                </a:lnTo>
                <a:cubicBezTo>
                  <a:pt x="593491" y="0"/>
                  <a:pt x="687172" y="93681"/>
                  <a:pt x="687172" y="209242"/>
                </a:cubicBezTo>
                <a:lnTo>
                  <a:pt x="687172" y="687172"/>
                </a:lnTo>
                <a:lnTo>
                  <a:pt x="574946" y="687172"/>
                </a:lnTo>
                <a:lnTo>
                  <a:pt x="574945" y="238336"/>
                </a:lnTo>
                <a:cubicBezTo>
                  <a:pt x="574946" y="168688"/>
                  <a:pt x="518485" y="112227"/>
                  <a:pt x="448836" y="112227"/>
                </a:cubicBezTo>
                <a:lnTo>
                  <a:pt x="0" y="112227"/>
                </a:ln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" name="任意多边形 222"/>
          <p:cNvSpPr/>
          <p:nvPr/>
        </p:nvSpPr>
        <p:spPr>
          <a:xfrm rot="2700000">
            <a:off x="2482768" y="3062533"/>
            <a:ext cx="257928" cy="257928"/>
          </a:xfrm>
          <a:custGeom>
            <a:avLst/>
            <a:gdLst>
              <a:gd name="connsiteX0" fmla="*/ 238336 w 1255427"/>
              <a:gd name="connsiteY0" fmla="*/ 112227 h 1255427"/>
              <a:gd name="connsiteX1" fmla="*/ 112227 w 1255427"/>
              <a:gd name="connsiteY1" fmla="*/ 238336 h 1255427"/>
              <a:gd name="connsiteX2" fmla="*/ 112227 w 1255427"/>
              <a:gd name="connsiteY2" fmla="*/ 1017091 h 1255427"/>
              <a:gd name="connsiteX3" fmla="*/ 238336 w 1255427"/>
              <a:gd name="connsiteY3" fmla="*/ 1143200 h 1255427"/>
              <a:gd name="connsiteX4" fmla="*/ 1017091 w 1255427"/>
              <a:gd name="connsiteY4" fmla="*/ 1143200 h 1255427"/>
              <a:gd name="connsiteX5" fmla="*/ 1143200 w 1255427"/>
              <a:gd name="connsiteY5" fmla="*/ 1017091 h 1255427"/>
              <a:gd name="connsiteX6" fmla="*/ 1143200 w 1255427"/>
              <a:gd name="connsiteY6" fmla="*/ 238336 h 1255427"/>
              <a:gd name="connsiteX7" fmla="*/ 1017091 w 1255427"/>
              <a:gd name="connsiteY7" fmla="*/ 112227 h 1255427"/>
              <a:gd name="connsiteX8" fmla="*/ 209242 w 1255427"/>
              <a:gd name="connsiteY8" fmla="*/ 0 h 1255427"/>
              <a:gd name="connsiteX9" fmla="*/ 1046185 w 1255427"/>
              <a:gd name="connsiteY9" fmla="*/ 0 h 1255427"/>
              <a:gd name="connsiteX10" fmla="*/ 1255427 w 1255427"/>
              <a:gd name="connsiteY10" fmla="*/ 209242 h 1255427"/>
              <a:gd name="connsiteX11" fmla="*/ 1255427 w 1255427"/>
              <a:gd name="connsiteY11" fmla="*/ 1046185 h 1255427"/>
              <a:gd name="connsiteX12" fmla="*/ 1046185 w 1255427"/>
              <a:gd name="connsiteY12" fmla="*/ 1255427 h 1255427"/>
              <a:gd name="connsiteX13" fmla="*/ 209242 w 1255427"/>
              <a:gd name="connsiteY13" fmla="*/ 1255427 h 1255427"/>
              <a:gd name="connsiteX14" fmla="*/ 0 w 1255427"/>
              <a:gd name="connsiteY14" fmla="*/ 1046185 h 1255427"/>
              <a:gd name="connsiteX15" fmla="*/ 0 w 1255427"/>
              <a:gd name="connsiteY15" fmla="*/ 209242 h 1255427"/>
              <a:gd name="connsiteX16" fmla="*/ 209242 w 1255427"/>
              <a:gd name="connsiteY16" fmla="*/ 0 h 125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55427" h="1255427">
                <a:moveTo>
                  <a:pt x="238336" y="112227"/>
                </a:moveTo>
                <a:cubicBezTo>
                  <a:pt x="168688" y="112227"/>
                  <a:pt x="112227" y="168688"/>
                  <a:pt x="112227" y="238336"/>
                </a:cubicBezTo>
                <a:lnTo>
                  <a:pt x="112227" y="1017091"/>
                </a:lnTo>
                <a:cubicBezTo>
                  <a:pt x="112227" y="1086739"/>
                  <a:pt x="168688" y="1143200"/>
                  <a:pt x="238336" y="1143200"/>
                </a:cubicBezTo>
                <a:lnTo>
                  <a:pt x="1017091" y="1143200"/>
                </a:lnTo>
                <a:cubicBezTo>
                  <a:pt x="1086739" y="1143200"/>
                  <a:pt x="1143200" y="1086739"/>
                  <a:pt x="1143200" y="1017091"/>
                </a:cubicBezTo>
                <a:lnTo>
                  <a:pt x="1143200" y="238336"/>
                </a:lnTo>
                <a:cubicBezTo>
                  <a:pt x="1143200" y="168688"/>
                  <a:pt x="1086739" y="112227"/>
                  <a:pt x="1017091" y="112227"/>
                </a:cubicBezTo>
                <a:close/>
                <a:moveTo>
                  <a:pt x="209242" y="0"/>
                </a:moveTo>
                <a:lnTo>
                  <a:pt x="1046185" y="0"/>
                </a:lnTo>
                <a:cubicBezTo>
                  <a:pt x="1161746" y="0"/>
                  <a:pt x="1255427" y="93681"/>
                  <a:pt x="1255427" y="209242"/>
                </a:cubicBezTo>
                <a:lnTo>
                  <a:pt x="1255427" y="1046185"/>
                </a:lnTo>
                <a:cubicBezTo>
                  <a:pt x="1255427" y="1161746"/>
                  <a:pt x="1161746" y="1255427"/>
                  <a:pt x="1046185" y="1255427"/>
                </a:cubicBezTo>
                <a:lnTo>
                  <a:pt x="209242" y="1255427"/>
                </a:lnTo>
                <a:cubicBezTo>
                  <a:pt x="93681" y="1255427"/>
                  <a:pt x="0" y="1161746"/>
                  <a:pt x="0" y="1046185"/>
                </a:cubicBezTo>
                <a:lnTo>
                  <a:pt x="0" y="209242"/>
                </a:lnTo>
                <a:cubicBezTo>
                  <a:pt x="0" y="93681"/>
                  <a:pt x="93681" y="0"/>
                  <a:pt x="209242" y="0"/>
                </a:cubicBez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17"/>
          <p:cNvSpPr>
            <a:spLocks noChangeArrowheads="1"/>
          </p:cNvSpPr>
          <p:nvPr/>
        </p:nvSpPr>
        <p:spPr bwMode="auto">
          <a:xfrm>
            <a:off x="634432" y="3645490"/>
            <a:ext cx="16065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5A9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第四部分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3115077" y="3592558"/>
            <a:ext cx="727280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计算器</a:t>
            </a:r>
            <a:endParaRPr lang="zh-CN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任意多边形 221"/>
          <p:cNvSpPr/>
          <p:nvPr/>
        </p:nvSpPr>
        <p:spPr>
          <a:xfrm rot="2700000">
            <a:off x="2583989" y="3821947"/>
            <a:ext cx="141180" cy="141180"/>
          </a:xfrm>
          <a:custGeom>
            <a:avLst/>
            <a:gdLst>
              <a:gd name="connsiteX0" fmla="*/ 0 w 687172"/>
              <a:gd name="connsiteY0" fmla="*/ 1 h 687172"/>
              <a:gd name="connsiteX1" fmla="*/ 477930 w 687172"/>
              <a:gd name="connsiteY1" fmla="*/ 0 h 687172"/>
              <a:gd name="connsiteX2" fmla="*/ 687172 w 687172"/>
              <a:gd name="connsiteY2" fmla="*/ 209242 h 687172"/>
              <a:gd name="connsiteX3" fmla="*/ 687172 w 687172"/>
              <a:gd name="connsiteY3" fmla="*/ 687172 h 687172"/>
              <a:gd name="connsiteX4" fmla="*/ 574946 w 687172"/>
              <a:gd name="connsiteY4" fmla="*/ 687172 h 687172"/>
              <a:gd name="connsiteX5" fmla="*/ 574945 w 687172"/>
              <a:gd name="connsiteY5" fmla="*/ 238336 h 687172"/>
              <a:gd name="connsiteX6" fmla="*/ 448836 w 687172"/>
              <a:gd name="connsiteY6" fmla="*/ 112227 h 687172"/>
              <a:gd name="connsiteX7" fmla="*/ 0 w 687172"/>
              <a:gd name="connsiteY7" fmla="*/ 112227 h 68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172" h="687172">
                <a:moveTo>
                  <a:pt x="0" y="1"/>
                </a:moveTo>
                <a:lnTo>
                  <a:pt x="477930" y="0"/>
                </a:lnTo>
                <a:cubicBezTo>
                  <a:pt x="593491" y="0"/>
                  <a:pt x="687172" y="93681"/>
                  <a:pt x="687172" y="209242"/>
                </a:cubicBezTo>
                <a:lnTo>
                  <a:pt x="687172" y="687172"/>
                </a:lnTo>
                <a:lnTo>
                  <a:pt x="574946" y="687172"/>
                </a:lnTo>
                <a:lnTo>
                  <a:pt x="574945" y="238336"/>
                </a:lnTo>
                <a:cubicBezTo>
                  <a:pt x="574946" y="168688"/>
                  <a:pt x="518485" y="112227"/>
                  <a:pt x="448836" y="112227"/>
                </a:cubicBezTo>
                <a:lnTo>
                  <a:pt x="0" y="112227"/>
                </a:ln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任意多边形 222"/>
          <p:cNvSpPr/>
          <p:nvPr/>
        </p:nvSpPr>
        <p:spPr>
          <a:xfrm rot="2700000">
            <a:off x="2538013" y="3763573"/>
            <a:ext cx="257928" cy="257928"/>
          </a:xfrm>
          <a:custGeom>
            <a:avLst/>
            <a:gdLst>
              <a:gd name="connsiteX0" fmla="*/ 238336 w 1255427"/>
              <a:gd name="connsiteY0" fmla="*/ 112227 h 1255427"/>
              <a:gd name="connsiteX1" fmla="*/ 112227 w 1255427"/>
              <a:gd name="connsiteY1" fmla="*/ 238336 h 1255427"/>
              <a:gd name="connsiteX2" fmla="*/ 112227 w 1255427"/>
              <a:gd name="connsiteY2" fmla="*/ 1017091 h 1255427"/>
              <a:gd name="connsiteX3" fmla="*/ 238336 w 1255427"/>
              <a:gd name="connsiteY3" fmla="*/ 1143200 h 1255427"/>
              <a:gd name="connsiteX4" fmla="*/ 1017091 w 1255427"/>
              <a:gd name="connsiteY4" fmla="*/ 1143200 h 1255427"/>
              <a:gd name="connsiteX5" fmla="*/ 1143200 w 1255427"/>
              <a:gd name="connsiteY5" fmla="*/ 1017091 h 1255427"/>
              <a:gd name="connsiteX6" fmla="*/ 1143200 w 1255427"/>
              <a:gd name="connsiteY6" fmla="*/ 238336 h 1255427"/>
              <a:gd name="connsiteX7" fmla="*/ 1017091 w 1255427"/>
              <a:gd name="connsiteY7" fmla="*/ 112227 h 1255427"/>
              <a:gd name="connsiteX8" fmla="*/ 209242 w 1255427"/>
              <a:gd name="connsiteY8" fmla="*/ 0 h 1255427"/>
              <a:gd name="connsiteX9" fmla="*/ 1046185 w 1255427"/>
              <a:gd name="connsiteY9" fmla="*/ 0 h 1255427"/>
              <a:gd name="connsiteX10" fmla="*/ 1255427 w 1255427"/>
              <a:gd name="connsiteY10" fmla="*/ 209242 h 1255427"/>
              <a:gd name="connsiteX11" fmla="*/ 1255427 w 1255427"/>
              <a:gd name="connsiteY11" fmla="*/ 1046185 h 1255427"/>
              <a:gd name="connsiteX12" fmla="*/ 1046185 w 1255427"/>
              <a:gd name="connsiteY12" fmla="*/ 1255427 h 1255427"/>
              <a:gd name="connsiteX13" fmla="*/ 209242 w 1255427"/>
              <a:gd name="connsiteY13" fmla="*/ 1255427 h 1255427"/>
              <a:gd name="connsiteX14" fmla="*/ 0 w 1255427"/>
              <a:gd name="connsiteY14" fmla="*/ 1046185 h 1255427"/>
              <a:gd name="connsiteX15" fmla="*/ 0 w 1255427"/>
              <a:gd name="connsiteY15" fmla="*/ 209242 h 1255427"/>
              <a:gd name="connsiteX16" fmla="*/ 209242 w 1255427"/>
              <a:gd name="connsiteY16" fmla="*/ 0 h 125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55427" h="1255427">
                <a:moveTo>
                  <a:pt x="238336" y="112227"/>
                </a:moveTo>
                <a:cubicBezTo>
                  <a:pt x="168688" y="112227"/>
                  <a:pt x="112227" y="168688"/>
                  <a:pt x="112227" y="238336"/>
                </a:cubicBezTo>
                <a:lnTo>
                  <a:pt x="112227" y="1017091"/>
                </a:lnTo>
                <a:cubicBezTo>
                  <a:pt x="112227" y="1086739"/>
                  <a:pt x="168688" y="1143200"/>
                  <a:pt x="238336" y="1143200"/>
                </a:cubicBezTo>
                <a:lnTo>
                  <a:pt x="1017091" y="1143200"/>
                </a:lnTo>
                <a:cubicBezTo>
                  <a:pt x="1086739" y="1143200"/>
                  <a:pt x="1143200" y="1086739"/>
                  <a:pt x="1143200" y="1017091"/>
                </a:cubicBezTo>
                <a:lnTo>
                  <a:pt x="1143200" y="238336"/>
                </a:lnTo>
                <a:cubicBezTo>
                  <a:pt x="1143200" y="168688"/>
                  <a:pt x="1086739" y="112227"/>
                  <a:pt x="1017091" y="112227"/>
                </a:cubicBezTo>
                <a:close/>
                <a:moveTo>
                  <a:pt x="209242" y="0"/>
                </a:moveTo>
                <a:lnTo>
                  <a:pt x="1046185" y="0"/>
                </a:lnTo>
                <a:cubicBezTo>
                  <a:pt x="1161746" y="0"/>
                  <a:pt x="1255427" y="93681"/>
                  <a:pt x="1255427" y="209242"/>
                </a:cubicBezTo>
                <a:lnTo>
                  <a:pt x="1255427" y="1046185"/>
                </a:lnTo>
                <a:cubicBezTo>
                  <a:pt x="1255427" y="1161746"/>
                  <a:pt x="1161746" y="1255427"/>
                  <a:pt x="1046185" y="1255427"/>
                </a:cubicBezTo>
                <a:lnTo>
                  <a:pt x="209242" y="1255427"/>
                </a:lnTo>
                <a:cubicBezTo>
                  <a:pt x="93681" y="1255427"/>
                  <a:pt x="0" y="1161746"/>
                  <a:pt x="0" y="1046185"/>
                </a:cubicBezTo>
                <a:lnTo>
                  <a:pt x="0" y="209242"/>
                </a:lnTo>
                <a:cubicBezTo>
                  <a:pt x="0" y="93681"/>
                  <a:pt x="93681" y="0"/>
                  <a:pt x="209242" y="0"/>
                </a:cubicBezTo>
                <a:close/>
              </a:path>
            </a:pathLst>
          </a:custGeom>
          <a:solidFill>
            <a:srgbClr val="942124"/>
          </a:solidFill>
          <a:ln w="25400" cap="flat" cmpd="sng" algn="ctr">
            <a:solidFill>
              <a:srgbClr val="005A9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3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id-ID" sz="2000" dirty="0">
                <a:solidFill>
                  <a:srgbClr val="445469"/>
                </a:solidFill>
                <a:latin typeface="Raleway" panose="020B0003030101060003" pitchFamily="34" charset="0"/>
              </a:rPr>
              <a:t>液晶屏简介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58470" y="768985"/>
            <a:ext cx="72364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ST7735S液晶屏幕的分辨率为128*160，显示色彩种类为65K,支持四线SPI接口，采用白色的背光灯。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15" y="1890395"/>
            <a:ext cx="2533650" cy="285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4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id-ID" sz="2000" dirty="0">
                <a:solidFill>
                  <a:srgbClr val="445469"/>
                </a:solidFill>
                <a:latin typeface="Raleway" panose="020B0003030101060003" pitchFamily="34" charset="0"/>
              </a:rPr>
              <a:t>液晶屏尺寸与屏幕接口</a:t>
            </a:r>
          </a:p>
        </p:txBody>
      </p:sp>
      <p:pic>
        <p:nvPicPr>
          <p:cNvPr id="2" name="图片 2" descr="VXNLIL4KR@6GMD4)T~2~LM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595" y="1091565"/>
            <a:ext cx="4036060" cy="26168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70" y="1091565"/>
            <a:ext cx="3841750" cy="2609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5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id-ID" sz="2000" dirty="0">
                <a:solidFill>
                  <a:srgbClr val="445469"/>
                </a:solidFill>
                <a:latin typeface="Raleway" panose="020B0003030101060003" pitchFamily="34" charset="0"/>
              </a:rPr>
              <a:t>液晶</a:t>
            </a:r>
            <a:r>
              <a:rPr lang="zh-CN" altLang="id-ID" sz="2000">
                <a:solidFill>
                  <a:srgbClr val="445469"/>
                </a:solidFill>
                <a:latin typeface="Raleway" panose="020B0003030101060003" pitchFamily="34" charset="0"/>
              </a:rPr>
              <a:t>屏</a:t>
            </a:r>
            <a:r>
              <a:rPr lang="zh-CN" altLang="id-ID" sz="2000" smtClean="0">
                <a:solidFill>
                  <a:srgbClr val="445469"/>
                </a:solidFill>
                <a:latin typeface="Raleway" panose="020B0003030101060003" pitchFamily="34" charset="0"/>
              </a:rPr>
              <a:t>的应用</a:t>
            </a:r>
            <a:endParaRPr lang="zh-CN" altLang="id-ID" sz="2000" dirty="0">
              <a:solidFill>
                <a:srgbClr val="445469"/>
              </a:solidFill>
              <a:latin typeface="Raleway" panose="020B0003030101060003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915" y="265430"/>
            <a:ext cx="3361055" cy="4600575"/>
          </a:xfrm>
          <a:prstGeom prst="rect">
            <a:avLst/>
          </a:prstGeom>
        </p:spPr>
      </p:pic>
      <p:sp>
        <p:nvSpPr>
          <p:cNvPr id="3" name="内容占位符 1"/>
          <p:cNvSpPr txBox="1"/>
          <p:nvPr/>
        </p:nvSpPr>
        <p:spPr>
          <a:xfrm>
            <a:off x="280670" y="716915"/>
            <a:ext cx="4295775" cy="371030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在液晶屏上实现如图的猜拳游戏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游戏界面分为三个区域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最顶部的区域显示游戏规则和操作说明</a:t>
            </a:r>
            <a:endParaRPr sz="2000" dirty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中间区域显示每次猜拳的情况，包括玩家手势、电脑手势和胜负结果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玩家手势通过不同的按键来表示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最下面的区域显示游戏胜负情况的汇总结果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6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id-ID" sz="2000" dirty="0">
                <a:solidFill>
                  <a:srgbClr val="445469"/>
                </a:solidFill>
                <a:latin typeface="Raleway" panose="020B0003030101060003" pitchFamily="34" charset="0"/>
              </a:rPr>
              <a:t>液晶屏的应用</a:t>
            </a:r>
          </a:p>
        </p:txBody>
      </p:sp>
      <p:sp>
        <p:nvSpPr>
          <p:cNvPr id="3" name="内容占位符 1"/>
          <p:cNvSpPr txBox="1"/>
          <p:nvPr/>
        </p:nvSpPr>
        <p:spPr>
          <a:xfrm>
            <a:off x="280670" y="716915"/>
            <a:ext cx="4295775" cy="371030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在液晶屏上实现画国旗</a:t>
            </a:r>
            <a:endParaRPr sz="2000" dirty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在中间区域显示画出来的国旗</a:t>
            </a: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515" y="669290"/>
            <a:ext cx="2507615" cy="3272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7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id-ID" sz="2000" dirty="0">
                <a:solidFill>
                  <a:srgbClr val="445469"/>
                </a:solidFill>
                <a:latin typeface="Raleway" panose="020B0003030101060003" pitchFamily="34" charset="0"/>
              </a:rPr>
              <a:t>液晶屏的应用</a:t>
            </a:r>
          </a:p>
        </p:txBody>
      </p:sp>
      <p:sp>
        <p:nvSpPr>
          <p:cNvPr id="3" name="内容占位符 1"/>
          <p:cNvSpPr txBox="1"/>
          <p:nvPr/>
        </p:nvSpPr>
        <p:spPr>
          <a:xfrm>
            <a:off x="280670" y="716915"/>
            <a:ext cx="4295775" cy="371030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在液晶屏上实现贪吃蛇</a:t>
            </a:r>
            <a:endParaRPr sz="2000" dirty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在通过键盘控制贪吃蛇移动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屏幕随机显示食物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653405" y="530860"/>
            <a:ext cx="2870200" cy="401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8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id-ID" sz="2000" dirty="0">
                <a:solidFill>
                  <a:srgbClr val="445469"/>
                </a:solidFill>
                <a:latin typeface="Raleway" panose="020B0003030101060003" pitchFamily="34" charset="0"/>
              </a:rPr>
              <a:t>液晶屏实现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57835" y="864870"/>
            <a:ext cx="768731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b="0" dirty="0" smtClean="0">
                <a:ea typeface="宋体" panose="02010600030101010101" pitchFamily="2" charset="-122"/>
              </a:rPr>
              <a:t>首先设置</a:t>
            </a:r>
            <a:r>
              <a:rPr lang="zh-CN" b="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IO（模拟SPI，液晶背光引脚，复位引脚），共6根需要设置，然后开始编写时序驱动，通过查找手册确定时序，并编写相应函数。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b="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对液晶控制器写入command命令函数：LCD_WriteCommand</a:t>
            </a:r>
            <a:r>
              <a:rPr lang="en-US" altLang="zh-CN" b="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cmd</a:t>
            </a:r>
            <a:r>
              <a:rPr lang="en-US" altLang="zh-CN" b="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对液晶控制器写入data命令函数：LCD_WriteData(</a:t>
            </a:r>
            <a:r>
              <a:rPr lang="en-US" altLang="zh-CN" b="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en-US" b="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)。</a:t>
            </a:r>
            <a:endParaRPr lang="en-US" altLang="zh-CN" b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9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054" y="260176"/>
            <a:ext cx="231913" cy="275713"/>
            <a:chOff x="0" y="260868"/>
            <a:chExt cx="308417" cy="366666"/>
          </a:xfrm>
        </p:grpSpPr>
        <p:sp>
          <p:nvSpPr>
            <p:cNvPr id="31" name="矩形 30"/>
            <p:cNvSpPr/>
            <p:nvPr/>
          </p:nvSpPr>
          <p:spPr>
            <a:xfrm>
              <a:off x="0" y="260868"/>
              <a:ext cx="179512" cy="360040"/>
            </a:xfrm>
            <a:prstGeom prst="rect">
              <a:avLst/>
            </a:prstGeom>
            <a:solidFill>
              <a:srgbClr val="252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8661" y="267494"/>
              <a:ext cx="89756" cy="360040"/>
            </a:xfrm>
            <a:prstGeom prst="rect">
              <a:avLst/>
            </a:prstGeom>
            <a:solidFill>
              <a:srgbClr val="5265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8587" y="195486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id-ID" sz="2000" dirty="0">
                <a:solidFill>
                  <a:srgbClr val="445469"/>
                </a:solidFill>
                <a:latin typeface="Raleway" panose="020B0003030101060003" pitchFamily="34" charset="0"/>
              </a:rPr>
              <a:t>液晶屏实现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18465" y="594360"/>
            <a:ext cx="768731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b="0" dirty="0">
                <a:ea typeface="宋体" panose="02010600030101010101" pitchFamily="2" charset="-122"/>
              </a:rPr>
              <a:t>对液晶进行初始化，首先片选cs使能，背光使能，对液晶进行软件复位，再通过指令0X11唤醒液晶控制芯片，配置Frame rate，power sequence，gamma sequence，RGB模式为RGB565等，然后写入命令0X29让液晶开始显示。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b="0" dirty="0">
                <a:ea typeface="宋体" panose="02010600030101010101" pitchFamily="2" charset="-122"/>
              </a:rPr>
              <a:t>如下</a:t>
            </a:r>
            <a:r>
              <a:rPr lang="zh-CN" b="0" dirty="0" smtClean="0">
                <a:ea typeface="宋体" panose="02010600030101010101" pitchFamily="2" charset="-122"/>
              </a:rPr>
              <a:t>：</a:t>
            </a:r>
            <a:r>
              <a:rPr lang="en-US" altLang="zh-CN" b="0" dirty="0" smtClean="0">
                <a:ea typeface="宋体" panose="02010600030101010101" pitchFamily="2" charset="-122"/>
              </a:rPr>
              <a:t> </a:t>
            </a:r>
            <a:endParaRPr lang="zh-CN" b="0" dirty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35" y="2054225"/>
            <a:ext cx="1981200" cy="2266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960" y="2057400"/>
            <a:ext cx="2159000" cy="2260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580" y="2059940"/>
            <a:ext cx="2047875" cy="22612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0090" y="2057400"/>
            <a:ext cx="2053590" cy="2260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835" y="4723130"/>
            <a:ext cx="2730500" cy="4127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64820" y="4351020"/>
            <a:ext cx="4538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液晶屏开发显示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1"/>
  <p:tag name="ISPRING_SCORM_RATE_QUIZZES" val="0"/>
  <p:tag name="ISPRING_SCORM_PASSING_SCORE" val="100.0000000000"/>
  <p:tag name="ISPRING_RESOURCE_PATHS_HASH_2" val="57a661ec26ffe36b53af4d0ef2b99f47d51"/>
  <p:tag name="KSO_WM_DOC_GUID" val="{8040ec03-5822-4eae-9c3b-193347e55712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3091036"/>
  <p:tag name="MH_LIBRARY" val="GRAPHIC"/>
  <p:tag name="MH_ORDER" val="文本框 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3091036"/>
  <p:tag name="MH_LIBRARY" val="GRAPHIC"/>
  <p:tag name="MH_ORDER" val="Straight Connector 1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337</Words>
  <Application>Microsoft Office PowerPoint</Application>
  <PresentationFormat>全屏显示(16:9)</PresentationFormat>
  <Paragraphs>69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Raleway</vt:lpstr>
      <vt:lpstr>等线</vt:lpstr>
      <vt:lpstr>宋体</vt:lpstr>
      <vt:lpstr>微软雅黑</vt:lpstr>
      <vt:lpstr>微软雅黑 Light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hasee</cp:lastModifiedBy>
  <cp:revision>51</cp:revision>
  <dcterms:created xsi:type="dcterms:W3CDTF">2015-08-29T03:10:00Z</dcterms:created>
  <dcterms:modified xsi:type="dcterms:W3CDTF">2019-03-18T06:38:19Z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