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0" r:id="rId2"/>
    <p:sldId id="258" r:id="rId3"/>
    <p:sldId id="328" r:id="rId4"/>
    <p:sldId id="329" r:id="rId5"/>
    <p:sldId id="422" r:id="rId6"/>
    <p:sldId id="333" r:id="rId7"/>
    <p:sldId id="334" r:id="rId8"/>
    <p:sldId id="424" r:id="rId9"/>
    <p:sldId id="423" r:id="rId10"/>
    <p:sldId id="341" r:id="rId11"/>
    <p:sldId id="342" r:id="rId12"/>
    <p:sldId id="425" r:id="rId13"/>
    <p:sldId id="426" r:id="rId14"/>
    <p:sldId id="427" r:id="rId15"/>
    <p:sldId id="428" r:id="rId16"/>
    <p:sldId id="29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6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666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8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5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07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51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0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0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4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90736" y="3633859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运动小方块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2588260" y="2019300"/>
            <a:ext cx="621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第三</a:t>
            </a:r>
            <a:r>
              <a:rPr lang="zh-CN" altLang="en-US" sz="40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部分</a:t>
            </a:r>
            <a:endParaRPr lang="en-US" altLang="zh-CN" sz="40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代码总览及结果展示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02412" y="2019543"/>
            <a:ext cx="1392384" cy="1387139"/>
            <a:chOff x="997758" y="2442742"/>
            <a:chExt cx="1556194" cy="1556194"/>
          </a:xfrm>
        </p:grpSpPr>
        <p:grpSp>
          <p:nvGrpSpPr>
            <p:cNvPr id="27" name="组合 26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7"/>
            <p:cNvSpPr>
              <a:spLocks noChangeAspect="1" noEditPoints="1"/>
            </p:cNvSpPr>
            <p:nvPr/>
          </p:nvSpPr>
          <p:spPr bwMode="auto">
            <a:xfrm>
              <a:off x="1432097" y="2948295"/>
              <a:ext cx="677075" cy="5548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代码总览及结果展示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7967" y="609549"/>
            <a:ext cx="7703185" cy="18954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代码总览如下：</a:t>
            </a:r>
            <a:endParaRPr kumimoji="1" lang="zh-CN" altLang="en-US" sz="1800" dirty="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69" y="595596"/>
            <a:ext cx="5381101" cy="432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代码总览及结果展示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7967" y="609549"/>
            <a:ext cx="7703185" cy="18954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代码总览如下：</a:t>
            </a:r>
            <a:endParaRPr kumimoji="1" lang="zh-CN" altLang="en-US" sz="1800" dirty="0"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1" y="1049942"/>
            <a:ext cx="6799050" cy="29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代码总览及结果展示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7967" y="609549"/>
            <a:ext cx="7703185" cy="18954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代码总览如下：</a:t>
            </a:r>
            <a:endParaRPr kumimoji="1" lang="zh-CN" altLang="en-US" sz="1800" dirty="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09549"/>
            <a:ext cx="5669525" cy="42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代码总览及结果展示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7967" y="609549"/>
            <a:ext cx="7703185" cy="18954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代码总览如下：</a:t>
            </a:r>
            <a:endParaRPr kumimoji="1" lang="zh-CN" altLang="en-US" sz="1800" dirty="0"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71919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代码总览及结果展示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7967" y="609549"/>
            <a:ext cx="7703185" cy="52204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效果演示：</a:t>
            </a:r>
            <a:endParaRPr kumimoji="1" lang="zh-CN" altLang="en-US" sz="1800" dirty="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9582"/>
            <a:ext cx="1977441" cy="3515451"/>
          </a:xfrm>
          <a:prstGeom prst="rect">
            <a:avLst/>
          </a:prstGeom>
        </p:spPr>
      </p:pic>
      <p:sp>
        <p:nvSpPr>
          <p:cNvPr id="10" name="内容占位符 1"/>
          <p:cNvSpPr txBox="1"/>
          <p:nvPr/>
        </p:nvSpPr>
        <p:spPr>
          <a:xfrm>
            <a:off x="3301447" y="2213763"/>
            <a:ext cx="2016224" cy="52204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10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秒后增加一个</a:t>
            </a:r>
            <a:endParaRPr kumimoji="1" lang="zh-CN" altLang="en-US" sz="1800" dirty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77" y="1059582"/>
            <a:ext cx="1977441" cy="35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2079" y="5596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22248" y="45740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025" y="3843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16673" y="32592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91973" y="28697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6490" y="26749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05876" y="26749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10393" y="28210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95432" y="33079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9688" y="3843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89858" y="45253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74897" y="55966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35588" y="66678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0888" y="79664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40740" y="93947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90069" y="10758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00443" y="125761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04325" y="14264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82236" y="161470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40669" y="182247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05595" y="201075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31566" y="220553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8058" y="240680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725073" y="262105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699103" y="281583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653655" y="301710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82236" y="32183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10818" y="33936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00443" y="358196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90069" y="37442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53725" y="39001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10888" y="403644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48573" y="415331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660288" y="427667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491480" y="436107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09688" y="443898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95432" y="450391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920132" y="452338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05876" y="456234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04606" y="455585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296843" y="454286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115050" y="449092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926765" y="4445478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719002" y="437405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50195" y="427667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94373" y="4172789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232058" y="40559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069743" y="391308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913921" y="376375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810039" y="3607933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706158" y="341315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47724" y="3211885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595784" y="30236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0858" y="280934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98395" y="2601581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78917" y="241329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485409" y="2212026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524365" y="199777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576306" y="17965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634739" y="1614707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706158" y="144590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829517" y="125112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952876" y="108231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063250" y="926492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25565" y="796640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4373" y="679774"/>
            <a:ext cx="93493" cy="93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1070"/>
            <a:ext cx="4664495" cy="4323646"/>
          </a:xfrm>
          <a:prstGeom prst="rect">
            <a:avLst/>
          </a:prstGeom>
        </p:spPr>
      </p:pic>
      <p:sp>
        <p:nvSpPr>
          <p:cNvPr id="74" name="椭圆 73"/>
          <p:cNvSpPr/>
          <p:nvPr/>
        </p:nvSpPr>
        <p:spPr>
          <a:xfrm>
            <a:off x="4337126" y="499280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5969872" y="1115794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6356039" y="2795965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5468530" y="3995118"/>
            <a:ext cx="230346" cy="230346"/>
          </a:xfrm>
          <a:prstGeom prst="ellips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67138" y="2339714"/>
            <a:ext cx="2428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529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solidFill>
                <a:srgbClr val="2529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3846848" y="3337316"/>
            <a:ext cx="1718055" cy="219282"/>
          </a:xfrm>
          <a:prstGeom prst="roundRect">
            <a:avLst>
              <a:gd name="adj" fmla="val 50000"/>
            </a:avLst>
          </a:prstGeom>
          <a:solidFill>
            <a:srgbClr val="25296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牛艾科技</a:t>
            </a:r>
            <a:endParaRPr lang="en-US" altLang="zh-CN" sz="11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953948" y="2370984"/>
            <a:ext cx="3312368" cy="0"/>
          </a:xfrm>
          <a:prstGeom prst="line">
            <a:avLst/>
          </a:prstGeom>
          <a:ln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6687415" y="0"/>
            <a:ext cx="2456585" cy="1426422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-6320" y="3564834"/>
            <a:ext cx="2723016" cy="1584908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1547664" y="3432312"/>
            <a:ext cx="1029884" cy="604133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802151" y="954155"/>
            <a:ext cx="1029884" cy="604133"/>
          </a:xfrm>
          <a:prstGeom prst="line">
            <a:avLst/>
          </a:prstGeom>
          <a:ln w="28575">
            <a:solidFill>
              <a:srgbClr val="252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0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3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6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19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0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0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1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2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29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3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3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4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49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5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5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6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7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79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8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8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94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299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04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0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1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19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24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29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3000"/>
                            </p:stCondLst>
                            <p:childTnLst>
                              <p:par>
                                <p:cTn id="3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34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39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4000"/>
                            </p:stCondLst>
                            <p:childTnLst>
                              <p:par>
                                <p:cTn id="3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2961"/>
                                      </p:to>
                                    </p:animClr>
                                    <p:set>
                                      <p:cBhvr>
                                        <p:cTn id="34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9187" y="1522730"/>
            <a:ext cx="7714548" cy="576280"/>
            <a:chOff x="912" y="2398"/>
            <a:chExt cx="12149" cy="908"/>
          </a:xfrm>
        </p:grpSpPr>
        <p:sp>
          <p:nvSpPr>
            <p:cNvPr id="99" name="矩形 217"/>
            <p:cNvSpPr>
              <a:spLocks noChangeArrowheads="1"/>
            </p:cNvSpPr>
            <p:nvPr/>
          </p:nvSpPr>
          <p:spPr bwMode="auto">
            <a:xfrm>
              <a:off x="912" y="2482"/>
              <a:ext cx="2553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5A9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第一部分</a:t>
              </a: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4819" y="2398"/>
              <a:ext cx="8242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panose="020B0503020204020204" pitchFamily="34" charset="-122"/>
                  <a:sym typeface="+mn-ea"/>
                </a:rPr>
                <a:t>设计思路</a:t>
              </a:r>
            </a:p>
          </p:txBody>
        </p:sp>
        <p:sp>
          <p:nvSpPr>
            <p:cNvPr id="103" name="任意多边形 221"/>
            <p:cNvSpPr/>
            <p:nvPr/>
          </p:nvSpPr>
          <p:spPr>
            <a:xfrm rot="2700000">
              <a:off x="3982" y="2759"/>
              <a:ext cx="222" cy="22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solidFill>
              <a:srgbClr val="942124"/>
            </a:solidFill>
            <a:ln w="25400" cap="flat" cmpd="sng" algn="ctr">
              <a:solidFill>
                <a:srgbClr val="005A9E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4" name="任意多边形 222"/>
            <p:cNvSpPr/>
            <p:nvPr/>
          </p:nvSpPr>
          <p:spPr>
            <a:xfrm rot="2700000">
              <a:off x="3910" y="2668"/>
              <a:ext cx="406" cy="406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solidFill>
              <a:srgbClr val="942124"/>
            </a:solidFill>
            <a:ln w="25400" cap="flat" cmpd="sng" algn="ctr">
              <a:solidFill>
                <a:srgbClr val="005A9E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9187" y="2242820"/>
            <a:ext cx="7715183" cy="576017"/>
            <a:chOff x="912" y="3419"/>
            <a:chExt cx="12150" cy="907"/>
          </a:xfrm>
        </p:grpSpPr>
        <p:sp>
          <p:nvSpPr>
            <p:cNvPr id="105" name="矩形 217"/>
            <p:cNvSpPr>
              <a:spLocks noChangeArrowheads="1"/>
            </p:cNvSpPr>
            <p:nvPr/>
          </p:nvSpPr>
          <p:spPr bwMode="auto">
            <a:xfrm>
              <a:off x="912" y="3502"/>
              <a:ext cx="2553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5A9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第二部分</a:t>
              </a: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4819" y="3419"/>
              <a:ext cx="8243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panose="020B0503020204020204" pitchFamily="34" charset="-122"/>
                  <a:sym typeface="+mn-ea"/>
                </a:rPr>
                <a:t>主要代码解释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7" name="任意多边形 221"/>
            <p:cNvSpPr/>
            <p:nvPr/>
          </p:nvSpPr>
          <p:spPr>
            <a:xfrm rot="2700000">
              <a:off x="3982" y="3780"/>
              <a:ext cx="222" cy="22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solidFill>
              <a:srgbClr val="942124"/>
            </a:solidFill>
            <a:ln w="25400" cap="flat" cmpd="sng" algn="ctr">
              <a:solidFill>
                <a:srgbClr val="005A9E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8" name="任意多边形 222"/>
            <p:cNvSpPr/>
            <p:nvPr/>
          </p:nvSpPr>
          <p:spPr>
            <a:xfrm rot="2700000">
              <a:off x="3910" y="3688"/>
              <a:ext cx="406" cy="406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solidFill>
              <a:srgbClr val="942124"/>
            </a:solidFill>
            <a:ln w="25400" cap="flat" cmpd="sng" algn="ctr">
              <a:solidFill>
                <a:srgbClr val="005A9E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9120" y="3035300"/>
            <a:ext cx="7493635" cy="575945"/>
            <a:chOff x="912" y="4780"/>
            <a:chExt cx="11801" cy="907"/>
          </a:xfrm>
        </p:grpSpPr>
        <p:sp>
          <p:nvSpPr>
            <p:cNvPr id="109" name="矩形 217"/>
            <p:cNvSpPr>
              <a:spLocks noChangeArrowheads="1"/>
            </p:cNvSpPr>
            <p:nvPr/>
          </p:nvSpPr>
          <p:spPr bwMode="auto">
            <a:xfrm>
              <a:off x="912" y="4863"/>
              <a:ext cx="2553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5A9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第三部分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819" y="4780"/>
              <a:ext cx="7894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panose="020B0503020204020204" pitchFamily="34" charset="-122"/>
                </a:rPr>
                <a:t>代码总览及结果展示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" name="任意多边形 221"/>
            <p:cNvSpPr/>
            <p:nvPr/>
          </p:nvSpPr>
          <p:spPr>
            <a:xfrm rot="2700000">
              <a:off x="3982" y="5141"/>
              <a:ext cx="222" cy="22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solidFill>
              <a:srgbClr val="942124"/>
            </a:solidFill>
            <a:ln w="25400" cap="flat" cmpd="sng" algn="ctr">
              <a:solidFill>
                <a:srgbClr val="005A9E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2" name="任意多边形 222"/>
            <p:cNvSpPr/>
            <p:nvPr/>
          </p:nvSpPr>
          <p:spPr>
            <a:xfrm rot="2700000">
              <a:off x="3910" y="5049"/>
              <a:ext cx="406" cy="406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solidFill>
              <a:srgbClr val="942124"/>
            </a:solidFill>
            <a:ln w="25400" cap="flat" cmpd="sng" algn="ctr">
              <a:solidFill>
                <a:srgbClr val="005A9E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2588260" y="2019300"/>
            <a:ext cx="62179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z="40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一部分</a:t>
            </a:r>
            <a:endParaRPr lang="en-US" altLang="zh-CN" sz="40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设计思路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02412" y="2019543"/>
            <a:ext cx="1392384" cy="1387139"/>
            <a:chOff x="997758" y="2442742"/>
            <a:chExt cx="1556194" cy="1556194"/>
          </a:xfrm>
        </p:grpSpPr>
        <p:grpSp>
          <p:nvGrpSpPr>
            <p:cNvPr id="27" name="组合 26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7"/>
            <p:cNvSpPr>
              <a:spLocks noChangeAspect="1" noEditPoints="1"/>
            </p:cNvSpPr>
            <p:nvPr/>
          </p:nvSpPr>
          <p:spPr bwMode="auto">
            <a:xfrm>
              <a:off x="1432097" y="2948295"/>
              <a:ext cx="677075" cy="5548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设计思路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5"/>
            <a:ext cx="7930515" cy="22504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我们要实现的</a:t>
            </a:r>
            <a:r>
              <a:rPr lang="zh-CN" altLang="en-US" sz="1800" dirty="0" smtClean="0">
                <a:sym typeface="+mn-ea"/>
              </a:rPr>
              <a:t>效果为：</a:t>
            </a: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一</a:t>
            </a:r>
            <a:r>
              <a:rPr lang="zh-CN" altLang="en-US" sz="1800" dirty="0" smtClean="0">
                <a:sym typeface="+mn-ea"/>
              </a:rPr>
              <a:t>个小方块在屏幕中以初始方向随机的方式运动，在到达边界时随机向一个方向反弹</a:t>
            </a: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每隔</a:t>
            </a:r>
            <a:r>
              <a:rPr lang="en-US" altLang="zh-CN" sz="1800" dirty="0" smtClean="0">
                <a:sym typeface="+mn-ea"/>
              </a:rPr>
              <a:t>10</a:t>
            </a:r>
            <a:r>
              <a:rPr lang="zh-CN" altLang="en-US" sz="1800" dirty="0" smtClean="0">
                <a:sym typeface="+mn-ea"/>
              </a:rPr>
              <a:t>秒制造</a:t>
            </a:r>
            <a:r>
              <a:rPr lang="zh-CN" altLang="en-US" sz="1800" dirty="0" smtClean="0">
                <a:sym typeface="+mn-ea"/>
              </a:rPr>
              <a:t>出一个新的方块</a:t>
            </a: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sz="18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设计思路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5"/>
            <a:ext cx="7930515" cy="22504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方块的运动：擦除旧的方块，在它旁边画出一个新的方块，使人看上去觉得是方块在运动一样</a:t>
            </a: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触边反弹：记录方块的位置信息，在到达边界时改变方块运动方向</a:t>
            </a: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ym typeface="+mn-ea"/>
              </a:rPr>
              <a:t>制造新方块：再次实例化一个对象，加入到移动程序里</a:t>
            </a: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sz="1800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6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 bwMode="auto">
          <a:xfrm>
            <a:off x="2588260" y="2019300"/>
            <a:ext cx="49377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第二</a:t>
            </a:r>
            <a:r>
              <a:rPr lang="zh-CN" altLang="en-US" sz="40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部分</a:t>
            </a:r>
            <a:endParaRPr lang="en-US" altLang="zh-CN" sz="40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解释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02412" y="2019543"/>
            <a:ext cx="1392384" cy="1387139"/>
            <a:chOff x="997758" y="2442742"/>
            <a:chExt cx="1556194" cy="1556194"/>
          </a:xfrm>
        </p:grpSpPr>
        <p:grpSp>
          <p:nvGrpSpPr>
            <p:cNvPr id="27" name="组合 26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Freeform 7"/>
            <p:cNvSpPr>
              <a:spLocks noChangeAspect="1" noEditPoints="1"/>
            </p:cNvSpPr>
            <p:nvPr/>
          </p:nvSpPr>
          <p:spPr bwMode="auto">
            <a:xfrm>
              <a:off x="1432097" y="2948295"/>
              <a:ext cx="677075" cy="5548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3106053" cy="40905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首先定义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Block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类，类中有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5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个方法，分别为：</a:t>
            </a:r>
            <a:endParaRPr kumimoji="1" lang="en-US" altLang="zh-CN" sz="18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__</a:t>
            </a:r>
            <a:r>
              <a:rPr kumimoji="1" lang="en-US" altLang="zh-CN" sz="1800" dirty="0" err="1">
                <a:latin typeface="+mn-ea"/>
                <a:cs typeface="+mn-ea"/>
                <a:sym typeface="+mn-ea"/>
              </a:rPr>
              <a:t>init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__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：初始化，赋值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x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，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y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坐标并随机一个方向</a:t>
            </a:r>
            <a:endParaRPr kumimoji="1" lang="en-US" altLang="zh-CN" sz="18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r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ect1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：以给定的两个点为对角线画出一个方块</a:t>
            </a:r>
            <a:endParaRPr kumimoji="1" lang="en-US" altLang="zh-CN" sz="18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d</a:t>
            </a:r>
            <a:r>
              <a:rPr kumimoji="1" lang="en-US" altLang="zh-CN" sz="1800" dirty="0" smtClean="0">
                <a:latin typeface="+mn-ea"/>
                <a:cs typeface="+mn-ea"/>
                <a:sym typeface="+mn-ea"/>
              </a:rPr>
              <a:t>raw</a:t>
            </a:r>
            <a:r>
              <a:rPr kumimoji="1" lang="zh-CN" altLang="en-US" sz="1800" dirty="0" smtClean="0">
                <a:latin typeface="+mn-ea"/>
                <a:cs typeface="+mn-ea"/>
                <a:sym typeface="+mn-ea"/>
              </a:rPr>
              <a:t>：清除旁边的一个方块，并在新的地方画出一个方块</a:t>
            </a:r>
            <a:endParaRPr kumimoji="1" lang="zh-CN" altLang="en-US" sz="18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75" y="774641"/>
            <a:ext cx="5514326" cy="3408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3795886"/>
            <a:ext cx="8218621" cy="10661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c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heck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：检查是否到达边界，如果是边界，则改变方向</a:t>
            </a:r>
            <a:endParaRPr kumimoji="1" lang="zh-CN" altLang="en-US" sz="18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" y="665268"/>
            <a:ext cx="6634445" cy="31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主要代码解释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457835" y="771526"/>
            <a:ext cx="3106053" cy="40905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+mn-ea"/>
                <a:cs typeface="+mn-ea"/>
                <a:sym typeface="+mn-ea"/>
              </a:rPr>
              <a:t>m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ove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：移动方块，每次移动后需要检查是否到达边界。反弹代码在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check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函数中</a:t>
            </a:r>
            <a:endParaRPr kumimoji="1" lang="zh-CN" altLang="en-US" sz="18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95596"/>
            <a:ext cx="5184576" cy="42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370</Words>
  <Application>Microsoft Office PowerPoint</Application>
  <PresentationFormat>全屏显示(16:9)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67</cp:revision>
  <dcterms:created xsi:type="dcterms:W3CDTF">2015-08-29T03:10:00Z</dcterms:created>
  <dcterms:modified xsi:type="dcterms:W3CDTF">2019-04-12T03:10:36Z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