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290" r:id="rId3"/>
    <p:sldId id="258" r:id="rId5"/>
    <p:sldId id="259" r:id="rId6"/>
    <p:sldId id="328" r:id="rId7"/>
    <p:sldId id="329" r:id="rId8"/>
    <p:sldId id="331" r:id="rId9"/>
    <p:sldId id="364" r:id="rId10"/>
    <p:sldId id="365" r:id="rId1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9E"/>
    <a:srgbClr val="292D6C"/>
    <a:srgbClr val="252961"/>
    <a:srgbClr val="F1900F"/>
    <a:srgbClr val="F29B26"/>
    <a:srgbClr val="785448"/>
    <a:srgbClr val="BD392F"/>
    <a:srgbClr val="445368"/>
    <a:srgbClr val="52657E"/>
    <a:srgbClr val="0053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7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EFE4F1-8343-48CF-9B9C-52B67EABA7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A629E-9724-4938-B095-5F38E6E9218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3BB64-82C3-40D5-AC60-7A00C8971E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8197B-F8C1-44B9-B4D6-4F6A82D8791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8197B-F8C1-44B9-B4D6-4F6A82D879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69645-561F-47F0-9357-72E27DD8C3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69645-561F-47F0-9357-72E27DD8C3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69645-561F-47F0-9357-72E27DD8C3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69645-561F-47F0-9357-72E27DD8C3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69645-561F-47F0-9357-72E27DD8C3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69645-561F-47F0-9357-72E27DD8C3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69645-561F-47F0-9357-72E27DD8C3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355976" y="4862059"/>
            <a:ext cx="404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rgbClr val="252961"/>
                </a:solidFill>
              </a:defRPr>
            </a:lvl1pPr>
          </a:lstStyle>
          <a:p>
            <a:fld id="{877C4908-FE0A-43F2-B8DA-9F7993525651}" type="slidenum">
              <a:rPr lang="zh-CN" altLang="en-US" smtClean="0"/>
            </a:fld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rot="5400000">
            <a:off x="4680780" y="4949331"/>
            <a:ext cx="115188" cy="99300"/>
          </a:xfrm>
          <a:prstGeom prst="triangle">
            <a:avLst/>
          </a:prstGeom>
          <a:solidFill>
            <a:srgbClr val="2529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16200000" flipH="1">
            <a:off x="4276024" y="4949332"/>
            <a:ext cx="115188" cy="99300"/>
          </a:xfrm>
          <a:prstGeom prst="triangle">
            <a:avLst/>
          </a:prstGeom>
          <a:solidFill>
            <a:srgbClr val="2529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.xml"/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8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25" b="5471"/>
          <a:stretch>
            <a:fillRect/>
          </a:stretch>
        </p:blipFill>
        <p:spPr>
          <a:xfrm>
            <a:off x="857" y="0"/>
            <a:ext cx="9144000" cy="3049427"/>
          </a:xfrm>
          <a:prstGeom prst="rect">
            <a:avLst/>
          </a:prstGeom>
        </p:spPr>
      </p:pic>
      <p:sp>
        <p:nvSpPr>
          <p:cNvPr id="84" name="椭圆 83"/>
          <p:cNvSpPr/>
          <p:nvPr/>
        </p:nvSpPr>
        <p:spPr>
          <a:xfrm>
            <a:off x="5885521" y="267494"/>
            <a:ext cx="609600" cy="609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dirty="0">
                <a:solidFill>
                  <a:srgbClr val="0062AC"/>
                </a:solidFill>
              </a:rPr>
              <a:t>+</a:t>
            </a:r>
            <a:endParaRPr lang="zh-CN" altLang="en-US" sz="7200" dirty="0">
              <a:solidFill>
                <a:srgbClr val="0062AC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3974004" y="3633859"/>
            <a:ext cx="106997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DAC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2098590" y="4454991"/>
            <a:ext cx="49485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Python base program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2" name="圆角矩形 91"/>
          <p:cNvSpPr/>
          <p:nvPr/>
        </p:nvSpPr>
        <p:spPr>
          <a:xfrm>
            <a:off x="3163881" y="3178221"/>
            <a:ext cx="2816237" cy="219282"/>
          </a:xfrm>
          <a:prstGeom prst="roundRect">
            <a:avLst>
              <a:gd name="adj" fmla="val 50000"/>
            </a:avLst>
          </a:prstGeom>
          <a:solidFill>
            <a:srgbClr val="0062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牛爱科技</a:t>
            </a: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86" grpId="0"/>
      <p:bldP spid="9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组合 99"/>
          <p:cNvGrpSpPr/>
          <p:nvPr/>
        </p:nvGrpSpPr>
        <p:grpSpPr>
          <a:xfrm flipH="1">
            <a:off x="25775" y="370617"/>
            <a:ext cx="9118225" cy="576065"/>
            <a:chOff x="-63124" y="953937"/>
            <a:chExt cx="9118225" cy="576065"/>
          </a:xfrm>
        </p:grpSpPr>
        <p:grpSp>
          <p:nvGrpSpPr>
            <p:cNvPr id="95" name="组合 94"/>
            <p:cNvGrpSpPr/>
            <p:nvPr/>
          </p:nvGrpSpPr>
          <p:grpSpPr>
            <a:xfrm>
              <a:off x="-63124" y="953937"/>
              <a:ext cx="9118225" cy="576065"/>
              <a:chOff x="-692311" y="1033839"/>
              <a:chExt cx="9118225" cy="576065"/>
            </a:xfrm>
          </p:grpSpPr>
          <p:sp>
            <p:nvSpPr>
              <p:cNvPr id="96" name="文本框 10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7211782" y="1033839"/>
                <a:ext cx="1214132" cy="576065"/>
              </a:xfrm>
              <a:prstGeom prst="rect">
                <a:avLst/>
              </a:prstGeom>
              <a:noFill/>
            </p:spPr>
            <p:txBody>
              <a:bodyPr anchor="ctr"/>
              <a:lstStyle/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3600" b="1" spc="400" dirty="0">
                    <a:solidFill>
                      <a:srgbClr val="44546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目录</a:t>
                </a:r>
                <a:endParaRPr lang="zh-CN" altLang="en-US" sz="3600" b="1" spc="400" dirty="0">
                  <a:solidFill>
                    <a:srgbClr val="44546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97" name="直接连接符 96"/>
              <p:cNvCxnSpPr/>
              <p:nvPr>
                <p:custDataLst>
                  <p:tags r:id="rId2"/>
                </p:custDataLst>
              </p:nvPr>
            </p:nvCxnSpPr>
            <p:spPr>
              <a:xfrm>
                <a:off x="-692311" y="1506538"/>
                <a:ext cx="7991635" cy="0"/>
              </a:xfrm>
              <a:prstGeom prst="line">
                <a:avLst/>
              </a:prstGeom>
              <a:ln w="38100">
                <a:solidFill>
                  <a:srgbClr val="44546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矩形 97"/>
            <p:cNvSpPr/>
            <p:nvPr/>
          </p:nvSpPr>
          <p:spPr>
            <a:xfrm>
              <a:off x="6432712" y="1057304"/>
              <a:ext cx="15917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altLang="zh-CN" spc="400" dirty="0">
                  <a:solidFill>
                    <a:srgbClr val="44546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en-US" altLang="zh-CN" spc="4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1" name="TextBox 198"/>
          <p:cNvSpPr txBox="1"/>
          <p:nvPr/>
        </p:nvSpPr>
        <p:spPr>
          <a:xfrm>
            <a:off x="1390033" y="201711"/>
            <a:ext cx="2471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>
                <a:solidFill>
                  <a:schemeClr val="bg1">
                    <a:lumMod val="95000"/>
                  </a:schemeClr>
                </a:solidFill>
                <a:latin typeface="Raleway" panose="020B0003030101060003" pitchFamily="34" charset="0"/>
              </a:rPr>
              <a:t>Success Words</a:t>
            </a:r>
            <a:endParaRPr lang="id-ID" sz="2400" b="1" dirty="0">
              <a:solidFill>
                <a:schemeClr val="bg1">
                  <a:lumMod val="95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</a:fld>
            <a:endParaRPr lang="zh-CN" altLang="en-US"/>
          </a:p>
        </p:txBody>
      </p:sp>
      <p:sp>
        <p:nvSpPr>
          <p:cNvPr id="99" name="矩形 217"/>
          <p:cNvSpPr>
            <a:spLocks noChangeArrowheads="1"/>
          </p:cNvSpPr>
          <p:nvPr/>
        </p:nvSpPr>
        <p:spPr bwMode="auto">
          <a:xfrm>
            <a:off x="579187" y="1575792"/>
            <a:ext cx="1620955" cy="523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5A9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第一部分</a:t>
            </a:r>
            <a:endParaRPr lang="zh-CN" altLang="en-US" sz="2800" b="1" dirty="0">
              <a:solidFill>
                <a:srgbClr val="005A9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02" name="矩形 101"/>
          <p:cNvSpPr/>
          <p:nvPr/>
        </p:nvSpPr>
        <p:spPr bwMode="auto">
          <a:xfrm>
            <a:off x="3059832" y="1522860"/>
            <a:ext cx="7272808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DAC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的基本原理</a:t>
            </a:r>
            <a:endParaRPr lang="zh-CN" altLang="en-US" sz="2800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3" name="任意多边形 221"/>
          <p:cNvSpPr/>
          <p:nvPr/>
        </p:nvSpPr>
        <p:spPr>
          <a:xfrm rot="2700000">
            <a:off x="2528744" y="1752249"/>
            <a:ext cx="141180" cy="141180"/>
          </a:xfrm>
          <a:custGeom>
            <a:avLst/>
            <a:gdLst>
              <a:gd name="connsiteX0" fmla="*/ 0 w 687172"/>
              <a:gd name="connsiteY0" fmla="*/ 1 h 687172"/>
              <a:gd name="connsiteX1" fmla="*/ 477930 w 687172"/>
              <a:gd name="connsiteY1" fmla="*/ 0 h 687172"/>
              <a:gd name="connsiteX2" fmla="*/ 687172 w 687172"/>
              <a:gd name="connsiteY2" fmla="*/ 209242 h 687172"/>
              <a:gd name="connsiteX3" fmla="*/ 687172 w 687172"/>
              <a:gd name="connsiteY3" fmla="*/ 687172 h 687172"/>
              <a:gd name="connsiteX4" fmla="*/ 574946 w 687172"/>
              <a:gd name="connsiteY4" fmla="*/ 687172 h 687172"/>
              <a:gd name="connsiteX5" fmla="*/ 574945 w 687172"/>
              <a:gd name="connsiteY5" fmla="*/ 238336 h 687172"/>
              <a:gd name="connsiteX6" fmla="*/ 448836 w 687172"/>
              <a:gd name="connsiteY6" fmla="*/ 112227 h 687172"/>
              <a:gd name="connsiteX7" fmla="*/ 0 w 687172"/>
              <a:gd name="connsiteY7" fmla="*/ 112227 h 687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7172" h="687172">
                <a:moveTo>
                  <a:pt x="0" y="1"/>
                </a:moveTo>
                <a:lnTo>
                  <a:pt x="477930" y="0"/>
                </a:lnTo>
                <a:cubicBezTo>
                  <a:pt x="593491" y="0"/>
                  <a:pt x="687172" y="93681"/>
                  <a:pt x="687172" y="209242"/>
                </a:cubicBezTo>
                <a:lnTo>
                  <a:pt x="687172" y="687172"/>
                </a:lnTo>
                <a:lnTo>
                  <a:pt x="574946" y="687172"/>
                </a:lnTo>
                <a:lnTo>
                  <a:pt x="574945" y="238336"/>
                </a:lnTo>
                <a:cubicBezTo>
                  <a:pt x="574946" y="168688"/>
                  <a:pt x="518485" y="112227"/>
                  <a:pt x="448836" y="112227"/>
                </a:cubicBezTo>
                <a:lnTo>
                  <a:pt x="0" y="112227"/>
                </a:lnTo>
                <a:close/>
              </a:path>
            </a:pathLst>
          </a:custGeom>
          <a:solidFill>
            <a:srgbClr val="942124"/>
          </a:solidFill>
          <a:ln w="25400" cap="flat" cmpd="sng" algn="ctr">
            <a:solidFill>
              <a:srgbClr val="005A9E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rgbClr val="005A9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4" name="任意多边形 222"/>
          <p:cNvSpPr/>
          <p:nvPr/>
        </p:nvSpPr>
        <p:spPr>
          <a:xfrm rot="2700000">
            <a:off x="2482768" y="1693875"/>
            <a:ext cx="257928" cy="257928"/>
          </a:xfrm>
          <a:custGeom>
            <a:avLst/>
            <a:gdLst>
              <a:gd name="connsiteX0" fmla="*/ 238336 w 1255427"/>
              <a:gd name="connsiteY0" fmla="*/ 112227 h 1255427"/>
              <a:gd name="connsiteX1" fmla="*/ 112227 w 1255427"/>
              <a:gd name="connsiteY1" fmla="*/ 238336 h 1255427"/>
              <a:gd name="connsiteX2" fmla="*/ 112227 w 1255427"/>
              <a:gd name="connsiteY2" fmla="*/ 1017091 h 1255427"/>
              <a:gd name="connsiteX3" fmla="*/ 238336 w 1255427"/>
              <a:gd name="connsiteY3" fmla="*/ 1143200 h 1255427"/>
              <a:gd name="connsiteX4" fmla="*/ 1017091 w 1255427"/>
              <a:gd name="connsiteY4" fmla="*/ 1143200 h 1255427"/>
              <a:gd name="connsiteX5" fmla="*/ 1143200 w 1255427"/>
              <a:gd name="connsiteY5" fmla="*/ 1017091 h 1255427"/>
              <a:gd name="connsiteX6" fmla="*/ 1143200 w 1255427"/>
              <a:gd name="connsiteY6" fmla="*/ 238336 h 1255427"/>
              <a:gd name="connsiteX7" fmla="*/ 1017091 w 1255427"/>
              <a:gd name="connsiteY7" fmla="*/ 112227 h 1255427"/>
              <a:gd name="connsiteX8" fmla="*/ 209242 w 1255427"/>
              <a:gd name="connsiteY8" fmla="*/ 0 h 1255427"/>
              <a:gd name="connsiteX9" fmla="*/ 1046185 w 1255427"/>
              <a:gd name="connsiteY9" fmla="*/ 0 h 1255427"/>
              <a:gd name="connsiteX10" fmla="*/ 1255427 w 1255427"/>
              <a:gd name="connsiteY10" fmla="*/ 209242 h 1255427"/>
              <a:gd name="connsiteX11" fmla="*/ 1255427 w 1255427"/>
              <a:gd name="connsiteY11" fmla="*/ 1046185 h 1255427"/>
              <a:gd name="connsiteX12" fmla="*/ 1046185 w 1255427"/>
              <a:gd name="connsiteY12" fmla="*/ 1255427 h 1255427"/>
              <a:gd name="connsiteX13" fmla="*/ 209242 w 1255427"/>
              <a:gd name="connsiteY13" fmla="*/ 1255427 h 1255427"/>
              <a:gd name="connsiteX14" fmla="*/ 0 w 1255427"/>
              <a:gd name="connsiteY14" fmla="*/ 1046185 h 1255427"/>
              <a:gd name="connsiteX15" fmla="*/ 0 w 1255427"/>
              <a:gd name="connsiteY15" fmla="*/ 209242 h 1255427"/>
              <a:gd name="connsiteX16" fmla="*/ 209242 w 1255427"/>
              <a:gd name="connsiteY16" fmla="*/ 0 h 1255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55427" h="1255427">
                <a:moveTo>
                  <a:pt x="238336" y="112227"/>
                </a:moveTo>
                <a:cubicBezTo>
                  <a:pt x="168688" y="112227"/>
                  <a:pt x="112227" y="168688"/>
                  <a:pt x="112227" y="238336"/>
                </a:cubicBezTo>
                <a:lnTo>
                  <a:pt x="112227" y="1017091"/>
                </a:lnTo>
                <a:cubicBezTo>
                  <a:pt x="112227" y="1086739"/>
                  <a:pt x="168688" y="1143200"/>
                  <a:pt x="238336" y="1143200"/>
                </a:cubicBezTo>
                <a:lnTo>
                  <a:pt x="1017091" y="1143200"/>
                </a:lnTo>
                <a:cubicBezTo>
                  <a:pt x="1086739" y="1143200"/>
                  <a:pt x="1143200" y="1086739"/>
                  <a:pt x="1143200" y="1017091"/>
                </a:cubicBezTo>
                <a:lnTo>
                  <a:pt x="1143200" y="238336"/>
                </a:lnTo>
                <a:cubicBezTo>
                  <a:pt x="1143200" y="168688"/>
                  <a:pt x="1086739" y="112227"/>
                  <a:pt x="1017091" y="112227"/>
                </a:cubicBezTo>
                <a:close/>
                <a:moveTo>
                  <a:pt x="209242" y="0"/>
                </a:moveTo>
                <a:lnTo>
                  <a:pt x="1046185" y="0"/>
                </a:lnTo>
                <a:cubicBezTo>
                  <a:pt x="1161746" y="0"/>
                  <a:pt x="1255427" y="93681"/>
                  <a:pt x="1255427" y="209242"/>
                </a:cubicBezTo>
                <a:lnTo>
                  <a:pt x="1255427" y="1046185"/>
                </a:lnTo>
                <a:cubicBezTo>
                  <a:pt x="1255427" y="1161746"/>
                  <a:pt x="1161746" y="1255427"/>
                  <a:pt x="1046185" y="1255427"/>
                </a:cubicBezTo>
                <a:lnTo>
                  <a:pt x="209242" y="1255427"/>
                </a:lnTo>
                <a:cubicBezTo>
                  <a:pt x="93681" y="1255427"/>
                  <a:pt x="0" y="1161746"/>
                  <a:pt x="0" y="1046185"/>
                </a:cubicBezTo>
                <a:lnTo>
                  <a:pt x="0" y="209242"/>
                </a:lnTo>
                <a:cubicBezTo>
                  <a:pt x="0" y="93681"/>
                  <a:pt x="93681" y="0"/>
                  <a:pt x="209242" y="0"/>
                </a:cubicBezTo>
                <a:close/>
              </a:path>
            </a:pathLst>
          </a:custGeom>
          <a:solidFill>
            <a:srgbClr val="942124"/>
          </a:solidFill>
          <a:ln w="25400" cap="flat" cmpd="sng" algn="ctr">
            <a:solidFill>
              <a:srgbClr val="005A9E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5A9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5" name="矩形 217"/>
          <p:cNvSpPr>
            <a:spLocks noChangeArrowheads="1"/>
          </p:cNvSpPr>
          <p:nvPr/>
        </p:nvSpPr>
        <p:spPr bwMode="auto">
          <a:xfrm>
            <a:off x="579187" y="2223864"/>
            <a:ext cx="1620955" cy="523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5A9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第二部分</a:t>
            </a:r>
            <a:endParaRPr lang="zh-CN" altLang="en-US" sz="2800" b="1" dirty="0">
              <a:solidFill>
                <a:srgbClr val="005A9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3059832" y="2288407"/>
            <a:ext cx="7272808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DAC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的基本用法</a:t>
            </a:r>
            <a:endParaRPr lang="zh-CN" altLang="en-US" sz="2800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7" name="任意多边形 221"/>
          <p:cNvSpPr/>
          <p:nvPr/>
        </p:nvSpPr>
        <p:spPr>
          <a:xfrm rot="2700000">
            <a:off x="2528744" y="2400321"/>
            <a:ext cx="141180" cy="141180"/>
          </a:xfrm>
          <a:custGeom>
            <a:avLst/>
            <a:gdLst>
              <a:gd name="connsiteX0" fmla="*/ 0 w 687172"/>
              <a:gd name="connsiteY0" fmla="*/ 1 h 687172"/>
              <a:gd name="connsiteX1" fmla="*/ 477930 w 687172"/>
              <a:gd name="connsiteY1" fmla="*/ 0 h 687172"/>
              <a:gd name="connsiteX2" fmla="*/ 687172 w 687172"/>
              <a:gd name="connsiteY2" fmla="*/ 209242 h 687172"/>
              <a:gd name="connsiteX3" fmla="*/ 687172 w 687172"/>
              <a:gd name="connsiteY3" fmla="*/ 687172 h 687172"/>
              <a:gd name="connsiteX4" fmla="*/ 574946 w 687172"/>
              <a:gd name="connsiteY4" fmla="*/ 687172 h 687172"/>
              <a:gd name="connsiteX5" fmla="*/ 574945 w 687172"/>
              <a:gd name="connsiteY5" fmla="*/ 238336 h 687172"/>
              <a:gd name="connsiteX6" fmla="*/ 448836 w 687172"/>
              <a:gd name="connsiteY6" fmla="*/ 112227 h 687172"/>
              <a:gd name="connsiteX7" fmla="*/ 0 w 687172"/>
              <a:gd name="connsiteY7" fmla="*/ 112227 h 687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7172" h="687172">
                <a:moveTo>
                  <a:pt x="0" y="1"/>
                </a:moveTo>
                <a:lnTo>
                  <a:pt x="477930" y="0"/>
                </a:lnTo>
                <a:cubicBezTo>
                  <a:pt x="593491" y="0"/>
                  <a:pt x="687172" y="93681"/>
                  <a:pt x="687172" y="209242"/>
                </a:cubicBezTo>
                <a:lnTo>
                  <a:pt x="687172" y="687172"/>
                </a:lnTo>
                <a:lnTo>
                  <a:pt x="574946" y="687172"/>
                </a:lnTo>
                <a:lnTo>
                  <a:pt x="574945" y="238336"/>
                </a:lnTo>
                <a:cubicBezTo>
                  <a:pt x="574946" y="168688"/>
                  <a:pt x="518485" y="112227"/>
                  <a:pt x="448836" y="112227"/>
                </a:cubicBezTo>
                <a:lnTo>
                  <a:pt x="0" y="112227"/>
                </a:lnTo>
                <a:close/>
              </a:path>
            </a:pathLst>
          </a:custGeom>
          <a:solidFill>
            <a:srgbClr val="942124"/>
          </a:solidFill>
          <a:ln w="25400" cap="flat" cmpd="sng" algn="ctr">
            <a:solidFill>
              <a:srgbClr val="005A9E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rgbClr val="005A9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8" name="任意多边形 222"/>
          <p:cNvSpPr/>
          <p:nvPr/>
        </p:nvSpPr>
        <p:spPr>
          <a:xfrm rot="2700000">
            <a:off x="2482768" y="2341947"/>
            <a:ext cx="257928" cy="257928"/>
          </a:xfrm>
          <a:custGeom>
            <a:avLst/>
            <a:gdLst>
              <a:gd name="connsiteX0" fmla="*/ 238336 w 1255427"/>
              <a:gd name="connsiteY0" fmla="*/ 112227 h 1255427"/>
              <a:gd name="connsiteX1" fmla="*/ 112227 w 1255427"/>
              <a:gd name="connsiteY1" fmla="*/ 238336 h 1255427"/>
              <a:gd name="connsiteX2" fmla="*/ 112227 w 1255427"/>
              <a:gd name="connsiteY2" fmla="*/ 1017091 h 1255427"/>
              <a:gd name="connsiteX3" fmla="*/ 238336 w 1255427"/>
              <a:gd name="connsiteY3" fmla="*/ 1143200 h 1255427"/>
              <a:gd name="connsiteX4" fmla="*/ 1017091 w 1255427"/>
              <a:gd name="connsiteY4" fmla="*/ 1143200 h 1255427"/>
              <a:gd name="connsiteX5" fmla="*/ 1143200 w 1255427"/>
              <a:gd name="connsiteY5" fmla="*/ 1017091 h 1255427"/>
              <a:gd name="connsiteX6" fmla="*/ 1143200 w 1255427"/>
              <a:gd name="connsiteY6" fmla="*/ 238336 h 1255427"/>
              <a:gd name="connsiteX7" fmla="*/ 1017091 w 1255427"/>
              <a:gd name="connsiteY7" fmla="*/ 112227 h 1255427"/>
              <a:gd name="connsiteX8" fmla="*/ 209242 w 1255427"/>
              <a:gd name="connsiteY8" fmla="*/ 0 h 1255427"/>
              <a:gd name="connsiteX9" fmla="*/ 1046185 w 1255427"/>
              <a:gd name="connsiteY9" fmla="*/ 0 h 1255427"/>
              <a:gd name="connsiteX10" fmla="*/ 1255427 w 1255427"/>
              <a:gd name="connsiteY10" fmla="*/ 209242 h 1255427"/>
              <a:gd name="connsiteX11" fmla="*/ 1255427 w 1255427"/>
              <a:gd name="connsiteY11" fmla="*/ 1046185 h 1255427"/>
              <a:gd name="connsiteX12" fmla="*/ 1046185 w 1255427"/>
              <a:gd name="connsiteY12" fmla="*/ 1255427 h 1255427"/>
              <a:gd name="connsiteX13" fmla="*/ 209242 w 1255427"/>
              <a:gd name="connsiteY13" fmla="*/ 1255427 h 1255427"/>
              <a:gd name="connsiteX14" fmla="*/ 0 w 1255427"/>
              <a:gd name="connsiteY14" fmla="*/ 1046185 h 1255427"/>
              <a:gd name="connsiteX15" fmla="*/ 0 w 1255427"/>
              <a:gd name="connsiteY15" fmla="*/ 209242 h 1255427"/>
              <a:gd name="connsiteX16" fmla="*/ 209242 w 1255427"/>
              <a:gd name="connsiteY16" fmla="*/ 0 h 1255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55427" h="1255427">
                <a:moveTo>
                  <a:pt x="238336" y="112227"/>
                </a:moveTo>
                <a:cubicBezTo>
                  <a:pt x="168688" y="112227"/>
                  <a:pt x="112227" y="168688"/>
                  <a:pt x="112227" y="238336"/>
                </a:cubicBezTo>
                <a:lnTo>
                  <a:pt x="112227" y="1017091"/>
                </a:lnTo>
                <a:cubicBezTo>
                  <a:pt x="112227" y="1086739"/>
                  <a:pt x="168688" y="1143200"/>
                  <a:pt x="238336" y="1143200"/>
                </a:cubicBezTo>
                <a:lnTo>
                  <a:pt x="1017091" y="1143200"/>
                </a:lnTo>
                <a:cubicBezTo>
                  <a:pt x="1086739" y="1143200"/>
                  <a:pt x="1143200" y="1086739"/>
                  <a:pt x="1143200" y="1017091"/>
                </a:cubicBezTo>
                <a:lnTo>
                  <a:pt x="1143200" y="238336"/>
                </a:lnTo>
                <a:cubicBezTo>
                  <a:pt x="1143200" y="168688"/>
                  <a:pt x="1086739" y="112227"/>
                  <a:pt x="1017091" y="112227"/>
                </a:cubicBezTo>
                <a:close/>
                <a:moveTo>
                  <a:pt x="209242" y="0"/>
                </a:moveTo>
                <a:lnTo>
                  <a:pt x="1046185" y="0"/>
                </a:lnTo>
                <a:cubicBezTo>
                  <a:pt x="1161746" y="0"/>
                  <a:pt x="1255427" y="93681"/>
                  <a:pt x="1255427" y="209242"/>
                </a:cubicBezTo>
                <a:lnTo>
                  <a:pt x="1255427" y="1046185"/>
                </a:lnTo>
                <a:cubicBezTo>
                  <a:pt x="1255427" y="1161746"/>
                  <a:pt x="1161746" y="1255427"/>
                  <a:pt x="1046185" y="1255427"/>
                </a:cubicBezTo>
                <a:lnTo>
                  <a:pt x="209242" y="1255427"/>
                </a:lnTo>
                <a:cubicBezTo>
                  <a:pt x="93681" y="1255427"/>
                  <a:pt x="0" y="1161746"/>
                  <a:pt x="0" y="1046185"/>
                </a:cubicBezTo>
                <a:lnTo>
                  <a:pt x="0" y="209242"/>
                </a:lnTo>
                <a:cubicBezTo>
                  <a:pt x="0" y="93681"/>
                  <a:pt x="93681" y="0"/>
                  <a:pt x="209242" y="0"/>
                </a:cubicBezTo>
                <a:close/>
              </a:path>
            </a:pathLst>
          </a:custGeom>
          <a:solidFill>
            <a:srgbClr val="942124"/>
          </a:solidFill>
          <a:ln w="25400" cap="flat" cmpd="sng" algn="ctr">
            <a:solidFill>
              <a:srgbClr val="005A9E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5A9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9" name="矩形 217"/>
          <p:cNvSpPr>
            <a:spLocks noChangeArrowheads="1"/>
          </p:cNvSpPr>
          <p:nvPr/>
        </p:nvSpPr>
        <p:spPr bwMode="auto">
          <a:xfrm>
            <a:off x="579187" y="3087960"/>
            <a:ext cx="1620955" cy="523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5A9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第三部分</a:t>
            </a:r>
            <a:endParaRPr lang="zh-CN" altLang="en-US" sz="2800" b="1" dirty="0">
              <a:solidFill>
                <a:srgbClr val="005A9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10" name="矩形 109"/>
          <p:cNvSpPr/>
          <p:nvPr/>
        </p:nvSpPr>
        <p:spPr bwMode="auto">
          <a:xfrm>
            <a:off x="3059832" y="3089003"/>
            <a:ext cx="7272808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DAC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输出实例</a:t>
            </a:r>
            <a:endParaRPr lang="zh-CN" altLang="en-US" sz="2800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1" name="任意多边形 221"/>
          <p:cNvSpPr/>
          <p:nvPr/>
        </p:nvSpPr>
        <p:spPr>
          <a:xfrm rot="2700000">
            <a:off x="2528744" y="3264417"/>
            <a:ext cx="141180" cy="141180"/>
          </a:xfrm>
          <a:custGeom>
            <a:avLst/>
            <a:gdLst>
              <a:gd name="connsiteX0" fmla="*/ 0 w 687172"/>
              <a:gd name="connsiteY0" fmla="*/ 1 h 687172"/>
              <a:gd name="connsiteX1" fmla="*/ 477930 w 687172"/>
              <a:gd name="connsiteY1" fmla="*/ 0 h 687172"/>
              <a:gd name="connsiteX2" fmla="*/ 687172 w 687172"/>
              <a:gd name="connsiteY2" fmla="*/ 209242 h 687172"/>
              <a:gd name="connsiteX3" fmla="*/ 687172 w 687172"/>
              <a:gd name="connsiteY3" fmla="*/ 687172 h 687172"/>
              <a:gd name="connsiteX4" fmla="*/ 574946 w 687172"/>
              <a:gd name="connsiteY4" fmla="*/ 687172 h 687172"/>
              <a:gd name="connsiteX5" fmla="*/ 574945 w 687172"/>
              <a:gd name="connsiteY5" fmla="*/ 238336 h 687172"/>
              <a:gd name="connsiteX6" fmla="*/ 448836 w 687172"/>
              <a:gd name="connsiteY6" fmla="*/ 112227 h 687172"/>
              <a:gd name="connsiteX7" fmla="*/ 0 w 687172"/>
              <a:gd name="connsiteY7" fmla="*/ 112227 h 687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7172" h="687172">
                <a:moveTo>
                  <a:pt x="0" y="1"/>
                </a:moveTo>
                <a:lnTo>
                  <a:pt x="477930" y="0"/>
                </a:lnTo>
                <a:cubicBezTo>
                  <a:pt x="593491" y="0"/>
                  <a:pt x="687172" y="93681"/>
                  <a:pt x="687172" y="209242"/>
                </a:cubicBezTo>
                <a:lnTo>
                  <a:pt x="687172" y="687172"/>
                </a:lnTo>
                <a:lnTo>
                  <a:pt x="574946" y="687172"/>
                </a:lnTo>
                <a:lnTo>
                  <a:pt x="574945" y="238336"/>
                </a:lnTo>
                <a:cubicBezTo>
                  <a:pt x="574946" y="168688"/>
                  <a:pt x="518485" y="112227"/>
                  <a:pt x="448836" y="112227"/>
                </a:cubicBezTo>
                <a:lnTo>
                  <a:pt x="0" y="112227"/>
                </a:lnTo>
                <a:close/>
              </a:path>
            </a:pathLst>
          </a:custGeom>
          <a:solidFill>
            <a:srgbClr val="942124"/>
          </a:solidFill>
          <a:ln w="25400" cap="flat" cmpd="sng" algn="ctr">
            <a:solidFill>
              <a:srgbClr val="005A9E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rgbClr val="005A9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2" name="任意多边形 222"/>
          <p:cNvSpPr/>
          <p:nvPr/>
        </p:nvSpPr>
        <p:spPr>
          <a:xfrm rot="2700000">
            <a:off x="2482768" y="3206043"/>
            <a:ext cx="257928" cy="257928"/>
          </a:xfrm>
          <a:custGeom>
            <a:avLst/>
            <a:gdLst>
              <a:gd name="connsiteX0" fmla="*/ 238336 w 1255427"/>
              <a:gd name="connsiteY0" fmla="*/ 112227 h 1255427"/>
              <a:gd name="connsiteX1" fmla="*/ 112227 w 1255427"/>
              <a:gd name="connsiteY1" fmla="*/ 238336 h 1255427"/>
              <a:gd name="connsiteX2" fmla="*/ 112227 w 1255427"/>
              <a:gd name="connsiteY2" fmla="*/ 1017091 h 1255427"/>
              <a:gd name="connsiteX3" fmla="*/ 238336 w 1255427"/>
              <a:gd name="connsiteY3" fmla="*/ 1143200 h 1255427"/>
              <a:gd name="connsiteX4" fmla="*/ 1017091 w 1255427"/>
              <a:gd name="connsiteY4" fmla="*/ 1143200 h 1255427"/>
              <a:gd name="connsiteX5" fmla="*/ 1143200 w 1255427"/>
              <a:gd name="connsiteY5" fmla="*/ 1017091 h 1255427"/>
              <a:gd name="connsiteX6" fmla="*/ 1143200 w 1255427"/>
              <a:gd name="connsiteY6" fmla="*/ 238336 h 1255427"/>
              <a:gd name="connsiteX7" fmla="*/ 1017091 w 1255427"/>
              <a:gd name="connsiteY7" fmla="*/ 112227 h 1255427"/>
              <a:gd name="connsiteX8" fmla="*/ 209242 w 1255427"/>
              <a:gd name="connsiteY8" fmla="*/ 0 h 1255427"/>
              <a:gd name="connsiteX9" fmla="*/ 1046185 w 1255427"/>
              <a:gd name="connsiteY9" fmla="*/ 0 h 1255427"/>
              <a:gd name="connsiteX10" fmla="*/ 1255427 w 1255427"/>
              <a:gd name="connsiteY10" fmla="*/ 209242 h 1255427"/>
              <a:gd name="connsiteX11" fmla="*/ 1255427 w 1255427"/>
              <a:gd name="connsiteY11" fmla="*/ 1046185 h 1255427"/>
              <a:gd name="connsiteX12" fmla="*/ 1046185 w 1255427"/>
              <a:gd name="connsiteY12" fmla="*/ 1255427 h 1255427"/>
              <a:gd name="connsiteX13" fmla="*/ 209242 w 1255427"/>
              <a:gd name="connsiteY13" fmla="*/ 1255427 h 1255427"/>
              <a:gd name="connsiteX14" fmla="*/ 0 w 1255427"/>
              <a:gd name="connsiteY14" fmla="*/ 1046185 h 1255427"/>
              <a:gd name="connsiteX15" fmla="*/ 0 w 1255427"/>
              <a:gd name="connsiteY15" fmla="*/ 209242 h 1255427"/>
              <a:gd name="connsiteX16" fmla="*/ 209242 w 1255427"/>
              <a:gd name="connsiteY16" fmla="*/ 0 h 1255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55427" h="1255427">
                <a:moveTo>
                  <a:pt x="238336" y="112227"/>
                </a:moveTo>
                <a:cubicBezTo>
                  <a:pt x="168688" y="112227"/>
                  <a:pt x="112227" y="168688"/>
                  <a:pt x="112227" y="238336"/>
                </a:cubicBezTo>
                <a:lnTo>
                  <a:pt x="112227" y="1017091"/>
                </a:lnTo>
                <a:cubicBezTo>
                  <a:pt x="112227" y="1086739"/>
                  <a:pt x="168688" y="1143200"/>
                  <a:pt x="238336" y="1143200"/>
                </a:cubicBezTo>
                <a:lnTo>
                  <a:pt x="1017091" y="1143200"/>
                </a:lnTo>
                <a:cubicBezTo>
                  <a:pt x="1086739" y="1143200"/>
                  <a:pt x="1143200" y="1086739"/>
                  <a:pt x="1143200" y="1017091"/>
                </a:cubicBezTo>
                <a:lnTo>
                  <a:pt x="1143200" y="238336"/>
                </a:lnTo>
                <a:cubicBezTo>
                  <a:pt x="1143200" y="168688"/>
                  <a:pt x="1086739" y="112227"/>
                  <a:pt x="1017091" y="112227"/>
                </a:cubicBezTo>
                <a:close/>
                <a:moveTo>
                  <a:pt x="209242" y="0"/>
                </a:moveTo>
                <a:lnTo>
                  <a:pt x="1046185" y="0"/>
                </a:lnTo>
                <a:cubicBezTo>
                  <a:pt x="1161746" y="0"/>
                  <a:pt x="1255427" y="93681"/>
                  <a:pt x="1255427" y="209242"/>
                </a:cubicBezTo>
                <a:lnTo>
                  <a:pt x="1255427" y="1046185"/>
                </a:lnTo>
                <a:cubicBezTo>
                  <a:pt x="1255427" y="1161746"/>
                  <a:pt x="1161746" y="1255427"/>
                  <a:pt x="1046185" y="1255427"/>
                </a:cubicBezTo>
                <a:lnTo>
                  <a:pt x="209242" y="1255427"/>
                </a:lnTo>
                <a:cubicBezTo>
                  <a:pt x="93681" y="1255427"/>
                  <a:pt x="0" y="1161746"/>
                  <a:pt x="0" y="1046185"/>
                </a:cubicBezTo>
                <a:lnTo>
                  <a:pt x="0" y="209242"/>
                </a:lnTo>
                <a:cubicBezTo>
                  <a:pt x="0" y="93681"/>
                  <a:pt x="93681" y="0"/>
                  <a:pt x="209242" y="0"/>
                </a:cubicBezTo>
                <a:close/>
              </a:path>
            </a:pathLst>
          </a:custGeom>
          <a:solidFill>
            <a:srgbClr val="942124"/>
          </a:solidFill>
          <a:ln w="25400" cap="flat" cmpd="sng" algn="ctr">
            <a:solidFill>
              <a:srgbClr val="005A9E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5A9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226054" y="260176"/>
            <a:ext cx="231913" cy="275713"/>
            <a:chOff x="0" y="260868"/>
            <a:chExt cx="308417" cy="366666"/>
          </a:xfrm>
        </p:grpSpPr>
        <p:sp>
          <p:nvSpPr>
            <p:cNvPr id="31" name="矩形 30"/>
            <p:cNvSpPr/>
            <p:nvPr/>
          </p:nvSpPr>
          <p:spPr>
            <a:xfrm>
              <a:off x="0" y="260868"/>
              <a:ext cx="179512" cy="360040"/>
            </a:xfrm>
            <a:prstGeom prst="rect">
              <a:avLst/>
            </a:prstGeom>
            <a:solidFill>
              <a:srgbClr val="2529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218661" y="267494"/>
              <a:ext cx="89756" cy="360040"/>
            </a:xfrm>
            <a:prstGeom prst="rect">
              <a:avLst/>
            </a:prstGeom>
            <a:solidFill>
              <a:srgbClr val="5265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18587" y="195486"/>
            <a:ext cx="196786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  <a:sym typeface="+mn-ea"/>
              </a:rPr>
              <a:t>DAC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  <a:sym typeface="+mn-ea"/>
              </a:rPr>
              <a:t>的基本原理</a:t>
            </a:r>
            <a:endParaRPr lang="id-ID" sz="2000" dirty="0">
              <a:solidFill>
                <a:srgbClr val="445469"/>
              </a:solidFill>
              <a:latin typeface="Raleway" panose="020B0003030101060003" pitchFamily="34" charset="0"/>
            </a:endParaRPr>
          </a:p>
        </p:txBody>
      </p:sp>
      <p:sp>
        <p:nvSpPr>
          <p:cNvPr id="28" name="内容占位符 1"/>
          <p:cNvSpPr txBox="1"/>
          <p:nvPr/>
        </p:nvSpPr>
        <p:spPr>
          <a:xfrm>
            <a:off x="41407" y="894586"/>
            <a:ext cx="8794553" cy="77117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经数字系统处理后的数字量，有时又要求再转换成模拟量以便实际使用，这种转换称为“数模转换”。</a:t>
            </a:r>
            <a:endParaRPr kumimoji="1"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kumimoji="1"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kumimoji="1"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完成数模转换的电路称为数模转换器， 简称 DAC（Digital to Analog Converter）。</a:t>
            </a:r>
            <a:endParaRPr kumimoji="1"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kumimoji="1"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kumimoji="1"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字量是用代码按数位组合起来表示的，对于有权码，每位代码都有一定的位权。为了将数字量转换成模拟量，必须将每1位的代码按其位权的大小转换成相应的模拟量，然后将这些模拟量相加，即可得到与数字量成正比的总模拟量，从而实现了数字—模拟转换。这就是组成D/A转换器的基本指导思想。</a:t>
            </a:r>
            <a:endParaRPr kumimoji="1"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226054" y="260176"/>
            <a:ext cx="231913" cy="275713"/>
            <a:chOff x="0" y="260868"/>
            <a:chExt cx="308417" cy="366666"/>
          </a:xfrm>
        </p:grpSpPr>
        <p:sp>
          <p:nvSpPr>
            <p:cNvPr id="31" name="矩形 30"/>
            <p:cNvSpPr/>
            <p:nvPr/>
          </p:nvSpPr>
          <p:spPr>
            <a:xfrm>
              <a:off x="0" y="260868"/>
              <a:ext cx="179512" cy="360040"/>
            </a:xfrm>
            <a:prstGeom prst="rect">
              <a:avLst/>
            </a:prstGeom>
            <a:solidFill>
              <a:srgbClr val="2529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218661" y="267494"/>
              <a:ext cx="89756" cy="360040"/>
            </a:xfrm>
            <a:prstGeom prst="rect">
              <a:avLst/>
            </a:prstGeom>
            <a:solidFill>
              <a:srgbClr val="5265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18587" y="195486"/>
            <a:ext cx="196786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  <a:sym typeface="+mn-ea"/>
              </a:rPr>
              <a:t>DAC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  <a:sym typeface="+mn-ea"/>
              </a:rPr>
              <a:t>的基本用法</a:t>
            </a:r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8" name="内容占位符 1"/>
          <p:cNvSpPr txBox="1"/>
          <p:nvPr/>
        </p:nvSpPr>
        <p:spPr>
          <a:xfrm>
            <a:off x="457835" y="902335"/>
            <a:ext cx="8794750" cy="375412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  <a:sym typeface="+mn-ea"/>
              </a:rPr>
              <a:t>pyb.DAC(port, bits=8)</a:t>
            </a:r>
            <a:endParaRPr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r>
              <a:rPr kumimoji="1"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    构造一个新的DAC对象</a:t>
            </a:r>
            <a:endParaRPr kumimoji="1"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kumimoji="1"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    port，1或2，对应X5（PA4）/X6（PA5）</a:t>
            </a:r>
            <a:endParaRPr kumimoji="1"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kumimoji="1"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    bits，输出精度，可以是8或12</a:t>
            </a:r>
            <a:endParaRPr kumimoji="1"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r>
              <a:rPr kumimoji="1"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DAC.init(bits=8)</a:t>
            </a:r>
            <a:endParaRPr kumimoji="1"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0" indent="0">
              <a:buNone/>
            </a:pPr>
            <a:r>
              <a:rPr kumimoji="1"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    重新初始化DAC，bits可以是8或12</a:t>
            </a:r>
            <a:endParaRPr kumimoji="1"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r>
              <a:rPr kumimoji="1"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DAC.deinit()</a:t>
            </a:r>
            <a:endParaRPr kumimoji="1"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0" indent="0">
              <a:buNone/>
            </a:pPr>
            <a:r>
              <a:rPr kumimoji="1"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    对DAC进行初始化，使其引脚可用于其他用途</a:t>
            </a:r>
            <a:endParaRPr kumimoji="1"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r>
              <a:rPr kumimoji="1"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DAC.noise(freq)</a:t>
            </a:r>
            <a:endParaRPr kumimoji="1"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0" indent="0">
              <a:buNone/>
            </a:pPr>
            <a:r>
              <a:rPr kumimoji="1"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    产生伪随机噪声信号。以给定的频率将新的随机样本写入DAC输出</a:t>
            </a:r>
            <a:endParaRPr kumimoji="1"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0" indent="0">
              <a:buNone/>
            </a:pPr>
            <a:endParaRPr kumimoji="1"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0" indent="0">
              <a:buNone/>
            </a:pPr>
            <a:endParaRPr kumimoji="1"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0" indent="0">
              <a:buNone/>
            </a:pPr>
            <a:endParaRPr kumimoji="1"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kumimoji="1"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77C4908-FE0A-43F2-B8DA-9F799352565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226054" y="260176"/>
            <a:ext cx="231913" cy="275713"/>
            <a:chOff x="0" y="260868"/>
            <a:chExt cx="308417" cy="366666"/>
          </a:xfrm>
        </p:grpSpPr>
        <p:sp>
          <p:nvSpPr>
            <p:cNvPr id="31" name="矩形 30"/>
            <p:cNvSpPr/>
            <p:nvPr/>
          </p:nvSpPr>
          <p:spPr>
            <a:xfrm>
              <a:off x="0" y="260868"/>
              <a:ext cx="179512" cy="360040"/>
            </a:xfrm>
            <a:prstGeom prst="rect">
              <a:avLst/>
            </a:prstGeom>
            <a:solidFill>
              <a:srgbClr val="2529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218661" y="267494"/>
              <a:ext cx="89756" cy="360040"/>
            </a:xfrm>
            <a:prstGeom prst="rect">
              <a:avLst/>
            </a:prstGeom>
            <a:solidFill>
              <a:srgbClr val="5265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18587" y="195486"/>
            <a:ext cx="196786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  <a:sym typeface="+mn-ea"/>
              </a:rPr>
              <a:t>DAC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  <a:sym typeface="+mn-ea"/>
              </a:rPr>
              <a:t>的基本用法</a:t>
            </a:r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8" name="内容占位符 1"/>
          <p:cNvSpPr txBox="1"/>
          <p:nvPr/>
        </p:nvSpPr>
        <p:spPr>
          <a:xfrm>
            <a:off x="457835" y="615315"/>
            <a:ext cx="8794750" cy="39116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  <a:sym typeface="+mn-ea"/>
              </a:rPr>
              <a:t>DAC.triangle(freq)</a:t>
            </a:r>
            <a:endParaRPr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r>
              <a:rPr kumimoji="1"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    以指定频率产生三角波</a:t>
            </a:r>
            <a:endParaRPr kumimoji="1"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r>
              <a:rPr kumimoji="1"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DAC.write(value)</a:t>
            </a:r>
            <a:endParaRPr kumimoji="1"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0" indent="0">
              <a:buNone/>
            </a:pPr>
            <a:r>
              <a:rPr kumimoji="1"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    写入参数</a:t>
            </a:r>
            <a:endParaRPr kumimoji="1"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0" indent="0">
              <a:buNone/>
            </a:pPr>
            <a:r>
              <a:rPr kumimoji="1"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    在8bits时，参数范围[0-255]</a:t>
            </a:r>
            <a:endParaRPr kumimoji="1"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0" indent="0">
              <a:buNone/>
            </a:pPr>
            <a:r>
              <a:rPr kumimoji="1"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    在12bits时，参数范围[0..4095]</a:t>
            </a:r>
            <a:endParaRPr kumimoji="1"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r>
              <a:rPr kumimoji="1"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DAC.write_timed(data, freq, *, mode=DAC.NORMAL)</a:t>
            </a:r>
            <a:endParaRPr kumimoji="1"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0" indent="0">
              <a:buNone/>
            </a:pPr>
            <a:r>
              <a:rPr kumimoji="1"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    使用DMA方式周期写入数据</a:t>
            </a:r>
            <a:endParaRPr kumimoji="1"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0" indent="0">
              <a:buNone/>
            </a:pPr>
            <a:r>
              <a:rPr kumimoji="1"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    data，缓冲区数组</a:t>
            </a:r>
            <a:endParaRPr kumimoji="1"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0" indent="0">
              <a:buNone/>
            </a:pPr>
            <a:r>
              <a:rPr kumimoji="1"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    freq，默认使用Timer(6)，用指定频率更新，也可以指定另外的定时器，有效的定      时器是[2, 4, 5, 6, 7, 8]</a:t>
            </a:r>
            <a:endParaRPr kumimoji="1"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0" indent="0">
              <a:buNone/>
            </a:pPr>
            <a:r>
              <a:rPr kumimoji="1"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    mode，DAC.NORMAL or DAC.CIRCULAR</a:t>
            </a:r>
            <a:endParaRPr kumimoji="1"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0" indent="0">
              <a:buNone/>
            </a:pPr>
            <a:endParaRPr kumimoji="1"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0" indent="0">
              <a:buNone/>
            </a:pPr>
            <a:endParaRPr kumimoji="1"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kumimoji="1"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226054" y="260176"/>
            <a:ext cx="231913" cy="275713"/>
            <a:chOff x="0" y="260868"/>
            <a:chExt cx="308417" cy="366666"/>
          </a:xfrm>
        </p:grpSpPr>
        <p:sp>
          <p:nvSpPr>
            <p:cNvPr id="31" name="矩形 30"/>
            <p:cNvSpPr/>
            <p:nvPr/>
          </p:nvSpPr>
          <p:spPr>
            <a:xfrm>
              <a:off x="0" y="260868"/>
              <a:ext cx="179512" cy="360040"/>
            </a:xfrm>
            <a:prstGeom prst="rect">
              <a:avLst/>
            </a:prstGeom>
            <a:solidFill>
              <a:srgbClr val="2529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218661" y="267494"/>
              <a:ext cx="89756" cy="360040"/>
            </a:xfrm>
            <a:prstGeom prst="rect">
              <a:avLst/>
            </a:prstGeom>
            <a:solidFill>
              <a:srgbClr val="5265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18587" y="195486"/>
            <a:ext cx="171386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  <a:sym typeface="+mn-ea"/>
              </a:rPr>
              <a:t>DAC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  <a:sym typeface="+mn-ea"/>
              </a:rPr>
              <a:t>输出实例</a:t>
            </a:r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8" name="内容占位符 1"/>
          <p:cNvSpPr txBox="1"/>
          <p:nvPr/>
        </p:nvSpPr>
        <p:spPr>
          <a:xfrm>
            <a:off x="457967" y="924431"/>
            <a:ext cx="8794553" cy="77117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输出连续正弦波</a:t>
            </a:r>
            <a:endParaRPr kumimoji="1"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kumimoji="1"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</a:fld>
            <a:endParaRPr lang="zh-CN" altLang="en-US" dirty="0"/>
          </a:p>
        </p:txBody>
      </p:sp>
      <p:graphicFrame>
        <p:nvGraphicFramePr>
          <p:cNvPr id="4" name="对象 3"/>
          <p:cNvGraphicFramePr/>
          <p:nvPr/>
        </p:nvGraphicFramePr>
        <p:xfrm>
          <a:off x="514350" y="1867535"/>
          <a:ext cx="7845425" cy="1811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7839075" imgH="1809750" progId="Paint.Picture">
                  <p:embed/>
                </p:oleObj>
              </mc:Choice>
              <mc:Fallback>
                <p:oleObj name="" r:id="rId1" imgW="7839075" imgH="180975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14350" y="1867535"/>
                        <a:ext cx="7845425" cy="1811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226054" y="260176"/>
            <a:ext cx="231913" cy="275713"/>
            <a:chOff x="0" y="260868"/>
            <a:chExt cx="308417" cy="366666"/>
          </a:xfrm>
        </p:grpSpPr>
        <p:sp>
          <p:nvSpPr>
            <p:cNvPr id="31" name="矩形 30"/>
            <p:cNvSpPr/>
            <p:nvPr/>
          </p:nvSpPr>
          <p:spPr>
            <a:xfrm>
              <a:off x="0" y="260868"/>
              <a:ext cx="179512" cy="360040"/>
            </a:xfrm>
            <a:prstGeom prst="rect">
              <a:avLst/>
            </a:prstGeom>
            <a:solidFill>
              <a:srgbClr val="2529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218661" y="267494"/>
              <a:ext cx="89756" cy="360040"/>
            </a:xfrm>
            <a:prstGeom prst="rect">
              <a:avLst/>
            </a:prstGeom>
            <a:solidFill>
              <a:srgbClr val="5265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18587" y="195486"/>
            <a:ext cx="171386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  <a:sym typeface="+mn-ea"/>
              </a:rPr>
              <a:t>DAC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  <a:sym typeface="+mn-ea"/>
              </a:rPr>
              <a:t>输出实例</a:t>
            </a:r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8" name="内容占位符 1"/>
          <p:cNvSpPr txBox="1"/>
          <p:nvPr/>
        </p:nvSpPr>
        <p:spPr>
          <a:xfrm>
            <a:off x="457835" y="716915"/>
            <a:ext cx="2626360" cy="77089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将示波器的一端连接</a:t>
            </a:r>
            <a:r>
              <a:rPr kumimoji="1"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X5</a:t>
            </a:r>
            <a:r>
              <a:rPr kumimoji="1"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引脚，一端接地。</a:t>
            </a:r>
            <a:endParaRPr kumimoji="1"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kumimoji="1"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</a:fld>
            <a:endParaRPr lang="zh-CN" altLang="en-US" dirty="0"/>
          </a:p>
        </p:txBody>
      </p:sp>
      <p:graphicFrame>
        <p:nvGraphicFramePr>
          <p:cNvPr id="5" name="对象 4"/>
          <p:cNvGraphicFramePr/>
          <p:nvPr/>
        </p:nvGraphicFramePr>
        <p:xfrm>
          <a:off x="550545" y="1487805"/>
          <a:ext cx="2001520" cy="3374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2000250" imgH="3371850" progId="Paint.Picture">
                  <p:embed/>
                </p:oleObj>
              </mc:Choice>
              <mc:Fallback>
                <p:oleObj name="" r:id="rId1" imgW="2000250" imgH="3371850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50545" y="1487805"/>
                        <a:ext cx="2001520" cy="3374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/>
          <p:nvPr/>
        </p:nvGraphicFramePr>
        <p:xfrm>
          <a:off x="6562090" y="1114425"/>
          <a:ext cx="2001520" cy="1487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3" imgW="2000250" imgH="1485900" progId="Paint.Picture">
                  <p:embed/>
                </p:oleObj>
              </mc:Choice>
              <mc:Fallback>
                <p:oleObj name="" r:id="rId3" imgW="2000250" imgH="1485900" progId="Paint.Picture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62090" y="1114425"/>
                        <a:ext cx="2001520" cy="1487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/>
          <p:nvPr/>
        </p:nvGraphicFramePr>
        <p:xfrm>
          <a:off x="6562090" y="3010535"/>
          <a:ext cx="1973580" cy="1381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5" imgW="1971675" imgH="1381125" progId="Paint.Picture">
                  <p:embed/>
                </p:oleObj>
              </mc:Choice>
              <mc:Fallback>
                <p:oleObj name="" r:id="rId5" imgW="1971675" imgH="1381125" progId="Paint.Picture">
                  <p:embed/>
                  <p:pic>
                    <p:nvPicPr>
                      <p:cNvPr id="0" name="图片 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62090" y="3010535"/>
                        <a:ext cx="1973580" cy="1381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内容占位符 1"/>
          <p:cNvSpPr txBox="1"/>
          <p:nvPr/>
        </p:nvSpPr>
        <p:spPr>
          <a:xfrm>
            <a:off x="3366135" y="1300480"/>
            <a:ext cx="2626360" cy="77089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代码运行前，示波器显示一条直线，没有波动。</a:t>
            </a:r>
            <a:endParaRPr kumimoji="1"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kumimoji="1"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" name="内容占位符 1"/>
          <p:cNvSpPr txBox="1"/>
          <p:nvPr/>
        </p:nvSpPr>
        <p:spPr>
          <a:xfrm>
            <a:off x="3366135" y="3081655"/>
            <a:ext cx="2626360" cy="77089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运行代码后，示波器输出正弦波。</a:t>
            </a:r>
            <a:endParaRPr kumimoji="1"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226054" y="260176"/>
            <a:ext cx="231913" cy="275713"/>
            <a:chOff x="0" y="260868"/>
            <a:chExt cx="308417" cy="366666"/>
          </a:xfrm>
        </p:grpSpPr>
        <p:sp>
          <p:nvSpPr>
            <p:cNvPr id="31" name="矩形 30"/>
            <p:cNvSpPr/>
            <p:nvPr/>
          </p:nvSpPr>
          <p:spPr>
            <a:xfrm>
              <a:off x="0" y="260868"/>
              <a:ext cx="179512" cy="360040"/>
            </a:xfrm>
            <a:prstGeom prst="rect">
              <a:avLst/>
            </a:prstGeom>
            <a:solidFill>
              <a:srgbClr val="2529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218661" y="267494"/>
              <a:ext cx="89756" cy="360040"/>
            </a:xfrm>
            <a:prstGeom prst="rect">
              <a:avLst/>
            </a:prstGeom>
            <a:solidFill>
              <a:srgbClr val="5265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18587" y="195486"/>
            <a:ext cx="171386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  <a:sym typeface="+mn-ea"/>
              </a:rPr>
              <a:t>DAC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  <a:sym typeface="+mn-ea"/>
              </a:rPr>
              <a:t>输出实例</a:t>
            </a:r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8" name="内容占位符 1"/>
          <p:cNvSpPr txBox="1"/>
          <p:nvPr/>
        </p:nvSpPr>
        <p:spPr>
          <a:xfrm>
            <a:off x="457967" y="902206"/>
            <a:ext cx="8794553" cy="77117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kumimoji="1"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</a:fld>
            <a:endParaRPr lang="zh-CN" altLang="en-US" dirty="0"/>
          </a:p>
        </p:txBody>
      </p:sp>
      <p:graphicFrame>
        <p:nvGraphicFramePr>
          <p:cNvPr id="3" name="对象 2"/>
          <p:cNvGraphicFramePr/>
          <p:nvPr/>
        </p:nvGraphicFramePr>
        <p:xfrm>
          <a:off x="457835" y="1868170"/>
          <a:ext cx="6938645" cy="1407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7924800" imgH="1666875" progId="Paint.Picture">
                  <p:embed/>
                </p:oleObj>
              </mc:Choice>
              <mc:Fallback>
                <p:oleObj name="" r:id="rId1" imgW="7924800" imgH="1666875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7835" y="1868170"/>
                        <a:ext cx="6938645" cy="1407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内容占位符 1"/>
          <p:cNvSpPr txBox="1"/>
          <p:nvPr/>
        </p:nvSpPr>
        <p:spPr>
          <a:xfrm>
            <a:off x="457835" y="924560"/>
            <a:ext cx="7823835" cy="7493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以12位分辨率输出连续正弦波的代码如下所示，其实验结果与以</a:t>
            </a:r>
            <a:r>
              <a:rPr kumimoji="1"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8</a:t>
            </a:r>
            <a:r>
              <a:rPr kumimoji="1"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位分辨率输出连续正弦波大体相同。</a:t>
            </a:r>
            <a:endParaRPr kumimoji="1"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kumimoji="1"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50823091036"/>
  <p:tag name="MH_LIBRARY" val="GRAPHIC"/>
  <p:tag name="MH_ORDER" val="文本框 10"/>
</p:tagLst>
</file>

<file path=ppt/tags/tag2.xml><?xml version="1.0" encoding="utf-8"?>
<p:tagLst xmlns:p="http://schemas.openxmlformats.org/presentationml/2006/main">
  <p:tag name="MH" val="20150823091036"/>
  <p:tag name="MH_LIBRARY" val="GRAPHIC"/>
  <p:tag name="MH_ORDER" val="Straight Connector 1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998</Words>
  <Application>WPS 演示</Application>
  <PresentationFormat>全屏显示(16:9)</PresentationFormat>
  <Paragraphs>104</Paragraphs>
  <Slides>8</Slides>
  <Notes>33</Notes>
  <HiddenSlides>0</HiddenSlides>
  <MMClips>0</MMClips>
  <ScaleCrop>false</ScaleCrop>
  <HeadingPairs>
    <vt:vector size="8" baseType="variant">
      <vt:variant>
        <vt:lpstr>已用的字体</vt:lpstr>
      </vt:variant>
      <vt:variant>
        <vt:i4>38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8</vt:i4>
      </vt:variant>
    </vt:vector>
  </HeadingPairs>
  <TitlesOfParts>
    <vt:vector size="52" baseType="lpstr">
      <vt:lpstr>Arial</vt:lpstr>
      <vt:lpstr>宋体</vt:lpstr>
      <vt:lpstr>Wingdings</vt:lpstr>
      <vt:lpstr>微软雅黑</vt:lpstr>
      <vt:lpstr>Raleway</vt:lpstr>
      <vt:lpstr>微软雅黑 Light</vt:lpstr>
      <vt:lpstr>Open Sans</vt:lpstr>
      <vt:lpstr>MS PGothic</vt:lpstr>
      <vt:lpstr>Open Sans</vt:lpstr>
      <vt:lpstr>Corbel</vt:lpstr>
      <vt:lpstr>Roboto</vt:lpstr>
      <vt:lpstr>Calibri</vt:lpstr>
      <vt:lpstr>Arial Unicode MS</vt:lpstr>
      <vt:lpstr>Gill Sans</vt:lpstr>
      <vt:lpstr>Arial Unicode MS</vt:lpstr>
      <vt:lpstr>Bebas Neue</vt:lpstr>
      <vt:lpstr>Lato Regular</vt:lpstr>
      <vt:lpstr>PT Sans</vt:lpstr>
      <vt:lpstr>Roboto Bold</vt:lpstr>
      <vt:lpstr>Roboto Bold</vt:lpstr>
      <vt:lpstr>Leelawadee</vt:lpstr>
      <vt:lpstr>Lato Light</vt:lpstr>
      <vt:lpstr>Raleway Black</vt:lpstr>
      <vt:lpstr>Impact</vt:lpstr>
      <vt:lpstr>Raleway Light</vt:lpstr>
      <vt:lpstr>Raleway Light</vt:lpstr>
      <vt:lpstr>Signika Negative</vt:lpstr>
      <vt:lpstr>Lato Bold</vt:lpstr>
      <vt:lpstr>Calibri</vt:lpstr>
      <vt:lpstr>幼圆</vt:lpstr>
      <vt:lpstr>Aharoni</vt:lpstr>
      <vt:lpstr>Raavi</vt:lpstr>
      <vt:lpstr>Helvetica Light</vt:lpstr>
      <vt:lpstr>Segoe Print</vt:lpstr>
      <vt:lpstr>Gill Sans MT</vt:lpstr>
      <vt:lpstr>Yu Gothic UI</vt:lpstr>
      <vt:lpstr>Leelawadee UI</vt:lpstr>
      <vt:lpstr>Yu Gothic UI Semibold</vt:lpstr>
      <vt:lpstr>Office 主题​​</vt:lpstr>
      <vt:lpstr>Paint.Picture</vt:lpstr>
      <vt:lpstr>Paint.Picture</vt:lpstr>
      <vt:lpstr>Paint.Picture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     .</cp:lastModifiedBy>
  <cp:revision>42</cp:revision>
  <dcterms:created xsi:type="dcterms:W3CDTF">2015-08-29T03:10:00Z</dcterms:created>
  <dcterms:modified xsi:type="dcterms:W3CDTF">2018-08-15T03:06:45Z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