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90" r:id="rId3"/>
    <p:sldId id="258" r:id="rId5"/>
    <p:sldId id="259" r:id="rId6"/>
    <p:sldId id="328" r:id="rId7"/>
    <p:sldId id="329" r:id="rId8"/>
    <p:sldId id="331" r:id="rId9"/>
    <p:sldId id="330" r:id="rId10"/>
    <p:sldId id="33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92D6C"/>
    <a:srgbClr val="252961"/>
    <a:srgbClr val="F1900F"/>
    <a:srgbClr val="F29B26"/>
    <a:srgbClr val="785448"/>
    <a:srgbClr val="BD392F"/>
    <a:srgbClr val="445368"/>
    <a:srgbClr val="52657E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FE4F1-8343-48CF-9B9C-52B67EABA7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29E-9724-4938-B095-5F38E6E921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252961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471"/>
          <a:stretch>
            <a:fillRect/>
          </a:stretch>
        </p:blipFill>
        <p:spPr>
          <a:xfrm>
            <a:off x="857" y="0"/>
            <a:ext cx="9144000" cy="3049427"/>
          </a:xfrm>
          <a:prstGeom prst="rect">
            <a:avLst/>
          </a:prstGeom>
        </p:spPr>
      </p:pic>
      <p:sp>
        <p:nvSpPr>
          <p:cNvPr id="84" name="椭圆 83"/>
          <p:cNvSpPr/>
          <p:nvPr/>
        </p:nvSpPr>
        <p:spPr>
          <a:xfrm>
            <a:off x="5885521" y="267494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0062AC"/>
                </a:solidFill>
              </a:rPr>
              <a:t>+</a:t>
            </a:r>
            <a:endParaRPr lang="zh-CN" altLang="en-US" sz="7200" dirty="0">
              <a:solidFill>
                <a:srgbClr val="0062A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1019" y="3633859"/>
            <a:ext cx="31159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98590" y="4454991"/>
            <a:ext cx="4948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Python base program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163881" y="3178221"/>
            <a:ext cx="2816237" cy="219282"/>
          </a:xfrm>
          <a:prstGeom prst="roundRect">
            <a:avLst>
              <a:gd name="adj" fmla="val 50000"/>
            </a:avLst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牛爱科技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zh-CN" altLang="en-US" sz="3600" b="1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pc="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  <a:endParaRPr lang="id-ID" sz="2400" b="1" dirty="0">
              <a:solidFill>
                <a:schemeClr val="bg1">
                  <a:lumMod val="9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99" name="矩形 217"/>
          <p:cNvSpPr>
            <a:spLocks noChangeArrowheads="1"/>
          </p:cNvSpPr>
          <p:nvPr/>
        </p:nvSpPr>
        <p:spPr bwMode="auto">
          <a:xfrm>
            <a:off x="579187" y="1575792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第一部分</a:t>
            </a:r>
            <a:endParaRPr lang="zh-CN" altLang="en-US" sz="2800" b="1" dirty="0">
              <a:solidFill>
                <a:srgbClr val="005A9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59832" y="1522860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ADC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的基本原理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3" name="任意多边形 221"/>
          <p:cNvSpPr/>
          <p:nvPr/>
        </p:nvSpPr>
        <p:spPr>
          <a:xfrm rot="2700000">
            <a:off x="2528744" y="1752249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任意多边形 222"/>
          <p:cNvSpPr/>
          <p:nvPr/>
        </p:nvSpPr>
        <p:spPr>
          <a:xfrm rot="2700000">
            <a:off x="2482768" y="1693875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5" name="矩形 217"/>
          <p:cNvSpPr>
            <a:spLocks noChangeArrowheads="1"/>
          </p:cNvSpPr>
          <p:nvPr/>
        </p:nvSpPr>
        <p:spPr bwMode="auto">
          <a:xfrm>
            <a:off x="579187" y="2223864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第二部分</a:t>
            </a:r>
            <a:endParaRPr lang="zh-CN" altLang="en-US" sz="2800" b="1" dirty="0">
              <a:solidFill>
                <a:srgbClr val="005A9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3059832" y="2288407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ADC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基本用法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" name="任意多边形 221"/>
          <p:cNvSpPr/>
          <p:nvPr/>
        </p:nvSpPr>
        <p:spPr>
          <a:xfrm rot="2700000">
            <a:off x="2528744" y="2400321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任意多边形 222"/>
          <p:cNvSpPr/>
          <p:nvPr/>
        </p:nvSpPr>
        <p:spPr>
          <a:xfrm rot="2700000">
            <a:off x="2482768" y="2341947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9" name="矩形 217"/>
          <p:cNvSpPr>
            <a:spLocks noChangeArrowheads="1"/>
          </p:cNvSpPr>
          <p:nvPr/>
        </p:nvSpPr>
        <p:spPr bwMode="auto">
          <a:xfrm>
            <a:off x="579187" y="3087960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第三部分</a:t>
            </a:r>
            <a:endParaRPr lang="zh-CN" altLang="en-US" sz="2800" b="1" dirty="0">
              <a:solidFill>
                <a:srgbClr val="005A9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059832" y="3087733"/>
            <a:ext cx="727280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ADC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实例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1" name="任意多边形 221"/>
          <p:cNvSpPr/>
          <p:nvPr/>
        </p:nvSpPr>
        <p:spPr>
          <a:xfrm rot="2700000">
            <a:off x="2528744" y="3264417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" name="任意多边形 222"/>
          <p:cNvSpPr/>
          <p:nvPr/>
        </p:nvSpPr>
        <p:spPr>
          <a:xfrm rot="2700000">
            <a:off x="2482768" y="3206043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030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45469"/>
                </a:solidFill>
                <a:latin typeface="Raleway" panose="020B0003030101060003" pitchFamily="34" charset="0"/>
              </a:rPr>
              <a:t>ADC</a:t>
            </a:r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</a:rPr>
              <a:t>的基本原理</a:t>
            </a:r>
            <a:endParaRPr lang="zh-CN" altLang="en-US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31750" y="1044575"/>
            <a:ext cx="8869680" cy="9582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将模拟量转换成数字量的过程称为“模数转换”。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完成模数转换的电路 称为模数转换器，简称 ADC（Analog to Digital Converter）。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数转换即是把输入电压与内部参考基准电压作比较，模块内部把基准电压分成很多个电压开关（如256个，精度为8位），输入电压与每个开关电压做比较，当输入电压的电压值与某个电开关的电压值相等或最接近时，该开关打开，开关对应的二进制编码即存储到存储器。这样就完成了一次模拟量到数字量的转换。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030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45469"/>
                </a:solidFill>
                <a:latin typeface="Raleway" panose="020B0003030101060003" pitchFamily="34" charset="0"/>
              </a:rPr>
              <a:t>ADC</a:t>
            </a:r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</a:rPr>
              <a:t>的基本用法</a:t>
            </a:r>
            <a:endParaRPr lang="zh-CN" altLang="en-US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457967" y="902206"/>
            <a:ext cx="8794553" cy="7711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 fontAlgn="auto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adc = pyb.ADC(Pin('Y11'))       # create an analog object from a pin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705" indent="-179705" fontAlgn="auto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adc = pyb.ADC(pyb.Pin.board.Y11)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705" indent="-179705" fontAlgn="auto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 = adc.read()                # read an analog value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705" indent="-179705" fontAlgn="auto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adc = pyb.ADCAll(resolution)    # creale an ADCAll object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705" indent="-179705" fontAlgn="auto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val = adc.read_channel(channel) # read the given channel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705" indent="-179705" fontAlgn="auto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val = adc.read_core_temp()      # read MCU temperature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705" indent="-179705" fontAlgn="auto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val = adc.read_core_vbat()      # read MCU VBAT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705" indent="-179705" fontAlgn="auto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val = adc.read_core_vref()      # read MCU VREF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017645" y="4639945"/>
            <a:ext cx="415290" cy="265430"/>
          </a:xfrm>
        </p:spPr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030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445469"/>
                </a:solidFill>
                <a:latin typeface="Raleway" panose="020B0003030101060003" pitchFamily="34" charset="0"/>
                <a:sym typeface="+mn-ea"/>
              </a:rPr>
              <a:t>ADC</a:t>
            </a:r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  <a:sym typeface="+mn-ea"/>
              </a:rPr>
              <a:t>的基本用法</a:t>
            </a:r>
            <a:endParaRPr lang="zh-CN" altLang="en-US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119380" y="673735"/>
            <a:ext cx="9105900" cy="7715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pyb.ADC（pin）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通过GPIO定义一个ADC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pyb.ADCAll(resolution)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定义ADC的分辨率，可以设置为8/10/12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adc.read()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读取adc的值，返回值与a分辨率有关，8位最大255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，10位最大1023，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12位最大4095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adc.read_channel(channel)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读取指定adc通道的值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adc.read_core_temp()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读取内部温度传感器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030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445469"/>
                </a:solidFill>
                <a:latin typeface="Raleway" panose="020B0003030101060003" pitchFamily="34" charset="0"/>
                <a:sym typeface="+mn-ea"/>
              </a:rPr>
              <a:t>ADC</a:t>
            </a:r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  <a:sym typeface="+mn-ea"/>
              </a:rPr>
              <a:t>的基本用法</a:t>
            </a:r>
            <a:endParaRPr lang="zh-CN" altLang="en-US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102235" y="699770"/>
            <a:ext cx="8837295" cy="43522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adc.read_core_vbat()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读取vbat电压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vback = adc.read_core_vbat() * 1.21 / adc.read_core_vref()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adc.read_core_vref()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读取vref电压（1.21V参考）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3V3 = 3.3 * 1.21 / adc.read_core_vref()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adc.read_timed(buf, timer)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以指定频率读取adc参数到buf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buf，缓冲区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timer，频率（Hz）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68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45469"/>
                </a:solidFill>
                <a:latin typeface="Raleway" panose="020B0003030101060003" pitchFamily="34" charset="0"/>
              </a:rPr>
              <a:t>ADC</a:t>
            </a:r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</a:rPr>
              <a:t>实例</a:t>
            </a:r>
            <a:endParaRPr lang="zh-CN" altLang="en-US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内容占位符 1"/>
          <p:cNvSpPr txBox="1"/>
          <p:nvPr/>
        </p:nvSpPr>
        <p:spPr>
          <a:xfrm>
            <a:off x="361447" y="904746"/>
            <a:ext cx="8794553" cy="7711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将以下代码写在</a:t>
            </a:r>
            <a:r>
              <a:rPr kumimoji="1"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main.py</a:t>
            </a:r>
            <a:r>
              <a:rPr kumimoji="1"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kumimoji="1"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418465" y="1510665"/>
          <a:ext cx="4645660" cy="270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171950" imgH="2257425" progId="Paint.Picture">
                  <p:embed/>
                </p:oleObj>
              </mc:Choice>
              <mc:Fallback>
                <p:oleObj name="" r:id="rId1" imgW="4171950" imgH="22574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8465" y="1510665"/>
                        <a:ext cx="4645660" cy="2707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68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45469"/>
                </a:solidFill>
                <a:latin typeface="Raleway" panose="020B0003030101060003" pitchFamily="34" charset="0"/>
              </a:rPr>
              <a:t>ADC</a:t>
            </a:r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</a:rPr>
              <a:t>实例</a:t>
            </a:r>
            <a:endParaRPr lang="zh-CN" altLang="en-US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2410" y="832485"/>
            <a:ext cx="208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r>
              <a:rPr lang="en-US" altLang="zh-CN"/>
              <a:t>Y11</a:t>
            </a:r>
            <a:r>
              <a:rPr lang="zh-CN" altLang="en-US"/>
              <a:t>施加压力前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32120" y="832485"/>
            <a:ext cx="208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r>
              <a:rPr lang="en-US" altLang="zh-CN"/>
              <a:t>Y11</a:t>
            </a:r>
            <a:r>
              <a:rPr lang="zh-CN" altLang="en-US"/>
              <a:t>施加压力后</a:t>
            </a:r>
            <a:endParaRPr lang="zh-CN" altLang="en-US"/>
          </a:p>
        </p:txBody>
      </p:sp>
      <p:graphicFrame>
        <p:nvGraphicFramePr>
          <p:cNvPr id="11" name="对象 10"/>
          <p:cNvGraphicFramePr/>
          <p:nvPr/>
        </p:nvGraphicFramePr>
        <p:xfrm>
          <a:off x="1447800" y="1200785"/>
          <a:ext cx="219583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3486150" imgH="5695950" progId="Paint.Picture">
                  <p:embed/>
                </p:oleObj>
              </mc:Choice>
              <mc:Fallback>
                <p:oleObj name="" r:id="rId1" imgW="3486150" imgH="569595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200785"/>
                        <a:ext cx="2195830" cy="371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5423535" y="1200785"/>
          <a:ext cx="219583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3448050" imgH="5724525" progId="Paint.Picture">
                  <p:embed/>
                </p:oleObj>
              </mc:Choice>
              <mc:Fallback>
                <p:oleObj name="" r:id="rId3" imgW="3448050" imgH="5724525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3535" y="1200785"/>
                        <a:ext cx="2195830" cy="371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823091036"/>
  <p:tag name="MH_LIBRARY" val="GRAPHIC"/>
  <p:tag name="MH_ORDER" val="文本框 10"/>
</p:tagLst>
</file>

<file path=ppt/tags/tag2.xml><?xml version="1.0" encoding="utf-8"?>
<p:tagLst xmlns:p="http://schemas.openxmlformats.org/presentationml/2006/main">
  <p:tag name="MH" val="20150823091036"/>
  <p:tag name="MH_LIBRARY" val="GRAPHIC"/>
  <p:tag name="MH_ORDER" val="Straight Connector 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WPS 演示</Application>
  <PresentationFormat>全屏显示(16:9)</PresentationFormat>
  <Paragraphs>101</Paragraphs>
  <Slides>8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38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Raleway</vt:lpstr>
      <vt:lpstr>微软雅黑 Light</vt:lpstr>
      <vt:lpstr>Open Sans</vt:lpstr>
      <vt:lpstr>MS PGothic</vt:lpstr>
      <vt:lpstr>Open Sans</vt:lpstr>
      <vt:lpstr>Corbel</vt:lpstr>
      <vt:lpstr>Roboto</vt:lpstr>
      <vt:lpstr>Gill Sans</vt:lpstr>
      <vt:lpstr>Arial Unicode MS</vt:lpstr>
      <vt:lpstr>Calibri</vt:lpstr>
      <vt:lpstr>Arial Unicode MS</vt:lpstr>
      <vt:lpstr>Bebas Neue</vt:lpstr>
      <vt:lpstr>Lato Regular</vt:lpstr>
      <vt:lpstr>PT Sans</vt:lpstr>
      <vt:lpstr>Roboto Bold</vt:lpstr>
      <vt:lpstr>Roboto Bold</vt:lpstr>
      <vt:lpstr>Leelawadee</vt:lpstr>
      <vt:lpstr>Lato Light</vt:lpstr>
      <vt:lpstr>Raleway Black</vt:lpstr>
      <vt:lpstr>Impact</vt:lpstr>
      <vt:lpstr>Raleway Light</vt:lpstr>
      <vt:lpstr>Raleway Light</vt:lpstr>
      <vt:lpstr>Signika Negative</vt:lpstr>
      <vt:lpstr>Lato Bold</vt:lpstr>
      <vt:lpstr>Calibri</vt:lpstr>
      <vt:lpstr>幼圆</vt:lpstr>
      <vt:lpstr>Aharoni</vt:lpstr>
      <vt:lpstr>Raavi</vt:lpstr>
      <vt:lpstr>Helvetica Light</vt:lpstr>
      <vt:lpstr>Segoe Print</vt:lpstr>
      <vt:lpstr>Gill Sans MT</vt:lpstr>
      <vt:lpstr>Yu Gothic UI</vt:lpstr>
      <vt:lpstr>Leelawadee UI</vt:lpstr>
      <vt:lpstr>Yu Gothic UI Semibold</vt:lpstr>
      <vt:lpstr>Office 主题​​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     .</cp:lastModifiedBy>
  <cp:revision>41</cp:revision>
  <dcterms:created xsi:type="dcterms:W3CDTF">2015-08-29T03:10:00Z</dcterms:created>
  <dcterms:modified xsi:type="dcterms:W3CDTF">2018-08-13T06:21:54Z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