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56" r:id="rId2"/>
    <p:sldId id="258" r:id="rId3"/>
    <p:sldId id="257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7" autoAdjust="0"/>
    <p:restoredTop sz="94664"/>
  </p:normalViewPr>
  <p:slideViewPr>
    <p:cSldViewPr snapToGrid="0">
      <p:cViewPr varScale="1">
        <p:scale>
          <a:sx n="128" d="100"/>
          <a:sy n="128" d="100"/>
        </p:scale>
        <p:origin x="12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E32CF7-9C27-294A-90C4-3E35094C4601}" type="datetimeFigureOut">
              <a:rPr lang="de-DE" smtClean="0"/>
              <a:t>25.09.23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6C4596-9333-5B48-AF09-D4A72557A3A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60047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Example</a:t>
            </a:r>
            <a:r>
              <a:rPr lang="de-DE" dirty="0"/>
              <a:t> </a:t>
            </a:r>
            <a:r>
              <a:rPr lang="de-DE" dirty="0" err="1"/>
              <a:t>image</a:t>
            </a:r>
            <a:r>
              <a:rPr lang="de-DE" dirty="0"/>
              <a:t>: xy_8bit__nucleus_calibrated.tif</a:t>
            </a:r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6C4596-9333-5B48-AF09-D4A72557A3A4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93444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Example</a:t>
            </a:r>
            <a:r>
              <a:rPr lang="de-DE" dirty="0"/>
              <a:t> </a:t>
            </a:r>
            <a:r>
              <a:rPr lang="de-DE" dirty="0" err="1"/>
              <a:t>image</a:t>
            </a:r>
            <a:r>
              <a:rPr lang="de-DE" dirty="0"/>
              <a:t>: xy_8bit__nucleus_calibrated.tif</a:t>
            </a:r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6C4596-9333-5B48-AF09-D4A72557A3A4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83265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Example</a:t>
            </a:r>
            <a:r>
              <a:rPr lang="de-DE" dirty="0"/>
              <a:t> </a:t>
            </a:r>
            <a:r>
              <a:rPr lang="de-DE" dirty="0" err="1"/>
              <a:t>image</a:t>
            </a:r>
            <a:r>
              <a:rPr lang="de-DE" dirty="0"/>
              <a:t>: xy_8bit__nucleus_calibrated.tif</a:t>
            </a:r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6C4596-9333-5B48-AF09-D4A72557A3A4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7409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C5B54-884B-447C-A969-012169FE4C38}" type="datetimeFigureOut">
              <a:rPr lang="en-US" smtClean="0"/>
              <a:t>9/25/23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FD6D7-7673-4347-84AF-D35BC6A73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898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C5B54-884B-447C-A969-012169FE4C38}" type="datetimeFigureOut">
              <a:rPr lang="en-US" smtClean="0"/>
              <a:t>9/25/23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FD6D7-7673-4347-84AF-D35BC6A73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694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C5B54-884B-447C-A969-012169FE4C38}" type="datetimeFigureOut">
              <a:rPr lang="en-US" smtClean="0"/>
              <a:t>9/25/23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FD6D7-7673-4347-84AF-D35BC6A73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511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C5B54-884B-447C-A969-012169FE4C38}" type="datetimeFigureOut">
              <a:rPr lang="en-US" smtClean="0"/>
              <a:t>9/25/23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FD6D7-7673-4347-84AF-D35BC6A73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840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C5B54-884B-447C-A969-012169FE4C38}" type="datetimeFigureOut">
              <a:rPr lang="en-US" smtClean="0"/>
              <a:t>9/25/23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FD6D7-7673-4347-84AF-D35BC6A73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216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C5B54-884B-447C-A969-012169FE4C38}" type="datetimeFigureOut">
              <a:rPr lang="en-US" smtClean="0"/>
              <a:t>9/25/23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FD6D7-7673-4347-84AF-D35BC6A73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461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C5B54-884B-447C-A969-012169FE4C38}" type="datetimeFigureOut">
              <a:rPr lang="en-US" smtClean="0"/>
              <a:t>9/25/23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FD6D7-7673-4347-84AF-D35BC6A73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610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C5B54-884B-447C-A969-012169FE4C38}" type="datetimeFigureOut">
              <a:rPr lang="en-US" smtClean="0"/>
              <a:t>9/25/23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FD6D7-7673-4347-84AF-D35BC6A73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301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C5B54-884B-447C-A969-012169FE4C38}" type="datetimeFigureOut">
              <a:rPr lang="en-US" smtClean="0"/>
              <a:t>9/25/23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FD6D7-7673-4347-84AF-D35BC6A73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718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C5B54-884B-447C-A969-012169FE4C38}" type="datetimeFigureOut">
              <a:rPr lang="en-US" smtClean="0"/>
              <a:t>9/25/23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FD6D7-7673-4347-84AF-D35BC6A73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645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C5B54-884B-447C-A969-012169FE4C38}" type="datetimeFigureOut">
              <a:rPr lang="en-US" smtClean="0"/>
              <a:t>9/25/23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FD6D7-7673-4347-84AF-D35BC6A73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225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1C5B54-884B-447C-A969-012169FE4C38}" type="datetimeFigureOut">
              <a:rPr lang="en-US" smtClean="0"/>
              <a:t>9/25/23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CFD6D7-7673-4347-84AF-D35BC6A73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889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1.png"/><Relationship Id="rId5" Type="http://schemas.openxmlformats.org/officeDocument/2006/relationships/image" Target="../media/image4.png"/><Relationship Id="rId4" Type="http://schemas.openxmlformats.org/officeDocument/2006/relationships/image" Target="../media/image3.tif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png"/><Relationship Id="rId5" Type="http://schemas.openxmlformats.org/officeDocument/2006/relationships/image" Target="../media/image4.png"/><Relationship Id="rId4" Type="http://schemas.openxmlformats.org/officeDocument/2006/relationships/image" Target="../media/image3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7A8D9A3-49AF-88AD-CA09-6FE5DCA0D3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3819" y="2770747"/>
            <a:ext cx="3052243" cy="3052243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211055" y="1962886"/>
            <a:ext cx="620889" cy="620889"/>
          </a:xfrm>
          <a:prstGeom prst="rect">
            <a:avLst/>
          </a:prstGeom>
          <a:noFill/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flipH="1" flipV="1">
            <a:off x="6070907" y="2243054"/>
            <a:ext cx="11289" cy="694267"/>
          </a:xfrm>
          <a:prstGeom prst="line">
            <a:avLst/>
          </a:prstGeom>
          <a:ln w="28575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 rot="16200000">
            <a:off x="5664203" y="2384378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dy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650478" y="1498887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dx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5851794" y="3757435"/>
            <a:ext cx="1885191" cy="0"/>
          </a:xfrm>
          <a:prstGeom prst="line">
            <a:avLst/>
          </a:prstGeom>
          <a:ln w="28575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446463" y="3412258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 dx</a:t>
            </a:r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6531438" y="1855947"/>
            <a:ext cx="632177" cy="7924"/>
          </a:xfrm>
          <a:prstGeom prst="line">
            <a:avLst/>
          </a:prstGeom>
          <a:ln w="28575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5647731" y="5397351"/>
                <a:ext cx="23509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𝑟𝑒𝑎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= 3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∗ 2 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𝑑𝑦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7731" y="5397351"/>
                <a:ext cx="2350900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Connector 32"/>
          <p:cNvCxnSpPr/>
          <p:nvPr/>
        </p:nvCxnSpPr>
        <p:spPr>
          <a:xfrm flipH="1">
            <a:off x="5685051" y="3909835"/>
            <a:ext cx="3532" cy="1319514"/>
          </a:xfrm>
          <a:prstGeom prst="line">
            <a:avLst/>
          </a:prstGeom>
          <a:ln w="28575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988364" y="4288454"/>
            <a:ext cx="580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 </a:t>
            </a:r>
            <a:r>
              <a:rPr lang="en-US" dirty="0" err="1"/>
              <a:t>dy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88460B12-1FCE-8843-9F16-F58CFB2F4128}"/>
                  </a:ext>
                </a:extLst>
              </p:cNvPr>
              <p:cNvSpPr txBox="1"/>
              <p:nvPr/>
            </p:nvSpPr>
            <p:spPr>
              <a:xfrm>
                <a:off x="1860009" y="1956948"/>
                <a:ext cx="277883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12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∗ </m:t>
                      </m:r>
                      <m:r>
                        <a:rPr lang="en-US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0.</m:t>
                      </m:r>
                      <m:r>
                        <a:rPr lang="en-US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 µ</m:t>
                      </m:r>
                      <m:r>
                        <a:rPr lang="en-US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∗ </m:t>
                      </m:r>
                      <m:r>
                        <a:rPr lang="en-US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0.</m:t>
                      </m:r>
                      <m:r>
                        <a:rPr lang="en-US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 µ</m:t>
                      </m:r>
                      <m:r>
                        <a:rPr lang="en-US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µ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88460B12-1FCE-8843-9F16-F58CFB2F41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0009" y="1956948"/>
                <a:ext cx="2778838" cy="646331"/>
              </a:xfrm>
              <a:prstGeom prst="rect">
                <a:avLst/>
              </a:prstGeom>
              <a:blipFill>
                <a:blip r:embed="rId5"/>
                <a:stretch>
                  <a:fillRect b="-9804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TextBox 36">
            <a:extLst>
              <a:ext uri="{FF2B5EF4-FFF2-40B4-BE49-F238E27FC236}">
                <a16:creationId xmlns:a16="http://schemas.microsoft.com/office/drawing/2014/main" id="{57BC08D2-26A8-3E40-BB59-5C2B6734CB97}"/>
              </a:ext>
            </a:extLst>
          </p:cNvPr>
          <p:cNvSpPr txBox="1"/>
          <p:nvPr/>
        </p:nvSpPr>
        <p:spPr>
          <a:xfrm>
            <a:off x="878372" y="1527934"/>
            <a:ext cx="4180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Index</a:t>
            </a:r>
            <a:r>
              <a:rPr lang="en-US" dirty="0"/>
              <a:t> * </a:t>
            </a:r>
            <a:r>
              <a:rPr lang="en-US" dirty="0">
                <a:solidFill>
                  <a:schemeClr val="accent6"/>
                </a:solidFill>
              </a:rPr>
              <a:t>Calibration</a:t>
            </a:r>
            <a:r>
              <a:rPr lang="en-US" dirty="0"/>
              <a:t> = Calibrated coordinate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E3A2E411-C08A-4640-A448-A379E17AFA64}"/>
              </a:ext>
            </a:extLst>
          </p:cNvPr>
          <p:cNvSpPr/>
          <p:nvPr/>
        </p:nvSpPr>
        <p:spPr>
          <a:xfrm>
            <a:off x="-2517887" y="2638463"/>
            <a:ext cx="111873" cy="1017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9D7C7E3-9AFF-044D-943D-8BBF70434797}"/>
              </a:ext>
            </a:extLst>
          </p:cNvPr>
          <p:cNvSpPr txBox="1"/>
          <p:nvPr/>
        </p:nvSpPr>
        <p:spPr>
          <a:xfrm>
            <a:off x="-2949467" y="2280114"/>
            <a:ext cx="1239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Origin (0,0)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8CAE13C-FD22-8641-BB7E-A6BF7D608096}"/>
              </a:ext>
            </a:extLst>
          </p:cNvPr>
          <p:cNvSpPr/>
          <p:nvPr/>
        </p:nvSpPr>
        <p:spPr>
          <a:xfrm>
            <a:off x="6826589" y="1960909"/>
            <a:ext cx="620889" cy="622866"/>
          </a:xfrm>
          <a:prstGeom prst="rect">
            <a:avLst/>
          </a:prstGeom>
          <a:noFill/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763DAF5C-7ECF-B34A-97E7-9E836119DF9B}"/>
              </a:ext>
            </a:extLst>
          </p:cNvPr>
          <p:cNvSpPr/>
          <p:nvPr/>
        </p:nvSpPr>
        <p:spPr>
          <a:xfrm>
            <a:off x="7101933" y="2234770"/>
            <a:ext cx="111873" cy="101703"/>
          </a:xfrm>
          <a:prstGeom prst="ellipse">
            <a:avLst/>
          </a:prstGeom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DB55D443-BA25-3B41-8ECF-9D3D2191A651}"/>
              </a:ext>
            </a:extLst>
          </p:cNvPr>
          <p:cNvSpPr/>
          <p:nvPr/>
        </p:nvSpPr>
        <p:spPr>
          <a:xfrm>
            <a:off x="6482976" y="2234759"/>
            <a:ext cx="111873" cy="101703"/>
          </a:xfrm>
          <a:prstGeom prst="ellipse">
            <a:avLst/>
          </a:prstGeom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9A6809A-D551-5345-9BBC-119DE5EAD72E}"/>
              </a:ext>
            </a:extLst>
          </p:cNvPr>
          <p:cNvSpPr/>
          <p:nvPr/>
        </p:nvSpPr>
        <p:spPr>
          <a:xfrm>
            <a:off x="6208378" y="2588470"/>
            <a:ext cx="620889" cy="620889"/>
          </a:xfrm>
          <a:prstGeom prst="rect">
            <a:avLst/>
          </a:prstGeom>
          <a:noFill/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251601A-B4CA-6042-9B18-2DFAF6CAC19C}"/>
              </a:ext>
            </a:extLst>
          </p:cNvPr>
          <p:cNvSpPr/>
          <p:nvPr/>
        </p:nvSpPr>
        <p:spPr>
          <a:xfrm>
            <a:off x="6823181" y="2585752"/>
            <a:ext cx="620889" cy="620889"/>
          </a:xfrm>
          <a:prstGeom prst="rect">
            <a:avLst/>
          </a:prstGeom>
          <a:noFill/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9D45AA71-7147-1B43-B41A-C848DA37A75F}"/>
              </a:ext>
            </a:extLst>
          </p:cNvPr>
          <p:cNvSpPr/>
          <p:nvPr/>
        </p:nvSpPr>
        <p:spPr>
          <a:xfrm>
            <a:off x="7100849" y="2839199"/>
            <a:ext cx="111873" cy="101703"/>
          </a:xfrm>
          <a:prstGeom prst="ellipse">
            <a:avLst/>
          </a:prstGeom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4A519C81-4020-E544-9591-F0E7C7387DE0}"/>
              </a:ext>
            </a:extLst>
          </p:cNvPr>
          <p:cNvSpPr/>
          <p:nvPr/>
        </p:nvSpPr>
        <p:spPr>
          <a:xfrm>
            <a:off x="6482975" y="2851729"/>
            <a:ext cx="111873" cy="101703"/>
          </a:xfrm>
          <a:prstGeom prst="ellipse">
            <a:avLst/>
          </a:prstGeom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5751660E-140E-0145-851A-CAF8945C4609}"/>
              </a:ext>
            </a:extLst>
          </p:cNvPr>
          <p:cNvSpPr/>
          <p:nvPr/>
        </p:nvSpPr>
        <p:spPr>
          <a:xfrm>
            <a:off x="1325321" y="2717506"/>
            <a:ext cx="111873" cy="1017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D20AB59-7596-1E4D-84E1-770249E3B1CE}"/>
              </a:ext>
            </a:extLst>
          </p:cNvPr>
          <p:cNvSpPr txBox="1"/>
          <p:nvPr/>
        </p:nvSpPr>
        <p:spPr>
          <a:xfrm>
            <a:off x="939561" y="2361984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(0,0)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3ECDB614-08E4-B84B-B059-A3A25D9BABF9}"/>
              </a:ext>
            </a:extLst>
          </p:cNvPr>
          <p:cNvSpPr/>
          <p:nvPr/>
        </p:nvSpPr>
        <p:spPr>
          <a:xfrm>
            <a:off x="5867441" y="3925438"/>
            <a:ext cx="620889" cy="620889"/>
          </a:xfrm>
          <a:prstGeom prst="rect">
            <a:avLst/>
          </a:prstGeom>
          <a:noFill/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4D25AA18-E956-3249-A1EB-255C7A94047E}"/>
              </a:ext>
            </a:extLst>
          </p:cNvPr>
          <p:cNvSpPr/>
          <p:nvPr/>
        </p:nvSpPr>
        <p:spPr>
          <a:xfrm>
            <a:off x="6488916" y="3925438"/>
            <a:ext cx="620889" cy="622866"/>
          </a:xfrm>
          <a:prstGeom prst="rect">
            <a:avLst/>
          </a:prstGeom>
          <a:noFill/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344849D5-8831-8A42-B522-DBC05A1B7719}"/>
              </a:ext>
            </a:extLst>
          </p:cNvPr>
          <p:cNvSpPr/>
          <p:nvPr/>
        </p:nvSpPr>
        <p:spPr>
          <a:xfrm>
            <a:off x="6758319" y="4209197"/>
            <a:ext cx="111873" cy="101703"/>
          </a:xfrm>
          <a:prstGeom prst="ellipse">
            <a:avLst/>
          </a:prstGeom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129ADD01-0F5D-BC47-80E5-90FC9622DCE1}"/>
              </a:ext>
            </a:extLst>
          </p:cNvPr>
          <p:cNvSpPr/>
          <p:nvPr/>
        </p:nvSpPr>
        <p:spPr>
          <a:xfrm>
            <a:off x="6139362" y="4197311"/>
            <a:ext cx="111873" cy="101703"/>
          </a:xfrm>
          <a:prstGeom prst="ellipse">
            <a:avLst/>
          </a:prstGeom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0606488C-8987-DA49-8D5F-008726E7F71D}"/>
              </a:ext>
            </a:extLst>
          </p:cNvPr>
          <p:cNvSpPr/>
          <p:nvPr/>
        </p:nvSpPr>
        <p:spPr>
          <a:xfrm>
            <a:off x="7110390" y="3925438"/>
            <a:ext cx="620889" cy="622866"/>
          </a:xfrm>
          <a:prstGeom prst="rect">
            <a:avLst/>
          </a:prstGeom>
          <a:noFill/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8E0C95EB-3D0A-C44A-A7B3-FC2063229746}"/>
              </a:ext>
            </a:extLst>
          </p:cNvPr>
          <p:cNvSpPr/>
          <p:nvPr/>
        </p:nvSpPr>
        <p:spPr>
          <a:xfrm>
            <a:off x="7397609" y="4207220"/>
            <a:ext cx="111873" cy="101703"/>
          </a:xfrm>
          <a:prstGeom prst="ellipse">
            <a:avLst/>
          </a:prstGeom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EA38448F-0BB0-2B44-81BF-205887D988D5}"/>
              </a:ext>
            </a:extLst>
          </p:cNvPr>
          <p:cNvSpPr/>
          <p:nvPr/>
        </p:nvSpPr>
        <p:spPr>
          <a:xfrm>
            <a:off x="5865466" y="4564728"/>
            <a:ext cx="620889" cy="620889"/>
          </a:xfrm>
          <a:prstGeom prst="rect">
            <a:avLst/>
          </a:prstGeom>
          <a:noFill/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1954E40F-5F0E-A641-A378-925AAB1C9E51}"/>
              </a:ext>
            </a:extLst>
          </p:cNvPr>
          <p:cNvSpPr/>
          <p:nvPr/>
        </p:nvSpPr>
        <p:spPr>
          <a:xfrm>
            <a:off x="6486941" y="4564728"/>
            <a:ext cx="620889" cy="622866"/>
          </a:xfrm>
          <a:prstGeom prst="rect">
            <a:avLst/>
          </a:prstGeom>
          <a:noFill/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244255EB-2C4B-1542-B222-2DFF04D842CE}"/>
              </a:ext>
            </a:extLst>
          </p:cNvPr>
          <p:cNvSpPr/>
          <p:nvPr/>
        </p:nvSpPr>
        <p:spPr>
          <a:xfrm>
            <a:off x="6756344" y="4848487"/>
            <a:ext cx="111873" cy="101703"/>
          </a:xfrm>
          <a:prstGeom prst="ellipse">
            <a:avLst/>
          </a:prstGeom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AB561325-B46C-8E47-A8C9-668BFE6A6976}"/>
              </a:ext>
            </a:extLst>
          </p:cNvPr>
          <p:cNvSpPr/>
          <p:nvPr/>
        </p:nvSpPr>
        <p:spPr>
          <a:xfrm>
            <a:off x="6137387" y="4836601"/>
            <a:ext cx="111873" cy="101703"/>
          </a:xfrm>
          <a:prstGeom prst="ellipse">
            <a:avLst/>
          </a:prstGeom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29A5EAAB-8EE9-AE4B-AADF-6E3893BDBD00}"/>
              </a:ext>
            </a:extLst>
          </p:cNvPr>
          <p:cNvSpPr/>
          <p:nvPr/>
        </p:nvSpPr>
        <p:spPr>
          <a:xfrm>
            <a:off x="7108415" y="4564728"/>
            <a:ext cx="620889" cy="622866"/>
          </a:xfrm>
          <a:prstGeom prst="rect">
            <a:avLst/>
          </a:prstGeom>
          <a:noFill/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E30368C8-6B5A-6C49-99E4-80CA4C716B2D}"/>
              </a:ext>
            </a:extLst>
          </p:cNvPr>
          <p:cNvSpPr/>
          <p:nvPr/>
        </p:nvSpPr>
        <p:spPr>
          <a:xfrm>
            <a:off x="7395634" y="4846510"/>
            <a:ext cx="111873" cy="101703"/>
          </a:xfrm>
          <a:prstGeom prst="ellipse">
            <a:avLst/>
          </a:prstGeom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C891B27-A604-284A-B6C8-ABBE46C05EA8}"/>
              </a:ext>
            </a:extLst>
          </p:cNvPr>
          <p:cNvSpPr/>
          <p:nvPr/>
        </p:nvSpPr>
        <p:spPr>
          <a:xfrm>
            <a:off x="5865465" y="3935565"/>
            <a:ext cx="1871519" cy="1250269"/>
          </a:xfrm>
          <a:prstGeom prst="rect">
            <a:avLst/>
          </a:prstGeom>
          <a:solidFill>
            <a:schemeClr val="accent1">
              <a:alpha val="4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EFBBFBF-1AB9-90C2-ADA6-827A74E37748}"/>
              </a:ext>
            </a:extLst>
          </p:cNvPr>
          <p:cNvSpPr/>
          <p:nvPr/>
        </p:nvSpPr>
        <p:spPr>
          <a:xfrm>
            <a:off x="3137555" y="3674974"/>
            <a:ext cx="111873" cy="10170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7780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11055" y="1962886"/>
            <a:ext cx="620889" cy="620889"/>
          </a:xfrm>
          <a:prstGeom prst="rect">
            <a:avLst/>
          </a:prstGeom>
          <a:noFill/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flipH="1" flipV="1">
            <a:off x="6070907" y="2243054"/>
            <a:ext cx="11289" cy="694267"/>
          </a:xfrm>
          <a:prstGeom prst="line">
            <a:avLst/>
          </a:prstGeom>
          <a:ln w="28575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 rot="16200000">
            <a:off x="5158612" y="2384378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Spacing </a:t>
            </a:r>
            <a:r>
              <a:rPr lang="en-US" dirty="0" err="1"/>
              <a:t>dy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290693" y="1317648"/>
            <a:ext cx="1178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Spacing dx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5851794" y="3757435"/>
            <a:ext cx="1885191" cy="0"/>
          </a:xfrm>
          <a:prstGeom prst="line">
            <a:avLst/>
          </a:prstGeom>
          <a:ln w="28575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446463" y="3412258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 dx</a:t>
            </a:r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6521499" y="1776435"/>
            <a:ext cx="632177" cy="7924"/>
          </a:xfrm>
          <a:prstGeom prst="line">
            <a:avLst/>
          </a:prstGeom>
          <a:ln w="28575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5647731" y="5397351"/>
                <a:ext cx="23509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𝑟𝑒𝑎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= 3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∗ 2 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𝑑𝑦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7731" y="5397351"/>
                <a:ext cx="2350900" cy="369332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Connector 32"/>
          <p:cNvCxnSpPr/>
          <p:nvPr/>
        </p:nvCxnSpPr>
        <p:spPr>
          <a:xfrm flipH="1">
            <a:off x="5685051" y="3909835"/>
            <a:ext cx="3532" cy="1319514"/>
          </a:xfrm>
          <a:prstGeom prst="line">
            <a:avLst/>
          </a:prstGeom>
          <a:ln w="28575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988364" y="4288454"/>
            <a:ext cx="580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 </a:t>
            </a:r>
            <a:r>
              <a:rPr lang="en-US" dirty="0" err="1"/>
              <a:t>dy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35AA54B-4CF3-3245-83F5-0A757CB942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1769" y="2941748"/>
            <a:ext cx="2466807" cy="246680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FA03725-3C6B-E547-96B5-219B4EF4940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8811" t="11586" r="11204" b="12787"/>
          <a:stretch/>
        </p:blipFill>
        <p:spPr>
          <a:xfrm>
            <a:off x="-1655082" y="4363453"/>
            <a:ext cx="1505044" cy="1403230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1669CEC-161B-CC4F-BF1C-7A07D489D1E7}"/>
              </a:ext>
            </a:extLst>
          </p:cNvPr>
          <p:cNvCxnSpPr>
            <a:cxnSpLocks/>
          </p:cNvCxnSpPr>
          <p:nvPr/>
        </p:nvCxnSpPr>
        <p:spPr>
          <a:xfrm flipH="1">
            <a:off x="2798902" y="2435600"/>
            <a:ext cx="501585" cy="1062974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88460B12-1FCE-8843-9F16-F58CFB2F4128}"/>
                  </a:ext>
                </a:extLst>
              </p:cNvPr>
              <p:cNvSpPr txBox="1"/>
              <p:nvPr/>
            </p:nvSpPr>
            <p:spPr>
              <a:xfrm>
                <a:off x="992382" y="1490679"/>
                <a:ext cx="3881127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accent1"/>
                    </a:solidFill>
                  </a:rPr>
                  <a:t>Index</a:t>
                </a:r>
                <a:r>
                  <a:rPr lang="en-US" dirty="0"/>
                  <a:t> * </a:t>
                </a:r>
                <a:r>
                  <a:rPr lang="en-US" dirty="0">
                    <a:solidFill>
                      <a:schemeClr val="accent6"/>
                    </a:solidFill>
                  </a:rPr>
                  <a:t>Spacing</a:t>
                </a:r>
                <a:r>
                  <a:rPr lang="en-US" dirty="0"/>
                  <a:t> = Calibrated coordinate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 139 ∗ 0.13 µ</m:t>
                      </m:r>
                      <m:r>
                        <a:rPr lang="en-US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=18.07 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 50 ∗ 0.1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3 µ</m:t>
                      </m:r>
                      <m:r>
                        <a:rPr lang="en-US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=6.5 µ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88460B12-1FCE-8843-9F16-F58CFB2F41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2382" y="1490679"/>
                <a:ext cx="3881127" cy="923330"/>
              </a:xfrm>
              <a:prstGeom prst="rect">
                <a:avLst/>
              </a:prstGeom>
              <a:blipFill>
                <a:blip r:embed="rId6"/>
                <a:stretch>
                  <a:fillRect l="-1634" t="-2703" r="-327" b="-5405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Oval 30">
            <a:extLst>
              <a:ext uri="{FF2B5EF4-FFF2-40B4-BE49-F238E27FC236}">
                <a16:creationId xmlns:a16="http://schemas.microsoft.com/office/drawing/2014/main" id="{E3A2E411-C08A-4640-A448-A379E17AFA64}"/>
              </a:ext>
            </a:extLst>
          </p:cNvPr>
          <p:cNvSpPr/>
          <p:nvPr/>
        </p:nvSpPr>
        <p:spPr>
          <a:xfrm>
            <a:off x="-2517887" y="2638463"/>
            <a:ext cx="111873" cy="1017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9D7C7E3-9AFF-044D-943D-8BBF70434797}"/>
              </a:ext>
            </a:extLst>
          </p:cNvPr>
          <p:cNvSpPr txBox="1"/>
          <p:nvPr/>
        </p:nvSpPr>
        <p:spPr>
          <a:xfrm>
            <a:off x="-2949467" y="2280114"/>
            <a:ext cx="1239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Origin (0,0)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8CAE13C-FD22-8641-BB7E-A6BF7D608096}"/>
              </a:ext>
            </a:extLst>
          </p:cNvPr>
          <p:cNvSpPr/>
          <p:nvPr/>
        </p:nvSpPr>
        <p:spPr>
          <a:xfrm>
            <a:off x="6826589" y="1960909"/>
            <a:ext cx="620889" cy="622866"/>
          </a:xfrm>
          <a:prstGeom prst="rect">
            <a:avLst/>
          </a:prstGeom>
          <a:noFill/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763DAF5C-7ECF-B34A-97E7-9E836119DF9B}"/>
              </a:ext>
            </a:extLst>
          </p:cNvPr>
          <p:cNvSpPr/>
          <p:nvPr/>
        </p:nvSpPr>
        <p:spPr>
          <a:xfrm>
            <a:off x="7101933" y="2234770"/>
            <a:ext cx="111873" cy="101703"/>
          </a:xfrm>
          <a:prstGeom prst="ellipse">
            <a:avLst/>
          </a:prstGeom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DB55D443-BA25-3B41-8ECF-9D3D2191A651}"/>
              </a:ext>
            </a:extLst>
          </p:cNvPr>
          <p:cNvSpPr/>
          <p:nvPr/>
        </p:nvSpPr>
        <p:spPr>
          <a:xfrm>
            <a:off x="6482976" y="2234759"/>
            <a:ext cx="111873" cy="101703"/>
          </a:xfrm>
          <a:prstGeom prst="ellipse">
            <a:avLst/>
          </a:prstGeom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9A6809A-D551-5345-9BBC-119DE5EAD72E}"/>
              </a:ext>
            </a:extLst>
          </p:cNvPr>
          <p:cNvSpPr/>
          <p:nvPr/>
        </p:nvSpPr>
        <p:spPr>
          <a:xfrm>
            <a:off x="6208378" y="2588470"/>
            <a:ext cx="620889" cy="620889"/>
          </a:xfrm>
          <a:prstGeom prst="rect">
            <a:avLst/>
          </a:prstGeom>
          <a:noFill/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251601A-B4CA-6042-9B18-2DFAF6CAC19C}"/>
              </a:ext>
            </a:extLst>
          </p:cNvPr>
          <p:cNvSpPr/>
          <p:nvPr/>
        </p:nvSpPr>
        <p:spPr>
          <a:xfrm>
            <a:off x="6823181" y="2585752"/>
            <a:ext cx="620889" cy="620889"/>
          </a:xfrm>
          <a:prstGeom prst="rect">
            <a:avLst/>
          </a:prstGeom>
          <a:noFill/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9D45AA71-7147-1B43-B41A-C848DA37A75F}"/>
              </a:ext>
            </a:extLst>
          </p:cNvPr>
          <p:cNvSpPr/>
          <p:nvPr/>
        </p:nvSpPr>
        <p:spPr>
          <a:xfrm>
            <a:off x="7100849" y="2839199"/>
            <a:ext cx="111873" cy="101703"/>
          </a:xfrm>
          <a:prstGeom prst="ellipse">
            <a:avLst/>
          </a:prstGeom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4A519C81-4020-E544-9591-F0E7C7387DE0}"/>
              </a:ext>
            </a:extLst>
          </p:cNvPr>
          <p:cNvSpPr/>
          <p:nvPr/>
        </p:nvSpPr>
        <p:spPr>
          <a:xfrm>
            <a:off x="6482975" y="2851729"/>
            <a:ext cx="111873" cy="101703"/>
          </a:xfrm>
          <a:prstGeom prst="ellipse">
            <a:avLst/>
          </a:prstGeom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5751660E-140E-0145-851A-CAF8945C4609}"/>
              </a:ext>
            </a:extLst>
          </p:cNvPr>
          <p:cNvSpPr/>
          <p:nvPr/>
        </p:nvSpPr>
        <p:spPr>
          <a:xfrm>
            <a:off x="1206053" y="2886469"/>
            <a:ext cx="111873" cy="1017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D20AB59-7596-1E4D-84E1-770249E3B1CE}"/>
              </a:ext>
            </a:extLst>
          </p:cNvPr>
          <p:cNvSpPr txBox="1"/>
          <p:nvPr/>
        </p:nvSpPr>
        <p:spPr>
          <a:xfrm>
            <a:off x="830232" y="2550825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(0,0)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3ECDB614-08E4-B84B-B059-A3A25D9BABF9}"/>
              </a:ext>
            </a:extLst>
          </p:cNvPr>
          <p:cNvSpPr/>
          <p:nvPr/>
        </p:nvSpPr>
        <p:spPr>
          <a:xfrm>
            <a:off x="5867441" y="3925438"/>
            <a:ext cx="620889" cy="620889"/>
          </a:xfrm>
          <a:prstGeom prst="rect">
            <a:avLst/>
          </a:prstGeom>
          <a:noFill/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4D25AA18-E956-3249-A1EB-255C7A94047E}"/>
              </a:ext>
            </a:extLst>
          </p:cNvPr>
          <p:cNvSpPr/>
          <p:nvPr/>
        </p:nvSpPr>
        <p:spPr>
          <a:xfrm>
            <a:off x="6488916" y="3925438"/>
            <a:ext cx="620889" cy="622866"/>
          </a:xfrm>
          <a:prstGeom prst="rect">
            <a:avLst/>
          </a:prstGeom>
          <a:noFill/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344849D5-8831-8A42-B522-DBC05A1B7719}"/>
              </a:ext>
            </a:extLst>
          </p:cNvPr>
          <p:cNvSpPr/>
          <p:nvPr/>
        </p:nvSpPr>
        <p:spPr>
          <a:xfrm>
            <a:off x="6758319" y="4209197"/>
            <a:ext cx="111873" cy="101703"/>
          </a:xfrm>
          <a:prstGeom prst="ellipse">
            <a:avLst/>
          </a:prstGeom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129ADD01-0F5D-BC47-80E5-90FC9622DCE1}"/>
              </a:ext>
            </a:extLst>
          </p:cNvPr>
          <p:cNvSpPr/>
          <p:nvPr/>
        </p:nvSpPr>
        <p:spPr>
          <a:xfrm>
            <a:off x="6139362" y="4197311"/>
            <a:ext cx="111873" cy="101703"/>
          </a:xfrm>
          <a:prstGeom prst="ellipse">
            <a:avLst/>
          </a:prstGeom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0606488C-8987-DA49-8D5F-008726E7F71D}"/>
              </a:ext>
            </a:extLst>
          </p:cNvPr>
          <p:cNvSpPr/>
          <p:nvPr/>
        </p:nvSpPr>
        <p:spPr>
          <a:xfrm>
            <a:off x="7110390" y="3925438"/>
            <a:ext cx="620889" cy="622866"/>
          </a:xfrm>
          <a:prstGeom prst="rect">
            <a:avLst/>
          </a:prstGeom>
          <a:noFill/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8E0C95EB-3D0A-C44A-A7B3-FC2063229746}"/>
              </a:ext>
            </a:extLst>
          </p:cNvPr>
          <p:cNvSpPr/>
          <p:nvPr/>
        </p:nvSpPr>
        <p:spPr>
          <a:xfrm>
            <a:off x="7397609" y="4207220"/>
            <a:ext cx="111873" cy="101703"/>
          </a:xfrm>
          <a:prstGeom prst="ellipse">
            <a:avLst/>
          </a:prstGeom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EA38448F-0BB0-2B44-81BF-205887D988D5}"/>
              </a:ext>
            </a:extLst>
          </p:cNvPr>
          <p:cNvSpPr/>
          <p:nvPr/>
        </p:nvSpPr>
        <p:spPr>
          <a:xfrm>
            <a:off x="5865466" y="4564728"/>
            <a:ext cx="620889" cy="620889"/>
          </a:xfrm>
          <a:prstGeom prst="rect">
            <a:avLst/>
          </a:prstGeom>
          <a:noFill/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1954E40F-5F0E-A641-A378-925AAB1C9E51}"/>
              </a:ext>
            </a:extLst>
          </p:cNvPr>
          <p:cNvSpPr/>
          <p:nvPr/>
        </p:nvSpPr>
        <p:spPr>
          <a:xfrm>
            <a:off x="6486941" y="4564728"/>
            <a:ext cx="620889" cy="622866"/>
          </a:xfrm>
          <a:prstGeom prst="rect">
            <a:avLst/>
          </a:prstGeom>
          <a:noFill/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244255EB-2C4B-1542-B222-2DFF04D842CE}"/>
              </a:ext>
            </a:extLst>
          </p:cNvPr>
          <p:cNvSpPr/>
          <p:nvPr/>
        </p:nvSpPr>
        <p:spPr>
          <a:xfrm>
            <a:off x="6756344" y="4848487"/>
            <a:ext cx="111873" cy="101703"/>
          </a:xfrm>
          <a:prstGeom prst="ellipse">
            <a:avLst/>
          </a:prstGeom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AB561325-B46C-8E47-A8C9-668BFE6A6976}"/>
              </a:ext>
            </a:extLst>
          </p:cNvPr>
          <p:cNvSpPr/>
          <p:nvPr/>
        </p:nvSpPr>
        <p:spPr>
          <a:xfrm>
            <a:off x="6137387" y="4836601"/>
            <a:ext cx="111873" cy="101703"/>
          </a:xfrm>
          <a:prstGeom prst="ellipse">
            <a:avLst/>
          </a:prstGeom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29A5EAAB-8EE9-AE4B-AADF-6E3893BDBD00}"/>
              </a:ext>
            </a:extLst>
          </p:cNvPr>
          <p:cNvSpPr/>
          <p:nvPr/>
        </p:nvSpPr>
        <p:spPr>
          <a:xfrm>
            <a:off x="7108415" y="4564728"/>
            <a:ext cx="620889" cy="622866"/>
          </a:xfrm>
          <a:prstGeom prst="rect">
            <a:avLst/>
          </a:prstGeom>
          <a:noFill/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E30368C8-6B5A-6C49-99E4-80CA4C716B2D}"/>
              </a:ext>
            </a:extLst>
          </p:cNvPr>
          <p:cNvSpPr/>
          <p:nvPr/>
        </p:nvSpPr>
        <p:spPr>
          <a:xfrm>
            <a:off x="7395634" y="4846510"/>
            <a:ext cx="111873" cy="101703"/>
          </a:xfrm>
          <a:prstGeom prst="ellipse">
            <a:avLst/>
          </a:prstGeom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C891B27-A604-284A-B6C8-ABBE46C05EA8}"/>
              </a:ext>
            </a:extLst>
          </p:cNvPr>
          <p:cNvSpPr/>
          <p:nvPr/>
        </p:nvSpPr>
        <p:spPr>
          <a:xfrm>
            <a:off x="5865465" y="3935565"/>
            <a:ext cx="1871519" cy="1250269"/>
          </a:xfrm>
          <a:prstGeom prst="rect">
            <a:avLst/>
          </a:prstGeom>
          <a:solidFill>
            <a:schemeClr val="accent1">
              <a:alpha val="4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85627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719077" y="3360493"/>
            <a:ext cx="620889" cy="62088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345345" y="3360493"/>
            <a:ext cx="620889" cy="62088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971613" y="3360493"/>
            <a:ext cx="620889" cy="62088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133344" y="762985"/>
            <a:ext cx="620889" cy="62088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00172" y="2023396"/>
            <a:ext cx="1243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Spacing, </a:t>
            </a:r>
            <a:r>
              <a:rPr lang="en-US" dirty="0" err="1"/>
              <a:t>dy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30383" y="791701"/>
            <a:ext cx="1238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Spacing, dx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1707311" y="3139918"/>
            <a:ext cx="1885191" cy="0"/>
          </a:xfrm>
          <a:prstGeom prst="line">
            <a:avLst/>
          </a:prstGeom>
          <a:ln w="28575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301980" y="2794741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 dx</a:t>
            </a:r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1847695" y="445983"/>
            <a:ext cx="632177" cy="7924"/>
          </a:xfrm>
          <a:prstGeom prst="line">
            <a:avLst/>
          </a:prstGeom>
          <a:ln w="28575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1724456" y="3990943"/>
            <a:ext cx="620889" cy="62088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2350724" y="3990943"/>
            <a:ext cx="620889" cy="62088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2976992" y="3990943"/>
            <a:ext cx="620889" cy="62088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1540829" y="4992918"/>
                <a:ext cx="23509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𝑟𝑒𝑎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= 3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∗ 2 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𝑑𝑦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0829" y="4992918"/>
                <a:ext cx="2350900" cy="369332"/>
              </a:xfrm>
              <a:prstGeom prst="rect">
                <a:avLst/>
              </a:prstGeom>
              <a:blipFill>
                <a:blip r:embed="rId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Connector 32"/>
          <p:cNvCxnSpPr/>
          <p:nvPr/>
        </p:nvCxnSpPr>
        <p:spPr>
          <a:xfrm flipH="1">
            <a:off x="1540568" y="3292318"/>
            <a:ext cx="3532" cy="1319514"/>
          </a:xfrm>
          <a:prstGeom prst="line">
            <a:avLst/>
          </a:prstGeom>
          <a:ln w="28575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843881" y="3670937"/>
            <a:ext cx="580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 </a:t>
            </a:r>
            <a:r>
              <a:rPr lang="en-US" dirty="0" err="1"/>
              <a:t>dy</a:t>
            </a:r>
            <a:endParaRPr lang="en-US" dirty="0"/>
          </a:p>
        </p:txBody>
      </p:sp>
      <p:sp>
        <p:nvSpPr>
          <p:cNvPr id="36" name="Cube 35">
            <a:extLst>
              <a:ext uri="{FF2B5EF4-FFF2-40B4-BE49-F238E27FC236}">
                <a16:creationId xmlns:a16="http://schemas.microsoft.com/office/drawing/2014/main" id="{BE233057-4145-BB4F-88B9-C8ECF261390C}"/>
              </a:ext>
            </a:extLst>
          </p:cNvPr>
          <p:cNvSpPr/>
          <p:nvPr/>
        </p:nvSpPr>
        <p:spPr>
          <a:xfrm>
            <a:off x="154227" y="6008538"/>
            <a:ext cx="730495" cy="730495"/>
          </a:xfrm>
          <a:prstGeom prst="cub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8" name="Straight Connector 37"/>
          <p:cNvCxnSpPr>
            <a:cxnSpLocks/>
          </p:cNvCxnSpPr>
          <p:nvPr/>
        </p:nvCxnSpPr>
        <p:spPr>
          <a:xfrm flipV="1">
            <a:off x="989771" y="6008538"/>
            <a:ext cx="0" cy="551864"/>
          </a:xfrm>
          <a:prstGeom prst="line">
            <a:avLst/>
          </a:prstGeom>
          <a:ln w="28575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00172" y="5454521"/>
            <a:ext cx="1618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Voxel depth, </a:t>
            </a:r>
            <a:r>
              <a:rPr lang="en-US" dirty="0" err="1"/>
              <a:t>dz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35AA54B-4CF3-3245-83F5-0A757CB942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2681" y="2794741"/>
            <a:ext cx="2466807" cy="246680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FA03725-3C6B-E547-96B5-219B4EF4940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8811" t="11586" r="11204" b="12787"/>
          <a:stretch/>
        </p:blipFill>
        <p:spPr>
          <a:xfrm>
            <a:off x="6653076" y="2664315"/>
            <a:ext cx="1505044" cy="1403230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1669CEC-161B-CC4F-BF1C-7A07D489D1E7}"/>
              </a:ext>
            </a:extLst>
          </p:cNvPr>
          <p:cNvCxnSpPr>
            <a:cxnSpLocks/>
            <a:stCxn id="34" idx="2"/>
          </p:cNvCxnSpPr>
          <p:nvPr/>
        </p:nvCxnSpPr>
        <p:spPr>
          <a:xfrm>
            <a:off x="6761021" y="2346562"/>
            <a:ext cx="502435" cy="943352"/>
          </a:xfrm>
          <a:prstGeom prst="straightConnector1">
            <a:avLst/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88460B12-1FCE-8843-9F16-F58CFB2F4128}"/>
                  </a:ext>
                </a:extLst>
              </p:cNvPr>
              <p:cNvSpPr txBox="1"/>
              <p:nvPr/>
            </p:nvSpPr>
            <p:spPr>
              <a:xfrm>
                <a:off x="5026155" y="1700231"/>
                <a:ext cx="346973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139 ∗ 0.13 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=18.07 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50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∗ 0.13 µ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=6.5 µ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88460B12-1FCE-8843-9F16-F58CFB2F41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6155" y="1700231"/>
                <a:ext cx="3469731" cy="646331"/>
              </a:xfrm>
              <a:prstGeom prst="rect">
                <a:avLst/>
              </a:prstGeom>
              <a:blipFill>
                <a:blip r:embed="rId6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angle 20">
            <a:extLst>
              <a:ext uri="{FF2B5EF4-FFF2-40B4-BE49-F238E27FC236}">
                <a16:creationId xmlns:a16="http://schemas.microsoft.com/office/drawing/2014/main" id="{AFDC82EB-CA73-C543-82FD-EED622F9E2F9}"/>
              </a:ext>
            </a:extLst>
          </p:cNvPr>
          <p:cNvSpPr/>
          <p:nvPr/>
        </p:nvSpPr>
        <p:spPr>
          <a:xfrm>
            <a:off x="6124835" y="3217368"/>
            <a:ext cx="290955" cy="290330"/>
          </a:xfrm>
          <a:prstGeom prst="rect">
            <a:avLst/>
          </a:prstGeom>
          <a:noFill/>
          <a:ln w="25400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7BC08D2-26A8-3E40-BB59-5C2B6734CB97}"/>
              </a:ext>
            </a:extLst>
          </p:cNvPr>
          <p:cNvSpPr txBox="1"/>
          <p:nvPr/>
        </p:nvSpPr>
        <p:spPr>
          <a:xfrm>
            <a:off x="4987014" y="1276992"/>
            <a:ext cx="2636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Location = Index * Spacing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F37A3E8-8BF4-2148-8E7C-990B11478EB6}"/>
              </a:ext>
            </a:extLst>
          </p:cNvPr>
          <p:cNvSpPr/>
          <p:nvPr/>
        </p:nvSpPr>
        <p:spPr>
          <a:xfrm>
            <a:off x="1771424" y="1572132"/>
            <a:ext cx="127469" cy="1274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6FC736E-789C-7040-94B5-BDBD88B037F3}"/>
              </a:ext>
            </a:extLst>
          </p:cNvPr>
          <p:cNvCxnSpPr/>
          <p:nvPr/>
        </p:nvCxnSpPr>
        <p:spPr>
          <a:xfrm flipV="1">
            <a:off x="1847716" y="1472296"/>
            <a:ext cx="632177" cy="7924"/>
          </a:xfrm>
          <a:prstGeom prst="line">
            <a:avLst/>
          </a:prstGeom>
          <a:ln w="28575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192EADBE-933E-7C4D-B989-9B6CC6B9E79C}"/>
              </a:ext>
            </a:extLst>
          </p:cNvPr>
          <p:cNvSpPr/>
          <p:nvPr/>
        </p:nvSpPr>
        <p:spPr>
          <a:xfrm>
            <a:off x="2398839" y="1582030"/>
            <a:ext cx="127469" cy="1274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384B8D59-0A16-1243-9CF4-00C92ACCA438}"/>
              </a:ext>
            </a:extLst>
          </p:cNvPr>
          <p:cNvSpPr/>
          <p:nvPr/>
        </p:nvSpPr>
        <p:spPr>
          <a:xfrm>
            <a:off x="1781321" y="2128291"/>
            <a:ext cx="127469" cy="1274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D1E2D63-2EBB-1E49-B881-4080389BB517}"/>
              </a:ext>
            </a:extLst>
          </p:cNvPr>
          <p:cNvCxnSpPr>
            <a:cxnSpLocks/>
          </p:cNvCxnSpPr>
          <p:nvPr/>
        </p:nvCxnSpPr>
        <p:spPr>
          <a:xfrm>
            <a:off x="1703234" y="1596995"/>
            <a:ext cx="0" cy="611067"/>
          </a:xfrm>
          <a:prstGeom prst="line">
            <a:avLst/>
          </a:prstGeom>
          <a:ln w="28575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19033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221</TotalTime>
  <Words>185</Words>
  <Application>Microsoft Macintosh PowerPoint</Application>
  <PresentationFormat>On-screen Show (4:3)</PresentationFormat>
  <Paragraphs>35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</vt:vector>
  </TitlesOfParts>
  <Company>MPIBPC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Politi, Antonio</dc:creator>
  <cp:lastModifiedBy>Christian Tischer</cp:lastModifiedBy>
  <cp:revision>26</cp:revision>
  <dcterms:created xsi:type="dcterms:W3CDTF">2021-01-22T18:44:53Z</dcterms:created>
  <dcterms:modified xsi:type="dcterms:W3CDTF">2023-09-25T14:10:30Z</dcterms:modified>
</cp:coreProperties>
</file>