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78304"/>
  </p:normalViewPr>
  <p:slideViewPr>
    <p:cSldViewPr snapToGrid="0">
      <p:cViewPr>
        <p:scale>
          <a:sx n="383" d="100"/>
          <a:sy n="383" d="100"/>
        </p:scale>
        <p:origin x="-11608" y="-3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FDEF4-2FA1-A24D-A578-7E91430B6971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B9DF-3275-D844-839D-2969D6AF5F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399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e98ac4454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11e98ac4454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Image Restoration is one application of so-called Image Processing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</a:t>
            </a:r>
            <a:r>
              <a:rPr lang="en-GB" dirty="0"/>
              <a:t> 5x5 Kernel: [[-0.1 -0.3 -0.3 -0.3 -0.1] [-0.3 -0. 0.6 -0. -0.3] [-0.3 0.6 2. 0.6 -0.3] [-0.3 -0. 0.6 -0. -0.3] [-0.1 -0.3 -0.3 -0.3 -0.1]]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6B9DF-3275-D844-839D-2969D6AF5F54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4226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4D04-5093-EC30-9D8B-9AB245BFF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67E34-2593-712A-78CA-3D6168640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8B66-327B-19DA-75A8-753B398C7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E7C80-279A-AA7A-7FF8-457671B7B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97F14-AC39-5E47-9CC6-86265C1F4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74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03DD-D6B1-323D-562D-62DDD6105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7934A-81AE-747A-0B42-607FB564A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12257-613C-BEB8-343A-705D2513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9749B-7472-9F0A-AD2B-AD278D76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A843A-23B3-EE25-2BF3-E4917F53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317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B1701-5E5A-36ED-55F5-B32B06ADA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21BB5-3E26-EEA4-C28B-92E81CC07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D088C-2BB6-F760-870A-DEFC35F2A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6259-151F-CFDA-9DEF-DB793076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1B748-C651-3D7C-6C1C-ADEF57EA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2091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>
            <a:noAutofit/>
          </a:bodyPr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01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A3AB-E2E8-4F93-7F65-D640795B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AB478-F47C-E05B-A10E-D53054A8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E0A6-011E-A17F-1496-63734CBF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FA50E-95C3-3C33-9E22-0B093711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0EA65-A575-2A50-A97C-BA964EC2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532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9F89-E6D2-D809-FAFC-180E3C9A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278ED-F57A-012F-6244-9374C65A3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2E6A3-1F2D-21E0-86E1-F0619D17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67513-4A19-A14F-9D2F-DC6A9821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DC932-394F-B6AB-DD6B-92AD9CF35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783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5120-0E9E-98A6-5A55-4A55BA18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FB87-6FDE-5054-1FBC-002ACE7811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3BFB8-678B-41E8-A3A0-A192F1110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1E42C-C4A3-226E-4B6E-38C91D3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B49C7-B45B-490C-6665-0FA503B1F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FCB6D-498C-FA7F-F226-D899ED9B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28920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B0F73-494B-C7BA-2136-CDD8A58D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E7E32-711F-E3B5-F08F-26622B5A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6AF33-7724-EF54-B601-DEE6A4BF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8C75F-D2B0-B548-2583-DC9C4D5D6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7543D-6981-2013-2FC3-E82680717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8D86A4-CA1C-D354-0AEC-5292582C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32C89-D246-82B6-89D5-AC88DA13A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9CBB5-2D11-BE57-3B5D-8199B1BC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07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0314-DD97-1CE5-3EFD-F76F559C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F7815-C260-DECC-C288-FE8A01F7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849A78-403D-4F8F-5109-8F6E86A34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3AE22-622C-896D-EFB1-E81C48B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311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C25F8-E08A-C91E-F8C6-8C821C52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1FC19-3AF7-2B47-6A39-108407E94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2D55D-3037-6D04-5E2F-D771E7D1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226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BE31-6257-8728-E1A7-F2FC0D59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3E68E-F7F3-B04A-592D-F709FCBE3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960CE-73A0-F5D9-AC61-1EABF8B6E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88112-1EF9-FF41-722B-1AFE2D8C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74827-8C3F-5C5F-F174-4835693D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FB6ED-F364-3276-6497-BC53A0C1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197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D430-EDCA-D74D-F779-2598BCE3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1C5AA-806E-6651-C7E9-7897225C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320F3-51EA-9B6F-4E2C-84F98EB09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C672-7C42-7F5A-CE46-8A2AF605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C4987-A45D-DCC7-E098-7CD47BE6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E567-C19A-0807-3CD8-26CCEA3C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784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23A268-282F-D225-C6CF-CC006F4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40643-F16D-81AE-D059-516D6A9C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8CE61-D3D5-62A7-7D45-47710A1BD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D2B9-4414-FB47-91B2-0B8086750935}" type="datetimeFigureOut">
              <a:rPr lang="en-DE" smtClean="0"/>
              <a:t>08.05.25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C70D-670C-8E05-6D31-F42E3B35C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29F2-FE6E-DAB3-4A71-6F89005A0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CDBF5-C6EB-3147-8813-79682305EB1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458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61FF-3583-CC44-F142-8384ED629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Filter Convolution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13C35-2728-383B-2B94-C780AA4D4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5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>
            <a:spLocks noGrp="1"/>
          </p:cNvSpPr>
          <p:nvPr>
            <p:ph type="title"/>
          </p:nvPr>
        </p:nvSpPr>
        <p:spPr>
          <a:xfrm>
            <a:off x="2031075" y="157723"/>
            <a:ext cx="8129850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600">
                <a:solidFill>
                  <a:srgbClr val="93C47D"/>
                </a:solidFill>
              </a:rPr>
              <a:t>Image Processing: Convolution Filters</a:t>
            </a:r>
            <a:endParaRPr sz="3600">
              <a:solidFill>
                <a:srgbClr val="93C47D"/>
              </a:solidFill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5427975" y="2207588"/>
            <a:ext cx="1444350" cy="12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dirty="0"/>
              <a:t>3x3 Kernel</a:t>
            </a:r>
            <a:br>
              <a:rPr lang="en-US" dirty="0"/>
            </a:br>
            <a:endParaRPr dirty="0"/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+1  0 -1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+1  0 -1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+1  0 -1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7258" y="4848225"/>
            <a:ext cx="1584719" cy="9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0049" y="4848225"/>
            <a:ext cx="1602133" cy="9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39237" y="1499450"/>
            <a:ext cx="2960126" cy="296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400925" y="1499491"/>
            <a:ext cx="2960125" cy="296773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29"/>
          <p:cNvSpPr txBox="1"/>
          <p:nvPr/>
        </p:nvSpPr>
        <p:spPr>
          <a:xfrm>
            <a:off x="5297213" y="4848225"/>
            <a:ext cx="1677600" cy="9055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13" tIns="45713" rIns="45713" bIns="45713" anchor="t" anchorCtr="0">
            <a:noAutofit/>
          </a:bodyPr>
          <a:lstStyle/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+ 89 + 86 + 93</a:t>
            </a:r>
            <a:endParaRPr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- 46 - 57 - 49 </a:t>
            </a:r>
            <a:endParaRPr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3600"/>
            </a:pPr>
            <a:r>
              <a:rPr lang="en-US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lang="en-US" dirty="0">
                <a:solidFill>
                  <a:srgbClr val="CC4125"/>
                </a:solidFill>
                <a:latin typeface="Arial"/>
                <a:ea typeface="Arial"/>
                <a:cs typeface="Arial"/>
                <a:sym typeface="Arial"/>
              </a:rPr>
              <a:t>116</a:t>
            </a:r>
            <a:endParaRPr dirty="0">
              <a:solidFill>
                <a:srgbClr val="CC41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785A34-2532-8850-3D50-72D35E8FCB54}"/>
              </a:ext>
            </a:extLst>
          </p:cNvPr>
          <p:cNvSpPr/>
          <p:nvPr/>
        </p:nvSpPr>
        <p:spPr>
          <a:xfrm>
            <a:off x="3361667" y="2281012"/>
            <a:ext cx="206156" cy="202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D01EF5-2CBA-BC49-D6FC-01D5F8704911}"/>
              </a:ext>
            </a:extLst>
          </p:cNvPr>
          <p:cNvSpPr/>
          <p:nvPr/>
        </p:nvSpPr>
        <p:spPr>
          <a:xfrm>
            <a:off x="7893211" y="2281012"/>
            <a:ext cx="206156" cy="2028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259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312CCD-46D9-396F-DA0A-21D3E9187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4532704"/>
              </p:ext>
            </p:extLst>
          </p:nvPr>
        </p:nvGraphicFramePr>
        <p:xfrm>
          <a:off x="2120466" y="879696"/>
          <a:ext cx="1200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69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1419810-DC6E-197E-ACC4-79FA789B9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3187263"/>
              </p:ext>
            </p:extLst>
          </p:nvPr>
        </p:nvGraphicFramePr>
        <p:xfrm>
          <a:off x="3723293" y="879696"/>
          <a:ext cx="1200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69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75D50C4-2BD8-5C65-85E5-0BF845D31FAB}"/>
              </a:ext>
            </a:extLst>
          </p:cNvPr>
          <p:cNvSpPr txBox="1"/>
          <p:nvPr/>
        </p:nvSpPr>
        <p:spPr>
          <a:xfrm>
            <a:off x="5475890" y="38385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dirty="0"/>
              <a:t>1  4  6  4  1</a:t>
            </a:r>
          </a:p>
          <a:p>
            <a:r>
              <a:rPr lang="en-DE" dirty="0"/>
              <a:t>    4 16 24 16  4</a:t>
            </a:r>
          </a:p>
          <a:p>
            <a:r>
              <a:rPr lang="en-DE" dirty="0"/>
              <a:t>    6 24 36 24  6</a:t>
            </a:r>
          </a:p>
          <a:p>
            <a:r>
              <a:rPr lang="en-DE" dirty="0"/>
              <a:t>    4 16 24 16  4</a:t>
            </a:r>
          </a:p>
          <a:p>
            <a:r>
              <a:rPr lang="en-DE" dirty="0"/>
              <a:t>    1  4  6  4  1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44207E5-9283-AC89-FF93-583290124F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2563486"/>
              </p:ext>
            </p:extLst>
          </p:nvPr>
        </p:nvGraphicFramePr>
        <p:xfrm>
          <a:off x="417911" y="2566405"/>
          <a:ext cx="4135700" cy="3659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140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519606218"/>
                    </a:ext>
                  </a:extLst>
                </a:gridCol>
                <a:gridCol w="827140">
                  <a:extLst>
                    <a:ext uri="{9D8B030D-6E8A-4147-A177-3AD203B41FA5}">
                      <a16:colId xmlns:a16="http://schemas.microsoft.com/office/drawing/2014/main" val="3492220747"/>
                    </a:ext>
                  </a:extLst>
                </a:gridCol>
              </a:tblGrid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-0.1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DE" sz="1400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723309"/>
                  </a:ext>
                </a:extLst>
              </a:tr>
              <a:tr h="731893"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DE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180467" marR="180467" marT="90233" marB="902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517246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A2417CB-AAA2-3780-0A18-DA845FB79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985770"/>
              </p:ext>
            </p:extLst>
          </p:nvPr>
        </p:nvGraphicFramePr>
        <p:xfrm>
          <a:off x="4553611" y="2316480"/>
          <a:ext cx="120080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269">
                  <a:extLst>
                    <a:ext uri="{9D8B030D-6E8A-4147-A177-3AD203B41FA5}">
                      <a16:colId xmlns:a16="http://schemas.microsoft.com/office/drawing/2014/main" val="1253097843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3605623250"/>
                    </a:ext>
                  </a:extLst>
                </a:gridCol>
                <a:gridCol w="400269">
                  <a:extLst>
                    <a:ext uri="{9D8B030D-6E8A-4147-A177-3AD203B41FA5}">
                      <a16:colId xmlns:a16="http://schemas.microsoft.com/office/drawing/2014/main" val="4056757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55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331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12623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BE4B818-F756-E770-E080-5E202F001A2F}"/>
              </a:ext>
            </a:extLst>
          </p:cNvPr>
          <p:cNvSpPr txBox="1"/>
          <p:nvPr/>
        </p:nvSpPr>
        <p:spPr>
          <a:xfrm>
            <a:off x="5754418" y="1229710"/>
            <a:ext cx="30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TODO: Use normalised weights</a:t>
            </a:r>
          </a:p>
        </p:txBody>
      </p:sp>
    </p:spTree>
    <p:extLst>
      <p:ext uri="{BB962C8B-B14F-4D97-AF65-F5344CB8AC3E}">
        <p14:creationId xmlns:p14="http://schemas.microsoft.com/office/powerpoint/2010/main" val="163857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6F42ED2-EB43-AB33-FBAF-403B5D88B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80" y="1299045"/>
            <a:ext cx="2623824" cy="1955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63738-F04B-E63C-D8E6-29C8AFD12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387" y="1877289"/>
            <a:ext cx="1225550" cy="920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BE7D11-B938-621F-5427-7FE54885C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0471" y="1356157"/>
            <a:ext cx="1900673" cy="1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4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208</Words>
  <Application>Microsoft Macintosh PowerPoint</Application>
  <PresentationFormat>Widescreen</PresentationFormat>
  <Paragraphs>70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Filter Convolution</vt:lpstr>
      <vt:lpstr>Image Processing: Convolution Filters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Tischer</dc:creator>
  <cp:lastModifiedBy>Christian Tischer</cp:lastModifiedBy>
  <cp:revision>3</cp:revision>
  <dcterms:created xsi:type="dcterms:W3CDTF">2025-05-08T09:10:10Z</dcterms:created>
  <dcterms:modified xsi:type="dcterms:W3CDTF">2025-05-08T17:02:10Z</dcterms:modified>
</cp:coreProperties>
</file>