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</p:sldMasterIdLst>
  <p:notesMasterIdLst>
    <p:notesMasterId r:id="rId16"/>
  </p:notesMasterIdLst>
  <p:sldIdLst>
    <p:sldId id="259" r:id="rId12"/>
    <p:sldId id="256" r:id="rId13"/>
    <p:sldId id="257" r:id="rId14"/>
    <p:sldId id="258" r:id="rId15"/>
  </p:sldIdLst>
  <p:sldSz cx="9144000" cy="5143500" type="screen16x9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68024"/>
  </p:normalViewPr>
  <p:slideViewPr>
    <p:cSldViewPr snapToGrid="0">
      <p:cViewPr varScale="1">
        <p:scale>
          <a:sx n="115" d="100"/>
          <a:sy n="115" d="100"/>
        </p:scale>
        <p:origin x="1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30E7E-E36D-B847-AB4A-34B24B037F07}" type="datetimeFigureOut">
              <a:rPr lang="en-DE" smtClean="0"/>
              <a:t>18.03.25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D240A-BFF4-404F-BEF1-6DB8AFF9575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694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Examples:</a:t>
            </a:r>
          </a:p>
          <a:p>
            <a:endParaRPr lang="en-DE" dirty="0"/>
          </a:p>
          <a:p>
            <a:r>
              <a:rPr lang="en-DE" dirty="0"/>
              <a:t>Browser tools:</a:t>
            </a:r>
          </a:p>
          <a:p>
            <a:r>
              <a:rPr lang="en-GB" dirty="0"/>
              <a:t>M</a:t>
            </a:r>
            <a:r>
              <a:rPr lang="en-DE" dirty="0"/>
              <a:t>,ainly viewers?</a:t>
            </a:r>
          </a:p>
          <a:p>
            <a:endParaRPr lang="en-DE" dirty="0"/>
          </a:p>
          <a:p>
            <a:r>
              <a:rPr lang="en-DE" dirty="0"/>
              <a:t> Neuroglancer,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D240A-BFF4-404F-BEF1-6DB8AFF9575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291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53F9D75-4917-4D49-8CF3-9CE4945E57A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986607D-1191-417C-8D08-B2E2583E31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51ADB62-97ED-42D6-9D0E-C12084A7FC4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541C9E9-E743-4BA1-8C18-74D43F1D0A5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25E678C-47D9-4F01-8800-1D6D786EC2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A534E4E-7799-4E38-BA86-1E3CCF8A001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A9AAE4-38BC-4A8B-9181-8313FDDABF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859A619-64CD-433B-A20E-0B707342A00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07889F-42E3-4B38-B95F-BBAA5C361B5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F3AFA1-346F-4854-A4F8-AA5F3E6A0C1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BB280D8-EAD5-4180-BD2E-61B1485332B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0DAE8FF-277B-48A7-B667-1B3D5B41244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5819E4D7-8C33-409D-9ED8-071A671E7F7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2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en-US" sz="52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E74114D-E84D-483F-A82F-AF9BD931CBC3}" type="slidenum">
              <a: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en-US" sz="42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850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2CBAA56-D851-47C7-99CB-DE74CF96BD19}" type="slidenum">
              <a: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F0F6048-C9A0-4C2A-8D08-C962F0EB25E7}" type="slidenum">
              <a: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lnSpcReduction="9999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12000" b="0" u="none" strike="noStrike">
                <a:solidFill>
                  <a:schemeClr val="dk1"/>
                </a:solidFill>
                <a:uFillTx/>
                <a:latin typeface="Arial"/>
                <a:ea typeface="Arial"/>
              </a:rPr>
              <a:t>xx%</a:t>
            </a:r>
            <a:endParaRPr lang="en-US" sz="1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8D89DA8-1094-482B-8A4C-CC2727822999}" type="slidenum">
              <a: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15F2FB6-86BA-403D-97F5-9FD99D4C3CD5}" type="slidenum">
              <a: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buNone/>
            </a:pPr>
            <a:r>
              <a:rPr lang="en-US" sz="36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ACAE35E-FE38-443F-A633-5916700FD3DC}" type="slidenum">
              <a: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>
              <a:buNone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CE872DC-B123-4A10-A7A8-C3F506B684A5}" type="slidenum">
              <a: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>
              <a:buNone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90E8480-795A-471E-9C65-420BBE58D70C}" type="slidenum">
              <a: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indent="0">
              <a:buNone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9683DA5-7E36-4F48-909F-B8E02D2F2693}" type="slidenum">
              <a: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2500" lnSpcReduction="19999"/>
          </a:bodyPr>
          <a:lstStyle/>
          <a:p>
            <a:pPr indent="0">
              <a:buNone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3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684EA9A-612A-4BE1-AB70-A212057D97D6}" type="slidenum">
              <a: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buNone/>
            </a:pPr>
            <a:r>
              <a:rPr lang="en-US" sz="4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A8176ED-2D72-409E-9B7D-BC5019E0EFFF}" type="slidenum">
              <a:rPr lang="en-GB" sz="1000" b="0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417757-7810-619D-1976-9DA2BD720389}"/>
              </a:ext>
            </a:extLst>
          </p:cNvPr>
          <p:cNvSpPr/>
          <p:nvPr/>
        </p:nvSpPr>
        <p:spPr>
          <a:xfrm>
            <a:off x="356839" y="2141035"/>
            <a:ext cx="8430322" cy="27320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74907-45DE-E8DD-526C-939B8575EB8A}"/>
              </a:ext>
            </a:extLst>
          </p:cNvPr>
          <p:cNvSpPr txBox="1"/>
          <p:nvPr/>
        </p:nvSpPr>
        <p:spPr>
          <a:xfrm>
            <a:off x="540394" y="442131"/>
            <a:ext cx="2730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GUI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Using interactive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Parameter 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Drawing ground truth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A10CF-9EE5-E261-2C70-0D0A3D5C52AB}"/>
              </a:ext>
            </a:extLst>
          </p:cNvPr>
          <p:cNvSpPr txBox="1"/>
          <p:nvPr/>
        </p:nvSpPr>
        <p:spPr>
          <a:xfrm>
            <a:off x="3545592" y="442131"/>
            <a:ext cx="27943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Interactive scripting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Develop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Plotting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Model training /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A5E6F-6342-73F9-549A-20BA7C42115B}"/>
              </a:ext>
            </a:extLst>
          </p:cNvPr>
          <p:cNvSpPr txBox="1"/>
          <p:nvPr/>
        </p:nvSpPr>
        <p:spPr>
          <a:xfrm>
            <a:off x="6555843" y="442131"/>
            <a:ext cx="20505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Batch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Full automation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Reusable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4AC5B4-4D9C-C600-25B4-938B55E56134}"/>
              </a:ext>
            </a:extLst>
          </p:cNvPr>
          <p:cNvSpPr txBox="1"/>
          <p:nvPr/>
        </p:nvSpPr>
        <p:spPr>
          <a:xfrm>
            <a:off x="578946" y="2506612"/>
            <a:ext cx="29666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Virtual desktops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Browser tools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Galaxy interactive tools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DD44C-9A51-ECE2-9F85-558119476BFD}"/>
              </a:ext>
            </a:extLst>
          </p:cNvPr>
          <p:cNvSpPr txBox="1"/>
          <p:nvPr/>
        </p:nvSpPr>
        <p:spPr>
          <a:xfrm>
            <a:off x="3545592" y="2506612"/>
            <a:ext cx="2479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Jupyter notebooks</a:t>
            </a:r>
          </a:p>
        </p:txBody>
      </p:sp>
      <p:sp>
        <p:nvSpPr>
          <p:cNvPr id="12" name="Google Shape;73;p14">
            <a:extLst>
              <a:ext uri="{FF2B5EF4-FFF2-40B4-BE49-F238E27FC236}">
                <a16:creationId xmlns:a16="http://schemas.microsoft.com/office/drawing/2014/main" id="{534EAB72-CB16-0DFD-60B6-084C8926D9B0}"/>
              </a:ext>
            </a:extLst>
          </p:cNvPr>
          <p:cNvSpPr/>
          <p:nvPr/>
        </p:nvSpPr>
        <p:spPr>
          <a:xfrm>
            <a:off x="6110763" y="4032406"/>
            <a:ext cx="1039112" cy="668963"/>
          </a:xfrm>
          <a:prstGeom prst="cloud">
            <a:avLst/>
          </a:prstGeom>
          <a:noFill/>
          <a:ln w="9525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Google Shape;73;p14">
            <a:extLst>
              <a:ext uri="{FF2B5EF4-FFF2-40B4-BE49-F238E27FC236}">
                <a16:creationId xmlns:a16="http://schemas.microsoft.com/office/drawing/2014/main" id="{2100246E-126B-3640-88D5-35236D4EAB27}"/>
              </a:ext>
            </a:extLst>
          </p:cNvPr>
          <p:cNvSpPr/>
          <p:nvPr/>
        </p:nvSpPr>
        <p:spPr>
          <a:xfrm>
            <a:off x="2360236" y="3794513"/>
            <a:ext cx="1039112" cy="668963"/>
          </a:xfrm>
          <a:prstGeom prst="cloud">
            <a:avLst/>
          </a:prstGeom>
          <a:noFill/>
          <a:ln w="9525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FA83C3-0042-C162-C605-20E9CB5CEA92}"/>
              </a:ext>
            </a:extLst>
          </p:cNvPr>
          <p:cNvSpPr txBox="1"/>
          <p:nvPr/>
        </p:nvSpPr>
        <p:spPr>
          <a:xfrm>
            <a:off x="6444333" y="2506612"/>
            <a:ext cx="23245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Galaxy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Nextflow</a:t>
            </a:r>
          </a:p>
        </p:txBody>
      </p:sp>
    </p:spTree>
    <p:extLst>
      <p:ext uri="{BB962C8B-B14F-4D97-AF65-F5344CB8AC3E}">
        <p14:creationId xmlns:p14="http://schemas.microsoft.com/office/powerpoint/2010/main" val="413304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54;p13"/>
          <p:cNvSpPr/>
          <p:nvPr/>
        </p:nvSpPr>
        <p:spPr>
          <a:xfrm>
            <a:off x="455040" y="281880"/>
            <a:ext cx="3412440" cy="2437200"/>
          </a:xfrm>
          <a:prstGeom prst="cloud">
            <a:avLst/>
          </a:prstGeom>
          <a:noFill/>
          <a:ln w="9525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0" name="Google Shape;55;p13"/>
          <p:cNvGrpSpPr/>
          <p:nvPr/>
        </p:nvGrpSpPr>
        <p:grpSpPr>
          <a:xfrm>
            <a:off x="870480" y="574200"/>
            <a:ext cx="2437200" cy="1700280"/>
            <a:chOff x="870480" y="574200"/>
            <a:chExt cx="2437200" cy="1700280"/>
          </a:xfrm>
        </p:grpSpPr>
        <p:sp>
          <p:nvSpPr>
            <p:cNvPr id="41" name="Google Shape;56;p13"/>
            <p:cNvSpPr/>
            <p:nvPr/>
          </p:nvSpPr>
          <p:spPr>
            <a:xfrm>
              <a:off x="1639800" y="574200"/>
              <a:ext cx="824400" cy="433800"/>
            </a:xfrm>
            <a:prstGeom prst="rect">
              <a:avLst/>
            </a:prstGeom>
            <a:solidFill>
              <a:srgbClr val="D9EAD3"/>
            </a:solidFill>
            <a:ln w="1905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t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1" u="none" strike="noStrike">
                  <a:solidFill>
                    <a:schemeClr val="dk2"/>
                  </a:solidFill>
                  <a:uFillTx/>
                  <a:latin typeface="Arial"/>
                  <a:ea typeface="Arial"/>
                </a:rPr>
                <a:t>Tools</a:t>
              </a:r>
              <a:br>
                <a:rPr sz="900"/>
              </a:br>
              <a:r>
                <a:rPr lang="en-GB" sz="900" b="1" u="none" strike="noStrike">
                  <a:solidFill>
                    <a:schemeClr val="dk2"/>
                  </a:solidFill>
                  <a:uFillTx/>
                  <a:latin typeface="Arial"/>
                  <a:ea typeface="Arial"/>
                </a:rPr>
                <a:t>Containers</a:t>
              </a:r>
              <a:endParaRPr lang="en-US" sz="9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" name="Google Shape;57;p13"/>
            <p:cNvSpPr/>
            <p:nvPr/>
          </p:nvSpPr>
          <p:spPr>
            <a:xfrm>
              <a:off x="870480" y="1495440"/>
              <a:ext cx="1003680" cy="779040"/>
            </a:xfrm>
            <a:prstGeom prst="ellipse">
              <a:avLst/>
            </a:prstGeom>
            <a:solidFill>
              <a:schemeClr val="lt2"/>
            </a:solidFill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800" b="1" u="none" strike="noStrike">
                  <a:solidFill>
                    <a:srgbClr val="000000"/>
                  </a:solidFill>
                  <a:uFillTx/>
                  <a:latin typeface="Arial"/>
                  <a:ea typeface="Arial"/>
                </a:rPr>
                <a:t>Apptainer/</a:t>
              </a:r>
              <a:br>
                <a:rPr sz="800"/>
              </a:br>
              <a:r>
                <a:rPr lang="en-GB" sz="800" b="1" u="none" strike="noStrike">
                  <a:solidFill>
                    <a:srgbClr val="000000"/>
                  </a:solidFill>
                  <a:uFillTx/>
                  <a:latin typeface="Arial"/>
                  <a:ea typeface="Arial"/>
                </a:rPr>
                <a:t>Singularity</a:t>
              </a:r>
              <a:endParaRPr lang="en-US" sz="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" name="Google Shape;58;p13"/>
            <p:cNvSpPr/>
            <p:nvPr/>
          </p:nvSpPr>
          <p:spPr>
            <a:xfrm>
              <a:off x="2282400" y="1495440"/>
              <a:ext cx="1003680" cy="779040"/>
            </a:xfrm>
            <a:prstGeom prst="ellipse">
              <a:avLst/>
            </a:prstGeom>
            <a:solidFill>
              <a:srgbClr val="76A5AF"/>
            </a:solidFill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900" b="1" u="none" strike="noStrike">
                  <a:solidFill>
                    <a:srgbClr val="000000"/>
                  </a:solidFill>
                  <a:uFillTx/>
                  <a:latin typeface="Arial"/>
                  <a:ea typeface="Arial"/>
                </a:rPr>
                <a:t>Docker</a:t>
              </a:r>
              <a:endParaRPr lang="en-US" sz="9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cxnSp>
          <p:nvCxnSpPr>
            <p:cNvPr id="44" name="Google Shape;59;p13"/>
            <p:cNvCxnSpPr>
              <a:stCxn id="41" idx="2"/>
              <a:endCxn id="43" idx="0"/>
            </p:cNvCxnSpPr>
            <p:nvPr/>
          </p:nvCxnSpPr>
          <p:spPr>
            <a:xfrm rot="16200000" flipH="1">
              <a:off x="2180520" y="891720"/>
              <a:ext cx="487800" cy="720360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595959"/>
              </a:solidFill>
              <a:round/>
              <a:tailEnd type="triangle" w="med" len="med"/>
            </a:ln>
          </p:spPr>
        </p:cxnSp>
        <p:cxnSp>
          <p:nvCxnSpPr>
            <p:cNvPr id="45" name="Google Shape;60;p13"/>
            <p:cNvCxnSpPr>
              <a:stCxn id="41" idx="2"/>
              <a:endCxn id="42" idx="0"/>
            </p:cNvCxnSpPr>
            <p:nvPr/>
          </p:nvCxnSpPr>
          <p:spPr>
            <a:xfrm rot="5400000">
              <a:off x="1474560" y="905760"/>
              <a:ext cx="487800" cy="692280"/>
            </a:xfrm>
            <a:prstGeom prst="bentConnector3">
              <a:avLst>
                <a:gd name="adj1" fmla="val 50000"/>
              </a:avLst>
            </a:prstGeom>
            <a:ln w="9525">
              <a:solidFill>
                <a:srgbClr val="595959"/>
              </a:solidFill>
              <a:round/>
              <a:tailEnd type="triangle" w="med" len="med"/>
            </a:ln>
          </p:spPr>
        </p:cxnSp>
      </p:grpSp>
      <p:sp>
        <p:nvSpPr>
          <p:cNvPr id="46" name="Google Shape;61;p13"/>
          <p:cNvSpPr/>
          <p:nvPr/>
        </p:nvSpPr>
        <p:spPr>
          <a:xfrm>
            <a:off x="4646160" y="510480"/>
            <a:ext cx="4053600" cy="2609640"/>
          </a:xfrm>
          <a:prstGeom prst="cloud">
            <a:avLst/>
          </a:prstGeom>
          <a:noFill/>
          <a:ln w="9525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Google Shape;62;p13"/>
          <p:cNvSpPr/>
          <p:nvPr/>
        </p:nvSpPr>
        <p:spPr>
          <a:xfrm>
            <a:off x="6120000" y="802800"/>
            <a:ext cx="824400" cy="433800"/>
          </a:xfrm>
          <a:prstGeom prst="rect">
            <a:avLst/>
          </a:prstGeom>
          <a:solidFill>
            <a:srgbClr val="FFF2CC"/>
          </a:solidFill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900" b="1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Batch</a:t>
            </a:r>
            <a:br>
              <a:rPr sz="900"/>
            </a:br>
            <a:r>
              <a:rPr lang="en-GB" sz="900" b="1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analysis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Google Shape;63;p13"/>
          <p:cNvSpPr/>
          <p:nvPr/>
        </p:nvSpPr>
        <p:spPr>
          <a:xfrm>
            <a:off x="6037920" y="1658880"/>
            <a:ext cx="1003680" cy="77940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800" b="1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Nextflow</a:t>
            </a:r>
            <a:endParaRPr lang="en-US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Google Shape;64;p13"/>
          <p:cNvSpPr/>
          <p:nvPr/>
        </p:nvSpPr>
        <p:spPr>
          <a:xfrm>
            <a:off x="4941720" y="1670040"/>
            <a:ext cx="1003680" cy="779400"/>
          </a:xfrm>
          <a:prstGeom prst="ellipse">
            <a:avLst/>
          </a:prstGeom>
          <a:solidFill>
            <a:srgbClr val="76A5AF"/>
          </a:solidFill>
          <a:ln w="9525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900" b="1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Galaxy</a:t>
            </a:r>
            <a:endParaRPr lang="en-US" sz="9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50" name="Google Shape;65;p13"/>
          <p:cNvCxnSpPr>
            <a:stCxn id="47" idx="2"/>
            <a:endCxn id="49" idx="0"/>
          </p:cNvCxnSpPr>
          <p:nvPr/>
        </p:nvCxnSpPr>
        <p:spPr>
          <a:xfrm rot="5400000">
            <a:off x="5771160" y="909000"/>
            <a:ext cx="433800" cy="1089000"/>
          </a:xfrm>
          <a:prstGeom prst="bentConnector3">
            <a:avLst>
              <a:gd name="adj1" fmla="val 50083"/>
            </a:avLst>
          </a:prstGeom>
          <a:ln w="9525">
            <a:solidFill>
              <a:srgbClr val="595959"/>
            </a:solidFill>
            <a:round/>
            <a:tailEnd type="triangle" w="med" len="med"/>
          </a:ln>
        </p:spPr>
      </p:cxnSp>
      <p:cxnSp>
        <p:nvCxnSpPr>
          <p:cNvPr id="51" name="Google Shape;66;p13"/>
          <p:cNvCxnSpPr>
            <a:stCxn id="47" idx="2"/>
            <a:endCxn id="48" idx="0"/>
          </p:cNvCxnSpPr>
          <p:nvPr/>
        </p:nvCxnSpPr>
        <p:spPr>
          <a:xfrm rot="16200000" flipH="1">
            <a:off x="6324840" y="1443600"/>
            <a:ext cx="422640" cy="7920"/>
          </a:xfrm>
          <a:prstGeom prst="bentConnector3">
            <a:avLst>
              <a:gd name="adj1" fmla="val 50127"/>
            </a:avLst>
          </a:prstGeom>
          <a:ln w="9525">
            <a:solidFill>
              <a:srgbClr val="595959"/>
            </a:solidFill>
            <a:round/>
            <a:tailEnd type="triangle" w="med" len="med"/>
          </a:ln>
        </p:spPr>
      </p:cxnSp>
      <p:sp>
        <p:nvSpPr>
          <p:cNvPr id="52" name="Google Shape;67;p13"/>
          <p:cNvSpPr/>
          <p:nvPr/>
        </p:nvSpPr>
        <p:spPr>
          <a:xfrm>
            <a:off x="7133760" y="1658880"/>
            <a:ext cx="1104840" cy="77940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800" b="1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Others</a:t>
            </a:r>
            <a:br>
              <a:rPr sz="800"/>
            </a:br>
            <a:r>
              <a:rPr lang="en-GB" sz="800" b="1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(snakemake etc)</a:t>
            </a:r>
            <a:endParaRPr lang="en-US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3" name="Google Shape;68;p13"/>
          <p:cNvCxnSpPr>
            <a:stCxn id="47" idx="2"/>
            <a:endCxn id="52" idx="0"/>
          </p:cNvCxnSpPr>
          <p:nvPr/>
        </p:nvCxnSpPr>
        <p:spPr>
          <a:xfrm rot="16200000" flipH="1">
            <a:off x="6898320" y="870480"/>
            <a:ext cx="422640" cy="1154520"/>
          </a:xfrm>
          <a:prstGeom prst="bentConnector3">
            <a:avLst>
              <a:gd name="adj1" fmla="val 50127"/>
            </a:avLst>
          </a:prstGeom>
          <a:ln w="9525">
            <a:solidFill>
              <a:srgbClr val="595959"/>
            </a:solidFill>
            <a:round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73;p14"/>
          <p:cNvSpPr/>
          <p:nvPr/>
        </p:nvSpPr>
        <p:spPr>
          <a:xfrm>
            <a:off x="2609280" y="1106280"/>
            <a:ext cx="4053600" cy="2609640"/>
          </a:xfrm>
          <a:prstGeom prst="cloud">
            <a:avLst/>
          </a:prstGeom>
          <a:noFill/>
          <a:ln w="9525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Google Shape;74;p14"/>
          <p:cNvSpPr/>
          <p:nvPr/>
        </p:nvSpPr>
        <p:spPr>
          <a:xfrm>
            <a:off x="4083120" y="1398600"/>
            <a:ext cx="824400" cy="433800"/>
          </a:xfrm>
          <a:prstGeom prst="rect">
            <a:avLst/>
          </a:prstGeom>
          <a:solidFill>
            <a:srgbClr val="FFF2CC"/>
          </a:solidFill>
          <a:ln w="1905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900" b="1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Interactive</a:t>
            </a:r>
            <a:br>
              <a:rPr sz="900"/>
            </a:br>
            <a:r>
              <a:rPr lang="en-GB" sz="900" b="1" u="none" strike="noStrike">
                <a:solidFill>
                  <a:schemeClr val="dk2"/>
                </a:solidFill>
                <a:uFillTx/>
                <a:latin typeface="Arial"/>
                <a:ea typeface="Arial"/>
              </a:rPr>
              <a:t>analysis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Google Shape;75;p14"/>
          <p:cNvSpPr/>
          <p:nvPr/>
        </p:nvSpPr>
        <p:spPr>
          <a:xfrm>
            <a:off x="5053320" y="2319840"/>
            <a:ext cx="1003680" cy="779400"/>
          </a:xfrm>
          <a:prstGeom prst="ellipse">
            <a:avLst/>
          </a:prstGeom>
          <a:solidFill>
            <a:srgbClr val="76A5AF"/>
          </a:solidFill>
          <a:ln w="9525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800" b="1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Virtual Desktops</a:t>
            </a:r>
            <a:endParaRPr lang="en-US" sz="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Google Shape;76;p14"/>
          <p:cNvSpPr/>
          <p:nvPr/>
        </p:nvSpPr>
        <p:spPr>
          <a:xfrm>
            <a:off x="3993480" y="2387520"/>
            <a:ext cx="1003680" cy="779400"/>
          </a:xfrm>
          <a:prstGeom prst="ellipse">
            <a:avLst/>
          </a:prstGeom>
          <a:solidFill>
            <a:srgbClr val="76A5AF"/>
          </a:solidFill>
          <a:ln w="9525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900" b="1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Galaxy ITs</a:t>
            </a:r>
            <a:endParaRPr lang="en-US" sz="9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58" name="Google Shape;77;p14"/>
          <p:cNvCxnSpPr>
            <a:stCxn id="55" idx="2"/>
            <a:endCxn id="57" idx="0"/>
          </p:cNvCxnSpPr>
          <p:nvPr/>
        </p:nvCxnSpPr>
        <p:spPr>
          <a:xfrm rot="16200000">
            <a:off x="4217760" y="2109960"/>
            <a:ext cx="555480" cy="360"/>
          </a:xfrm>
          <a:prstGeom prst="bentConnector2">
            <a:avLst/>
          </a:prstGeom>
          <a:ln w="9525">
            <a:solidFill>
              <a:srgbClr val="595959"/>
            </a:solidFill>
            <a:round/>
            <a:tailEnd type="triangle" w="med" len="med"/>
          </a:ln>
        </p:spPr>
      </p:cxnSp>
      <p:cxnSp>
        <p:nvCxnSpPr>
          <p:cNvPr id="59" name="Google Shape;78;p14"/>
          <p:cNvCxnSpPr>
            <a:stCxn id="55" idx="2"/>
            <a:endCxn id="56" idx="0"/>
          </p:cNvCxnSpPr>
          <p:nvPr/>
        </p:nvCxnSpPr>
        <p:spPr>
          <a:xfrm rot="16200000" flipH="1">
            <a:off x="4781520" y="1546200"/>
            <a:ext cx="487800" cy="1060200"/>
          </a:xfrm>
          <a:prstGeom prst="bentConnector3">
            <a:avLst>
              <a:gd name="adj1" fmla="val 50073"/>
            </a:avLst>
          </a:prstGeom>
          <a:ln w="9525">
            <a:solidFill>
              <a:srgbClr val="595959"/>
            </a:solidFill>
            <a:round/>
            <a:tailEnd type="triangle" w="med" len="med"/>
          </a:ln>
        </p:spPr>
      </p:cxnSp>
      <p:sp>
        <p:nvSpPr>
          <p:cNvPr id="60" name="Google Shape;79;p14"/>
          <p:cNvSpPr/>
          <p:nvPr/>
        </p:nvSpPr>
        <p:spPr>
          <a:xfrm>
            <a:off x="2832480" y="2319840"/>
            <a:ext cx="1104840" cy="779400"/>
          </a:xfrm>
          <a:prstGeom prst="ellipse">
            <a:avLst/>
          </a:prstGeom>
          <a:solidFill>
            <a:schemeClr val="lt2"/>
          </a:solidFill>
          <a:ln w="9525">
            <a:solidFill>
              <a:srgbClr val="59595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800" b="1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Comp. notebooks</a:t>
            </a:r>
            <a:br>
              <a:rPr sz="800"/>
            </a:br>
            <a:r>
              <a:rPr lang="en-GB" sz="800" b="1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(Jupyter, Co-lab)</a:t>
            </a:r>
            <a:endParaRPr lang="en-US" sz="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1" name="Google Shape;80;p14"/>
          <p:cNvCxnSpPr>
            <a:stCxn id="55" idx="2"/>
            <a:endCxn id="60" idx="0"/>
          </p:cNvCxnSpPr>
          <p:nvPr/>
        </p:nvCxnSpPr>
        <p:spPr>
          <a:xfrm rot="5400000">
            <a:off x="3696480" y="1521000"/>
            <a:ext cx="487800" cy="1110600"/>
          </a:xfrm>
          <a:prstGeom prst="bentConnector3">
            <a:avLst>
              <a:gd name="adj1" fmla="val 50073"/>
            </a:avLst>
          </a:prstGeom>
          <a:ln w="9525">
            <a:solidFill>
              <a:srgbClr val="595959"/>
            </a:solidFill>
            <a:round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85;p15"/>
          <p:cNvPicPr/>
          <p:nvPr/>
        </p:nvPicPr>
        <p:blipFill>
          <a:blip r:embed="rId2"/>
          <a:stretch/>
        </p:blipFill>
        <p:spPr>
          <a:xfrm>
            <a:off x="152280" y="152280"/>
            <a:ext cx="4847040" cy="4838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89</Words>
  <Application>Microsoft Macintosh PowerPoint</Application>
  <PresentationFormat>On-screen Show (16:9)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4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Wingdings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Christian Tischer</cp:lastModifiedBy>
  <cp:revision>4</cp:revision>
  <dcterms:modified xsi:type="dcterms:W3CDTF">2025-03-18T10:39:52Z</dcterms:modified>
  <dc:language>en-US</dc:language>
</cp:coreProperties>
</file>