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71" r:id="rId7"/>
    <p:sldId id="272" r:id="rId8"/>
    <p:sldId id="274" r:id="rId9"/>
    <p:sldId id="277" r:id="rId10"/>
    <p:sldId id="276" r:id="rId11"/>
    <p:sldId id="278" r:id="rId12"/>
    <p:sldId id="273" r:id="rId13"/>
    <p:sldId id="275" r:id="rId14"/>
    <p:sldId id="285" r:id="rId15"/>
    <p:sldId id="286" r:id="rId16"/>
    <p:sldId id="287" r:id="rId17"/>
    <p:sldId id="268" r:id="rId18"/>
    <p:sldId id="279" r:id="rId19"/>
    <p:sldId id="265" r:id="rId20"/>
    <p:sldId id="281" r:id="rId21"/>
    <p:sldId id="283" r:id="rId22"/>
    <p:sldId id="284" r:id="rId23"/>
    <p:sldId id="280" r:id="rId24"/>
    <p:sldId id="269" r:id="rId25"/>
    <p:sldId id="25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 Introduction to </a:t>
            </a:r>
            <a:br>
              <a:rPr lang="en-US" altLang="zh-CN" dirty="0" smtClean="0"/>
            </a:br>
            <a:r>
              <a:rPr lang="en-US" altLang="zh-CN" dirty="0" smtClean="0"/>
              <a:t>Neural Network Language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Wang </a:t>
            </a:r>
            <a:r>
              <a:rPr lang="en-US" altLang="zh-CN" dirty="0" err="1" smtClean="0"/>
              <a:t>Qiang</a:t>
            </a:r>
            <a:endParaRPr lang="en-US" altLang="zh-CN" dirty="0"/>
          </a:p>
          <a:p>
            <a:r>
              <a:rPr lang="en-US" altLang="zh-CN" dirty="0" smtClean="0"/>
              <a:t>2015.12.06</a:t>
            </a:r>
          </a:p>
        </p:txBody>
      </p:sp>
    </p:spTree>
    <p:extLst>
      <p:ext uri="{BB962C8B-B14F-4D97-AF65-F5344CB8AC3E}">
        <p14:creationId xmlns:p14="http://schemas.microsoft.com/office/powerpoint/2010/main" val="38122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Formalization</a:t>
                </a:r>
              </a:p>
              <a:p>
                <a:pPr lvl="1"/>
                <a:r>
                  <a:rPr lang="en-US" altLang="zh-CN" sz="2400" dirty="0"/>
                  <a:t>Like N-gram LM, our goal is to learn a model</a:t>
                </a:r>
              </a:p>
              <a:p>
                <a:pPr marL="457200" lvl="1" indent="0">
                  <a:buNone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Decompose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in two parts</a:t>
                </a:r>
              </a:p>
              <a:p>
                <a:pPr lvl="2"/>
                <a:r>
                  <a:rPr lang="en-US" altLang="zh-CN" sz="2000" dirty="0" smtClean="0"/>
                  <a:t>Mapping </a:t>
                </a:r>
                <a:r>
                  <a:rPr lang="en-US" altLang="zh-CN" sz="2000" b="1" dirty="0" smtClean="0"/>
                  <a:t>C</a:t>
                </a:r>
                <a:r>
                  <a:rPr lang="en-US" altLang="zh-CN" sz="2000" dirty="0" smtClean="0"/>
                  <a:t> from a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to a real vector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𝐶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2"/>
                <a:r>
                  <a:rPr lang="en-US" altLang="zh-CN" sz="2000" dirty="0" smtClean="0"/>
                  <a:t>A function </a:t>
                </a:r>
                <a:r>
                  <a:rPr lang="en-US" altLang="zh-CN" sz="2000" b="1" dirty="0" smtClean="0"/>
                  <a:t>g </a:t>
                </a:r>
                <a:r>
                  <a:rPr lang="en-US" altLang="zh-CN" sz="2000" dirty="0" smtClean="0"/>
                  <a:t>maps an input sequence (expressed with C) to a conditional probability for next word</a:t>
                </a:r>
                <a:r>
                  <a:rPr lang="en-US" altLang="zh-CN" sz="2000" b="1" dirty="0" smtClean="0"/>
                  <a:t> </a:t>
                </a:r>
              </a:p>
              <a:p>
                <a:pPr lvl="1"/>
                <a:r>
                  <a:rPr lang="en-US" altLang="zh-CN" sz="2400" dirty="0" smtClean="0"/>
                  <a:t>So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,</m:t>
                    </m:r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,…,</m:t>
                    </m:r>
                    <m:r>
                      <a:rPr lang="en-US" altLang="zh-CN" sz="2400" b="0" i="1" smtClean="0">
                        <a:latin typeface="Cambria Math"/>
                      </a:rPr>
                      <m:t>𝐶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))</m:t>
                    </m:r>
                  </m:oMath>
                </a14:m>
                <a:endParaRPr lang="en-US" altLang="zh-CN" sz="2400" dirty="0" smtClean="0"/>
              </a:p>
              <a:p>
                <a:pPr marL="457200" lvl="1" indent="0">
                  <a:buNone/>
                </a:pPr>
                <a:r>
                  <a:rPr lang="en-US" altLang="zh-CN" sz="2400" dirty="0" smtClean="0"/>
                  <a:t>     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zh-CN" sz="2400" dirty="0" smtClean="0"/>
                  <a:t> is a feedforward neural network,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word feature vector</a:t>
                </a:r>
              </a:p>
              <a:p>
                <a:pPr lvl="2"/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9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Formalization</a:t>
                </a:r>
              </a:p>
              <a:p>
                <a:pPr lvl="1"/>
                <a:r>
                  <a:rPr lang="en-US" altLang="zh-CN" dirty="0"/>
                  <a:t>Use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to get probability output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>
                        <a:latin typeface="Cambria Math"/>
                      </a:rPr>
                      <m:t>=            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</a:t>
                </a:r>
                <a:r>
                  <a:rPr lang="en-US" altLang="zh-CN" dirty="0" err="1"/>
                  <a:t>unnormalized</a:t>
                </a:r>
                <a:r>
                  <a:rPr lang="en-US" altLang="zh-CN" dirty="0"/>
                  <a:t> log-probability for each output word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636912"/>
            <a:ext cx="5149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635896" y="4077072"/>
            <a:ext cx="25922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2200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Hidden layer 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Model Parameters</a:t>
                </a:r>
              </a:p>
              <a:p>
                <a:pPr lvl="1"/>
                <a:r>
                  <a:rPr lang="en-US" altLang="zh-CN" dirty="0" err="1" smtClean="0"/>
                  <a:t>Param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h𝑜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h𝑜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C: |V|*m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altLang="zh-CN" dirty="0" smtClean="0"/>
                  <a:t>: (N-1)*m*h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altLang="zh-CN" dirty="0" smtClean="0"/>
                  <a:t>: 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zh-CN" dirty="0" smtClean="0"/>
                  <a:t>: h*|V|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smtClean="0"/>
                  <a:t>|V|</a:t>
                </a:r>
              </a:p>
              <a:p>
                <a:pPr lvl="1"/>
                <a:r>
                  <a:rPr lang="en-US" altLang="zh-CN" dirty="0" smtClean="0"/>
                  <a:t>So, total free parameters in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 is : |V|*(m+h+1)+h*((n-1)*m+1)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4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FNN-LM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to train</a:t>
                </a:r>
              </a:p>
              <a:p>
                <a:pPr lvl="1"/>
                <a:r>
                  <a:rPr lang="en-US" altLang="zh-CN" dirty="0" smtClean="0"/>
                  <a:t>Minimum negative log-likelihood (or cross-entropy) in training corpus: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box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/>
                  <a:t> is regularization term, such as ½*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Optimization</a:t>
                </a:r>
              </a:p>
              <a:p>
                <a:pPr lvl="2"/>
                <a:r>
                  <a:rPr lang="en-US" altLang="zh-CN" b="0" dirty="0" smtClean="0"/>
                  <a:t>SGD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zh-CN" alt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𝜀</m:t>
                    </m:r>
                    <m:box>
                      <m:boxPr>
                        <m:ctrlPr>
                          <a:rPr lang="zh-CN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b="0" dirty="0" smtClean="0"/>
                  <a:t> , where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/>
                  <a:t> ?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3630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Propagation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What’s BP</a:t>
                </a:r>
              </a:p>
              <a:p>
                <a:pPr lvl="1"/>
                <a:r>
                  <a:rPr lang="en-US" altLang="zh-CN" dirty="0" smtClean="0"/>
                  <a:t>BP works for partial derivation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dirty="0" smtClean="0"/>
                  <a:t>,C is cost function, w is any parameters</a:t>
                </a:r>
              </a:p>
              <a:p>
                <a:pPr lvl="1"/>
                <a:r>
                  <a:rPr lang="en-US" altLang="zh-CN" dirty="0"/>
                  <a:t>tells us how quickly the cost changes when we change the weights and biases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Chain rule derivation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Propagation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work (my understanding)</a:t>
            </a:r>
          </a:p>
          <a:p>
            <a:pPr lvl="1"/>
            <a:r>
              <a:rPr lang="en-US" altLang="zh-CN" dirty="0" smtClean="0"/>
              <a:t>Image logistic </a:t>
            </a:r>
            <a:r>
              <a:rPr lang="en-US" altLang="zh-CN" dirty="0" smtClean="0"/>
              <a:t>regression (multi-class)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2411760" y="58772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35896" y="58772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52020" y="58772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5816" y="47251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47964" y="47251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5816" y="37170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47964" y="37170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4" idx="0"/>
            <a:endCxn id="7" idx="4"/>
          </p:cNvCxnSpPr>
          <p:nvPr/>
        </p:nvCxnSpPr>
        <p:spPr>
          <a:xfrm flipV="1">
            <a:off x="2663788" y="5229200"/>
            <a:ext cx="504056" cy="6480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8" idx="4"/>
          </p:cNvCxnSpPr>
          <p:nvPr/>
        </p:nvCxnSpPr>
        <p:spPr>
          <a:xfrm flipV="1">
            <a:off x="2663788" y="5229200"/>
            <a:ext cx="1836204" cy="6480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7" idx="4"/>
          </p:cNvCxnSpPr>
          <p:nvPr/>
        </p:nvCxnSpPr>
        <p:spPr>
          <a:xfrm flipH="1" flipV="1">
            <a:off x="3167844" y="5229200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0"/>
            <a:endCxn id="7" idx="4"/>
          </p:cNvCxnSpPr>
          <p:nvPr/>
        </p:nvCxnSpPr>
        <p:spPr>
          <a:xfrm flipH="1" flipV="1">
            <a:off x="3167844" y="5229200"/>
            <a:ext cx="1836204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0"/>
            <a:endCxn id="8" idx="4"/>
          </p:cNvCxnSpPr>
          <p:nvPr/>
        </p:nvCxnSpPr>
        <p:spPr>
          <a:xfrm flipV="1">
            <a:off x="3887924" y="5229200"/>
            <a:ext cx="612068" cy="6480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0"/>
            <a:endCxn id="8" idx="4"/>
          </p:cNvCxnSpPr>
          <p:nvPr/>
        </p:nvCxnSpPr>
        <p:spPr>
          <a:xfrm flipH="1" flipV="1">
            <a:off x="4499992" y="5229200"/>
            <a:ext cx="504056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0"/>
            <a:endCxn id="9" idx="4"/>
          </p:cNvCxnSpPr>
          <p:nvPr/>
        </p:nvCxnSpPr>
        <p:spPr>
          <a:xfrm flipV="1">
            <a:off x="3167844" y="42210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10" idx="4"/>
          </p:cNvCxnSpPr>
          <p:nvPr/>
        </p:nvCxnSpPr>
        <p:spPr>
          <a:xfrm flipV="1">
            <a:off x="4499992" y="42210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9552" y="4792506"/>
                <a:ext cx="1511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∑</m:t>
                      </m:r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𝑙𝑖𝑛𝑒𝑎𝑟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𝑠𝑢𝑚</m:t>
                      </m:r>
                      <m:r>
                        <a:rPr lang="en-US" altLang="zh-CN" i="1" dirty="0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2506"/>
                <a:ext cx="15116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15" r="-141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3568" y="37738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𝜎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𝑎𝑐𝑡𝑖𝑣𝑎𝑡𝑖𝑜𝑛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73864"/>
                <a:ext cx="57606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7895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9552" y="5939988"/>
                <a:ext cx="1511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/>
                        </a:rPr>
                        <m:t>X</m:t>
                      </m:r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939988"/>
                <a:ext cx="15116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012668" y="5085184"/>
                <a:ext cx="1511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𝑒𝑎𝑐h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𝑙𝑖𝑛𝑒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𝑚𝑒𝑎𝑛𝑠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𝑤𝑒𝑖𝑔h𝑡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𝑗𝑢𝑠𝑡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h𝑒𝑟𝑒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668" y="5085184"/>
                <a:ext cx="1511660" cy="646331"/>
              </a:xfrm>
              <a:prstGeom prst="rect">
                <a:avLst/>
              </a:prstGeom>
              <a:blipFill rotWithShape="0">
                <a:blip r:embed="rId5"/>
                <a:stretch>
                  <a:fillRect r="-9879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4247964" y="269205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5968" y="278092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𝐶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𝑐𝑜𝑠𝑡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68" y="2780928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842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/>
          <p:cNvSpPr/>
          <p:nvPr/>
        </p:nvSpPr>
        <p:spPr>
          <a:xfrm>
            <a:off x="5837312" y="588063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418093" y="47251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418093" y="370650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0"/>
            <a:endCxn id="35" idx="4"/>
          </p:cNvCxnSpPr>
          <p:nvPr/>
        </p:nvCxnSpPr>
        <p:spPr>
          <a:xfrm flipV="1">
            <a:off x="2663788" y="5229200"/>
            <a:ext cx="3006333" cy="6480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0"/>
            <a:endCxn id="35" idx="4"/>
          </p:cNvCxnSpPr>
          <p:nvPr/>
        </p:nvCxnSpPr>
        <p:spPr>
          <a:xfrm flipV="1">
            <a:off x="3887924" y="5229200"/>
            <a:ext cx="1782197" cy="6480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0"/>
            <a:endCxn id="35" idx="4"/>
          </p:cNvCxnSpPr>
          <p:nvPr/>
        </p:nvCxnSpPr>
        <p:spPr>
          <a:xfrm flipV="1">
            <a:off x="5004048" y="5229200"/>
            <a:ext cx="666073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3" idx="0"/>
            <a:endCxn id="35" idx="4"/>
          </p:cNvCxnSpPr>
          <p:nvPr/>
        </p:nvCxnSpPr>
        <p:spPr>
          <a:xfrm flipH="1" flipV="1">
            <a:off x="5670121" y="5229200"/>
            <a:ext cx="419219" cy="651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  <a:endCxn id="8" idx="4"/>
          </p:cNvCxnSpPr>
          <p:nvPr/>
        </p:nvCxnSpPr>
        <p:spPr>
          <a:xfrm flipH="1" flipV="1">
            <a:off x="4499992" y="5229200"/>
            <a:ext cx="1589348" cy="651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3" idx="0"/>
            <a:endCxn id="7" idx="4"/>
          </p:cNvCxnSpPr>
          <p:nvPr/>
        </p:nvCxnSpPr>
        <p:spPr>
          <a:xfrm flipH="1" flipV="1">
            <a:off x="3167844" y="5229200"/>
            <a:ext cx="2921496" cy="6514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1" idx="4"/>
            <a:endCxn id="10" idx="0"/>
          </p:cNvCxnSpPr>
          <p:nvPr/>
        </p:nvCxnSpPr>
        <p:spPr>
          <a:xfrm>
            <a:off x="4499992" y="3196113"/>
            <a:ext cx="0" cy="52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6" idx="4"/>
            <a:endCxn id="35" idx="0"/>
          </p:cNvCxnSpPr>
          <p:nvPr/>
        </p:nvCxnSpPr>
        <p:spPr>
          <a:xfrm>
            <a:off x="5670121" y="4210558"/>
            <a:ext cx="0" cy="5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7" idx="0"/>
            <a:endCxn id="10" idx="4"/>
          </p:cNvCxnSpPr>
          <p:nvPr/>
        </p:nvCxnSpPr>
        <p:spPr>
          <a:xfrm flipV="1">
            <a:off x="3167844" y="4221088"/>
            <a:ext cx="13321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5" idx="0"/>
            <a:endCxn id="10" idx="4"/>
          </p:cNvCxnSpPr>
          <p:nvPr/>
        </p:nvCxnSpPr>
        <p:spPr>
          <a:xfrm flipH="1" flipV="1">
            <a:off x="4499992" y="4221088"/>
            <a:ext cx="1170129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64411" y="294408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This is flow graph , not NN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Propagation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work (my understanding)</a:t>
            </a:r>
          </a:p>
          <a:p>
            <a:pPr lvl="1"/>
            <a:r>
              <a:rPr lang="en-US" altLang="zh-CN" dirty="0" smtClean="0"/>
              <a:t>Image MLP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2442592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66728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82852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699792" y="3573016"/>
            <a:ext cx="1836204" cy="6480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923928" y="3573016"/>
            <a:ext cx="612068" cy="6480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4535996" y="3573016"/>
            <a:ext cx="504056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3710" y="3789040"/>
                <a:ext cx="27321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𝑎𝑐𝑡𝑖𝑣𝑎𝑡𝑖𝑜𝑛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10" y="3789040"/>
                <a:ext cx="273214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78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4266036" y="24696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5968" y="278092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𝐶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𝑐𝑜𝑠𝑡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68" y="2780928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842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/>
          <p:cNvSpPr/>
          <p:nvPr/>
        </p:nvSpPr>
        <p:spPr>
          <a:xfrm>
            <a:off x="5868144" y="42244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H="1" flipV="1">
            <a:off x="4535996" y="3573016"/>
            <a:ext cx="1589348" cy="651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1" idx="4"/>
          </p:cNvCxnSpPr>
          <p:nvPr/>
        </p:nvCxnSpPr>
        <p:spPr>
          <a:xfrm>
            <a:off x="4518064" y="2973664"/>
            <a:ext cx="0" cy="52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117278" y="22048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This is flow graph , not NN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32849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………………………………………………………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552" y="3284984"/>
            <a:ext cx="7920880" cy="15849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361411" y="53837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93559" y="53837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1" idx="0"/>
          </p:cNvCxnSpPr>
          <p:nvPr/>
        </p:nvCxnSpPr>
        <p:spPr>
          <a:xfrm flipV="1">
            <a:off x="2613439" y="487969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3" idx="0"/>
          </p:cNvCxnSpPr>
          <p:nvPr/>
        </p:nvCxnSpPr>
        <p:spPr>
          <a:xfrm flipV="1">
            <a:off x="3945587" y="487969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863688" y="53837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endCxn id="47" idx="0"/>
          </p:cNvCxnSpPr>
          <p:nvPr/>
        </p:nvCxnSpPr>
        <p:spPr>
          <a:xfrm>
            <a:off x="5115716" y="4869160"/>
            <a:ext cx="0" cy="5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944817" y="54008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endCxn id="51" idx="0"/>
          </p:cNvCxnSpPr>
          <p:nvPr/>
        </p:nvCxnSpPr>
        <p:spPr>
          <a:xfrm>
            <a:off x="6196845" y="4886267"/>
            <a:ext cx="0" cy="5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26"/>
              <p:cNvSpPr txBox="1"/>
              <p:nvPr/>
            </p:nvSpPr>
            <p:spPr>
              <a:xfrm>
                <a:off x="107504" y="5411167"/>
                <a:ext cx="241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𝑙𝑖𝑛𝑒𝑎𝑟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𝑠𝑢𝑚</m:t>
                      </m:r>
                      <m:r>
                        <a:rPr lang="en-US" altLang="zh-CN" i="1" dirty="0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11167"/>
                <a:ext cx="241075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/>
          <p:cNvSpPr/>
          <p:nvPr/>
        </p:nvSpPr>
        <p:spPr>
          <a:xfrm>
            <a:off x="2866851" y="622989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0987" y="622989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207111" y="622989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28"/>
              <p:cNvSpPr txBox="1"/>
              <p:nvPr/>
            </p:nvSpPr>
            <p:spPr>
              <a:xfrm>
                <a:off x="323528" y="6229899"/>
                <a:ext cx="1740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229899"/>
                <a:ext cx="174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41" idx="4"/>
            <a:endCxn id="56" idx="0"/>
          </p:cNvCxnSpPr>
          <p:nvPr/>
        </p:nvCxnSpPr>
        <p:spPr>
          <a:xfrm>
            <a:off x="2613439" y="5887802"/>
            <a:ext cx="505440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1" idx="4"/>
            <a:endCxn id="57" idx="0"/>
          </p:cNvCxnSpPr>
          <p:nvPr/>
        </p:nvCxnSpPr>
        <p:spPr>
          <a:xfrm>
            <a:off x="2613439" y="5887802"/>
            <a:ext cx="1729576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1" idx="4"/>
            <a:endCxn id="58" idx="0"/>
          </p:cNvCxnSpPr>
          <p:nvPr/>
        </p:nvCxnSpPr>
        <p:spPr>
          <a:xfrm>
            <a:off x="2613439" y="5887802"/>
            <a:ext cx="2845700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0"/>
            <a:endCxn id="43" idx="4"/>
          </p:cNvCxnSpPr>
          <p:nvPr/>
        </p:nvCxnSpPr>
        <p:spPr>
          <a:xfrm flipV="1">
            <a:off x="3118879" y="5887802"/>
            <a:ext cx="826708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3" idx="4"/>
            <a:endCxn id="57" idx="0"/>
          </p:cNvCxnSpPr>
          <p:nvPr/>
        </p:nvCxnSpPr>
        <p:spPr>
          <a:xfrm>
            <a:off x="3945587" y="5887802"/>
            <a:ext cx="397428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3" idx="4"/>
            <a:endCxn id="58" idx="7"/>
          </p:cNvCxnSpPr>
          <p:nvPr/>
        </p:nvCxnSpPr>
        <p:spPr>
          <a:xfrm>
            <a:off x="3945587" y="5887802"/>
            <a:ext cx="1691763" cy="4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6" idx="0"/>
            <a:endCxn id="47" idx="4"/>
          </p:cNvCxnSpPr>
          <p:nvPr/>
        </p:nvCxnSpPr>
        <p:spPr>
          <a:xfrm flipV="1">
            <a:off x="3118879" y="5887802"/>
            <a:ext cx="1996837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0"/>
            <a:endCxn id="51" idx="4"/>
          </p:cNvCxnSpPr>
          <p:nvPr/>
        </p:nvCxnSpPr>
        <p:spPr>
          <a:xfrm flipV="1">
            <a:off x="3118879" y="5904909"/>
            <a:ext cx="3077966" cy="3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7" idx="0"/>
            <a:endCxn id="47" idx="4"/>
          </p:cNvCxnSpPr>
          <p:nvPr/>
        </p:nvCxnSpPr>
        <p:spPr>
          <a:xfrm flipV="1">
            <a:off x="4343015" y="5887802"/>
            <a:ext cx="772701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7" idx="0"/>
            <a:endCxn id="51" idx="4"/>
          </p:cNvCxnSpPr>
          <p:nvPr/>
        </p:nvCxnSpPr>
        <p:spPr>
          <a:xfrm flipV="1">
            <a:off x="4343015" y="5904909"/>
            <a:ext cx="1853830" cy="3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8" idx="0"/>
            <a:endCxn id="47" idx="4"/>
          </p:cNvCxnSpPr>
          <p:nvPr/>
        </p:nvCxnSpPr>
        <p:spPr>
          <a:xfrm flipH="1" flipV="1">
            <a:off x="5115716" y="5887802"/>
            <a:ext cx="343423" cy="3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8" idx="0"/>
            <a:endCxn id="51" idx="4"/>
          </p:cNvCxnSpPr>
          <p:nvPr/>
        </p:nvCxnSpPr>
        <p:spPr>
          <a:xfrm flipV="1">
            <a:off x="5459139" y="5904909"/>
            <a:ext cx="737706" cy="3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29"/>
              <p:cNvSpPr txBox="1"/>
              <p:nvPr/>
            </p:nvSpPr>
            <p:spPr>
              <a:xfrm>
                <a:off x="5940152" y="6095037"/>
                <a:ext cx="1511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𝑒𝑎𝑐h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𝑙𝑖𝑛𝑒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𝑚𝑒𝑎𝑛𝑠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𝑤𝑒𝑖𝑔h𝑡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𝑗𝑢𝑠𝑡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h𝑒𝑟𝑒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095037"/>
                <a:ext cx="1511660" cy="646331"/>
              </a:xfrm>
              <a:prstGeom prst="rect">
                <a:avLst/>
              </a:prstGeom>
              <a:blipFill rotWithShape="0">
                <a:blip r:embed="rId9"/>
                <a:stretch>
                  <a:fillRect r="-9879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Propagation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How to calculate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den>
                        </m:f>
                      </m:e>
                    </m:box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h𝑜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backward gradient </a:t>
                </a:r>
                <a:r>
                  <a:rPr lang="en-US" altLang="zh-CN" dirty="0" smtClean="0"/>
                  <a:t>for output layer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𝑦𝑖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p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h𝑜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h𝑜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h𝑜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h𝑜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>
            <a:off x="4355976" y="2708920"/>
            <a:ext cx="276449" cy="109268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2996952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are all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vector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996952"/>
                <a:ext cx="29523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6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Propagation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How to calculate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m:rPr>
                                <m:brk m:alnAt="63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den>
                        </m:f>
                      </m:e>
                    </m:box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backward gradient for </a:t>
                </a:r>
                <a:r>
                  <a:rPr lang="en-US" altLang="zh-CN" dirty="0" smtClean="0"/>
                  <a:t>hidden layer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h𝑜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tanh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tanh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𝑜𝑗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𝑖h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𝑖h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𝑖h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2483768" y="3717032"/>
            <a:ext cx="33123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/>
              <a:t>Recurrent neural network based language model (</a:t>
            </a:r>
            <a:r>
              <a:rPr lang="en-US" altLang="zh-CN" dirty="0" smtClean="0"/>
              <a:t>Tomas </a:t>
            </a:r>
            <a:r>
              <a:rPr lang="en-US" altLang="zh-CN" dirty="0" err="1" smtClean="0"/>
              <a:t>Mikolov</a:t>
            </a:r>
            <a:r>
              <a:rPr lang="en-US" altLang="zh-CN" dirty="0" smtClean="0"/>
              <a:t> et al, </a:t>
            </a:r>
            <a:r>
              <a:rPr lang="en-US" altLang="zh-CN" dirty="0" err="1" smtClean="0"/>
              <a:t>Interspeech</a:t>
            </a:r>
            <a:r>
              <a:rPr lang="en-US" altLang="zh-CN" dirty="0" smtClean="0"/>
              <a:t> 2010)</a:t>
            </a:r>
          </a:p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FNN-LM still uses fixed length context according </a:t>
            </a:r>
            <a:r>
              <a:rPr lang="en-US" altLang="zh-CN" dirty="0"/>
              <a:t>to Markov </a:t>
            </a:r>
            <a:r>
              <a:rPr lang="en-US" altLang="zh-CN" dirty="0" smtClean="0"/>
              <a:t>Assumption causing inaccuracy </a:t>
            </a:r>
          </a:p>
          <a:p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Replace FNN architecture by RNN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Statistical N-Gram LM</a:t>
            </a:r>
          </a:p>
          <a:p>
            <a:r>
              <a:rPr lang="en-US" altLang="zh-CN" dirty="0" smtClean="0"/>
              <a:t>FNN-LM (Feedforward Neural Network)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otivation</a:t>
            </a:r>
          </a:p>
          <a:p>
            <a:pPr lvl="1"/>
            <a:r>
              <a:rPr lang="en-US" altLang="zh-CN" dirty="0" smtClean="0"/>
              <a:t>What’s FNN</a:t>
            </a:r>
          </a:p>
          <a:p>
            <a:pPr lvl="1"/>
            <a:r>
              <a:rPr lang="en-US" altLang="zh-CN" dirty="0" smtClean="0"/>
              <a:t>What’s FNN-LM</a:t>
            </a:r>
          </a:p>
          <a:p>
            <a:pPr lvl="1"/>
            <a:r>
              <a:rPr lang="en-US" altLang="zh-CN" dirty="0" smtClean="0"/>
              <a:t>How to train FNN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RNN-LM (Recurrent Neural Network)</a:t>
            </a:r>
          </a:p>
          <a:p>
            <a:pPr lvl="1"/>
            <a:r>
              <a:rPr lang="en-US" altLang="zh-CN" dirty="0" smtClean="0"/>
              <a:t>What’s RNN</a:t>
            </a:r>
          </a:p>
          <a:p>
            <a:pPr lvl="1"/>
            <a:r>
              <a:rPr lang="en-US" altLang="zh-CN" dirty="0" smtClean="0"/>
              <a:t>Vanishing gradient problem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LSTM-LM (Long Short-Term Memory)</a:t>
            </a:r>
          </a:p>
          <a:p>
            <a:pPr lvl="1"/>
            <a:r>
              <a:rPr lang="en-US" altLang="zh-CN" dirty="0" smtClean="0"/>
              <a:t>What’s LSTM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6560" y="57837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eans sketch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RNN</a:t>
            </a:r>
          </a:p>
          <a:p>
            <a:pPr lvl="1"/>
            <a:r>
              <a:rPr lang="en-US" altLang="zh-CN" dirty="0"/>
              <a:t>operate over </a:t>
            </a:r>
            <a:r>
              <a:rPr lang="en-US" altLang="zh-CN" i="1" dirty="0"/>
              <a:t>sequences</a:t>
            </a:r>
            <a:r>
              <a:rPr lang="en-US" altLang="zh-CN" dirty="0"/>
              <a:t> of </a:t>
            </a:r>
            <a:r>
              <a:rPr lang="en-US" altLang="zh-CN" dirty="0" smtClean="0"/>
              <a:t>vectors</a:t>
            </a:r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8763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1976" y="3061295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    Fixed-size input</a:t>
            </a:r>
          </a:p>
          <a:p>
            <a:r>
              <a:rPr lang="en-US" altLang="zh-CN" dirty="0" smtClean="0"/>
              <a:t>    Fixed-size output</a:t>
            </a:r>
          </a:p>
          <a:p>
            <a:endParaRPr lang="en-US" altLang="zh-CN" dirty="0"/>
          </a:p>
          <a:p>
            <a:r>
              <a:rPr lang="en-US" altLang="zh-CN" dirty="0" smtClean="0"/>
              <a:t>Task: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FNN-LM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Image classification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smtClean="0"/>
              <a:t>rectangle = a vector  arrow = function( e.g. matrix multiple)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Red for input vector   </a:t>
            </a:r>
            <a:r>
              <a:rPr lang="en-US" altLang="zh-CN" dirty="0" smtClean="0">
                <a:solidFill>
                  <a:srgbClr val="00B050"/>
                </a:solidFill>
              </a:rPr>
              <a:t>green for RNN’s state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blue for output vector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9194"/>
            <a:ext cx="1104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72200" y="328498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    sequence output</a:t>
            </a:r>
          </a:p>
          <a:p>
            <a:endParaRPr lang="en-US" altLang="zh-CN" dirty="0"/>
          </a:p>
          <a:p>
            <a:r>
              <a:rPr lang="en-US" altLang="zh-CN" dirty="0" smtClean="0"/>
              <a:t>Task: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Image captioning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26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RNN</a:t>
            </a:r>
          </a:p>
          <a:p>
            <a:pPr lvl="1"/>
            <a:r>
              <a:rPr lang="en-US" altLang="zh-CN" dirty="0"/>
              <a:t>operate over </a:t>
            </a:r>
            <a:r>
              <a:rPr lang="en-US" altLang="zh-CN" i="1" dirty="0"/>
              <a:t>sequences</a:t>
            </a:r>
            <a:r>
              <a:rPr lang="en-US" altLang="zh-CN" dirty="0"/>
              <a:t> of </a:t>
            </a:r>
            <a:r>
              <a:rPr lang="en-US" altLang="zh-CN" dirty="0" smtClean="0"/>
              <a:t>vectors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1976" y="3061295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    sequence input</a:t>
            </a:r>
          </a:p>
          <a:p>
            <a:endParaRPr lang="en-US" altLang="zh-CN" dirty="0"/>
          </a:p>
          <a:p>
            <a:r>
              <a:rPr lang="en-US" altLang="zh-CN" dirty="0" smtClean="0"/>
              <a:t>Task: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sentiment analysis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smtClean="0"/>
              <a:t>rectangle = a vector  arrow = function( e.g. matrix multiple)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Red for input vector   </a:t>
            </a:r>
            <a:r>
              <a:rPr lang="en-US" altLang="zh-CN" dirty="0" smtClean="0">
                <a:solidFill>
                  <a:srgbClr val="00B050"/>
                </a:solidFill>
              </a:rPr>
              <a:t>green for RNN’s state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blue for output vector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3284984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    sequence input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sequence output</a:t>
            </a:r>
          </a:p>
          <a:p>
            <a:endParaRPr lang="en-US" altLang="zh-CN" dirty="0"/>
          </a:p>
          <a:p>
            <a:r>
              <a:rPr lang="en-US" altLang="zh-CN" dirty="0" smtClean="0"/>
              <a:t>Task: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Machine Translation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1" y="2871123"/>
            <a:ext cx="1190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80" y="2833023"/>
            <a:ext cx="1905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53012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Any questions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4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RNN</a:t>
            </a:r>
          </a:p>
          <a:p>
            <a:pPr lvl="1"/>
            <a:r>
              <a:rPr lang="en-US" altLang="zh-CN" dirty="0"/>
              <a:t>operate over </a:t>
            </a:r>
            <a:r>
              <a:rPr lang="en-US" altLang="zh-CN" i="1" dirty="0"/>
              <a:t>sequences</a:t>
            </a:r>
            <a:r>
              <a:rPr lang="en-US" altLang="zh-CN" dirty="0"/>
              <a:t> of </a:t>
            </a:r>
            <a:r>
              <a:rPr lang="en-US" altLang="zh-CN" dirty="0" smtClean="0"/>
              <a:t>vectors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061295"/>
            <a:ext cx="401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Synced sequence input and 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Task: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video classification (label each frame)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smtClean="0"/>
              <a:t>rectangle = a vector  arrow = function( e.g. matrix multiple)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Red for input vector   </a:t>
            </a:r>
            <a:r>
              <a:rPr lang="en-US" altLang="zh-CN" dirty="0" smtClean="0">
                <a:solidFill>
                  <a:srgbClr val="00B050"/>
                </a:solidFill>
              </a:rPr>
              <a:t>green for RNN’s state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blue for output vector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6" y="2780928"/>
            <a:ext cx="1219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66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</a:p>
          <a:p>
            <a:pPr lvl="1"/>
            <a:r>
              <a:rPr lang="en-US" altLang="zh-CN" dirty="0"/>
              <a:t>Gradient is propagated back through the network either decays or grows </a:t>
            </a:r>
            <a:r>
              <a:rPr lang="en-US" altLang="zh-CN" dirty="0" smtClean="0"/>
              <a:t>exponentially</a:t>
            </a:r>
          </a:p>
          <a:p>
            <a:pPr lvl="1"/>
            <a:r>
              <a:rPr lang="en-US" altLang="zh-CN" dirty="0"/>
              <a:t>Long-Term </a:t>
            </a:r>
            <a:r>
              <a:rPr lang="en-US" altLang="zh-CN" dirty="0" smtClean="0"/>
              <a:t>Dependencies</a:t>
            </a:r>
            <a:endParaRPr lang="en-US" altLang="zh-CN" dirty="0"/>
          </a:p>
          <a:p>
            <a:pPr lvl="1"/>
            <a:r>
              <a:rPr lang="en-US" altLang="zh-CN" dirty="0"/>
              <a:t>More details ?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smtClean="0"/>
              <a:t>LSTM </a:t>
            </a:r>
            <a:r>
              <a:rPr lang="en-US" altLang="zh-CN" dirty="0"/>
              <a:t>Neural Networks for Language </a:t>
            </a:r>
            <a:r>
              <a:rPr lang="en-US" altLang="zh-CN" dirty="0" smtClean="0"/>
              <a:t>Modeling (</a:t>
            </a:r>
            <a:r>
              <a:rPr lang="en-US" altLang="zh-CN" dirty="0"/>
              <a:t>Martin </a:t>
            </a:r>
            <a:r>
              <a:rPr lang="en-US" altLang="zh-CN" dirty="0" err="1" smtClean="0"/>
              <a:t>Sundermeyer</a:t>
            </a:r>
            <a:r>
              <a:rPr lang="en-US" altLang="zh-CN" dirty="0" smtClean="0"/>
              <a:t> et. al, </a:t>
            </a:r>
            <a:r>
              <a:rPr lang="en-US" altLang="zh-CN" dirty="0" err="1" smtClean="0"/>
              <a:t>Interspeech</a:t>
            </a:r>
            <a:r>
              <a:rPr lang="en-US" altLang="zh-CN" dirty="0" smtClean="0"/>
              <a:t> 2012)</a:t>
            </a:r>
          </a:p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/>
              <a:t>learning long-term </a:t>
            </a:r>
            <a:r>
              <a:rPr lang="en-US" altLang="zh-CN" dirty="0" smtClean="0"/>
              <a:t>dependencies better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What’s LSTM</a:t>
            </a:r>
          </a:p>
          <a:p>
            <a:pPr lvl="1"/>
            <a:r>
              <a:rPr lang="en-US" altLang="zh-CN" dirty="0"/>
              <a:t>a very special kind of recurrent neural network which works, for many tasks, much </a:t>
            </a:r>
            <a:r>
              <a:rPr lang="en-US" altLang="zh-CN" dirty="0" err="1"/>
              <a:t>much</a:t>
            </a:r>
            <a:r>
              <a:rPr lang="en-US" altLang="zh-CN" dirty="0"/>
              <a:t> better than the standard version</a:t>
            </a:r>
            <a:r>
              <a:rPr lang="en-US" altLang="zh-CN" dirty="0" smtClean="0"/>
              <a:t>.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Details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/>
              <a:t>A very </a:t>
            </a:r>
            <a:r>
              <a:rPr lang="en-US" altLang="zh-CN" dirty="0"/>
              <a:t>good introduction: http://colah.github.io/posts/2015-08-Understanding-LSTMs/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Statistical N-Gram LM has two deficiency: no word similarity, limited context</a:t>
            </a:r>
          </a:p>
          <a:p>
            <a:r>
              <a:rPr lang="en-US" altLang="zh-CN" dirty="0" smtClean="0"/>
              <a:t>FNN is a MLP in fact, FNN-LM use distributed representation for words to solve word similarity</a:t>
            </a:r>
          </a:p>
          <a:p>
            <a:r>
              <a:rPr lang="en-US" altLang="zh-CN" dirty="0" smtClean="0"/>
              <a:t>RNN-LM can use any length context conceptually, suitable for LM task, but exists vanishing gradient problem and can’t learn long-term dependency well</a:t>
            </a:r>
          </a:p>
          <a:p>
            <a:r>
              <a:rPr lang="en-US" altLang="zh-CN" dirty="0" smtClean="0"/>
              <a:t>LSTM is a special case of RNN designed for learning long-term dependency.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Model</a:t>
                </a:r>
              </a:p>
              <a:p>
                <a:pPr lvl="1"/>
                <a:r>
                  <a:rPr lang="en-US" altLang="zh-CN" dirty="0" smtClean="0"/>
                  <a:t>Given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e</a:t>
                </a:r>
                <a:r>
                  <a:rPr lang="en-US" altLang="zh-CN" dirty="0" smtClean="0"/>
                  <a:t>stimate the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denotes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Chain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𝑙𝑒𝑡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denotes &lt;s&gt; : beginning of sentence</a:t>
                </a:r>
              </a:p>
              <a:p>
                <a:pPr lvl="1"/>
                <a:r>
                  <a:rPr lang="en-US" altLang="zh-CN" dirty="0"/>
                  <a:t>Example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P(this </a:t>
                </a:r>
                <a:r>
                  <a:rPr lang="en-US" altLang="zh-CN" dirty="0"/>
                  <a:t>is an apple)=P(this|&lt;s&gt;)*P(is|&lt;s&gt; this)*P(an </a:t>
                </a:r>
                <a:r>
                  <a:rPr lang="en-US" altLang="zh-CN" dirty="0" smtClean="0"/>
                  <a:t>|&lt;s&gt; </a:t>
                </a:r>
                <a:r>
                  <a:rPr lang="en-US" altLang="zh-CN" dirty="0"/>
                  <a:t>this is)*P(apple | </a:t>
                </a:r>
                <a:r>
                  <a:rPr lang="en-US" altLang="zh-CN" dirty="0" smtClean="0"/>
                  <a:t>&lt;s&gt; this is </a:t>
                </a:r>
                <a:r>
                  <a:rPr lang="en-US" altLang="zh-CN" dirty="0"/>
                  <a:t>an)</a:t>
                </a:r>
              </a:p>
              <a:p>
                <a:pPr lvl="2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2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 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CN" sz="3300" dirty="0">
                    <a:solidFill>
                      <a:prstClr val="black"/>
                    </a:solidFill>
                  </a:rPr>
                  <a:t>Markov Assumption : the last n-1 words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zh-CN" altLang="zh-CN" sz="2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7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7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700" i="1">
                        <a:latin typeface="Cambria Math"/>
                      </a:rPr>
                      <m:t>≈</m:t>
                    </m:r>
                    <m:r>
                      <a:rPr lang="en-US" altLang="zh-CN" sz="27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zh-CN" altLang="zh-CN" sz="2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7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7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700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7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7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700" i="1" dirty="0">
                  <a:latin typeface="Cambria Math"/>
                </a:endParaRPr>
              </a:p>
              <a:p>
                <a:r>
                  <a:rPr lang="en-US" altLang="zh-CN" dirty="0" smtClean="0">
                    <a:solidFill>
                      <a:prstClr val="black"/>
                    </a:solidFill>
                  </a:rPr>
                  <a:t>Model</a:t>
                </a:r>
                <a:endParaRPr lang="en-US" altLang="zh-CN" sz="27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Estimation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𝑀𝐿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Smoothing</a:t>
                </a:r>
              </a:p>
              <a:p>
                <a:pPr lvl="1"/>
                <a:r>
                  <a:rPr lang="en-US" altLang="zh-CN" dirty="0" smtClean="0"/>
                  <a:t>Add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Good-turning</a:t>
                </a:r>
              </a:p>
              <a:p>
                <a:pPr lvl="1"/>
                <a:r>
                  <a:rPr lang="en-US" altLang="zh-CN" dirty="0" smtClean="0"/>
                  <a:t>Low order: back-off, interpolation</a:t>
                </a:r>
              </a:p>
              <a:p>
                <a:r>
                  <a:rPr lang="en-US" altLang="zh-CN" dirty="0" smtClean="0"/>
                  <a:t>Example (trigram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P(this is an apple)=P(this|&lt;s&gt;)*P(is|&lt;s&gt; this)*P(an | this is</a:t>
                </a:r>
                <a:r>
                  <a:rPr lang="en-US" altLang="zh-CN" dirty="0" smtClean="0"/>
                  <a:t>)*</a:t>
                </a:r>
                <a:r>
                  <a:rPr lang="en-US" altLang="zh-CN" dirty="0"/>
                  <a:t>P(apple | is an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Deficiency</a:t>
                </a:r>
              </a:p>
              <a:p>
                <a:pPr lvl="1"/>
                <a:r>
                  <a:rPr lang="en-US" altLang="zh-CN" dirty="0" smtClean="0"/>
                  <a:t>Serious data sparsity (word similarity)</a:t>
                </a:r>
              </a:p>
              <a:p>
                <a:pPr lvl="1"/>
                <a:r>
                  <a:rPr lang="en-US" altLang="zh-CN" dirty="0" smtClean="0"/>
                  <a:t>Limited Context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87624" y="5157192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355976" y="5229200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32040" y="5084016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FNN-LM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4941168"/>
            <a:ext cx="50405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372048"/>
            <a:ext cx="936104" cy="3612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256" y="55526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RNN-LM &amp; LSTM-LM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4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/>
              <a:t>A Neural Probabilistic Language Model(</a:t>
            </a:r>
            <a:r>
              <a:rPr lang="en-US" altLang="zh-CN" dirty="0" err="1"/>
              <a:t>Bengio</a:t>
            </a:r>
            <a:r>
              <a:rPr lang="en-US" altLang="zh-CN" dirty="0"/>
              <a:t> et al, NIPS’2000 and JMLR 2003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Not taking account of contexts farther than 2 words (also, n can be larger, but due to data scarcity, for all unseen </a:t>
            </a:r>
            <a:r>
              <a:rPr lang="en-US" altLang="zh-CN" dirty="0" err="1" smtClean="0"/>
              <a:t>ngram</a:t>
            </a:r>
            <a:r>
              <a:rPr lang="en-US" altLang="zh-CN" dirty="0" smtClean="0"/>
              <a:t>, smoothing causes to use only short context)</a:t>
            </a:r>
          </a:p>
          <a:p>
            <a:pPr lvl="1"/>
            <a:r>
              <a:rPr lang="en-US" altLang="zh-CN" dirty="0" smtClean="0"/>
              <a:t>Not taking account of similarity between words</a:t>
            </a:r>
          </a:p>
          <a:p>
            <a:r>
              <a:rPr lang="en-US" altLang="zh-CN" dirty="0" smtClean="0"/>
              <a:t>Core thought</a:t>
            </a:r>
          </a:p>
          <a:p>
            <a:pPr lvl="1"/>
            <a:r>
              <a:rPr lang="en-US" altLang="zh-CN" dirty="0" smtClean="0"/>
              <a:t>Distributed representation for words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Why do we need distributed representation?</a:t>
            </a:r>
          </a:p>
          <a:p>
            <a:pPr lvl="1"/>
            <a:r>
              <a:rPr lang="en-US" altLang="zh-CN" dirty="0" smtClean="0"/>
              <a:t>In statistical LM, word is discrete, such as “hello”=1, “world”=2, no relations between any words</a:t>
            </a:r>
          </a:p>
          <a:p>
            <a:pPr lvl="1"/>
            <a:r>
              <a:rPr lang="en-US" altLang="zh-CN" dirty="0" smtClean="0"/>
              <a:t>Due to discrete, a small change maybe causes a drastic impact on estimated value</a:t>
            </a:r>
          </a:p>
          <a:p>
            <a:pPr lvl="1"/>
            <a:r>
              <a:rPr lang="en-US" altLang="zh-CN" dirty="0" smtClean="0"/>
              <a:t>Discrete: “this dog”=(1,2), “that cat”=(3,4),totally different</a:t>
            </a:r>
            <a:endParaRPr lang="en-US" altLang="zh-CN" dirty="0"/>
          </a:p>
          <a:p>
            <a:pPr lvl="1"/>
            <a:r>
              <a:rPr lang="en-US" altLang="zh-CN" dirty="0" smtClean="0"/>
              <a:t> Continuous: “this dog”=([1,1],[2,2]),”that cat”=([0.9,1.1],[2.1,1.9]),we can see these are similar</a:t>
            </a:r>
          </a:p>
          <a:p>
            <a:pPr lvl="1"/>
            <a:r>
              <a:rPr lang="en-US" altLang="zh-CN" dirty="0" smtClean="0"/>
              <a:t>Effect: train with same data, distributed representation help to get more information and have more powerful generalization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FNN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information moves in </a:t>
            </a:r>
            <a:r>
              <a:rPr lang="en-US" altLang="zh-CN" dirty="0">
                <a:solidFill>
                  <a:srgbClr val="FF0000"/>
                </a:solidFill>
              </a:rPr>
              <a:t>only one direction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forward</a:t>
            </a:r>
            <a:r>
              <a:rPr lang="en-US" altLang="zh-CN" dirty="0"/>
              <a:t>, from the input nodes, through the hidden nodes (if any) and to the output </a:t>
            </a:r>
            <a:r>
              <a:rPr lang="en-US" altLang="zh-CN" dirty="0" smtClean="0"/>
              <a:t>nodes</a:t>
            </a:r>
          </a:p>
          <a:p>
            <a:pPr lvl="1"/>
            <a:r>
              <a:rPr lang="en-US" altLang="zh-CN" dirty="0" smtClean="0"/>
              <a:t>Instance: single-layer perceptron; logistic regression; multi-layer perceptron </a:t>
            </a:r>
          </a:p>
          <a:p>
            <a:pPr lvl="1"/>
            <a:r>
              <a:rPr lang="en-US" altLang="zh-CN" dirty="0" smtClean="0"/>
              <a:t>Here the FNN-LM is just a MLP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MLP(single-hidden-layer)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MLP can be seen:</a:t>
            </a:r>
          </a:p>
          <a:p>
            <a:pPr lvl="1"/>
            <a:r>
              <a:rPr lang="en-US" altLang="zh-CN" dirty="0" smtClean="0"/>
              <a:t> Input-&gt;</a:t>
            </a:r>
            <a:r>
              <a:rPr lang="en-US" altLang="zh-CN" dirty="0"/>
              <a:t>Hidden(Hidden-&gt;Hidden) : </a:t>
            </a:r>
            <a:r>
              <a:rPr lang="en-US" altLang="zh-CN" dirty="0" smtClean="0"/>
              <a:t>perceptron with a special activation function (sigmoid,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); actually when using sigmoid, it’s like logistic regression</a:t>
            </a:r>
          </a:p>
          <a:p>
            <a:pPr lvl="1"/>
            <a:r>
              <a:rPr lang="en-US" altLang="zh-CN" dirty="0" smtClean="0"/>
              <a:t>Hidden-&gt;Output: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function(Multiclass, Probability output)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2733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FNN-LM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58293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2" y="6093296"/>
            <a:ext cx="32403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Input: a word, one-hot vector, |V|-by-1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9957" y="6021288"/>
            <a:ext cx="497906" cy="926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68074" y="5512557"/>
            <a:ext cx="56376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3" y="5262299"/>
            <a:ext cx="28824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Param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C: matrix, m-by-|V|, mapping a one-hot vector</a:t>
            </a:r>
          </a:p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(word)  to a m-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dimen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vector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32106" y="4811364"/>
            <a:ext cx="49973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3" y="4470211"/>
            <a:ext cx="26239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Word feature : m-by-1 vector, distributed representation for word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 rot="5400000">
            <a:off x="5117851" y="4700553"/>
            <a:ext cx="276449" cy="3240359"/>
          </a:xfrm>
          <a:prstGeom prst="righ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15382" y="6458957"/>
            <a:ext cx="30963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Total N-1 words as context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7092280" y="4928608"/>
            <a:ext cx="276449" cy="1092680"/>
          </a:xfrm>
          <a:prstGeom prst="righ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80312" y="5013176"/>
            <a:ext cx="194421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C is shared across different words.</a:t>
            </a:r>
          </a:p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Concatenate N-1 word feature vector as a whole vector , (N-1)*m-by-1</a:t>
            </a:r>
          </a:p>
          <a:p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632106" y="4077072"/>
            <a:ext cx="1649701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959" y="3429000"/>
                <a:ext cx="2596612" cy="1087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𝑖h</m:t>
                        </m:r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matrix, h-by-(N-1)*m; vector, h-by-1, mapping word feature vector to hidden vector</a:t>
                </a:r>
                <a:endParaRPr lang="zh-CN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9" y="3429000"/>
                <a:ext cx="2596612" cy="1087990"/>
              </a:xfrm>
              <a:prstGeom prst="rect">
                <a:avLst/>
              </a:prstGeom>
              <a:blipFill rotWithShape="1">
                <a:blip r:embed="rId3"/>
                <a:stretch>
                  <a:fillRect l="-1408" t="-1124" r="-2582" b="-61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2849957" y="3356992"/>
            <a:ext cx="1610789" cy="28803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36512" y="3090446"/>
            <a:ext cx="2874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Tanh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Hidden layer: h-by-1 vector 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981992" y="2852936"/>
            <a:ext cx="2454104" cy="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7504" y="2052978"/>
                <a:ext cx="2596612" cy="1087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h𝑜</m:t>
                        </m:r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matrix, |V|-by-h; vector, |V|-by-1, mapping hidden layer vector to output vector</a:t>
                </a:r>
                <a:endParaRPr lang="zh-CN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52978"/>
                <a:ext cx="2596612" cy="1087990"/>
              </a:xfrm>
              <a:prstGeom prst="rect">
                <a:avLst/>
              </a:prstGeom>
              <a:blipFill rotWithShape="1">
                <a:blip r:embed="rId4"/>
                <a:stretch>
                  <a:fillRect l="-1408" t="-1124" r="-704" b="-6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>
            <a:off x="2881973" y="1844824"/>
            <a:ext cx="1133409" cy="504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190" y="764704"/>
            <a:ext cx="286879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Output layer: vector, |V|-by-1, use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softmax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, each element denotes indexed word probability given current context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6239710" y="332656"/>
            <a:ext cx="286879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Dashed line means input layer connect with output layer directly, optionally. In this slides, we don’t do this !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5" grpId="0"/>
      <p:bldP spid="17" grpId="0" animBg="1"/>
      <p:bldP spid="19" grpId="0"/>
      <p:bldP spid="20" grpId="0" animBg="1"/>
      <p:bldP spid="21" grpId="0"/>
      <p:bldP spid="28" grpId="0"/>
      <p:bldP spid="38" grpId="0"/>
      <p:bldP spid="41" grpId="0"/>
      <p:bldP spid="46" grpId="0"/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985</Words>
  <Application>Microsoft Office PowerPoint</Application>
  <PresentationFormat>全屏显示(4:3)</PresentationFormat>
  <Paragraphs>237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Office 主题</vt:lpstr>
      <vt:lpstr>An Introduction to  Neural Network Language Model</vt:lpstr>
      <vt:lpstr>Overview</vt:lpstr>
      <vt:lpstr>Language Model</vt:lpstr>
      <vt:lpstr>N-Gram Language Model</vt:lpstr>
      <vt:lpstr>FNN-LM</vt:lpstr>
      <vt:lpstr>FNN-LM</vt:lpstr>
      <vt:lpstr>FNN-LM</vt:lpstr>
      <vt:lpstr>FNN-LM</vt:lpstr>
      <vt:lpstr>FNN-LM</vt:lpstr>
      <vt:lpstr>FNN-LM</vt:lpstr>
      <vt:lpstr>FNN-LM</vt:lpstr>
      <vt:lpstr>FNN-LM</vt:lpstr>
      <vt:lpstr>FNN-LM</vt:lpstr>
      <vt:lpstr>Back Propagation Algorithm</vt:lpstr>
      <vt:lpstr>Back Propagation Algorithm</vt:lpstr>
      <vt:lpstr>Back Propagation Algorithm</vt:lpstr>
      <vt:lpstr>Back Propagation Algorithm</vt:lpstr>
      <vt:lpstr>Back Propagation Algorithm</vt:lpstr>
      <vt:lpstr>RNN-LM</vt:lpstr>
      <vt:lpstr>RNN-LM</vt:lpstr>
      <vt:lpstr>RNN-LM</vt:lpstr>
      <vt:lpstr>RNN-LM</vt:lpstr>
      <vt:lpstr>RNN-LM</vt:lpstr>
      <vt:lpstr>LSTM-LM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wangqiang</dc:creator>
  <cp:lastModifiedBy>admin</cp:lastModifiedBy>
  <cp:revision>191</cp:revision>
  <dcterms:created xsi:type="dcterms:W3CDTF">2015-12-06T09:17:27Z</dcterms:created>
  <dcterms:modified xsi:type="dcterms:W3CDTF">2015-12-16T16:27:58Z</dcterms:modified>
</cp:coreProperties>
</file>