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Default Extension="ppt" ContentType="application/vnd.ms-powerpoi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73"/>
  </p:notesMasterIdLst>
  <p:handoutMasterIdLst>
    <p:handoutMasterId r:id="rId74"/>
  </p:handoutMasterIdLst>
  <p:sldIdLst>
    <p:sldId id="631" r:id="rId2"/>
    <p:sldId id="645" r:id="rId3"/>
    <p:sldId id="637" r:id="rId4"/>
    <p:sldId id="639" r:id="rId5"/>
    <p:sldId id="506" r:id="rId6"/>
    <p:sldId id="640" r:id="rId7"/>
    <p:sldId id="638" r:id="rId8"/>
    <p:sldId id="508" r:id="rId9"/>
    <p:sldId id="507" r:id="rId10"/>
    <p:sldId id="633" r:id="rId11"/>
    <p:sldId id="649" r:id="rId12"/>
    <p:sldId id="634" r:id="rId13"/>
    <p:sldId id="570" r:id="rId14"/>
    <p:sldId id="546" r:id="rId15"/>
    <p:sldId id="538" r:id="rId16"/>
    <p:sldId id="547" r:id="rId17"/>
    <p:sldId id="569" r:id="rId18"/>
    <p:sldId id="617" r:id="rId19"/>
    <p:sldId id="540" r:id="rId20"/>
    <p:sldId id="571" r:id="rId21"/>
    <p:sldId id="572" r:id="rId22"/>
    <p:sldId id="605" r:id="rId23"/>
    <p:sldId id="606" r:id="rId24"/>
    <p:sldId id="607" r:id="rId25"/>
    <p:sldId id="574" r:id="rId26"/>
    <p:sldId id="550" r:id="rId27"/>
    <p:sldId id="612" r:id="rId28"/>
    <p:sldId id="613" r:id="rId29"/>
    <p:sldId id="553" r:id="rId30"/>
    <p:sldId id="614" r:id="rId31"/>
    <p:sldId id="543" r:id="rId32"/>
    <p:sldId id="544" r:id="rId33"/>
    <p:sldId id="615" r:id="rId34"/>
    <p:sldId id="545" r:id="rId35"/>
    <p:sldId id="616" r:id="rId36"/>
    <p:sldId id="527" r:id="rId37"/>
    <p:sldId id="531" r:id="rId38"/>
    <p:sldId id="529" r:id="rId39"/>
    <p:sldId id="276" r:id="rId40"/>
    <p:sldId id="642" r:id="rId41"/>
    <p:sldId id="643" r:id="rId42"/>
    <p:sldId id="532" r:id="rId43"/>
    <p:sldId id="537" r:id="rId44"/>
    <p:sldId id="471" r:id="rId45"/>
    <p:sldId id="472" r:id="rId46"/>
    <p:sldId id="479" r:id="rId47"/>
    <p:sldId id="473" r:id="rId48"/>
    <p:sldId id="292" r:id="rId49"/>
    <p:sldId id="355" r:id="rId50"/>
    <p:sldId id="644" r:id="rId51"/>
    <p:sldId id="481" r:id="rId52"/>
    <p:sldId id="482" r:id="rId53"/>
    <p:sldId id="483" r:id="rId54"/>
    <p:sldId id="484" r:id="rId55"/>
    <p:sldId id="485" r:id="rId56"/>
    <p:sldId id="487" r:id="rId57"/>
    <p:sldId id="557" r:id="rId58"/>
    <p:sldId id="583" r:id="rId59"/>
    <p:sldId id="584" r:id="rId60"/>
    <p:sldId id="490" r:id="rId61"/>
    <p:sldId id="491" r:id="rId62"/>
    <p:sldId id="497" r:id="rId63"/>
    <p:sldId id="585" r:id="rId64"/>
    <p:sldId id="602" r:id="rId65"/>
    <p:sldId id="603" r:id="rId66"/>
    <p:sldId id="503" r:id="rId67"/>
    <p:sldId id="650" r:id="rId68"/>
    <p:sldId id="646" r:id="rId69"/>
    <p:sldId id="593" r:id="rId70"/>
    <p:sldId id="635" r:id="rId71"/>
    <p:sldId id="619" r:id="rId72"/>
  </p:sldIdLst>
  <p:sldSz cx="9144000" cy="6858000" type="screen4x3"/>
  <p:notesSz cx="6858000" cy="9144000"/>
  <p:defaultTextStyle>
    <a:defPPr>
      <a:defRPr lang="en-US"/>
    </a:defPPr>
    <a:lvl1pPr algn="ctr" rtl="0" eaLnBrk="0" fontAlgn="base" hangingPunct="0">
      <a:spcBef>
        <a:spcPct val="50000"/>
      </a:spcBef>
      <a:spcAft>
        <a:spcPct val="0"/>
      </a:spcAft>
      <a:defRPr sz="2400" kern="1200">
        <a:solidFill>
          <a:schemeClr val="tx1"/>
        </a:solidFill>
        <a:latin typeface="Times New Roman" pitchFamily="18" charset="0"/>
        <a:ea typeface="宋体" pitchFamily="2" charset="-122"/>
        <a:cs typeface="+mn-cs"/>
      </a:defRPr>
    </a:lvl1pPr>
    <a:lvl2pPr marL="457200" algn="ctr" rtl="0" eaLnBrk="0" fontAlgn="base" hangingPunct="0">
      <a:spcBef>
        <a:spcPct val="50000"/>
      </a:spcBef>
      <a:spcAft>
        <a:spcPct val="0"/>
      </a:spcAft>
      <a:defRPr sz="2400" kern="1200">
        <a:solidFill>
          <a:schemeClr val="tx1"/>
        </a:solidFill>
        <a:latin typeface="Times New Roman" pitchFamily="18" charset="0"/>
        <a:ea typeface="宋体" pitchFamily="2" charset="-122"/>
        <a:cs typeface="+mn-cs"/>
      </a:defRPr>
    </a:lvl2pPr>
    <a:lvl3pPr marL="914400" algn="ctr" rtl="0" eaLnBrk="0" fontAlgn="base" hangingPunct="0">
      <a:spcBef>
        <a:spcPct val="50000"/>
      </a:spcBef>
      <a:spcAft>
        <a:spcPct val="0"/>
      </a:spcAft>
      <a:defRPr sz="2400" kern="1200">
        <a:solidFill>
          <a:schemeClr val="tx1"/>
        </a:solidFill>
        <a:latin typeface="Times New Roman" pitchFamily="18" charset="0"/>
        <a:ea typeface="宋体" pitchFamily="2" charset="-122"/>
        <a:cs typeface="+mn-cs"/>
      </a:defRPr>
    </a:lvl3pPr>
    <a:lvl4pPr marL="1371600" algn="ctr" rtl="0" eaLnBrk="0" fontAlgn="base" hangingPunct="0">
      <a:spcBef>
        <a:spcPct val="50000"/>
      </a:spcBef>
      <a:spcAft>
        <a:spcPct val="0"/>
      </a:spcAft>
      <a:defRPr sz="2400" kern="1200">
        <a:solidFill>
          <a:schemeClr val="tx1"/>
        </a:solidFill>
        <a:latin typeface="Times New Roman" pitchFamily="18" charset="0"/>
        <a:ea typeface="宋体" pitchFamily="2" charset="-122"/>
        <a:cs typeface="+mn-cs"/>
      </a:defRPr>
    </a:lvl4pPr>
    <a:lvl5pPr marL="1828800" algn="ctr" rtl="0" eaLnBrk="0" fontAlgn="base" hangingPunct="0">
      <a:spcBef>
        <a:spcPct val="5000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CC99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87" autoAdjust="0"/>
    <p:restoredTop sz="61303" autoAdjust="0"/>
  </p:normalViewPr>
  <p:slideViewPr>
    <p:cSldViewPr>
      <p:cViewPr>
        <p:scale>
          <a:sx n="71" d="100"/>
          <a:sy n="71" d="100"/>
        </p:scale>
        <p:origin x="-1644" y="-8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96"/>
    </p:cViewPr>
  </p:sorterViewPr>
  <p:notesViewPr>
    <p:cSldViewPr>
      <p:cViewPr varScale="1">
        <p:scale>
          <a:sx n="37" d="100"/>
          <a:sy n="37" d="100"/>
        </p:scale>
        <p:origin x="-1090" y="-53"/>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kumimoji="1" sz="1200">
                <a:ea typeface="宋体" pitchFamily="2" charset="-122"/>
              </a:defRPr>
            </a:lvl1pPr>
          </a:lstStyle>
          <a:p>
            <a:pPr>
              <a:defRPr/>
            </a:pPr>
            <a:endParaRPr lang="en-US" altLang="zh-CN"/>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kumimoji="1" sz="120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kumimoji="1" sz="1200">
                <a:ea typeface="宋体" pitchFamily="2" charset="-122"/>
              </a:defRPr>
            </a:lvl1pPr>
          </a:lstStyle>
          <a:p>
            <a:pPr>
              <a:defRPr/>
            </a:pPr>
            <a:fld id="{C59D295D-0288-4328-98D4-189099599C7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kumimoji="1" sz="1200">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a:ea typeface="宋体" pitchFamily="2" charset="-122"/>
              </a:defRPr>
            </a:lvl1pPr>
          </a:lstStyle>
          <a:p>
            <a:pPr>
              <a:defRPr/>
            </a:pPr>
            <a:endParaRPr lang="en-US" altLang="zh-CN"/>
          </a:p>
        </p:txBody>
      </p:sp>
      <p:sp>
        <p:nvSpPr>
          <p:cNvPr id="75780" name="Rectangle 4"/>
          <p:cNvSpPr>
            <a:spLocks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kumimoji="1" sz="120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kumimoji="1" sz="1200">
                <a:ea typeface="宋体" pitchFamily="2" charset="-122"/>
              </a:defRPr>
            </a:lvl1pPr>
          </a:lstStyle>
          <a:p>
            <a:pPr>
              <a:defRPr/>
            </a:pPr>
            <a:fld id="{45E044B0-74F2-4273-ACC0-02F01A1B676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E6947E4-7C62-45CD-8A3F-7D464CCA183E}" type="slidenum">
              <a:rPr lang="en-US" altLang="zh-CN" smtClean="0"/>
              <a:pPr/>
              <a:t>12</a:t>
            </a:fld>
            <a:endParaRPr lang="en-US" altLang="zh-CN" smtClean="0"/>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p:spPr>
        <p:txBody>
          <a:bodyPr/>
          <a:lstStyle/>
          <a:p>
            <a:r>
              <a:rPr lang="en-US" altLang="zh-CN" smtClean="0"/>
              <a:t>&lt;&lt;</a:t>
            </a:r>
            <a:r>
              <a:rPr lang="zh-CN" altLang="en-US" smtClean="0"/>
              <a:t>左移符号，就是把相关值的二进制位向左移动，结尾补</a:t>
            </a:r>
            <a:r>
              <a:rPr lang="en-US" altLang="zh-CN" smtClean="0"/>
              <a:t>0</a:t>
            </a:r>
            <a:r>
              <a:rPr lang="zh-CN" altLang="en-US" smtClean="0"/>
              <a:t>，比如</a:t>
            </a:r>
            <a:r>
              <a:rPr lang="en-US" altLang="zh-CN" smtClean="0"/>
              <a:t>5&lt;&lt;2</a:t>
            </a:r>
            <a:r>
              <a:rPr lang="zh-CN" altLang="en-US" smtClean="0"/>
              <a:t>就是把</a:t>
            </a:r>
            <a:r>
              <a:rPr lang="en-US" altLang="zh-CN" smtClean="0"/>
              <a:t>5</a:t>
            </a:r>
            <a:r>
              <a:rPr lang="zh-CN" altLang="en-US" smtClean="0"/>
              <a:t>的二进制</a:t>
            </a:r>
            <a:r>
              <a:rPr lang="en-US" altLang="zh-CN" smtClean="0"/>
              <a:t>00000101</a:t>
            </a:r>
            <a:r>
              <a:rPr lang="zh-CN" altLang="en-US" smtClean="0"/>
              <a:t>向左移动</a:t>
            </a:r>
            <a:r>
              <a:rPr lang="en-US" altLang="zh-CN" smtClean="0"/>
              <a:t>2</a:t>
            </a:r>
            <a:r>
              <a:rPr lang="zh-CN" altLang="en-US" smtClean="0"/>
              <a:t>位，结果为</a:t>
            </a:r>
            <a:r>
              <a:rPr lang="en-US" altLang="zh-CN" smtClean="0"/>
              <a:t>00010100</a:t>
            </a:r>
            <a:endParaRPr lang="zh-CN" altLang="en-US" smtClean="0"/>
          </a:p>
        </p:txBody>
      </p:sp>
      <p:sp>
        <p:nvSpPr>
          <p:cNvPr id="77828" name="灯片编号占位符 3"/>
          <p:cNvSpPr>
            <a:spLocks noGrp="1"/>
          </p:cNvSpPr>
          <p:nvPr>
            <p:ph type="sldNum" sz="quarter" idx="5"/>
          </p:nvPr>
        </p:nvSpPr>
        <p:spPr>
          <a:noFill/>
        </p:spPr>
        <p:txBody>
          <a:bodyPr/>
          <a:lstStyle/>
          <a:p>
            <a:fld id="{03FD4083-25A7-406B-A560-C86A4D4C4E53}" type="slidenum">
              <a:rPr lang="zh-CN" altLang="en-US" smtClean="0"/>
              <a:pPr/>
              <a:t>25</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147175" cy="1063625"/>
            <a:chOff x="-2" y="1536"/>
            <a:chExt cx="5762" cy="670"/>
          </a:xfrm>
        </p:grpSpPr>
        <p:grpSp>
          <p:nvGrpSpPr>
            <p:cNvPr id="5" name="Group 3"/>
            <p:cNvGrpSpPr>
              <a:grpSpLocks/>
            </p:cNvGrpSpPr>
            <p:nvPr/>
          </p:nvGrpSpPr>
          <p:grpSpPr bwMode="auto">
            <a:xfrm flipH="1">
              <a:off x="-2" y="1562"/>
              <a:ext cx="5763" cy="656"/>
              <a:chOff x="-3" y="1562"/>
              <a:chExt cx="5763" cy="656"/>
            </a:xfrm>
          </p:grpSpPr>
          <p:sp>
            <p:nvSpPr>
              <p:cNvPr id="8" name="Freeform 4"/>
              <p:cNvSpPr>
                <a:spLocks/>
              </p:cNvSpPr>
              <p:nvPr/>
            </p:nvSpPr>
            <p:spPr bwMode="ltGray">
              <a:xfrm rot="-5400000">
                <a:off x="2558"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zh-CN" altLang="en-US"/>
              </a:p>
            </p:txBody>
          </p:sp>
          <p:sp>
            <p:nvSpPr>
              <p:cNvPr id="9" name="Freeform 5"/>
              <p:cNvSpPr>
                <a:spLocks/>
              </p:cNvSpPr>
              <p:nvPr/>
            </p:nvSpPr>
            <p:spPr bwMode="ltGray">
              <a:xfrm rot="-5400000">
                <a:off x="1322"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zh-CN" altLang="en-US"/>
              </a:p>
            </p:txBody>
          </p:sp>
          <p:sp>
            <p:nvSpPr>
              <p:cNvPr id="10"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zh-CN" altLang="en-US"/>
              </a:p>
            </p:txBody>
          </p:sp>
          <p:sp>
            <p:nvSpPr>
              <p:cNvPr id="11" name="Freeform 7"/>
              <p:cNvSpPr>
                <a:spLocks/>
              </p:cNvSpPr>
              <p:nvPr/>
            </p:nvSpPr>
            <p:spPr bwMode="ltGray">
              <a:xfrm rot="-5400000">
                <a:off x="-58" y="1778"/>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zh-CN" altLang="en-US"/>
              </a:p>
            </p:txBody>
          </p:sp>
          <p:sp>
            <p:nvSpPr>
              <p:cNvPr id="12"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zh-CN" altLang="en-US"/>
              </a:p>
            </p:txBody>
          </p:sp>
          <p:sp>
            <p:nvSpPr>
              <p:cNvPr id="13"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zh-CN" altLang="en-US"/>
              </a:p>
            </p:txBody>
          </p:sp>
          <p:sp>
            <p:nvSpPr>
              <p:cNvPr id="14" name="Freeform 10"/>
              <p:cNvSpPr>
                <a:spLocks/>
              </p:cNvSpPr>
              <p:nvPr/>
            </p:nvSpPr>
            <p:spPr bwMode="ltGray">
              <a:xfrm rot="-5400000">
                <a:off x="154" y="1752"/>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zh-CN" altLang="en-US"/>
              </a:p>
            </p:txBody>
          </p:sp>
          <p:sp>
            <p:nvSpPr>
              <p:cNvPr id="15" name="Freeform 11"/>
              <p:cNvSpPr>
                <a:spLocks/>
              </p:cNvSpPr>
              <p:nvPr/>
            </p:nvSpPr>
            <p:spPr bwMode="ltGray">
              <a:xfrm rot="-5400000">
                <a:off x="3186" y="1665"/>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zh-CN" altLang="en-US"/>
              </a:p>
            </p:txBody>
          </p:sp>
          <p:sp>
            <p:nvSpPr>
              <p:cNvPr id="16"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zh-CN" altLang="en-US"/>
              </a:p>
            </p:txBody>
          </p:sp>
          <p:sp>
            <p:nvSpPr>
              <p:cNvPr id="17" name="Freeform 13"/>
              <p:cNvSpPr>
                <a:spLocks/>
              </p:cNvSpPr>
              <p:nvPr/>
            </p:nvSpPr>
            <p:spPr bwMode="ltGray">
              <a:xfrm rot="-5400000">
                <a:off x="1828" y="1773"/>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zh-CN" altLang="en-US"/>
              </a:p>
            </p:txBody>
          </p:sp>
          <p:sp>
            <p:nvSpPr>
              <p:cNvPr id="18"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zh-CN" altLang="en-US"/>
              </a:p>
            </p:txBody>
          </p:sp>
          <p:sp>
            <p:nvSpPr>
              <p:cNvPr id="19" name="Freeform 15"/>
              <p:cNvSpPr>
                <a:spLocks/>
              </p:cNvSpPr>
              <p:nvPr/>
            </p:nvSpPr>
            <p:spPr bwMode="ltGray">
              <a:xfrm rot="-5400000">
                <a:off x="2328"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zh-CN" altLang="en-US"/>
              </a:p>
            </p:txBody>
          </p:sp>
          <p:sp>
            <p:nvSpPr>
              <p:cNvPr id="20"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zh-CN" altLang="en-US"/>
              </a:p>
            </p:txBody>
          </p:sp>
          <p:sp>
            <p:nvSpPr>
              <p:cNvPr id="21" name="Freeform 17"/>
              <p:cNvSpPr>
                <a:spLocks/>
              </p:cNvSpPr>
              <p:nvPr/>
            </p:nvSpPr>
            <p:spPr bwMode="ltGray">
              <a:xfrm rot="-5400000">
                <a:off x="4052"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zh-CN" altLang="en-US"/>
              </a:p>
            </p:txBody>
          </p:sp>
          <p:sp>
            <p:nvSpPr>
              <p:cNvPr id="22"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zh-CN" altLang="en-US"/>
              </a:p>
            </p:txBody>
          </p:sp>
          <p:sp>
            <p:nvSpPr>
              <p:cNvPr id="23" name="Freeform 19"/>
              <p:cNvSpPr>
                <a:spLocks/>
              </p:cNvSpPr>
              <p:nvPr/>
            </p:nvSpPr>
            <p:spPr bwMode="ltGray">
              <a:xfrm rot="-5400000">
                <a:off x="4558" y="1761"/>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zh-CN" altLang="en-US"/>
              </a:p>
            </p:txBody>
          </p:sp>
          <p:sp>
            <p:nvSpPr>
              <p:cNvPr id="24"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zh-CN" altLang="en-US"/>
              </a:p>
            </p:txBody>
          </p:sp>
          <p:sp>
            <p:nvSpPr>
              <p:cNvPr id="25" name="Freeform 21"/>
              <p:cNvSpPr>
                <a:spLocks/>
              </p:cNvSpPr>
              <p:nvPr/>
            </p:nvSpPr>
            <p:spPr bwMode="ltGray">
              <a:xfrm rot="-5400000">
                <a:off x="5058"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zh-CN" altLang="en-US"/>
              </a:p>
            </p:txBody>
          </p:sp>
          <p:sp>
            <p:nvSpPr>
              <p:cNvPr id="26"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zh-CN" altLang="en-US"/>
              </a:p>
            </p:txBody>
          </p:sp>
        </p:grpSp>
        <p:sp>
          <p:nvSpPr>
            <p:cNvPr id="6"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pPr>
                <a:defRPr/>
              </a:pPr>
              <a:endParaRPr lang="zh-CN" altLang="en-US"/>
            </a:p>
          </p:txBody>
        </p:sp>
        <p:sp>
          <p:nvSpPr>
            <p:cNvPr id="7"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pPr>
                <a:defRPr/>
              </a:pPr>
              <a:endParaRPr lang="zh-CN" altLang="en-US"/>
            </a:p>
          </p:txBody>
        </p:sp>
      </p:grpSp>
      <p:sp>
        <p:nvSpPr>
          <p:cNvPr id="54297" name="Rectangle 25"/>
          <p:cNvSpPr>
            <a:spLocks noGrp="1" noChangeArrowheads="1"/>
          </p:cNvSpPr>
          <p:nvPr>
            <p:ph type="ctrTitle"/>
          </p:nvPr>
        </p:nvSpPr>
        <p:spPr>
          <a:xfrm>
            <a:off x="1173163" y="1341438"/>
            <a:ext cx="7772400" cy="1143000"/>
          </a:xfrm>
        </p:spPr>
        <p:txBody>
          <a:bodyPr/>
          <a:lstStyle>
            <a:lvl1pPr>
              <a:defRPr/>
            </a:lvl1pPr>
          </a:lstStyle>
          <a:p>
            <a:r>
              <a:rPr lang="zh-CN" altLang="en-US"/>
              <a:t>单击此处编辑母版标题样式</a:t>
            </a:r>
            <a:endParaRPr lang="zh-CN" altLang="zh-CN"/>
          </a:p>
        </p:txBody>
      </p:sp>
      <p:sp>
        <p:nvSpPr>
          <p:cNvPr id="54298"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r>
              <a:rPr lang="zh-CN" altLang="en-US"/>
              <a:t>单击此处编辑母版副标题样式</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ltLang="zh-CN"/>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ltLang="zh-CN"/>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708BF5BF-A949-44D8-A49E-D0409EE109C5}"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9"/>
          <p:cNvSpPr>
            <a:spLocks noGrp="1" noChangeArrowheads="1"/>
          </p:cNvSpPr>
          <p:nvPr>
            <p:ph type="sldNum" sz="quarter" idx="12"/>
          </p:nvPr>
        </p:nvSpPr>
        <p:spPr>
          <a:ln/>
        </p:spPr>
        <p:txBody>
          <a:bodyPr/>
          <a:lstStyle>
            <a:lvl1pPr>
              <a:defRPr/>
            </a:lvl1pPr>
          </a:lstStyle>
          <a:p>
            <a:pPr>
              <a:defRPr/>
            </a:pPr>
            <a:fld id="{B2D8C00C-FD02-4A38-8CC9-5E39B4671167}"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9"/>
          <p:cNvSpPr>
            <a:spLocks noGrp="1" noChangeArrowheads="1"/>
          </p:cNvSpPr>
          <p:nvPr>
            <p:ph type="sldNum" sz="quarter" idx="12"/>
          </p:nvPr>
        </p:nvSpPr>
        <p:spPr>
          <a:ln/>
        </p:spPr>
        <p:txBody>
          <a:bodyPr/>
          <a:lstStyle>
            <a:lvl1pPr>
              <a:defRPr/>
            </a:lvl1pPr>
          </a:lstStyle>
          <a:p>
            <a:pPr>
              <a:defRPr/>
            </a:pPr>
            <a:fld id="{AAD9754C-3635-4661-B820-BDD8A76BABC7}"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73163" y="457200"/>
            <a:ext cx="7772400" cy="5638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9"/>
          <p:cNvSpPr>
            <a:spLocks noGrp="1" noChangeArrowheads="1"/>
          </p:cNvSpPr>
          <p:nvPr>
            <p:ph type="sldNum" sz="quarter" idx="12"/>
          </p:nvPr>
        </p:nvSpPr>
        <p:spPr>
          <a:ln/>
        </p:spPr>
        <p:txBody>
          <a:bodyPr/>
          <a:lstStyle>
            <a:lvl1pPr>
              <a:defRPr/>
            </a:lvl1pPr>
          </a:lstStyle>
          <a:p>
            <a:pPr>
              <a:defRPr/>
            </a:pPr>
            <a:fld id="{6CA5F91B-34D4-443E-9451-3E154A424159}"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9"/>
          <p:cNvSpPr>
            <a:spLocks noGrp="1" noChangeArrowheads="1"/>
          </p:cNvSpPr>
          <p:nvPr>
            <p:ph type="sldNum" sz="quarter" idx="12"/>
          </p:nvPr>
        </p:nvSpPr>
        <p:spPr>
          <a:ln/>
        </p:spPr>
        <p:txBody>
          <a:bodyPr/>
          <a:lstStyle>
            <a:lvl1pPr>
              <a:defRPr/>
            </a:lvl1pPr>
          </a:lstStyle>
          <a:p>
            <a:pPr>
              <a:defRPr/>
            </a:pPr>
            <a:fld id="{4CBB17E8-9B92-4B54-A7E6-185E3511C5A7}"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9"/>
          <p:cNvSpPr>
            <a:spLocks noGrp="1" noChangeArrowheads="1"/>
          </p:cNvSpPr>
          <p:nvPr>
            <p:ph type="sldNum" sz="quarter" idx="12"/>
          </p:nvPr>
        </p:nvSpPr>
        <p:spPr>
          <a:ln/>
        </p:spPr>
        <p:txBody>
          <a:bodyPr/>
          <a:lstStyle>
            <a:lvl1pPr>
              <a:defRPr/>
            </a:lvl1pPr>
          </a:lstStyle>
          <a:p>
            <a:pPr>
              <a:defRPr/>
            </a:pPr>
            <a:fld id="{3A732AC9-3963-4FAE-A488-DC5F72EDF54D}"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9"/>
          <p:cNvSpPr>
            <a:spLocks noGrp="1" noChangeArrowheads="1"/>
          </p:cNvSpPr>
          <p:nvPr>
            <p:ph type="sldNum" sz="quarter" idx="12"/>
          </p:nvPr>
        </p:nvSpPr>
        <p:spPr>
          <a:ln/>
        </p:spPr>
        <p:txBody>
          <a:bodyPr/>
          <a:lstStyle>
            <a:lvl1pPr>
              <a:defRPr/>
            </a:lvl1pPr>
          </a:lstStyle>
          <a:p>
            <a:pPr>
              <a:defRPr/>
            </a:pPr>
            <a:fld id="{5E75B1C0-AADD-43CD-9274-C30423430A5C}"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9"/>
          <p:cNvSpPr>
            <a:spLocks noGrp="1" noChangeArrowheads="1"/>
          </p:cNvSpPr>
          <p:nvPr>
            <p:ph type="sldNum" sz="quarter" idx="12"/>
          </p:nvPr>
        </p:nvSpPr>
        <p:spPr>
          <a:ln/>
        </p:spPr>
        <p:txBody>
          <a:bodyPr/>
          <a:lstStyle>
            <a:lvl1pPr>
              <a:defRPr/>
            </a:lvl1pPr>
          </a:lstStyle>
          <a:p>
            <a:pPr>
              <a:defRPr/>
            </a:pPr>
            <a:fld id="{D4A03E66-0F45-4230-87AC-2F119FFB44B2}"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9"/>
          <p:cNvSpPr>
            <a:spLocks noGrp="1" noChangeArrowheads="1"/>
          </p:cNvSpPr>
          <p:nvPr>
            <p:ph type="sldNum" sz="quarter" idx="12"/>
          </p:nvPr>
        </p:nvSpPr>
        <p:spPr>
          <a:ln/>
        </p:spPr>
        <p:txBody>
          <a:bodyPr/>
          <a:lstStyle>
            <a:lvl1pPr>
              <a:defRPr/>
            </a:lvl1pPr>
          </a:lstStyle>
          <a:p>
            <a:pPr>
              <a:defRPr/>
            </a:pPr>
            <a:fld id="{59E88431-8B28-47C6-B543-84997A7852D2}"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9"/>
          <p:cNvSpPr>
            <a:spLocks noGrp="1" noChangeArrowheads="1"/>
          </p:cNvSpPr>
          <p:nvPr>
            <p:ph type="sldNum" sz="quarter" idx="12"/>
          </p:nvPr>
        </p:nvSpPr>
        <p:spPr>
          <a:ln/>
        </p:spPr>
        <p:txBody>
          <a:bodyPr/>
          <a:lstStyle>
            <a:lvl1pPr>
              <a:defRPr/>
            </a:lvl1pPr>
          </a:lstStyle>
          <a:p>
            <a:pPr>
              <a:defRPr/>
            </a:pPr>
            <a:fld id="{1FAAE5B1-1505-4FEE-B417-5A80636E64D1}"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9"/>
          <p:cNvSpPr>
            <a:spLocks noGrp="1" noChangeArrowheads="1"/>
          </p:cNvSpPr>
          <p:nvPr>
            <p:ph type="sldNum" sz="quarter" idx="12"/>
          </p:nvPr>
        </p:nvSpPr>
        <p:spPr>
          <a:ln/>
        </p:spPr>
        <p:txBody>
          <a:bodyPr/>
          <a:lstStyle>
            <a:lvl1pPr>
              <a:defRPr/>
            </a:lvl1pPr>
          </a:lstStyle>
          <a:p>
            <a:pPr>
              <a:defRPr/>
            </a:pPr>
            <a:fld id="{9F6DC7EE-16EB-46DC-98D2-702464F33590}"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9"/>
          <p:cNvSpPr>
            <a:spLocks noGrp="1" noChangeArrowheads="1"/>
          </p:cNvSpPr>
          <p:nvPr>
            <p:ph type="sldNum" sz="quarter" idx="12"/>
          </p:nvPr>
        </p:nvSpPr>
        <p:spPr>
          <a:ln/>
        </p:spPr>
        <p:txBody>
          <a:bodyPr/>
          <a:lstStyle>
            <a:lvl1pPr>
              <a:defRPr/>
            </a:lvl1pPr>
          </a:lstStyle>
          <a:p>
            <a:pPr>
              <a:defRPr/>
            </a:pPr>
            <a:fld id="{1EE1601D-ADD5-4354-B1CE-DBBAABC67C58}"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4763"/>
            <a:ext cx="1063625" cy="6858001"/>
            <a:chOff x="0" y="-3"/>
            <a:chExt cx="670" cy="4320"/>
          </a:xfrm>
        </p:grpSpPr>
        <p:grpSp>
          <p:nvGrpSpPr>
            <p:cNvPr id="7176" name="Group 3"/>
            <p:cNvGrpSpPr>
              <a:grpSpLocks/>
            </p:cNvGrpSpPr>
            <p:nvPr/>
          </p:nvGrpSpPr>
          <p:grpSpPr bwMode="auto">
            <a:xfrm rot="16200000" flipH="1">
              <a:off x="-1815" y="1838"/>
              <a:ext cx="4320" cy="638"/>
              <a:chOff x="-2" y="1562"/>
              <a:chExt cx="5762" cy="638"/>
            </a:xfrm>
          </p:grpSpPr>
          <p:sp>
            <p:nvSpPr>
              <p:cNvPr id="53252" name="Freeform 4"/>
              <p:cNvSpPr>
                <a:spLocks/>
              </p:cNvSpPr>
              <p:nvPr/>
            </p:nvSpPr>
            <p:spPr bwMode="ltGray">
              <a:xfrm rot="-5400000">
                <a:off x="2554" y="-990"/>
                <a:ext cx="624" cy="5746"/>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zh-CN" altLang="en-US"/>
              </a:p>
            </p:txBody>
          </p:sp>
          <p:sp>
            <p:nvSpPr>
              <p:cNvPr id="53253"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zh-CN" altLang="en-US"/>
              </a:p>
            </p:txBody>
          </p:sp>
          <p:sp>
            <p:nvSpPr>
              <p:cNvPr id="53254" name="Freeform 6"/>
              <p:cNvSpPr>
                <a:spLocks/>
              </p:cNvSpPr>
              <p:nvPr/>
            </p:nvSpPr>
            <p:spPr bwMode="ltGray">
              <a:xfrm rot="-5400000">
                <a:off x="928" y="1695"/>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zh-CN" altLang="en-US"/>
              </a:p>
            </p:txBody>
          </p:sp>
          <p:sp>
            <p:nvSpPr>
              <p:cNvPr id="53255" name="Freeform 7"/>
              <p:cNvSpPr>
                <a:spLocks/>
              </p:cNvSpPr>
              <p:nvPr/>
            </p:nvSpPr>
            <p:spPr bwMode="ltGray">
              <a:xfrm rot="-5400000">
                <a:off x="-111" y="1779"/>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zh-CN" altLang="en-US"/>
              </a:p>
            </p:txBody>
          </p:sp>
          <p:sp>
            <p:nvSpPr>
              <p:cNvPr id="53256" name="Freeform 8"/>
              <p:cNvSpPr>
                <a:spLocks/>
              </p:cNvSpPr>
              <p:nvPr/>
            </p:nvSpPr>
            <p:spPr bwMode="ltGray">
              <a:xfrm rot="-5400000">
                <a:off x="664" y="1733"/>
                <a:ext cx="624"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zh-CN" altLang="en-US"/>
              </a:p>
            </p:txBody>
          </p:sp>
          <p:sp>
            <p:nvSpPr>
              <p:cNvPr id="53257" name="Freeform 9"/>
              <p:cNvSpPr>
                <a:spLocks/>
              </p:cNvSpPr>
              <p:nvPr/>
            </p:nvSpPr>
            <p:spPr bwMode="ltGray">
              <a:xfrm rot="-5400000">
                <a:off x="407" y="1699"/>
                <a:ext cx="624" cy="364"/>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zh-CN" altLang="en-US"/>
              </a:p>
            </p:txBody>
          </p:sp>
          <p:sp>
            <p:nvSpPr>
              <p:cNvPr id="53258" name="Freeform 10"/>
              <p:cNvSpPr>
                <a:spLocks/>
              </p:cNvSpPr>
              <p:nvPr/>
            </p:nvSpPr>
            <p:spPr bwMode="ltGray">
              <a:xfrm rot="-5400000">
                <a:off x="120" y="1728"/>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zh-CN" altLang="en-US"/>
              </a:p>
            </p:txBody>
          </p:sp>
          <p:sp>
            <p:nvSpPr>
              <p:cNvPr id="53259" name="Freeform 11"/>
              <p:cNvSpPr>
                <a:spLocks/>
              </p:cNvSpPr>
              <p:nvPr/>
            </p:nvSpPr>
            <p:spPr bwMode="ltGray">
              <a:xfrm rot="-5400000">
                <a:off x="3139" y="1638"/>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zh-CN" altLang="en-US"/>
              </a:p>
            </p:txBody>
          </p:sp>
          <p:sp>
            <p:nvSpPr>
              <p:cNvPr id="53260" name="Freeform 12"/>
              <p:cNvSpPr>
                <a:spLocks/>
              </p:cNvSpPr>
              <p:nvPr/>
            </p:nvSpPr>
            <p:spPr bwMode="ltGray">
              <a:xfrm rot="-5400000">
                <a:off x="2870"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zh-CN" altLang="en-US"/>
              </a:p>
            </p:txBody>
          </p:sp>
          <p:sp>
            <p:nvSpPr>
              <p:cNvPr id="53261" name="Freeform 13"/>
              <p:cNvSpPr>
                <a:spLocks/>
              </p:cNvSpPr>
              <p:nvPr/>
            </p:nvSpPr>
            <p:spPr bwMode="ltGray">
              <a:xfrm rot="-5400000">
                <a:off x="1829" y="1747"/>
                <a:ext cx="624"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zh-CN" altLang="en-US"/>
              </a:p>
            </p:txBody>
          </p:sp>
          <p:sp>
            <p:nvSpPr>
              <p:cNvPr id="53262" name="Freeform 14"/>
              <p:cNvSpPr>
                <a:spLocks/>
              </p:cNvSpPr>
              <p:nvPr/>
            </p:nvSpPr>
            <p:spPr bwMode="ltGray">
              <a:xfrm rot="-5400000">
                <a:off x="2516" y="1729"/>
                <a:ext cx="624"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zh-CN" altLang="en-US"/>
              </a:p>
            </p:txBody>
          </p:sp>
          <p:sp>
            <p:nvSpPr>
              <p:cNvPr id="53263" name="Freeform 15"/>
              <p:cNvSpPr>
                <a:spLocks/>
              </p:cNvSpPr>
              <p:nvPr/>
            </p:nvSpPr>
            <p:spPr bwMode="ltGray">
              <a:xfrm rot="-5400000">
                <a:off x="2330" y="1695"/>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zh-CN" altLang="en-US"/>
              </a:p>
            </p:txBody>
          </p:sp>
          <p:sp>
            <p:nvSpPr>
              <p:cNvPr id="53264" name="Freeform 16"/>
              <p:cNvSpPr>
                <a:spLocks/>
              </p:cNvSpPr>
              <p:nvPr/>
            </p:nvSpPr>
            <p:spPr bwMode="ltGray">
              <a:xfrm rot="-5400000">
                <a:off x="200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zh-CN" altLang="en-US"/>
              </a:p>
            </p:txBody>
          </p:sp>
          <p:sp>
            <p:nvSpPr>
              <p:cNvPr id="53265" name="Freeform 17"/>
              <p:cNvSpPr>
                <a:spLocks/>
              </p:cNvSpPr>
              <p:nvPr/>
            </p:nvSpPr>
            <p:spPr bwMode="ltGray">
              <a:xfrm rot="-5400000">
                <a:off x="4007" y="1616"/>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zh-CN" altLang="en-US"/>
              </a:p>
            </p:txBody>
          </p:sp>
          <p:sp>
            <p:nvSpPr>
              <p:cNvPr id="53266" name="Freeform 18"/>
              <p:cNvSpPr>
                <a:spLocks/>
              </p:cNvSpPr>
              <p:nvPr/>
            </p:nvSpPr>
            <p:spPr bwMode="ltGray">
              <a:xfrm rot="-5400000">
                <a:off x="3629" y="1646"/>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zh-CN" altLang="en-US"/>
              </a:p>
            </p:txBody>
          </p:sp>
          <p:sp>
            <p:nvSpPr>
              <p:cNvPr id="53267" name="Freeform 19"/>
              <p:cNvSpPr>
                <a:spLocks/>
              </p:cNvSpPr>
              <p:nvPr/>
            </p:nvSpPr>
            <p:spPr bwMode="ltGray">
              <a:xfrm rot="-5400000">
                <a:off x="4476" y="1720"/>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zh-CN" altLang="en-US"/>
              </a:p>
            </p:txBody>
          </p:sp>
          <p:sp>
            <p:nvSpPr>
              <p:cNvPr id="53268" name="Freeform 20"/>
              <p:cNvSpPr>
                <a:spLocks/>
              </p:cNvSpPr>
              <p:nvPr/>
            </p:nvSpPr>
            <p:spPr bwMode="ltGray">
              <a:xfrm>
                <a:off x="5469" y="1535"/>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zh-CN" altLang="en-US"/>
              </a:p>
            </p:txBody>
          </p:sp>
          <p:sp>
            <p:nvSpPr>
              <p:cNvPr id="53269" name="Freeform 21"/>
              <p:cNvSpPr>
                <a:spLocks/>
              </p:cNvSpPr>
              <p:nvPr/>
            </p:nvSpPr>
            <p:spPr bwMode="ltGray">
              <a:xfrm rot="-5400000">
                <a:off x="5043" y="1641"/>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zh-CN" altLang="en-US"/>
              </a:p>
            </p:txBody>
          </p:sp>
          <p:sp>
            <p:nvSpPr>
              <p:cNvPr id="53270" name="Freeform 22"/>
              <p:cNvSpPr>
                <a:spLocks/>
              </p:cNvSpPr>
              <p:nvPr/>
            </p:nvSpPr>
            <p:spPr bwMode="ltGray">
              <a:xfrm rot="-5400000">
                <a:off x="4724" y="1667"/>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zh-CN" altLang="en-US"/>
              </a:p>
            </p:txBody>
          </p:sp>
        </p:grpSp>
        <p:sp>
          <p:nvSpPr>
            <p:cNvPr id="53271"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pPr>
                <a:defRPr/>
              </a:pPr>
              <a:endParaRPr lang="zh-CN" altLang="en-US"/>
            </a:p>
          </p:txBody>
        </p:sp>
        <p:sp>
          <p:nvSpPr>
            <p:cNvPr id="53272"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pPr>
                <a:defRPr/>
              </a:pPr>
              <a:endParaRPr lang="zh-CN" altLang="en-US"/>
            </a:p>
          </p:txBody>
        </p:sp>
      </p:grpSp>
      <p:sp>
        <p:nvSpPr>
          <p:cNvPr id="7171" name="Rectangle 25"/>
          <p:cNvSpPr>
            <a:spLocks noGrp="1" noChangeArrowheads="1"/>
          </p:cNvSpPr>
          <p:nvPr>
            <p:ph type="title"/>
          </p:nvPr>
        </p:nvSpPr>
        <p:spPr bwMode="auto">
          <a:xfrm>
            <a:off x="1173163"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2" name="Rectangle 26"/>
          <p:cNvSpPr>
            <a:spLocks noGrp="1" noChangeArrowheads="1"/>
          </p:cNvSpPr>
          <p:nvPr>
            <p:ph type="body" idx="1"/>
          </p:nvPr>
        </p:nvSpPr>
        <p:spPr bwMode="auto">
          <a:xfrm>
            <a:off x="1173163"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3275"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400">
                <a:latin typeface="+mn-lt"/>
                <a:ea typeface="宋体" pitchFamily="2" charset="-122"/>
              </a:defRPr>
            </a:lvl1pPr>
          </a:lstStyle>
          <a:p>
            <a:pPr>
              <a:defRPr/>
            </a:pPr>
            <a:endParaRPr lang="en-US" altLang="zh-CN"/>
          </a:p>
        </p:txBody>
      </p:sp>
      <p:sp>
        <p:nvSpPr>
          <p:cNvPr id="53276"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a:latin typeface="+mn-lt"/>
                <a:ea typeface="宋体" pitchFamily="2" charset="-122"/>
              </a:defRPr>
            </a:lvl1pPr>
          </a:lstStyle>
          <a:p>
            <a:pPr>
              <a:defRPr/>
            </a:pPr>
            <a:endParaRPr lang="en-US" altLang="zh-CN"/>
          </a:p>
        </p:txBody>
      </p:sp>
      <p:sp>
        <p:nvSpPr>
          <p:cNvPr id="53277"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atin typeface="+mn-lt"/>
                <a:ea typeface="宋体" pitchFamily="2" charset="-122"/>
              </a:defRPr>
            </a:lvl1pPr>
          </a:lstStyle>
          <a:p>
            <a:pPr>
              <a:defRPr/>
            </a:pPr>
            <a:fld id="{33BDD8EC-E9CA-4860-8A81-FA6C870E500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32"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CS143_%20Compilers.html" TargetMode="External"/><Relationship Id="rId2" Type="http://schemas.openxmlformats.org/officeDocument/2006/relationships/hyperlink" Target="&#28165;&#21326;&#22823;&#23398;&#35762;&#31295;/&#35838;&#20214;/Slides/slide01.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Microsoft_Office_PowerPoint_97-2003_____2.ppt"/><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32534;&#35793;&#21407;&#29702;-2019&#24180;&#25945;&#23398;&#26085;&#21382;2017&#29256;&#31034;&#20363;.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971550" y="341313"/>
            <a:ext cx="7772400" cy="1143000"/>
          </a:xfrm>
        </p:spPr>
        <p:txBody>
          <a:bodyPr/>
          <a:lstStyle/>
          <a:p>
            <a:pPr algn="ctr"/>
            <a:r>
              <a:rPr lang="zh-CN" altLang="en-US" sz="6600" smtClean="0">
                <a:ea typeface="华文新魏" pitchFamily="2" charset="-122"/>
              </a:rPr>
              <a:t>编译原理</a:t>
            </a:r>
            <a:r>
              <a:rPr lang="zh-CN" altLang="en-US" sz="3600" smtClean="0">
                <a:ea typeface="华文新魏" pitchFamily="2" charset="-122"/>
              </a:rPr>
              <a:t>（</a:t>
            </a:r>
            <a:r>
              <a:rPr lang="en-US" altLang="zh-CN" sz="3600" smtClean="0">
                <a:ea typeface="华文新魏" pitchFamily="2" charset="-122"/>
              </a:rPr>
              <a:t>48</a:t>
            </a:r>
            <a:r>
              <a:rPr lang="zh-CN" altLang="en-US" sz="3600" smtClean="0">
                <a:ea typeface="华文新魏" pitchFamily="2" charset="-122"/>
              </a:rPr>
              <a:t>学时）</a:t>
            </a:r>
          </a:p>
        </p:txBody>
      </p:sp>
      <p:sp>
        <p:nvSpPr>
          <p:cNvPr id="3" name="Rectangle 2"/>
          <p:cNvSpPr txBox="1">
            <a:spLocks noChangeArrowheads="1"/>
          </p:cNvSpPr>
          <p:nvPr/>
        </p:nvSpPr>
        <p:spPr bwMode="auto">
          <a:xfrm>
            <a:off x="714375" y="4643438"/>
            <a:ext cx="7772400" cy="1593874"/>
          </a:xfrm>
          <a:prstGeom prst="rect">
            <a:avLst/>
          </a:prstGeom>
          <a:noFill/>
          <a:ln w="9525">
            <a:noFill/>
            <a:miter lim="800000"/>
            <a:headEnd/>
            <a:tailEnd/>
          </a:ln>
        </p:spPr>
        <p:txBody>
          <a:bodyPr anchor="ctr"/>
          <a:lstStyle/>
          <a:p>
            <a:pPr algn="l">
              <a:spcBef>
                <a:spcPct val="0"/>
              </a:spcBef>
              <a:defRPr/>
            </a:pPr>
            <a:r>
              <a:rPr kumimoji="1" lang="zh-CN" altLang="en-US" sz="2800" kern="0" dirty="0" smtClean="0">
                <a:solidFill>
                  <a:schemeClr val="tx2"/>
                </a:solidFill>
                <a:latin typeface="+mj-lt"/>
                <a:ea typeface="华文新魏" pitchFamily="2" charset="-122"/>
                <a:cs typeface="+mj-cs"/>
              </a:rPr>
              <a:t>计算机</a:t>
            </a:r>
            <a:r>
              <a:rPr kumimoji="1" lang="zh-CN" altLang="en-US" sz="2800" kern="0" dirty="0">
                <a:solidFill>
                  <a:schemeClr val="tx2"/>
                </a:solidFill>
                <a:latin typeface="+mj-lt"/>
                <a:ea typeface="华文新魏" pitchFamily="2" charset="-122"/>
                <a:cs typeface="+mj-cs"/>
              </a:rPr>
              <a:t>与通信工程学院  </a:t>
            </a:r>
            <a:r>
              <a:rPr kumimoji="1" lang="en-US" altLang="zh-CN" sz="2800" kern="0" dirty="0" smtClean="0">
                <a:solidFill>
                  <a:schemeClr val="tx2"/>
                </a:solidFill>
                <a:latin typeface="+mj-lt"/>
                <a:ea typeface="华文新魏" pitchFamily="2" charset="-122"/>
                <a:cs typeface="+mj-cs"/>
              </a:rPr>
              <a:t>2019</a:t>
            </a:r>
            <a:r>
              <a:rPr kumimoji="1" lang="zh-CN" altLang="en-US" sz="2800" kern="0" dirty="0" smtClean="0">
                <a:solidFill>
                  <a:schemeClr val="tx2"/>
                </a:solidFill>
                <a:latin typeface="+mj-lt"/>
                <a:ea typeface="华文新魏" pitchFamily="2" charset="-122"/>
                <a:cs typeface="+mj-cs"/>
              </a:rPr>
              <a:t>级</a:t>
            </a:r>
            <a:r>
              <a:rPr kumimoji="1" lang="zh-CN" altLang="en-US" sz="2800" kern="0" dirty="0">
                <a:solidFill>
                  <a:schemeClr val="tx2"/>
                </a:solidFill>
                <a:latin typeface="+mj-lt"/>
                <a:ea typeface="华文新魏" pitchFamily="2" charset="-122"/>
                <a:cs typeface="+mj-cs"/>
              </a:rPr>
              <a:t>计算机</a:t>
            </a:r>
            <a:r>
              <a:rPr kumimoji="1" lang="zh-CN" altLang="en-US" sz="2800" kern="0" dirty="0" smtClean="0">
                <a:solidFill>
                  <a:schemeClr val="tx2"/>
                </a:solidFill>
                <a:latin typeface="+mj-lt"/>
                <a:ea typeface="华文新魏" pitchFamily="2" charset="-122"/>
                <a:cs typeface="+mj-cs"/>
              </a:rPr>
              <a:t>专业</a:t>
            </a:r>
            <a:r>
              <a:rPr kumimoji="1" lang="en-US" altLang="zh-CN" sz="2800" kern="0" dirty="0" smtClean="0">
                <a:solidFill>
                  <a:schemeClr val="tx2"/>
                </a:solidFill>
                <a:latin typeface="+mj-lt"/>
                <a:ea typeface="华文新魏" pitchFamily="2" charset="-122"/>
                <a:cs typeface="+mj-cs"/>
              </a:rPr>
              <a:t>1-4</a:t>
            </a:r>
            <a:r>
              <a:rPr kumimoji="1" lang="zh-CN" altLang="en-US" sz="2800" kern="0" dirty="0" smtClean="0">
                <a:solidFill>
                  <a:schemeClr val="tx2"/>
                </a:solidFill>
                <a:latin typeface="+mj-lt"/>
                <a:ea typeface="华文新魏" pitchFamily="2" charset="-122"/>
                <a:cs typeface="+mj-cs"/>
              </a:rPr>
              <a:t>班</a:t>
            </a:r>
            <a:endParaRPr kumimoji="1" lang="en-US" altLang="zh-CN" sz="2800" kern="0" dirty="0">
              <a:solidFill>
                <a:schemeClr val="tx2"/>
              </a:solidFill>
              <a:latin typeface="+mj-lt"/>
              <a:ea typeface="华文新魏" pitchFamily="2" charset="-122"/>
              <a:cs typeface="+mj-cs"/>
            </a:endParaRPr>
          </a:p>
          <a:p>
            <a:pPr algn="l">
              <a:spcBef>
                <a:spcPct val="0"/>
              </a:spcBef>
              <a:defRPr/>
            </a:pPr>
            <a:r>
              <a:rPr kumimoji="1" lang="zh-CN" altLang="en-US" sz="2800" kern="0" dirty="0">
                <a:solidFill>
                  <a:schemeClr val="tx2"/>
                </a:solidFill>
                <a:latin typeface="+mj-lt"/>
                <a:ea typeface="华文新魏" pitchFamily="2" charset="-122"/>
                <a:cs typeface="+mj-cs"/>
              </a:rPr>
              <a:t>                        </a:t>
            </a:r>
            <a:r>
              <a:rPr kumimoji="1" lang="zh-CN" altLang="en-US" sz="2800" kern="0" dirty="0" smtClean="0">
                <a:solidFill>
                  <a:schemeClr val="tx2"/>
                </a:solidFill>
                <a:latin typeface="+mj-lt"/>
                <a:ea typeface="华文新魏" pitchFamily="2" charset="-122"/>
                <a:cs typeface="+mj-cs"/>
              </a:rPr>
              <a:t>          王</a:t>
            </a:r>
            <a:r>
              <a:rPr kumimoji="1" lang="zh-CN" altLang="en-US" sz="2800" kern="0" dirty="0">
                <a:solidFill>
                  <a:schemeClr val="tx2"/>
                </a:solidFill>
                <a:latin typeface="+mj-lt"/>
                <a:ea typeface="华文新魏" pitchFamily="2" charset="-122"/>
                <a:cs typeface="+mj-cs"/>
              </a:rPr>
              <a:t>翠</a:t>
            </a:r>
            <a:r>
              <a:rPr kumimoji="1" lang="zh-CN" altLang="en-US" sz="2800" kern="0" dirty="0" smtClean="0">
                <a:solidFill>
                  <a:schemeClr val="tx2"/>
                </a:solidFill>
                <a:latin typeface="+mj-lt"/>
                <a:ea typeface="华文新魏" pitchFamily="2" charset="-122"/>
                <a:cs typeface="+mj-cs"/>
              </a:rPr>
              <a:t>荣</a:t>
            </a:r>
            <a:endParaRPr kumimoji="1" lang="en-US" altLang="zh-CN" sz="2800" kern="0" dirty="0">
              <a:solidFill>
                <a:schemeClr val="tx2"/>
              </a:solidFill>
              <a:latin typeface="+mj-lt"/>
              <a:ea typeface="华文新魏" pitchFamily="2" charset="-122"/>
              <a:cs typeface="+mj-cs"/>
            </a:endParaRPr>
          </a:p>
          <a:p>
            <a:pPr>
              <a:spcBef>
                <a:spcPct val="0"/>
              </a:spcBef>
              <a:defRPr/>
            </a:pPr>
            <a:r>
              <a:rPr kumimoji="1" lang="en-US" altLang="zh-CN" sz="2800" kern="0" dirty="0">
                <a:solidFill>
                  <a:schemeClr val="tx2"/>
                </a:solidFill>
                <a:latin typeface="+mj-lt"/>
                <a:ea typeface="华文新魏" pitchFamily="2" charset="-122"/>
                <a:cs typeface="+mj-cs"/>
              </a:rPr>
              <a:t>Email:  wangcr@neuq.edu.cn</a:t>
            </a:r>
          </a:p>
          <a:p>
            <a:pPr algn="l">
              <a:spcBef>
                <a:spcPct val="0"/>
              </a:spcBef>
              <a:defRPr/>
            </a:pPr>
            <a:endParaRPr kumimoji="1" lang="zh-CN" altLang="en-US" sz="2800" kern="0" dirty="0">
              <a:solidFill>
                <a:schemeClr val="tx2"/>
              </a:solidFill>
              <a:latin typeface="+mj-lt"/>
              <a:ea typeface="华文新魏" pitchFamily="2" charset="-122"/>
              <a:cs typeface="+mj-cs"/>
            </a:endParaRPr>
          </a:p>
        </p:txBody>
      </p:sp>
      <p:sp>
        <p:nvSpPr>
          <p:cNvPr id="9220" name="Text Box 22"/>
          <p:cNvSpPr txBox="1">
            <a:spLocks noChangeArrowheads="1"/>
          </p:cNvSpPr>
          <p:nvPr/>
        </p:nvSpPr>
        <p:spPr bwMode="auto">
          <a:xfrm>
            <a:off x="1042988" y="1481138"/>
            <a:ext cx="6913562" cy="479425"/>
          </a:xfrm>
          <a:prstGeom prst="rect">
            <a:avLst/>
          </a:prstGeom>
          <a:noFill/>
          <a:ln w="9525" algn="ctr">
            <a:noFill/>
            <a:miter lim="800000"/>
            <a:headEnd/>
            <a:tailEnd/>
          </a:ln>
        </p:spPr>
        <p:txBody>
          <a:bodyPr>
            <a:spAutoFit/>
          </a:bodyPr>
          <a:lstStyle/>
          <a:p>
            <a:pPr>
              <a:lnSpc>
                <a:spcPct val="90000"/>
              </a:lnSpc>
            </a:pPr>
            <a:r>
              <a:rPr lang="en-US" altLang="zh-CN" sz="2800" i="1">
                <a:solidFill>
                  <a:srgbClr val="333399"/>
                </a:solidFill>
              </a:rPr>
              <a:t>Principles of  Compiler Construction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pPr>
              <a:defRPr/>
            </a:pPr>
            <a:fld id="{C7056935-D7B9-4AD6-A85A-F0B51CDD043B}" type="slidenum">
              <a:rPr lang="en-US" altLang="zh-CN"/>
              <a:pPr>
                <a:defRPr/>
              </a:pPr>
              <a:t>10</a:t>
            </a:fld>
            <a:r>
              <a:rPr lang="zh-CN" altLang="en-US"/>
              <a:t>　</a:t>
            </a:r>
          </a:p>
        </p:txBody>
      </p:sp>
      <p:sp>
        <p:nvSpPr>
          <p:cNvPr id="18435" name="Rectangle 3"/>
          <p:cNvSpPr>
            <a:spLocks noGrp="1" noChangeArrowheads="1"/>
          </p:cNvSpPr>
          <p:nvPr>
            <p:ph type="body" idx="1"/>
          </p:nvPr>
        </p:nvSpPr>
        <p:spPr>
          <a:xfrm>
            <a:off x="928688" y="1428750"/>
            <a:ext cx="7772400" cy="1600200"/>
          </a:xfrm>
        </p:spPr>
        <p:txBody>
          <a:bodyPr/>
          <a:lstStyle/>
          <a:p>
            <a:r>
              <a:rPr lang="zh-CN" altLang="en-US" b="1" smtClean="0">
                <a:ea typeface="华文新魏" pitchFamily="2" charset="-122"/>
              </a:rPr>
              <a:t>编译器就是一个</a:t>
            </a:r>
            <a:r>
              <a:rPr lang="zh-CN" altLang="en-US" b="1" smtClean="0">
                <a:solidFill>
                  <a:srgbClr val="CC3300"/>
                </a:solidFill>
                <a:ea typeface="华文新魏" pitchFamily="2" charset="-122"/>
              </a:rPr>
              <a:t>程序</a:t>
            </a:r>
            <a:r>
              <a:rPr lang="zh-CN" altLang="en-US" b="1" smtClean="0">
                <a:ea typeface="华文新魏" pitchFamily="2" charset="-122"/>
              </a:rPr>
              <a:t>，它</a:t>
            </a:r>
            <a:r>
              <a:rPr lang="zh-CN" altLang="en-US" b="1" smtClean="0">
                <a:solidFill>
                  <a:srgbClr val="CC0099"/>
                </a:solidFill>
                <a:ea typeface="华文新魏" pitchFamily="2" charset="-122"/>
              </a:rPr>
              <a:t>读入</a:t>
            </a:r>
            <a:r>
              <a:rPr lang="zh-CN" altLang="en-US" b="1" smtClean="0">
                <a:ea typeface="华文新魏" pitchFamily="2" charset="-122"/>
              </a:rPr>
              <a:t>用某种语言编写的源程序，并</a:t>
            </a:r>
            <a:r>
              <a:rPr lang="zh-CN" altLang="en-US" b="1" smtClean="0">
                <a:solidFill>
                  <a:srgbClr val="009900"/>
                </a:solidFill>
                <a:ea typeface="华文新魏" pitchFamily="2" charset="-122"/>
              </a:rPr>
              <a:t>翻译</a:t>
            </a:r>
            <a:r>
              <a:rPr lang="zh-CN" altLang="en-US" b="1" smtClean="0">
                <a:ea typeface="华文新魏" pitchFamily="2" charset="-122"/>
              </a:rPr>
              <a:t>成一个</a:t>
            </a:r>
            <a:r>
              <a:rPr lang="zh-CN" altLang="en-US" b="1" smtClean="0">
                <a:solidFill>
                  <a:srgbClr val="0066FF"/>
                </a:solidFill>
                <a:ea typeface="华文新魏" pitchFamily="2" charset="-122"/>
              </a:rPr>
              <a:t>与之功能等价</a:t>
            </a:r>
            <a:r>
              <a:rPr lang="zh-CN" altLang="en-US" b="1" smtClean="0">
                <a:ea typeface="华文新魏" pitchFamily="2" charset="-122"/>
              </a:rPr>
              <a:t>的另一种语言编写的源</a:t>
            </a:r>
            <a:r>
              <a:rPr lang="en-US" altLang="zh-CN" b="1" smtClean="0">
                <a:ea typeface="华文新魏" pitchFamily="2" charset="-122"/>
              </a:rPr>
              <a:t>(</a:t>
            </a:r>
            <a:r>
              <a:rPr lang="zh-CN" altLang="en-US" b="1" smtClean="0">
                <a:ea typeface="华文新魏" pitchFamily="2" charset="-122"/>
              </a:rPr>
              <a:t>目标</a:t>
            </a:r>
            <a:r>
              <a:rPr lang="en-US" altLang="zh-CN" b="1" smtClean="0">
                <a:ea typeface="华文新魏" pitchFamily="2" charset="-122"/>
              </a:rPr>
              <a:t>)</a:t>
            </a:r>
            <a:r>
              <a:rPr lang="zh-CN" altLang="en-US" b="1" smtClean="0">
                <a:ea typeface="华文新魏" pitchFamily="2" charset="-122"/>
              </a:rPr>
              <a:t>程序，如</a:t>
            </a:r>
            <a:r>
              <a:rPr lang="en-US" altLang="zh-CN" b="1" smtClean="0">
                <a:ea typeface="华文新魏" pitchFamily="2" charset="-122"/>
              </a:rPr>
              <a:t>JAVA</a:t>
            </a:r>
            <a:r>
              <a:rPr lang="zh-CN" altLang="en-US" b="1" smtClean="0">
                <a:ea typeface="华文新魏" pitchFamily="2" charset="-122"/>
              </a:rPr>
              <a:t>虚拟机</a:t>
            </a:r>
            <a:r>
              <a:rPr lang="en-US" altLang="zh-CN" b="1" smtClean="0">
                <a:ea typeface="华文新魏" pitchFamily="2" charset="-122"/>
              </a:rPr>
              <a:t>,</a:t>
            </a:r>
            <a:r>
              <a:rPr lang="zh-CN" altLang="en-US" b="1" smtClean="0">
                <a:ea typeface="华文新魏" pitchFamily="2" charset="-122"/>
              </a:rPr>
              <a:t>或者汇编指令集，或者某种结构的芯片指令集。</a:t>
            </a:r>
          </a:p>
        </p:txBody>
      </p:sp>
      <p:sp>
        <p:nvSpPr>
          <p:cNvPr id="18436" name="Oval 4"/>
          <p:cNvSpPr>
            <a:spLocks noChangeArrowheads="1"/>
          </p:cNvSpPr>
          <p:nvPr/>
        </p:nvSpPr>
        <p:spPr bwMode="auto">
          <a:xfrm>
            <a:off x="3352800" y="3733800"/>
            <a:ext cx="2133600" cy="914400"/>
          </a:xfrm>
          <a:prstGeom prst="ellipse">
            <a:avLst/>
          </a:prstGeom>
          <a:solidFill>
            <a:schemeClr val="accent2"/>
          </a:solidFill>
          <a:ln w="9525">
            <a:solidFill>
              <a:schemeClr val="tx1"/>
            </a:solidFill>
            <a:miter lim="800000"/>
            <a:headEnd/>
            <a:tailEnd/>
          </a:ln>
        </p:spPr>
        <p:txBody>
          <a:bodyPr wrap="none" anchor="ctr"/>
          <a:lstStyle/>
          <a:p>
            <a:r>
              <a:rPr lang="zh-CN" altLang="en-US" sz="3200">
                <a:solidFill>
                  <a:schemeClr val="bg1"/>
                </a:solidFill>
              </a:rPr>
              <a:t>编译器</a:t>
            </a:r>
          </a:p>
        </p:txBody>
      </p:sp>
      <p:sp>
        <p:nvSpPr>
          <p:cNvPr id="18437" name="Text Box 8"/>
          <p:cNvSpPr txBox="1">
            <a:spLocks noChangeArrowheads="1"/>
          </p:cNvSpPr>
          <p:nvPr/>
        </p:nvSpPr>
        <p:spPr bwMode="auto">
          <a:xfrm>
            <a:off x="838200" y="3962400"/>
            <a:ext cx="1295400" cy="519113"/>
          </a:xfrm>
          <a:prstGeom prst="rect">
            <a:avLst/>
          </a:prstGeom>
          <a:noFill/>
          <a:ln w="9525">
            <a:noFill/>
            <a:miter lim="800000"/>
            <a:headEnd/>
            <a:tailEnd/>
          </a:ln>
        </p:spPr>
        <p:txBody>
          <a:bodyPr>
            <a:spAutoFit/>
          </a:bodyPr>
          <a:lstStyle/>
          <a:p>
            <a:r>
              <a:rPr lang="zh-CN" altLang="en-US"/>
              <a:t>源程序</a:t>
            </a:r>
          </a:p>
        </p:txBody>
      </p:sp>
      <p:sp>
        <p:nvSpPr>
          <p:cNvPr id="18438" name="AutoShape 9"/>
          <p:cNvSpPr>
            <a:spLocks noChangeArrowheads="1"/>
          </p:cNvSpPr>
          <p:nvPr/>
        </p:nvSpPr>
        <p:spPr bwMode="auto">
          <a:xfrm>
            <a:off x="2057400" y="4191000"/>
            <a:ext cx="1295400" cy="152400"/>
          </a:xfrm>
          <a:prstGeom prst="rightArrow">
            <a:avLst>
              <a:gd name="adj1" fmla="val 50000"/>
              <a:gd name="adj2" fmla="val 212500"/>
            </a:avLst>
          </a:prstGeom>
          <a:solidFill>
            <a:schemeClr val="accent2"/>
          </a:solidFill>
          <a:ln w="9525">
            <a:solidFill>
              <a:schemeClr val="tx1"/>
            </a:solidFill>
            <a:miter lim="800000"/>
            <a:headEnd/>
            <a:tailEnd/>
          </a:ln>
        </p:spPr>
        <p:txBody>
          <a:bodyPr wrap="none" anchor="ctr"/>
          <a:lstStyle/>
          <a:p>
            <a:endParaRPr lang="zh-CN" altLang="en-US"/>
          </a:p>
        </p:txBody>
      </p:sp>
      <p:sp>
        <p:nvSpPr>
          <p:cNvPr id="18439" name="AutoShape 10"/>
          <p:cNvSpPr>
            <a:spLocks noChangeArrowheads="1"/>
          </p:cNvSpPr>
          <p:nvPr/>
        </p:nvSpPr>
        <p:spPr bwMode="auto">
          <a:xfrm>
            <a:off x="5562600" y="4114800"/>
            <a:ext cx="1219200" cy="152400"/>
          </a:xfrm>
          <a:prstGeom prst="rightArrow">
            <a:avLst>
              <a:gd name="adj1" fmla="val 50000"/>
              <a:gd name="adj2" fmla="val 200000"/>
            </a:avLst>
          </a:prstGeom>
          <a:solidFill>
            <a:schemeClr val="accent2"/>
          </a:solidFill>
          <a:ln w="9525">
            <a:solidFill>
              <a:schemeClr val="tx1"/>
            </a:solidFill>
            <a:miter lim="800000"/>
            <a:headEnd/>
            <a:tailEnd/>
          </a:ln>
        </p:spPr>
        <p:txBody>
          <a:bodyPr wrap="none" anchor="ctr"/>
          <a:lstStyle/>
          <a:p>
            <a:endParaRPr lang="zh-CN" altLang="en-US"/>
          </a:p>
        </p:txBody>
      </p:sp>
      <p:sp>
        <p:nvSpPr>
          <p:cNvPr id="18440" name="Text Box 11"/>
          <p:cNvSpPr txBox="1">
            <a:spLocks noChangeArrowheads="1"/>
          </p:cNvSpPr>
          <p:nvPr/>
        </p:nvSpPr>
        <p:spPr bwMode="auto">
          <a:xfrm>
            <a:off x="6934200" y="3886200"/>
            <a:ext cx="1828800" cy="519113"/>
          </a:xfrm>
          <a:prstGeom prst="rect">
            <a:avLst/>
          </a:prstGeom>
          <a:noFill/>
          <a:ln w="9525">
            <a:noFill/>
            <a:miter lim="800000"/>
            <a:headEnd/>
            <a:tailEnd/>
          </a:ln>
        </p:spPr>
        <p:txBody>
          <a:bodyPr>
            <a:spAutoFit/>
          </a:bodyPr>
          <a:lstStyle/>
          <a:p>
            <a:r>
              <a:rPr lang="zh-CN" altLang="en-US"/>
              <a:t>目标程序</a:t>
            </a:r>
          </a:p>
        </p:txBody>
      </p:sp>
      <p:sp>
        <p:nvSpPr>
          <p:cNvPr id="18441" name="AutoShape 12"/>
          <p:cNvSpPr>
            <a:spLocks noChangeArrowheads="1"/>
          </p:cNvSpPr>
          <p:nvPr/>
        </p:nvSpPr>
        <p:spPr bwMode="auto">
          <a:xfrm>
            <a:off x="4343400" y="4648200"/>
            <a:ext cx="228600" cy="609600"/>
          </a:xfrm>
          <a:prstGeom prst="downArrow">
            <a:avLst>
              <a:gd name="adj1" fmla="val 50000"/>
              <a:gd name="adj2" fmla="val 66667"/>
            </a:avLst>
          </a:prstGeom>
          <a:solidFill>
            <a:schemeClr val="accent2"/>
          </a:solidFill>
          <a:ln w="9525">
            <a:solidFill>
              <a:schemeClr val="tx1"/>
            </a:solidFill>
            <a:miter lim="800000"/>
            <a:headEnd/>
            <a:tailEnd/>
          </a:ln>
        </p:spPr>
        <p:txBody>
          <a:bodyPr wrap="none" anchor="ctr"/>
          <a:lstStyle/>
          <a:p>
            <a:endParaRPr lang="zh-CN" altLang="en-US"/>
          </a:p>
        </p:txBody>
      </p:sp>
      <p:sp>
        <p:nvSpPr>
          <p:cNvPr id="18442" name="Text Box 13"/>
          <p:cNvSpPr txBox="1">
            <a:spLocks noChangeArrowheads="1"/>
          </p:cNvSpPr>
          <p:nvPr/>
        </p:nvSpPr>
        <p:spPr bwMode="auto">
          <a:xfrm>
            <a:off x="3962400" y="5286375"/>
            <a:ext cx="1752600" cy="519113"/>
          </a:xfrm>
          <a:prstGeom prst="rect">
            <a:avLst/>
          </a:prstGeom>
          <a:noFill/>
          <a:ln w="9525">
            <a:noFill/>
            <a:miter lim="800000"/>
            <a:headEnd/>
            <a:tailEnd/>
          </a:ln>
        </p:spPr>
        <p:txBody>
          <a:bodyPr>
            <a:spAutoFit/>
          </a:bodyPr>
          <a:lstStyle/>
          <a:p>
            <a:r>
              <a:rPr lang="zh-CN" altLang="en-US"/>
              <a:t>错误信息</a:t>
            </a:r>
          </a:p>
        </p:txBody>
      </p:sp>
      <p:sp>
        <p:nvSpPr>
          <p:cNvPr id="18443" name="AutoShape 14"/>
          <p:cNvSpPr>
            <a:spLocks noChangeArrowheads="1"/>
          </p:cNvSpPr>
          <p:nvPr/>
        </p:nvSpPr>
        <p:spPr bwMode="auto">
          <a:xfrm>
            <a:off x="928688" y="4724400"/>
            <a:ext cx="2928937" cy="1847850"/>
          </a:xfrm>
          <a:prstGeom prst="cloudCallout">
            <a:avLst>
              <a:gd name="adj1" fmla="val 4602"/>
              <a:gd name="adj2" fmla="val -65329"/>
            </a:avLst>
          </a:prstGeom>
          <a:solidFill>
            <a:schemeClr val="accent1"/>
          </a:solidFill>
          <a:ln w="9525">
            <a:solidFill>
              <a:schemeClr val="tx1"/>
            </a:solidFill>
            <a:miter lim="800000"/>
            <a:headEnd/>
            <a:tailEnd/>
          </a:ln>
        </p:spPr>
        <p:txBody>
          <a:bodyPr/>
          <a:lstStyle/>
          <a:p>
            <a:r>
              <a:rPr lang="en-US" altLang="zh-CN">
                <a:solidFill>
                  <a:schemeClr val="bg1"/>
                </a:solidFill>
              </a:rPr>
              <a:t>Fortran</a:t>
            </a:r>
            <a:r>
              <a:rPr lang="zh-CN" altLang="en-US">
                <a:solidFill>
                  <a:schemeClr val="bg1"/>
                </a:solidFill>
              </a:rPr>
              <a:t>、</a:t>
            </a:r>
            <a:r>
              <a:rPr lang="en-US" altLang="zh-CN">
                <a:solidFill>
                  <a:schemeClr val="bg1"/>
                </a:solidFill>
              </a:rPr>
              <a:t>Cool</a:t>
            </a:r>
            <a:r>
              <a:rPr lang="zh-CN" altLang="en-US">
                <a:solidFill>
                  <a:schemeClr val="bg1"/>
                </a:solidFill>
              </a:rPr>
              <a:t>、</a:t>
            </a:r>
            <a:r>
              <a:rPr lang="en-US" altLang="zh-CN">
                <a:solidFill>
                  <a:schemeClr val="bg1"/>
                </a:solidFill>
              </a:rPr>
              <a:t>Pascal</a:t>
            </a:r>
            <a:r>
              <a:rPr lang="zh-CN" altLang="en-US">
                <a:solidFill>
                  <a:schemeClr val="bg1"/>
                </a:solidFill>
              </a:rPr>
              <a:t>、</a:t>
            </a:r>
            <a:r>
              <a:rPr lang="en-US" altLang="zh-CN">
                <a:solidFill>
                  <a:schemeClr val="bg1"/>
                </a:solidFill>
              </a:rPr>
              <a:t>Java</a:t>
            </a:r>
            <a:r>
              <a:rPr lang="zh-CN" altLang="en-US">
                <a:solidFill>
                  <a:schemeClr val="bg1"/>
                </a:solidFill>
              </a:rPr>
              <a:t>、 </a:t>
            </a:r>
            <a:r>
              <a:rPr lang="en-US" altLang="zh-CN">
                <a:solidFill>
                  <a:schemeClr val="bg1"/>
                </a:solidFill>
              </a:rPr>
              <a:t>C Python</a:t>
            </a:r>
          </a:p>
        </p:txBody>
      </p:sp>
      <p:sp>
        <p:nvSpPr>
          <p:cNvPr id="18444" name="AutoShape 16"/>
          <p:cNvSpPr>
            <a:spLocks noChangeArrowheads="1"/>
          </p:cNvSpPr>
          <p:nvPr/>
        </p:nvSpPr>
        <p:spPr bwMode="auto">
          <a:xfrm>
            <a:off x="6477000" y="4810125"/>
            <a:ext cx="2095500" cy="1476375"/>
          </a:xfrm>
          <a:prstGeom prst="cloudCallout">
            <a:avLst>
              <a:gd name="adj1" fmla="val -1190"/>
              <a:gd name="adj2" fmla="val -76079"/>
            </a:avLst>
          </a:prstGeom>
          <a:solidFill>
            <a:schemeClr val="accent1"/>
          </a:solidFill>
          <a:ln w="9525">
            <a:solidFill>
              <a:schemeClr val="tx1"/>
            </a:solidFill>
            <a:miter lim="800000"/>
            <a:headEnd/>
            <a:tailEnd/>
          </a:ln>
        </p:spPr>
        <p:txBody>
          <a:bodyPr/>
          <a:lstStyle/>
          <a:p>
            <a:r>
              <a:rPr lang="zh-CN" altLang="en-US">
                <a:solidFill>
                  <a:schemeClr val="bg1"/>
                </a:solidFill>
              </a:rPr>
              <a:t>汇编语言、机器语言</a:t>
            </a:r>
          </a:p>
        </p:txBody>
      </p:sp>
      <p:sp>
        <p:nvSpPr>
          <p:cNvPr id="15" name="Rectangle 1026"/>
          <p:cNvSpPr txBox="1">
            <a:spLocks noChangeArrowheads="1"/>
          </p:cNvSpPr>
          <p:nvPr/>
        </p:nvSpPr>
        <p:spPr bwMode="auto">
          <a:xfrm>
            <a:off x="1071563" y="214313"/>
            <a:ext cx="7772400" cy="1143000"/>
          </a:xfrm>
          <a:prstGeom prst="rect">
            <a:avLst/>
          </a:prstGeom>
          <a:noFill/>
          <a:ln w="9525">
            <a:noFill/>
            <a:miter lim="800000"/>
            <a:headEnd/>
            <a:tailEnd/>
          </a:ln>
        </p:spPr>
        <p:txBody>
          <a:bodyPr anchor="ctr"/>
          <a:lstStyle/>
          <a:p>
            <a:pPr algn="l" eaLnBrk="1" hangingPunct="1">
              <a:spcBef>
                <a:spcPct val="0"/>
              </a:spcBef>
              <a:defRPr/>
            </a:pPr>
            <a:r>
              <a:rPr kumimoji="1" lang="en-US" altLang="zh-CN" sz="4400" b="1" kern="0" dirty="0">
                <a:solidFill>
                  <a:schemeClr val="tx2"/>
                </a:solidFill>
                <a:latin typeface="+mj-lt"/>
                <a:ea typeface="+mj-ea"/>
                <a:cs typeface="+mj-cs"/>
              </a:rPr>
              <a:t>1.1 </a:t>
            </a:r>
            <a:r>
              <a:rPr kumimoji="1" lang="zh-CN" altLang="en-US" sz="4400" b="1" kern="0" dirty="0">
                <a:solidFill>
                  <a:schemeClr val="tx2"/>
                </a:solidFill>
                <a:latin typeface="+mj-lt"/>
                <a:ea typeface="+mj-ea"/>
                <a:cs typeface="+mj-cs"/>
              </a:rPr>
              <a:t>什么是编译程序(</a:t>
            </a:r>
            <a:r>
              <a:rPr kumimoji="1" lang="en-US" altLang="zh-CN" sz="4400" b="1" kern="0" dirty="0">
                <a:solidFill>
                  <a:schemeClr val="tx2"/>
                </a:solidFill>
                <a:latin typeface="+mj-lt"/>
                <a:ea typeface="+mj-ea"/>
                <a:cs typeface="+mj-cs"/>
              </a:rPr>
              <a:t>Compiler)</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a:xfrm>
            <a:off x="1066800" y="228600"/>
            <a:ext cx="7772400" cy="838200"/>
          </a:xfrm>
        </p:spPr>
        <p:txBody>
          <a:bodyPr/>
          <a:lstStyle/>
          <a:p>
            <a:pPr eaLnBrk="1" hangingPunct="1"/>
            <a:r>
              <a:rPr lang="zh-CN" altLang="en-US" smtClean="0"/>
              <a:t>术语</a:t>
            </a:r>
          </a:p>
        </p:txBody>
      </p:sp>
      <p:sp>
        <p:nvSpPr>
          <p:cNvPr id="19459" name="Rectangle 1027"/>
          <p:cNvSpPr>
            <a:spLocks noGrp="1" noChangeArrowheads="1"/>
          </p:cNvSpPr>
          <p:nvPr>
            <p:ph type="body" idx="1"/>
          </p:nvPr>
        </p:nvSpPr>
        <p:spPr>
          <a:xfrm>
            <a:off x="1066800" y="1371600"/>
            <a:ext cx="8077200" cy="4200525"/>
          </a:xfrm>
        </p:spPr>
        <p:txBody>
          <a:bodyPr/>
          <a:lstStyle/>
          <a:p>
            <a:pPr eaLnBrk="1" hangingPunct="1">
              <a:spcBef>
                <a:spcPts val="1200"/>
              </a:spcBef>
            </a:pPr>
            <a:r>
              <a:rPr lang="zh-CN" altLang="en-US" smtClean="0"/>
              <a:t>编译程序(</a:t>
            </a:r>
            <a:r>
              <a:rPr lang="en-US" altLang="zh-CN" smtClean="0"/>
              <a:t>compiler)</a:t>
            </a:r>
          </a:p>
          <a:p>
            <a:pPr eaLnBrk="1" hangingPunct="1">
              <a:spcBef>
                <a:spcPts val="1200"/>
              </a:spcBef>
            </a:pPr>
            <a:r>
              <a:rPr lang="zh-CN" altLang="en-US" smtClean="0"/>
              <a:t>编译程序的源语言(源程序)  (</a:t>
            </a:r>
            <a:r>
              <a:rPr lang="en-US" altLang="zh-CN" smtClean="0"/>
              <a:t>source language)(source program)</a:t>
            </a:r>
            <a:endParaRPr lang="zh-CN" altLang="zh-CN" smtClean="0"/>
          </a:p>
          <a:p>
            <a:pPr eaLnBrk="1" hangingPunct="1">
              <a:spcBef>
                <a:spcPts val="1200"/>
              </a:spcBef>
            </a:pPr>
            <a:r>
              <a:rPr lang="zh-CN" altLang="en-US" smtClean="0"/>
              <a:t>编译程序的目标语言(目标程序) (</a:t>
            </a:r>
            <a:r>
              <a:rPr lang="en-US" altLang="zh-CN" smtClean="0"/>
              <a:t>object or target language)(object or target program) </a:t>
            </a:r>
          </a:p>
          <a:p>
            <a:pPr eaLnBrk="1" hangingPunct="1">
              <a:spcBef>
                <a:spcPts val="1200"/>
              </a:spcBef>
            </a:pPr>
            <a:r>
              <a:rPr lang="zh-CN" altLang="en-US" smtClean="0"/>
              <a:t>编译程序的实现语言(</a:t>
            </a:r>
            <a:r>
              <a:rPr lang="en-US" altLang="zh-CN" smtClean="0"/>
              <a:t>implementation language)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2B62B3EB-0742-4999-BC01-C70D89CC26A7}" type="slidenum">
              <a:rPr lang="en-US" altLang="zh-CN"/>
              <a:pPr>
                <a:defRPr/>
              </a:pPr>
              <a:t>12</a:t>
            </a:fld>
            <a:r>
              <a:rPr lang="zh-CN" altLang="en-US"/>
              <a:t>　</a:t>
            </a:r>
          </a:p>
        </p:txBody>
      </p:sp>
      <p:sp>
        <p:nvSpPr>
          <p:cNvPr id="7215" name="Rectangle 47"/>
          <p:cNvSpPr>
            <a:spLocks noChangeArrowheads="1"/>
          </p:cNvSpPr>
          <p:nvPr/>
        </p:nvSpPr>
        <p:spPr bwMode="auto">
          <a:xfrm>
            <a:off x="5486400" y="2743200"/>
            <a:ext cx="2438400" cy="1905000"/>
          </a:xfrm>
          <a:prstGeom prst="rect">
            <a:avLst/>
          </a:prstGeom>
          <a:solidFill>
            <a:schemeClr val="accent2"/>
          </a:solidFill>
          <a:ln w="9525">
            <a:solidFill>
              <a:schemeClr val="tx1"/>
            </a:solidFill>
            <a:miter lim="800000"/>
            <a:headEnd/>
            <a:tailEnd/>
          </a:ln>
        </p:spPr>
        <p:txBody>
          <a:bodyPr wrap="none" anchor="ctr"/>
          <a:lstStyle/>
          <a:p>
            <a:endParaRPr lang="zh-CN" altLang="en-US"/>
          </a:p>
        </p:txBody>
      </p:sp>
      <p:sp>
        <p:nvSpPr>
          <p:cNvPr id="20484" name="Text Box 2"/>
          <p:cNvSpPr txBox="1">
            <a:spLocks noChangeArrowheads="1"/>
          </p:cNvSpPr>
          <p:nvPr/>
        </p:nvSpPr>
        <p:spPr bwMode="auto">
          <a:xfrm>
            <a:off x="457200" y="381000"/>
            <a:ext cx="7315200" cy="646113"/>
          </a:xfrm>
          <a:prstGeom prst="rect">
            <a:avLst/>
          </a:prstGeom>
          <a:noFill/>
          <a:ln w="9525">
            <a:noFill/>
            <a:miter lim="800000"/>
            <a:headEnd/>
            <a:tailEnd/>
          </a:ln>
        </p:spPr>
        <p:txBody>
          <a:bodyPr>
            <a:spAutoFit/>
          </a:bodyPr>
          <a:lstStyle/>
          <a:p>
            <a:pPr algn="l"/>
            <a:r>
              <a:rPr lang="zh-CN" altLang="en-US" sz="3600" b="1"/>
              <a:t>   编译器的各个阶段：</a:t>
            </a:r>
          </a:p>
        </p:txBody>
      </p:sp>
      <p:sp>
        <p:nvSpPr>
          <p:cNvPr id="7174" name="Text Box 6"/>
          <p:cNvSpPr txBox="1">
            <a:spLocks noChangeArrowheads="1"/>
          </p:cNvSpPr>
          <p:nvPr/>
        </p:nvSpPr>
        <p:spPr bwMode="auto">
          <a:xfrm>
            <a:off x="1071563" y="1500188"/>
            <a:ext cx="2670175" cy="1311275"/>
          </a:xfrm>
          <a:prstGeom prst="rect">
            <a:avLst/>
          </a:prstGeom>
          <a:noFill/>
          <a:ln w="9525">
            <a:noFill/>
            <a:miter lim="800000"/>
            <a:headEnd/>
            <a:tailEnd/>
          </a:ln>
        </p:spPr>
        <p:txBody>
          <a:bodyPr>
            <a:spAutoFit/>
          </a:bodyPr>
          <a:lstStyle/>
          <a:p>
            <a:r>
              <a:rPr lang="zh-CN" altLang="en-US" sz="3200"/>
              <a:t>编译器是分</a:t>
            </a:r>
          </a:p>
          <a:p>
            <a:r>
              <a:rPr lang="zh-CN" altLang="en-US" sz="3200"/>
              <a:t>阶段执行的。</a:t>
            </a:r>
          </a:p>
        </p:txBody>
      </p:sp>
      <p:sp>
        <p:nvSpPr>
          <p:cNvPr id="7175" name="Text Box 7"/>
          <p:cNvSpPr txBox="1">
            <a:spLocks noChangeArrowheads="1"/>
          </p:cNvSpPr>
          <p:nvPr/>
        </p:nvSpPr>
        <p:spPr bwMode="auto">
          <a:xfrm>
            <a:off x="857250" y="3071813"/>
            <a:ext cx="3030538" cy="1554162"/>
          </a:xfrm>
          <a:prstGeom prst="rect">
            <a:avLst/>
          </a:prstGeom>
          <a:noFill/>
          <a:ln w="9525">
            <a:noFill/>
            <a:miter lim="800000"/>
            <a:headEnd/>
            <a:tailEnd/>
          </a:ln>
        </p:spPr>
        <p:txBody>
          <a:bodyPr>
            <a:spAutoFit/>
          </a:bodyPr>
          <a:lstStyle/>
          <a:p>
            <a:r>
              <a:rPr lang="zh-CN" altLang="en-US" sz="3200"/>
              <a:t>每个阶段将源程序从一种表示转换成另一种表示</a:t>
            </a:r>
          </a:p>
        </p:txBody>
      </p:sp>
      <p:sp>
        <p:nvSpPr>
          <p:cNvPr id="7178" name="Text Box 10"/>
          <p:cNvSpPr txBox="1">
            <a:spLocks noChangeArrowheads="1"/>
          </p:cNvSpPr>
          <p:nvPr/>
        </p:nvSpPr>
        <p:spPr bwMode="auto">
          <a:xfrm>
            <a:off x="5867400" y="0"/>
            <a:ext cx="1600200" cy="519113"/>
          </a:xfrm>
          <a:prstGeom prst="rect">
            <a:avLst/>
          </a:prstGeom>
          <a:noFill/>
          <a:ln w="9525">
            <a:noFill/>
            <a:miter lim="800000"/>
            <a:headEnd/>
            <a:tailEnd/>
          </a:ln>
        </p:spPr>
        <p:txBody>
          <a:bodyPr>
            <a:spAutoFit/>
          </a:bodyPr>
          <a:lstStyle/>
          <a:p>
            <a:r>
              <a:rPr lang="zh-CN" altLang="en-US">
                <a:solidFill>
                  <a:srgbClr val="CC3300"/>
                </a:solidFill>
              </a:rPr>
              <a:t>源程序</a:t>
            </a:r>
          </a:p>
        </p:txBody>
      </p:sp>
      <p:sp>
        <p:nvSpPr>
          <p:cNvPr id="7179" name="Rectangle 11"/>
          <p:cNvSpPr>
            <a:spLocks noChangeArrowheads="1"/>
          </p:cNvSpPr>
          <p:nvPr/>
        </p:nvSpPr>
        <p:spPr bwMode="auto">
          <a:xfrm>
            <a:off x="5791200" y="990600"/>
            <a:ext cx="1905000" cy="457200"/>
          </a:xfrm>
          <a:prstGeom prst="rect">
            <a:avLst/>
          </a:prstGeom>
          <a:solidFill>
            <a:schemeClr val="folHlink"/>
          </a:solidFill>
          <a:ln w="9525">
            <a:solidFill>
              <a:schemeClr val="tx1"/>
            </a:solidFill>
            <a:miter lim="800000"/>
            <a:headEnd/>
            <a:tailEnd/>
          </a:ln>
        </p:spPr>
        <p:txBody>
          <a:bodyPr wrap="none" anchor="ctr"/>
          <a:lstStyle/>
          <a:p>
            <a:r>
              <a:rPr lang="zh-CN" altLang="en-US"/>
              <a:t>词法分析器</a:t>
            </a:r>
          </a:p>
        </p:txBody>
      </p:sp>
      <p:sp>
        <p:nvSpPr>
          <p:cNvPr id="7185" name="Rectangle 17"/>
          <p:cNvSpPr>
            <a:spLocks noChangeArrowheads="1"/>
          </p:cNvSpPr>
          <p:nvPr/>
        </p:nvSpPr>
        <p:spPr bwMode="auto">
          <a:xfrm>
            <a:off x="8534400" y="1676400"/>
            <a:ext cx="609600" cy="2609850"/>
          </a:xfrm>
          <a:prstGeom prst="rect">
            <a:avLst/>
          </a:prstGeom>
          <a:solidFill>
            <a:schemeClr val="bg2">
              <a:lumMod val="20000"/>
              <a:lumOff val="80000"/>
            </a:schemeClr>
          </a:solidFill>
          <a:ln w="9525">
            <a:solidFill>
              <a:schemeClr val="tx1"/>
            </a:solidFill>
            <a:miter lim="800000"/>
            <a:headEnd/>
            <a:tailEnd/>
          </a:ln>
        </p:spPr>
        <p:txBody>
          <a:bodyPr wrap="none" anchor="ctr"/>
          <a:lstStyle/>
          <a:p>
            <a:pPr>
              <a:defRPr/>
            </a:pPr>
            <a:r>
              <a:rPr lang="zh-CN" altLang="en-US" dirty="0"/>
              <a:t>错</a:t>
            </a:r>
          </a:p>
          <a:p>
            <a:pPr>
              <a:defRPr/>
            </a:pPr>
            <a:r>
              <a:rPr lang="zh-CN" altLang="en-US" dirty="0"/>
              <a:t>误</a:t>
            </a:r>
          </a:p>
          <a:p>
            <a:pPr>
              <a:defRPr/>
            </a:pPr>
            <a:r>
              <a:rPr lang="zh-CN" altLang="en-US" dirty="0"/>
              <a:t>处</a:t>
            </a:r>
          </a:p>
          <a:p>
            <a:pPr>
              <a:defRPr/>
            </a:pPr>
            <a:r>
              <a:rPr lang="zh-CN" altLang="en-US" dirty="0"/>
              <a:t>理</a:t>
            </a:r>
          </a:p>
          <a:p>
            <a:pPr>
              <a:defRPr/>
            </a:pPr>
            <a:r>
              <a:rPr lang="zh-CN" altLang="en-US" dirty="0"/>
              <a:t>器</a:t>
            </a:r>
          </a:p>
        </p:txBody>
      </p:sp>
      <p:sp>
        <p:nvSpPr>
          <p:cNvPr id="7186" name="Rectangle 18"/>
          <p:cNvSpPr>
            <a:spLocks noChangeArrowheads="1"/>
          </p:cNvSpPr>
          <p:nvPr/>
        </p:nvSpPr>
        <p:spPr bwMode="auto">
          <a:xfrm>
            <a:off x="3886200" y="1676400"/>
            <a:ext cx="609600" cy="2681288"/>
          </a:xfrm>
          <a:prstGeom prst="rect">
            <a:avLst/>
          </a:prstGeom>
          <a:solidFill>
            <a:schemeClr val="bg2">
              <a:lumMod val="20000"/>
              <a:lumOff val="80000"/>
            </a:schemeClr>
          </a:solidFill>
          <a:ln w="9525">
            <a:solidFill>
              <a:schemeClr val="tx1"/>
            </a:solidFill>
            <a:miter lim="800000"/>
            <a:headEnd/>
            <a:tailEnd/>
          </a:ln>
        </p:spPr>
        <p:txBody>
          <a:bodyPr wrap="none" anchor="ctr"/>
          <a:lstStyle/>
          <a:p>
            <a:pPr>
              <a:defRPr/>
            </a:pPr>
            <a:r>
              <a:rPr lang="zh-CN" altLang="en-US" dirty="0"/>
              <a:t>符</a:t>
            </a:r>
          </a:p>
          <a:p>
            <a:pPr>
              <a:defRPr/>
            </a:pPr>
            <a:r>
              <a:rPr lang="zh-CN" altLang="en-US" dirty="0"/>
              <a:t>号</a:t>
            </a:r>
          </a:p>
          <a:p>
            <a:pPr>
              <a:defRPr/>
            </a:pPr>
            <a:r>
              <a:rPr lang="zh-CN" altLang="en-US" dirty="0"/>
              <a:t>管</a:t>
            </a:r>
          </a:p>
          <a:p>
            <a:pPr>
              <a:defRPr/>
            </a:pPr>
            <a:r>
              <a:rPr lang="zh-CN" altLang="en-US" dirty="0"/>
              <a:t>理</a:t>
            </a:r>
          </a:p>
          <a:p>
            <a:pPr>
              <a:defRPr/>
            </a:pPr>
            <a:r>
              <a:rPr lang="zh-CN" altLang="en-US" dirty="0"/>
              <a:t>表</a:t>
            </a:r>
          </a:p>
        </p:txBody>
      </p:sp>
      <p:sp>
        <p:nvSpPr>
          <p:cNvPr id="7188" name="Rectangle 20"/>
          <p:cNvSpPr>
            <a:spLocks noChangeArrowheads="1"/>
          </p:cNvSpPr>
          <p:nvPr/>
        </p:nvSpPr>
        <p:spPr bwMode="auto">
          <a:xfrm>
            <a:off x="5791200" y="1981200"/>
            <a:ext cx="1905000" cy="457200"/>
          </a:xfrm>
          <a:prstGeom prst="rect">
            <a:avLst/>
          </a:prstGeom>
          <a:solidFill>
            <a:schemeClr val="folHlink"/>
          </a:solidFill>
          <a:ln w="9525">
            <a:solidFill>
              <a:schemeClr val="tx1"/>
            </a:solidFill>
            <a:miter lim="800000"/>
            <a:headEnd/>
            <a:tailEnd/>
          </a:ln>
        </p:spPr>
        <p:txBody>
          <a:bodyPr wrap="none" anchor="ctr"/>
          <a:lstStyle/>
          <a:p>
            <a:r>
              <a:rPr lang="zh-CN" altLang="en-US"/>
              <a:t>语法分析器</a:t>
            </a:r>
          </a:p>
        </p:txBody>
      </p:sp>
      <p:sp>
        <p:nvSpPr>
          <p:cNvPr id="7189" name="Rectangle 21"/>
          <p:cNvSpPr>
            <a:spLocks noChangeArrowheads="1"/>
          </p:cNvSpPr>
          <p:nvPr/>
        </p:nvSpPr>
        <p:spPr bwMode="auto">
          <a:xfrm>
            <a:off x="5715000" y="2895600"/>
            <a:ext cx="1905000" cy="533400"/>
          </a:xfrm>
          <a:prstGeom prst="rect">
            <a:avLst/>
          </a:prstGeom>
          <a:solidFill>
            <a:schemeClr val="folHlink"/>
          </a:solidFill>
          <a:ln w="9525">
            <a:solidFill>
              <a:schemeClr val="tx1"/>
            </a:solidFill>
            <a:miter lim="800000"/>
            <a:headEnd/>
            <a:tailEnd/>
          </a:ln>
        </p:spPr>
        <p:txBody>
          <a:bodyPr wrap="none" anchor="ctr"/>
          <a:lstStyle/>
          <a:p>
            <a:r>
              <a:rPr lang="zh-CN" altLang="en-US"/>
              <a:t>语义分析器</a:t>
            </a:r>
          </a:p>
        </p:txBody>
      </p:sp>
      <p:sp>
        <p:nvSpPr>
          <p:cNvPr id="7190" name="Rectangle 22"/>
          <p:cNvSpPr>
            <a:spLocks noChangeArrowheads="1"/>
          </p:cNvSpPr>
          <p:nvPr/>
        </p:nvSpPr>
        <p:spPr bwMode="auto">
          <a:xfrm>
            <a:off x="5715000" y="3886200"/>
            <a:ext cx="1905000" cy="457200"/>
          </a:xfrm>
          <a:prstGeom prst="rect">
            <a:avLst/>
          </a:prstGeom>
          <a:solidFill>
            <a:schemeClr val="folHlink"/>
          </a:solidFill>
          <a:ln w="9525">
            <a:solidFill>
              <a:schemeClr val="tx1"/>
            </a:solidFill>
            <a:miter lim="800000"/>
            <a:headEnd/>
            <a:tailEnd/>
          </a:ln>
        </p:spPr>
        <p:txBody>
          <a:bodyPr wrap="none" anchor="ctr"/>
          <a:lstStyle/>
          <a:p>
            <a:r>
              <a:rPr lang="zh-CN" altLang="en-US" sz="2000"/>
              <a:t>中间代码生成器</a:t>
            </a:r>
          </a:p>
        </p:txBody>
      </p:sp>
      <p:sp>
        <p:nvSpPr>
          <p:cNvPr id="7191" name="Rectangle 23"/>
          <p:cNvSpPr>
            <a:spLocks noChangeArrowheads="1"/>
          </p:cNvSpPr>
          <p:nvPr/>
        </p:nvSpPr>
        <p:spPr bwMode="auto">
          <a:xfrm>
            <a:off x="5715000" y="4876800"/>
            <a:ext cx="1905000" cy="533400"/>
          </a:xfrm>
          <a:prstGeom prst="rect">
            <a:avLst/>
          </a:prstGeom>
          <a:solidFill>
            <a:schemeClr val="folHlink"/>
          </a:solidFill>
          <a:ln w="9525">
            <a:solidFill>
              <a:schemeClr val="tx1"/>
            </a:solidFill>
            <a:miter lim="800000"/>
            <a:headEnd/>
            <a:tailEnd/>
          </a:ln>
        </p:spPr>
        <p:txBody>
          <a:bodyPr wrap="none" anchor="ctr"/>
          <a:lstStyle/>
          <a:p>
            <a:r>
              <a:rPr lang="zh-CN" altLang="en-US"/>
              <a:t>代码优化器</a:t>
            </a:r>
          </a:p>
        </p:txBody>
      </p:sp>
      <p:sp>
        <p:nvSpPr>
          <p:cNvPr id="7192" name="Rectangle 24"/>
          <p:cNvSpPr>
            <a:spLocks noChangeArrowheads="1"/>
          </p:cNvSpPr>
          <p:nvPr/>
        </p:nvSpPr>
        <p:spPr bwMode="auto">
          <a:xfrm>
            <a:off x="5638800" y="5943600"/>
            <a:ext cx="1905000" cy="457200"/>
          </a:xfrm>
          <a:prstGeom prst="rect">
            <a:avLst/>
          </a:prstGeom>
          <a:solidFill>
            <a:schemeClr val="folHlink"/>
          </a:solidFill>
          <a:ln w="9525">
            <a:solidFill>
              <a:schemeClr val="tx1"/>
            </a:solidFill>
            <a:miter lim="800000"/>
            <a:headEnd/>
            <a:tailEnd/>
          </a:ln>
        </p:spPr>
        <p:txBody>
          <a:bodyPr wrap="none" anchor="ctr"/>
          <a:lstStyle/>
          <a:p>
            <a:r>
              <a:rPr lang="zh-CN" altLang="en-US"/>
              <a:t>代码生成器</a:t>
            </a:r>
          </a:p>
        </p:txBody>
      </p:sp>
      <p:sp>
        <p:nvSpPr>
          <p:cNvPr id="7193" name="AutoShape 25"/>
          <p:cNvSpPr>
            <a:spLocks noChangeArrowheads="1"/>
          </p:cNvSpPr>
          <p:nvPr/>
        </p:nvSpPr>
        <p:spPr bwMode="auto">
          <a:xfrm>
            <a:off x="6400800" y="457200"/>
            <a:ext cx="304800" cy="533400"/>
          </a:xfrm>
          <a:prstGeom prst="downArrow">
            <a:avLst>
              <a:gd name="adj1" fmla="val 50000"/>
              <a:gd name="adj2" fmla="val 43750"/>
            </a:avLst>
          </a:prstGeom>
          <a:solidFill>
            <a:srgbClr val="009900"/>
          </a:solidFill>
          <a:ln w="9525">
            <a:solidFill>
              <a:schemeClr val="tx1"/>
            </a:solidFill>
            <a:miter lim="800000"/>
            <a:headEnd/>
            <a:tailEnd/>
          </a:ln>
        </p:spPr>
        <p:txBody>
          <a:bodyPr wrap="none" anchor="ctr"/>
          <a:lstStyle/>
          <a:p>
            <a:endParaRPr lang="zh-CN" altLang="en-US"/>
          </a:p>
        </p:txBody>
      </p:sp>
      <p:sp>
        <p:nvSpPr>
          <p:cNvPr id="7194" name="AutoShape 26"/>
          <p:cNvSpPr>
            <a:spLocks noChangeArrowheads="1"/>
          </p:cNvSpPr>
          <p:nvPr/>
        </p:nvSpPr>
        <p:spPr bwMode="auto">
          <a:xfrm>
            <a:off x="6477000" y="1447800"/>
            <a:ext cx="304800" cy="533400"/>
          </a:xfrm>
          <a:prstGeom prst="downArrow">
            <a:avLst>
              <a:gd name="adj1" fmla="val 50000"/>
              <a:gd name="adj2" fmla="val 43750"/>
            </a:avLst>
          </a:prstGeom>
          <a:solidFill>
            <a:srgbClr val="009900"/>
          </a:solidFill>
          <a:ln w="9525">
            <a:solidFill>
              <a:schemeClr val="tx1"/>
            </a:solidFill>
            <a:miter lim="800000"/>
            <a:headEnd/>
            <a:tailEnd/>
          </a:ln>
        </p:spPr>
        <p:txBody>
          <a:bodyPr wrap="none" anchor="ctr"/>
          <a:lstStyle/>
          <a:p>
            <a:endParaRPr lang="zh-CN" altLang="en-US"/>
          </a:p>
        </p:txBody>
      </p:sp>
      <p:sp>
        <p:nvSpPr>
          <p:cNvPr id="7195" name="AutoShape 27"/>
          <p:cNvSpPr>
            <a:spLocks noChangeArrowheads="1"/>
          </p:cNvSpPr>
          <p:nvPr/>
        </p:nvSpPr>
        <p:spPr bwMode="auto">
          <a:xfrm>
            <a:off x="6477000" y="6400800"/>
            <a:ext cx="304800" cy="457200"/>
          </a:xfrm>
          <a:prstGeom prst="downArrow">
            <a:avLst>
              <a:gd name="adj1" fmla="val 50000"/>
              <a:gd name="adj2" fmla="val 37500"/>
            </a:avLst>
          </a:prstGeom>
          <a:solidFill>
            <a:srgbClr val="009900"/>
          </a:solidFill>
          <a:ln w="9525">
            <a:solidFill>
              <a:schemeClr val="tx1"/>
            </a:solidFill>
            <a:miter lim="800000"/>
            <a:headEnd/>
            <a:tailEnd/>
          </a:ln>
        </p:spPr>
        <p:txBody>
          <a:bodyPr wrap="none" anchor="ctr"/>
          <a:lstStyle/>
          <a:p>
            <a:endParaRPr lang="zh-CN" altLang="en-US"/>
          </a:p>
        </p:txBody>
      </p:sp>
      <p:sp>
        <p:nvSpPr>
          <p:cNvPr id="7196" name="AutoShape 28"/>
          <p:cNvSpPr>
            <a:spLocks noChangeArrowheads="1"/>
          </p:cNvSpPr>
          <p:nvPr/>
        </p:nvSpPr>
        <p:spPr bwMode="auto">
          <a:xfrm>
            <a:off x="6477000" y="5410200"/>
            <a:ext cx="304800" cy="533400"/>
          </a:xfrm>
          <a:prstGeom prst="downArrow">
            <a:avLst>
              <a:gd name="adj1" fmla="val 50000"/>
              <a:gd name="adj2" fmla="val 43750"/>
            </a:avLst>
          </a:prstGeom>
          <a:solidFill>
            <a:srgbClr val="009900"/>
          </a:solidFill>
          <a:ln w="9525">
            <a:solidFill>
              <a:schemeClr val="tx1"/>
            </a:solidFill>
            <a:miter lim="800000"/>
            <a:headEnd/>
            <a:tailEnd/>
          </a:ln>
        </p:spPr>
        <p:txBody>
          <a:bodyPr wrap="none" anchor="ctr"/>
          <a:lstStyle/>
          <a:p>
            <a:endParaRPr lang="zh-CN" altLang="en-US"/>
          </a:p>
        </p:txBody>
      </p:sp>
      <p:sp>
        <p:nvSpPr>
          <p:cNvPr id="7197" name="AutoShape 29"/>
          <p:cNvSpPr>
            <a:spLocks noChangeArrowheads="1"/>
          </p:cNvSpPr>
          <p:nvPr/>
        </p:nvSpPr>
        <p:spPr bwMode="auto">
          <a:xfrm>
            <a:off x="6477000" y="4343400"/>
            <a:ext cx="304800" cy="533400"/>
          </a:xfrm>
          <a:prstGeom prst="downArrow">
            <a:avLst>
              <a:gd name="adj1" fmla="val 50000"/>
              <a:gd name="adj2" fmla="val 43750"/>
            </a:avLst>
          </a:prstGeom>
          <a:solidFill>
            <a:srgbClr val="009900"/>
          </a:solidFill>
          <a:ln w="9525">
            <a:solidFill>
              <a:schemeClr val="tx1"/>
            </a:solidFill>
            <a:miter lim="800000"/>
            <a:headEnd/>
            <a:tailEnd/>
          </a:ln>
        </p:spPr>
        <p:txBody>
          <a:bodyPr wrap="none" anchor="ctr"/>
          <a:lstStyle/>
          <a:p>
            <a:endParaRPr lang="zh-CN" altLang="en-US"/>
          </a:p>
        </p:txBody>
      </p:sp>
      <p:sp>
        <p:nvSpPr>
          <p:cNvPr id="7198" name="AutoShape 30"/>
          <p:cNvSpPr>
            <a:spLocks noChangeArrowheads="1"/>
          </p:cNvSpPr>
          <p:nvPr/>
        </p:nvSpPr>
        <p:spPr bwMode="auto">
          <a:xfrm>
            <a:off x="6477000" y="3429000"/>
            <a:ext cx="304800" cy="457200"/>
          </a:xfrm>
          <a:prstGeom prst="downArrow">
            <a:avLst>
              <a:gd name="adj1" fmla="val 50000"/>
              <a:gd name="adj2" fmla="val 37500"/>
            </a:avLst>
          </a:prstGeom>
          <a:solidFill>
            <a:srgbClr val="009900"/>
          </a:solidFill>
          <a:ln w="9525">
            <a:solidFill>
              <a:schemeClr val="tx1"/>
            </a:solidFill>
            <a:miter lim="800000"/>
            <a:headEnd/>
            <a:tailEnd/>
          </a:ln>
        </p:spPr>
        <p:txBody>
          <a:bodyPr wrap="none" anchor="ctr"/>
          <a:lstStyle/>
          <a:p>
            <a:endParaRPr lang="zh-CN" altLang="en-US"/>
          </a:p>
        </p:txBody>
      </p:sp>
      <p:sp>
        <p:nvSpPr>
          <p:cNvPr id="7199" name="AutoShape 31"/>
          <p:cNvSpPr>
            <a:spLocks noChangeArrowheads="1"/>
          </p:cNvSpPr>
          <p:nvPr/>
        </p:nvSpPr>
        <p:spPr bwMode="auto">
          <a:xfrm>
            <a:off x="6477000" y="2438400"/>
            <a:ext cx="304800" cy="457200"/>
          </a:xfrm>
          <a:prstGeom prst="downArrow">
            <a:avLst>
              <a:gd name="adj1" fmla="val 50000"/>
              <a:gd name="adj2" fmla="val 37500"/>
            </a:avLst>
          </a:prstGeom>
          <a:solidFill>
            <a:srgbClr val="009900"/>
          </a:solidFill>
          <a:ln w="9525">
            <a:solidFill>
              <a:schemeClr val="tx1"/>
            </a:solidFill>
            <a:miter lim="800000"/>
            <a:headEnd/>
            <a:tailEnd/>
          </a:ln>
        </p:spPr>
        <p:txBody>
          <a:bodyPr wrap="none" anchor="ctr"/>
          <a:lstStyle/>
          <a:p>
            <a:endParaRPr lang="zh-CN" altLang="en-US"/>
          </a:p>
        </p:txBody>
      </p:sp>
      <p:sp>
        <p:nvSpPr>
          <p:cNvPr id="7200" name="Line 32"/>
          <p:cNvSpPr>
            <a:spLocks noChangeShapeType="1"/>
          </p:cNvSpPr>
          <p:nvPr/>
        </p:nvSpPr>
        <p:spPr bwMode="auto">
          <a:xfrm flipH="1">
            <a:off x="4495800" y="1219200"/>
            <a:ext cx="1295400" cy="1600200"/>
          </a:xfrm>
          <a:prstGeom prst="line">
            <a:avLst/>
          </a:prstGeom>
          <a:noFill/>
          <a:ln w="9525">
            <a:solidFill>
              <a:schemeClr val="tx1"/>
            </a:solidFill>
            <a:miter lim="800000"/>
            <a:headEnd/>
            <a:tailEnd/>
          </a:ln>
        </p:spPr>
        <p:txBody>
          <a:bodyPr wrap="none"/>
          <a:lstStyle/>
          <a:p>
            <a:endParaRPr lang="zh-CN" altLang="en-US"/>
          </a:p>
        </p:txBody>
      </p:sp>
      <p:sp>
        <p:nvSpPr>
          <p:cNvPr id="7201" name="Line 33"/>
          <p:cNvSpPr>
            <a:spLocks noChangeShapeType="1"/>
          </p:cNvSpPr>
          <p:nvPr/>
        </p:nvSpPr>
        <p:spPr bwMode="auto">
          <a:xfrm flipH="1">
            <a:off x="4495800" y="2209800"/>
            <a:ext cx="1295400" cy="609600"/>
          </a:xfrm>
          <a:prstGeom prst="line">
            <a:avLst/>
          </a:prstGeom>
          <a:noFill/>
          <a:ln w="9525">
            <a:solidFill>
              <a:schemeClr val="tx1"/>
            </a:solidFill>
            <a:miter lim="800000"/>
            <a:headEnd/>
            <a:tailEnd/>
          </a:ln>
        </p:spPr>
        <p:txBody>
          <a:bodyPr wrap="none"/>
          <a:lstStyle/>
          <a:p>
            <a:endParaRPr lang="zh-CN" altLang="en-US"/>
          </a:p>
        </p:txBody>
      </p:sp>
      <p:sp>
        <p:nvSpPr>
          <p:cNvPr id="7202" name="Line 34"/>
          <p:cNvSpPr>
            <a:spLocks noChangeShapeType="1"/>
          </p:cNvSpPr>
          <p:nvPr/>
        </p:nvSpPr>
        <p:spPr bwMode="auto">
          <a:xfrm flipH="1" flipV="1">
            <a:off x="4495800" y="2819400"/>
            <a:ext cx="1219200" cy="304800"/>
          </a:xfrm>
          <a:prstGeom prst="line">
            <a:avLst/>
          </a:prstGeom>
          <a:noFill/>
          <a:ln w="9525">
            <a:solidFill>
              <a:schemeClr val="tx1"/>
            </a:solidFill>
            <a:miter lim="800000"/>
            <a:headEnd/>
            <a:tailEnd/>
          </a:ln>
        </p:spPr>
        <p:txBody>
          <a:bodyPr wrap="none"/>
          <a:lstStyle/>
          <a:p>
            <a:endParaRPr lang="zh-CN" altLang="en-US"/>
          </a:p>
        </p:txBody>
      </p:sp>
      <p:sp>
        <p:nvSpPr>
          <p:cNvPr id="7203" name="Line 35"/>
          <p:cNvSpPr>
            <a:spLocks noChangeShapeType="1"/>
          </p:cNvSpPr>
          <p:nvPr/>
        </p:nvSpPr>
        <p:spPr bwMode="auto">
          <a:xfrm flipH="1" flipV="1">
            <a:off x="4495800" y="2819400"/>
            <a:ext cx="1219200" cy="1295400"/>
          </a:xfrm>
          <a:prstGeom prst="line">
            <a:avLst/>
          </a:prstGeom>
          <a:noFill/>
          <a:ln w="9525">
            <a:solidFill>
              <a:schemeClr val="tx1"/>
            </a:solidFill>
            <a:miter lim="800000"/>
            <a:headEnd/>
            <a:tailEnd/>
          </a:ln>
        </p:spPr>
        <p:txBody>
          <a:bodyPr wrap="none"/>
          <a:lstStyle/>
          <a:p>
            <a:endParaRPr lang="zh-CN" altLang="en-US"/>
          </a:p>
        </p:txBody>
      </p:sp>
      <p:sp>
        <p:nvSpPr>
          <p:cNvPr id="7204" name="Line 36"/>
          <p:cNvSpPr>
            <a:spLocks noChangeShapeType="1"/>
          </p:cNvSpPr>
          <p:nvPr/>
        </p:nvSpPr>
        <p:spPr bwMode="auto">
          <a:xfrm flipH="1" flipV="1">
            <a:off x="4495800" y="2819400"/>
            <a:ext cx="1219200" cy="2362200"/>
          </a:xfrm>
          <a:prstGeom prst="line">
            <a:avLst/>
          </a:prstGeom>
          <a:noFill/>
          <a:ln w="9525">
            <a:solidFill>
              <a:schemeClr val="tx1"/>
            </a:solidFill>
            <a:miter lim="800000"/>
            <a:headEnd/>
            <a:tailEnd/>
          </a:ln>
        </p:spPr>
        <p:txBody>
          <a:bodyPr wrap="none"/>
          <a:lstStyle/>
          <a:p>
            <a:endParaRPr lang="zh-CN" altLang="en-US"/>
          </a:p>
        </p:txBody>
      </p:sp>
      <p:sp>
        <p:nvSpPr>
          <p:cNvPr id="7205" name="Line 37"/>
          <p:cNvSpPr>
            <a:spLocks noChangeShapeType="1"/>
          </p:cNvSpPr>
          <p:nvPr/>
        </p:nvSpPr>
        <p:spPr bwMode="auto">
          <a:xfrm flipH="1" flipV="1">
            <a:off x="4495800" y="2819400"/>
            <a:ext cx="1143000" cy="3352800"/>
          </a:xfrm>
          <a:prstGeom prst="line">
            <a:avLst/>
          </a:prstGeom>
          <a:noFill/>
          <a:ln w="9525">
            <a:solidFill>
              <a:schemeClr val="tx1"/>
            </a:solidFill>
            <a:miter lim="800000"/>
            <a:headEnd/>
            <a:tailEnd/>
          </a:ln>
        </p:spPr>
        <p:txBody>
          <a:bodyPr wrap="none"/>
          <a:lstStyle/>
          <a:p>
            <a:endParaRPr lang="zh-CN" altLang="en-US"/>
          </a:p>
        </p:txBody>
      </p:sp>
      <p:sp>
        <p:nvSpPr>
          <p:cNvPr id="7207" name="Line 39"/>
          <p:cNvSpPr>
            <a:spLocks noChangeShapeType="1"/>
          </p:cNvSpPr>
          <p:nvPr/>
        </p:nvSpPr>
        <p:spPr bwMode="auto">
          <a:xfrm>
            <a:off x="7696200" y="1219200"/>
            <a:ext cx="838200" cy="1676400"/>
          </a:xfrm>
          <a:prstGeom prst="line">
            <a:avLst/>
          </a:prstGeom>
          <a:noFill/>
          <a:ln w="9525">
            <a:solidFill>
              <a:schemeClr val="tx1"/>
            </a:solidFill>
            <a:round/>
            <a:headEnd/>
            <a:tailEnd/>
          </a:ln>
        </p:spPr>
        <p:txBody>
          <a:bodyPr wrap="none" anchor="ctr"/>
          <a:lstStyle/>
          <a:p>
            <a:endParaRPr lang="zh-CN" altLang="en-US"/>
          </a:p>
        </p:txBody>
      </p:sp>
      <p:sp>
        <p:nvSpPr>
          <p:cNvPr id="7208" name="Line 40"/>
          <p:cNvSpPr>
            <a:spLocks noChangeShapeType="1"/>
          </p:cNvSpPr>
          <p:nvPr/>
        </p:nvSpPr>
        <p:spPr bwMode="auto">
          <a:xfrm>
            <a:off x="7696200" y="2209800"/>
            <a:ext cx="838200" cy="685800"/>
          </a:xfrm>
          <a:prstGeom prst="line">
            <a:avLst/>
          </a:prstGeom>
          <a:noFill/>
          <a:ln w="9525">
            <a:solidFill>
              <a:schemeClr val="tx1"/>
            </a:solidFill>
            <a:round/>
            <a:headEnd/>
            <a:tailEnd/>
          </a:ln>
        </p:spPr>
        <p:txBody>
          <a:bodyPr wrap="none" anchor="ctr"/>
          <a:lstStyle/>
          <a:p>
            <a:endParaRPr lang="zh-CN" altLang="en-US"/>
          </a:p>
        </p:txBody>
      </p:sp>
      <p:sp>
        <p:nvSpPr>
          <p:cNvPr id="7209" name="Line 41"/>
          <p:cNvSpPr>
            <a:spLocks noChangeShapeType="1"/>
          </p:cNvSpPr>
          <p:nvPr/>
        </p:nvSpPr>
        <p:spPr bwMode="auto">
          <a:xfrm flipV="1">
            <a:off x="7620000" y="2895600"/>
            <a:ext cx="914400" cy="304800"/>
          </a:xfrm>
          <a:prstGeom prst="line">
            <a:avLst/>
          </a:prstGeom>
          <a:noFill/>
          <a:ln w="9525">
            <a:solidFill>
              <a:schemeClr val="tx1"/>
            </a:solidFill>
            <a:round/>
            <a:headEnd/>
            <a:tailEnd/>
          </a:ln>
        </p:spPr>
        <p:txBody>
          <a:bodyPr wrap="none" anchor="ctr"/>
          <a:lstStyle/>
          <a:p>
            <a:endParaRPr lang="zh-CN" altLang="en-US"/>
          </a:p>
        </p:txBody>
      </p:sp>
      <p:sp>
        <p:nvSpPr>
          <p:cNvPr id="7210" name="Line 42"/>
          <p:cNvSpPr>
            <a:spLocks noChangeShapeType="1"/>
          </p:cNvSpPr>
          <p:nvPr/>
        </p:nvSpPr>
        <p:spPr bwMode="auto">
          <a:xfrm flipV="1">
            <a:off x="7620000" y="2895600"/>
            <a:ext cx="914400" cy="1219200"/>
          </a:xfrm>
          <a:prstGeom prst="line">
            <a:avLst/>
          </a:prstGeom>
          <a:noFill/>
          <a:ln w="9525">
            <a:solidFill>
              <a:schemeClr val="tx1"/>
            </a:solidFill>
            <a:round/>
            <a:headEnd/>
            <a:tailEnd/>
          </a:ln>
        </p:spPr>
        <p:txBody>
          <a:bodyPr wrap="none" anchor="ctr"/>
          <a:lstStyle/>
          <a:p>
            <a:endParaRPr lang="zh-CN" altLang="en-US"/>
          </a:p>
        </p:txBody>
      </p:sp>
      <p:sp>
        <p:nvSpPr>
          <p:cNvPr id="7211" name="Line 43"/>
          <p:cNvSpPr>
            <a:spLocks noChangeShapeType="1"/>
          </p:cNvSpPr>
          <p:nvPr/>
        </p:nvSpPr>
        <p:spPr bwMode="auto">
          <a:xfrm flipV="1">
            <a:off x="7620000" y="2895600"/>
            <a:ext cx="914400" cy="2286000"/>
          </a:xfrm>
          <a:prstGeom prst="line">
            <a:avLst/>
          </a:prstGeom>
          <a:noFill/>
          <a:ln w="9525">
            <a:solidFill>
              <a:schemeClr val="tx1"/>
            </a:solidFill>
            <a:round/>
            <a:headEnd/>
            <a:tailEnd/>
          </a:ln>
        </p:spPr>
        <p:txBody>
          <a:bodyPr wrap="none" anchor="ctr"/>
          <a:lstStyle/>
          <a:p>
            <a:endParaRPr lang="zh-CN" altLang="en-US"/>
          </a:p>
        </p:txBody>
      </p:sp>
      <p:sp>
        <p:nvSpPr>
          <p:cNvPr id="7212" name="Line 44"/>
          <p:cNvSpPr>
            <a:spLocks noChangeShapeType="1"/>
          </p:cNvSpPr>
          <p:nvPr/>
        </p:nvSpPr>
        <p:spPr bwMode="auto">
          <a:xfrm flipV="1">
            <a:off x="7543800" y="2895600"/>
            <a:ext cx="990600" cy="3276600"/>
          </a:xfrm>
          <a:prstGeom prst="line">
            <a:avLst/>
          </a:prstGeom>
          <a:noFill/>
          <a:ln w="9525">
            <a:solidFill>
              <a:schemeClr val="tx1"/>
            </a:solidFill>
            <a:round/>
            <a:headEnd/>
            <a:tailEnd/>
          </a:ln>
        </p:spPr>
        <p:txBody>
          <a:bodyPr wrap="none" anchor="ctr"/>
          <a:lstStyle/>
          <a:p>
            <a:endParaRPr lang="zh-CN" altLang="en-US"/>
          </a:p>
        </p:txBody>
      </p:sp>
      <p:sp>
        <p:nvSpPr>
          <p:cNvPr id="7214" name="AutoShape 46"/>
          <p:cNvSpPr>
            <a:spLocks noChangeArrowheads="1"/>
          </p:cNvSpPr>
          <p:nvPr/>
        </p:nvSpPr>
        <p:spPr bwMode="auto">
          <a:xfrm>
            <a:off x="1214438" y="4857750"/>
            <a:ext cx="2819400" cy="990600"/>
          </a:xfrm>
          <a:prstGeom prst="cloudCallout">
            <a:avLst>
              <a:gd name="adj1" fmla="val 104394"/>
              <a:gd name="adj2" fmla="val -39264"/>
            </a:avLst>
          </a:prstGeom>
          <a:solidFill>
            <a:srgbClr val="CC00CC"/>
          </a:solidFill>
          <a:ln w="9525">
            <a:solidFill>
              <a:schemeClr val="tx1"/>
            </a:solidFill>
            <a:round/>
            <a:headEnd/>
            <a:tailEnd/>
          </a:ln>
        </p:spPr>
        <p:txBody>
          <a:bodyPr anchor="ctr"/>
          <a:lstStyle/>
          <a:p>
            <a:r>
              <a:rPr lang="zh-CN" altLang="en-US">
                <a:solidFill>
                  <a:schemeClr val="bg1"/>
                </a:solidFill>
              </a:rPr>
              <a:t>编译的各个阶段</a:t>
            </a:r>
          </a:p>
        </p:txBody>
      </p:sp>
      <p:sp>
        <p:nvSpPr>
          <p:cNvPr id="36" name="Rectangle 24"/>
          <p:cNvSpPr>
            <a:spLocks noChangeArrowheads="1"/>
          </p:cNvSpPr>
          <p:nvPr/>
        </p:nvSpPr>
        <p:spPr bwMode="auto">
          <a:xfrm>
            <a:off x="7740650" y="5589588"/>
            <a:ext cx="1403350" cy="457200"/>
          </a:xfrm>
          <a:prstGeom prst="rect">
            <a:avLst/>
          </a:prstGeom>
          <a:solidFill>
            <a:schemeClr val="folHlink"/>
          </a:solidFill>
          <a:ln w="9525">
            <a:solidFill>
              <a:schemeClr val="tx1"/>
            </a:solidFill>
            <a:miter lim="800000"/>
            <a:headEnd/>
            <a:tailEnd/>
          </a:ln>
        </p:spPr>
        <p:txBody>
          <a:bodyPr wrap="none" anchor="ctr"/>
          <a:lstStyle/>
          <a:p>
            <a:r>
              <a:rPr lang="zh-CN" altLang="en-US"/>
              <a:t>内存管理</a:t>
            </a:r>
          </a:p>
        </p:txBody>
      </p:sp>
      <p:sp>
        <p:nvSpPr>
          <p:cNvPr id="38" name="Rectangle 24"/>
          <p:cNvSpPr>
            <a:spLocks noChangeArrowheads="1"/>
          </p:cNvSpPr>
          <p:nvPr/>
        </p:nvSpPr>
        <p:spPr bwMode="auto">
          <a:xfrm>
            <a:off x="3276600" y="5995988"/>
            <a:ext cx="1905000" cy="457200"/>
          </a:xfrm>
          <a:prstGeom prst="rect">
            <a:avLst/>
          </a:prstGeom>
          <a:solidFill>
            <a:schemeClr val="folHlink"/>
          </a:solidFill>
          <a:ln w="9525">
            <a:solidFill>
              <a:schemeClr val="tx1"/>
            </a:solidFill>
            <a:miter lim="800000"/>
            <a:headEnd/>
            <a:tailEnd/>
          </a:ln>
        </p:spPr>
        <p:txBody>
          <a:bodyPr wrap="none" anchor="ctr"/>
          <a:lstStyle/>
          <a:p>
            <a:r>
              <a:rPr lang="zh-CN" altLang="en-US"/>
              <a:t>目标代码优化</a:t>
            </a:r>
          </a:p>
        </p:txBody>
      </p:sp>
      <p:sp>
        <p:nvSpPr>
          <p:cNvPr id="39" name="Rectangle 24"/>
          <p:cNvSpPr>
            <a:spLocks noChangeArrowheads="1"/>
          </p:cNvSpPr>
          <p:nvPr/>
        </p:nvSpPr>
        <p:spPr bwMode="auto">
          <a:xfrm>
            <a:off x="1331913" y="6021388"/>
            <a:ext cx="1439862" cy="457200"/>
          </a:xfrm>
          <a:prstGeom prst="rect">
            <a:avLst/>
          </a:prstGeom>
          <a:solidFill>
            <a:schemeClr val="folHlink"/>
          </a:solidFill>
          <a:ln w="9525">
            <a:solidFill>
              <a:schemeClr val="tx1"/>
            </a:solidFill>
            <a:miter lim="800000"/>
            <a:headEnd/>
            <a:tailEnd/>
          </a:ln>
        </p:spPr>
        <p:txBody>
          <a:bodyPr wrap="none" anchor="ctr"/>
          <a:lstStyle/>
          <a:p>
            <a:r>
              <a:rPr lang="zh-CN" altLang="en-US"/>
              <a:t>链接</a:t>
            </a:r>
          </a:p>
        </p:txBody>
      </p:sp>
      <p:sp>
        <p:nvSpPr>
          <p:cNvPr id="40" name="Rectangle 24"/>
          <p:cNvSpPr>
            <a:spLocks noChangeArrowheads="1"/>
          </p:cNvSpPr>
          <p:nvPr/>
        </p:nvSpPr>
        <p:spPr bwMode="auto">
          <a:xfrm>
            <a:off x="7596188" y="6021388"/>
            <a:ext cx="1403350" cy="457200"/>
          </a:xfrm>
          <a:prstGeom prst="rect">
            <a:avLst/>
          </a:prstGeom>
          <a:solidFill>
            <a:schemeClr val="folHlink"/>
          </a:solidFill>
          <a:ln w="9525">
            <a:solidFill>
              <a:schemeClr val="tx1"/>
            </a:solidFill>
            <a:miter lim="800000"/>
            <a:headEnd/>
            <a:tailEnd/>
          </a:ln>
        </p:spPr>
        <p:txBody>
          <a:bodyPr wrap="none" anchor="ctr"/>
          <a:lstStyle/>
          <a:p>
            <a:r>
              <a:rPr lang="zh-CN" altLang="en-US"/>
              <a:t>寄存器分配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4"/>
                                        </p:tgtEl>
                                        <p:attrNameLst>
                                          <p:attrName>style.visibility</p:attrName>
                                        </p:attrNameLst>
                                      </p:cBhvr>
                                      <p:to>
                                        <p:strVal val="visible"/>
                                      </p:to>
                                    </p:set>
                                  </p:childTnLst>
                                  <p:subTnLst>
                                    <p:animClr clrSpc="rgb" dir="cw">
                                      <p:cBhvr override="childStyle">
                                        <p:cTn dur="1" fill="hold" display="0" masterRel="nextClick" afterEffect="1"/>
                                        <p:tgtEl>
                                          <p:spTgt spid="7174"/>
                                        </p:tgtEl>
                                        <p:attrNameLst>
                                          <p:attrName>ppt_c</p:attrName>
                                        </p:attrNameLst>
                                      </p:cBhvr>
                                      <p:to>
                                        <a:srgbClr val="CC330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5"/>
                                        </p:tgtEl>
                                        <p:attrNameLst>
                                          <p:attrName>style.visibility</p:attrName>
                                        </p:attrNameLst>
                                      </p:cBhvr>
                                      <p:to>
                                        <p:strVal val="visible"/>
                                      </p:to>
                                    </p:set>
                                  </p:childTnLst>
                                  <p:subTnLst>
                                    <p:animClr clrSpc="rgb" dir="cw">
                                      <p:cBhvr override="childStyle">
                                        <p:cTn dur="1" fill="hold" display="0" masterRel="nextClick" afterEffect="1"/>
                                        <p:tgtEl>
                                          <p:spTgt spid="7175"/>
                                        </p:tgtEl>
                                        <p:attrNameLst>
                                          <p:attrName>ppt_c</p:attrName>
                                        </p:attrNameLst>
                                      </p:cBhvr>
                                      <p:to>
                                        <a:srgbClr val="0066CC"/>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7193"/>
                                        </p:tgtEl>
                                        <p:attrNameLst>
                                          <p:attrName>style.visibility</p:attrName>
                                        </p:attrNameLst>
                                      </p:cBhvr>
                                      <p:to>
                                        <p:strVal val="visible"/>
                                      </p:to>
                                    </p:set>
                                    <p:anim calcmode="lin" valueType="num">
                                      <p:cBhvr additive="base">
                                        <p:cTn id="23" dur="500" fill="hold"/>
                                        <p:tgtEl>
                                          <p:spTgt spid="7193"/>
                                        </p:tgtEl>
                                        <p:attrNameLst>
                                          <p:attrName>ppt_x</p:attrName>
                                        </p:attrNameLst>
                                      </p:cBhvr>
                                      <p:tavLst>
                                        <p:tav tm="0">
                                          <p:val>
                                            <p:strVal val="#ppt_x"/>
                                          </p:val>
                                        </p:tav>
                                        <p:tav tm="100000">
                                          <p:val>
                                            <p:strVal val="#ppt_x"/>
                                          </p:val>
                                        </p:tav>
                                      </p:tavLst>
                                    </p:anim>
                                    <p:anim calcmode="lin" valueType="num">
                                      <p:cBhvr additive="base">
                                        <p:cTn id="24" dur="500" fill="hold"/>
                                        <p:tgtEl>
                                          <p:spTgt spid="7193"/>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17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7186"/>
                                        </p:tgtEl>
                                        <p:attrNameLst>
                                          <p:attrName>style.visibility</p:attrName>
                                        </p:attrNameLst>
                                      </p:cBhvr>
                                      <p:to>
                                        <p:strVal val="visible"/>
                                      </p:to>
                                    </p:set>
                                    <p:anim calcmode="lin" valueType="num">
                                      <p:cBhvr>
                                        <p:cTn id="33" dur="1000" fill="hold"/>
                                        <p:tgtEl>
                                          <p:spTgt spid="7186"/>
                                        </p:tgtEl>
                                        <p:attrNameLst>
                                          <p:attrName>ppt_w</p:attrName>
                                        </p:attrNameLst>
                                      </p:cBhvr>
                                      <p:tavLst>
                                        <p:tav tm="0">
                                          <p:val>
                                            <p:fltVal val="0"/>
                                          </p:val>
                                        </p:tav>
                                        <p:tav tm="100000">
                                          <p:val>
                                            <p:strVal val="#ppt_w"/>
                                          </p:val>
                                        </p:tav>
                                      </p:tavLst>
                                    </p:anim>
                                    <p:anim calcmode="lin" valueType="num">
                                      <p:cBhvr>
                                        <p:cTn id="34" dur="1000" fill="hold"/>
                                        <p:tgtEl>
                                          <p:spTgt spid="7186"/>
                                        </p:tgtEl>
                                        <p:attrNameLst>
                                          <p:attrName>ppt_h</p:attrName>
                                        </p:attrNameLst>
                                      </p:cBhvr>
                                      <p:tavLst>
                                        <p:tav tm="0">
                                          <p:val>
                                            <p:fltVal val="0"/>
                                          </p:val>
                                        </p:tav>
                                        <p:tav tm="100000">
                                          <p:val>
                                            <p:strVal val="#ppt_h"/>
                                          </p:val>
                                        </p:tav>
                                      </p:tavLst>
                                    </p:anim>
                                    <p:anim calcmode="lin" valueType="num">
                                      <p:cBhvr>
                                        <p:cTn id="35" dur="1000" fill="hold"/>
                                        <p:tgtEl>
                                          <p:spTgt spid="7186"/>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718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7200"/>
                                        </p:tgtEl>
                                        <p:attrNameLst>
                                          <p:attrName>style.visibility</p:attrName>
                                        </p:attrNameLst>
                                      </p:cBhvr>
                                      <p:to>
                                        <p:strVal val="visible"/>
                                      </p:to>
                                    </p:set>
                                    <p:animEffect transition="in" filter="dissolve">
                                      <p:cBhvr>
                                        <p:cTn id="41" dur="500"/>
                                        <p:tgtEl>
                                          <p:spTgt spid="7200"/>
                                        </p:tgtEl>
                                      </p:cBhvr>
                                    </p:animEffect>
                                  </p:childTnLst>
                                  <p:subTnLst>
                                    <p:animClr clrSpc="rgb" dir="cw">
                                      <p:cBhvr override="childStyle">
                                        <p:cTn dur="1" fill="hold" display="0" masterRel="nextClick" afterEffect="1"/>
                                        <p:tgtEl>
                                          <p:spTgt spid="7200"/>
                                        </p:tgtEl>
                                        <p:attrNameLst>
                                          <p:attrName>ppt_c</p:attrName>
                                        </p:attrNameLst>
                                      </p:cBhvr>
                                      <p:to>
                                        <a:srgbClr val="0066CC"/>
                                      </p:to>
                                    </p:animClr>
                                  </p:sub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185"/>
                                        </p:tgtEl>
                                        <p:attrNameLst>
                                          <p:attrName>style.visibility</p:attrName>
                                        </p:attrNameLst>
                                      </p:cBhvr>
                                      <p:to>
                                        <p:strVal val="visible"/>
                                      </p:to>
                                    </p:set>
                                    <p:animEffect transition="in" filter="dissolve">
                                      <p:cBhvr>
                                        <p:cTn id="46" dur="500"/>
                                        <p:tgtEl>
                                          <p:spTgt spid="718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207"/>
                                        </p:tgtEl>
                                        <p:attrNameLst>
                                          <p:attrName>style.visibility</p:attrName>
                                        </p:attrNameLst>
                                      </p:cBhvr>
                                      <p:to>
                                        <p:strVal val="visible"/>
                                      </p:to>
                                    </p:set>
                                    <p:animEffect transition="in" filter="dissolve">
                                      <p:cBhvr>
                                        <p:cTn id="51" dur="500"/>
                                        <p:tgtEl>
                                          <p:spTgt spid="720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7194"/>
                                        </p:tgtEl>
                                        <p:attrNameLst>
                                          <p:attrName>style.visibility</p:attrName>
                                        </p:attrNameLst>
                                      </p:cBhvr>
                                      <p:to>
                                        <p:strVal val="visible"/>
                                      </p:to>
                                    </p:set>
                                    <p:anim calcmode="lin" valueType="num">
                                      <p:cBhvr additive="base">
                                        <p:cTn id="56" dur="500" fill="hold"/>
                                        <p:tgtEl>
                                          <p:spTgt spid="7194"/>
                                        </p:tgtEl>
                                        <p:attrNameLst>
                                          <p:attrName>ppt_x</p:attrName>
                                        </p:attrNameLst>
                                      </p:cBhvr>
                                      <p:tavLst>
                                        <p:tav tm="0">
                                          <p:val>
                                            <p:strVal val="#ppt_x"/>
                                          </p:val>
                                        </p:tav>
                                        <p:tav tm="100000">
                                          <p:val>
                                            <p:strVal val="#ppt_x"/>
                                          </p:val>
                                        </p:tav>
                                      </p:tavLst>
                                    </p:anim>
                                    <p:anim calcmode="lin" valueType="num">
                                      <p:cBhvr additive="base">
                                        <p:cTn id="57" dur="500" fill="hold"/>
                                        <p:tgtEl>
                                          <p:spTgt spid="7194"/>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718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7201"/>
                                        </p:tgtEl>
                                        <p:attrNameLst>
                                          <p:attrName>style.visibility</p:attrName>
                                        </p:attrNameLst>
                                      </p:cBhvr>
                                      <p:to>
                                        <p:strVal val="visible"/>
                                      </p:to>
                                    </p:set>
                                    <p:animEffect transition="in" filter="dissolve">
                                      <p:cBhvr>
                                        <p:cTn id="66" dur="500"/>
                                        <p:tgtEl>
                                          <p:spTgt spid="720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7208"/>
                                        </p:tgtEl>
                                        <p:attrNameLst>
                                          <p:attrName>style.visibility</p:attrName>
                                        </p:attrNameLst>
                                      </p:cBhvr>
                                      <p:to>
                                        <p:strVal val="visible"/>
                                      </p:to>
                                    </p:set>
                                    <p:animEffect transition="in" filter="dissolve">
                                      <p:cBhvr>
                                        <p:cTn id="71" dur="500"/>
                                        <p:tgtEl>
                                          <p:spTgt spid="7208"/>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7199"/>
                                        </p:tgtEl>
                                        <p:attrNameLst>
                                          <p:attrName>style.visibility</p:attrName>
                                        </p:attrNameLst>
                                      </p:cBhvr>
                                      <p:to>
                                        <p:strVal val="visible"/>
                                      </p:to>
                                    </p:set>
                                    <p:anim calcmode="lin" valueType="num">
                                      <p:cBhvr additive="base">
                                        <p:cTn id="76" dur="500" fill="hold"/>
                                        <p:tgtEl>
                                          <p:spTgt spid="7199"/>
                                        </p:tgtEl>
                                        <p:attrNameLst>
                                          <p:attrName>ppt_x</p:attrName>
                                        </p:attrNameLst>
                                      </p:cBhvr>
                                      <p:tavLst>
                                        <p:tav tm="0">
                                          <p:val>
                                            <p:strVal val="#ppt_x"/>
                                          </p:val>
                                        </p:tav>
                                        <p:tav tm="100000">
                                          <p:val>
                                            <p:strVal val="#ppt_x"/>
                                          </p:val>
                                        </p:tav>
                                      </p:tavLst>
                                    </p:anim>
                                    <p:anim calcmode="lin" valueType="num">
                                      <p:cBhvr additive="base">
                                        <p:cTn id="77" dur="500" fill="hold"/>
                                        <p:tgtEl>
                                          <p:spTgt spid="7199"/>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718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7202"/>
                                        </p:tgtEl>
                                        <p:attrNameLst>
                                          <p:attrName>style.visibility</p:attrName>
                                        </p:attrNameLst>
                                      </p:cBhvr>
                                      <p:to>
                                        <p:strVal val="visible"/>
                                      </p:to>
                                    </p:set>
                                    <p:animEffect transition="in" filter="dissolve">
                                      <p:cBhvr>
                                        <p:cTn id="86" dur="500"/>
                                        <p:tgtEl>
                                          <p:spTgt spid="7202"/>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7209"/>
                                        </p:tgtEl>
                                        <p:attrNameLst>
                                          <p:attrName>style.visibility</p:attrName>
                                        </p:attrNameLst>
                                      </p:cBhvr>
                                      <p:to>
                                        <p:strVal val="visible"/>
                                      </p:to>
                                    </p:set>
                                    <p:anim calcmode="lin" valueType="num">
                                      <p:cBhvr additive="base">
                                        <p:cTn id="91" dur="500" fill="hold"/>
                                        <p:tgtEl>
                                          <p:spTgt spid="7209"/>
                                        </p:tgtEl>
                                        <p:attrNameLst>
                                          <p:attrName>ppt_x</p:attrName>
                                        </p:attrNameLst>
                                      </p:cBhvr>
                                      <p:tavLst>
                                        <p:tav tm="0">
                                          <p:val>
                                            <p:strVal val="0-#ppt_w/2"/>
                                          </p:val>
                                        </p:tav>
                                        <p:tav tm="100000">
                                          <p:val>
                                            <p:strVal val="#ppt_x"/>
                                          </p:val>
                                        </p:tav>
                                      </p:tavLst>
                                    </p:anim>
                                    <p:anim calcmode="lin" valueType="num">
                                      <p:cBhvr additive="base">
                                        <p:cTn id="92" dur="500" fill="hold"/>
                                        <p:tgtEl>
                                          <p:spTgt spid="720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7198"/>
                                        </p:tgtEl>
                                        <p:attrNameLst>
                                          <p:attrName>style.visibility</p:attrName>
                                        </p:attrNameLst>
                                      </p:cBhvr>
                                      <p:to>
                                        <p:strVal val="visible"/>
                                      </p:to>
                                    </p:set>
                                    <p:anim calcmode="lin" valueType="num">
                                      <p:cBhvr additive="base">
                                        <p:cTn id="97" dur="500" fill="hold"/>
                                        <p:tgtEl>
                                          <p:spTgt spid="7198"/>
                                        </p:tgtEl>
                                        <p:attrNameLst>
                                          <p:attrName>ppt_x</p:attrName>
                                        </p:attrNameLst>
                                      </p:cBhvr>
                                      <p:tavLst>
                                        <p:tav tm="0">
                                          <p:val>
                                            <p:strVal val="#ppt_x"/>
                                          </p:val>
                                        </p:tav>
                                        <p:tav tm="100000">
                                          <p:val>
                                            <p:strVal val="#ppt_x"/>
                                          </p:val>
                                        </p:tav>
                                      </p:tavLst>
                                    </p:anim>
                                    <p:anim calcmode="lin" valueType="num">
                                      <p:cBhvr additive="base">
                                        <p:cTn id="98" dur="500" fill="hold"/>
                                        <p:tgtEl>
                                          <p:spTgt spid="7198"/>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719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7203"/>
                                        </p:tgtEl>
                                        <p:attrNameLst>
                                          <p:attrName>style.visibility</p:attrName>
                                        </p:attrNameLst>
                                      </p:cBhvr>
                                      <p:to>
                                        <p:strVal val="visible"/>
                                      </p:to>
                                    </p:set>
                                    <p:anim calcmode="lin" valueType="num">
                                      <p:cBhvr additive="base">
                                        <p:cTn id="107" dur="500" fill="hold"/>
                                        <p:tgtEl>
                                          <p:spTgt spid="7203"/>
                                        </p:tgtEl>
                                        <p:attrNameLst>
                                          <p:attrName>ppt_x</p:attrName>
                                        </p:attrNameLst>
                                      </p:cBhvr>
                                      <p:tavLst>
                                        <p:tav tm="0">
                                          <p:val>
                                            <p:strVal val="0-#ppt_w/2"/>
                                          </p:val>
                                        </p:tav>
                                        <p:tav tm="100000">
                                          <p:val>
                                            <p:strVal val="#ppt_x"/>
                                          </p:val>
                                        </p:tav>
                                      </p:tavLst>
                                    </p:anim>
                                    <p:anim calcmode="lin" valueType="num">
                                      <p:cBhvr additive="base">
                                        <p:cTn id="108" dur="500" fill="hold"/>
                                        <p:tgtEl>
                                          <p:spTgt spid="7203"/>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7210"/>
                                        </p:tgtEl>
                                        <p:attrNameLst>
                                          <p:attrName>style.visibility</p:attrName>
                                        </p:attrNameLst>
                                      </p:cBhvr>
                                      <p:to>
                                        <p:strVal val="visible"/>
                                      </p:to>
                                    </p:set>
                                    <p:anim calcmode="lin" valueType="num">
                                      <p:cBhvr additive="base">
                                        <p:cTn id="113" dur="500" fill="hold"/>
                                        <p:tgtEl>
                                          <p:spTgt spid="7210"/>
                                        </p:tgtEl>
                                        <p:attrNameLst>
                                          <p:attrName>ppt_x</p:attrName>
                                        </p:attrNameLst>
                                      </p:cBhvr>
                                      <p:tavLst>
                                        <p:tav tm="0">
                                          <p:val>
                                            <p:strVal val="0-#ppt_w/2"/>
                                          </p:val>
                                        </p:tav>
                                        <p:tav tm="100000">
                                          <p:val>
                                            <p:strVal val="#ppt_x"/>
                                          </p:val>
                                        </p:tav>
                                      </p:tavLst>
                                    </p:anim>
                                    <p:anim calcmode="lin" valueType="num">
                                      <p:cBhvr additive="base">
                                        <p:cTn id="114" dur="500" fill="hold"/>
                                        <p:tgtEl>
                                          <p:spTgt spid="7210"/>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7215"/>
                                        </p:tgtEl>
                                        <p:attrNameLst>
                                          <p:attrName>style.visibility</p:attrName>
                                        </p:attrNameLst>
                                      </p:cBhvr>
                                      <p:to>
                                        <p:strVal val="visible"/>
                                      </p:to>
                                    </p:set>
                                    <p:animEffect transition="in" filter="dissolve">
                                      <p:cBhvr>
                                        <p:cTn id="119" dur="500"/>
                                        <p:tgtEl>
                                          <p:spTgt spid="7215"/>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ntr" presetSubtype="1" fill="hold" grpId="0" nodeType="clickEffect">
                                  <p:stCondLst>
                                    <p:cond delay="0"/>
                                  </p:stCondLst>
                                  <p:childTnLst>
                                    <p:set>
                                      <p:cBhvr>
                                        <p:cTn id="123" dur="1" fill="hold">
                                          <p:stCondLst>
                                            <p:cond delay="0"/>
                                          </p:stCondLst>
                                        </p:cTn>
                                        <p:tgtEl>
                                          <p:spTgt spid="7197"/>
                                        </p:tgtEl>
                                        <p:attrNameLst>
                                          <p:attrName>style.visibility</p:attrName>
                                        </p:attrNameLst>
                                      </p:cBhvr>
                                      <p:to>
                                        <p:strVal val="visible"/>
                                      </p:to>
                                    </p:set>
                                    <p:anim calcmode="lin" valueType="num">
                                      <p:cBhvr additive="base">
                                        <p:cTn id="124" dur="500" fill="hold"/>
                                        <p:tgtEl>
                                          <p:spTgt spid="7197"/>
                                        </p:tgtEl>
                                        <p:attrNameLst>
                                          <p:attrName>ppt_x</p:attrName>
                                        </p:attrNameLst>
                                      </p:cBhvr>
                                      <p:tavLst>
                                        <p:tav tm="0">
                                          <p:val>
                                            <p:strVal val="#ppt_x"/>
                                          </p:val>
                                        </p:tav>
                                        <p:tav tm="100000">
                                          <p:val>
                                            <p:strVal val="#ppt_x"/>
                                          </p:val>
                                        </p:tav>
                                      </p:tavLst>
                                    </p:anim>
                                    <p:anim calcmode="lin" valueType="num">
                                      <p:cBhvr additive="base">
                                        <p:cTn id="125" dur="500" fill="hold"/>
                                        <p:tgtEl>
                                          <p:spTgt spid="7197"/>
                                        </p:tgtEl>
                                        <p:attrNameLst>
                                          <p:attrName>ppt_y</p:attrName>
                                        </p:attrNameLst>
                                      </p:cBhvr>
                                      <p:tavLst>
                                        <p:tav tm="0">
                                          <p:val>
                                            <p:strVal val="0-#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7191"/>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 presetClass="entr" presetSubtype="8" fill="hold" grpId="0" nodeType="clickEffect">
                                  <p:stCondLst>
                                    <p:cond delay="0"/>
                                  </p:stCondLst>
                                  <p:childTnLst>
                                    <p:set>
                                      <p:cBhvr>
                                        <p:cTn id="133" dur="1" fill="hold">
                                          <p:stCondLst>
                                            <p:cond delay="0"/>
                                          </p:stCondLst>
                                        </p:cTn>
                                        <p:tgtEl>
                                          <p:spTgt spid="7204"/>
                                        </p:tgtEl>
                                        <p:attrNameLst>
                                          <p:attrName>style.visibility</p:attrName>
                                        </p:attrNameLst>
                                      </p:cBhvr>
                                      <p:to>
                                        <p:strVal val="visible"/>
                                      </p:to>
                                    </p:set>
                                    <p:anim calcmode="lin" valueType="num">
                                      <p:cBhvr additive="base">
                                        <p:cTn id="134" dur="500" fill="hold"/>
                                        <p:tgtEl>
                                          <p:spTgt spid="7204"/>
                                        </p:tgtEl>
                                        <p:attrNameLst>
                                          <p:attrName>ppt_x</p:attrName>
                                        </p:attrNameLst>
                                      </p:cBhvr>
                                      <p:tavLst>
                                        <p:tav tm="0">
                                          <p:val>
                                            <p:strVal val="0-#ppt_w/2"/>
                                          </p:val>
                                        </p:tav>
                                        <p:tav tm="100000">
                                          <p:val>
                                            <p:strVal val="#ppt_x"/>
                                          </p:val>
                                        </p:tav>
                                      </p:tavLst>
                                    </p:anim>
                                    <p:anim calcmode="lin" valueType="num">
                                      <p:cBhvr additive="base">
                                        <p:cTn id="135" dur="500" fill="hold"/>
                                        <p:tgtEl>
                                          <p:spTgt spid="7204"/>
                                        </p:tgtEl>
                                        <p:attrNameLst>
                                          <p:attrName>ppt_y</p:attrName>
                                        </p:attrNameLst>
                                      </p:cBhvr>
                                      <p:tavLst>
                                        <p:tav tm="0">
                                          <p:val>
                                            <p:strVal val="#ppt_y"/>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8" fill="hold" grpId="0" nodeType="clickEffect">
                                  <p:stCondLst>
                                    <p:cond delay="0"/>
                                  </p:stCondLst>
                                  <p:childTnLst>
                                    <p:set>
                                      <p:cBhvr>
                                        <p:cTn id="139" dur="1" fill="hold">
                                          <p:stCondLst>
                                            <p:cond delay="0"/>
                                          </p:stCondLst>
                                        </p:cTn>
                                        <p:tgtEl>
                                          <p:spTgt spid="7211"/>
                                        </p:tgtEl>
                                        <p:attrNameLst>
                                          <p:attrName>style.visibility</p:attrName>
                                        </p:attrNameLst>
                                      </p:cBhvr>
                                      <p:to>
                                        <p:strVal val="visible"/>
                                      </p:to>
                                    </p:set>
                                    <p:anim calcmode="lin" valueType="num">
                                      <p:cBhvr additive="base">
                                        <p:cTn id="140" dur="500" fill="hold"/>
                                        <p:tgtEl>
                                          <p:spTgt spid="7211"/>
                                        </p:tgtEl>
                                        <p:attrNameLst>
                                          <p:attrName>ppt_x</p:attrName>
                                        </p:attrNameLst>
                                      </p:cBhvr>
                                      <p:tavLst>
                                        <p:tav tm="0">
                                          <p:val>
                                            <p:strVal val="0-#ppt_w/2"/>
                                          </p:val>
                                        </p:tav>
                                        <p:tav tm="100000">
                                          <p:val>
                                            <p:strVal val="#ppt_x"/>
                                          </p:val>
                                        </p:tav>
                                      </p:tavLst>
                                    </p:anim>
                                    <p:anim calcmode="lin" valueType="num">
                                      <p:cBhvr additive="base">
                                        <p:cTn id="141" dur="500" fill="hold"/>
                                        <p:tgtEl>
                                          <p:spTgt spid="7211"/>
                                        </p:tgtEl>
                                        <p:attrNameLst>
                                          <p:attrName>ppt_y</p:attrName>
                                        </p:attrNameLst>
                                      </p:cBhvr>
                                      <p:tavLst>
                                        <p:tav tm="0">
                                          <p:val>
                                            <p:strVal val="#ppt_y"/>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1" fill="hold" grpId="0" nodeType="clickEffect">
                                  <p:stCondLst>
                                    <p:cond delay="0"/>
                                  </p:stCondLst>
                                  <p:childTnLst>
                                    <p:set>
                                      <p:cBhvr>
                                        <p:cTn id="145" dur="1" fill="hold">
                                          <p:stCondLst>
                                            <p:cond delay="0"/>
                                          </p:stCondLst>
                                        </p:cTn>
                                        <p:tgtEl>
                                          <p:spTgt spid="7196"/>
                                        </p:tgtEl>
                                        <p:attrNameLst>
                                          <p:attrName>style.visibility</p:attrName>
                                        </p:attrNameLst>
                                      </p:cBhvr>
                                      <p:to>
                                        <p:strVal val="visible"/>
                                      </p:to>
                                    </p:set>
                                    <p:anim calcmode="lin" valueType="num">
                                      <p:cBhvr additive="base">
                                        <p:cTn id="146" dur="500" fill="hold"/>
                                        <p:tgtEl>
                                          <p:spTgt spid="7196"/>
                                        </p:tgtEl>
                                        <p:attrNameLst>
                                          <p:attrName>ppt_x</p:attrName>
                                        </p:attrNameLst>
                                      </p:cBhvr>
                                      <p:tavLst>
                                        <p:tav tm="0">
                                          <p:val>
                                            <p:strVal val="#ppt_x"/>
                                          </p:val>
                                        </p:tav>
                                        <p:tav tm="100000">
                                          <p:val>
                                            <p:strVal val="#ppt_x"/>
                                          </p:val>
                                        </p:tav>
                                      </p:tavLst>
                                    </p:anim>
                                    <p:anim calcmode="lin" valueType="num">
                                      <p:cBhvr additive="base">
                                        <p:cTn id="147" dur="500" fill="hold"/>
                                        <p:tgtEl>
                                          <p:spTgt spid="7196"/>
                                        </p:tgtEl>
                                        <p:attrNameLst>
                                          <p:attrName>ppt_y</p:attrName>
                                        </p:attrNameLst>
                                      </p:cBhvr>
                                      <p:tavLst>
                                        <p:tav tm="0">
                                          <p:val>
                                            <p:strVal val="0-#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7192"/>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 presetClass="entr" presetSubtype="8" fill="hold" grpId="0" nodeType="clickEffect">
                                  <p:stCondLst>
                                    <p:cond delay="0"/>
                                  </p:stCondLst>
                                  <p:childTnLst>
                                    <p:set>
                                      <p:cBhvr>
                                        <p:cTn id="155" dur="1" fill="hold">
                                          <p:stCondLst>
                                            <p:cond delay="0"/>
                                          </p:stCondLst>
                                        </p:cTn>
                                        <p:tgtEl>
                                          <p:spTgt spid="7205"/>
                                        </p:tgtEl>
                                        <p:attrNameLst>
                                          <p:attrName>style.visibility</p:attrName>
                                        </p:attrNameLst>
                                      </p:cBhvr>
                                      <p:to>
                                        <p:strVal val="visible"/>
                                      </p:to>
                                    </p:set>
                                    <p:anim calcmode="lin" valueType="num">
                                      <p:cBhvr additive="base">
                                        <p:cTn id="156" dur="500" fill="hold"/>
                                        <p:tgtEl>
                                          <p:spTgt spid="7205"/>
                                        </p:tgtEl>
                                        <p:attrNameLst>
                                          <p:attrName>ppt_x</p:attrName>
                                        </p:attrNameLst>
                                      </p:cBhvr>
                                      <p:tavLst>
                                        <p:tav tm="0">
                                          <p:val>
                                            <p:strVal val="0-#ppt_w/2"/>
                                          </p:val>
                                        </p:tav>
                                        <p:tav tm="100000">
                                          <p:val>
                                            <p:strVal val="#ppt_x"/>
                                          </p:val>
                                        </p:tav>
                                      </p:tavLst>
                                    </p:anim>
                                    <p:anim calcmode="lin" valueType="num">
                                      <p:cBhvr additive="base">
                                        <p:cTn id="157" dur="500" fill="hold"/>
                                        <p:tgtEl>
                                          <p:spTgt spid="7205"/>
                                        </p:tgtEl>
                                        <p:attrNameLst>
                                          <p:attrName>ppt_y</p:attrName>
                                        </p:attrNameLst>
                                      </p:cBhvr>
                                      <p:tavLst>
                                        <p:tav tm="0">
                                          <p:val>
                                            <p:strVal val="#ppt_y"/>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2" presetClass="entr" presetSubtype="8" fill="hold" grpId="0" nodeType="clickEffect">
                                  <p:stCondLst>
                                    <p:cond delay="0"/>
                                  </p:stCondLst>
                                  <p:childTnLst>
                                    <p:set>
                                      <p:cBhvr>
                                        <p:cTn id="161" dur="1" fill="hold">
                                          <p:stCondLst>
                                            <p:cond delay="0"/>
                                          </p:stCondLst>
                                        </p:cTn>
                                        <p:tgtEl>
                                          <p:spTgt spid="7212"/>
                                        </p:tgtEl>
                                        <p:attrNameLst>
                                          <p:attrName>style.visibility</p:attrName>
                                        </p:attrNameLst>
                                      </p:cBhvr>
                                      <p:to>
                                        <p:strVal val="visible"/>
                                      </p:to>
                                    </p:set>
                                    <p:anim calcmode="lin" valueType="num">
                                      <p:cBhvr additive="base">
                                        <p:cTn id="162" dur="500" fill="hold"/>
                                        <p:tgtEl>
                                          <p:spTgt spid="7212"/>
                                        </p:tgtEl>
                                        <p:attrNameLst>
                                          <p:attrName>ppt_x</p:attrName>
                                        </p:attrNameLst>
                                      </p:cBhvr>
                                      <p:tavLst>
                                        <p:tav tm="0">
                                          <p:val>
                                            <p:strVal val="0-#ppt_w/2"/>
                                          </p:val>
                                        </p:tav>
                                        <p:tav tm="100000">
                                          <p:val>
                                            <p:strVal val="#ppt_x"/>
                                          </p:val>
                                        </p:tav>
                                      </p:tavLst>
                                    </p:anim>
                                    <p:anim calcmode="lin" valueType="num">
                                      <p:cBhvr additive="base">
                                        <p:cTn id="163" dur="500" fill="hold"/>
                                        <p:tgtEl>
                                          <p:spTgt spid="7212"/>
                                        </p:tgtEl>
                                        <p:attrNameLst>
                                          <p:attrName>ppt_y</p:attrName>
                                        </p:attrNameLst>
                                      </p:cBhvr>
                                      <p:tavLst>
                                        <p:tav tm="0">
                                          <p:val>
                                            <p:strVal val="#ppt_y"/>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 presetClass="entr" presetSubtype="1" fill="hold" grpId="0" nodeType="clickEffect">
                                  <p:stCondLst>
                                    <p:cond delay="0"/>
                                  </p:stCondLst>
                                  <p:childTnLst>
                                    <p:set>
                                      <p:cBhvr>
                                        <p:cTn id="167" dur="1" fill="hold">
                                          <p:stCondLst>
                                            <p:cond delay="0"/>
                                          </p:stCondLst>
                                        </p:cTn>
                                        <p:tgtEl>
                                          <p:spTgt spid="7195"/>
                                        </p:tgtEl>
                                        <p:attrNameLst>
                                          <p:attrName>style.visibility</p:attrName>
                                        </p:attrNameLst>
                                      </p:cBhvr>
                                      <p:to>
                                        <p:strVal val="visible"/>
                                      </p:to>
                                    </p:set>
                                    <p:anim calcmode="lin" valueType="num">
                                      <p:cBhvr additive="base">
                                        <p:cTn id="168" dur="500" fill="hold"/>
                                        <p:tgtEl>
                                          <p:spTgt spid="7195"/>
                                        </p:tgtEl>
                                        <p:attrNameLst>
                                          <p:attrName>ppt_x</p:attrName>
                                        </p:attrNameLst>
                                      </p:cBhvr>
                                      <p:tavLst>
                                        <p:tav tm="0">
                                          <p:val>
                                            <p:strVal val="#ppt_x"/>
                                          </p:val>
                                        </p:tav>
                                        <p:tav tm="100000">
                                          <p:val>
                                            <p:strVal val="#ppt_x"/>
                                          </p:val>
                                        </p:tav>
                                      </p:tavLst>
                                    </p:anim>
                                    <p:anim calcmode="lin" valueType="num">
                                      <p:cBhvr additive="base">
                                        <p:cTn id="169" dur="500" fill="hold"/>
                                        <p:tgtEl>
                                          <p:spTgt spid="7195"/>
                                        </p:tgtEl>
                                        <p:attrNameLst>
                                          <p:attrName>ppt_y</p:attrName>
                                        </p:attrNameLst>
                                      </p:cBhvr>
                                      <p:tavLst>
                                        <p:tav tm="0">
                                          <p:val>
                                            <p:strVal val="0-#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499"/>
                                          </p:stCondLst>
                                        </p:cTn>
                                        <p:tgtEl>
                                          <p:spTgt spid="36"/>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499"/>
                                          </p:stCondLst>
                                        </p:cTn>
                                        <p:tgtEl>
                                          <p:spTgt spid="38"/>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499"/>
                                          </p:stCondLst>
                                        </p:cTn>
                                        <p:tgtEl>
                                          <p:spTgt spid="39"/>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5" grpId="0" animBg="1"/>
      <p:bldP spid="7174" grpId="0" autoUpdateAnimBg="0"/>
      <p:bldP spid="7175" grpId="0" autoUpdateAnimBg="0"/>
      <p:bldP spid="7178" grpId="0" autoUpdateAnimBg="0"/>
      <p:bldP spid="7179" grpId="0" animBg="1" autoUpdateAnimBg="0"/>
      <p:bldP spid="7185" grpId="0" animBg="1" autoUpdateAnimBg="0"/>
      <p:bldP spid="7186" grpId="0" animBg="1" autoUpdateAnimBg="0"/>
      <p:bldP spid="7188" grpId="0" animBg="1" autoUpdateAnimBg="0"/>
      <p:bldP spid="7189" grpId="0" animBg="1" autoUpdateAnimBg="0"/>
      <p:bldP spid="7190" grpId="0" animBg="1" autoUpdateAnimBg="0"/>
      <p:bldP spid="7191" grpId="0" animBg="1" autoUpdateAnimBg="0"/>
      <p:bldP spid="7192" grpId="0" animBg="1" autoUpdateAnimBg="0"/>
      <p:bldP spid="7193" grpId="0" animBg="1"/>
      <p:bldP spid="7194" grpId="0" animBg="1"/>
      <p:bldP spid="7195" grpId="0" animBg="1"/>
      <p:bldP spid="7196" grpId="0" animBg="1"/>
      <p:bldP spid="7197" grpId="0" animBg="1"/>
      <p:bldP spid="7198" grpId="0" animBg="1"/>
      <p:bldP spid="7199" grpId="0" animBg="1"/>
      <p:bldP spid="7200" grpId="0" animBg="1"/>
      <p:bldP spid="7201" grpId="0" animBg="1"/>
      <p:bldP spid="7202" grpId="0" animBg="1"/>
      <p:bldP spid="7203" grpId="0" animBg="1"/>
      <p:bldP spid="7204" grpId="0" animBg="1"/>
      <p:bldP spid="7205" grpId="0" animBg="1"/>
      <p:bldP spid="7207" grpId="0" animBg="1"/>
      <p:bldP spid="7208" grpId="0" animBg="1"/>
      <p:bldP spid="7209" grpId="0" animBg="1"/>
      <p:bldP spid="7210" grpId="0" animBg="1"/>
      <p:bldP spid="7211" grpId="0" animBg="1"/>
      <p:bldP spid="7212" grpId="0" animBg="1"/>
      <p:bldP spid="7214" grpId="0" animBg="1" autoUpdateAnimBg="0"/>
      <p:bldP spid="36" grpId="0" animBg="1" autoUpdateAnimBg="0"/>
      <p:bldP spid="38" grpId="0" animBg="1" autoUpdateAnimBg="0"/>
      <p:bldP spid="39" grpId="0" animBg="1" autoUpdateAnimBg="0"/>
      <p:bldP spid="4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73163" y="457200"/>
            <a:ext cx="7772400" cy="739775"/>
          </a:xfrm>
        </p:spPr>
        <p:txBody>
          <a:bodyPr/>
          <a:lstStyle/>
          <a:p>
            <a:pPr eaLnBrk="1" hangingPunct="1"/>
            <a:r>
              <a:rPr lang="zh-CN" altLang="en-US" sz="4000" smtClean="0"/>
              <a:t>词法分析</a:t>
            </a:r>
            <a:r>
              <a:rPr lang="en-US" altLang="zh-CN" sz="4000" smtClean="0"/>
              <a:t>lexical analysis</a:t>
            </a:r>
            <a:endParaRPr lang="zh-CN" altLang="en-US" sz="4000" smtClean="0"/>
          </a:p>
        </p:txBody>
      </p:sp>
      <p:sp>
        <p:nvSpPr>
          <p:cNvPr id="21507" name="Rectangle 3"/>
          <p:cNvSpPr>
            <a:spLocks noGrp="1" noChangeArrowheads="1"/>
          </p:cNvSpPr>
          <p:nvPr>
            <p:ph type="body" idx="1"/>
          </p:nvPr>
        </p:nvSpPr>
        <p:spPr>
          <a:xfrm>
            <a:off x="1116013" y="1557338"/>
            <a:ext cx="7829550" cy="4300537"/>
          </a:xfrm>
        </p:spPr>
        <p:txBody>
          <a:bodyPr/>
          <a:lstStyle/>
          <a:p>
            <a:pPr eaLnBrk="1" hangingPunct="1">
              <a:buFont typeface="Monotype Sorts" pitchFamily="2" charset="2"/>
              <a:buNone/>
            </a:pPr>
            <a:r>
              <a:rPr lang="zh-CN" altLang="en-US" b="1" smtClean="0"/>
              <a:t> 英文句子由单词构成  </a:t>
            </a:r>
          </a:p>
          <a:p>
            <a:pPr eaLnBrk="1" hangingPunct="1">
              <a:buFont typeface="Monotype Sorts" pitchFamily="2" charset="2"/>
              <a:buNone/>
            </a:pPr>
            <a:r>
              <a:rPr lang="en-US" altLang="zh-CN" smtClean="0"/>
              <a:t>  This line is a longer sentence.</a:t>
            </a:r>
            <a:endParaRPr lang="zh-CN" altLang="en-US" smtClean="0"/>
          </a:p>
          <a:p>
            <a:pPr eaLnBrk="1" hangingPunct="1"/>
            <a:r>
              <a:rPr lang="zh-CN" altLang="en-US" smtClean="0"/>
              <a:t>  句子开头的单词第一个字母要大写</a:t>
            </a:r>
          </a:p>
          <a:p>
            <a:pPr eaLnBrk="1" hangingPunct="1"/>
            <a:r>
              <a:rPr lang="zh-CN" altLang="en-US" smtClean="0"/>
              <a:t>  空格是单词分隔符</a:t>
            </a:r>
          </a:p>
          <a:p>
            <a:pPr eaLnBrk="1" hangingPunct="1"/>
            <a:r>
              <a:rPr lang="zh-CN" altLang="en-US" smtClean="0"/>
              <a:t>  句点是句子结尾 </a:t>
            </a:r>
            <a:endParaRPr lang="en-US" altLang="zh-CN" smtClean="0"/>
          </a:p>
          <a:p>
            <a:pPr eaLnBrk="1" hangingPunct="1"/>
            <a:r>
              <a:rPr lang="zh-CN" altLang="en-US" smtClean="0"/>
              <a:t>  单词是字母组成的</a:t>
            </a:r>
            <a:r>
              <a:rPr lang="zh-CN" altLang="en-US" b="1" smtClean="0">
                <a:solidFill>
                  <a:srgbClr val="FF0000"/>
                </a:solidFill>
              </a:rPr>
              <a:t>有含义</a:t>
            </a:r>
            <a:r>
              <a:rPr lang="zh-CN" altLang="en-US" b="1" smtClean="0"/>
              <a:t>的</a:t>
            </a:r>
            <a:r>
              <a:rPr lang="zh-CN" altLang="en-US" smtClean="0"/>
              <a:t>最小成分</a:t>
            </a:r>
          </a:p>
          <a:p>
            <a:pPr eaLnBrk="1" hangingPunct="1">
              <a:buFont typeface="Monotype Sorts" pitchFamily="2" charset="2"/>
              <a:buNone/>
            </a:pPr>
            <a:r>
              <a:rPr lang="en-US" altLang="zh-CN" smtClean="0"/>
              <a:t>  </a:t>
            </a:r>
            <a:r>
              <a:rPr lang="en-US" altLang="zh-CN" smtClean="0">
                <a:solidFill>
                  <a:srgbClr val="FF0000"/>
                </a:solidFill>
              </a:rPr>
              <a:t>Ist his linealo gerse nte nce</a:t>
            </a:r>
            <a:r>
              <a:rPr lang="en-US" altLang="zh-CN" smtClean="0"/>
              <a:t>.</a:t>
            </a:r>
          </a:p>
          <a:p>
            <a:pPr eaLnBrk="1" hangingPunct="1">
              <a:buFont typeface="Monotype Sorts" pitchFamily="2" charset="2"/>
              <a:buNone/>
            </a:pPr>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词法分析</a:t>
            </a:r>
          </a:p>
        </p:txBody>
      </p:sp>
      <p:sp>
        <p:nvSpPr>
          <p:cNvPr id="22531" name="Rectangle 3"/>
          <p:cNvSpPr>
            <a:spLocks noGrp="1" noChangeArrowheads="1"/>
          </p:cNvSpPr>
          <p:nvPr>
            <p:ph type="body" idx="1"/>
          </p:nvPr>
        </p:nvSpPr>
        <p:spPr>
          <a:xfrm>
            <a:off x="1331913" y="1628775"/>
            <a:ext cx="7561262" cy="4537075"/>
          </a:xfrm>
        </p:spPr>
        <p:txBody>
          <a:bodyPr/>
          <a:lstStyle/>
          <a:p>
            <a:pPr eaLnBrk="1" hangingPunct="1">
              <a:lnSpc>
                <a:spcPct val="90000"/>
              </a:lnSpc>
              <a:buFont typeface="Monotype Sorts" pitchFamily="2" charset="2"/>
              <a:buNone/>
              <a:defRPr/>
            </a:pPr>
            <a:r>
              <a:rPr lang="zh-CN" altLang="en-US" dirty="0" smtClean="0"/>
              <a:t>          </a:t>
            </a:r>
            <a:r>
              <a:rPr lang="zh-CN" altLang="en-US" dirty="0" smtClean="0">
                <a:latin typeface="+mn-ea"/>
              </a:rPr>
              <a:t>从左至右扫描字符流的源程序、分解构成源程序的字符串，识别出(拼)一个个的单词（符号）</a:t>
            </a:r>
          </a:p>
          <a:p>
            <a:pPr eaLnBrk="1" hangingPunct="1">
              <a:lnSpc>
                <a:spcPct val="90000"/>
              </a:lnSpc>
              <a:buFont typeface="Monotype Sorts" pitchFamily="2" charset="2"/>
              <a:buNone/>
              <a:defRPr/>
            </a:pPr>
            <a:r>
              <a:rPr lang="zh-CN" altLang="en-US" dirty="0" smtClean="0">
                <a:latin typeface="+mn-ea"/>
              </a:rPr>
              <a:t>      单词符号是语言中具有独立意义的最基本结构。多数程序语言中，单词符号一般包括 </a:t>
            </a:r>
            <a:r>
              <a:rPr lang="en-US" altLang="zh-CN" dirty="0" smtClean="0">
                <a:latin typeface="+mn-ea"/>
              </a:rPr>
              <a:t>—</a:t>
            </a:r>
            <a:r>
              <a:rPr lang="zh-CN" altLang="en-US" dirty="0" smtClean="0">
                <a:latin typeface="+mn-ea"/>
              </a:rPr>
              <a:t>各类型的常数、保留字、标识符、运算符、界符等等。</a:t>
            </a:r>
          </a:p>
          <a:p>
            <a:pPr eaLnBrk="1" hangingPunct="1">
              <a:lnSpc>
                <a:spcPct val="90000"/>
              </a:lnSpc>
              <a:buFont typeface="Monotype Sorts" pitchFamily="2" charset="2"/>
              <a:buNone/>
              <a:defRPr/>
            </a:pPr>
            <a:r>
              <a:rPr kumimoji="0" lang="en-US" altLang="zh-CN" sz="3600" b="1" dirty="0" err="1" smtClean="0">
                <a:solidFill>
                  <a:srgbClr val="000099"/>
                </a:solidFill>
                <a:latin typeface="Courier New" pitchFamily="49" charset="0"/>
              </a:rPr>
              <a:t>例如</a:t>
            </a:r>
            <a:r>
              <a:rPr kumimoji="0" lang="en-US" altLang="zh-CN" sz="3600" b="1" dirty="0" smtClean="0">
                <a:solidFill>
                  <a:srgbClr val="000099"/>
                </a:solidFill>
                <a:latin typeface="Courier New" pitchFamily="49" charset="0"/>
              </a:rPr>
              <a:t> </a:t>
            </a:r>
          </a:p>
          <a:p>
            <a:pPr eaLnBrk="1" hangingPunct="1">
              <a:lnSpc>
                <a:spcPct val="90000"/>
              </a:lnSpc>
              <a:buFont typeface="Monotype Sorts" pitchFamily="2" charset="2"/>
              <a:buNone/>
              <a:defRPr/>
            </a:pPr>
            <a:r>
              <a:rPr kumimoji="0" lang="en-US" altLang="zh-CN" sz="3600" b="1" dirty="0" smtClean="0">
                <a:solidFill>
                  <a:srgbClr val="000099"/>
                </a:solidFill>
                <a:latin typeface="Courier New" pitchFamily="49" charset="0"/>
              </a:rPr>
              <a:t> </a:t>
            </a:r>
            <a:r>
              <a:rPr kumimoji="0" lang="en-US" altLang="en-US" sz="3600" b="1" dirty="0" smtClean="0">
                <a:solidFill>
                  <a:srgbClr val="000099"/>
                </a:solidFill>
                <a:latin typeface="Courier New" pitchFamily="49" charset="0"/>
              </a:rPr>
              <a:t>double f = </a:t>
            </a:r>
            <a:r>
              <a:rPr kumimoji="0" lang="en-US" altLang="en-US" sz="3600" b="1" dirty="0" err="1" smtClean="0">
                <a:solidFill>
                  <a:srgbClr val="000099"/>
                </a:solidFill>
                <a:latin typeface="Courier New" pitchFamily="49" charset="0"/>
              </a:rPr>
              <a:t>sqrt</a:t>
            </a:r>
            <a:r>
              <a:rPr kumimoji="0" lang="en-US" altLang="en-US" sz="3600" b="1" dirty="0" smtClean="0">
                <a:solidFill>
                  <a:srgbClr val="000099"/>
                </a:solidFill>
                <a:latin typeface="Courier New" pitchFamily="49" charset="0"/>
              </a:rPr>
              <a:t>(-1);</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词法分析</a:t>
            </a:r>
          </a:p>
        </p:txBody>
      </p:sp>
      <p:sp>
        <p:nvSpPr>
          <p:cNvPr id="23555" name="Rectangle 3"/>
          <p:cNvSpPr>
            <a:spLocks noGrp="1" noChangeArrowheads="1"/>
          </p:cNvSpPr>
          <p:nvPr>
            <p:ph type="body" idx="1"/>
          </p:nvPr>
        </p:nvSpPr>
        <p:spPr>
          <a:xfrm>
            <a:off x="1619250" y="1557338"/>
            <a:ext cx="7253288" cy="4106862"/>
          </a:xfrm>
        </p:spPr>
        <p:txBody>
          <a:bodyPr/>
          <a:lstStyle/>
          <a:p>
            <a:pPr eaLnBrk="1" hangingPunct="1">
              <a:buFont typeface="Monotype Sorts" pitchFamily="2" charset="2"/>
              <a:buNone/>
            </a:pPr>
            <a:r>
              <a:rPr kumimoji="0" lang="en-US" altLang="en-US" sz="2400" b="1" smtClean="0">
                <a:solidFill>
                  <a:srgbClr val="000099"/>
                </a:solidFill>
                <a:latin typeface="Courier New" pitchFamily="49" charset="0"/>
              </a:rPr>
              <a:t>double f = sqrt(-1);</a:t>
            </a:r>
          </a:p>
          <a:p>
            <a:pPr eaLnBrk="1" hangingPunct="1">
              <a:buFont typeface="Monotype Sorts" pitchFamily="2" charset="2"/>
              <a:buNone/>
            </a:pPr>
            <a:endParaRPr kumimoji="0" lang="en-US" altLang="en-US" sz="2400" b="1" smtClean="0">
              <a:solidFill>
                <a:srgbClr val="000099"/>
              </a:solidFill>
              <a:latin typeface="Courier New" pitchFamily="49" charset="0"/>
            </a:endParaRPr>
          </a:p>
          <a:p>
            <a:pPr eaLnBrk="1" hangingPunct="1">
              <a:buFont typeface="Monotype Sorts" pitchFamily="2" charset="2"/>
              <a:buNone/>
            </a:pPr>
            <a:r>
              <a:rPr kumimoji="0" lang="en-US" altLang="en-US" sz="2400" b="1" smtClean="0">
                <a:latin typeface="Courier New" pitchFamily="49" charset="0"/>
              </a:rPr>
              <a:t>  TDOUBLE   (“double”)</a:t>
            </a:r>
            <a:br>
              <a:rPr kumimoji="0" lang="en-US" altLang="en-US" sz="2400" b="1" smtClean="0">
                <a:latin typeface="Courier New" pitchFamily="49" charset="0"/>
              </a:rPr>
            </a:br>
            <a:r>
              <a:rPr kumimoji="0" lang="en-US" altLang="en-US" sz="2400" b="1" smtClean="0">
                <a:latin typeface="Courier New" pitchFamily="49" charset="0"/>
              </a:rPr>
              <a:t>TIDENT 	  (“f”)</a:t>
            </a:r>
            <a:br>
              <a:rPr kumimoji="0" lang="en-US" altLang="en-US" sz="2400" b="1" smtClean="0">
                <a:latin typeface="Courier New" pitchFamily="49" charset="0"/>
              </a:rPr>
            </a:br>
            <a:r>
              <a:rPr kumimoji="0" lang="en-US" altLang="en-US" sz="2400" b="1" smtClean="0">
                <a:latin typeface="Courier New" pitchFamily="49" charset="0"/>
              </a:rPr>
              <a:t>TOP 	  (“=“)</a:t>
            </a:r>
            <a:br>
              <a:rPr kumimoji="0" lang="en-US" altLang="en-US" sz="2400" b="1" smtClean="0">
                <a:latin typeface="Courier New" pitchFamily="49" charset="0"/>
              </a:rPr>
            </a:br>
            <a:r>
              <a:rPr kumimoji="0" lang="en-US" altLang="en-US" sz="2400" b="1" smtClean="0">
                <a:latin typeface="Courier New" pitchFamily="49" charset="0"/>
              </a:rPr>
              <a:t>TIDENT	  (“sqrt”)</a:t>
            </a:r>
          </a:p>
          <a:p>
            <a:pPr eaLnBrk="1" hangingPunct="1">
              <a:buFont typeface="Monotype Sorts" pitchFamily="2" charset="2"/>
              <a:buNone/>
            </a:pPr>
            <a:r>
              <a:rPr kumimoji="0" lang="en-US" altLang="en-US" sz="2400" b="1" smtClean="0">
                <a:latin typeface="Courier New" pitchFamily="49" charset="0"/>
              </a:rPr>
              <a:t>  TLPAREN 	  (“(“)</a:t>
            </a:r>
          </a:p>
          <a:p>
            <a:pPr eaLnBrk="1" hangingPunct="1">
              <a:buFont typeface="Monotype Sorts" pitchFamily="2" charset="2"/>
              <a:buNone/>
            </a:pPr>
            <a:r>
              <a:rPr kumimoji="0" lang="en-US" altLang="en-US" sz="2400" b="1" smtClean="0">
                <a:latin typeface="Courier New" pitchFamily="49" charset="0"/>
              </a:rPr>
              <a:t>  TOP 	  (“-”)</a:t>
            </a:r>
            <a:br>
              <a:rPr kumimoji="0" lang="en-US" altLang="en-US" sz="2400" b="1" smtClean="0">
                <a:latin typeface="Courier New" pitchFamily="49" charset="0"/>
              </a:rPr>
            </a:br>
            <a:r>
              <a:rPr kumimoji="0" lang="en-US" altLang="en-US" sz="2400" b="1" smtClean="0">
                <a:latin typeface="Courier New" pitchFamily="49" charset="0"/>
              </a:rPr>
              <a:t>TINTCONSTANT (“1”)</a:t>
            </a:r>
            <a:br>
              <a:rPr kumimoji="0" lang="en-US" altLang="en-US" sz="2400" b="1" smtClean="0">
                <a:latin typeface="Courier New" pitchFamily="49" charset="0"/>
              </a:rPr>
            </a:br>
            <a:r>
              <a:rPr kumimoji="0" lang="en-US" altLang="en-US" sz="2400" b="1" smtClean="0">
                <a:latin typeface="Courier New" pitchFamily="49" charset="0"/>
              </a:rPr>
              <a:t>TRPAREN 	  (“)”)</a:t>
            </a:r>
            <a:br>
              <a:rPr kumimoji="0" lang="en-US" altLang="en-US" sz="2400" b="1" smtClean="0">
                <a:latin typeface="Courier New" pitchFamily="49" charset="0"/>
              </a:rPr>
            </a:br>
            <a:r>
              <a:rPr kumimoji="0" lang="en-US" altLang="en-US" sz="2400" b="1" smtClean="0">
                <a:latin typeface="Courier New" pitchFamily="49" charset="0"/>
              </a:rPr>
              <a:t>TSEP 	  (“;”)</a:t>
            </a:r>
            <a:endParaRPr kumimoji="0" lang="en-US" altLang="en-US" sz="2400" smtClean="0"/>
          </a:p>
          <a:p>
            <a:pPr eaLnBrk="1" hangingPunct="1">
              <a:buFont typeface="Monotype Sorts" pitchFamily="2" charset="2"/>
              <a:buNone/>
            </a:pPr>
            <a:endParaRPr kumimoji="0" lang="zh-CN" altLang="en-US" sz="2400" b="1" smtClean="0">
              <a:solidFill>
                <a:srgbClr val="000099"/>
              </a:solidFill>
              <a:latin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58888" y="457200"/>
            <a:ext cx="7686675" cy="668338"/>
          </a:xfrm>
        </p:spPr>
        <p:txBody>
          <a:bodyPr/>
          <a:lstStyle/>
          <a:p>
            <a:pPr eaLnBrk="1" hangingPunct="1"/>
            <a:r>
              <a:rPr lang="zh-CN" altLang="en-US" sz="4000" b="1" smtClean="0"/>
              <a:t>词法分析</a:t>
            </a:r>
            <a:endParaRPr lang="zh-CN" altLang="zh-CN" sz="4000" b="1" smtClean="0"/>
          </a:p>
        </p:txBody>
      </p:sp>
      <p:sp>
        <p:nvSpPr>
          <p:cNvPr id="24579" name="Rectangle 3"/>
          <p:cNvSpPr>
            <a:spLocks noGrp="1" noChangeArrowheads="1"/>
          </p:cNvSpPr>
          <p:nvPr>
            <p:ph type="body" idx="1"/>
          </p:nvPr>
        </p:nvSpPr>
        <p:spPr>
          <a:xfrm>
            <a:off x="1187450" y="1916113"/>
            <a:ext cx="7956550" cy="2881312"/>
          </a:xfrm>
        </p:spPr>
        <p:txBody>
          <a:bodyPr/>
          <a:lstStyle/>
          <a:p>
            <a:pPr eaLnBrk="1" hangingPunct="1">
              <a:lnSpc>
                <a:spcPct val="90000"/>
              </a:lnSpc>
            </a:pPr>
            <a:r>
              <a:rPr lang="zh-CN" altLang="en-US" sz="3600" smtClean="0"/>
              <a:t>词法分析(</a:t>
            </a:r>
            <a:r>
              <a:rPr lang="en-US" altLang="zh-CN" sz="3600" smtClean="0"/>
              <a:t>lexical analysis)                </a:t>
            </a:r>
          </a:p>
          <a:p>
            <a:pPr eaLnBrk="1" hangingPunct="1">
              <a:lnSpc>
                <a:spcPct val="90000"/>
              </a:lnSpc>
            </a:pPr>
            <a:r>
              <a:rPr lang="zh-CN" altLang="en-US" sz="3600" smtClean="0"/>
              <a:t>单词---</a:t>
            </a:r>
            <a:r>
              <a:rPr lang="en-US" altLang="zh-CN" sz="3600" smtClean="0"/>
              <a:t>token</a:t>
            </a:r>
          </a:p>
          <a:p>
            <a:pPr lvl="1" eaLnBrk="1" hangingPunct="1">
              <a:lnSpc>
                <a:spcPct val="90000"/>
              </a:lnSpc>
            </a:pPr>
            <a:r>
              <a:rPr lang="zh-CN" altLang="en-US" smtClean="0"/>
              <a:t>保留字---</a:t>
            </a:r>
            <a:r>
              <a:rPr lang="en-US" altLang="zh-CN" smtClean="0"/>
              <a:t>reserved word</a:t>
            </a:r>
          </a:p>
          <a:p>
            <a:pPr lvl="1" eaLnBrk="1" hangingPunct="1">
              <a:lnSpc>
                <a:spcPct val="90000"/>
              </a:lnSpc>
            </a:pPr>
            <a:r>
              <a:rPr lang="zh-CN" altLang="en-US" smtClean="0"/>
              <a:t>标识符 ---</a:t>
            </a:r>
            <a:r>
              <a:rPr lang="en-US" altLang="zh-CN" smtClean="0"/>
              <a:t>identifier</a:t>
            </a:r>
          </a:p>
          <a:p>
            <a:pPr lvl="1" eaLnBrk="1" hangingPunct="1">
              <a:lnSpc>
                <a:spcPct val="90000"/>
              </a:lnSpc>
            </a:pPr>
            <a:r>
              <a:rPr lang="zh-CN" altLang="en-US" smtClean="0"/>
              <a:t>分界符</a:t>
            </a:r>
            <a:endParaRPr lang="en-US" altLang="zh-CN" smtClean="0"/>
          </a:p>
          <a:p>
            <a:pPr lvl="1" eaLnBrk="1" hangingPunct="1">
              <a:lnSpc>
                <a:spcPct val="90000"/>
              </a:lnSpc>
            </a:pPr>
            <a:r>
              <a:rPr lang="zh-CN" altLang="en-US" smtClean="0"/>
              <a:t>运算符</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例</a:t>
            </a:r>
          </a:p>
        </p:txBody>
      </p:sp>
      <p:sp>
        <p:nvSpPr>
          <p:cNvPr id="25603" name="Rectangle 3"/>
          <p:cNvSpPr>
            <a:spLocks noGrp="1" noChangeArrowheads="1"/>
          </p:cNvSpPr>
          <p:nvPr>
            <p:ph type="body" idx="1"/>
          </p:nvPr>
        </p:nvSpPr>
        <p:spPr>
          <a:xfrm>
            <a:off x="1042988" y="1770063"/>
            <a:ext cx="8101012" cy="4683125"/>
          </a:xfrm>
        </p:spPr>
        <p:txBody>
          <a:bodyPr/>
          <a:lstStyle/>
          <a:p>
            <a:pPr eaLnBrk="1" hangingPunct="1"/>
            <a:r>
              <a:rPr lang="zh-CN" altLang="en-US" smtClean="0"/>
              <a:t>程序文本</a:t>
            </a:r>
            <a:r>
              <a:rPr lang="en-US" altLang="zh-CN" smtClean="0"/>
              <a:t>If x =</a:t>
            </a:r>
            <a:r>
              <a:rPr lang="en-US" altLang="zh-CN" smtClean="0">
                <a:solidFill>
                  <a:srgbClr val="FF0000"/>
                </a:solidFill>
              </a:rPr>
              <a:t> </a:t>
            </a:r>
            <a:r>
              <a:rPr lang="en-US" altLang="zh-CN" smtClean="0"/>
              <a:t>y then z := 1 else z := 2;</a:t>
            </a:r>
          </a:p>
          <a:p>
            <a:pPr eaLnBrk="1" hangingPunct="1">
              <a:buFont typeface="Monotype Sorts" pitchFamily="2" charset="2"/>
              <a:buNone/>
            </a:pPr>
            <a:r>
              <a:rPr lang="zh-CN" altLang="en-US" smtClean="0"/>
              <a:t>经词法分析，变成一个个单词</a:t>
            </a:r>
          </a:p>
          <a:p>
            <a:pPr eaLnBrk="1" hangingPunct="1">
              <a:buFont typeface="Monotype Sorts" pitchFamily="2" charset="2"/>
              <a:buNone/>
            </a:pPr>
            <a:r>
              <a:rPr lang="en-US" altLang="zh-CN" smtClean="0"/>
              <a:t>if,  x,  =,  y,  then,  z,  :=,  1,    else, z, :=, 2, ;</a:t>
            </a:r>
          </a:p>
          <a:p>
            <a:pPr eaLnBrk="1" hangingPunct="1"/>
            <a:r>
              <a:rPr lang="zh-CN" altLang="en-US" smtClean="0"/>
              <a:t>语言的单词符号是由词法规则所确定的。</a:t>
            </a:r>
            <a:r>
              <a:rPr lang="zh-CN" altLang="en-US" b="1" smtClean="0">
                <a:solidFill>
                  <a:srgbClr val="CC99FF"/>
                </a:solidFill>
              </a:rPr>
              <a:t>词法规则</a:t>
            </a:r>
            <a:r>
              <a:rPr lang="zh-CN" altLang="en-US" smtClean="0"/>
              <a:t>规定了字母表中哪样的字符串是一个单词符号。单词的定义。</a:t>
            </a:r>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200" smtClean="0"/>
              <a:t>词法分析</a:t>
            </a:r>
            <a:br>
              <a:rPr lang="zh-CN" altLang="en-US" sz="3200" smtClean="0"/>
            </a:br>
            <a:r>
              <a:rPr lang="en-US" altLang="en-US" sz="3200" smtClean="0"/>
              <a:t>position  :=  initial  +  rate  *  60;</a:t>
            </a:r>
            <a:r>
              <a:rPr lang="zh-CN" altLang="en-US" sz="3200" smtClean="0"/>
              <a:t/>
            </a:r>
            <a:br>
              <a:rPr lang="zh-CN" altLang="en-US" sz="3200" smtClean="0"/>
            </a:br>
            <a:endParaRPr lang="zh-CN" altLang="en-US" sz="4000" smtClean="0"/>
          </a:p>
        </p:txBody>
      </p:sp>
      <p:sp>
        <p:nvSpPr>
          <p:cNvPr id="26627" name="Rectangle 3"/>
          <p:cNvSpPr>
            <a:spLocks noGrp="1" noChangeArrowheads="1"/>
          </p:cNvSpPr>
          <p:nvPr>
            <p:ph type="body" idx="1"/>
          </p:nvPr>
        </p:nvSpPr>
        <p:spPr>
          <a:xfrm>
            <a:off x="990600" y="1828800"/>
            <a:ext cx="7772400" cy="4572000"/>
          </a:xfrm>
        </p:spPr>
        <p:txBody>
          <a:bodyPr/>
          <a:lstStyle/>
          <a:p>
            <a:pPr lvl="1" eaLnBrk="1" hangingPunct="1">
              <a:lnSpc>
                <a:spcPct val="90000"/>
              </a:lnSpc>
              <a:buFontTx/>
              <a:buNone/>
            </a:pPr>
            <a:r>
              <a:rPr lang="zh-CN" altLang="en-US" b="1" smtClean="0"/>
              <a:t>单词类型</a:t>
            </a:r>
            <a:r>
              <a:rPr lang="zh-CN" altLang="en-US" smtClean="0"/>
              <a:t>		</a:t>
            </a:r>
            <a:r>
              <a:rPr lang="zh-CN" altLang="en-US" b="1" smtClean="0"/>
              <a:t>单词值</a:t>
            </a:r>
            <a:endParaRPr lang="zh-CN" altLang="en-US" smtClean="0"/>
          </a:p>
          <a:p>
            <a:pPr lvl="1" eaLnBrk="1" hangingPunct="1">
              <a:lnSpc>
                <a:spcPct val="90000"/>
              </a:lnSpc>
              <a:buFontTx/>
              <a:buNone/>
            </a:pPr>
            <a:r>
              <a:rPr lang="zh-CN" altLang="en-US" smtClean="0"/>
              <a:t>  标识符1(</a:t>
            </a:r>
            <a:r>
              <a:rPr lang="en-US" altLang="zh-CN" smtClean="0"/>
              <a:t>id1)	        </a:t>
            </a:r>
            <a:r>
              <a:rPr lang="en-US" altLang="en-US" smtClean="0"/>
              <a:t>position</a:t>
            </a:r>
          </a:p>
          <a:p>
            <a:pPr lvl="1" eaLnBrk="1" hangingPunct="1">
              <a:lnSpc>
                <a:spcPct val="90000"/>
              </a:lnSpc>
              <a:buFontTx/>
              <a:buNone/>
            </a:pPr>
            <a:r>
              <a:rPr lang="zh-CN" altLang="en-US" smtClean="0"/>
              <a:t> 算符(赋值)		    :=</a:t>
            </a:r>
          </a:p>
          <a:p>
            <a:pPr lvl="1" eaLnBrk="1" hangingPunct="1">
              <a:lnSpc>
                <a:spcPct val="90000"/>
              </a:lnSpc>
              <a:buFontTx/>
              <a:buNone/>
            </a:pPr>
            <a:r>
              <a:rPr lang="zh-CN" altLang="en-US" smtClean="0"/>
              <a:t>  标识符2(</a:t>
            </a:r>
            <a:r>
              <a:rPr lang="en-US" altLang="zh-CN" smtClean="0"/>
              <a:t>id2)	         </a:t>
            </a:r>
            <a:r>
              <a:rPr lang="en-US" altLang="en-US" smtClean="0"/>
              <a:t>initial</a:t>
            </a:r>
          </a:p>
          <a:p>
            <a:pPr lvl="1" eaLnBrk="1" hangingPunct="1">
              <a:lnSpc>
                <a:spcPct val="90000"/>
              </a:lnSpc>
              <a:buFontTx/>
              <a:buNone/>
            </a:pPr>
            <a:r>
              <a:rPr lang="zh-CN" altLang="en-US" smtClean="0"/>
              <a:t>  算符(加)		     +</a:t>
            </a:r>
          </a:p>
          <a:p>
            <a:pPr lvl="1" eaLnBrk="1" hangingPunct="1">
              <a:lnSpc>
                <a:spcPct val="90000"/>
              </a:lnSpc>
              <a:buFontTx/>
              <a:buNone/>
            </a:pPr>
            <a:r>
              <a:rPr lang="zh-CN" altLang="en-US" smtClean="0"/>
              <a:t>  标识符3(</a:t>
            </a:r>
            <a:r>
              <a:rPr lang="en-US" altLang="zh-CN" smtClean="0"/>
              <a:t>id3)	          </a:t>
            </a:r>
            <a:r>
              <a:rPr lang="en-US" altLang="en-US" smtClean="0"/>
              <a:t>rate</a:t>
            </a:r>
          </a:p>
          <a:p>
            <a:pPr lvl="1" eaLnBrk="1" hangingPunct="1">
              <a:lnSpc>
                <a:spcPct val="90000"/>
              </a:lnSpc>
              <a:buFontTx/>
              <a:buNone/>
            </a:pPr>
            <a:r>
              <a:rPr lang="zh-CN" altLang="en-US" smtClean="0"/>
              <a:t>  算符(乘)		     *</a:t>
            </a:r>
          </a:p>
          <a:p>
            <a:pPr lvl="1" eaLnBrk="1" hangingPunct="1">
              <a:lnSpc>
                <a:spcPct val="90000"/>
              </a:lnSpc>
              <a:buFontTx/>
              <a:buNone/>
            </a:pPr>
            <a:r>
              <a:rPr lang="zh-CN" altLang="en-US" smtClean="0"/>
              <a:t>    整数			    60</a:t>
            </a:r>
          </a:p>
          <a:p>
            <a:pPr lvl="1" eaLnBrk="1" hangingPunct="1">
              <a:lnSpc>
                <a:spcPct val="90000"/>
              </a:lnSpc>
              <a:buFontTx/>
              <a:buNone/>
            </a:pPr>
            <a:r>
              <a:rPr lang="zh-CN" altLang="en-US" smtClean="0"/>
              <a:t>    分号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16013" y="404813"/>
            <a:ext cx="7829550" cy="2736850"/>
          </a:xfrm>
        </p:spPr>
        <p:txBody>
          <a:bodyPr/>
          <a:lstStyle/>
          <a:p>
            <a:pPr eaLnBrk="1" hangingPunct="1"/>
            <a:r>
              <a:rPr lang="en-US" altLang="zh-CN" sz="4000" b="1" smtClean="0"/>
              <a:t>语</a:t>
            </a:r>
            <a:r>
              <a:rPr lang="zh-CN" altLang="en-US" sz="4000" b="1" smtClean="0"/>
              <a:t>法分析  </a:t>
            </a:r>
            <a:r>
              <a:rPr lang="en-US" altLang="en-US" sz="4000" b="1" smtClean="0"/>
              <a:t>Syntax Analysis</a:t>
            </a:r>
            <a:r>
              <a:rPr lang="en-US" altLang="zh-CN" sz="3200" b="1" smtClean="0"/>
              <a:t/>
            </a:r>
            <a:br>
              <a:rPr lang="en-US" altLang="zh-CN" sz="3200" b="1" smtClean="0"/>
            </a:br>
            <a:r>
              <a:rPr lang="zh-CN" altLang="en-US" sz="2800" b="1" smtClean="0"/>
              <a:t> </a:t>
            </a:r>
            <a:r>
              <a:rPr lang="en-US" altLang="zh-CN" sz="2800" smtClean="0"/>
              <a:t/>
            </a:r>
            <a:br>
              <a:rPr lang="en-US" altLang="zh-CN" sz="2800" smtClean="0"/>
            </a:br>
            <a:r>
              <a:rPr lang="en-US" altLang="zh-CN" sz="2800" smtClean="0"/>
              <a:t>      </a:t>
            </a:r>
            <a:r>
              <a:rPr lang="zh-CN" altLang="en-US" sz="2800" b="1" smtClean="0">
                <a:ea typeface="楷体_GB2312" pitchFamily="49" charset="-122"/>
              </a:rPr>
              <a:t>依据</a:t>
            </a:r>
            <a:r>
              <a:rPr lang="zh-CN" altLang="en-US" sz="2800" smtClean="0"/>
              <a:t>源程序的</a:t>
            </a:r>
            <a:r>
              <a:rPr lang="zh-CN" altLang="en-US" sz="2800" b="1" smtClean="0">
                <a:solidFill>
                  <a:srgbClr val="CC99FF"/>
                </a:solidFill>
                <a:ea typeface="楷体_GB2312" pitchFamily="49" charset="-122"/>
              </a:rPr>
              <a:t>语法规则</a:t>
            </a:r>
            <a:r>
              <a:rPr lang="zh-CN" altLang="en-US" sz="2800" smtClean="0"/>
              <a:t>把源程序的单词序列组成语法短语(表示成语法树).</a:t>
            </a:r>
            <a:endParaRPr lang="en-US" altLang="en-US" sz="2800" smtClean="0"/>
          </a:p>
        </p:txBody>
      </p:sp>
      <p:sp>
        <p:nvSpPr>
          <p:cNvPr id="27651" name="Rectangle 3"/>
          <p:cNvSpPr>
            <a:spLocks noGrp="1" noChangeArrowheads="1"/>
          </p:cNvSpPr>
          <p:nvPr>
            <p:ph type="body" idx="1"/>
          </p:nvPr>
        </p:nvSpPr>
        <p:spPr>
          <a:xfrm>
            <a:off x="1258888" y="3213100"/>
            <a:ext cx="7629525" cy="3251200"/>
          </a:xfrm>
        </p:spPr>
        <p:txBody>
          <a:bodyPr/>
          <a:lstStyle/>
          <a:p>
            <a:pPr eaLnBrk="1" hangingPunct="1"/>
            <a:r>
              <a:rPr lang="en-US" altLang="zh-CN" sz="2800" smtClean="0"/>
              <a:t>也</a:t>
            </a:r>
            <a:r>
              <a:rPr lang="zh-CN" altLang="en-US" sz="2800" smtClean="0"/>
              <a:t>称为</a:t>
            </a:r>
            <a:r>
              <a:rPr lang="en-US" altLang="en-US" sz="2800" smtClean="0"/>
              <a:t> “parsing”</a:t>
            </a:r>
          </a:p>
          <a:p>
            <a:pPr eaLnBrk="1" hangingPunct="1"/>
            <a:r>
              <a:rPr lang="en-US" altLang="zh-CN" sz="2800" smtClean="0"/>
              <a:t>使用</a:t>
            </a:r>
            <a:r>
              <a:rPr lang="en-US" altLang="en-US" sz="2800" smtClean="0"/>
              <a:t> context-free grammars</a:t>
            </a:r>
          </a:p>
          <a:p>
            <a:pPr eaLnBrk="1" hangingPunct="1"/>
            <a:r>
              <a:rPr lang="en-US" altLang="zh-CN" sz="2800" smtClean="0"/>
              <a:t>结构</a:t>
            </a:r>
            <a:r>
              <a:rPr lang="zh-CN" altLang="en-US" sz="2800" smtClean="0"/>
              <a:t>上的合法性</a:t>
            </a:r>
            <a:r>
              <a:rPr lang="en-US" altLang="en-US" sz="2800" smtClean="0"/>
              <a:t>Structural validation</a:t>
            </a:r>
          </a:p>
          <a:p>
            <a:pPr eaLnBrk="1" hangingPunct="1">
              <a:buFont typeface="Monotype Sorts" pitchFamily="2" charset="2"/>
              <a:buNone/>
            </a:pPr>
            <a:r>
              <a:rPr lang="zh-CN" altLang="en-US" sz="2800" smtClean="0"/>
              <a:t>（可生成语法树或推导</a:t>
            </a:r>
            <a:r>
              <a:rPr lang="en-US" altLang="en-US" sz="2800" smtClean="0"/>
              <a:t>Creates parse tree or derivation</a:t>
            </a:r>
            <a:r>
              <a:rPr lang="en-US" altLang="zh-CN" sz="2800" smtClean="0"/>
              <a:t>）</a:t>
            </a:r>
            <a:endParaRPr lang="en-US" altLang="en-US" sz="2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3"/>
          <p:cNvSpPr txBox="1">
            <a:spLocks noChangeArrowheads="1"/>
          </p:cNvSpPr>
          <p:nvPr/>
        </p:nvSpPr>
        <p:spPr bwMode="auto">
          <a:xfrm>
            <a:off x="809625" y="981075"/>
            <a:ext cx="8334375" cy="5232400"/>
          </a:xfrm>
          <a:prstGeom prst="rect">
            <a:avLst/>
          </a:prstGeom>
          <a:noFill/>
          <a:ln w="9525">
            <a:noFill/>
            <a:miter lim="800000"/>
            <a:headEnd/>
            <a:tailEnd/>
          </a:ln>
        </p:spPr>
        <p:txBody>
          <a:bodyPr>
            <a:spAutoFit/>
          </a:bodyPr>
          <a:lstStyle/>
          <a:p>
            <a:pPr algn="l">
              <a:buFont typeface="Wingdings" pitchFamily="2" charset="2"/>
              <a:buChar char="²"/>
            </a:pPr>
            <a:r>
              <a:rPr lang="en-US" altLang="zh-CN" sz="2800" b="1"/>
              <a:t> 1. Compilers</a:t>
            </a:r>
            <a:r>
              <a:rPr lang="zh-CN" altLang="en-US" sz="2800" b="1"/>
              <a:t>：</a:t>
            </a:r>
            <a:r>
              <a:rPr lang="en-US" altLang="zh-CN" sz="2800" b="1"/>
              <a:t>Principles, Techniques, and Tools</a:t>
            </a:r>
            <a:endParaRPr lang="en-US" altLang="zh-CN" sz="1000" b="1"/>
          </a:p>
          <a:p>
            <a:pPr algn="l">
              <a:buFont typeface="Wingdings" pitchFamily="2" charset="2"/>
              <a:buNone/>
            </a:pPr>
            <a:r>
              <a:rPr lang="en-US" altLang="zh-CN" b="1"/>
              <a:t>        </a:t>
            </a:r>
            <a:r>
              <a:rPr lang="en-US" altLang="zh-CN" b="1">
                <a:solidFill>
                  <a:srgbClr val="333399"/>
                </a:solidFill>
              </a:rPr>
              <a:t>Alfred V.Aho, Ravi Sethi, Jeffrey D.Ullman, Addison Wesley,</a:t>
            </a:r>
            <a:r>
              <a:rPr lang="en-US" altLang="zh-CN" b="1"/>
              <a:t> </a:t>
            </a:r>
            <a:r>
              <a:rPr lang="en-US" altLang="zh-CN" b="1">
                <a:solidFill>
                  <a:srgbClr val="333399"/>
                </a:solidFill>
              </a:rPr>
              <a:t>2007</a:t>
            </a:r>
            <a:r>
              <a:rPr lang="zh-CN" altLang="en-US" b="1">
                <a:solidFill>
                  <a:srgbClr val="333399"/>
                </a:solidFill>
              </a:rPr>
              <a:t> （</a:t>
            </a:r>
            <a:r>
              <a:rPr lang="zh-CN" altLang="en-US" b="1">
                <a:solidFill>
                  <a:srgbClr val="FF0000"/>
                </a:solidFill>
              </a:rPr>
              <a:t>龙书</a:t>
            </a:r>
            <a:r>
              <a:rPr lang="zh-CN" altLang="en-US" b="1">
                <a:solidFill>
                  <a:srgbClr val="333399"/>
                </a:solidFill>
              </a:rPr>
              <a:t>）</a:t>
            </a:r>
            <a:endParaRPr lang="en-US" altLang="zh-CN" b="1">
              <a:solidFill>
                <a:srgbClr val="333399"/>
              </a:solidFill>
            </a:endParaRPr>
          </a:p>
          <a:p>
            <a:pPr algn="l">
              <a:buFont typeface="Wingdings" pitchFamily="2" charset="2"/>
              <a:buChar char="²"/>
            </a:pPr>
            <a:r>
              <a:rPr lang="en-US" altLang="zh-CN"/>
              <a:t> 2.</a:t>
            </a:r>
            <a:r>
              <a:rPr lang="en-US" altLang="zh-CN" b="1"/>
              <a:t>Modern Compiler Implementation in Java </a:t>
            </a:r>
          </a:p>
          <a:p>
            <a:pPr algn="l">
              <a:buFont typeface="Wingdings" pitchFamily="2" charset="2"/>
              <a:buNone/>
            </a:pPr>
            <a:r>
              <a:rPr lang="en-US" altLang="zh-CN"/>
              <a:t>    3. </a:t>
            </a:r>
            <a:r>
              <a:rPr lang="en-US" altLang="zh-CN" b="1"/>
              <a:t>Modern Compiler Implementation in C</a:t>
            </a:r>
          </a:p>
          <a:p>
            <a:pPr algn="l">
              <a:buFont typeface="Wingdings" pitchFamily="2" charset="2"/>
              <a:buNone/>
            </a:pPr>
            <a:r>
              <a:rPr lang="en-US" altLang="zh-CN" b="1">
                <a:solidFill>
                  <a:srgbClr val="333399"/>
                </a:solidFill>
              </a:rPr>
              <a:t>      Andrew W.Appel</a:t>
            </a:r>
            <a:r>
              <a:rPr lang="zh-CN" altLang="en-US" b="1">
                <a:solidFill>
                  <a:srgbClr val="333399"/>
                </a:solidFill>
              </a:rPr>
              <a:t>，人民邮电出版社影印，</a:t>
            </a:r>
            <a:r>
              <a:rPr lang="en-US" altLang="zh-CN" b="1">
                <a:solidFill>
                  <a:srgbClr val="333399"/>
                </a:solidFill>
              </a:rPr>
              <a:t>2005  </a:t>
            </a:r>
            <a:r>
              <a:rPr lang="zh-CN" altLang="en-US" b="1">
                <a:solidFill>
                  <a:srgbClr val="333399"/>
                </a:solidFill>
              </a:rPr>
              <a:t>（</a:t>
            </a:r>
            <a:r>
              <a:rPr lang="zh-CN" altLang="en-US" b="1">
                <a:solidFill>
                  <a:srgbClr val="FF0000"/>
                </a:solidFill>
              </a:rPr>
              <a:t>虎书</a:t>
            </a:r>
            <a:r>
              <a:rPr lang="zh-CN" altLang="en-US" b="1">
                <a:solidFill>
                  <a:srgbClr val="333399"/>
                </a:solidFill>
              </a:rPr>
              <a:t>）</a:t>
            </a:r>
          </a:p>
          <a:p>
            <a:pPr algn="l">
              <a:buFont typeface="Wingdings" pitchFamily="2" charset="2"/>
              <a:buChar char=" "/>
            </a:pPr>
            <a:endParaRPr lang="zh-CN" altLang="en-US" sz="1000" b="1">
              <a:solidFill>
                <a:srgbClr val="333399"/>
              </a:solidFill>
            </a:endParaRPr>
          </a:p>
          <a:p>
            <a:pPr algn="l">
              <a:buFont typeface="Wingdings" pitchFamily="2" charset="2"/>
              <a:buChar char="²"/>
            </a:pPr>
            <a:r>
              <a:rPr lang="zh-CN" altLang="en-US" b="1"/>
              <a:t>  </a:t>
            </a:r>
            <a:r>
              <a:rPr lang="en-US" altLang="zh-CN" b="1"/>
              <a:t>4. Advanced Compiler Design and Implementation </a:t>
            </a:r>
            <a:endParaRPr lang="en-US" altLang="zh-CN" b="1">
              <a:solidFill>
                <a:srgbClr val="333399"/>
              </a:solidFill>
            </a:endParaRPr>
          </a:p>
          <a:p>
            <a:pPr algn="l">
              <a:buFont typeface="Wingdings" pitchFamily="2" charset="2"/>
              <a:buNone/>
            </a:pPr>
            <a:r>
              <a:rPr lang="en-US" altLang="zh-CN" b="1">
                <a:solidFill>
                  <a:srgbClr val="333399"/>
                </a:solidFill>
              </a:rPr>
              <a:t>      Steven S. Muchnick, 1997. </a:t>
            </a:r>
            <a:r>
              <a:rPr lang="zh-CN" altLang="en-US" b="1">
                <a:solidFill>
                  <a:srgbClr val="333399"/>
                </a:solidFill>
              </a:rPr>
              <a:t>机械工业出版社</a:t>
            </a:r>
            <a:r>
              <a:rPr lang="en-US" altLang="zh-CN" b="1">
                <a:solidFill>
                  <a:srgbClr val="333399"/>
                </a:solidFill>
              </a:rPr>
              <a:t>, 2003  (</a:t>
            </a:r>
            <a:r>
              <a:rPr lang="zh-CN" altLang="en-US" b="1">
                <a:solidFill>
                  <a:srgbClr val="333399"/>
                </a:solidFill>
              </a:rPr>
              <a:t> </a:t>
            </a:r>
            <a:r>
              <a:rPr lang="zh-CN" altLang="en-US" b="1">
                <a:solidFill>
                  <a:srgbClr val="FF0000"/>
                </a:solidFill>
              </a:rPr>
              <a:t>鲸书</a:t>
            </a:r>
            <a:r>
              <a:rPr lang="en-US" altLang="zh-CN" b="1">
                <a:solidFill>
                  <a:srgbClr val="FF0000"/>
                </a:solidFill>
              </a:rPr>
              <a:t>)</a:t>
            </a:r>
            <a:endParaRPr lang="en-US" altLang="zh-CN" b="1">
              <a:solidFill>
                <a:srgbClr val="333399"/>
              </a:solidFill>
            </a:endParaRPr>
          </a:p>
          <a:p>
            <a:pPr algn="l">
              <a:buFont typeface="Wingdings" pitchFamily="2" charset="2"/>
              <a:buNone/>
            </a:pPr>
            <a:endParaRPr lang="en-US" altLang="zh-CN" sz="1000" b="1">
              <a:solidFill>
                <a:srgbClr val="333399"/>
              </a:solidFill>
            </a:endParaRPr>
          </a:p>
          <a:p>
            <a:pPr algn="l">
              <a:buFont typeface="Wingdings" pitchFamily="2" charset="2"/>
              <a:buNone/>
            </a:pPr>
            <a:r>
              <a:rPr lang="en-US" altLang="zh-CN" b="1">
                <a:solidFill>
                  <a:srgbClr val="333399"/>
                </a:solidFill>
              </a:rPr>
              <a:t>       </a:t>
            </a:r>
            <a:endParaRPr lang="zh-CN" altLang="en-US" b="1">
              <a:solidFill>
                <a:srgbClr val="333399"/>
              </a:solidFill>
            </a:endParaRPr>
          </a:p>
        </p:txBody>
      </p:sp>
      <p:sp>
        <p:nvSpPr>
          <p:cNvPr id="10243" name="Rectangle 14"/>
          <p:cNvSpPr>
            <a:spLocks noChangeArrowheads="1"/>
          </p:cNvSpPr>
          <p:nvPr/>
        </p:nvSpPr>
        <p:spPr bwMode="auto">
          <a:xfrm>
            <a:off x="1495425" y="195263"/>
            <a:ext cx="3886200" cy="646112"/>
          </a:xfrm>
          <a:prstGeom prst="rect">
            <a:avLst/>
          </a:prstGeom>
          <a:noFill/>
          <a:ln w="9525" algn="ctr">
            <a:noFill/>
            <a:miter lim="800000"/>
            <a:headEnd/>
            <a:tailEnd/>
          </a:ln>
        </p:spPr>
        <p:txBody>
          <a:bodyPr wrap="none">
            <a:spAutoFit/>
          </a:bodyPr>
          <a:lstStyle/>
          <a:p>
            <a:pPr>
              <a:lnSpc>
                <a:spcPct val="90000"/>
              </a:lnSpc>
            </a:pPr>
            <a:r>
              <a:rPr lang="zh-CN" altLang="en-US" sz="4000">
                <a:latin typeface="华文行楷" pitchFamily="2" charset="-122"/>
                <a:ea typeface="华文行楷" pitchFamily="2" charset="-122"/>
              </a:rPr>
              <a:t>主 要 参 考 书 目</a:t>
            </a:r>
          </a:p>
        </p:txBody>
      </p:sp>
      <p:sp>
        <p:nvSpPr>
          <p:cNvPr id="1024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smtClean="0"/>
              <a:t>This</a:t>
            </a:r>
            <a:r>
              <a:rPr lang="zh-CN" altLang="en-US" smtClean="0"/>
              <a:t> </a:t>
            </a:r>
            <a:r>
              <a:rPr lang="en-US" altLang="zh-CN" smtClean="0"/>
              <a:t>line is a longer sentence</a:t>
            </a:r>
            <a:endParaRPr lang="zh-CN" altLang="en-US" smtClean="0">
              <a:solidFill>
                <a:srgbClr val="FF0000"/>
              </a:solidFill>
            </a:endParaRPr>
          </a:p>
        </p:txBody>
      </p:sp>
      <p:graphicFrame>
        <p:nvGraphicFramePr>
          <p:cNvPr id="1026" name="Object 5"/>
          <p:cNvGraphicFramePr>
            <a:graphicFrameLocks noChangeAspect="1"/>
          </p:cNvGraphicFramePr>
          <p:nvPr>
            <p:ph idx="1"/>
          </p:nvPr>
        </p:nvGraphicFramePr>
        <p:xfrm>
          <a:off x="1476375" y="2227263"/>
          <a:ext cx="7199313" cy="3578225"/>
        </p:xfrm>
        <a:graphic>
          <a:graphicData uri="http://schemas.openxmlformats.org/presentationml/2006/ole">
            <p:oleObj spid="_x0000_s1026" name="Visio" r:id="rId3" imgW="4312897" imgH="2142669" progId="Visio.Drawing.6">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928688" y="285750"/>
            <a:ext cx="7772400" cy="1143000"/>
          </a:xfrm>
        </p:spPr>
        <p:txBody>
          <a:bodyPr/>
          <a:lstStyle/>
          <a:p>
            <a:pPr eaLnBrk="1" hangingPunct="1"/>
            <a:r>
              <a:rPr lang="zh-CN" altLang="en-US" smtClean="0"/>
              <a:t>分析源程序的语法成分</a:t>
            </a:r>
            <a:endParaRPr lang="zh-CN" altLang="en-US" smtClean="0">
              <a:solidFill>
                <a:srgbClr val="FF0000"/>
              </a:solidFill>
            </a:endParaRPr>
          </a:p>
        </p:txBody>
      </p:sp>
      <p:graphicFrame>
        <p:nvGraphicFramePr>
          <p:cNvPr id="2050" name="Object 18"/>
          <p:cNvGraphicFramePr>
            <a:graphicFrameLocks noChangeAspect="1"/>
          </p:cNvGraphicFramePr>
          <p:nvPr>
            <p:ph idx="1"/>
          </p:nvPr>
        </p:nvGraphicFramePr>
        <p:xfrm>
          <a:off x="2051050" y="2276475"/>
          <a:ext cx="5903913" cy="3714750"/>
        </p:xfrm>
        <a:graphic>
          <a:graphicData uri="http://schemas.openxmlformats.org/presentationml/2006/ole">
            <p:oleObj spid="_x0000_s2050" name="Visio" r:id="rId3" imgW="3406174" imgH="2142669" progId="Visio.Drawing.6">
              <p:embed/>
            </p:oleObj>
          </a:graphicData>
        </a:graphic>
      </p:graphicFrame>
      <p:sp>
        <p:nvSpPr>
          <p:cNvPr id="2052" name="TextBox 3"/>
          <p:cNvSpPr txBox="1">
            <a:spLocks noChangeArrowheads="1"/>
          </p:cNvSpPr>
          <p:nvPr/>
        </p:nvSpPr>
        <p:spPr bwMode="auto">
          <a:xfrm>
            <a:off x="2071688" y="2286000"/>
            <a:ext cx="6286500" cy="523875"/>
          </a:xfrm>
          <a:prstGeom prst="rect">
            <a:avLst/>
          </a:prstGeom>
          <a:solidFill>
            <a:schemeClr val="bg1"/>
          </a:solidFill>
          <a:ln w="9525">
            <a:noFill/>
            <a:miter lim="800000"/>
            <a:headEnd/>
            <a:tailEnd/>
          </a:ln>
        </p:spPr>
        <p:txBody>
          <a:bodyPr>
            <a:spAutoFit/>
          </a:bodyPr>
          <a:lstStyle/>
          <a:p>
            <a:pPr algn="l"/>
            <a:r>
              <a:rPr lang="en-US" altLang="zh-CN" sz="2800"/>
              <a:t>If  x==y           then z=1          else z=2 </a:t>
            </a:r>
            <a:endParaRPr lang="zh-CN" altLang="en-US" sz="28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1173163" y="1428750"/>
            <a:ext cx="7791450" cy="4808538"/>
          </a:xfrm>
        </p:spPr>
        <p:txBody>
          <a:bodyPr/>
          <a:lstStyle/>
          <a:p>
            <a:pPr eaLnBrk="1" hangingPunct="1">
              <a:lnSpc>
                <a:spcPct val="90000"/>
              </a:lnSpc>
            </a:pPr>
            <a:r>
              <a:rPr lang="zh-CN" altLang="en-US" smtClean="0"/>
              <a:t>例：</a:t>
            </a:r>
          </a:p>
          <a:p>
            <a:pPr lvl="1" eaLnBrk="1" hangingPunct="1">
              <a:lnSpc>
                <a:spcPct val="90000"/>
              </a:lnSpc>
              <a:spcBef>
                <a:spcPct val="50000"/>
              </a:spcBef>
              <a:buFontTx/>
              <a:buNone/>
            </a:pPr>
            <a:r>
              <a:rPr lang="en-US" altLang="en-US" smtClean="0"/>
              <a:t>position   :=    initial   +    rate    *   60    ;</a:t>
            </a:r>
            <a:endParaRPr lang="zh-CN" altLang="en-US" smtClean="0"/>
          </a:p>
          <a:p>
            <a:pPr lvl="1" eaLnBrk="1" hangingPunct="1">
              <a:lnSpc>
                <a:spcPct val="90000"/>
              </a:lnSpc>
              <a:buFontTx/>
              <a:buNone/>
            </a:pPr>
            <a:r>
              <a:rPr lang="zh-CN" altLang="en-US" b="1" smtClean="0">
                <a:ea typeface="楷体_GB2312" pitchFamily="49" charset="-122"/>
              </a:rPr>
              <a:t>赋值语句的语法规则</a:t>
            </a:r>
            <a:r>
              <a:rPr lang="en-US" altLang="zh-CN" b="1" smtClean="0">
                <a:ea typeface="楷体_GB2312" pitchFamily="49" charset="-122"/>
              </a:rPr>
              <a:t>(</a:t>
            </a:r>
            <a:r>
              <a:rPr lang="zh-CN" altLang="en-US" b="1" smtClean="0">
                <a:ea typeface="楷体_GB2312" pitchFamily="49" charset="-122"/>
              </a:rPr>
              <a:t>定义</a:t>
            </a:r>
            <a:r>
              <a:rPr lang="en-US" altLang="zh-CN" b="1" smtClean="0">
                <a:ea typeface="楷体_GB2312" pitchFamily="49" charset="-122"/>
              </a:rPr>
              <a:t>)</a:t>
            </a:r>
            <a:endParaRPr lang="zh-CN" altLang="en-US" b="1" smtClean="0">
              <a:ea typeface="楷体_GB2312" pitchFamily="49" charset="-122"/>
            </a:endParaRPr>
          </a:p>
          <a:p>
            <a:pPr lvl="1" eaLnBrk="1" hangingPunct="1">
              <a:lnSpc>
                <a:spcPct val="90000"/>
              </a:lnSpc>
              <a:buFontTx/>
              <a:buNone/>
            </a:pPr>
            <a:r>
              <a:rPr lang="en-US" altLang="zh-CN" smtClean="0"/>
              <a:t>     </a:t>
            </a:r>
            <a:r>
              <a:rPr lang="zh-CN" altLang="zh-CN" smtClean="0"/>
              <a:t> &lt;</a:t>
            </a:r>
            <a:r>
              <a:rPr lang="zh-CN" altLang="en-US" smtClean="0"/>
              <a:t>赋值语句&gt;::=&lt;标识符&gt;“:=”&lt;表达式&gt;</a:t>
            </a:r>
          </a:p>
          <a:p>
            <a:pPr lvl="1" eaLnBrk="1" hangingPunct="1">
              <a:lnSpc>
                <a:spcPct val="90000"/>
              </a:lnSpc>
              <a:buFontTx/>
              <a:buNone/>
            </a:pPr>
            <a:r>
              <a:rPr lang="zh-CN" altLang="en-US" smtClean="0"/>
              <a:t>      &lt;表达式&gt;::=&lt;表达式&gt;“+”&lt;表达式&gt;</a:t>
            </a:r>
          </a:p>
          <a:p>
            <a:pPr lvl="1" eaLnBrk="1" hangingPunct="1">
              <a:lnSpc>
                <a:spcPct val="90000"/>
              </a:lnSpc>
              <a:buFontTx/>
              <a:buNone/>
            </a:pPr>
            <a:r>
              <a:rPr lang="zh-CN" altLang="en-US" smtClean="0"/>
              <a:t>      &lt;表达式&gt;::=&lt;表达式&gt;“*”&lt;表达式&gt;</a:t>
            </a:r>
          </a:p>
          <a:p>
            <a:pPr lvl="1" eaLnBrk="1" hangingPunct="1">
              <a:lnSpc>
                <a:spcPct val="90000"/>
              </a:lnSpc>
              <a:buFontTx/>
              <a:buNone/>
            </a:pPr>
            <a:r>
              <a:rPr lang="zh-CN" altLang="en-US" smtClean="0"/>
              <a:t>      &lt;表达式&gt;::=“(”&lt;表达式&gt;“)”</a:t>
            </a:r>
          </a:p>
          <a:p>
            <a:pPr lvl="1" eaLnBrk="1" hangingPunct="1">
              <a:lnSpc>
                <a:spcPct val="90000"/>
              </a:lnSpc>
              <a:buFontTx/>
              <a:buNone/>
            </a:pPr>
            <a:r>
              <a:rPr lang="zh-CN" altLang="en-US" smtClean="0"/>
              <a:t>      &lt;表达式&gt;::=&lt;标识符&gt;</a:t>
            </a:r>
          </a:p>
          <a:p>
            <a:pPr lvl="1" eaLnBrk="1" hangingPunct="1">
              <a:lnSpc>
                <a:spcPct val="90000"/>
              </a:lnSpc>
              <a:buFontTx/>
              <a:buNone/>
            </a:pPr>
            <a:r>
              <a:rPr lang="zh-CN" altLang="en-US" smtClean="0"/>
              <a:t>      &lt;表达式&gt;::=&lt;整数&gt;</a:t>
            </a:r>
          </a:p>
          <a:p>
            <a:pPr lvl="1" eaLnBrk="1" hangingPunct="1">
              <a:lnSpc>
                <a:spcPct val="90000"/>
              </a:lnSpc>
              <a:buFontTx/>
              <a:buNone/>
            </a:pPr>
            <a:r>
              <a:rPr lang="zh-CN" altLang="en-US" smtClean="0"/>
              <a:t>      &lt;表达式&gt;::=&lt;实数&gt;</a:t>
            </a:r>
          </a:p>
          <a:p>
            <a:pPr lvl="1" eaLnBrk="1" hangingPunct="1">
              <a:lnSpc>
                <a:spcPct val="90000"/>
              </a:lnSpc>
            </a:pPr>
            <a:endParaRPr lang="zh-CN" altLang="en-US" smtClean="0"/>
          </a:p>
        </p:txBody>
      </p:sp>
      <p:sp>
        <p:nvSpPr>
          <p:cNvPr id="28675" name="矩形 3"/>
          <p:cNvSpPr>
            <a:spLocks noChangeArrowheads="1"/>
          </p:cNvSpPr>
          <p:nvPr/>
        </p:nvSpPr>
        <p:spPr bwMode="auto">
          <a:xfrm>
            <a:off x="1428750" y="500063"/>
            <a:ext cx="6715125" cy="1016000"/>
          </a:xfrm>
          <a:prstGeom prst="rect">
            <a:avLst/>
          </a:prstGeom>
          <a:noFill/>
          <a:ln w="9525">
            <a:noFill/>
            <a:miter lim="800000"/>
            <a:headEnd/>
            <a:tailEnd/>
          </a:ln>
        </p:spPr>
        <p:txBody>
          <a:bodyPr>
            <a:spAutoFit/>
          </a:bodyPr>
          <a:lstStyle/>
          <a:p>
            <a:pPr algn="l" eaLnBrk="1" hangingPunct="1"/>
            <a:r>
              <a:rPr lang="zh-CN" altLang="en-US" sz="2800"/>
              <a:t>语言的</a:t>
            </a:r>
            <a:r>
              <a:rPr lang="zh-CN" altLang="en-US" sz="3200" b="1"/>
              <a:t>语法规则</a:t>
            </a:r>
            <a:r>
              <a:rPr lang="zh-CN" altLang="en-US" sz="2800"/>
              <a:t>规定了如何从单词符号形成更大的结构（即语法单位）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73163" y="457200"/>
            <a:ext cx="7772400" cy="76200"/>
          </a:xfrm>
        </p:spPr>
        <p:txBody>
          <a:bodyPr/>
          <a:lstStyle/>
          <a:p>
            <a:pPr eaLnBrk="1" hangingPunct="1"/>
            <a:endParaRPr lang="zh-CN" altLang="en-US" smtClean="0"/>
          </a:p>
        </p:txBody>
      </p:sp>
      <p:sp>
        <p:nvSpPr>
          <p:cNvPr id="29699" name="Rectangle 3"/>
          <p:cNvSpPr>
            <a:spLocks noGrp="1" noChangeArrowheads="1"/>
          </p:cNvSpPr>
          <p:nvPr>
            <p:ph type="body" idx="1"/>
          </p:nvPr>
        </p:nvSpPr>
        <p:spPr>
          <a:xfrm>
            <a:off x="1066800" y="533400"/>
            <a:ext cx="7772400" cy="7010400"/>
          </a:xfrm>
        </p:spPr>
        <p:txBody>
          <a:bodyPr/>
          <a:lstStyle/>
          <a:p>
            <a:pPr eaLnBrk="1" hangingPunct="1">
              <a:buFont typeface="Monotype Sorts" pitchFamily="2" charset="2"/>
              <a:buNone/>
            </a:pPr>
            <a:r>
              <a:rPr lang="zh-CN" altLang="en-US" smtClean="0"/>
              <a:t> </a:t>
            </a:r>
          </a:p>
        </p:txBody>
      </p:sp>
      <p:sp>
        <p:nvSpPr>
          <p:cNvPr id="29700" name="Rectangle 4"/>
          <p:cNvSpPr>
            <a:spLocks noChangeArrowheads="1"/>
          </p:cNvSpPr>
          <p:nvPr/>
        </p:nvSpPr>
        <p:spPr bwMode="auto">
          <a:xfrm>
            <a:off x="1828800" y="685800"/>
            <a:ext cx="2057400" cy="533400"/>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赋值语句</a:t>
            </a:r>
          </a:p>
        </p:txBody>
      </p:sp>
      <p:sp>
        <p:nvSpPr>
          <p:cNvPr id="29701" name="Rectangle 5"/>
          <p:cNvSpPr>
            <a:spLocks noChangeArrowheads="1"/>
          </p:cNvSpPr>
          <p:nvPr/>
        </p:nvSpPr>
        <p:spPr bwMode="auto">
          <a:xfrm>
            <a:off x="1524000" y="1752600"/>
            <a:ext cx="1295400" cy="457200"/>
          </a:xfrm>
          <a:prstGeom prst="rect">
            <a:avLst/>
          </a:prstGeom>
          <a:solidFill>
            <a:schemeClr val="bg1"/>
          </a:solidFill>
          <a:ln w="28575">
            <a:solidFill>
              <a:schemeClr val="bg1"/>
            </a:solidFill>
            <a:miter lim="800000"/>
            <a:headEnd/>
            <a:tailEnd/>
          </a:ln>
        </p:spPr>
        <p:txBody>
          <a:bodyPr wrap="none" anchor="ctr"/>
          <a:lstStyle/>
          <a:p>
            <a:pPr eaLnBrk="1" hangingPunct="1">
              <a:spcBef>
                <a:spcPct val="0"/>
              </a:spcBef>
            </a:pPr>
            <a:r>
              <a:rPr kumimoji="1" lang="zh-CN" altLang="en-US"/>
              <a:t>标识符</a:t>
            </a:r>
          </a:p>
        </p:txBody>
      </p:sp>
      <p:sp>
        <p:nvSpPr>
          <p:cNvPr id="29702" name="Rectangle 6"/>
          <p:cNvSpPr>
            <a:spLocks noChangeArrowheads="1"/>
          </p:cNvSpPr>
          <p:nvPr/>
        </p:nvSpPr>
        <p:spPr bwMode="auto">
          <a:xfrm>
            <a:off x="3657600" y="1752600"/>
            <a:ext cx="1371600" cy="457200"/>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表达式</a:t>
            </a:r>
          </a:p>
        </p:txBody>
      </p:sp>
      <p:sp>
        <p:nvSpPr>
          <p:cNvPr id="29703" name="Rectangle 7"/>
          <p:cNvSpPr>
            <a:spLocks noChangeArrowheads="1"/>
          </p:cNvSpPr>
          <p:nvPr/>
        </p:nvSpPr>
        <p:spPr bwMode="auto">
          <a:xfrm>
            <a:off x="3505200" y="2971800"/>
            <a:ext cx="1295400" cy="457200"/>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表达式</a:t>
            </a:r>
          </a:p>
        </p:txBody>
      </p:sp>
      <p:sp>
        <p:nvSpPr>
          <p:cNvPr id="29704" name="Rectangle 8"/>
          <p:cNvSpPr>
            <a:spLocks noChangeArrowheads="1"/>
          </p:cNvSpPr>
          <p:nvPr/>
        </p:nvSpPr>
        <p:spPr bwMode="auto">
          <a:xfrm>
            <a:off x="4953000" y="2971800"/>
            <a:ext cx="533400" cy="457200"/>
          </a:xfrm>
          <a:prstGeom prst="rect">
            <a:avLst/>
          </a:prstGeom>
          <a:solidFill>
            <a:schemeClr val="bg1"/>
          </a:solidFill>
          <a:ln w="28575">
            <a:solidFill>
              <a:schemeClr val="bg1"/>
            </a:solidFill>
            <a:miter lim="800000"/>
            <a:headEnd/>
            <a:tailEnd/>
          </a:ln>
        </p:spPr>
        <p:txBody>
          <a:bodyPr wrap="none" anchor="ctr"/>
          <a:lstStyle/>
          <a:p>
            <a:pPr eaLnBrk="1" hangingPunct="1">
              <a:spcBef>
                <a:spcPct val="0"/>
              </a:spcBef>
            </a:pPr>
            <a:r>
              <a:rPr kumimoji="1" lang="zh-CN" altLang="en-US"/>
              <a:t>+</a:t>
            </a:r>
          </a:p>
        </p:txBody>
      </p:sp>
      <p:sp>
        <p:nvSpPr>
          <p:cNvPr id="29705" name="Rectangle 9"/>
          <p:cNvSpPr>
            <a:spLocks noChangeArrowheads="1"/>
          </p:cNvSpPr>
          <p:nvPr/>
        </p:nvSpPr>
        <p:spPr bwMode="auto">
          <a:xfrm>
            <a:off x="5105400" y="4343400"/>
            <a:ext cx="1143000" cy="457200"/>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表达式</a:t>
            </a:r>
          </a:p>
        </p:txBody>
      </p:sp>
      <p:sp>
        <p:nvSpPr>
          <p:cNvPr id="29706" name="Rectangle 10"/>
          <p:cNvSpPr>
            <a:spLocks noChangeArrowheads="1"/>
          </p:cNvSpPr>
          <p:nvPr/>
        </p:nvSpPr>
        <p:spPr bwMode="auto">
          <a:xfrm>
            <a:off x="7315200" y="4343400"/>
            <a:ext cx="1219200" cy="457200"/>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表达式</a:t>
            </a:r>
          </a:p>
        </p:txBody>
      </p:sp>
      <p:sp>
        <p:nvSpPr>
          <p:cNvPr id="29707" name="Rectangle 11"/>
          <p:cNvSpPr>
            <a:spLocks noChangeArrowheads="1"/>
          </p:cNvSpPr>
          <p:nvPr/>
        </p:nvSpPr>
        <p:spPr bwMode="auto">
          <a:xfrm>
            <a:off x="5105400" y="5715000"/>
            <a:ext cx="1219200" cy="457200"/>
          </a:xfrm>
          <a:prstGeom prst="rect">
            <a:avLst/>
          </a:prstGeom>
          <a:solidFill>
            <a:schemeClr val="bg1"/>
          </a:solidFill>
          <a:ln w="28575">
            <a:solidFill>
              <a:schemeClr val="bg1"/>
            </a:solidFill>
            <a:miter lim="800000"/>
            <a:headEnd/>
            <a:tailEnd/>
          </a:ln>
        </p:spPr>
        <p:txBody>
          <a:bodyPr wrap="none" anchor="ctr"/>
          <a:lstStyle/>
          <a:p>
            <a:pPr eaLnBrk="1" hangingPunct="1">
              <a:spcBef>
                <a:spcPct val="0"/>
              </a:spcBef>
            </a:pPr>
            <a:r>
              <a:rPr kumimoji="1" lang="zh-CN" altLang="en-US"/>
              <a:t>标识符</a:t>
            </a:r>
          </a:p>
        </p:txBody>
      </p:sp>
      <p:sp>
        <p:nvSpPr>
          <p:cNvPr id="29708" name="Rectangle 12"/>
          <p:cNvSpPr>
            <a:spLocks noChangeArrowheads="1"/>
          </p:cNvSpPr>
          <p:nvPr/>
        </p:nvSpPr>
        <p:spPr bwMode="auto">
          <a:xfrm>
            <a:off x="7543800" y="5715000"/>
            <a:ext cx="1143000" cy="457200"/>
          </a:xfrm>
          <a:prstGeom prst="rect">
            <a:avLst/>
          </a:prstGeom>
          <a:solidFill>
            <a:schemeClr val="bg1"/>
          </a:solidFill>
          <a:ln w="28575">
            <a:solidFill>
              <a:schemeClr val="bg1"/>
            </a:solidFill>
            <a:miter lim="800000"/>
            <a:headEnd/>
            <a:tailEnd/>
          </a:ln>
        </p:spPr>
        <p:txBody>
          <a:bodyPr wrap="none" anchor="ctr"/>
          <a:lstStyle/>
          <a:p>
            <a:pPr eaLnBrk="1" hangingPunct="1">
              <a:spcBef>
                <a:spcPct val="0"/>
              </a:spcBef>
            </a:pPr>
            <a:r>
              <a:rPr kumimoji="1" lang="zh-CN" altLang="en-US"/>
              <a:t>整数</a:t>
            </a:r>
          </a:p>
        </p:txBody>
      </p:sp>
      <p:sp>
        <p:nvSpPr>
          <p:cNvPr id="29709" name="Rectangle 13"/>
          <p:cNvSpPr>
            <a:spLocks noChangeArrowheads="1"/>
          </p:cNvSpPr>
          <p:nvPr/>
        </p:nvSpPr>
        <p:spPr bwMode="auto">
          <a:xfrm>
            <a:off x="3581400" y="4267200"/>
            <a:ext cx="1219200" cy="533400"/>
          </a:xfrm>
          <a:prstGeom prst="rect">
            <a:avLst/>
          </a:prstGeom>
          <a:solidFill>
            <a:schemeClr val="bg1"/>
          </a:solidFill>
          <a:ln w="28575">
            <a:solidFill>
              <a:schemeClr val="bg1"/>
            </a:solidFill>
            <a:miter lim="800000"/>
            <a:headEnd/>
            <a:tailEnd/>
          </a:ln>
        </p:spPr>
        <p:txBody>
          <a:bodyPr wrap="none" anchor="ctr"/>
          <a:lstStyle/>
          <a:p>
            <a:pPr eaLnBrk="1" hangingPunct="1">
              <a:spcBef>
                <a:spcPct val="0"/>
              </a:spcBef>
            </a:pPr>
            <a:r>
              <a:rPr kumimoji="1" lang="zh-CN" altLang="en-US"/>
              <a:t>标识符</a:t>
            </a:r>
          </a:p>
        </p:txBody>
      </p:sp>
      <p:sp>
        <p:nvSpPr>
          <p:cNvPr id="29710" name="Rectangle 14"/>
          <p:cNvSpPr>
            <a:spLocks noChangeArrowheads="1"/>
          </p:cNvSpPr>
          <p:nvPr/>
        </p:nvSpPr>
        <p:spPr bwMode="auto">
          <a:xfrm>
            <a:off x="2971800" y="1752600"/>
            <a:ext cx="533400" cy="457200"/>
          </a:xfrm>
          <a:prstGeom prst="rect">
            <a:avLst/>
          </a:prstGeom>
          <a:solidFill>
            <a:schemeClr val="bg1"/>
          </a:solidFill>
          <a:ln w="28575">
            <a:solidFill>
              <a:schemeClr val="bg1"/>
            </a:solidFill>
            <a:miter lim="800000"/>
            <a:headEnd/>
            <a:tailEnd/>
          </a:ln>
        </p:spPr>
        <p:txBody>
          <a:bodyPr wrap="none" anchor="ctr"/>
          <a:lstStyle/>
          <a:p>
            <a:pPr eaLnBrk="1" hangingPunct="1">
              <a:spcBef>
                <a:spcPct val="0"/>
              </a:spcBef>
            </a:pPr>
            <a:r>
              <a:rPr lang="zh-CN" altLang="en-US"/>
              <a:t>:=</a:t>
            </a:r>
          </a:p>
        </p:txBody>
      </p:sp>
      <p:sp>
        <p:nvSpPr>
          <p:cNvPr id="29711" name="Rectangle 15"/>
          <p:cNvSpPr>
            <a:spLocks noChangeArrowheads="1"/>
          </p:cNvSpPr>
          <p:nvPr/>
        </p:nvSpPr>
        <p:spPr bwMode="auto">
          <a:xfrm>
            <a:off x="5638800" y="2971800"/>
            <a:ext cx="1371600" cy="457200"/>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表达式</a:t>
            </a:r>
          </a:p>
        </p:txBody>
      </p:sp>
      <p:sp>
        <p:nvSpPr>
          <p:cNvPr id="29712" name="Rectangle 16"/>
          <p:cNvSpPr>
            <a:spLocks noChangeArrowheads="1"/>
          </p:cNvSpPr>
          <p:nvPr/>
        </p:nvSpPr>
        <p:spPr bwMode="auto">
          <a:xfrm>
            <a:off x="6553200" y="4343400"/>
            <a:ext cx="457200" cy="457200"/>
          </a:xfrm>
          <a:prstGeom prst="rect">
            <a:avLst/>
          </a:prstGeom>
          <a:solidFill>
            <a:schemeClr val="bg1"/>
          </a:solidFill>
          <a:ln w="28575">
            <a:solidFill>
              <a:schemeClr val="bg1"/>
            </a:solidFill>
            <a:miter lim="800000"/>
            <a:headEnd/>
            <a:tailEnd/>
          </a:ln>
        </p:spPr>
        <p:txBody>
          <a:bodyPr wrap="none" anchor="ctr"/>
          <a:lstStyle/>
          <a:p>
            <a:pPr eaLnBrk="1" hangingPunct="1">
              <a:spcBef>
                <a:spcPct val="0"/>
              </a:spcBef>
            </a:pPr>
            <a:r>
              <a:rPr kumimoji="1" lang="zh-CN" altLang="en-US"/>
              <a:t>*</a:t>
            </a:r>
          </a:p>
        </p:txBody>
      </p:sp>
      <p:sp>
        <p:nvSpPr>
          <p:cNvPr id="29713" name="Line 17"/>
          <p:cNvSpPr>
            <a:spLocks noChangeShapeType="1"/>
          </p:cNvSpPr>
          <p:nvPr/>
        </p:nvSpPr>
        <p:spPr bwMode="auto">
          <a:xfrm>
            <a:off x="4114800" y="3429000"/>
            <a:ext cx="0" cy="838200"/>
          </a:xfrm>
          <a:prstGeom prst="line">
            <a:avLst/>
          </a:prstGeom>
          <a:noFill/>
          <a:ln w="28575">
            <a:solidFill>
              <a:schemeClr val="tx1"/>
            </a:solidFill>
            <a:round/>
            <a:headEnd/>
            <a:tailEnd/>
          </a:ln>
        </p:spPr>
        <p:txBody>
          <a:bodyPr wrap="none" anchor="ctr"/>
          <a:lstStyle/>
          <a:p>
            <a:endParaRPr lang="zh-CN" altLang="en-US"/>
          </a:p>
        </p:txBody>
      </p:sp>
      <p:sp>
        <p:nvSpPr>
          <p:cNvPr id="29714" name="Line 18"/>
          <p:cNvSpPr>
            <a:spLocks noChangeShapeType="1"/>
          </p:cNvSpPr>
          <p:nvPr/>
        </p:nvSpPr>
        <p:spPr bwMode="auto">
          <a:xfrm>
            <a:off x="5715000" y="4876800"/>
            <a:ext cx="0" cy="838200"/>
          </a:xfrm>
          <a:prstGeom prst="line">
            <a:avLst/>
          </a:prstGeom>
          <a:noFill/>
          <a:ln w="28575">
            <a:solidFill>
              <a:schemeClr val="tx1"/>
            </a:solidFill>
            <a:round/>
            <a:headEnd/>
            <a:tailEnd/>
          </a:ln>
        </p:spPr>
        <p:txBody>
          <a:bodyPr wrap="none" anchor="ctr"/>
          <a:lstStyle/>
          <a:p>
            <a:endParaRPr lang="zh-CN" altLang="en-US"/>
          </a:p>
        </p:txBody>
      </p:sp>
      <p:sp>
        <p:nvSpPr>
          <p:cNvPr id="29715" name="Line 19"/>
          <p:cNvSpPr>
            <a:spLocks noChangeShapeType="1"/>
          </p:cNvSpPr>
          <p:nvPr/>
        </p:nvSpPr>
        <p:spPr bwMode="auto">
          <a:xfrm>
            <a:off x="8153400" y="4876800"/>
            <a:ext cx="0" cy="838200"/>
          </a:xfrm>
          <a:prstGeom prst="line">
            <a:avLst/>
          </a:prstGeom>
          <a:noFill/>
          <a:ln w="28575">
            <a:solidFill>
              <a:schemeClr val="tx1"/>
            </a:solidFill>
            <a:round/>
            <a:headEnd/>
            <a:tailEnd/>
          </a:ln>
        </p:spPr>
        <p:txBody>
          <a:bodyPr wrap="none" anchor="ctr"/>
          <a:lstStyle/>
          <a:p>
            <a:endParaRPr lang="zh-CN" altLang="en-US"/>
          </a:p>
        </p:txBody>
      </p:sp>
      <p:sp>
        <p:nvSpPr>
          <p:cNvPr id="29716" name="Line 20"/>
          <p:cNvSpPr>
            <a:spLocks noChangeShapeType="1"/>
          </p:cNvSpPr>
          <p:nvPr/>
        </p:nvSpPr>
        <p:spPr bwMode="auto">
          <a:xfrm>
            <a:off x="3200400" y="1219200"/>
            <a:ext cx="0" cy="533400"/>
          </a:xfrm>
          <a:prstGeom prst="line">
            <a:avLst/>
          </a:prstGeom>
          <a:noFill/>
          <a:ln w="28575">
            <a:solidFill>
              <a:schemeClr val="tx1"/>
            </a:solidFill>
            <a:round/>
            <a:headEnd/>
            <a:tailEnd/>
          </a:ln>
        </p:spPr>
        <p:txBody>
          <a:bodyPr wrap="none" anchor="ctr"/>
          <a:lstStyle/>
          <a:p>
            <a:endParaRPr lang="zh-CN" altLang="en-US"/>
          </a:p>
        </p:txBody>
      </p:sp>
      <p:sp>
        <p:nvSpPr>
          <p:cNvPr id="29717" name="Line 21"/>
          <p:cNvSpPr>
            <a:spLocks noChangeShapeType="1"/>
          </p:cNvSpPr>
          <p:nvPr/>
        </p:nvSpPr>
        <p:spPr bwMode="auto">
          <a:xfrm flipH="1">
            <a:off x="3886200" y="2209800"/>
            <a:ext cx="228600" cy="685800"/>
          </a:xfrm>
          <a:prstGeom prst="line">
            <a:avLst/>
          </a:prstGeom>
          <a:noFill/>
          <a:ln w="28575">
            <a:solidFill>
              <a:schemeClr val="tx1"/>
            </a:solidFill>
            <a:round/>
            <a:headEnd/>
            <a:tailEnd/>
          </a:ln>
        </p:spPr>
        <p:txBody>
          <a:bodyPr wrap="none" anchor="ctr"/>
          <a:lstStyle/>
          <a:p>
            <a:endParaRPr lang="zh-CN" altLang="en-US"/>
          </a:p>
        </p:txBody>
      </p:sp>
      <p:sp>
        <p:nvSpPr>
          <p:cNvPr id="29718" name="Line 22"/>
          <p:cNvSpPr>
            <a:spLocks noChangeShapeType="1"/>
          </p:cNvSpPr>
          <p:nvPr/>
        </p:nvSpPr>
        <p:spPr bwMode="auto">
          <a:xfrm>
            <a:off x="4419600" y="2209800"/>
            <a:ext cx="685800" cy="685800"/>
          </a:xfrm>
          <a:prstGeom prst="line">
            <a:avLst/>
          </a:prstGeom>
          <a:noFill/>
          <a:ln w="28575">
            <a:solidFill>
              <a:schemeClr val="tx1"/>
            </a:solidFill>
            <a:round/>
            <a:headEnd/>
            <a:tailEnd/>
          </a:ln>
        </p:spPr>
        <p:txBody>
          <a:bodyPr wrap="none" anchor="ctr"/>
          <a:lstStyle/>
          <a:p>
            <a:endParaRPr lang="zh-CN" altLang="en-US"/>
          </a:p>
        </p:txBody>
      </p:sp>
      <p:sp>
        <p:nvSpPr>
          <p:cNvPr id="29719" name="Line 23"/>
          <p:cNvSpPr>
            <a:spLocks noChangeShapeType="1"/>
          </p:cNvSpPr>
          <p:nvPr/>
        </p:nvSpPr>
        <p:spPr bwMode="auto">
          <a:xfrm>
            <a:off x="4876800" y="2209800"/>
            <a:ext cx="1371600" cy="762000"/>
          </a:xfrm>
          <a:prstGeom prst="line">
            <a:avLst/>
          </a:prstGeom>
          <a:noFill/>
          <a:ln w="28575">
            <a:solidFill>
              <a:schemeClr val="tx1"/>
            </a:solidFill>
            <a:round/>
            <a:headEnd/>
            <a:tailEnd/>
          </a:ln>
        </p:spPr>
        <p:txBody>
          <a:bodyPr wrap="none" anchor="ctr"/>
          <a:lstStyle/>
          <a:p>
            <a:endParaRPr lang="zh-CN" altLang="en-US"/>
          </a:p>
        </p:txBody>
      </p:sp>
      <p:sp>
        <p:nvSpPr>
          <p:cNvPr id="29720" name="Line 24"/>
          <p:cNvSpPr>
            <a:spLocks noChangeShapeType="1"/>
          </p:cNvSpPr>
          <p:nvPr/>
        </p:nvSpPr>
        <p:spPr bwMode="auto">
          <a:xfrm flipH="1">
            <a:off x="5638800" y="3429000"/>
            <a:ext cx="685800" cy="914400"/>
          </a:xfrm>
          <a:prstGeom prst="line">
            <a:avLst/>
          </a:prstGeom>
          <a:noFill/>
          <a:ln w="28575">
            <a:solidFill>
              <a:schemeClr val="tx1"/>
            </a:solidFill>
            <a:round/>
            <a:headEnd/>
            <a:tailEnd/>
          </a:ln>
        </p:spPr>
        <p:txBody>
          <a:bodyPr wrap="none" anchor="ctr"/>
          <a:lstStyle/>
          <a:p>
            <a:endParaRPr lang="zh-CN" altLang="en-US"/>
          </a:p>
        </p:txBody>
      </p:sp>
      <p:sp>
        <p:nvSpPr>
          <p:cNvPr id="29721" name="Line 25"/>
          <p:cNvSpPr>
            <a:spLocks noChangeShapeType="1"/>
          </p:cNvSpPr>
          <p:nvPr/>
        </p:nvSpPr>
        <p:spPr bwMode="auto">
          <a:xfrm>
            <a:off x="6553200" y="3429000"/>
            <a:ext cx="152400" cy="914400"/>
          </a:xfrm>
          <a:prstGeom prst="line">
            <a:avLst/>
          </a:prstGeom>
          <a:noFill/>
          <a:ln w="28575">
            <a:solidFill>
              <a:schemeClr val="tx1"/>
            </a:solidFill>
            <a:round/>
            <a:headEnd/>
            <a:tailEnd/>
          </a:ln>
        </p:spPr>
        <p:txBody>
          <a:bodyPr wrap="none" anchor="ctr"/>
          <a:lstStyle/>
          <a:p>
            <a:endParaRPr lang="zh-CN" altLang="en-US"/>
          </a:p>
        </p:txBody>
      </p:sp>
      <p:sp>
        <p:nvSpPr>
          <p:cNvPr id="29722" name="Line 26"/>
          <p:cNvSpPr>
            <a:spLocks noChangeShapeType="1"/>
          </p:cNvSpPr>
          <p:nvPr/>
        </p:nvSpPr>
        <p:spPr bwMode="auto">
          <a:xfrm>
            <a:off x="6858000" y="3429000"/>
            <a:ext cx="990600" cy="914400"/>
          </a:xfrm>
          <a:prstGeom prst="line">
            <a:avLst/>
          </a:prstGeom>
          <a:noFill/>
          <a:ln w="28575">
            <a:solidFill>
              <a:schemeClr val="tx1"/>
            </a:solidFill>
            <a:round/>
            <a:headEnd/>
            <a:tailEnd/>
          </a:ln>
        </p:spPr>
        <p:txBody>
          <a:bodyPr wrap="none" anchor="ctr"/>
          <a:lstStyle/>
          <a:p>
            <a:endParaRPr lang="zh-CN" altLang="en-US"/>
          </a:p>
        </p:txBody>
      </p:sp>
      <p:sp>
        <p:nvSpPr>
          <p:cNvPr id="29723" name="Line 27"/>
          <p:cNvSpPr>
            <a:spLocks noChangeShapeType="1"/>
          </p:cNvSpPr>
          <p:nvPr/>
        </p:nvSpPr>
        <p:spPr bwMode="auto">
          <a:xfrm>
            <a:off x="2362200" y="1447800"/>
            <a:ext cx="0" cy="0"/>
          </a:xfrm>
          <a:prstGeom prst="line">
            <a:avLst/>
          </a:prstGeom>
          <a:noFill/>
          <a:ln w="9525">
            <a:solidFill>
              <a:schemeClr val="tx1"/>
            </a:solidFill>
            <a:round/>
            <a:headEnd/>
            <a:tailEnd/>
          </a:ln>
        </p:spPr>
        <p:txBody>
          <a:bodyPr wrap="none" anchor="ctr"/>
          <a:lstStyle/>
          <a:p>
            <a:endParaRPr lang="zh-CN" altLang="en-US"/>
          </a:p>
        </p:txBody>
      </p:sp>
      <p:sp>
        <p:nvSpPr>
          <p:cNvPr id="29724" name="Line 28"/>
          <p:cNvSpPr>
            <a:spLocks noChangeShapeType="1"/>
          </p:cNvSpPr>
          <p:nvPr/>
        </p:nvSpPr>
        <p:spPr bwMode="auto">
          <a:xfrm>
            <a:off x="3581400" y="1143000"/>
            <a:ext cx="685800" cy="685800"/>
          </a:xfrm>
          <a:prstGeom prst="line">
            <a:avLst/>
          </a:prstGeom>
          <a:noFill/>
          <a:ln w="28575">
            <a:solidFill>
              <a:schemeClr val="tx1"/>
            </a:solidFill>
            <a:round/>
            <a:headEnd/>
            <a:tailEnd/>
          </a:ln>
        </p:spPr>
        <p:txBody>
          <a:bodyPr wrap="none" anchor="ctr"/>
          <a:lstStyle/>
          <a:p>
            <a:endParaRPr lang="zh-CN" altLang="en-US"/>
          </a:p>
        </p:txBody>
      </p:sp>
      <p:sp>
        <p:nvSpPr>
          <p:cNvPr id="29725" name="Line 29"/>
          <p:cNvSpPr>
            <a:spLocks noChangeShapeType="1"/>
          </p:cNvSpPr>
          <p:nvPr/>
        </p:nvSpPr>
        <p:spPr bwMode="auto">
          <a:xfrm flipH="1">
            <a:off x="2209800" y="1219200"/>
            <a:ext cx="228600" cy="685800"/>
          </a:xfrm>
          <a:prstGeom prst="line">
            <a:avLst/>
          </a:prstGeom>
          <a:noFill/>
          <a:ln w="2857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id1=id2+id3*N	</a:t>
            </a:r>
          </a:p>
        </p:txBody>
      </p:sp>
      <p:grpSp>
        <p:nvGrpSpPr>
          <p:cNvPr id="30723" name="Group 3"/>
          <p:cNvGrpSpPr>
            <a:grpSpLocks/>
          </p:cNvGrpSpPr>
          <p:nvPr/>
        </p:nvGrpSpPr>
        <p:grpSpPr bwMode="auto">
          <a:xfrm>
            <a:off x="1524000" y="2209800"/>
            <a:ext cx="6553200" cy="3733800"/>
            <a:chOff x="624" y="1248"/>
            <a:chExt cx="4128" cy="2352"/>
          </a:xfrm>
        </p:grpSpPr>
        <p:sp>
          <p:nvSpPr>
            <p:cNvPr id="30724" name="Text Box 4"/>
            <p:cNvSpPr txBox="1">
              <a:spLocks noChangeArrowheads="1"/>
            </p:cNvSpPr>
            <p:nvPr/>
          </p:nvSpPr>
          <p:spPr bwMode="auto">
            <a:xfrm>
              <a:off x="1728" y="1248"/>
              <a:ext cx="384" cy="365"/>
            </a:xfrm>
            <a:prstGeom prst="rect">
              <a:avLst/>
            </a:prstGeom>
            <a:noFill/>
            <a:ln w="28575">
              <a:noFill/>
              <a:miter lim="800000"/>
              <a:headEnd/>
              <a:tailEnd/>
            </a:ln>
          </p:spPr>
          <p:txBody>
            <a:bodyPr>
              <a:spAutoFit/>
            </a:bodyPr>
            <a:lstStyle/>
            <a:p>
              <a:pPr algn="l" eaLnBrk="1" hangingPunct="1"/>
              <a:r>
                <a:rPr kumimoji="1" lang="zh-CN" altLang="en-US" sz="3200"/>
                <a:t>=</a:t>
              </a:r>
              <a:endParaRPr kumimoji="1" lang="zh-CN" altLang="en-US"/>
            </a:p>
          </p:txBody>
        </p:sp>
        <p:sp>
          <p:nvSpPr>
            <p:cNvPr id="30725" name="Text Box 5"/>
            <p:cNvSpPr txBox="1">
              <a:spLocks noChangeArrowheads="1"/>
            </p:cNvSpPr>
            <p:nvPr/>
          </p:nvSpPr>
          <p:spPr bwMode="auto">
            <a:xfrm>
              <a:off x="2496" y="1824"/>
              <a:ext cx="384" cy="288"/>
            </a:xfrm>
            <a:prstGeom prst="rect">
              <a:avLst/>
            </a:prstGeom>
            <a:noFill/>
            <a:ln w="28575">
              <a:noFill/>
              <a:miter lim="800000"/>
              <a:headEnd/>
              <a:tailEnd/>
            </a:ln>
          </p:spPr>
          <p:txBody>
            <a:bodyPr>
              <a:spAutoFit/>
            </a:bodyPr>
            <a:lstStyle/>
            <a:p>
              <a:pPr algn="l" eaLnBrk="1" hangingPunct="1"/>
              <a:r>
                <a:rPr kumimoji="1" lang="zh-CN" altLang="en-US"/>
                <a:t>+</a:t>
              </a:r>
            </a:p>
          </p:txBody>
        </p:sp>
        <p:sp>
          <p:nvSpPr>
            <p:cNvPr id="30726" name="Text Box 6"/>
            <p:cNvSpPr txBox="1">
              <a:spLocks noChangeArrowheads="1"/>
            </p:cNvSpPr>
            <p:nvPr/>
          </p:nvSpPr>
          <p:spPr bwMode="auto">
            <a:xfrm>
              <a:off x="4368" y="2928"/>
              <a:ext cx="384" cy="672"/>
            </a:xfrm>
            <a:prstGeom prst="rect">
              <a:avLst/>
            </a:prstGeom>
            <a:noFill/>
            <a:ln w="28575">
              <a:noFill/>
              <a:miter lim="800000"/>
              <a:headEnd/>
              <a:tailEnd/>
            </a:ln>
          </p:spPr>
          <p:txBody>
            <a:bodyPr>
              <a:spAutoFit/>
            </a:bodyPr>
            <a:lstStyle/>
            <a:p>
              <a:pPr algn="l" eaLnBrk="1" hangingPunct="1"/>
              <a:r>
                <a:rPr kumimoji="1" lang="en-US" altLang="zh-CN" sz="3200"/>
                <a:t>N 60</a:t>
              </a:r>
              <a:endParaRPr kumimoji="1" lang="en-US" altLang="zh-CN"/>
            </a:p>
          </p:txBody>
        </p:sp>
        <p:sp>
          <p:nvSpPr>
            <p:cNvPr id="30727" name="Text Box 7"/>
            <p:cNvSpPr txBox="1">
              <a:spLocks noChangeArrowheads="1"/>
            </p:cNvSpPr>
            <p:nvPr/>
          </p:nvSpPr>
          <p:spPr bwMode="auto">
            <a:xfrm>
              <a:off x="3360" y="2400"/>
              <a:ext cx="384" cy="365"/>
            </a:xfrm>
            <a:prstGeom prst="rect">
              <a:avLst/>
            </a:prstGeom>
            <a:noFill/>
            <a:ln w="28575">
              <a:noFill/>
              <a:miter lim="800000"/>
              <a:headEnd/>
              <a:tailEnd/>
            </a:ln>
          </p:spPr>
          <p:txBody>
            <a:bodyPr>
              <a:spAutoFit/>
            </a:bodyPr>
            <a:lstStyle/>
            <a:p>
              <a:pPr algn="l" eaLnBrk="1" hangingPunct="1"/>
              <a:r>
                <a:rPr kumimoji="1" lang="zh-CN" altLang="en-US" sz="3200"/>
                <a:t>*</a:t>
              </a:r>
              <a:endParaRPr kumimoji="1" lang="zh-CN" altLang="en-US"/>
            </a:p>
          </p:txBody>
        </p:sp>
        <p:sp>
          <p:nvSpPr>
            <p:cNvPr id="30728" name="Text Box 8"/>
            <p:cNvSpPr txBox="1">
              <a:spLocks noChangeArrowheads="1"/>
            </p:cNvSpPr>
            <p:nvPr/>
          </p:nvSpPr>
          <p:spPr bwMode="auto">
            <a:xfrm>
              <a:off x="624" y="1824"/>
              <a:ext cx="960" cy="672"/>
            </a:xfrm>
            <a:prstGeom prst="rect">
              <a:avLst/>
            </a:prstGeom>
            <a:noFill/>
            <a:ln w="28575">
              <a:noFill/>
              <a:miter lim="800000"/>
              <a:headEnd/>
              <a:tailEnd/>
            </a:ln>
          </p:spPr>
          <p:txBody>
            <a:bodyPr>
              <a:spAutoFit/>
            </a:bodyPr>
            <a:lstStyle/>
            <a:p>
              <a:pPr algn="l" eaLnBrk="1" hangingPunct="1"/>
              <a:r>
                <a:rPr kumimoji="1" lang="en-US" altLang="zh-CN" sz="3200"/>
                <a:t>id1 Position</a:t>
              </a:r>
              <a:endParaRPr kumimoji="1" lang="en-US" altLang="zh-CN"/>
            </a:p>
          </p:txBody>
        </p:sp>
        <p:sp>
          <p:nvSpPr>
            <p:cNvPr id="30729" name="Text Box 9"/>
            <p:cNvSpPr txBox="1">
              <a:spLocks noChangeArrowheads="1"/>
            </p:cNvSpPr>
            <p:nvPr/>
          </p:nvSpPr>
          <p:spPr bwMode="auto">
            <a:xfrm>
              <a:off x="1440" y="2352"/>
              <a:ext cx="720" cy="672"/>
            </a:xfrm>
            <a:prstGeom prst="rect">
              <a:avLst/>
            </a:prstGeom>
            <a:noFill/>
            <a:ln w="28575">
              <a:noFill/>
              <a:miter lim="800000"/>
              <a:headEnd/>
              <a:tailEnd/>
            </a:ln>
          </p:spPr>
          <p:txBody>
            <a:bodyPr>
              <a:spAutoFit/>
            </a:bodyPr>
            <a:lstStyle/>
            <a:p>
              <a:pPr algn="l" eaLnBrk="1" hangingPunct="1"/>
              <a:r>
                <a:rPr kumimoji="1" lang="en-US" altLang="zh-CN" sz="3200"/>
                <a:t>id2 initial</a:t>
              </a:r>
              <a:endParaRPr kumimoji="1" lang="en-US" altLang="zh-CN"/>
            </a:p>
          </p:txBody>
        </p:sp>
        <p:sp>
          <p:nvSpPr>
            <p:cNvPr id="30730" name="Text Box 10"/>
            <p:cNvSpPr txBox="1">
              <a:spLocks noChangeArrowheads="1"/>
            </p:cNvSpPr>
            <p:nvPr/>
          </p:nvSpPr>
          <p:spPr bwMode="auto">
            <a:xfrm>
              <a:off x="2448" y="2928"/>
              <a:ext cx="528" cy="672"/>
            </a:xfrm>
            <a:prstGeom prst="rect">
              <a:avLst/>
            </a:prstGeom>
            <a:noFill/>
            <a:ln w="28575">
              <a:noFill/>
              <a:miter lim="800000"/>
              <a:headEnd/>
              <a:tailEnd/>
            </a:ln>
          </p:spPr>
          <p:txBody>
            <a:bodyPr>
              <a:spAutoFit/>
            </a:bodyPr>
            <a:lstStyle/>
            <a:p>
              <a:pPr algn="l" eaLnBrk="1" hangingPunct="1"/>
              <a:r>
                <a:rPr kumimoji="1" lang="en-US" altLang="zh-CN" sz="3200"/>
                <a:t>id3 rate</a:t>
              </a:r>
              <a:endParaRPr kumimoji="1" lang="en-US" altLang="zh-CN"/>
            </a:p>
          </p:txBody>
        </p:sp>
        <p:sp>
          <p:nvSpPr>
            <p:cNvPr id="30731" name="Line 11"/>
            <p:cNvSpPr>
              <a:spLocks noChangeShapeType="1"/>
            </p:cNvSpPr>
            <p:nvPr/>
          </p:nvSpPr>
          <p:spPr bwMode="auto">
            <a:xfrm flipV="1">
              <a:off x="1200" y="1536"/>
              <a:ext cx="576" cy="336"/>
            </a:xfrm>
            <a:prstGeom prst="line">
              <a:avLst/>
            </a:prstGeom>
            <a:noFill/>
            <a:ln w="28575">
              <a:solidFill>
                <a:schemeClr val="tx1"/>
              </a:solidFill>
              <a:round/>
              <a:headEnd/>
              <a:tailEnd/>
            </a:ln>
          </p:spPr>
          <p:txBody>
            <a:bodyPr wrap="none" anchor="ctr"/>
            <a:lstStyle/>
            <a:p>
              <a:endParaRPr lang="zh-CN" altLang="en-US"/>
            </a:p>
          </p:txBody>
        </p:sp>
        <p:sp>
          <p:nvSpPr>
            <p:cNvPr id="30732" name="Line 12"/>
            <p:cNvSpPr>
              <a:spLocks noChangeShapeType="1"/>
            </p:cNvSpPr>
            <p:nvPr/>
          </p:nvSpPr>
          <p:spPr bwMode="auto">
            <a:xfrm>
              <a:off x="2016" y="1536"/>
              <a:ext cx="480" cy="336"/>
            </a:xfrm>
            <a:prstGeom prst="line">
              <a:avLst/>
            </a:prstGeom>
            <a:noFill/>
            <a:ln w="28575">
              <a:solidFill>
                <a:schemeClr val="tx1"/>
              </a:solidFill>
              <a:round/>
              <a:headEnd/>
              <a:tailEnd/>
            </a:ln>
          </p:spPr>
          <p:txBody>
            <a:bodyPr wrap="none" anchor="ctr"/>
            <a:lstStyle/>
            <a:p>
              <a:endParaRPr lang="zh-CN" altLang="en-US"/>
            </a:p>
          </p:txBody>
        </p:sp>
        <p:sp>
          <p:nvSpPr>
            <p:cNvPr id="30733" name="Line 13"/>
            <p:cNvSpPr>
              <a:spLocks noChangeShapeType="1"/>
            </p:cNvSpPr>
            <p:nvPr/>
          </p:nvSpPr>
          <p:spPr bwMode="auto">
            <a:xfrm flipH="1">
              <a:off x="1872" y="2016"/>
              <a:ext cx="624" cy="384"/>
            </a:xfrm>
            <a:prstGeom prst="line">
              <a:avLst/>
            </a:prstGeom>
            <a:noFill/>
            <a:ln w="28575">
              <a:solidFill>
                <a:schemeClr val="tx1"/>
              </a:solidFill>
              <a:round/>
              <a:headEnd/>
              <a:tailEnd/>
            </a:ln>
          </p:spPr>
          <p:txBody>
            <a:bodyPr wrap="none" anchor="ctr"/>
            <a:lstStyle/>
            <a:p>
              <a:endParaRPr lang="zh-CN" altLang="en-US"/>
            </a:p>
          </p:txBody>
        </p:sp>
        <p:sp>
          <p:nvSpPr>
            <p:cNvPr id="30734" name="Line 14"/>
            <p:cNvSpPr>
              <a:spLocks noChangeShapeType="1"/>
            </p:cNvSpPr>
            <p:nvPr/>
          </p:nvSpPr>
          <p:spPr bwMode="auto">
            <a:xfrm>
              <a:off x="2736" y="2016"/>
              <a:ext cx="624" cy="432"/>
            </a:xfrm>
            <a:prstGeom prst="line">
              <a:avLst/>
            </a:prstGeom>
            <a:noFill/>
            <a:ln w="28575">
              <a:solidFill>
                <a:schemeClr val="tx1"/>
              </a:solidFill>
              <a:round/>
              <a:headEnd/>
              <a:tailEnd/>
            </a:ln>
          </p:spPr>
          <p:txBody>
            <a:bodyPr wrap="none" anchor="ctr"/>
            <a:lstStyle/>
            <a:p>
              <a:endParaRPr lang="zh-CN" altLang="en-US"/>
            </a:p>
          </p:txBody>
        </p:sp>
        <p:sp>
          <p:nvSpPr>
            <p:cNvPr id="30735" name="Line 15"/>
            <p:cNvSpPr>
              <a:spLocks noChangeShapeType="1"/>
            </p:cNvSpPr>
            <p:nvPr/>
          </p:nvSpPr>
          <p:spPr bwMode="auto">
            <a:xfrm>
              <a:off x="3600" y="2592"/>
              <a:ext cx="816" cy="432"/>
            </a:xfrm>
            <a:prstGeom prst="line">
              <a:avLst/>
            </a:prstGeom>
            <a:noFill/>
            <a:ln w="28575">
              <a:solidFill>
                <a:schemeClr val="tx1"/>
              </a:solidFill>
              <a:round/>
              <a:headEnd/>
              <a:tailEnd/>
            </a:ln>
          </p:spPr>
          <p:txBody>
            <a:bodyPr wrap="none" anchor="ctr"/>
            <a:lstStyle/>
            <a:p>
              <a:endParaRPr lang="zh-CN" altLang="en-US"/>
            </a:p>
          </p:txBody>
        </p:sp>
        <p:sp>
          <p:nvSpPr>
            <p:cNvPr id="30736" name="Line 16"/>
            <p:cNvSpPr>
              <a:spLocks noChangeShapeType="1"/>
            </p:cNvSpPr>
            <p:nvPr/>
          </p:nvSpPr>
          <p:spPr bwMode="auto">
            <a:xfrm flipH="1">
              <a:off x="2784" y="2592"/>
              <a:ext cx="576" cy="432"/>
            </a:xfrm>
            <a:prstGeom prst="line">
              <a:avLst/>
            </a:prstGeom>
            <a:noFill/>
            <a:ln w="28575">
              <a:solidFill>
                <a:schemeClr val="tx1"/>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971550" y="3716338"/>
            <a:ext cx="7613650" cy="2881312"/>
          </a:xfrm>
        </p:spPr>
        <p:txBody>
          <a:bodyPr/>
          <a:lstStyle/>
          <a:p>
            <a:pPr eaLnBrk="1" hangingPunct="1">
              <a:buFont typeface="Monotype Sorts" pitchFamily="2" charset="2"/>
              <a:buNone/>
            </a:pPr>
            <a:r>
              <a:rPr lang="en-US" altLang="zh-CN" smtClean="0"/>
              <a:t>{    int jack=3;</a:t>
            </a:r>
          </a:p>
          <a:p>
            <a:pPr eaLnBrk="1" hangingPunct="1">
              <a:buFont typeface="Monotype Sorts" pitchFamily="2" charset="2"/>
              <a:buNone/>
            </a:pPr>
            <a:r>
              <a:rPr lang="en-US" altLang="zh-CN" smtClean="0"/>
              <a:t>    {   int jack=4;</a:t>
            </a:r>
          </a:p>
          <a:p>
            <a:pPr eaLnBrk="1" hangingPunct="1">
              <a:buFont typeface="Monotype Sorts" pitchFamily="2" charset="2"/>
              <a:buNone/>
            </a:pPr>
            <a:r>
              <a:rPr lang="en-US" altLang="zh-CN" smtClean="0"/>
              <a:t>        cout &lt;&lt; jack;</a:t>
            </a:r>
          </a:p>
          <a:p>
            <a:pPr eaLnBrk="1" hangingPunct="1">
              <a:buFont typeface="Monotype Sorts" pitchFamily="2" charset="2"/>
              <a:buNone/>
            </a:pPr>
            <a:r>
              <a:rPr lang="en-US" altLang="zh-CN" smtClean="0"/>
              <a:t>    }</a:t>
            </a:r>
          </a:p>
          <a:p>
            <a:pPr eaLnBrk="1" hangingPunct="1">
              <a:buFont typeface="Monotype Sorts" pitchFamily="2" charset="2"/>
              <a:buNone/>
            </a:pPr>
            <a:r>
              <a:rPr lang="en-US" altLang="zh-CN" smtClean="0"/>
              <a:t>}</a:t>
            </a:r>
          </a:p>
        </p:txBody>
      </p:sp>
      <p:sp>
        <p:nvSpPr>
          <p:cNvPr id="4" name="Rectangle 2"/>
          <p:cNvSpPr txBox="1">
            <a:spLocks noChangeArrowheads="1"/>
          </p:cNvSpPr>
          <p:nvPr/>
        </p:nvSpPr>
        <p:spPr bwMode="auto">
          <a:xfrm>
            <a:off x="714375" y="0"/>
            <a:ext cx="7772400" cy="1143000"/>
          </a:xfrm>
          <a:prstGeom prst="rect">
            <a:avLst/>
          </a:prstGeom>
          <a:noFill/>
          <a:ln w="9525">
            <a:noFill/>
            <a:miter lim="800000"/>
            <a:headEnd/>
            <a:tailEnd/>
          </a:ln>
        </p:spPr>
        <p:txBody>
          <a:bodyPr anchor="ctr"/>
          <a:lstStyle/>
          <a:p>
            <a:pPr algn="l" eaLnBrk="1" hangingPunct="1">
              <a:spcBef>
                <a:spcPct val="0"/>
              </a:spcBef>
              <a:defRPr/>
            </a:pPr>
            <a:r>
              <a:rPr kumimoji="1" lang="zh-CN" altLang="en-US" sz="3600" b="1" dirty="0">
                <a:solidFill>
                  <a:schemeClr val="tx2"/>
                </a:solidFill>
                <a:latin typeface="+mj-lt"/>
                <a:ea typeface="+mj-ea"/>
                <a:cs typeface="+mj-cs"/>
              </a:rPr>
              <a:t>语义分析</a:t>
            </a:r>
            <a:r>
              <a:rPr lang="en-US" altLang="zh-CN" sz="3200" dirty="0"/>
              <a:t> Semantic analysis</a:t>
            </a:r>
            <a:endParaRPr kumimoji="1" lang="zh-CN" altLang="en-US" sz="3200" kern="0" dirty="0">
              <a:solidFill>
                <a:schemeClr val="tx2"/>
              </a:solidFill>
              <a:latin typeface="+mj-lt"/>
              <a:ea typeface="+mj-ea"/>
              <a:cs typeface="+mj-cs"/>
            </a:endParaRPr>
          </a:p>
        </p:txBody>
      </p:sp>
      <p:sp>
        <p:nvSpPr>
          <p:cNvPr id="5" name="Rectangle 2"/>
          <p:cNvSpPr txBox="1">
            <a:spLocks noChangeArrowheads="1"/>
          </p:cNvSpPr>
          <p:nvPr/>
        </p:nvSpPr>
        <p:spPr bwMode="auto">
          <a:xfrm>
            <a:off x="1116013" y="836613"/>
            <a:ext cx="7556500" cy="2447925"/>
          </a:xfrm>
          <a:prstGeom prst="rect">
            <a:avLst/>
          </a:prstGeom>
          <a:noFill/>
          <a:ln w="9525">
            <a:noFill/>
            <a:miter lim="800000"/>
            <a:headEnd/>
            <a:tailEnd/>
          </a:ln>
        </p:spPr>
        <p:txBody>
          <a:bodyPr anchor="ctr"/>
          <a:lstStyle/>
          <a:p>
            <a:pPr algn="l" eaLnBrk="1" hangingPunct="1">
              <a:spcBef>
                <a:spcPct val="0"/>
              </a:spcBef>
              <a:defRPr/>
            </a:pPr>
            <a:endParaRPr kumimoji="1" lang="en-US" altLang="zh-CN" sz="3200" b="1" kern="0" dirty="0">
              <a:solidFill>
                <a:schemeClr val="tx2"/>
              </a:solidFill>
              <a:latin typeface="+mj-lt"/>
              <a:ea typeface="+mj-ea"/>
              <a:cs typeface="+mj-cs"/>
            </a:endParaRPr>
          </a:p>
          <a:p>
            <a:pPr algn="l" eaLnBrk="1" hangingPunct="1">
              <a:spcBef>
                <a:spcPct val="0"/>
              </a:spcBef>
              <a:defRPr/>
            </a:pPr>
            <a:r>
              <a:rPr kumimoji="1" lang="zh-CN" altLang="en-US" sz="3200" b="1" kern="0" dirty="0">
                <a:solidFill>
                  <a:srgbClr val="FF0000"/>
                </a:solidFill>
                <a:latin typeface="+mj-lt"/>
                <a:ea typeface="+mj-ea"/>
                <a:cs typeface="+mj-cs"/>
              </a:rPr>
              <a:t>理解语法树的真正含义</a:t>
            </a:r>
            <a:endParaRPr kumimoji="1" lang="en-US" altLang="zh-CN" sz="3200" b="1" kern="0" dirty="0">
              <a:solidFill>
                <a:srgbClr val="FF0000"/>
              </a:solidFill>
              <a:latin typeface="+mj-lt"/>
              <a:ea typeface="+mj-ea"/>
              <a:cs typeface="+mj-cs"/>
            </a:endParaRPr>
          </a:p>
          <a:p>
            <a:pPr lvl="1" algn="l" eaLnBrk="1" hangingPunct="1">
              <a:spcBef>
                <a:spcPct val="0"/>
              </a:spcBef>
              <a:defRPr/>
            </a:pPr>
            <a:r>
              <a:rPr kumimoji="1" lang="zh-CN" altLang="en-US" sz="3200" b="1" kern="0" dirty="0">
                <a:solidFill>
                  <a:schemeClr val="tx2"/>
                </a:solidFill>
                <a:latin typeface="+mj-lt"/>
                <a:ea typeface="+mj-ea"/>
                <a:cs typeface="+mj-cs"/>
              </a:rPr>
              <a:t>如 </a:t>
            </a:r>
            <a:r>
              <a:rPr kumimoji="1" lang="en-US" altLang="zh-CN" sz="3200" b="1" kern="0" dirty="0">
                <a:solidFill>
                  <a:schemeClr val="tx2"/>
                </a:solidFill>
                <a:latin typeface="+mj-lt"/>
                <a:ea typeface="+mj-ea"/>
                <a:cs typeface="+mj-cs"/>
              </a:rPr>
              <a:t>if  x+1&gt;0 then y=1; </a:t>
            </a:r>
          </a:p>
          <a:p>
            <a:pPr lvl="1" algn="l" eaLnBrk="1" hangingPunct="1">
              <a:spcBef>
                <a:spcPct val="0"/>
              </a:spcBef>
              <a:defRPr/>
            </a:pPr>
            <a:r>
              <a:rPr kumimoji="1" lang="en-US" altLang="zh-CN" sz="3200" b="1" kern="0" dirty="0">
                <a:solidFill>
                  <a:schemeClr val="tx2"/>
                </a:solidFill>
                <a:latin typeface="+mj-lt"/>
                <a:ea typeface="+mj-ea"/>
                <a:cs typeface="+mj-cs"/>
              </a:rPr>
              <a:t>    for </a:t>
            </a:r>
            <a:r>
              <a:rPr kumimoji="1" lang="en-US" altLang="zh-CN" sz="3200" b="1" kern="0" dirty="0" err="1">
                <a:solidFill>
                  <a:schemeClr val="tx2"/>
                </a:solidFill>
                <a:latin typeface="+mj-lt"/>
                <a:ea typeface="+mj-ea"/>
                <a:cs typeface="+mj-cs"/>
              </a:rPr>
              <a:t>i</a:t>
            </a:r>
            <a:r>
              <a:rPr kumimoji="1" lang="en-US" altLang="zh-CN" sz="3200" b="1" kern="0" dirty="0">
                <a:solidFill>
                  <a:schemeClr val="tx2"/>
                </a:solidFill>
                <a:latin typeface="+mj-lt"/>
                <a:ea typeface="+mj-ea"/>
                <a:cs typeface="+mj-cs"/>
              </a:rPr>
              <a:t>=1 to 10 do sum=i+1;</a:t>
            </a:r>
          </a:p>
          <a:p>
            <a:pPr algn="l" eaLnBrk="1" hangingPunct="1">
              <a:spcBef>
                <a:spcPct val="0"/>
              </a:spcBef>
              <a:defRPr/>
            </a:pPr>
            <a:endParaRPr kumimoji="1" lang="en-US" altLang="zh-CN" sz="3200" b="1" kern="0" dirty="0">
              <a:solidFill>
                <a:schemeClr val="tx2"/>
              </a:solidFill>
              <a:latin typeface="+mj-lt"/>
              <a:ea typeface="+mj-ea"/>
              <a:cs typeface="+mj-cs"/>
            </a:endParaRPr>
          </a:p>
          <a:p>
            <a:pPr algn="l" eaLnBrk="1" hangingPunct="1">
              <a:spcBef>
                <a:spcPct val="0"/>
              </a:spcBef>
              <a:defRPr/>
            </a:pPr>
            <a:r>
              <a:rPr kumimoji="1" lang="zh-CN" altLang="en-US" sz="3200" b="1" kern="0" dirty="0">
                <a:solidFill>
                  <a:srgbClr val="FF0000"/>
                </a:solidFill>
                <a:latin typeface="+mj-lt"/>
                <a:ea typeface="+mj-ea"/>
                <a:cs typeface="+mj-cs"/>
              </a:rPr>
              <a:t>约束二义性问题</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16013" y="457200"/>
            <a:ext cx="7829550" cy="1531938"/>
          </a:xfrm>
        </p:spPr>
        <p:txBody>
          <a:bodyPr/>
          <a:lstStyle/>
          <a:p>
            <a:pPr eaLnBrk="1" hangingPunct="1"/>
            <a:r>
              <a:rPr lang="zh-CN" altLang="en-US" sz="3600" b="1" smtClean="0"/>
              <a:t>语义分析</a:t>
            </a:r>
            <a:r>
              <a:rPr lang="zh-CN" altLang="en-US" sz="3200" b="1" smtClean="0"/>
              <a:t/>
            </a:r>
            <a:br>
              <a:rPr lang="zh-CN" altLang="en-US" sz="3200" b="1" smtClean="0"/>
            </a:br>
            <a:r>
              <a:rPr lang="zh-CN" altLang="en-US" sz="2800" b="1" smtClean="0"/>
              <a:t>进一步分析语法结构正确的程序是否符合源程序的上下文约束、运算相容性等规定</a:t>
            </a:r>
            <a:r>
              <a:rPr lang="zh-CN" altLang="en-US" sz="3200" b="1" smtClean="0"/>
              <a:t>。</a:t>
            </a:r>
          </a:p>
        </p:txBody>
      </p:sp>
      <p:sp>
        <p:nvSpPr>
          <p:cNvPr id="32771" name="Rectangle 3"/>
          <p:cNvSpPr>
            <a:spLocks noGrp="1" noChangeArrowheads="1"/>
          </p:cNvSpPr>
          <p:nvPr>
            <p:ph type="body" idx="1"/>
          </p:nvPr>
        </p:nvSpPr>
        <p:spPr>
          <a:xfrm>
            <a:off x="1116013" y="2117725"/>
            <a:ext cx="8027987" cy="1597025"/>
          </a:xfrm>
        </p:spPr>
        <p:txBody>
          <a:bodyPr/>
          <a:lstStyle/>
          <a:p>
            <a:pPr eaLnBrk="1" hangingPunct="1">
              <a:lnSpc>
                <a:spcPct val="80000"/>
              </a:lnSpc>
              <a:buFont typeface="Monotype Sorts" pitchFamily="2" charset="2"/>
              <a:buNone/>
            </a:pPr>
            <a:r>
              <a:rPr lang="zh-CN" altLang="en-US" sz="2400" b="1" smtClean="0">
                <a:solidFill>
                  <a:srgbClr val="FF0000"/>
                </a:solidFill>
              </a:rPr>
              <a:t>审查静态语义</a:t>
            </a:r>
          </a:p>
          <a:p>
            <a:pPr lvl="1" eaLnBrk="1" hangingPunct="1">
              <a:lnSpc>
                <a:spcPct val="80000"/>
              </a:lnSpc>
            </a:pPr>
            <a:r>
              <a:rPr lang="zh-CN" altLang="en-US" sz="2400" b="1" smtClean="0">
                <a:solidFill>
                  <a:srgbClr val="FF0000"/>
                </a:solidFill>
              </a:rPr>
              <a:t>使用的变量声明了吗？</a:t>
            </a:r>
          </a:p>
          <a:p>
            <a:pPr lvl="1" eaLnBrk="1" hangingPunct="1">
              <a:lnSpc>
                <a:spcPct val="80000"/>
              </a:lnSpc>
            </a:pPr>
            <a:r>
              <a:rPr lang="zh-CN" altLang="en-US" sz="2400" b="1" smtClean="0">
                <a:solidFill>
                  <a:srgbClr val="FF0000"/>
                </a:solidFill>
              </a:rPr>
              <a:t>类型正确吗？</a:t>
            </a:r>
          </a:p>
          <a:p>
            <a:pPr lvl="1" eaLnBrk="1" hangingPunct="1">
              <a:lnSpc>
                <a:spcPct val="80000"/>
              </a:lnSpc>
            </a:pPr>
            <a:r>
              <a:rPr lang="en-US" altLang="zh-CN" sz="2400" b="1" smtClean="0">
                <a:solidFill>
                  <a:srgbClr val="FF0000"/>
                </a:solidFill>
              </a:rPr>
              <a:t>…</a:t>
            </a:r>
          </a:p>
        </p:txBody>
      </p:sp>
      <p:sp>
        <p:nvSpPr>
          <p:cNvPr id="32772" name="Text Box 4"/>
          <p:cNvSpPr txBox="1">
            <a:spLocks noChangeArrowheads="1"/>
          </p:cNvSpPr>
          <p:nvPr/>
        </p:nvSpPr>
        <p:spPr bwMode="auto">
          <a:xfrm>
            <a:off x="1447800" y="4035425"/>
            <a:ext cx="7696200" cy="2465388"/>
          </a:xfrm>
          <a:prstGeom prst="rect">
            <a:avLst/>
          </a:prstGeom>
          <a:noFill/>
          <a:ln w="28575">
            <a:noFill/>
            <a:miter lim="800000"/>
            <a:headEnd/>
            <a:tailEnd/>
          </a:ln>
        </p:spPr>
        <p:txBody>
          <a:bodyPr>
            <a:spAutoFit/>
          </a:bodyPr>
          <a:lstStyle/>
          <a:p>
            <a:pPr algn="l" eaLnBrk="1" hangingPunct="1">
              <a:lnSpc>
                <a:spcPct val="50000"/>
              </a:lnSpc>
            </a:pPr>
            <a:r>
              <a:rPr kumimoji="1" lang="zh-CN" altLang="en-US"/>
              <a:t>例:	</a:t>
            </a:r>
            <a:r>
              <a:rPr kumimoji="1" lang="en-US" altLang="zh-CN"/>
              <a:t>Program p();</a:t>
            </a:r>
          </a:p>
          <a:p>
            <a:pPr algn="l" eaLnBrk="1" hangingPunct="1">
              <a:lnSpc>
                <a:spcPct val="50000"/>
              </a:lnSpc>
            </a:pPr>
            <a:r>
              <a:rPr kumimoji="1" lang="en-US" altLang="zh-CN"/>
              <a:t>	Var rate:real;</a:t>
            </a:r>
          </a:p>
          <a:p>
            <a:pPr algn="l" eaLnBrk="1" hangingPunct="1">
              <a:lnSpc>
                <a:spcPct val="50000"/>
              </a:lnSpc>
            </a:pPr>
            <a:r>
              <a:rPr kumimoji="1" lang="en-US" altLang="zh-CN"/>
              <a:t>	procedure initial;</a:t>
            </a:r>
          </a:p>
          <a:p>
            <a:pPr algn="l" eaLnBrk="1" hangingPunct="1">
              <a:lnSpc>
                <a:spcPct val="50000"/>
              </a:lnSpc>
            </a:pPr>
            <a:r>
              <a:rPr kumimoji="1" lang="en-US" altLang="zh-CN"/>
              <a:t>	…</a:t>
            </a:r>
          </a:p>
          <a:p>
            <a:pPr algn="l" eaLnBrk="1" hangingPunct="1">
              <a:lnSpc>
                <a:spcPct val="50000"/>
              </a:lnSpc>
            </a:pPr>
            <a:r>
              <a:rPr kumimoji="1" lang="en-US" altLang="zh-CN"/>
              <a:t>	position := initial     +     rate * 60</a:t>
            </a:r>
          </a:p>
          <a:p>
            <a:pPr algn="l" eaLnBrk="1" hangingPunct="1">
              <a:lnSpc>
                <a:spcPct val="50000"/>
              </a:lnSpc>
            </a:pPr>
            <a:r>
              <a:rPr kumimoji="1" lang="en-US" altLang="zh-CN"/>
              <a:t> /* error */ 	 /* error */           /* warning */;</a:t>
            </a:r>
          </a:p>
          <a:p>
            <a:pPr algn="l" eaLnBrk="1" hangingPunct="1">
              <a:lnSpc>
                <a:spcPct val="50000"/>
              </a:lnSpc>
            </a:pPr>
            <a:r>
              <a:rPr kumimoji="1" lang="en-US" altLang="zh-CN"/>
              <a:t>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914400" y="381000"/>
            <a:ext cx="7924800" cy="6248400"/>
          </a:xfrm>
        </p:spPr>
        <p:txBody>
          <a:bodyPr/>
          <a:lstStyle/>
          <a:p>
            <a:pPr eaLnBrk="1" hangingPunct="1">
              <a:lnSpc>
                <a:spcPct val="50000"/>
              </a:lnSpc>
              <a:spcBef>
                <a:spcPct val="50000"/>
              </a:spcBef>
              <a:buFont typeface="Monotype Sorts" pitchFamily="2" charset="2"/>
              <a:buNone/>
            </a:pPr>
            <a:endParaRPr lang="en-US" altLang="zh-CN" smtClean="0"/>
          </a:p>
          <a:p>
            <a:pPr eaLnBrk="1" hangingPunct="1">
              <a:lnSpc>
                <a:spcPct val="50000"/>
              </a:lnSpc>
              <a:spcBef>
                <a:spcPct val="50000"/>
              </a:spcBef>
            </a:pPr>
            <a:r>
              <a:rPr lang="en-US" altLang="zh-CN" smtClean="0"/>
              <a:t>Program p();</a:t>
            </a:r>
          </a:p>
          <a:p>
            <a:pPr eaLnBrk="1" hangingPunct="1">
              <a:lnSpc>
                <a:spcPct val="50000"/>
              </a:lnSpc>
              <a:spcBef>
                <a:spcPct val="50000"/>
              </a:spcBef>
            </a:pPr>
            <a:r>
              <a:rPr lang="en-US" altLang="zh-CN" smtClean="0"/>
              <a:t>	Var  rate:real;</a:t>
            </a:r>
          </a:p>
          <a:p>
            <a:pPr eaLnBrk="1" hangingPunct="1">
              <a:lnSpc>
                <a:spcPct val="50000"/>
              </a:lnSpc>
              <a:spcBef>
                <a:spcPct val="50000"/>
              </a:spcBef>
            </a:pPr>
            <a:r>
              <a:rPr lang="en-US" altLang="zh-CN" smtClean="0"/>
              <a:t>	 Var  initial :real;</a:t>
            </a:r>
          </a:p>
          <a:p>
            <a:pPr eaLnBrk="1" hangingPunct="1">
              <a:lnSpc>
                <a:spcPct val="50000"/>
              </a:lnSpc>
              <a:spcBef>
                <a:spcPct val="50000"/>
              </a:spcBef>
            </a:pPr>
            <a:r>
              <a:rPr lang="en-US" altLang="zh-CN" smtClean="0"/>
              <a:t>	 Var  position :real ;</a:t>
            </a:r>
          </a:p>
          <a:p>
            <a:pPr eaLnBrk="1" hangingPunct="1">
              <a:lnSpc>
                <a:spcPct val="50000"/>
              </a:lnSpc>
              <a:spcBef>
                <a:spcPct val="50000"/>
              </a:spcBef>
            </a:pPr>
            <a:r>
              <a:rPr lang="en-US" altLang="zh-CN" smtClean="0"/>
              <a:t>       …</a:t>
            </a:r>
          </a:p>
          <a:p>
            <a:pPr eaLnBrk="1" hangingPunct="1">
              <a:lnSpc>
                <a:spcPct val="50000"/>
              </a:lnSpc>
              <a:spcBef>
                <a:spcPct val="50000"/>
              </a:spcBef>
            </a:pPr>
            <a:r>
              <a:rPr lang="en-US" altLang="zh-CN" smtClean="0"/>
              <a:t>	 position := initial     +     rate * 60</a:t>
            </a:r>
          </a:p>
          <a:p>
            <a:pPr eaLnBrk="1" hangingPunct="1">
              <a:lnSpc>
                <a:spcPct val="50000"/>
              </a:lnSpc>
              <a:spcBef>
                <a:spcPct val="50000"/>
              </a:spcBef>
            </a:pPr>
            <a:r>
              <a:rPr lang="en-US" altLang="zh-CN" smtClean="0"/>
              <a:t>                                      /*warning*/</a:t>
            </a:r>
          </a:p>
          <a:p>
            <a:pPr eaLnBrk="1" hangingPunct="1"/>
            <a:endParaRPr lang="zh-CN"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语义分析</a:t>
            </a:r>
            <a:r>
              <a:rPr lang="en-US" altLang="zh-CN" smtClean="0"/>
              <a:t>(</a:t>
            </a:r>
            <a:r>
              <a:rPr lang="zh-CN" altLang="en-US" smtClean="0"/>
              <a:t>处理）</a:t>
            </a:r>
          </a:p>
        </p:txBody>
      </p:sp>
      <p:grpSp>
        <p:nvGrpSpPr>
          <p:cNvPr id="34819" name="Group 3"/>
          <p:cNvGrpSpPr>
            <a:grpSpLocks/>
          </p:cNvGrpSpPr>
          <p:nvPr/>
        </p:nvGrpSpPr>
        <p:grpSpPr bwMode="auto">
          <a:xfrm>
            <a:off x="1371600" y="1828800"/>
            <a:ext cx="6629400" cy="4160838"/>
            <a:chOff x="912" y="1200"/>
            <a:chExt cx="4176" cy="2621"/>
          </a:xfrm>
        </p:grpSpPr>
        <p:sp>
          <p:nvSpPr>
            <p:cNvPr id="34820" name="Text Box 4"/>
            <p:cNvSpPr txBox="1">
              <a:spLocks noChangeArrowheads="1"/>
            </p:cNvSpPr>
            <p:nvPr/>
          </p:nvSpPr>
          <p:spPr bwMode="auto">
            <a:xfrm>
              <a:off x="4416" y="3456"/>
              <a:ext cx="384" cy="365"/>
            </a:xfrm>
            <a:prstGeom prst="rect">
              <a:avLst/>
            </a:prstGeom>
            <a:noFill/>
            <a:ln w="28575">
              <a:noFill/>
              <a:miter lim="800000"/>
              <a:headEnd/>
              <a:tailEnd/>
            </a:ln>
          </p:spPr>
          <p:txBody>
            <a:bodyPr>
              <a:spAutoFit/>
            </a:bodyPr>
            <a:lstStyle/>
            <a:p>
              <a:pPr algn="l" eaLnBrk="1" hangingPunct="1"/>
              <a:r>
                <a:rPr kumimoji="1" lang="zh-CN" altLang="en-US" sz="3200"/>
                <a:t>60</a:t>
              </a:r>
              <a:endParaRPr kumimoji="1" lang="zh-CN" altLang="en-US"/>
            </a:p>
          </p:txBody>
        </p:sp>
        <p:sp>
          <p:nvSpPr>
            <p:cNvPr id="34821" name="Text Box 5"/>
            <p:cNvSpPr txBox="1">
              <a:spLocks noChangeArrowheads="1"/>
            </p:cNvSpPr>
            <p:nvPr/>
          </p:nvSpPr>
          <p:spPr bwMode="auto">
            <a:xfrm>
              <a:off x="2016" y="1200"/>
              <a:ext cx="407" cy="365"/>
            </a:xfrm>
            <a:prstGeom prst="rect">
              <a:avLst/>
            </a:prstGeom>
            <a:noFill/>
            <a:ln w="28575">
              <a:noFill/>
              <a:miter lim="800000"/>
              <a:headEnd/>
              <a:tailEnd/>
            </a:ln>
          </p:spPr>
          <p:txBody>
            <a:bodyPr>
              <a:spAutoFit/>
            </a:bodyPr>
            <a:lstStyle/>
            <a:p>
              <a:pPr algn="l" eaLnBrk="1" hangingPunct="1"/>
              <a:r>
                <a:rPr kumimoji="1" lang="zh-CN" altLang="en-US" sz="3200"/>
                <a:t>:=</a:t>
              </a:r>
              <a:endParaRPr kumimoji="1" lang="zh-CN" altLang="en-US"/>
            </a:p>
          </p:txBody>
        </p:sp>
        <p:sp>
          <p:nvSpPr>
            <p:cNvPr id="34822" name="Text Box 6"/>
            <p:cNvSpPr txBox="1">
              <a:spLocks noChangeArrowheads="1"/>
            </p:cNvSpPr>
            <p:nvPr/>
          </p:nvSpPr>
          <p:spPr bwMode="auto">
            <a:xfrm>
              <a:off x="2784" y="1776"/>
              <a:ext cx="407" cy="288"/>
            </a:xfrm>
            <a:prstGeom prst="rect">
              <a:avLst/>
            </a:prstGeom>
            <a:noFill/>
            <a:ln w="28575">
              <a:noFill/>
              <a:miter lim="800000"/>
              <a:headEnd/>
              <a:tailEnd/>
            </a:ln>
          </p:spPr>
          <p:txBody>
            <a:bodyPr>
              <a:spAutoFit/>
            </a:bodyPr>
            <a:lstStyle/>
            <a:p>
              <a:pPr algn="l" eaLnBrk="1" hangingPunct="1"/>
              <a:r>
                <a:rPr kumimoji="1" lang="zh-CN" altLang="en-US"/>
                <a:t>+</a:t>
              </a:r>
            </a:p>
          </p:txBody>
        </p:sp>
        <p:sp>
          <p:nvSpPr>
            <p:cNvPr id="34823" name="Text Box 7"/>
            <p:cNvSpPr txBox="1">
              <a:spLocks noChangeArrowheads="1"/>
            </p:cNvSpPr>
            <p:nvPr/>
          </p:nvSpPr>
          <p:spPr bwMode="auto">
            <a:xfrm>
              <a:off x="3648" y="2352"/>
              <a:ext cx="407" cy="365"/>
            </a:xfrm>
            <a:prstGeom prst="rect">
              <a:avLst/>
            </a:prstGeom>
            <a:noFill/>
            <a:ln w="28575">
              <a:noFill/>
              <a:miter lim="800000"/>
              <a:headEnd/>
              <a:tailEnd/>
            </a:ln>
          </p:spPr>
          <p:txBody>
            <a:bodyPr>
              <a:spAutoFit/>
            </a:bodyPr>
            <a:lstStyle/>
            <a:p>
              <a:pPr algn="l" eaLnBrk="1" hangingPunct="1"/>
              <a:r>
                <a:rPr kumimoji="1" lang="zh-CN" altLang="en-US" sz="3200"/>
                <a:t>*</a:t>
              </a:r>
              <a:endParaRPr kumimoji="1" lang="zh-CN" altLang="en-US"/>
            </a:p>
          </p:txBody>
        </p:sp>
        <p:sp>
          <p:nvSpPr>
            <p:cNvPr id="34824" name="Text Box 8"/>
            <p:cNvSpPr txBox="1">
              <a:spLocks noChangeArrowheads="1"/>
            </p:cNvSpPr>
            <p:nvPr/>
          </p:nvSpPr>
          <p:spPr bwMode="auto">
            <a:xfrm>
              <a:off x="912" y="1623"/>
              <a:ext cx="1016" cy="834"/>
            </a:xfrm>
            <a:prstGeom prst="rect">
              <a:avLst/>
            </a:prstGeom>
            <a:noFill/>
            <a:ln w="28575">
              <a:noFill/>
              <a:miter lim="800000"/>
              <a:headEnd/>
              <a:tailEnd/>
            </a:ln>
          </p:spPr>
          <p:txBody>
            <a:bodyPr>
              <a:spAutoFit/>
            </a:bodyPr>
            <a:lstStyle/>
            <a:p>
              <a:pPr algn="l" eaLnBrk="1" hangingPunct="1"/>
              <a:r>
                <a:rPr kumimoji="1" lang="en-US" altLang="zh-CN" sz="3200"/>
                <a:t>Id1 </a:t>
              </a:r>
            </a:p>
            <a:p>
              <a:pPr algn="l" eaLnBrk="1" hangingPunct="1"/>
              <a:r>
                <a:rPr kumimoji="1" lang="en-US" altLang="zh-CN" sz="3200"/>
                <a:t>position</a:t>
              </a:r>
              <a:endParaRPr kumimoji="1" lang="en-US" altLang="zh-CN"/>
            </a:p>
          </p:txBody>
        </p:sp>
        <p:sp>
          <p:nvSpPr>
            <p:cNvPr id="34825" name="Text Box 9"/>
            <p:cNvSpPr txBox="1">
              <a:spLocks noChangeArrowheads="1"/>
            </p:cNvSpPr>
            <p:nvPr/>
          </p:nvSpPr>
          <p:spPr bwMode="auto">
            <a:xfrm>
              <a:off x="1728" y="2304"/>
              <a:ext cx="762" cy="834"/>
            </a:xfrm>
            <a:prstGeom prst="rect">
              <a:avLst/>
            </a:prstGeom>
            <a:noFill/>
            <a:ln w="28575">
              <a:noFill/>
              <a:miter lim="800000"/>
              <a:headEnd/>
              <a:tailEnd/>
            </a:ln>
          </p:spPr>
          <p:txBody>
            <a:bodyPr>
              <a:spAutoFit/>
            </a:bodyPr>
            <a:lstStyle/>
            <a:p>
              <a:pPr algn="l" eaLnBrk="1" hangingPunct="1"/>
              <a:r>
                <a:rPr kumimoji="1" lang="en-US" altLang="zh-CN" sz="3200"/>
                <a:t>Id2 </a:t>
              </a:r>
            </a:p>
            <a:p>
              <a:pPr algn="l" eaLnBrk="1" hangingPunct="1"/>
              <a:r>
                <a:rPr kumimoji="1" lang="en-US" altLang="zh-CN" sz="3200"/>
                <a:t>initial</a:t>
              </a:r>
              <a:endParaRPr kumimoji="1" lang="en-US" altLang="zh-CN"/>
            </a:p>
          </p:txBody>
        </p:sp>
        <p:sp>
          <p:nvSpPr>
            <p:cNvPr id="34826" name="Text Box 10"/>
            <p:cNvSpPr txBox="1">
              <a:spLocks noChangeArrowheads="1"/>
            </p:cNvSpPr>
            <p:nvPr/>
          </p:nvSpPr>
          <p:spPr bwMode="auto">
            <a:xfrm>
              <a:off x="2736" y="2880"/>
              <a:ext cx="559" cy="834"/>
            </a:xfrm>
            <a:prstGeom prst="rect">
              <a:avLst/>
            </a:prstGeom>
            <a:noFill/>
            <a:ln w="28575">
              <a:noFill/>
              <a:miter lim="800000"/>
              <a:headEnd/>
              <a:tailEnd/>
            </a:ln>
          </p:spPr>
          <p:txBody>
            <a:bodyPr>
              <a:spAutoFit/>
            </a:bodyPr>
            <a:lstStyle/>
            <a:p>
              <a:pPr algn="l" eaLnBrk="1" hangingPunct="1"/>
              <a:r>
                <a:rPr kumimoji="1" lang="en-US" altLang="zh-CN" sz="3200"/>
                <a:t>Id3 </a:t>
              </a:r>
            </a:p>
            <a:p>
              <a:pPr algn="l" eaLnBrk="1" hangingPunct="1"/>
              <a:r>
                <a:rPr kumimoji="1" lang="en-US" altLang="zh-CN" sz="3200"/>
                <a:t>rate</a:t>
              </a:r>
              <a:endParaRPr kumimoji="1" lang="en-US" altLang="zh-CN"/>
            </a:p>
          </p:txBody>
        </p:sp>
        <p:sp>
          <p:nvSpPr>
            <p:cNvPr id="34827" name="Line 11"/>
            <p:cNvSpPr>
              <a:spLocks noChangeShapeType="1"/>
            </p:cNvSpPr>
            <p:nvPr/>
          </p:nvSpPr>
          <p:spPr bwMode="auto">
            <a:xfrm flipV="1">
              <a:off x="1398" y="1488"/>
              <a:ext cx="700" cy="270"/>
            </a:xfrm>
            <a:prstGeom prst="line">
              <a:avLst/>
            </a:prstGeom>
            <a:noFill/>
            <a:ln w="28575">
              <a:solidFill>
                <a:schemeClr val="tx1"/>
              </a:solidFill>
              <a:round/>
              <a:headEnd/>
              <a:tailEnd/>
            </a:ln>
          </p:spPr>
          <p:txBody>
            <a:bodyPr wrap="none" anchor="ctr"/>
            <a:lstStyle/>
            <a:p>
              <a:endParaRPr lang="zh-CN" altLang="en-US"/>
            </a:p>
          </p:txBody>
        </p:sp>
        <p:sp>
          <p:nvSpPr>
            <p:cNvPr id="34828" name="Line 12"/>
            <p:cNvSpPr>
              <a:spLocks noChangeShapeType="1"/>
            </p:cNvSpPr>
            <p:nvPr/>
          </p:nvSpPr>
          <p:spPr bwMode="auto">
            <a:xfrm>
              <a:off x="2304" y="1488"/>
              <a:ext cx="508" cy="336"/>
            </a:xfrm>
            <a:prstGeom prst="line">
              <a:avLst/>
            </a:prstGeom>
            <a:noFill/>
            <a:ln w="28575">
              <a:solidFill>
                <a:schemeClr val="tx1"/>
              </a:solidFill>
              <a:round/>
              <a:headEnd/>
              <a:tailEnd/>
            </a:ln>
          </p:spPr>
          <p:txBody>
            <a:bodyPr wrap="none" anchor="ctr"/>
            <a:lstStyle/>
            <a:p>
              <a:endParaRPr lang="zh-CN" altLang="en-US"/>
            </a:p>
          </p:txBody>
        </p:sp>
        <p:sp>
          <p:nvSpPr>
            <p:cNvPr id="34829" name="Line 13"/>
            <p:cNvSpPr>
              <a:spLocks noChangeShapeType="1"/>
            </p:cNvSpPr>
            <p:nvPr/>
          </p:nvSpPr>
          <p:spPr bwMode="auto">
            <a:xfrm flipH="1">
              <a:off x="2160" y="1968"/>
              <a:ext cx="661" cy="384"/>
            </a:xfrm>
            <a:prstGeom prst="line">
              <a:avLst/>
            </a:prstGeom>
            <a:noFill/>
            <a:ln w="28575">
              <a:solidFill>
                <a:schemeClr val="tx1"/>
              </a:solidFill>
              <a:round/>
              <a:headEnd/>
              <a:tailEnd/>
            </a:ln>
          </p:spPr>
          <p:txBody>
            <a:bodyPr wrap="none" anchor="ctr"/>
            <a:lstStyle/>
            <a:p>
              <a:endParaRPr lang="zh-CN" altLang="en-US"/>
            </a:p>
          </p:txBody>
        </p:sp>
        <p:sp>
          <p:nvSpPr>
            <p:cNvPr id="34830" name="Line 14"/>
            <p:cNvSpPr>
              <a:spLocks noChangeShapeType="1"/>
            </p:cNvSpPr>
            <p:nvPr/>
          </p:nvSpPr>
          <p:spPr bwMode="auto">
            <a:xfrm>
              <a:off x="3024" y="1968"/>
              <a:ext cx="661" cy="432"/>
            </a:xfrm>
            <a:prstGeom prst="line">
              <a:avLst/>
            </a:prstGeom>
            <a:noFill/>
            <a:ln w="28575">
              <a:solidFill>
                <a:schemeClr val="tx1"/>
              </a:solidFill>
              <a:round/>
              <a:headEnd/>
              <a:tailEnd/>
            </a:ln>
          </p:spPr>
          <p:txBody>
            <a:bodyPr wrap="none" anchor="ctr"/>
            <a:lstStyle/>
            <a:p>
              <a:endParaRPr lang="zh-CN" altLang="en-US"/>
            </a:p>
          </p:txBody>
        </p:sp>
        <p:sp>
          <p:nvSpPr>
            <p:cNvPr id="34831" name="Line 15"/>
            <p:cNvSpPr>
              <a:spLocks noChangeShapeType="1"/>
            </p:cNvSpPr>
            <p:nvPr/>
          </p:nvSpPr>
          <p:spPr bwMode="auto">
            <a:xfrm>
              <a:off x="3888" y="2544"/>
              <a:ext cx="610" cy="384"/>
            </a:xfrm>
            <a:prstGeom prst="line">
              <a:avLst/>
            </a:prstGeom>
            <a:noFill/>
            <a:ln w="28575">
              <a:solidFill>
                <a:schemeClr val="tx1"/>
              </a:solidFill>
              <a:round/>
              <a:headEnd/>
              <a:tailEnd/>
            </a:ln>
          </p:spPr>
          <p:txBody>
            <a:bodyPr wrap="none" anchor="ctr"/>
            <a:lstStyle/>
            <a:p>
              <a:endParaRPr lang="zh-CN" altLang="en-US"/>
            </a:p>
          </p:txBody>
        </p:sp>
        <p:sp>
          <p:nvSpPr>
            <p:cNvPr id="34832" name="Line 16"/>
            <p:cNvSpPr>
              <a:spLocks noChangeShapeType="1"/>
            </p:cNvSpPr>
            <p:nvPr/>
          </p:nvSpPr>
          <p:spPr bwMode="auto">
            <a:xfrm flipH="1">
              <a:off x="3072" y="2544"/>
              <a:ext cx="610" cy="432"/>
            </a:xfrm>
            <a:prstGeom prst="line">
              <a:avLst/>
            </a:prstGeom>
            <a:noFill/>
            <a:ln w="28575">
              <a:solidFill>
                <a:schemeClr val="tx1"/>
              </a:solidFill>
              <a:round/>
              <a:headEnd/>
              <a:tailEnd/>
            </a:ln>
          </p:spPr>
          <p:txBody>
            <a:bodyPr wrap="none" anchor="ctr"/>
            <a:lstStyle/>
            <a:p>
              <a:endParaRPr lang="zh-CN" altLang="en-US"/>
            </a:p>
          </p:txBody>
        </p:sp>
        <p:sp>
          <p:nvSpPr>
            <p:cNvPr id="34833" name="Text Box 17"/>
            <p:cNvSpPr txBox="1">
              <a:spLocks noChangeArrowheads="1"/>
            </p:cNvSpPr>
            <p:nvPr/>
          </p:nvSpPr>
          <p:spPr bwMode="auto">
            <a:xfrm>
              <a:off x="4080" y="2880"/>
              <a:ext cx="1008" cy="365"/>
            </a:xfrm>
            <a:prstGeom prst="rect">
              <a:avLst/>
            </a:prstGeom>
            <a:noFill/>
            <a:ln w="28575">
              <a:noFill/>
              <a:miter lim="800000"/>
              <a:headEnd/>
              <a:tailEnd/>
            </a:ln>
          </p:spPr>
          <p:txBody>
            <a:bodyPr>
              <a:spAutoFit/>
            </a:bodyPr>
            <a:lstStyle/>
            <a:p>
              <a:pPr algn="l" eaLnBrk="1" hangingPunct="1"/>
              <a:r>
                <a:rPr kumimoji="1" lang="en-US" altLang="en-US" sz="3200"/>
                <a:t>inttoreal</a:t>
              </a:r>
              <a:endParaRPr kumimoji="1" lang="en-US" altLang="zh-CN"/>
            </a:p>
          </p:txBody>
        </p:sp>
        <p:sp>
          <p:nvSpPr>
            <p:cNvPr id="34834" name="Line 18"/>
            <p:cNvSpPr>
              <a:spLocks noChangeShapeType="1"/>
            </p:cNvSpPr>
            <p:nvPr/>
          </p:nvSpPr>
          <p:spPr bwMode="auto">
            <a:xfrm>
              <a:off x="4560" y="3216"/>
              <a:ext cx="1" cy="288"/>
            </a:xfrm>
            <a:prstGeom prst="line">
              <a:avLst/>
            </a:prstGeom>
            <a:noFill/>
            <a:ln w="28575">
              <a:solidFill>
                <a:schemeClr val="tx1"/>
              </a:solidFill>
              <a:round/>
              <a:headEnd/>
              <a:tailEnd/>
            </a:ln>
          </p:spPr>
          <p:txBody>
            <a:bodyPr wrap="none" anchor="ctr"/>
            <a:lstStyle/>
            <a:p>
              <a:endParaRPr lang="zh-CN" altLang="en-US"/>
            </a:p>
          </p:txBody>
        </p:sp>
        <p:sp>
          <p:nvSpPr>
            <p:cNvPr id="34835" name="Line 18"/>
            <p:cNvSpPr>
              <a:spLocks noChangeShapeType="1"/>
            </p:cNvSpPr>
            <p:nvPr/>
          </p:nvSpPr>
          <p:spPr bwMode="auto">
            <a:xfrm>
              <a:off x="2928" y="3198"/>
              <a:ext cx="1" cy="288"/>
            </a:xfrm>
            <a:prstGeom prst="line">
              <a:avLst/>
            </a:prstGeom>
            <a:noFill/>
            <a:ln w="28575">
              <a:solidFill>
                <a:schemeClr val="tx1"/>
              </a:solidFill>
              <a:round/>
              <a:headEnd/>
              <a:tailEnd/>
            </a:ln>
          </p:spPr>
          <p:txBody>
            <a:bodyPr wrap="none" anchor="ctr"/>
            <a:lstStyle/>
            <a:p>
              <a:endParaRPr lang="zh-CN" altLang="en-US"/>
            </a:p>
          </p:txBody>
        </p:sp>
        <p:sp>
          <p:nvSpPr>
            <p:cNvPr id="34836" name="Line 18"/>
            <p:cNvSpPr>
              <a:spLocks noChangeShapeType="1"/>
            </p:cNvSpPr>
            <p:nvPr/>
          </p:nvSpPr>
          <p:spPr bwMode="auto">
            <a:xfrm>
              <a:off x="1893" y="2613"/>
              <a:ext cx="1" cy="288"/>
            </a:xfrm>
            <a:prstGeom prst="line">
              <a:avLst/>
            </a:prstGeom>
            <a:noFill/>
            <a:ln w="28575">
              <a:solidFill>
                <a:schemeClr val="tx1"/>
              </a:solidFill>
              <a:round/>
              <a:headEnd/>
              <a:tailEnd/>
            </a:ln>
          </p:spPr>
          <p:txBody>
            <a:bodyPr wrap="none" anchor="ctr"/>
            <a:lstStyle/>
            <a:p>
              <a:endParaRPr lang="zh-CN" altLang="en-US"/>
            </a:p>
          </p:txBody>
        </p:sp>
        <p:sp>
          <p:nvSpPr>
            <p:cNvPr id="34837" name="Line 18"/>
            <p:cNvSpPr>
              <a:spLocks noChangeShapeType="1"/>
            </p:cNvSpPr>
            <p:nvPr/>
          </p:nvSpPr>
          <p:spPr bwMode="auto">
            <a:xfrm>
              <a:off x="1083" y="1938"/>
              <a:ext cx="1" cy="288"/>
            </a:xfrm>
            <a:prstGeom prst="line">
              <a:avLst/>
            </a:prstGeom>
            <a:noFill/>
            <a:ln w="28575">
              <a:solidFill>
                <a:schemeClr val="tx1"/>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z="3200" b="1" smtClean="0">
                <a:solidFill>
                  <a:schemeClr val="tx1"/>
                </a:solidFill>
              </a:rPr>
              <a:t>中间代码</a:t>
            </a:r>
            <a:r>
              <a:rPr lang="en-US" altLang="zh-CN" sz="3200" b="1" smtClean="0">
                <a:solidFill>
                  <a:schemeClr val="tx1"/>
                </a:solidFill>
                <a:latin typeface="华文新魏" pitchFamily="2" charset="-122"/>
                <a:ea typeface="华文新魏" pitchFamily="2" charset="-122"/>
              </a:rPr>
              <a:t>Intermediate code</a:t>
            </a:r>
            <a:endParaRPr lang="zh-CN" altLang="en-US" sz="3200" b="1" smtClean="0">
              <a:solidFill>
                <a:schemeClr val="tx1"/>
              </a:solidFill>
            </a:endParaRPr>
          </a:p>
        </p:txBody>
      </p:sp>
      <p:sp>
        <p:nvSpPr>
          <p:cNvPr id="35843" name="Rectangle 3"/>
          <p:cNvSpPr>
            <a:spLocks noGrp="1" noChangeArrowheads="1"/>
          </p:cNvSpPr>
          <p:nvPr>
            <p:ph type="body" idx="1"/>
          </p:nvPr>
        </p:nvSpPr>
        <p:spPr/>
        <p:txBody>
          <a:bodyPr/>
          <a:lstStyle/>
          <a:p>
            <a:pPr eaLnBrk="1" hangingPunct="1">
              <a:buFont typeface="Monotype Sorts" pitchFamily="2" charset="2"/>
              <a:buNone/>
            </a:pPr>
            <a:r>
              <a:rPr lang="zh-CN" altLang="en-US" b="1" smtClean="0"/>
              <a:t>源程序的内部(中间)表示</a:t>
            </a:r>
          </a:p>
          <a:p>
            <a:pPr lvl="1" eaLnBrk="1" hangingPunct="1">
              <a:buFontTx/>
              <a:buNone/>
            </a:pPr>
            <a:r>
              <a:rPr lang="zh-CN" altLang="en-US" b="1" smtClean="0"/>
              <a:t>三元式、四元式、逆波兰表示、</a:t>
            </a:r>
            <a:r>
              <a:rPr lang="en-US" altLang="zh-CN" b="1" smtClean="0">
                <a:solidFill>
                  <a:schemeClr val="tx2"/>
                </a:solidFill>
              </a:rPr>
              <a:t>bytecode</a:t>
            </a:r>
          </a:p>
          <a:p>
            <a:pPr lvl="1" eaLnBrk="1" hangingPunct="1">
              <a:buFontTx/>
              <a:buNone/>
            </a:pPr>
            <a:endParaRPr lang="en-US" altLang="zh-CN" b="1" smtClean="0">
              <a:solidFill>
                <a:schemeClr val="tx2"/>
              </a:solidFill>
            </a:endParaRPr>
          </a:p>
          <a:p>
            <a:pPr lvl="1" eaLnBrk="1" hangingPunct="1">
              <a:buFontTx/>
              <a:buNone/>
            </a:pPr>
            <a:r>
              <a:rPr lang="zh-CN" altLang="en-US" b="1" smtClean="0">
                <a:latin typeface="Times New Roman" pitchFamily="18" charset="0"/>
              </a:rPr>
              <a:t>(    *	 </a:t>
            </a:r>
            <a:r>
              <a:rPr lang="en-US" altLang="zh-CN" b="1" smtClean="0">
                <a:latin typeface="Times New Roman" pitchFamily="18" charset="0"/>
              </a:rPr>
              <a:t>id3	t1	</a:t>
            </a:r>
            <a:r>
              <a:rPr lang="en-US" altLang="zh-CN" b="1" smtClean="0">
                <a:solidFill>
                  <a:srgbClr val="C00000"/>
                </a:solidFill>
                <a:latin typeface="Times New Roman" pitchFamily="18" charset="0"/>
              </a:rPr>
              <a:t>t2</a:t>
            </a:r>
            <a:r>
              <a:rPr lang="en-US" altLang="zh-CN" b="1" smtClean="0">
                <a:latin typeface="Times New Roman" pitchFamily="18" charset="0"/>
              </a:rPr>
              <a:t>	)</a:t>
            </a:r>
          </a:p>
          <a:p>
            <a:pPr lvl="1" eaLnBrk="1" hangingPunct="1">
              <a:buFontTx/>
              <a:buNone/>
            </a:pPr>
            <a:r>
              <a:rPr lang="en-US" altLang="zh-CN" b="1" smtClean="0">
                <a:solidFill>
                  <a:srgbClr val="C00000"/>
                </a:solidFill>
                <a:latin typeface="Times New Roman" pitchFamily="18" charset="0"/>
              </a:rPr>
              <a:t>t2 </a:t>
            </a:r>
            <a:r>
              <a:rPr lang="en-US" altLang="zh-CN" b="1" smtClean="0">
                <a:latin typeface="Times New Roman" pitchFamily="18" charset="0"/>
              </a:rPr>
              <a:t>= id3 * t1 </a:t>
            </a:r>
            <a:r>
              <a:rPr lang="zh-CN" altLang="en-US" b="1" smtClean="0">
                <a:latin typeface="Times New Roman" pitchFamily="18" charset="0"/>
              </a:rPr>
              <a:t>的四元组表示</a:t>
            </a:r>
            <a:endParaRPr lang="en-US" altLang="zh-CN" b="1" smtClean="0">
              <a:latin typeface="Times New Roman" pitchFamily="18" charset="0"/>
            </a:endParaRPr>
          </a:p>
          <a:p>
            <a:pPr lvl="1" eaLnBrk="1" hangingPunct="1">
              <a:buFontTx/>
              <a:buNone/>
            </a:pPr>
            <a:endParaRPr lang="en-US" altLang="zh-CN" sz="2400" b="1" smtClean="0">
              <a:latin typeface="Times New Roman" pitchFamily="18" charset="0"/>
            </a:endParaRPr>
          </a:p>
          <a:p>
            <a:pPr lvl="1" eaLnBrk="1" hangingPunct="1">
              <a:buFontTx/>
              <a:buNone/>
            </a:pPr>
            <a:endParaRPr lang="zh-CN" altLang="zh-CN" sz="2400" b="1"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85888" y="981075"/>
            <a:ext cx="7758112" cy="739775"/>
          </a:xfrm>
        </p:spPr>
        <p:txBody>
          <a:bodyPr/>
          <a:lstStyle/>
          <a:p>
            <a:pPr eaLnBrk="1" hangingPunct="1"/>
            <a:r>
              <a:rPr lang="en-US" altLang="zh-CN" sz="4000" b="1" smtClean="0"/>
              <a:t/>
            </a:r>
            <a:br>
              <a:rPr lang="en-US" altLang="zh-CN" sz="4000" b="1" smtClean="0"/>
            </a:br>
            <a:endParaRPr lang="zh-CN" altLang="en-US" sz="4000" smtClean="0"/>
          </a:p>
        </p:txBody>
      </p:sp>
      <p:sp>
        <p:nvSpPr>
          <p:cNvPr id="11267" name="Rectangle 3"/>
          <p:cNvSpPr>
            <a:spLocks noGrp="1" noChangeArrowheads="1"/>
          </p:cNvSpPr>
          <p:nvPr>
            <p:ph type="body" idx="1"/>
          </p:nvPr>
        </p:nvSpPr>
        <p:spPr>
          <a:xfrm>
            <a:off x="1222375" y="549275"/>
            <a:ext cx="7921625" cy="3240088"/>
          </a:xfrm>
        </p:spPr>
        <p:txBody>
          <a:bodyPr/>
          <a:lstStyle/>
          <a:p>
            <a:pPr eaLnBrk="1" hangingPunct="1">
              <a:lnSpc>
                <a:spcPct val="90000"/>
              </a:lnSpc>
              <a:buFont typeface="Monotype Sorts" pitchFamily="2" charset="2"/>
              <a:buNone/>
            </a:pPr>
            <a:endParaRPr lang="zh-CN" altLang="en-US" b="1" smtClean="0"/>
          </a:p>
          <a:p>
            <a:r>
              <a:rPr lang="zh-CN" altLang="en-US" b="1" smtClean="0">
                <a:hlinkClick r:id="rId2" action="ppaction://hlinkfile"/>
              </a:rPr>
              <a:t>清华大学王生原老师讲稿</a:t>
            </a:r>
            <a:endParaRPr lang="zh-CN" altLang="en-US" smtClean="0"/>
          </a:p>
          <a:p>
            <a:pPr eaLnBrk="1" hangingPunct="1">
              <a:lnSpc>
                <a:spcPct val="90000"/>
              </a:lnSpc>
              <a:buFont typeface="Monotype Sorts" pitchFamily="2" charset="2"/>
              <a:buNone/>
            </a:pPr>
            <a:endParaRPr lang="en-US" altLang="zh-CN" b="1" smtClean="0"/>
          </a:p>
          <a:p>
            <a:pPr eaLnBrk="1" hangingPunct="1">
              <a:lnSpc>
                <a:spcPct val="90000"/>
              </a:lnSpc>
              <a:buFont typeface="Monotype Sorts" pitchFamily="2" charset="2"/>
              <a:buNone/>
            </a:pPr>
            <a:r>
              <a:rPr lang="en-US" altLang="zh-CN" b="1" smtClean="0">
                <a:solidFill>
                  <a:srgbClr val="C00000"/>
                </a:solidFill>
              </a:rPr>
              <a:t>Stanford</a:t>
            </a:r>
            <a:r>
              <a:rPr lang="zh-CN" altLang="en-US" b="1" smtClean="0">
                <a:solidFill>
                  <a:srgbClr val="C00000"/>
                </a:solidFill>
              </a:rPr>
              <a:t>大学课程讲稿</a:t>
            </a:r>
            <a:r>
              <a:rPr lang="en-US" altLang="zh-CN" b="1" smtClean="0">
                <a:solidFill>
                  <a:srgbClr val="C00000"/>
                </a:solidFill>
              </a:rPr>
              <a:t>:</a:t>
            </a:r>
            <a:endParaRPr lang="en-US" altLang="zh-CN" b="1" smtClean="0">
              <a:solidFill>
                <a:srgbClr val="C00000"/>
              </a:solidFill>
              <a:hlinkClick r:id="rId3" action="ppaction://hlinkfile"/>
            </a:endParaRPr>
          </a:p>
          <a:p>
            <a:pPr eaLnBrk="1" hangingPunct="1">
              <a:lnSpc>
                <a:spcPct val="90000"/>
              </a:lnSpc>
              <a:buFont typeface="Monotype Sorts" pitchFamily="2" charset="2"/>
              <a:buNone/>
            </a:pPr>
            <a:r>
              <a:rPr lang="en-US" altLang="zh-CN" b="1" smtClean="0">
                <a:solidFill>
                  <a:srgbClr val="C00000"/>
                </a:solidFill>
                <a:hlinkClick r:id="rId3" action="ppaction://hlinkfile"/>
              </a:rPr>
              <a:t>http://www.stanford.edu/class/cs143/</a:t>
            </a:r>
            <a:endParaRPr lang="en-US" altLang="zh-CN" b="1" smtClean="0">
              <a:solidFill>
                <a:srgbClr val="C00000"/>
              </a:solidFill>
            </a:endParaRPr>
          </a:p>
          <a:p>
            <a:pPr eaLnBrk="1" hangingPunct="1">
              <a:lnSpc>
                <a:spcPct val="90000"/>
              </a:lnSpc>
              <a:buFont typeface="Monotype Sorts" pitchFamily="2" charset="2"/>
              <a:buNone/>
            </a:pPr>
            <a:endParaRPr lang="en-US" altLang="zh-CN" b="1" smtClean="0"/>
          </a:p>
          <a:p>
            <a:pPr eaLnBrk="1" hangingPunct="1">
              <a:lnSpc>
                <a:spcPct val="90000"/>
              </a:lnSpc>
              <a:buFont typeface="Monotype Sorts" pitchFamily="2" charset="2"/>
              <a:buNone/>
            </a:pPr>
            <a:endParaRPr lang="zh-CN" altLang="en-US" smtClean="0"/>
          </a:p>
        </p:txBody>
      </p:sp>
      <p:sp>
        <p:nvSpPr>
          <p:cNvPr id="11268" name="矩形 3"/>
          <p:cNvSpPr>
            <a:spLocks noChangeArrowheads="1"/>
          </p:cNvSpPr>
          <p:nvPr/>
        </p:nvSpPr>
        <p:spPr bwMode="auto">
          <a:xfrm>
            <a:off x="1258888" y="3860800"/>
            <a:ext cx="7489825" cy="1225550"/>
          </a:xfrm>
          <a:prstGeom prst="rect">
            <a:avLst/>
          </a:prstGeom>
          <a:noFill/>
          <a:ln w="9525">
            <a:noFill/>
            <a:miter lim="800000"/>
            <a:headEnd/>
            <a:tailEnd/>
          </a:ln>
        </p:spPr>
        <p:txBody>
          <a:bodyPr>
            <a:spAutoFit/>
          </a:bodyPr>
          <a:lstStyle/>
          <a:p>
            <a:pPr algn="l" eaLnBrk="1" hangingPunct="1">
              <a:lnSpc>
                <a:spcPct val="90000"/>
              </a:lnSpc>
              <a:buFont typeface="Monotype Sorts" pitchFamily="2" charset="2"/>
              <a:buNone/>
            </a:pPr>
            <a:r>
              <a:rPr lang="en-US" altLang="zh-CN" sz="3200" b="1">
                <a:solidFill>
                  <a:srgbClr val="C00000"/>
                </a:solidFill>
              </a:rPr>
              <a:t>2020</a:t>
            </a:r>
            <a:r>
              <a:rPr lang="zh-CN" altLang="en-US" sz="3200" b="1">
                <a:solidFill>
                  <a:srgbClr val="C00000"/>
                </a:solidFill>
              </a:rPr>
              <a:t>年编译系统设计大赛（华为毕昇杯）</a:t>
            </a:r>
          </a:p>
          <a:p>
            <a:pPr algn="l" eaLnBrk="1" hangingPunct="1">
              <a:lnSpc>
                <a:spcPct val="90000"/>
              </a:lnSpc>
              <a:buFont typeface="Monotype Sorts" pitchFamily="2" charset="2"/>
              <a:buNone/>
            </a:pPr>
            <a:r>
              <a:rPr lang="en-US" altLang="zh-CN" sz="3200" b="1">
                <a:solidFill>
                  <a:srgbClr val="C00000"/>
                </a:solidFill>
              </a:rPr>
              <a:t>https://compiler.educg.net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73163" y="457200"/>
            <a:ext cx="7772400" cy="381000"/>
          </a:xfrm>
        </p:spPr>
        <p:txBody>
          <a:bodyPr/>
          <a:lstStyle/>
          <a:p>
            <a:pPr eaLnBrk="1" hangingPunct="1"/>
            <a:endParaRPr lang="zh-CN" altLang="en-US" smtClean="0"/>
          </a:p>
        </p:txBody>
      </p:sp>
      <p:sp>
        <p:nvSpPr>
          <p:cNvPr id="36867" name="Text Box 3"/>
          <p:cNvSpPr txBox="1">
            <a:spLocks noChangeArrowheads="1"/>
          </p:cNvSpPr>
          <p:nvPr/>
        </p:nvSpPr>
        <p:spPr bwMode="auto">
          <a:xfrm>
            <a:off x="1295400" y="1905000"/>
            <a:ext cx="6248400" cy="3754438"/>
          </a:xfrm>
          <a:prstGeom prst="rect">
            <a:avLst/>
          </a:prstGeom>
          <a:noFill/>
          <a:ln w="28575">
            <a:noFill/>
            <a:miter lim="800000"/>
            <a:headEnd/>
            <a:tailEnd/>
          </a:ln>
        </p:spPr>
        <p:txBody>
          <a:bodyPr>
            <a:spAutoFit/>
          </a:bodyPr>
          <a:lstStyle/>
          <a:p>
            <a:pPr algn="l" eaLnBrk="1" hangingPunct="1"/>
            <a:r>
              <a:rPr kumimoji="1" lang="en-US" altLang="zh-CN" sz="2800" b="1"/>
              <a:t>id1:= id2 + id3 * 60</a:t>
            </a:r>
            <a:r>
              <a:rPr kumimoji="1" lang="zh-CN" altLang="en-US" sz="2800" b="1"/>
              <a:t>的四元式</a:t>
            </a:r>
            <a:endParaRPr kumimoji="1" lang="en-US" altLang="zh-CN" sz="2800" b="1"/>
          </a:p>
          <a:p>
            <a:pPr algn="l" eaLnBrk="1" hangingPunct="1"/>
            <a:r>
              <a:rPr kumimoji="1" lang="zh-CN" altLang="en-US" sz="2800" b="1"/>
              <a:t>(1)	(</a:t>
            </a:r>
            <a:r>
              <a:rPr kumimoji="1" lang="en-US" altLang="zh-CN" sz="2800" b="1"/>
              <a:t>int to real,	60	-	t1	)</a:t>
            </a:r>
          </a:p>
          <a:p>
            <a:pPr algn="l" eaLnBrk="1" hangingPunct="1"/>
            <a:r>
              <a:rPr kumimoji="1" lang="zh-CN" altLang="en-US" sz="2800" b="1"/>
              <a:t>(2)	(*	</a:t>
            </a:r>
            <a:r>
              <a:rPr kumimoji="1" lang="en-US" altLang="zh-CN" sz="2800" b="1"/>
              <a:t>,	id3	t1	t2	)</a:t>
            </a:r>
          </a:p>
          <a:p>
            <a:pPr algn="l" eaLnBrk="1" hangingPunct="1"/>
            <a:r>
              <a:rPr kumimoji="1" lang="zh-CN" altLang="en-US" sz="2800" b="1"/>
              <a:t>(3)	(+	</a:t>
            </a:r>
            <a:r>
              <a:rPr kumimoji="1" lang="en-US" altLang="zh-CN" sz="2800" b="1"/>
              <a:t>,	id2	t2	t3	)</a:t>
            </a:r>
          </a:p>
          <a:p>
            <a:pPr algn="l" eaLnBrk="1" hangingPunct="1"/>
            <a:r>
              <a:rPr kumimoji="1" lang="zh-CN" altLang="en-US" sz="2800" b="1"/>
              <a:t>(4)	(:=	</a:t>
            </a:r>
            <a:r>
              <a:rPr kumimoji="1" lang="en-US" altLang="zh-CN" sz="2800" b="1"/>
              <a:t>,	t3	-	id1	)</a:t>
            </a:r>
          </a:p>
          <a:p>
            <a:pPr algn="l" eaLnBrk="1" hangingPunct="1"/>
            <a:endParaRPr kumimoji="1" lang="zh-CN" altLang="zh-CN" sz="2800" b="1"/>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z="2800" b="1" smtClean="0"/>
              <a:t>例：将下面语句</a:t>
            </a:r>
            <a:r>
              <a:rPr lang="en-US" altLang="zh-CN" sz="2800" b="1" smtClean="0"/>
              <a:t>翻译</a:t>
            </a:r>
            <a:r>
              <a:rPr lang="zh-CN" altLang="en-US" sz="2800" b="1" smtClean="0"/>
              <a:t>为三地址码</a:t>
            </a:r>
            <a:r>
              <a:rPr lang="en-US" altLang="zh-CN" sz="2800" b="1" smtClean="0"/>
              <a:t>(</a:t>
            </a:r>
            <a:r>
              <a:rPr lang="zh-CN" altLang="en-US" sz="2800" b="1" smtClean="0"/>
              <a:t>三元式</a:t>
            </a:r>
            <a:r>
              <a:rPr lang="en-US" altLang="zh-CN" sz="2800" b="1" smtClean="0"/>
              <a:t>)</a:t>
            </a:r>
            <a:r>
              <a:rPr lang="zh-CN" altLang="en-US" sz="2800" b="1" smtClean="0"/>
              <a:t>中间代码</a:t>
            </a:r>
            <a:endParaRPr lang="en-US" altLang="en-US" sz="2800" b="1" smtClean="0"/>
          </a:p>
        </p:txBody>
      </p:sp>
      <p:sp>
        <p:nvSpPr>
          <p:cNvPr id="37891" name="Rectangle 3"/>
          <p:cNvSpPr>
            <a:spLocks noGrp="1" noChangeArrowheads="1"/>
          </p:cNvSpPr>
          <p:nvPr>
            <p:ph type="body" idx="1"/>
          </p:nvPr>
        </p:nvSpPr>
        <p:spPr/>
        <p:txBody>
          <a:bodyPr/>
          <a:lstStyle/>
          <a:p>
            <a:pPr eaLnBrk="1" hangingPunct="1">
              <a:buFont typeface="Monotype Sorts" pitchFamily="2" charset="2"/>
              <a:buNone/>
            </a:pPr>
            <a:r>
              <a:rPr lang="en-US" altLang="en-US" smtClean="0"/>
              <a:t>                           </a:t>
            </a:r>
            <a:r>
              <a:rPr lang="en-US" altLang="zh-CN" smtClean="0"/>
              <a:t>   </a:t>
            </a:r>
            <a:r>
              <a:rPr lang="en-US" altLang="en-US" smtClean="0"/>
              <a:t>Three-address code</a:t>
            </a:r>
          </a:p>
        </p:txBody>
      </p:sp>
      <p:sp>
        <p:nvSpPr>
          <p:cNvPr id="37892" name="Text Box 4"/>
          <p:cNvSpPr txBox="1">
            <a:spLocks noChangeArrowheads="1"/>
          </p:cNvSpPr>
          <p:nvPr/>
        </p:nvSpPr>
        <p:spPr bwMode="auto">
          <a:xfrm>
            <a:off x="1042988" y="1844675"/>
            <a:ext cx="3505200" cy="1568450"/>
          </a:xfrm>
          <a:prstGeom prst="rect">
            <a:avLst/>
          </a:prstGeom>
          <a:noFill/>
          <a:ln w="15875">
            <a:solidFill>
              <a:schemeClr val="tx1"/>
            </a:solidFill>
            <a:miter lim="800000"/>
            <a:headEnd/>
            <a:tailEnd/>
          </a:ln>
        </p:spPr>
        <p:txBody>
          <a:bodyPr>
            <a:spAutoFit/>
          </a:bodyPr>
          <a:lstStyle/>
          <a:p>
            <a:pPr algn="l" eaLnBrk="1" hangingPunct="1">
              <a:spcBef>
                <a:spcPct val="20000"/>
              </a:spcBef>
            </a:pPr>
            <a:r>
              <a:rPr lang="en-US" altLang="en-US" b="1">
                <a:latin typeface="Courier New" pitchFamily="49" charset="0"/>
              </a:rPr>
              <a:t>j = 2 * i + 1;</a:t>
            </a:r>
            <a:br>
              <a:rPr lang="en-US" altLang="en-US" b="1">
                <a:latin typeface="Courier New" pitchFamily="49" charset="0"/>
              </a:rPr>
            </a:br>
            <a:r>
              <a:rPr lang="en-US" altLang="en-US" b="1">
                <a:latin typeface="Courier New" pitchFamily="49" charset="0"/>
              </a:rPr>
              <a:t>if (j &gt;= n)</a:t>
            </a:r>
            <a:br>
              <a:rPr lang="en-US" altLang="en-US" b="1">
                <a:latin typeface="Courier New" pitchFamily="49" charset="0"/>
              </a:rPr>
            </a:br>
            <a:r>
              <a:rPr lang="en-US" altLang="en-US" b="1">
                <a:latin typeface="Courier New" pitchFamily="49" charset="0"/>
              </a:rPr>
              <a:t>   j = 2 * i + 3;</a:t>
            </a:r>
            <a:br>
              <a:rPr lang="en-US" altLang="en-US" b="1">
                <a:latin typeface="Courier New" pitchFamily="49" charset="0"/>
              </a:rPr>
            </a:br>
            <a:r>
              <a:rPr lang="en-US" altLang="en-US" b="1">
                <a:latin typeface="Courier New" pitchFamily="49" charset="0"/>
              </a:rPr>
              <a:t>return a[j];</a:t>
            </a:r>
          </a:p>
        </p:txBody>
      </p:sp>
      <p:sp>
        <p:nvSpPr>
          <p:cNvPr id="37893" name="Text Box 5"/>
          <p:cNvSpPr txBox="1">
            <a:spLocks noChangeArrowheads="1"/>
          </p:cNvSpPr>
          <p:nvPr/>
        </p:nvSpPr>
        <p:spPr bwMode="auto">
          <a:xfrm>
            <a:off x="4787900" y="2852738"/>
            <a:ext cx="4038600" cy="3759200"/>
          </a:xfrm>
          <a:prstGeom prst="rect">
            <a:avLst/>
          </a:prstGeom>
          <a:noFill/>
          <a:ln w="15875">
            <a:solidFill>
              <a:schemeClr val="tx1"/>
            </a:solidFill>
            <a:miter lim="800000"/>
            <a:headEnd/>
            <a:tailEnd/>
          </a:ln>
        </p:spPr>
        <p:txBody>
          <a:bodyPr>
            <a:spAutoFit/>
          </a:bodyPr>
          <a:lstStyle/>
          <a:p>
            <a:pPr algn="l" eaLnBrk="1" hangingPunct="1">
              <a:spcBef>
                <a:spcPct val="20000"/>
              </a:spcBef>
            </a:pPr>
            <a:r>
              <a:rPr lang="en-US" altLang="en-US" sz="2000" b="1">
                <a:latin typeface="Courier New" pitchFamily="49" charset="0"/>
              </a:rPr>
              <a:t>	</a:t>
            </a:r>
            <a:r>
              <a:rPr lang="en-US" altLang="en-US" b="1">
                <a:latin typeface="Courier New" pitchFamily="49" charset="0"/>
              </a:rPr>
              <a:t>t1 = 2 * i</a:t>
            </a:r>
            <a:br>
              <a:rPr lang="en-US" altLang="en-US" b="1">
                <a:latin typeface="Courier New" pitchFamily="49" charset="0"/>
              </a:rPr>
            </a:br>
            <a:r>
              <a:rPr lang="en-US" altLang="en-US" b="1">
                <a:latin typeface="Courier New" pitchFamily="49" charset="0"/>
              </a:rPr>
              <a:t>	t2 = t1 + 1</a:t>
            </a:r>
            <a:br>
              <a:rPr lang="en-US" altLang="en-US" b="1">
                <a:latin typeface="Courier New" pitchFamily="49" charset="0"/>
              </a:rPr>
            </a:br>
            <a:r>
              <a:rPr lang="en-US" altLang="en-US" b="1">
                <a:latin typeface="Courier New" pitchFamily="49" charset="0"/>
              </a:rPr>
              <a:t>	j = t2</a:t>
            </a:r>
            <a:br>
              <a:rPr lang="en-US" altLang="en-US" b="1">
                <a:latin typeface="Courier New" pitchFamily="49" charset="0"/>
              </a:rPr>
            </a:br>
            <a:r>
              <a:rPr lang="en-US" altLang="en-US" b="1">
                <a:latin typeface="Courier New" pitchFamily="49" charset="0"/>
              </a:rPr>
              <a:t>	t3 = j &lt; n</a:t>
            </a:r>
            <a:br>
              <a:rPr lang="en-US" altLang="en-US" b="1">
                <a:latin typeface="Courier New" pitchFamily="49" charset="0"/>
              </a:rPr>
            </a:br>
            <a:r>
              <a:rPr lang="en-US" altLang="en-US" b="1">
                <a:latin typeface="Courier New" pitchFamily="49" charset="0"/>
              </a:rPr>
              <a:t>	if t3 goto L0</a:t>
            </a:r>
            <a:br>
              <a:rPr lang="en-US" altLang="en-US" b="1">
                <a:latin typeface="Courier New" pitchFamily="49" charset="0"/>
              </a:rPr>
            </a:br>
            <a:r>
              <a:rPr lang="en-US" altLang="en-US" b="1">
                <a:latin typeface="Courier New" pitchFamily="49" charset="0"/>
              </a:rPr>
              <a:t>	t4 = 2 * i</a:t>
            </a:r>
            <a:br>
              <a:rPr lang="en-US" altLang="en-US" b="1">
                <a:latin typeface="Courier New" pitchFamily="49" charset="0"/>
              </a:rPr>
            </a:br>
            <a:r>
              <a:rPr lang="en-US" altLang="en-US" b="1">
                <a:latin typeface="Courier New" pitchFamily="49" charset="0"/>
              </a:rPr>
              <a:t>	t5 = t4 + 3</a:t>
            </a:r>
            <a:br>
              <a:rPr lang="en-US" altLang="en-US" b="1">
                <a:latin typeface="Courier New" pitchFamily="49" charset="0"/>
              </a:rPr>
            </a:br>
            <a:r>
              <a:rPr lang="en-US" altLang="en-US" b="1">
                <a:latin typeface="Courier New" pitchFamily="49" charset="0"/>
              </a:rPr>
              <a:t>	j = t5</a:t>
            </a:r>
            <a:br>
              <a:rPr lang="en-US" altLang="en-US" b="1">
                <a:latin typeface="Courier New" pitchFamily="49" charset="0"/>
              </a:rPr>
            </a:br>
            <a:r>
              <a:rPr lang="en-US" altLang="en-US" b="1">
                <a:latin typeface="Courier New" pitchFamily="49" charset="0"/>
              </a:rPr>
              <a:t>L0: 	t6 = a[j]</a:t>
            </a:r>
            <a:br>
              <a:rPr lang="en-US" altLang="en-US" b="1">
                <a:latin typeface="Courier New" pitchFamily="49" charset="0"/>
              </a:rPr>
            </a:br>
            <a:r>
              <a:rPr lang="en-US" altLang="en-US" b="1">
                <a:latin typeface="Courier New" pitchFamily="49" charset="0"/>
              </a:rPr>
              <a:t>	return t6</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274763" y="188913"/>
            <a:ext cx="7545387" cy="1655762"/>
          </a:xfrm>
        </p:spPr>
        <p:txBody>
          <a:bodyPr/>
          <a:lstStyle/>
          <a:p>
            <a:pPr eaLnBrk="1" hangingPunct="1"/>
            <a:r>
              <a:rPr lang="en-US" altLang="zh-CN" sz="3600" b="1" smtClean="0"/>
              <a:t>代码</a:t>
            </a:r>
            <a:r>
              <a:rPr lang="zh-CN" altLang="en-US" sz="3600" b="1" smtClean="0"/>
              <a:t>优化</a:t>
            </a:r>
            <a:r>
              <a:rPr lang="en-US" altLang="en-US" sz="3600" b="1" smtClean="0"/>
              <a:t>Code Optimization</a:t>
            </a:r>
            <a:r>
              <a:rPr lang="zh-CN" altLang="en-US" sz="3600" b="1" smtClean="0"/>
              <a:t>：</a:t>
            </a:r>
            <a:r>
              <a:rPr lang="en-US" altLang="en-US" sz="3200" b="1" smtClean="0"/>
              <a:t/>
            </a:r>
            <a:br>
              <a:rPr lang="en-US" altLang="en-US" sz="3200" b="1" smtClean="0"/>
            </a:br>
            <a:r>
              <a:rPr lang="en-US" altLang="en-US" sz="900" b="1" smtClean="0"/>
              <a:t> </a:t>
            </a:r>
            <a:r>
              <a:rPr lang="en-US" altLang="en-US" sz="3200" b="1" smtClean="0"/>
              <a:t/>
            </a:r>
            <a:br>
              <a:rPr lang="en-US" altLang="en-US" sz="3200" b="1" smtClean="0"/>
            </a:br>
            <a:r>
              <a:rPr lang="en-US" altLang="zh-CN" sz="2800" b="1" smtClean="0"/>
              <a:t>应用</a:t>
            </a:r>
            <a:r>
              <a:rPr lang="zh-CN" altLang="en-US" sz="2800" b="1" smtClean="0"/>
              <a:t>一些技术对代码进行变换以使得编译产生的目标代码高效。</a:t>
            </a:r>
            <a:endParaRPr lang="en-US" altLang="en-US" sz="2800" b="1" smtClean="0"/>
          </a:p>
        </p:txBody>
      </p:sp>
      <p:sp>
        <p:nvSpPr>
          <p:cNvPr id="38915" name="Rectangle 3"/>
          <p:cNvSpPr>
            <a:spLocks noGrp="1" noChangeArrowheads="1"/>
          </p:cNvSpPr>
          <p:nvPr>
            <p:ph type="body" idx="1"/>
          </p:nvPr>
        </p:nvSpPr>
        <p:spPr/>
        <p:txBody>
          <a:bodyPr/>
          <a:lstStyle/>
          <a:p>
            <a:pPr eaLnBrk="1" hangingPunct="1"/>
            <a:r>
              <a:rPr lang="zh-CN" altLang="en-US" smtClean="0"/>
              <a:t>例</a:t>
            </a:r>
            <a:r>
              <a:rPr lang="en-US" altLang="zh-CN" smtClean="0"/>
              <a:t>（</a:t>
            </a:r>
            <a:r>
              <a:rPr lang="zh-CN" altLang="en-US" smtClean="0"/>
              <a:t>中间代码级优化）</a:t>
            </a:r>
            <a:endParaRPr lang="en-US" altLang="en-US" smtClean="0"/>
          </a:p>
        </p:txBody>
      </p:sp>
      <p:sp>
        <p:nvSpPr>
          <p:cNvPr id="38916" name="Text Box 4"/>
          <p:cNvSpPr txBox="1">
            <a:spLocks noChangeArrowheads="1"/>
          </p:cNvSpPr>
          <p:nvPr/>
        </p:nvSpPr>
        <p:spPr bwMode="auto">
          <a:xfrm>
            <a:off x="1125538" y="2590800"/>
            <a:ext cx="3733800" cy="3759200"/>
          </a:xfrm>
          <a:prstGeom prst="rect">
            <a:avLst/>
          </a:prstGeom>
          <a:noFill/>
          <a:ln w="15875">
            <a:solidFill>
              <a:schemeClr val="tx1"/>
            </a:solidFill>
            <a:miter lim="800000"/>
            <a:headEnd/>
            <a:tailEnd/>
          </a:ln>
        </p:spPr>
        <p:txBody>
          <a:bodyPr>
            <a:spAutoFit/>
          </a:bodyPr>
          <a:lstStyle/>
          <a:p>
            <a:pPr algn="l" eaLnBrk="1" hangingPunct="1">
              <a:spcBef>
                <a:spcPct val="20000"/>
              </a:spcBef>
            </a:pPr>
            <a:r>
              <a:rPr lang="en-US" altLang="en-US" sz="2000" b="1">
                <a:latin typeface="Courier New" pitchFamily="49" charset="0"/>
              </a:rPr>
              <a:t>	</a:t>
            </a:r>
            <a:r>
              <a:rPr lang="en-US" altLang="en-US" b="1">
                <a:latin typeface="Courier New" pitchFamily="49" charset="0"/>
              </a:rPr>
              <a:t>t1 = 2 * i</a:t>
            </a:r>
            <a:br>
              <a:rPr lang="en-US" altLang="en-US" b="1">
                <a:latin typeface="Courier New" pitchFamily="49" charset="0"/>
              </a:rPr>
            </a:br>
            <a:r>
              <a:rPr lang="en-US" altLang="en-US" b="1">
                <a:latin typeface="Courier New" pitchFamily="49" charset="0"/>
              </a:rPr>
              <a:t>	t2 = t1 + 1</a:t>
            </a:r>
            <a:br>
              <a:rPr lang="en-US" altLang="en-US" b="1">
                <a:latin typeface="Courier New" pitchFamily="49" charset="0"/>
              </a:rPr>
            </a:br>
            <a:r>
              <a:rPr lang="en-US" altLang="en-US" b="1">
                <a:latin typeface="Courier New" pitchFamily="49" charset="0"/>
              </a:rPr>
              <a:t>	j = t2</a:t>
            </a:r>
            <a:br>
              <a:rPr lang="en-US" altLang="en-US" b="1">
                <a:latin typeface="Courier New" pitchFamily="49" charset="0"/>
              </a:rPr>
            </a:br>
            <a:r>
              <a:rPr lang="en-US" altLang="en-US" b="1">
                <a:latin typeface="Courier New" pitchFamily="49" charset="0"/>
              </a:rPr>
              <a:t>	t3 = j &lt; n</a:t>
            </a:r>
            <a:br>
              <a:rPr lang="en-US" altLang="en-US" b="1">
                <a:latin typeface="Courier New" pitchFamily="49" charset="0"/>
              </a:rPr>
            </a:br>
            <a:r>
              <a:rPr lang="en-US" altLang="en-US" b="1">
                <a:latin typeface="Courier New" pitchFamily="49" charset="0"/>
              </a:rPr>
              <a:t>	if t3 goto L0</a:t>
            </a:r>
            <a:br>
              <a:rPr lang="en-US" altLang="en-US" b="1">
                <a:latin typeface="Courier New" pitchFamily="49" charset="0"/>
              </a:rPr>
            </a:br>
            <a:r>
              <a:rPr lang="en-US" altLang="en-US" b="1">
                <a:latin typeface="Courier New" pitchFamily="49" charset="0"/>
              </a:rPr>
              <a:t>	t4 = 2 * i</a:t>
            </a:r>
            <a:br>
              <a:rPr lang="en-US" altLang="en-US" b="1">
                <a:latin typeface="Courier New" pitchFamily="49" charset="0"/>
              </a:rPr>
            </a:br>
            <a:r>
              <a:rPr lang="en-US" altLang="en-US" b="1">
                <a:latin typeface="Courier New" pitchFamily="49" charset="0"/>
              </a:rPr>
              <a:t>	t5 = t4 + 3</a:t>
            </a:r>
            <a:br>
              <a:rPr lang="en-US" altLang="en-US" b="1">
                <a:latin typeface="Courier New" pitchFamily="49" charset="0"/>
              </a:rPr>
            </a:br>
            <a:r>
              <a:rPr lang="en-US" altLang="en-US" b="1">
                <a:latin typeface="Courier New" pitchFamily="49" charset="0"/>
              </a:rPr>
              <a:t>	j = t5</a:t>
            </a:r>
            <a:br>
              <a:rPr lang="en-US" altLang="en-US" b="1">
                <a:latin typeface="Courier New" pitchFamily="49" charset="0"/>
              </a:rPr>
            </a:br>
            <a:r>
              <a:rPr lang="en-US" altLang="en-US" b="1">
                <a:latin typeface="Courier New" pitchFamily="49" charset="0"/>
              </a:rPr>
              <a:t>L0: 	t6 = a[j]</a:t>
            </a:r>
            <a:br>
              <a:rPr lang="en-US" altLang="en-US" b="1">
                <a:latin typeface="Courier New" pitchFamily="49" charset="0"/>
              </a:rPr>
            </a:br>
            <a:r>
              <a:rPr lang="en-US" altLang="en-US" b="1">
                <a:latin typeface="Courier New" pitchFamily="49" charset="0"/>
              </a:rPr>
              <a:t>	return t6</a:t>
            </a:r>
          </a:p>
        </p:txBody>
      </p:sp>
      <p:sp>
        <p:nvSpPr>
          <p:cNvPr id="38917" name="Text Box 5"/>
          <p:cNvSpPr txBox="1">
            <a:spLocks noChangeArrowheads="1"/>
          </p:cNvSpPr>
          <p:nvPr/>
        </p:nvSpPr>
        <p:spPr bwMode="auto">
          <a:xfrm>
            <a:off x="5154613" y="2590800"/>
            <a:ext cx="3810000" cy="3759200"/>
          </a:xfrm>
          <a:prstGeom prst="rect">
            <a:avLst/>
          </a:prstGeom>
          <a:noFill/>
          <a:ln w="15875">
            <a:solidFill>
              <a:schemeClr val="tx1"/>
            </a:solidFill>
            <a:miter lim="800000"/>
            <a:headEnd/>
            <a:tailEnd/>
          </a:ln>
        </p:spPr>
        <p:txBody>
          <a:bodyPr>
            <a:spAutoFit/>
          </a:bodyPr>
          <a:lstStyle/>
          <a:p>
            <a:pPr algn="l" eaLnBrk="1" hangingPunct="1">
              <a:spcBef>
                <a:spcPct val="20000"/>
              </a:spcBef>
            </a:pPr>
            <a:r>
              <a:rPr lang="en-US" altLang="en-US" b="1">
                <a:latin typeface="Courier New" pitchFamily="49" charset="0"/>
              </a:rPr>
              <a:t>	t1 = 2 * i</a:t>
            </a:r>
            <a:br>
              <a:rPr lang="en-US" altLang="en-US" b="1">
                <a:latin typeface="Courier New" pitchFamily="49" charset="0"/>
              </a:rPr>
            </a:br>
            <a:r>
              <a:rPr lang="en-US" altLang="en-US" b="1">
                <a:latin typeface="Courier New" pitchFamily="49" charset="0"/>
              </a:rPr>
              <a:t>	</a:t>
            </a:r>
            <a:br>
              <a:rPr lang="en-US" altLang="en-US" b="1">
                <a:latin typeface="Courier New" pitchFamily="49" charset="0"/>
              </a:rPr>
            </a:br>
            <a:r>
              <a:rPr lang="en-US" altLang="en-US" b="1">
                <a:latin typeface="Courier New" pitchFamily="49" charset="0"/>
              </a:rPr>
              <a:t>	j = t1 + 1</a:t>
            </a:r>
            <a:br>
              <a:rPr lang="en-US" altLang="en-US" b="1">
                <a:latin typeface="Courier New" pitchFamily="49" charset="0"/>
              </a:rPr>
            </a:br>
            <a:r>
              <a:rPr lang="en-US" altLang="en-US" b="1">
                <a:latin typeface="Courier New" pitchFamily="49" charset="0"/>
              </a:rPr>
              <a:t>	t3 = j &lt; n</a:t>
            </a:r>
            <a:br>
              <a:rPr lang="en-US" altLang="en-US" b="1">
                <a:latin typeface="Courier New" pitchFamily="49" charset="0"/>
              </a:rPr>
            </a:br>
            <a:r>
              <a:rPr lang="en-US" altLang="en-US" b="1">
                <a:latin typeface="Courier New" pitchFamily="49" charset="0"/>
              </a:rPr>
              <a:t>	if t3 goto L0</a:t>
            </a:r>
            <a:br>
              <a:rPr lang="en-US" altLang="en-US" b="1">
                <a:latin typeface="Courier New" pitchFamily="49" charset="0"/>
              </a:rPr>
            </a:br>
            <a:r>
              <a:rPr lang="en-US" altLang="en-US" b="1">
                <a:latin typeface="Courier New" pitchFamily="49" charset="0"/>
              </a:rPr>
              <a:t>	 </a:t>
            </a:r>
            <a:br>
              <a:rPr lang="en-US" altLang="en-US" b="1">
                <a:latin typeface="Courier New" pitchFamily="49" charset="0"/>
              </a:rPr>
            </a:br>
            <a:r>
              <a:rPr lang="en-US" altLang="en-US" b="1">
                <a:latin typeface="Courier New" pitchFamily="49" charset="0"/>
              </a:rPr>
              <a:t>	j = t1 + 3</a:t>
            </a:r>
            <a:br>
              <a:rPr lang="en-US" altLang="en-US" b="1">
                <a:latin typeface="Courier New" pitchFamily="49" charset="0"/>
              </a:rPr>
            </a:br>
            <a:r>
              <a:rPr lang="en-US" altLang="en-US" b="1">
                <a:latin typeface="Courier New" pitchFamily="49" charset="0"/>
              </a:rPr>
              <a:t>	</a:t>
            </a:r>
            <a:br>
              <a:rPr lang="en-US" altLang="en-US" b="1">
                <a:latin typeface="Courier New" pitchFamily="49" charset="0"/>
              </a:rPr>
            </a:br>
            <a:r>
              <a:rPr lang="en-US" altLang="en-US" b="1">
                <a:latin typeface="Courier New" pitchFamily="49" charset="0"/>
              </a:rPr>
              <a:t>L0: 	t6 = a[j]</a:t>
            </a:r>
            <a:br>
              <a:rPr lang="en-US" altLang="en-US" b="1">
                <a:latin typeface="Courier New" pitchFamily="49" charset="0"/>
              </a:rPr>
            </a:br>
            <a:r>
              <a:rPr lang="en-US" altLang="en-US" b="1">
                <a:latin typeface="Courier New" pitchFamily="49" charset="0"/>
              </a:rPr>
              <a:t>	return t6</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73163" y="457200"/>
            <a:ext cx="7437437" cy="914400"/>
          </a:xfrm>
        </p:spPr>
        <p:txBody>
          <a:bodyPr/>
          <a:lstStyle/>
          <a:p>
            <a:pPr eaLnBrk="1" hangingPunct="1"/>
            <a:r>
              <a:rPr lang="zh-CN" altLang="en-US" sz="2800" b="1" smtClean="0"/>
              <a:t>将四元组序列优化为较少的四元组序列</a:t>
            </a:r>
          </a:p>
        </p:txBody>
      </p:sp>
      <p:sp>
        <p:nvSpPr>
          <p:cNvPr id="39939" name="Text Box 3"/>
          <p:cNvSpPr txBox="1">
            <a:spLocks noChangeArrowheads="1"/>
          </p:cNvSpPr>
          <p:nvPr/>
        </p:nvSpPr>
        <p:spPr bwMode="auto">
          <a:xfrm>
            <a:off x="1295400" y="1447800"/>
            <a:ext cx="7315200" cy="5048250"/>
          </a:xfrm>
          <a:prstGeom prst="rect">
            <a:avLst/>
          </a:prstGeom>
          <a:noFill/>
          <a:ln w="28575">
            <a:noFill/>
            <a:miter lim="800000"/>
            <a:headEnd/>
            <a:tailEnd/>
          </a:ln>
        </p:spPr>
        <p:txBody>
          <a:bodyPr>
            <a:spAutoFit/>
          </a:bodyPr>
          <a:lstStyle/>
          <a:p>
            <a:pPr algn="l" eaLnBrk="1" hangingPunct="1"/>
            <a:r>
              <a:rPr kumimoji="1" lang="en-US" altLang="zh-CN" sz="2800"/>
              <a:t>id1:= id2 + id3 * 60</a:t>
            </a:r>
          </a:p>
          <a:p>
            <a:pPr algn="l" eaLnBrk="1" hangingPunct="1"/>
            <a:r>
              <a:rPr kumimoji="1" lang="zh-CN" altLang="en-US" sz="2800"/>
              <a:t>(1)	(</a:t>
            </a:r>
            <a:r>
              <a:rPr kumimoji="1" lang="en-US" altLang="zh-CN" sz="2800"/>
              <a:t>inttoreal	60	-	t1	)</a:t>
            </a:r>
          </a:p>
          <a:p>
            <a:pPr algn="l" eaLnBrk="1" hangingPunct="1"/>
            <a:r>
              <a:rPr kumimoji="1" lang="zh-CN" altLang="en-US" sz="2800"/>
              <a:t>(2)	(    *	            </a:t>
            </a:r>
            <a:r>
              <a:rPr kumimoji="1" lang="en-US" altLang="zh-CN" sz="2800"/>
              <a:t>id3	t1	t2	)</a:t>
            </a:r>
          </a:p>
          <a:p>
            <a:pPr algn="l" eaLnBrk="1" hangingPunct="1"/>
            <a:r>
              <a:rPr kumimoji="1" lang="zh-CN" altLang="en-US" sz="2800"/>
              <a:t>(3)	(    +	</a:t>
            </a:r>
            <a:r>
              <a:rPr kumimoji="1" lang="en-US" altLang="zh-CN" sz="2800"/>
              <a:t>	id2	t2	t3	)</a:t>
            </a:r>
          </a:p>
          <a:p>
            <a:pPr algn="l" eaLnBrk="1" hangingPunct="1"/>
            <a:r>
              <a:rPr kumimoji="1" lang="zh-CN" altLang="en-US" sz="2800"/>
              <a:t>(4)	(    :=	</a:t>
            </a:r>
            <a:r>
              <a:rPr kumimoji="1" lang="en-US" altLang="zh-CN" sz="2800"/>
              <a:t>	t3	-	id1	)</a:t>
            </a:r>
          </a:p>
          <a:p>
            <a:pPr algn="l" eaLnBrk="1" hangingPunct="1"/>
            <a:r>
              <a:rPr kumimoji="1" lang="zh-CN" altLang="zh-CN" sz="2800" b="1">
                <a:sym typeface="Symbol" pitchFamily="18" charset="2"/>
              </a:rPr>
              <a:t>           变换 </a:t>
            </a:r>
            <a:endParaRPr kumimoji="1" lang="zh-CN" altLang="zh-CN" sz="2800"/>
          </a:p>
          <a:p>
            <a:pPr algn="l" eaLnBrk="1" hangingPunct="1"/>
            <a:r>
              <a:rPr kumimoji="1" lang="zh-CN" altLang="en-US" sz="2800"/>
              <a:t>           （1） (    *	</a:t>
            </a:r>
            <a:r>
              <a:rPr kumimoji="1" lang="en-US" altLang="zh-CN" sz="2800"/>
              <a:t>id3	60.0	t1	)</a:t>
            </a:r>
          </a:p>
          <a:p>
            <a:pPr algn="l" eaLnBrk="1" hangingPunct="1"/>
            <a:r>
              <a:rPr kumimoji="1" lang="zh-CN" altLang="en-US" sz="2800"/>
              <a:t>            ( 2）（   +	 </a:t>
            </a:r>
            <a:r>
              <a:rPr kumimoji="1" lang="en-US" altLang="zh-CN" sz="2800"/>
              <a:t>id2 	t1	id1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14438" y="428625"/>
            <a:ext cx="7772400" cy="914400"/>
          </a:xfrm>
        </p:spPr>
        <p:txBody>
          <a:bodyPr/>
          <a:lstStyle/>
          <a:p>
            <a:pPr eaLnBrk="1" hangingPunct="1"/>
            <a:r>
              <a:rPr lang="en-US" altLang="zh-CN" sz="3200" b="1" smtClean="0"/>
              <a:t>目标</a:t>
            </a:r>
            <a:r>
              <a:rPr lang="zh-CN" altLang="en-US" sz="3200" b="1" smtClean="0"/>
              <a:t>代码生成</a:t>
            </a:r>
            <a:r>
              <a:rPr lang="en-US" altLang="en-US" sz="3200" b="1" smtClean="0"/>
              <a:t>Object code generation</a:t>
            </a:r>
            <a:r>
              <a:rPr lang="zh-CN" altLang="en-US" sz="3200" b="1" smtClean="0"/>
              <a:t>：</a:t>
            </a:r>
            <a:r>
              <a:rPr lang="en-US" altLang="zh-CN" sz="3200" b="1" smtClean="0"/>
              <a:t/>
            </a:r>
            <a:br>
              <a:rPr lang="en-US" altLang="zh-CN" sz="3200" b="1" smtClean="0"/>
            </a:br>
            <a:r>
              <a:rPr lang="en-US" altLang="zh-CN" sz="3200" b="1" smtClean="0"/>
              <a:t/>
            </a:r>
            <a:br>
              <a:rPr lang="en-US" altLang="zh-CN" sz="3200" b="1" smtClean="0"/>
            </a:br>
            <a:r>
              <a:rPr lang="zh-CN" altLang="en-US" sz="2800" b="1" smtClean="0"/>
              <a:t>将优化后的中间代码生成目标机汇编或者机器指令</a:t>
            </a:r>
            <a:endParaRPr lang="en-US" altLang="en-US" sz="2800" b="1" smtClean="0"/>
          </a:p>
        </p:txBody>
      </p:sp>
      <p:sp>
        <p:nvSpPr>
          <p:cNvPr id="40963" name="Rectangle 3"/>
          <p:cNvSpPr>
            <a:spLocks noGrp="1" noChangeArrowheads="1"/>
          </p:cNvSpPr>
          <p:nvPr>
            <p:ph type="body" idx="1"/>
          </p:nvPr>
        </p:nvSpPr>
        <p:spPr>
          <a:xfrm>
            <a:off x="1263650" y="1928813"/>
            <a:ext cx="7772400" cy="4452937"/>
          </a:xfrm>
        </p:spPr>
        <p:txBody>
          <a:bodyPr/>
          <a:lstStyle/>
          <a:p>
            <a:pPr eaLnBrk="1" hangingPunct="1">
              <a:buFont typeface="Monotype Sorts" pitchFamily="2" charset="2"/>
              <a:buNone/>
            </a:pPr>
            <a:endParaRPr lang="en-US" altLang="en-US" smtClean="0"/>
          </a:p>
        </p:txBody>
      </p:sp>
      <p:sp>
        <p:nvSpPr>
          <p:cNvPr id="40964" name="Text Box 4"/>
          <p:cNvSpPr txBox="1">
            <a:spLocks noChangeArrowheads="1"/>
          </p:cNvSpPr>
          <p:nvPr/>
        </p:nvSpPr>
        <p:spPr bwMode="auto">
          <a:xfrm>
            <a:off x="1547813" y="2190750"/>
            <a:ext cx="3240087" cy="3759200"/>
          </a:xfrm>
          <a:prstGeom prst="rect">
            <a:avLst/>
          </a:prstGeom>
          <a:noFill/>
          <a:ln w="15875">
            <a:solidFill>
              <a:schemeClr val="tx1"/>
            </a:solidFill>
            <a:miter lim="800000"/>
            <a:headEnd/>
            <a:tailEnd/>
          </a:ln>
        </p:spPr>
        <p:txBody>
          <a:bodyPr>
            <a:spAutoFit/>
          </a:bodyPr>
          <a:lstStyle/>
          <a:p>
            <a:pPr algn="l" eaLnBrk="1" hangingPunct="1">
              <a:spcBef>
                <a:spcPct val="20000"/>
              </a:spcBef>
            </a:pPr>
            <a:r>
              <a:rPr lang="en-US" altLang="en-US" b="1">
                <a:latin typeface="Courier New" pitchFamily="49" charset="0"/>
              </a:rPr>
              <a:t>t1 = 2 * i</a:t>
            </a:r>
            <a:br>
              <a:rPr lang="en-US" altLang="en-US" b="1">
                <a:latin typeface="Courier New" pitchFamily="49" charset="0"/>
              </a:rPr>
            </a:br>
            <a:r>
              <a:rPr lang="en-US" altLang="en-US" b="1">
                <a:latin typeface="Courier New" pitchFamily="49" charset="0"/>
              </a:rPr>
              <a:t>	</a:t>
            </a:r>
            <a:br>
              <a:rPr lang="en-US" altLang="en-US" b="1">
                <a:latin typeface="Courier New" pitchFamily="49" charset="0"/>
              </a:rPr>
            </a:br>
            <a:r>
              <a:rPr lang="en-US" altLang="en-US" b="1">
                <a:latin typeface="Courier New" pitchFamily="49" charset="0"/>
              </a:rPr>
              <a:t>j = t1 + 1</a:t>
            </a:r>
            <a:br>
              <a:rPr lang="en-US" altLang="en-US" b="1">
                <a:latin typeface="Courier New" pitchFamily="49" charset="0"/>
              </a:rPr>
            </a:br>
            <a:r>
              <a:rPr lang="en-US" altLang="en-US" b="1">
                <a:latin typeface="Courier New" pitchFamily="49" charset="0"/>
              </a:rPr>
              <a:t>t3 = j &lt; n</a:t>
            </a:r>
            <a:br>
              <a:rPr lang="en-US" altLang="en-US" b="1">
                <a:latin typeface="Courier New" pitchFamily="49" charset="0"/>
              </a:rPr>
            </a:br>
            <a:r>
              <a:rPr lang="en-US" altLang="en-US" b="1">
                <a:latin typeface="Courier New" pitchFamily="49" charset="0"/>
              </a:rPr>
              <a:t>if t3 goto L0</a:t>
            </a:r>
            <a:br>
              <a:rPr lang="en-US" altLang="en-US" b="1">
                <a:latin typeface="Courier New" pitchFamily="49" charset="0"/>
              </a:rPr>
            </a:br>
            <a:r>
              <a:rPr lang="en-US" altLang="en-US" b="1">
                <a:latin typeface="Courier New" pitchFamily="49" charset="0"/>
              </a:rPr>
              <a:t>	 </a:t>
            </a:r>
            <a:br>
              <a:rPr lang="en-US" altLang="en-US" b="1">
                <a:latin typeface="Courier New" pitchFamily="49" charset="0"/>
              </a:rPr>
            </a:br>
            <a:r>
              <a:rPr lang="en-US" altLang="en-US" b="1">
                <a:latin typeface="Courier New" pitchFamily="49" charset="0"/>
              </a:rPr>
              <a:t>j = t1 + 3</a:t>
            </a:r>
            <a:br>
              <a:rPr lang="en-US" altLang="en-US" b="1">
                <a:latin typeface="Courier New" pitchFamily="49" charset="0"/>
              </a:rPr>
            </a:br>
            <a:r>
              <a:rPr lang="en-US" altLang="en-US" b="1">
                <a:latin typeface="Courier New" pitchFamily="49" charset="0"/>
              </a:rPr>
              <a:t>	</a:t>
            </a:r>
            <a:br>
              <a:rPr lang="en-US" altLang="en-US" b="1">
                <a:latin typeface="Courier New" pitchFamily="49" charset="0"/>
              </a:rPr>
            </a:br>
            <a:r>
              <a:rPr lang="en-US" altLang="en-US" b="1">
                <a:latin typeface="Courier New" pitchFamily="49" charset="0"/>
              </a:rPr>
              <a:t>L0: 	t6 = a[j]</a:t>
            </a:r>
            <a:br>
              <a:rPr lang="en-US" altLang="en-US" b="1">
                <a:latin typeface="Courier New" pitchFamily="49" charset="0"/>
              </a:rPr>
            </a:br>
            <a:r>
              <a:rPr lang="en-US" altLang="en-US" b="1">
                <a:latin typeface="Courier New" pitchFamily="49" charset="0"/>
              </a:rPr>
              <a:t>	return t6</a:t>
            </a:r>
          </a:p>
        </p:txBody>
      </p:sp>
      <p:sp>
        <p:nvSpPr>
          <p:cNvPr id="40965" name="Text Box 5"/>
          <p:cNvSpPr txBox="1">
            <a:spLocks noChangeArrowheads="1"/>
          </p:cNvSpPr>
          <p:nvPr/>
        </p:nvSpPr>
        <p:spPr bwMode="auto">
          <a:xfrm>
            <a:off x="4859338" y="2133600"/>
            <a:ext cx="4284662" cy="3490913"/>
          </a:xfrm>
          <a:prstGeom prst="rect">
            <a:avLst/>
          </a:prstGeom>
          <a:noFill/>
          <a:ln w="15875">
            <a:solidFill>
              <a:schemeClr val="tx1"/>
            </a:solidFill>
            <a:miter lim="800000"/>
            <a:headEnd/>
            <a:tailEnd/>
          </a:ln>
        </p:spPr>
        <p:txBody>
          <a:bodyPr>
            <a:spAutoFit/>
          </a:bodyPr>
          <a:lstStyle/>
          <a:p>
            <a:pPr algn="l" eaLnBrk="1" hangingPunct="1">
              <a:spcBef>
                <a:spcPct val="20000"/>
              </a:spcBef>
            </a:pPr>
            <a:r>
              <a:rPr lang="en-US" altLang="en-US" b="1">
                <a:latin typeface="Courier New" pitchFamily="49" charset="0"/>
              </a:rPr>
              <a:t>	sll </a:t>
            </a:r>
            <a:r>
              <a:rPr lang="en-US" altLang="zh-CN" b="1">
                <a:latin typeface="Courier New" pitchFamily="49" charset="0"/>
              </a:rPr>
              <a:t>R</a:t>
            </a:r>
            <a:r>
              <a:rPr lang="en-US" altLang="en-US" b="1">
                <a:latin typeface="Courier New" pitchFamily="49" charset="0"/>
              </a:rPr>
              <a:t>1, 1, </a:t>
            </a:r>
            <a:r>
              <a:rPr lang="en-US" altLang="zh-CN" b="1">
                <a:latin typeface="Courier New" pitchFamily="49" charset="0"/>
              </a:rPr>
              <a:t>R</a:t>
            </a:r>
            <a:r>
              <a:rPr lang="en-US" altLang="en-US" b="1">
                <a:latin typeface="Courier New" pitchFamily="49" charset="0"/>
              </a:rPr>
              <a:t>1</a:t>
            </a:r>
            <a:br>
              <a:rPr lang="en-US" altLang="en-US" b="1">
                <a:latin typeface="Courier New" pitchFamily="49" charset="0"/>
              </a:rPr>
            </a:br>
            <a:r>
              <a:rPr lang="en-US" altLang="en-US" b="1">
                <a:latin typeface="Courier New" pitchFamily="49" charset="0"/>
              </a:rPr>
              <a:t>	</a:t>
            </a:r>
            <a:br>
              <a:rPr lang="en-US" altLang="en-US" b="1">
                <a:latin typeface="Courier New" pitchFamily="49" charset="0"/>
              </a:rPr>
            </a:br>
            <a:r>
              <a:rPr lang="en-US" altLang="en-US" b="1">
                <a:latin typeface="Courier New" pitchFamily="49" charset="0"/>
              </a:rPr>
              <a:t>	add </a:t>
            </a:r>
            <a:r>
              <a:rPr lang="en-US" altLang="zh-CN" b="1">
                <a:latin typeface="Courier New" pitchFamily="49" charset="0"/>
              </a:rPr>
              <a:t>R</a:t>
            </a:r>
            <a:r>
              <a:rPr lang="en-US" altLang="en-US" b="1">
                <a:latin typeface="Courier New" pitchFamily="49" charset="0"/>
              </a:rPr>
              <a:t>1, 1, </a:t>
            </a:r>
            <a:r>
              <a:rPr lang="en-US" altLang="zh-CN" b="1">
                <a:latin typeface="Courier New" pitchFamily="49" charset="0"/>
              </a:rPr>
              <a:t>J</a:t>
            </a:r>
            <a:r>
              <a:rPr lang="en-US" altLang="en-US" b="1">
                <a:latin typeface="Courier New" pitchFamily="49" charset="0"/>
              </a:rPr>
              <a:t/>
            </a:r>
            <a:br>
              <a:rPr lang="en-US" altLang="en-US" b="1">
                <a:latin typeface="Courier New" pitchFamily="49" charset="0"/>
              </a:rPr>
            </a:br>
            <a:r>
              <a:rPr lang="en-US" altLang="en-US" b="1">
                <a:latin typeface="Courier New" pitchFamily="49" charset="0"/>
              </a:rPr>
              <a:t>	cmp </a:t>
            </a:r>
            <a:r>
              <a:rPr lang="en-US" altLang="zh-CN" b="1">
                <a:latin typeface="Courier New" pitchFamily="49" charset="0"/>
              </a:rPr>
              <a:t>J</a:t>
            </a:r>
            <a:r>
              <a:rPr lang="en-US" altLang="en-US" b="1">
                <a:latin typeface="Courier New" pitchFamily="49" charset="0"/>
              </a:rPr>
              <a:t>,</a:t>
            </a:r>
            <a:r>
              <a:rPr lang="en-US" altLang="zh-CN" b="1">
                <a:latin typeface="Courier New" pitchFamily="49" charset="0"/>
              </a:rPr>
              <a:t>R</a:t>
            </a:r>
            <a:r>
              <a:rPr lang="en-US" altLang="en-US" b="1">
                <a:latin typeface="Courier New" pitchFamily="49" charset="0"/>
              </a:rPr>
              <a:t>2</a:t>
            </a:r>
            <a:br>
              <a:rPr lang="en-US" altLang="en-US" b="1">
                <a:latin typeface="Courier New" pitchFamily="49" charset="0"/>
              </a:rPr>
            </a:br>
            <a:r>
              <a:rPr lang="en-US" altLang="en-US" b="1">
                <a:latin typeface="Courier New" pitchFamily="49" charset="0"/>
              </a:rPr>
              <a:t>	blt .LL3</a:t>
            </a:r>
            <a:br>
              <a:rPr lang="en-US" altLang="en-US" b="1">
                <a:latin typeface="Courier New" pitchFamily="49" charset="0"/>
              </a:rPr>
            </a:br>
            <a:r>
              <a:rPr lang="en-US" altLang="en-US" b="1">
                <a:latin typeface="Courier New" pitchFamily="49" charset="0"/>
              </a:rPr>
              <a:t>	</a:t>
            </a:r>
          </a:p>
          <a:p>
            <a:pPr algn="l" eaLnBrk="1" hangingPunct="1">
              <a:spcBef>
                <a:spcPct val="20000"/>
              </a:spcBef>
            </a:pPr>
            <a:r>
              <a:rPr lang="en-US" altLang="en-US" b="1">
                <a:latin typeface="Courier New" pitchFamily="49" charset="0"/>
              </a:rPr>
              <a:t>	add </a:t>
            </a:r>
            <a:r>
              <a:rPr lang="en-US" altLang="zh-CN" b="1">
                <a:latin typeface="Courier New" pitchFamily="49" charset="0"/>
              </a:rPr>
              <a:t>R</a:t>
            </a:r>
            <a:r>
              <a:rPr lang="en-US" altLang="en-US" b="1">
                <a:latin typeface="Courier New" pitchFamily="49" charset="0"/>
              </a:rPr>
              <a:t>1, 3, </a:t>
            </a:r>
            <a:r>
              <a:rPr lang="en-US" altLang="zh-CN" b="1">
                <a:latin typeface="Courier New" pitchFamily="49" charset="0"/>
              </a:rPr>
              <a:t>J</a:t>
            </a:r>
            <a:r>
              <a:rPr lang="en-US" altLang="en-US" b="1">
                <a:latin typeface="Courier New" pitchFamily="49" charset="0"/>
              </a:rPr>
              <a:t/>
            </a:r>
            <a:br>
              <a:rPr lang="en-US" altLang="en-US" b="1">
                <a:latin typeface="Courier New" pitchFamily="49" charset="0"/>
              </a:rPr>
            </a:br>
            <a:r>
              <a:rPr lang="en-US" altLang="en-US" b="1">
                <a:latin typeface="Courier New" pitchFamily="49" charset="0"/>
              </a:rPr>
              <a:t>	</a:t>
            </a:r>
            <a:br>
              <a:rPr lang="en-US" altLang="en-US" b="1">
                <a:latin typeface="Courier New" pitchFamily="49" charset="0"/>
              </a:rPr>
            </a:br>
            <a:r>
              <a:rPr lang="en-US" altLang="en-US" b="1">
                <a:latin typeface="Courier New" pitchFamily="49" charset="0"/>
              </a:rPr>
              <a:t>.LL3: ld [</a:t>
            </a:r>
            <a:r>
              <a:rPr lang="en-US" altLang="zh-CN" b="1">
                <a:latin typeface="Courier New" pitchFamily="49" charset="0"/>
              </a:rPr>
              <a:t>R</a:t>
            </a:r>
            <a:r>
              <a:rPr lang="en-US" altLang="en-US" b="1">
                <a:latin typeface="Courier New" pitchFamily="49" charset="0"/>
              </a:rPr>
              <a:t>0</a:t>
            </a:r>
            <a:r>
              <a:rPr lang="en-US" altLang="zh-CN" b="1">
                <a:latin typeface="Courier New" pitchFamily="49" charset="0"/>
              </a:rPr>
              <a:t>+J],</a:t>
            </a:r>
            <a:r>
              <a:rPr lang="en-US" altLang="en-US" b="1">
                <a:latin typeface="Courier New" pitchFamily="49" charset="0"/>
              </a:rPr>
              <a:t> </a:t>
            </a:r>
            <a:r>
              <a:rPr lang="en-US" altLang="zh-CN" b="1">
                <a:solidFill>
                  <a:srgbClr val="FF0000"/>
                </a:solidFill>
                <a:latin typeface="Courier New" pitchFamily="49" charset="0"/>
              </a:rPr>
              <a:t>Rt</a:t>
            </a:r>
            <a:endParaRPr lang="en-US" altLang="en-US" b="1">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z="2800" b="1" smtClean="0"/>
              <a:t>目标代码生成</a:t>
            </a:r>
          </a:p>
        </p:txBody>
      </p:sp>
      <p:sp>
        <p:nvSpPr>
          <p:cNvPr id="41987" name="Text Box 3"/>
          <p:cNvSpPr txBox="1">
            <a:spLocks noChangeArrowheads="1"/>
          </p:cNvSpPr>
          <p:nvPr/>
        </p:nvSpPr>
        <p:spPr bwMode="auto">
          <a:xfrm>
            <a:off x="1371600" y="1752600"/>
            <a:ext cx="4876800" cy="1004888"/>
          </a:xfrm>
          <a:prstGeom prst="rect">
            <a:avLst/>
          </a:prstGeom>
          <a:noFill/>
          <a:ln w="28575">
            <a:noFill/>
            <a:miter lim="800000"/>
            <a:headEnd/>
            <a:tailEnd/>
          </a:ln>
        </p:spPr>
        <p:txBody>
          <a:bodyPr>
            <a:spAutoFit/>
          </a:bodyPr>
          <a:lstStyle/>
          <a:p>
            <a:pPr algn="l" eaLnBrk="1" hangingPunct="1"/>
            <a:r>
              <a:rPr kumimoji="1" lang="zh-CN" altLang="en-US"/>
              <a:t>(*	</a:t>
            </a:r>
            <a:r>
              <a:rPr kumimoji="1" lang="zh-CN" altLang="zh-CN"/>
              <a:t>,	</a:t>
            </a:r>
            <a:r>
              <a:rPr kumimoji="1" lang="en-US" altLang="zh-CN"/>
              <a:t>id3	60.0	t1	)</a:t>
            </a:r>
          </a:p>
          <a:p>
            <a:pPr algn="l" eaLnBrk="1" hangingPunct="1"/>
            <a:r>
              <a:rPr kumimoji="1" lang="zh-CN" altLang="en-US"/>
              <a:t>(+	</a:t>
            </a:r>
            <a:r>
              <a:rPr kumimoji="1" lang="en-US" altLang="zh-CN"/>
              <a:t>,	id2	t1	id1	)</a:t>
            </a:r>
          </a:p>
        </p:txBody>
      </p:sp>
      <p:sp>
        <p:nvSpPr>
          <p:cNvPr id="41988" name="Text Box 4"/>
          <p:cNvSpPr txBox="1">
            <a:spLocks noChangeArrowheads="1"/>
          </p:cNvSpPr>
          <p:nvPr/>
        </p:nvSpPr>
        <p:spPr bwMode="auto">
          <a:xfrm>
            <a:off x="1905000" y="3733800"/>
            <a:ext cx="3505200" cy="1735138"/>
          </a:xfrm>
          <a:prstGeom prst="rect">
            <a:avLst/>
          </a:prstGeom>
          <a:noFill/>
          <a:ln w="28575">
            <a:noFill/>
            <a:miter lim="800000"/>
            <a:headEnd/>
            <a:tailEnd/>
          </a:ln>
        </p:spPr>
        <p:txBody>
          <a:bodyPr>
            <a:spAutoFit/>
          </a:bodyPr>
          <a:lstStyle/>
          <a:p>
            <a:pPr algn="l" eaLnBrk="1" hangingPunct="1">
              <a:lnSpc>
                <a:spcPct val="50000"/>
              </a:lnSpc>
            </a:pPr>
            <a:r>
              <a:rPr kumimoji="1" lang="en-US" altLang="en-US"/>
              <a:t>movf	id3,R2</a:t>
            </a:r>
          </a:p>
          <a:p>
            <a:pPr algn="l" eaLnBrk="1" hangingPunct="1">
              <a:lnSpc>
                <a:spcPct val="50000"/>
              </a:lnSpc>
            </a:pPr>
            <a:r>
              <a:rPr kumimoji="1" lang="en-US" altLang="en-US"/>
              <a:t>mulf	#60.0,R2</a:t>
            </a:r>
          </a:p>
          <a:p>
            <a:pPr algn="l" eaLnBrk="1" hangingPunct="1">
              <a:lnSpc>
                <a:spcPct val="50000"/>
              </a:lnSpc>
            </a:pPr>
            <a:r>
              <a:rPr kumimoji="1" lang="en-US" altLang="en-US"/>
              <a:t>movf	id2,R1</a:t>
            </a:r>
          </a:p>
          <a:p>
            <a:pPr algn="l" eaLnBrk="1" hangingPunct="1">
              <a:lnSpc>
                <a:spcPct val="50000"/>
              </a:lnSpc>
            </a:pPr>
            <a:r>
              <a:rPr kumimoji="1" lang="en-US" altLang="en-US"/>
              <a:t>addf	R2,R1</a:t>
            </a:r>
          </a:p>
          <a:p>
            <a:pPr algn="l" eaLnBrk="1" hangingPunct="1">
              <a:lnSpc>
                <a:spcPct val="50000"/>
              </a:lnSpc>
            </a:pPr>
            <a:r>
              <a:rPr kumimoji="1" lang="en-US" altLang="en-US"/>
              <a:t>movf	R1,id1</a:t>
            </a:r>
            <a:endParaRPr kumimoji="1" lang="en-US" altLang="zh-CN"/>
          </a:p>
        </p:txBody>
      </p:sp>
      <p:sp>
        <p:nvSpPr>
          <p:cNvPr id="41989" name="Line 5"/>
          <p:cNvSpPr>
            <a:spLocks noChangeShapeType="1"/>
          </p:cNvSpPr>
          <p:nvPr/>
        </p:nvSpPr>
        <p:spPr bwMode="auto">
          <a:xfrm>
            <a:off x="2971800" y="2819400"/>
            <a:ext cx="0" cy="838200"/>
          </a:xfrm>
          <a:prstGeom prst="line">
            <a:avLst/>
          </a:prstGeom>
          <a:noFill/>
          <a:ln w="28575">
            <a:solidFill>
              <a:schemeClr val="tx1"/>
            </a:solidFill>
            <a:round/>
            <a:headEnd/>
            <a:tailEnd type="triangle" w="med" len="me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1071563" y="1428750"/>
            <a:ext cx="7777162" cy="3587750"/>
          </a:xfrm>
        </p:spPr>
        <p:txBody>
          <a:bodyPr/>
          <a:lstStyle/>
          <a:p>
            <a:pPr eaLnBrk="1" hangingPunct="1">
              <a:lnSpc>
                <a:spcPct val="80000"/>
              </a:lnSpc>
            </a:pPr>
            <a:r>
              <a:rPr lang="zh-CN" altLang="en-US" b="1" smtClean="0">
                <a:solidFill>
                  <a:schemeClr val="accent2"/>
                </a:solidFill>
              </a:rPr>
              <a:t>编译阶段的划分</a:t>
            </a:r>
            <a:r>
              <a:rPr lang="zh-CN" altLang="en-US" smtClean="0"/>
              <a:t>前端</a:t>
            </a:r>
            <a:r>
              <a:rPr lang="zh-CN" altLang="en-US" sz="2400" smtClean="0"/>
              <a:t>（</a:t>
            </a:r>
            <a:r>
              <a:rPr lang="en-US" altLang="en-US" sz="2400" b="1" smtClean="0"/>
              <a:t>front end</a:t>
            </a:r>
            <a:r>
              <a:rPr lang="en-US" altLang="zh-CN" sz="2400" smtClean="0"/>
              <a:t>）</a:t>
            </a:r>
            <a:r>
              <a:rPr lang="zh-CN" altLang="en-US" sz="2400" smtClean="0"/>
              <a:t>和</a:t>
            </a:r>
            <a:r>
              <a:rPr lang="zh-CN" altLang="en-US" smtClean="0"/>
              <a:t>后端（</a:t>
            </a:r>
            <a:r>
              <a:rPr lang="en-US" altLang="en-US" sz="2800" smtClean="0"/>
              <a:t>back end</a:t>
            </a:r>
            <a:r>
              <a:rPr lang="en-US" altLang="zh-CN" smtClean="0"/>
              <a:t>）</a:t>
            </a:r>
            <a:r>
              <a:rPr lang="zh-CN" altLang="en-US" smtClean="0"/>
              <a:t>－</a:t>
            </a:r>
          </a:p>
          <a:p>
            <a:pPr eaLnBrk="1" hangingPunct="1">
              <a:lnSpc>
                <a:spcPct val="80000"/>
              </a:lnSpc>
              <a:buFont typeface="Monotype Sorts" pitchFamily="2" charset="2"/>
              <a:buNone/>
            </a:pPr>
            <a:r>
              <a:rPr lang="zh-CN" altLang="en-US" smtClean="0"/>
              <a:t>    </a:t>
            </a:r>
            <a:r>
              <a:rPr lang="en-US" altLang="zh-CN" smtClean="0"/>
              <a:t>— </a:t>
            </a:r>
            <a:r>
              <a:rPr lang="zh-CN" altLang="en-US" sz="2400" smtClean="0"/>
              <a:t>编译的前端</a:t>
            </a:r>
          </a:p>
          <a:p>
            <a:pPr eaLnBrk="1" hangingPunct="1">
              <a:lnSpc>
                <a:spcPct val="80000"/>
              </a:lnSpc>
              <a:buFont typeface="Monotype Sorts" pitchFamily="2" charset="2"/>
              <a:buNone/>
            </a:pPr>
            <a:r>
              <a:rPr lang="zh-CN" altLang="en-US" sz="2400" smtClean="0"/>
              <a:t>           与源语言有关但与目标机无关的那些部分组成</a:t>
            </a:r>
          </a:p>
          <a:p>
            <a:pPr eaLnBrk="1" hangingPunct="1">
              <a:lnSpc>
                <a:spcPct val="80000"/>
              </a:lnSpc>
              <a:buFont typeface="Monotype Sorts" pitchFamily="2" charset="2"/>
              <a:buNone/>
            </a:pPr>
            <a:r>
              <a:rPr lang="zh-CN" altLang="en-US" smtClean="0"/>
              <a:t>    </a:t>
            </a:r>
            <a:r>
              <a:rPr lang="en-US" altLang="zh-CN" smtClean="0"/>
              <a:t>— </a:t>
            </a:r>
            <a:r>
              <a:rPr lang="zh-CN" altLang="en-US" sz="2400" smtClean="0"/>
              <a:t>编译的后端</a:t>
            </a:r>
          </a:p>
          <a:p>
            <a:pPr eaLnBrk="1" hangingPunct="1">
              <a:lnSpc>
                <a:spcPct val="80000"/>
              </a:lnSpc>
              <a:buFont typeface="Monotype Sorts" pitchFamily="2" charset="2"/>
              <a:buNone/>
            </a:pPr>
            <a:r>
              <a:rPr lang="zh-CN" altLang="en-US" sz="2400" smtClean="0"/>
              <a:t>           与目标机有关的那些部分组成</a:t>
            </a:r>
          </a:p>
          <a:p>
            <a:pPr eaLnBrk="1" hangingPunct="1">
              <a:lnSpc>
                <a:spcPct val="80000"/>
              </a:lnSpc>
            </a:pPr>
            <a:r>
              <a:rPr lang="zh-CN" altLang="en-US" sz="2400" b="1" smtClean="0"/>
              <a:t>遍（趟）</a:t>
            </a:r>
            <a:r>
              <a:rPr lang="zh-CN" altLang="en-US" sz="2400" smtClean="0"/>
              <a:t>从头到尾扫描源程序（各种形式） </a:t>
            </a:r>
            <a:r>
              <a:rPr lang="zh-CN" altLang="en-US" sz="2400" b="1" smtClean="0"/>
              <a:t>(</a:t>
            </a:r>
            <a:r>
              <a:rPr lang="en-US" altLang="zh-CN" sz="2400" b="1" smtClean="0"/>
              <a:t>pass)</a:t>
            </a:r>
            <a:endParaRPr lang="zh-CN" altLang="zh-CN" sz="2400" b="1"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
          <p:cNvPicPr>
            <a:picLocks noChangeAspect="1" noChangeArrowheads="1"/>
          </p:cNvPicPr>
          <p:nvPr>
            <p:ph type="body" idx="1"/>
          </p:nvPr>
        </p:nvPicPr>
        <p:blipFill>
          <a:blip r:embed="rId2" cstate="print"/>
          <a:srcRect/>
          <a:stretch>
            <a:fillRect/>
          </a:stretch>
        </p:blipFill>
        <p:spPr>
          <a:xfrm>
            <a:off x="990600" y="404813"/>
            <a:ext cx="8118475" cy="6048375"/>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7467600" y="1371600"/>
            <a:ext cx="533400" cy="4267200"/>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出</a:t>
            </a:r>
          </a:p>
          <a:p>
            <a:pPr eaLnBrk="1" hangingPunct="1">
              <a:spcBef>
                <a:spcPct val="0"/>
              </a:spcBef>
            </a:pPr>
            <a:r>
              <a:rPr kumimoji="1" lang="zh-CN" altLang="en-US"/>
              <a:t>错</a:t>
            </a:r>
          </a:p>
          <a:p>
            <a:pPr eaLnBrk="1" hangingPunct="1">
              <a:spcBef>
                <a:spcPct val="0"/>
              </a:spcBef>
            </a:pPr>
            <a:r>
              <a:rPr kumimoji="1" lang="zh-CN" altLang="en-US"/>
              <a:t>处</a:t>
            </a:r>
          </a:p>
          <a:p>
            <a:pPr eaLnBrk="1" hangingPunct="1">
              <a:spcBef>
                <a:spcPct val="0"/>
              </a:spcBef>
            </a:pPr>
            <a:r>
              <a:rPr kumimoji="1" lang="zh-CN" altLang="en-US"/>
              <a:t>理</a:t>
            </a:r>
          </a:p>
          <a:p>
            <a:pPr eaLnBrk="1" hangingPunct="1">
              <a:spcBef>
                <a:spcPct val="0"/>
              </a:spcBef>
            </a:pPr>
            <a:r>
              <a:rPr kumimoji="1" lang="zh-CN" altLang="en-US"/>
              <a:t>程</a:t>
            </a:r>
          </a:p>
          <a:p>
            <a:pPr eaLnBrk="1" hangingPunct="1">
              <a:spcBef>
                <a:spcPct val="0"/>
              </a:spcBef>
            </a:pPr>
            <a:r>
              <a:rPr kumimoji="1" lang="zh-CN" altLang="en-US"/>
              <a:t>序</a:t>
            </a:r>
          </a:p>
        </p:txBody>
      </p:sp>
      <p:grpSp>
        <p:nvGrpSpPr>
          <p:cNvPr id="45059" name="Group 3"/>
          <p:cNvGrpSpPr>
            <a:grpSpLocks/>
          </p:cNvGrpSpPr>
          <p:nvPr/>
        </p:nvGrpSpPr>
        <p:grpSpPr bwMode="auto">
          <a:xfrm>
            <a:off x="2438400" y="1752600"/>
            <a:ext cx="5029200" cy="1066800"/>
            <a:chOff x="1536" y="1104"/>
            <a:chExt cx="3168" cy="672"/>
          </a:xfrm>
        </p:grpSpPr>
        <p:sp>
          <p:nvSpPr>
            <p:cNvPr id="45081" name="Rectangle 4"/>
            <p:cNvSpPr>
              <a:spLocks noChangeArrowheads="1"/>
            </p:cNvSpPr>
            <p:nvPr/>
          </p:nvSpPr>
          <p:spPr bwMode="auto">
            <a:xfrm>
              <a:off x="2208" y="1104"/>
              <a:ext cx="1824" cy="336"/>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语法分析程序</a:t>
              </a:r>
            </a:p>
          </p:txBody>
        </p:sp>
        <p:sp>
          <p:nvSpPr>
            <p:cNvPr id="45082" name="Line 5"/>
            <p:cNvSpPr>
              <a:spLocks noChangeShapeType="1"/>
            </p:cNvSpPr>
            <p:nvPr/>
          </p:nvSpPr>
          <p:spPr bwMode="auto">
            <a:xfrm flipH="1">
              <a:off x="1536" y="1296"/>
              <a:ext cx="672" cy="432"/>
            </a:xfrm>
            <a:prstGeom prst="line">
              <a:avLst/>
            </a:prstGeom>
            <a:noFill/>
            <a:ln w="28575">
              <a:solidFill>
                <a:schemeClr val="tx1"/>
              </a:solidFill>
              <a:round/>
              <a:headEnd/>
              <a:tailEnd/>
            </a:ln>
          </p:spPr>
          <p:txBody>
            <a:bodyPr wrap="none" anchor="ctr"/>
            <a:lstStyle/>
            <a:p>
              <a:endParaRPr lang="zh-CN" altLang="en-US"/>
            </a:p>
          </p:txBody>
        </p:sp>
        <p:sp>
          <p:nvSpPr>
            <p:cNvPr id="45083" name="Line 6"/>
            <p:cNvSpPr>
              <a:spLocks noChangeShapeType="1"/>
            </p:cNvSpPr>
            <p:nvPr/>
          </p:nvSpPr>
          <p:spPr bwMode="auto">
            <a:xfrm flipH="1" flipV="1">
              <a:off x="4032" y="1248"/>
              <a:ext cx="672" cy="528"/>
            </a:xfrm>
            <a:prstGeom prst="line">
              <a:avLst/>
            </a:prstGeom>
            <a:noFill/>
            <a:ln w="28575">
              <a:solidFill>
                <a:schemeClr val="tx1"/>
              </a:solidFill>
              <a:round/>
              <a:headEnd/>
              <a:tailEnd/>
            </a:ln>
          </p:spPr>
          <p:txBody>
            <a:bodyPr wrap="none" anchor="ctr"/>
            <a:lstStyle/>
            <a:p>
              <a:endParaRPr lang="zh-CN" altLang="en-US"/>
            </a:p>
          </p:txBody>
        </p:sp>
      </p:grpSp>
      <p:grpSp>
        <p:nvGrpSpPr>
          <p:cNvPr id="45060" name="Group 7"/>
          <p:cNvGrpSpPr>
            <a:grpSpLocks/>
          </p:cNvGrpSpPr>
          <p:nvPr/>
        </p:nvGrpSpPr>
        <p:grpSpPr bwMode="auto">
          <a:xfrm>
            <a:off x="2438400" y="2667000"/>
            <a:ext cx="5029200" cy="533400"/>
            <a:chOff x="1536" y="1680"/>
            <a:chExt cx="3168" cy="336"/>
          </a:xfrm>
        </p:grpSpPr>
        <p:sp>
          <p:nvSpPr>
            <p:cNvPr id="45078" name="Rectangle 8"/>
            <p:cNvSpPr>
              <a:spLocks noChangeArrowheads="1"/>
            </p:cNvSpPr>
            <p:nvPr/>
          </p:nvSpPr>
          <p:spPr bwMode="auto">
            <a:xfrm>
              <a:off x="2208" y="1680"/>
              <a:ext cx="1824" cy="336"/>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语义分析程序</a:t>
              </a:r>
            </a:p>
          </p:txBody>
        </p:sp>
        <p:sp>
          <p:nvSpPr>
            <p:cNvPr id="45079" name="Line 9"/>
            <p:cNvSpPr>
              <a:spLocks noChangeShapeType="1"/>
            </p:cNvSpPr>
            <p:nvPr/>
          </p:nvSpPr>
          <p:spPr bwMode="auto">
            <a:xfrm flipH="1">
              <a:off x="1536" y="1824"/>
              <a:ext cx="672" cy="192"/>
            </a:xfrm>
            <a:prstGeom prst="line">
              <a:avLst/>
            </a:prstGeom>
            <a:noFill/>
            <a:ln w="28575">
              <a:solidFill>
                <a:schemeClr val="tx1"/>
              </a:solidFill>
              <a:round/>
              <a:headEnd/>
              <a:tailEnd/>
            </a:ln>
          </p:spPr>
          <p:txBody>
            <a:bodyPr wrap="none" anchor="ctr"/>
            <a:lstStyle/>
            <a:p>
              <a:endParaRPr lang="zh-CN" altLang="en-US"/>
            </a:p>
          </p:txBody>
        </p:sp>
        <p:sp>
          <p:nvSpPr>
            <p:cNvPr id="45080" name="Line 10"/>
            <p:cNvSpPr>
              <a:spLocks noChangeShapeType="1"/>
            </p:cNvSpPr>
            <p:nvPr/>
          </p:nvSpPr>
          <p:spPr bwMode="auto">
            <a:xfrm flipH="1" flipV="1">
              <a:off x="4032" y="1824"/>
              <a:ext cx="672" cy="144"/>
            </a:xfrm>
            <a:prstGeom prst="line">
              <a:avLst/>
            </a:prstGeom>
            <a:noFill/>
            <a:ln w="28575">
              <a:solidFill>
                <a:schemeClr val="tx1"/>
              </a:solidFill>
              <a:round/>
              <a:headEnd/>
              <a:tailEnd/>
            </a:ln>
          </p:spPr>
          <p:txBody>
            <a:bodyPr wrap="none" anchor="ctr"/>
            <a:lstStyle/>
            <a:p>
              <a:endParaRPr lang="zh-CN" altLang="en-US"/>
            </a:p>
          </p:txBody>
        </p:sp>
      </p:grpSp>
      <p:grpSp>
        <p:nvGrpSpPr>
          <p:cNvPr id="45061" name="Group 11"/>
          <p:cNvGrpSpPr>
            <a:grpSpLocks/>
          </p:cNvGrpSpPr>
          <p:nvPr/>
        </p:nvGrpSpPr>
        <p:grpSpPr bwMode="auto">
          <a:xfrm>
            <a:off x="2438400" y="4495800"/>
            <a:ext cx="5029200" cy="1524000"/>
            <a:chOff x="1536" y="2832"/>
            <a:chExt cx="3168" cy="960"/>
          </a:xfrm>
        </p:grpSpPr>
        <p:sp>
          <p:nvSpPr>
            <p:cNvPr id="45075" name="Rectangle 12"/>
            <p:cNvSpPr>
              <a:spLocks noChangeArrowheads="1"/>
            </p:cNvSpPr>
            <p:nvPr/>
          </p:nvSpPr>
          <p:spPr bwMode="auto">
            <a:xfrm>
              <a:off x="2208" y="3456"/>
              <a:ext cx="1824" cy="336"/>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目标代码生成程序</a:t>
              </a:r>
            </a:p>
          </p:txBody>
        </p:sp>
        <p:sp>
          <p:nvSpPr>
            <p:cNvPr id="45076" name="Line 13"/>
            <p:cNvSpPr>
              <a:spLocks noChangeShapeType="1"/>
            </p:cNvSpPr>
            <p:nvPr/>
          </p:nvSpPr>
          <p:spPr bwMode="auto">
            <a:xfrm flipH="1" flipV="1">
              <a:off x="1536" y="2832"/>
              <a:ext cx="672" cy="816"/>
            </a:xfrm>
            <a:prstGeom prst="line">
              <a:avLst/>
            </a:prstGeom>
            <a:noFill/>
            <a:ln w="28575">
              <a:solidFill>
                <a:schemeClr val="tx1"/>
              </a:solidFill>
              <a:round/>
              <a:headEnd/>
              <a:tailEnd/>
            </a:ln>
          </p:spPr>
          <p:txBody>
            <a:bodyPr wrap="none" anchor="ctr"/>
            <a:lstStyle/>
            <a:p>
              <a:endParaRPr lang="zh-CN" altLang="en-US"/>
            </a:p>
          </p:txBody>
        </p:sp>
        <p:sp>
          <p:nvSpPr>
            <p:cNvPr id="45077" name="Line 14"/>
            <p:cNvSpPr>
              <a:spLocks noChangeShapeType="1"/>
            </p:cNvSpPr>
            <p:nvPr/>
          </p:nvSpPr>
          <p:spPr bwMode="auto">
            <a:xfrm flipH="1">
              <a:off x="4032" y="2928"/>
              <a:ext cx="672" cy="720"/>
            </a:xfrm>
            <a:prstGeom prst="line">
              <a:avLst/>
            </a:prstGeom>
            <a:noFill/>
            <a:ln w="28575">
              <a:solidFill>
                <a:schemeClr val="tx1"/>
              </a:solidFill>
              <a:round/>
              <a:headEnd/>
              <a:tailEnd/>
            </a:ln>
          </p:spPr>
          <p:txBody>
            <a:bodyPr wrap="none" anchor="ctr"/>
            <a:lstStyle/>
            <a:p>
              <a:endParaRPr lang="zh-CN" altLang="en-US"/>
            </a:p>
          </p:txBody>
        </p:sp>
      </p:grpSp>
      <p:grpSp>
        <p:nvGrpSpPr>
          <p:cNvPr id="45062" name="Group 15"/>
          <p:cNvGrpSpPr>
            <a:grpSpLocks/>
          </p:cNvGrpSpPr>
          <p:nvPr/>
        </p:nvGrpSpPr>
        <p:grpSpPr bwMode="auto">
          <a:xfrm>
            <a:off x="2428875" y="428625"/>
            <a:ext cx="5029200" cy="1524000"/>
            <a:chOff x="1536" y="528"/>
            <a:chExt cx="3168" cy="960"/>
          </a:xfrm>
        </p:grpSpPr>
        <p:sp>
          <p:nvSpPr>
            <p:cNvPr id="45072" name="Rectangle 16"/>
            <p:cNvSpPr>
              <a:spLocks noChangeArrowheads="1"/>
            </p:cNvSpPr>
            <p:nvPr/>
          </p:nvSpPr>
          <p:spPr bwMode="auto">
            <a:xfrm>
              <a:off x="2208" y="528"/>
              <a:ext cx="1824" cy="336"/>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词法分析程序</a:t>
              </a:r>
            </a:p>
          </p:txBody>
        </p:sp>
        <p:sp>
          <p:nvSpPr>
            <p:cNvPr id="45073" name="Line 17"/>
            <p:cNvSpPr>
              <a:spLocks noChangeShapeType="1"/>
            </p:cNvSpPr>
            <p:nvPr/>
          </p:nvSpPr>
          <p:spPr bwMode="auto">
            <a:xfrm flipH="1">
              <a:off x="1536" y="672"/>
              <a:ext cx="672" cy="720"/>
            </a:xfrm>
            <a:prstGeom prst="line">
              <a:avLst/>
            </a:prstGeom>
            <a:noFill/>
            <a:ln w="28575">
              <a:solidFill>
                <a:schemeClr val="tx1"/>
              </a:solidFill>
              <a:round/>
              <a:headEnd/>
              <a:tailEnd/>
            </a:ln>
          </p:spPr>
          <p:txBody>
            <a:bodyPr wrap="none" anchor="ctr"/>
            <a:lstStyle/>
            <a:p>
              <a:endParaRPr lang="zh-CN" altLang="en-US"/>
            </a:p>
          </p:txBody>
        </p:sp>
        <p:sp>
          <p:nvSpPr>
            <p:cNvPr id="45074" name="Line 18"/>
            <p:cNvSpPr>
              <a:spLocks noChangeShapeType="1"/>
            </p:cNvSpPr>
            <p:nvPr/>
          </p:nvSpPr>
          <p:spPr bwMode="auto">
            <a:xfrm flipH="1" flipV="1">
              <a:off x="4032" y="672"/>
              <a:ext cx="672" cy="816"/>
            </a:xfrm>
            <a:prstGeom prst="line">
              <a:avLst/>
            </a:prstGeom>
            <a:noFill/>
            <a:ln w="28575">
              <a:solidFill>
                <a:schemeClr val="tx1"/>
              </a:solidFill>
              <a:round/>
              <a:headEnd/>
              <a:tailEnd/>
            </a:ln>
          </p:spPr>
          <p:txBody>
            <a:bodyPr wrap="none" anchor="ctr"/>
            <a:lstStyle/>
            <a:p>
              <a:endParaRPr lang="zh-CN" altLang="en-US"/>
            </a:p>
          </p:txBody>
        </p:sp>
      </p:grpSp>
      <p:grpSp>
        <p:nvGrpSpPr>
          <p:cNvPr id="45063" name="Group 19"/>
          <p:cNvGrpSpPr>
            <a:grpSpLocks/>
          </p:cNvGrpSpPr>
          <p:nvPr/>
        </p:nvGrpSpPr>
        <p:grpSpPr bwMode="auto">
          <a:xfrm>
            <a:off x="2438400" y="3505200"/>
            <a:ext cx="5029200" cy="609600"/>
            <a:chOff x="1536" y="2208"/>
            <a:chExt cx="3168" cy="384"/>
          </a:xfrm>
        </p:grpSpPr>
        <p:sp>
          <p:nvSpPr>
            <p:cNvPr id="45069" name="Rectangle 20"/>
            <p:cNvSpPr>
              <a:spLocks noChangeArrowheads="1"/>
            </p:cNvSpPr>
            <p:nvPr/>
          </p:nvSpPr>
          <p:spPr bwMode="auto">
            <a:xfrm>
              <a:off x="2208" y="2256"/>
              <a:ext cx="1824" cy="336"/>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中间代码生成程序</a:t>
              </a:r>
            </a:p>
          </p:txBody>
        </p:sp>
        <p:sp>
          <p:nvSpPr>
            <p:cNvPr id="45070" name="Line 21"/>
            <p:cNvSpPr>
              <a:spLocks noChangeShapeType="1"/>
            </p:cNvSpPr>
            <p:nvPr/>
          </p:nvSpPr>
          <p:spPr bwMode="auto">
            <a:xfrm flipH="1" flipV="1">
              <a:off x="1536" y="2256"/>
              <a:ext cx="672" cy="144"/>
            </a:xfrm>
            <a:prstGeom prst="line">
              <a:avLst/>
            </a:prstGeom>
            <a:noFill/>
            <a:ln w="28575">
              <a:solidFill>
                <a:schemeClr val="tx1"/>
              </a:solidFill>
              <a:round/>
              <a:headEnd/>
              <a:tailEnd/>
            </a:ln>
          </p:spPr>
          <p:txBody>
            <a:bodyPr wrap="none" anchor="ctr"/>
            <a:lstStyle/>
            <a:p>
              <a:endParaRPr lang="zh-CN" altLang="en-US"/>
            </a:p>
          </p:txBody>
        </p:sp>
        <p:sp>
          <p:nvSpPr>
            <p:cNvPr id="45071" name="Line 22"/>
            <p:cNvSpPr>
              <a:spLocks noChangeShapeType="1"/>
            </p:cNvSpPr>
            <p:nvPr/>
          </p:nvSpPr>
          <p:spPr bwMode="auto">
            <a:xfrm flipH="1">
              <a:off x="4032" y="2208"/>
              <a:ext cx="672" cy="192"/>
            </a:xfrm>
            <a:prstGeom prst="line">
              <a:avLst/>
            </a:prstGeom>
            <a:noFill/>
            <a:ln w="28575">
              <a:solidFill>
                <a:schemeClr val="tx1"/>
              </a:solidFill>
              <a:round/>
              <a:headEnd/>
              <a:tailEnd/>
            </a:ln>
          </p:spPr>
          <p:txBody>
            <a:bodyPr wrap="none" anchor="ctr"/>
            <a:lstStyle/>
            <a:p>
              <a:endParaRPr lang="zh-CN" altLang="en-US"/>
            </a:p>
          </p:txBody>
        </p:sp>
      </p:grpSp>
      <p:grpSp>
        <p:nvGrpSpPr>
          <p:cNvPr id="45064" name="Group 23"/>
          <p:cNvGrpSpPr>
            <a:grpSpLocks/>
          </p:cNvGrpSpPr>
          <p:nvPr/>
        </p:nvGrpSpPr>
        <p:grpSpPr bwMode="auto">
          <a:xfrm>
            <a:off x="2438400" y="4038600"/>
            <a:ext cx="5029200" cy="1066800"/>
            <a:chOff x="1536" y="2544"/>
            <a:chExt cx="3168" cy="672"/>
          </a:xfrm>
        </p:grpSpPr>
        <p:sp>
          <p:nvSpPr>
            <p:cNvPr id="45066" name="Rectangle 24"/>
            <p:cNvSpPr>
              <a:spLocks noChangeArrowheads="1"/>
            </p:cNvSpPr>
            <p:nvPr/>
          </p:nvSpPr>
          <p:spPr bwMode="auto">
            <a:xfrm>
              <a:off x="2208" y="2880"/>
              <a:ext cx="1824" cy="336"/>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代码优化程序</a:t>
              </a:r>
            </a:p>
          </p:txBody>
        </p:sp>
        <p:sp>
          <p:nvSpPr>
            <p:cNvPr id="45067" name="Line 25"/>
            <p:cNvSpPr>
              <a:spLocks noChangeShapeType="1"/>
            </p:cNvSpPr>
            <p:nvPr/>
          </p:nvSpPr>
          <p:spPr bwMode="auto">
            <a:xfrm flipH="1" flipV="1">
              <a:off x="1536" y="2544"/>
              <a:ext cx="672" cy="528"/>
            </a:xfrm>
            <a:prstGeom prst="line">
              <a:avLst/>
            </a:prstGeom>
            <a:noFill/>
            <a:ln w="28575">
              <a:solidFill>
                <a:schemeClr val="tx1"/>
              </a:solidFill>
              <a:round/>
              <a:headEnd/>
              <a:tailEnd/>
            </a:ln>
          </p:spPr>
          <p:txBody>
            <a:bodyPr wrap="none" anchor="ctr"/>
            <a:lstStyle/>
            <a:p>
              <a:endParaRPr lang="zh-CN" altLang="en-US"/>
            </a:p>
          </p:txBody>
        </p:sp>
        <p:sp>
          <p:nvSpPr>
            <p:cNvPr id="45068" name="Line 26"/>
            <p:cNvSpPr>
              <a:spLocks noChangeShapeType="1"/>
            </p:cNvSpPr>
            <p:nvPr/>
          </p:nvSpPr>
          <p:spPr bwMode="auto">
            <a:xfrm flipH="1">
              <a:off x="4032" y="2640"/>
              <a:ext cx="672" cy="432"/>
            </a:xfrm>
            <a:prstGeom prst="line">
              <a:avLst/>
            </a:prstGeom>
            <a:noFill/>
            <a:ln w="28575">
              <a:solidFill>
                <a:schemeClr val="tx1"/>
              </a:solidFill>
              <a:round/>
              <a:headEnd/>
              <a:tailEnd/>
            </a:ln>
          </p:spPr>
          <p:txBody>
            <a:bodyPr wrap="none" anchor="ctr"/>
            <a:lstStyle/>
            <a:p>
              <a:endParaRPr lang="zh-CN" altLang="en-US"/>
            </a:p>
          </p:txBody>
        </p:sp>
      </p:grpSp>
      <p:sp>
        <p:nvSpPr>
          <p:cNvPr id="45065" name="Rectangle 27"/>
          <p:cNvSpPr>
            <a:spLocks noChangeArrowheads="1"/>
          </p:cNvSpPr>
          <p:nvPr/>
        </p:nvSpPr>
        <p:spPr bwMode="auto">
          <a:xfrm>
            <a:off x="1905000" y="1371600"/>
            <a:ext cx="533400" cy="4267200"/>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表</a:t>
            </a:r>
          </a:p>
          <a:p>
            <a:pPr eaLnBrk="1" hangingPunct="1">
              <a:spcBef>
                <a:spcPct val="0"/>
              </a:spcBef>
            </a:pPr>
            <a:r>
              <a:rPr kumimoji="1" lang="zh-CN" altLang="en-US"/>
              <a:t>格</a:t>
            </a:r>
          </a:p>
          <a:p>
            <a:pPr eaLnBrk="1" hangingPunct="1">
              <a:spcBef>
                <a:spcPct val="0"/>
              </a:spcBef>
            </a:pPr>
            <a:r>
              <a:rPr kumimoji="1" lang="zh-CN" altLang="en-US"/>
              <a:t>管</a:t>
            </a:r>
          </a:p>
          <a:p>
            <a:pPr eaLnBrk="1" hangingPunct="1">
              <a:spcBef>
                <a:spcPct val="0"/>
              </a:spcBef>
            </a:pPr>
            <a:r>
              <a:rPr kumimoji="1" lang="zh-CN" altLang="en-US"/>
              <a:t>理</a:t>
            </a:r>
          </a:p>
          <a:p>
            <a:pPr eaLnBrk="1" hangingPunct="1">
              <a:spcBef>
                <a:spcPct val="0"/>
              </a:spcBef>
            </a:pPr>
            <a:r>
              <a:rPr kumimoji="1" lang="zh-CN" altLang="en-US"/>
              <a:t>程</a:t>
            </a:r>
          </a:p>
          <a:p>
            <a:pPr eaLnBrk="1" hangingPunct="1">
              <a:spcBef>
                <a:spcPct val="0"/>
              </a:spcBef>
            </a:pPr>
            <a:r>
              <a:rPr kumimoji="1" lang="zh-CN" altLang="en-US"/>
              <a:t>序</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b="1" smtClean="0"/>
              <a:t>符号表</a:t>
            </a:r>
          </a:p>
        </p:txBody>
      </p:sp>
      <p:sp>
        <p:nvSpPr>
          <p:cNvPr id="46083" name="Rectangle 3"/>
          <p:cNvSpPr>
            <a:spLocks noGrp="1" noChangeArrowheads="1"/>
          </p:cNvSpPr>
          <p:nvPr>
            <p:ph type="body" idx="1"/>
          </p:nvPr>
        </p:nvSpPr>
        <p:spPr>
          <a:xfrm>
            <a:off x="1331913" y="1412875"/>
            <a:ext cx="7483475" cy="1600200"/>
          </a:xfrm>
        </p:spPr>
        <p:txBody>
          <a:bodyPr/>
          <a:lstStyle/>
          <a:p>
            <a:pPr eaLnBrk="1" hangingPunct="1"/>
            <a:r>
              <a:rPr lang="zh-CN" altLang="en-US" b="1" smtClean="0"/>
              <a:t>记录源程序中使用的名字</a:t>
            </a:r>
          </a:p>
          <a:p>
            <a:pPr eaLnBrk="1" hangingPunct="1"/>
            <a:r>
              <a:rPr lang="zh-CN" altLang="en-US" b="1" smtClean="0"/>
              <a:t>收集每个名字的各种属性信息</a:t>
            </a:r>
          </a:p>
          <a:p>
            <a:pPr lvl="1" eaLnBrk="1" hangingPunct="1"/>
            <a:r>
              <a:rPr lang="zh-CN" altLang="en-US" b="1" smtClean="0"/>
              <a:t>类型、作用域、分配存储信息</a:t>
            </a:r>
          </a:p>
        </p:txBody>
      </p:sp>
      <p:sp>
        <p:nvSpPr>
          <p:cNvPr id="46084" name="Text Box 4"/>
          <p:cNvSpPr txBox="1">
            <a:spLocks noChangeArrowheads="1"/>
          </p:cNvSpPr>
          <p:nvPr/>
        </p:nvSpPr>
        <p:spPr bwMode="auto">
          <a:xfrm>
            <a:off x="1331913" y="3213100"/>
            <a:ext cx="7200900" cy="3416300"/>
          </a:xfrm>
          <a:prstGeom prst="rect">
            <a:avLst/>
          </a:prstGeom>
          <a:noFill/>
          <a:ln w="28575">
            <a:noFill/>
            <a:miter lim="800000"/>
            <a:headEnd/>
            <a:tailEnd/>
          </a:ln>
        </p:spPr>
        <p:txBody>
          <a:bodyPr>
            <a:spAutoFit/>
          </a:bodyPr>
          <a:lstStyle/>
          <a:p>
            <a:pPr algn="l" eaLnBrk="1" hangingPunct="1"/>
            <a:r>
              <a:rPr kumimoji="1" lang="en-US" altLang="zh-CN" b="1"/>
              <a:t> name:  I  </a:t>
            </a:r>
          </a:p>
          <a:p>
            <a:pPr algn="l" eaLnBrk="1" hangingPunct="1"/>
            <a:r>
              <a:rPr kumimoji="1" lang="en-US" altLang="zh-CN" b="1"/>
              <a:t>              kind</a:t>
            </a:r>
            <a:r>
              <a:rPr kumimoji="1" lang="zh-CN" altLang="en-US" b="1"/>
              <a:t>：常量  </a:t>
            </a:r>
            <a:r>
              <a:rPr kumimoji="1" lang="en-US" altLang="zh-CN" b="1"/>
              <a:t>value</a:t>
            </a:r>
            <a:r>
              <a:rPr kumimoji="1" lang="zh-CN" altLang="en-US" b="1"/>
              <a:t>：35</a:t>
            </a:r>
          </a:p>
          <a:p>
            <a:pPr algn="l" eaLnBrk="1" hangingPunct="1"/>
            <a:r>
              <a:rPr kumimoji="1" lang="en-US" altLang="zh-CN" b="1"/>
              <a:t> name:object  </a:t>
            </a:r>
          </a:p>
          <a:p>
            <a:pPr algn="l" eaLnBrk="1" hangingPunct="1"/>
            <a:r>
              <a:rPr kumimoji="1" lang="en-US" altLang="zh-CN" b="1"/>
              <a:t>               kind</a:t>
            </a:r>
            <a:r>
              <a:rPr kumimoji="1" lang="zh-CN" altLang="en-US" b="1"/>
              <a:t>：变量   </a:t>
            </a:r>
            <a:r>
              <a:rPr kumimoji="1" lang="en-US" altLang="zh-CN" b="1"/>
              <a:t>type</a:t>
            </a:r>
            <a:r>
              <a:rPr kumimoji="1" lang="zh-CN" altLang="en-US" b="1"/>
              <a:t>：实    </a:t>
            </a:r>
            <a:r>
              <a:rPr kumimoji="1" lang="en-US" altLang="zh-CN" b="1"/>
              <a:t>level</a:t>
            </a:r>
            <a:r>
              <a:rPr kumimoji="1" lang="zh-CN" altLang="en-US" b="1"/>
              <a:t>：2      </a:t>
            </a:r>
            <a:r>
              <a:rPr kumimoji="1" lang="en-US" altLang="zh-CN" b="1"/>
              <a:t>add: dx</a:t>
            </a:r>
          </a:p>
          <a:p>
            <a:pPr algn="l" eaLnBrk="1" hangingPunct="1"/>
            <a:r>
              <a:rPr kumimoji="1" lang="zh-CN" altLang="en-US" sz="3200" b="1">
                <a:solidFill>
                  <a:schemeClr val="tx2"/>
                </a:solidFill>
              </a:rPr>
              <a:t>符号表管理</a:t>
            </a:r>
            <a:r>
              <a:rPr kumimoji="1" lang="en-US" altLang="zh-CN" sz="3200" b="1">
                <a:solidFill>
                  <a:schemeClr val="tx2"/>
                </a:solidFill>
              </a:rPr>
              <a:t>(</a:t>
            </a:r>
            <a:r>
              <a:rPr kumimoji="1" lang="zh-CN" altLang="en-US" sz="3200" b="1">
                <a:solidFill>
                  <a:schemeClr val="tx2"/>
                </a:solidFill>
              </a:rPr>
              <a:t>登录，查找）</a:t>
            </a:r>
          </a:p>
          <a:p>
            <a:pPr algn="l" eaLnBrk="1" hangingPunct="1"/>
            <a:r>
              <a:rPr kumimoji="1" lang="en-US" altLang="zh-CN" b="1">
                <a:solidFill>
                  <a:schemeClr val="tx2"/>
                </a:solidFill>
              </a:rPr>
              <a:t>symbol table management</a:t>
            </a:r>
            <a:endParaRPr kumimoji="1" lang="zh-CN" altLang="en-US" b="1">
              <a:solidFill>
                <a:schemeClr val="tx2"/>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611188" y="836613"/>
            <a:ext cx="8532812" cy="5416550"/>
          </a:xfrm>
          <a:prstGeom prst="rect">
            <a:avLst/>
          </a:prstGeom>
          <a:noFill/>
          <a:ln w="9525">
            <a:noFill/>
            <a:miter lim="800000"/>
            <a:headEnd/>
            <a:tailEnd/>
          </a:ln>
        </p:spPr>
        <p:txBody>
          <a:bodyPr>
            <a:spAutoFit/>
          </a:bodyPr>
          <a:lstStyle/>
          <a:p>
            <a:pPr algn="l">
              <a:buFont typeface="Wingdings" pitchFamily="2" charset="2"/>
              <a:buChar char="²"/>
              <a:defRPr/>
            </a:pPr>
            <a:r>
              <a:rPr lang="en-US" altLang="zh-CN" sz="3200" b="1" dirty="0">
                <a:solidFill>
                  <a:srgbClr val="333399"/>
                </a:solidFill>
                <a:latin typeface="楷体_GB2312" pitchFamily="49" charset="-122"/>
                <a:ea typeface="宋体" charset="-122"/>
              </a:rPr>
              <a:t> </a:t>
            </a:r>
            <a:r>
              <a:rPr lang="zh-CN" altLang="en-US" sz="3200" b="1" dirty="0">
                <a:solidFill>
                  <a:srgbClr val="333399"/>
                </a:solidFill>
                <a:latin typeface="楷体_GB2312" pitchFamily="49" charset="-122"/>
                <a:ea typeface="宋体" charset="-122"/>
              </a:rPr>
              <a:t>计算机专业主干课</a:t>
            </a:r>
          </a:p>
          <a:p>
            <a:pPr lvl="1" indent="-228600" algn="l">
              <a:buFont typeface="Symbol" pitchFamily="18" charset="2"/>
              <a:buChar char="-"/>
              <a:defRPr/>
            </a:pPr>
            <a:r>
              <a:rPr lang="zh-CN" altLang="en-US" b="1" dirty="0">
                <a:latin typeface="楷体_GB2312" pitchFamily="49" charset="-122"/>
                <a:ea typeface="宋体" charset="-122"/>
              </a:rPr>
              <a:t>编译程序（系统）是计算机系统的核心支撑软件</a:t>
            </a:r>
          </a:p>
          <a:p>
            <a:pPr lvl="1" algn="l">
              <a:buFont typeface="Symbol" pitchFamily="18" charset="2"/>
              <a:buChar char="-"/>
              <a:defRPr/>
            </a:pPr>
            <a:r>
              <a:rPr lang="zh-CN" altLang="en-US" b="1" dirty="0">
                <a:latin typeface="楷体_GB2312" pitchFamily="49" charset="-122"/>
                <a:ea typeface="宋体" charset="-122"/>
              </a:rPr>
              <a:t> </a:t>
            </a:r>
            <a:r>
              <a:rPr lang="zh-CN" altLang="en-US" b="1" dirty="0">
                <a:solidFill>
                  <a:srgbClr val="333399"/>
                </a:solidFill>
                <a:latin typeface="楷体_GB2312" pitchFamily="49" charset="-122"/>
                <a:ea typeface="宋体" charset="-122"/>
              </a:rPr>
              <a:t>贯穿程序语言、运行时系统、体系结构</a:t>
            </a:r>
          </a:p>
          <a:p>
            <a:pPr lvl="1" algn="l">
              <a:buFont typeface="Symbol" pitchFamily="18" charset="2"/>
              <a:buChar char="-"/>
              <a:defRPr/>
            </a:pPr>
            <a:r>
              <a:rPr lang="zh-CN" altLang="en-US" b="1" dirty="0">
                <a:latin typeface="楷体_GB2312" pitchFamily="49" charset="-122"/>
                <a:ea typeface="宋体" charset="-122"/>
              </a:rPr>
              <a:t> </a:t>
            </a:r>
            <a:r>
              <a:rPr lang="zh-CN" altLang="en-US" b="1" dirty="0">
                <a:solidFill>
                  <a:srgbClr val="333399"/>
                </a:solidFill>
                <a:latin typeface="楷体_GB2312" pitchFamily="49" charset="-122"/>
                <a:ea typeface="宋体" charset="-122"/>
              </a:rPr>
              <a:t>联系计算机科学和计算机工程的典范</a:t>
            </a:r>
            <a:endParaRPr lang="zh-CN" altLang="en-US" b="1" dirty="0">
              <a:latin typeface="楷体_GB2312" pitchFamily="49" charset="-122"/>
              <a:ea typeface="宋体" charset="-122"/>
            </a:endParaRPr>
          </a:p>
          <a:p>
            <a:pPr algn="l">
              <a:buFont typeface="Wingdings" pitchFamily="2" charset="2"/>
              <a:buChar char="²"/>
              <a:defRPr/>
            </a:pPr>
            <a:r>
              <a:rPr lang="zh-CN" altLang="en-US" sz="3200" b="1" dirty="0">
                <a:solidFill>
                  <a:srgbClr val="333399"/>
                </a:solidFill>
                <a:latin typeface="楷体_GB2312" pitchFamily="49" charset="-122"/>
                <a:ea typeface="宋体" charset="-122"/>
              </a:rPr>
              <a:t> </a:t>
            </a:r>
            <a:r>
              <a:rPr lang="zh-CN" altLang="en-US" sz="3200" b="1" dirty="0">
                <a:latin typeface="楷体_GB2312" pitchFamily="49" charset="-122"/>
                <a:ea typeface="宋体" charset="-122"/>
              </a:rPr>
              <a:t>专业工作者必备的基本技能</a:t>
            </a:r>
            <a:endParaRPr lang="zh-CN" altLang="en-US" sz="3200" b="1" dirty="0">
              <a:solidFill>
                <a:srgbClr val="333399"/>
              </a:solidFill>
              <a:latin typeface="楷体_GB2312" pitchFamily="49" charset="-122"/>
              <a:ea typeface="宋体" charset="-122"/>
            </a:endParaRPr>
          </a:p>
          <a:p>
            <a:pPr lvl="1" algn="l">
              <a:buFont typeface="Wingdings" pitchFamily="2" charset="2"/>
              <a:buChar char=" "/>
              <a:defRPr/>
            </a:pPr>
            <a:r>
              <a:rPr lang="zh-CN" altLang="en-US" sz="1000" b="1" dirty="0">
                <a:solidFill>
                  <a:srgbClr val="333399"/>
                </a:solidFill>
                <a:latin typeface="楷体_GB2312" pitchFamily="49" charset="-122"/>
                <a:ea typeface="宋体" charset="-122"/>
              </a:rPr>
              <a:t> </a:t>
            </a:r>
            <a:r>
              <a:rPr lang="zh-CN" altLang="en-US" sz="2800" b="1" dirty="0">
                <a:solidFill>
                  <a:srgbClr val="333399"/>
                </a:solidFill>
                <a:latin typeface="楷体_GB2312" pitchFamily="49" charset="-122"/>
                <a:ea typeface="宋体" charset="-122"/>
              </a:rPr>
              <a:t> </a:t>
            </a:r>
            <a:r>
              <a:rPr lang="zh-CN" altLang="en-US" b="1" dirty="0">
                <a:solidFill>
                  <a:srgbClr val="333399"/>
                </a:solidFill>
                <a:latin typeface="楷体_GB2312" pitchFamily="49" charset="-122"/>
                <a:ea typeface="宋体" charset="-122"/>
              </a:rPr>
              <a:t>编译原理的知识影响到专业人员的素质</a:t>
            </a:r>
          </a:p>
          <a:p>
            <a:pPr lvl="1" algn="l">
              <a:buFont typeface="Symbol" pitchFamily="18" charset="2"/>
              <a:buChar char="-"/>
              <a:defRPr/>
            </a:pPr>
            <a:r>
              <a:rPr lang="zh-CN" altLang="en-US" sz="2800" b="1" dirty="0">
                <a:solidFill>
                  <a:srgbClr val="333399"/>
                </a:solidFill>
                <a:latin typeface="楷体_GB2312" pitchFamily="49" charset="-122"/>
                <a:ea typeface="宋体" charset="-122"/>
              </a:rPr>
              <a:t> 大量专业工作与编译技术相关 </a:t>
            </a:r>
          </a:p>
          <a:p>
            <a:pPr lvl="1" algn="l">
              <a:defRPr/>
            </a:pPr>
            <a:r>
              <a:rPr lang="zh-CN" altLang="en-US" sz="2000" b="1" dirty="0">
                <a:solidFill>
                  <a:srgbClr val="333399"/>
                </a:solidFill>
                <a:latin typeface="楷体_GB2312" pitchFamily="49" charset="-122"/>
                <a:ea typeface="宋体" charset="-122"/>
              </a:rPr>
              <a:t>   高级语言实现，体系结构设计与优化</a:t>
            </a:r>
            <a:r>
              <a:rPr lang="en-US" altLang="zh-CN" sz="2000" b="1" dirty="0">
                <a:solidFill>
                  <a:srgbClr val="333399"/>
                </a:solidFill>
                <a:latin typeface="楷体_GB2312" pitchFamily="49" charset="-122"/>
                <a:ea typeface="宋体" charset="-122"/>
              </a:rPr>
              <a:t>(</a:t>
            </a:r>
            <a:r>
              <a:rPr lang="zh-CN" altLang="en-US" sz="2000" b="1" dirty="0">
                <a:solidFill>
                  <a:srgbClr val="333399"/>
                </a:solidFill>
                <a:latin typeface="楷体_GB2312" pitchFamily="49" charset="-122"/>
                <a:ea typeface="宋体" charset="-122"/>
              </a:rPr>
              <a:t>芯片设计</a:t>
            </a:r>
            <a:r>
              <a:rPr lang="en-US" altLang="zh-CN" sz="2000" b="1" dirty="0">
                <a:solidFill>
                  <a:srgbClr val="333399"/>
                </a:solidFill>
                <a:latin typeface="楷体_GB2312" pitchFamily="49" charset="-122"/>
                <a:ea typeface="宋体" charset="-122"/>
              </a:rPr>
              <a:t>)</a:t>
            </a:r>
            <a:r>
              <a:rPr lang="zh-CN" altLang="en-US" sz="2000" b="1" dirty="0">
                <a:solidFill>
                  <a:srgbClr val="333399"/>
                </a:solidFill>
                <a:latin typeface="楷体_GB2312" pitchFamily="49" charset="-122"/>
                <a:ea typeface="宋体" charset="-122"/>
              </a:rPr>
              <a:t>，硬件综合，二进制翻译，智能编辑器，面向领域的语言以及业务逻辑语言的实现，软件静态分析，逆向工程，调试器，模型驱动的开发，程序验证，</a:t>
            </a:r>
            <a:r>
              <a:rPr lang="en-US" altLang="zh-CN" b="1" dirty="0">
                <a:solidFill>
                  <a:srgbClr val="333399"/>
                </a:solidFill>
                <a:ea typeface="宋体" charset="-122"/>
              </a:rPr>
              <a:t>…</a:t>
            </a:r>
            <a:endParaRPr lang="en-US" altLang="zh-CN" b="1" dirty="0">
              <a:solidFill>
                <a:srgbClr val="333399"/>
              </a:solidFill>
              <a:latin typeface="楷体_GB2312" pitchFamily="49" charset="-122"/>
              <a:ea typeface="宋体" charset="-122"/>
            </a:endParaRPr>
          </a:p>
        </p:txBody>
      </p:sp>
      <p:sp>
        <p:nvSpPr>
          <p:cNvPr id="12291"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2"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3"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4"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5" name="Rectangle 20"/>
          <p:cNvSpPr>
            <a:spLocks noChangeArrowheads="1"/>
          </p:cNvSpPr>
          <p:nvPr/>
        </p:nvSpPr>
        <p:spPr bwMode="auto">
          <a:xfrm>
            <a:off x="1497013" y="188913"/>
            <a:ext cx="3219450" cy="641350"/>
          </a:xfrm>
          <a:prstGeom prst="rect">
            <a:avLst/>
          </a:prstGeom>
          <a:noFill/>
          <a:ln w="9525" algn="ctr">
            <a:noFill/>
            <a:miter lim="800000"/>
            <a:headEnd/>
            <a:tailEnd/>
          </a:ln>
        </p:spPr>
        <p:txBody>
          <a:bodyPr wrap="none">
            <a:spAutoFit/>
          </a:bodyPr>
          <a:lstStyle/>
          <a:p>
            <a:pPr>
              <a:lnSpc>
                <a:spcPct val="90000"/>
              </a:lnSpc>
            </a:pPr>
            <a:r>
              <a:rPr lang="zh-CN" altLang="en-US" sz="4000">
                <a:latin typeface="华文行楷" pitchFamily="2" charset="-122"/>
                <a:ea typeface="华文行楷" pitchFamily="2" charset="-122"/>
              </a:rPr>
              <a:t>课 程 的 地 位</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2">
            <a:hlinkClick r:id="rId3" action="ppaction://hlinksldjump"/>
          </p:cNvPr>
          <p:cNvSpPr txBox="1">
            <a:spLocks noChangeArrowheads="1"/>
          </p:cNvSpPr>
          <p:nvPr/>
        </p:nvSpPr>
        <p:spPr bwMode="auto">
          <a:xfrm>
            <a:off x="827088" y="333375"/>
            <a:ext cx="8316912" cy="800100"/>
          </a:xfrm>
          <a:prstGeom prst="rect">
            <a:avLst/>
          </a:prstGeom>
          <a:noFill/>
          <a:ln w="9525">
            <a:noFill/>
            <a:miter lim="800000"/>
            <a:headEnd/>
            <a:tailEnd/>
          </a:ln>
        </p:spPr>
        <p:txBody>
          <a:bodyPr>
            <a:spAutoFit/>
          </a:bodyPr>
          <a:lstStyle/>
          <a:p>
            <a:pPr algn="l">
              <a:buFont typeface="Wingdings" pitchFamily="2" charset="2"/>
              <a:buNone/>
            </a:pPr>
            <a:endParaRPr lang="zh-CN" altLang="en-US" sz="1000">
              <a:solidFill>
                <a:srgbClr val="333399"/>
              </a:solidFill>
            </a:endParaRPr>
          </a:p>
          <a:p>
            <a:pPr lvl="1" algn="l"/>
            <a:r>
              <a:rPr lang="zh-CN" altLang="en-US">
                <a:solidFill>
                  <a:srgbClr val="333399"/>
                </a:solidFill>
                <a:latin typeface="楷体_GB2312" pitchFamily="49" charset="-122"/>
              </a:rPr>
              <a:t>收集每个名字的各种属性用于语义分析及代码生成</a:t>
            </a:r>
          </a:p>
        </p:txBody>
      </p:sp>
      <p:sp>
        <p:nvSpPr>
          <p:cNvPr id="307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8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graphicFrame>
        <p:nvGraphicFramePr>
          <p:cNvPr id="3074" name="Object 13"/>
          <p:cNvGraphicFramePr>
            <a:graphicFrameLocks noChangeAspect="1"/>
          </p:cNvGraphicFramePr>
          <p:nvPr/>
        </p:nvGraphicFramePr>
        <p:xfrm>
          <a:off x="2987675" y="1700213"/>
          <a:ext cx="5826125" cy="3965575"/>
        </p:xfrm>
        <a:graphic>
          <a:graphicData uri="http://schemas.openxmlformats.org/presentationml/2006/ole">
            <p:oleObj spid="_x0000_s3074" name="Visio" r:id="rId4" imgW="6309970" imgH="4101389" progId="">
              <p:embed/>
            </p:oleObj>
          </a:graphicData>
        </a:graphic>
      </p:graphicFrame>
      <p:graphicFrame>
        <p:nvGraphicFramePr>
          <p:cNvPr id="3075" name="Object 14"/>
          <p:cNvGraphicFramePr>
            <a:graphicFrameLocks noChangeAspect="1"/>
          </p:cNvGraphicFramePr>
          <p:nvPr/>
        </p:nvGraphicFramePr>
        <p:xfrm>
          <a:off x="1042988" y="2349500"/>
          <a:ext cx="2520950" cy="2124075"/>
        </p:xfrm>
        <a:graphic>
          <a:graphicData uri="http://schemas.openxmlformats.org/presentationml/2006/ole">
            <p:oleObj spid="_x0000_s3075" name="Visio" r:id="rId5" imgW="2015033" imgH="1834591" progId="">
              <p:embed/>
            </p:oleObj>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07"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08"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09"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10" name="Text Box 7">
            <a:hlinkClick r:id="rId2" action="ppaction://hlinksldjump"/>
          </p:cNvPr>
          <p:cNvSpPr txBox="1">
            <a:spLocks noChangeArrowheads="1"/>
          </p:cNvSpPr>
          <p:nvPr/>
        </p:nvSpPr>
        <p:spPr bwMode="auto">
          <a:xfrm>
            <a:off x="827088" y="1331913"/>
            <a:ext cx="7561262" cy="3754437"/>
          </a:xfrm>
          <a:prstGeom prst="rect">
            <a:avLst/>
          </a:prstGeom>
          <a:noFill/>
          <a:ln w="9525">
            <a:noFill/>
            <a:miter lim="800000"/>
            <a:headEnd/>
            <a:tailEnd/>
          </a:ln>
        </p:spPr>
        <p:txBody>
          <a:bodyPr>
            <a:spAutoFit/>
          </a:bodyPr>
          <a:lstStyle/>
          <a:p>
            <a:pPr algn="l">
              <a:buFont typeface="Wingdings" pitchFamily="2" charset="2"/>
              <a:buNone/>
            </a:pPr>
            <a:endParaRPr lang="zh-CN" altLang="en-US" sz="1000"/>
          </a:p>
          <a:p>
            <a:pPr lvl="2" algn="l">
              <a:buFont typeface="Symbol" pitchFamily="18" charset="2"/>
              <a:buChar char="-"/>
            </a:pPr>
            <a:r>
              <a:rPr lang="zh-CN" altLang="en-US" sz="2800"/>
              <a:t> </a:t>
            </a:r>
            <a:r>
              <a:rPr lang="zh-CN" altLang="en-US" sz="2800">
                <a:solidFill>
                  <a:srgbClr val="333399"/>
                </a:solidFill>
              </a:rPr>
              <a:t>检查错误</a:t>
            </a:r>
          </a:p>
          <a:p>
            <a:pPr lvl="2" algn="l"/>
            <a:endParaRPr lang="zh-CN" altLang="en-US" sz="1000">
              <a:solidFill>
                <a:srgbClr val="333399"/>
              </a:solidFill>
            </a:endParaRPr>
          </a:p>
          <a:p>
            <a:pPr lvl="2" algn="l"/>
            <a:r>
              <a:rPr lang="zh-CN" altLang="en-US" sz="2800">
                <a:solidFill>
                  <a:srgbClr val="333399"/>
                </a:solidFill>
              </a:rPr>
              <a:t>   </a:t>
            </a:r>
            <a:r>
              <a:rPr lang="zh-CN" altLang="en-US">
                <a:solidFill>
                  <a:srgbClr val="333399"/>
                </a:solidFill>
              </a:rPr>
              <a:t>报告出错信息（</a:t>
            </a:r>
            <a:r>
              <a:rPr lang="en-US" altLang="zh-CN" i="1">
                <a:solidFill>
                  <a:srgbClr val="333399"/>
                </a:solidFill>
              </a:rPr>
              <a:t>error reporting</a:t>
            </a:r>
            <a:r>
              <a:rPr lang="zh-CN" altLang="en-US">
                <a:solidFill>
                  <a:srgbClr val="333399"/>
                </a:solidFill>
              </a:rPr>
              <a:t>）</a:t>
            </a:r>
            <a:r>
              <a:rPr lang="zh-CN" altLang="en-US" sz="2800"/>
              <a:t> </a:t>
            </a:r>
          </a:p>
          <a:p>
            <a:pPr lvl="2" algn="l"/>
            <a:endParaRPr lang="zh-CN" altLang="en-US" sz="1000">
              <a:solidFill>
                <a:srgbClr val="333399"/>
              </a:solidFill>
            </a:endParaRPr>
          </a:p>
          <a:p>
            <a:pPr lvl="2" algn="l">
              <a:buFont typeface="Symbol" pitchFamily="18" charset="2"/>
              <a:buChar char="-"/>
            </a:pPr>
            <a:r>
              <a:rPr lang="zh-CN" altLang="en-US" sz="2800"/>
              <a:t> </a:t>
            </a:r>
            <a:r>
              <a:rPr lang="zh-CN" altLang="en-US" sz="2800">
                <a:solidFill>
                  <a:srgbClr val="333399"/>
                </a:solidFill>
              </a:rPr>
              <a:t>排错</a:t>
            </a:r>
          </a:p>
          <a:p>
            <a:pPr lvl="2" algn="l"/>
            <a:endParaRPr lang="zh-CN" altLang="en-US" sz="1000">
              <a:solidFill>
                <a:srgbClr val="333399"/>
              </a:solidFill>
            </a:endParaRPr>
          </a:p>
          <a:p>
            <a:pPr lvl="2" algn="l"/>
            <a:r>
              <a:rPr lang="zh-CN" altLang="en-US" sz="2800"/>
              <a:t>   </a:t>
            </a:r>
            <a:r>
              <a:rPr lang="zh-CN" altLang="en-US">
                <a:solidFill>
                  <a:srgbClr val="333399"/>
                </a:solidFill>
              </a:rPr>
              <a:t>恢复编译工作（</a:t>
            </a:r>
            <a:r>
              <a:rPr lang="en-US" altLang="zh-CN" i="1">
                <a:solidFill>
                  <a:srgbClr val="333399"/>
                </a:solidFill>
              </a:rPr>
              <a:t>error recovery</a:t>
            </a:r>
            <a:r>
              <a:rPr lang="zh-CN" altLang="en-US">
                <a:solidFill>
                  <a:srgbClr val="333399"/>
                </a:solidFill>
              </a:rPr>
              <a:t>）</a:t>
            </a:r>
            <a:r>
              <a:rPr lang="zh-CN" altLang="en-US" sz="2800"/>
              <a:t> </a:t>
            </a:r>
            <a:endParaRPr lang="zh-CN" altLang="en-US" sz="2800">
              <a:solidFill>
                <a:srgbClr val="333399"/>
              </a:solidFill>
            </a:endParaRPr>
          </a:p>
          <a:p>
            <a:pPr lvl="1" algn="l"/>
            <a:endParaRPr lang="en-US" altLang="zh-CN" sz="1000"/>
          </a:p>
        </p:txBody>
      </p:sp>
      <p:sp>
        <p:nvSpPr>
          <p:cNvPr id="8" name="Rectangle 2"/>
          <p:cNvSpPr txBox="1">
            <a:spLocks noChangeArrowheads="1"/>
          </p:cNvSpPr>
          <p:nvPr/>
        </p:nvSpPr>
        <p:spPr>
          <a:xfrm>
            <a:off x="1173163" y="457200"/>
            <a:ext cx="7772400" cy="1143000"/>
          </a:xfrm>
          <a:prstGeom prst="rect">
            <a:avLst/>
          </a:prstGeom>
        </p:spPr>
        <p:txBody>
          <a:bodyPr/>
          <a:lstStyle/>
          <a:p>
            <a:pPr algn="l" eaLnBrk="1" hangingPunct="1">
              <a:spcBef>
                <a:spcPct val="0"/>
              </a:spcBef>
              <a:defRPr/>
            </a:pPr>
            <a:r>
              <a:rPr kumimoji="1" lang="zh-CN" altLang="en-US" sz="4400" b="1" kern="0">
                <a:solidFill>
                  <a:schemeClr val="tx2"/>
                </a:solidFill>
                <a:latin typeface="+mj-lt"/>
                <a:ea typeface="+mj-ea"/>
                <a:cs typeface="+mj-cs"/>
              </a:rPr>
              <a:t>出错处理(</a:t>
            </a:r>
            <a:r>
              <a:rPr kumimoji="1" lang="en-US" altLang="zh-CN" sz="4400" b="1" kern="0">
                <a:solidFill>
                  <a:schemeClr val="tx2"/>
                </a:solidFill>
                <a:latin typeface="+mj-lt"/>
                <a:ea typeface="+mj-ea"/>
                <a:cs typeface="+mj-cs"/>
              </a:rPr>
              <a:t>error handling</a:t>
            </a:r>
            <a:r>
              <a:rPr kumimoji="1" lang="zh-CN" altLang="en-US" sz="4400" b="1" kern="0">
                <a:solidFill>
                  <a:schemeClr val="tx2"/>
                </a:solidFill>
                <a:latin typeface="+mj-lt"/>
                <a:ea typeface="+mj-ea"/>
                <a:cs typeface="+mj-cs"/>
              </a:rPr>
              <a:t> ）	</a:t>
            </a:r>
            <a:endParaRPr kumimoji="1" lang="zh-CN" altLang="en-US" sz="4400" b="1" kern="0" dirty="0">
              <a:solidFill>
                <a:schemeClr val="tx2"/>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31913" y="260350"/>
            <a:ext cx="7613650" cy="1873250"/>
          </a:xfrm>
        </p:spPr>
        <p:txBody>
          <a:bodyPr/>
          <a:lstStyle/>
          <a:p>
            <a:pPr eaLnBrk="1" hangingPunct="1"/>
            <a:r>
              <a:rPr lang="en-US" altLang="zh-CN" sz="4000" b="1" smtClean="0"/>
              <a:t/>
            </a:r>
            <a:br>
              <a:rPr lang="en-US" altLang="zh-CN" sz="4000" b="1" smtClean="0"/>
            </a:br>
            <a:r>
              <a:rPr lang="en-US" altLang="zh-CN" b="1" smtClean="0"/>
              <a:t>1.2</a:t>
            </a:r>
            <a:r>
              <a:rPr lang="zh-CN" altLang="en-US" b="1" smtClean="0"/>
              <a:t>程序设计语言的实现</a:t>
            </a:r>
            <a:r>
              <a:rPr lang="zh-CN" altLang="en-US" sz="4000" b="1" smtClean="0"/>
              <a:t/>
            </a:r>
            <a:br>
              <a:rPr lang="zh-CN" altLang="en-US" sz="4000" b="1" smtClean="0"/>
            </a:br>
            <a:r>
              <a:rPr lang="zh-CN" altLang="en-US" sz="1000" b="1" smtClean="0"/>
              <a:t/>
            </a:r>
            <a:br>
              <a:rPr lang="zh-CN" altLang="en-US" sz="1000" b="1" smtClean="0"/>
            </a:br>
            <a:r>
              <a:rPr lang="zh-CN" altLang="en-US" sz="2400" b="1" smtClean="0"/>
              <a:t>有些语言基本通过解释程序 </a:t>
            </a:r>
            <a:r>
              <a:rPr lang="en-US" altLang="zh-CN" sz="2400" b="1" smtClean="0"/>
              <a:t>  Java</a:t>
            </a:r>
            <a:r>
              <a:rPr lang="zh-CN" altLang="en-US" sz="2400" b="1" smtClean="0"/>
              <a:t>的</a:t>
            </a:r>
            <a:r>
              <a:rPr lang="en-US" altLang="zh-CN" sz="2400" b="1" smtClean="0"/>
              <a:t>Bytecode</a:t>
            </a:r>
            <a:br>
              <a:rPr lang="en-US" altLang="zh-CN" sz="2400" b="1" smtClean="0"/>
            </a:br>
            <a:r>
              <a:rPr lang="zh-CN" altLang="en-US" sz="2400" b="1" smtClean="0"/>
              <a:t>有些环境同时提供编译程序和解释系统</a:t>
            </a:r>
            <a:r>
              <a:rPr lang="en-US" altLang="zh-CN" sz="4000" b="1" smtClean="0"/>
              <a:t> </a:t>
            </a:r>
            <a:r>
              <a:rPr lang="en-US" altLang="zh-CN" sz="2400" b="1" smtClean="0"/>
              <a:t>Lisp</a:t>
            </a:r>
            <a:r>
              <a:rPr lang="zh-CN" altLang="en-US" sz="4000" b="1" smtClean="0"/>
              <a:t> </a:t>
            </a:r>
            <a:br>
              <a:rPr lang="zh-CN" altLang="en-US" sz="4000" b="1" smtClean="0"/>
            </a:br>
            <a:endParaRPr lang="zh-CN" altLang="en-US" sz="4000" b="1" smtClean="0"/>
          </a:p>
        </p:txBody>
      </p:sp>
      <p:sp>
        <p:nvSpPr>
          <p:cNvPr id="48131" name="Rectangle 3"/>
          <p:cNvSpPr>
            <a:spLocks noGrp="1" noChangeArrowheads="1"/>
          </p:cNvSpPr>
          <p:nvPr>
            <p:ph type="body" idx="1"/>
          </p:nvPr>
        </p:nvSpPr>
        <p:spPr>
          <a:xfrm>
            <a:off x="1371600" y="2060575"/>
            <a:ext cx="7772400" cy="1079500"/>
          </a:xfrm>
        </p:spPr>
        <p:txBody>
          <a:bodyPr/>
          <a:lstStyle/>
          <a:p>
            <a:pPr eaLnBrk="1" hangingPunct="1">
              <a:buFont typeface="Monotype Sorts" pitchFamily="2" charset="2"/>
              <a:buNone/>
            </a:pPr>
            <a:r>
              <a:rPr lang="en-US" altLang="zh-CN" sz="2400" b="1" smtClean="0"/>
              <a:t>C </a:t>
            </a:r>
            <a:r>
              <a:rPr lang="zh-CN" altLang="en-US" sz="2400" b="1" smtClean="0"/>
              <a:t>语言是编译型的</a:t>
            </a:r>
          </a:p>
          <a:p>
            <a:pPr eaLnBrk="1" hangingPunct="1">
              <a:buFont typeface="Monotype Sorts" pitchFamily="2" charset="2"/>
              <a:buNone/>
            </a:pPr>
            <a:r>
              <a:rPr lang="zh-CN" altLang="en-US" sz="2400" b="1" smtClean="0"/>
              <a:t>高级语言的实现主要的途径有两个：</a:t>
            </a:r>
            <a:r>
              <a:rPr lang="zh-CN" altLang="en-US" b="1" smtClean="0"/>
              <a:t>编译和解释</a:t>
            </a:r>
            <a:endParaRPr lang="zh-CN" altLang="en-US" sz="2400" b="1" smtClean="0"/>
          </a:p>
          <a:p>
            <a:pPr eaLnBrk="1" hangingPunct="1">
              <a:buFont typeface="Monotype Sorts" pitchFamily="2" charset="2"/>
              <a:buNone/>
            </a:pPr>
            <a:endParaRPr lang="zh-CN" altLang="en-US" b="1" smtClean="0"/>
          </a:p>
          <a:p>
            <a:pPr eaLnBrk="1" hangingPunct="1">
              <a:buFont typeface="Monotype Sorts" pitchFamily="2" charset="2"/>
              <a:buNone/>
            </a:pPr>
            <a:endParaRPr lang="zh-CN" altLang="en-US" b="1" smtClean="0"/>
          </a:p>
          <a:p>
            <a:pPr eaLnBrk="1" hangingPunct="1">
              <a:buFont typeface="Monotype Sorts" pitchFamily="2" charset="2"/>
              <a:buNone/>
            </a:pPr>
            <a:endParaRPr lang="zh-CN" altLang="en-US" b="1" smtClean="0"/>
          </a:p>
          <a:p>
            <a:pPr eaLnBrk="1" hangingPunct="1">
              <a:buFont typeface="Monotype Sorts" pitchFamily="2" charset="2"/>
              <a:buNone/>
            </a:pPr>
            <a:endParaRPr lang="zh-CN" altLang="en-US" b="1" smtClean="0"/>
          </a:p>
          <a:p>
            <a:pPr eaLnBrk="1" hangingPunct="1">
              <a:buFont typeface="Monotype Sorts" pitchFamily="2" charset="2"/>
              <a:buNone/>
            </a:pPr>
            <a:endParaRPr lang="zh-CN" altLang="en-US" b="1" smtClean="0"/>
          </a:p>
        </p:txBody>
      </p:sp>
      <p:sp>
        <p:nvSpPr>
          <p:cNvPr id="48132" name="Text Box 4"/>
          <p:cNvSpPr txBox="1">
            <a:spLocks noChangeArrowheads="1"/>
          </p:cNvSpPr>
          <p:nvPr/>
        </p:nvSpPr>
        <p:spPr bwMode="auto">
          <a:xfrm>
            <a:off x="4859338" y="3722688"/>
            <a:ext cx="1489075" cy="466725"/>
          </a:xfrm>
          <a:prstGeom prst="rect">
            <a:avLst/>
          </a:prstGeom>
          <a:noFill/>
          <a:ln w="9525">
            <a:solidFill>
              <a:schemeClr val="tx1"/>
            </a:solidFill>
            <a:miter lim="800000"/>
            <a:headEnd/>
            <a:tailEnd/>
          </a:ln>
        </p:spPr>
        <p:txBody>
          <a:bodyPr wrap="none">
            <a:spAutoFit/>
          </a:bodyPr>
          <a:lstStyle/>
          <a:p>
            <a:pPr algn="l" eaLnBrk="1" hangingPunct="1"/>
            <a:r>
              <a:rPr kumimoji="1" lang="zh-CN" altLang="en-US"/>
              <a:t> 编译程序</a:t>
            </a:r>
          </a:p>
        </p:txBody>
      </p:sp>
      <p:sp>
        <p:nvSpPr>
          <p:cNvPr id="48133" name="Oval 5"/>
          <p:cNvSpPr>
            <a:spLocks noChangeArrowheads="1"/>
          </p:cNvSpPr>
          <p:nvPr/>
        </p:nvSpPr>
        <p:spPr bwMode="auto">
          <a:xfrm>
            <a:off x="6804025" y="3362325"/>
            <a:ext cx="1981200" cy="1219200"/>
          </a:xfrm>
          <a:prstGeom prst="ellipse">
            <a:avLst/>
          </a:prstGeom>
          <a:noFill/>
          <a:ln w="9525">
            <a:solidFill>
              <a:schemeClr val="tx1"/>
            </a:solidFill>
            <a:round/>
            <a:headEnd/>
            <a:tailEnd/>
          </a:ln>
        </p:spPr>
        <p:txBody>
          <a:bodyPr wrap="none" anchor="ctr"/>
          <a:lstStyle/>
          <a:p>
            <a:endParaRPr lang="zh-CN" altLang="en-US"/>
          </a:p>
        </p:txBody>
      </p:sp>
      <p:sp>
        <p:nvSpPr>
          <p:cNvPr id="48134" name="Rectangle 6"/>
          <p:cNvSpPr>
            <a:spLocks noChangeArrowheads="1"/>
          </p:cNvSpPr>
          <p:nvPr/>
        </p:nvSpPr>
        <p:spPr bwMode="auto">
          <a:xfrm>
            <a:off x="6804025" y="3722688"/>
            <a:ext cx="2012950" cy="457200"/>
          </a:xfrm>
          <a:prstGeom prst="rect">
            <a:avLst/>
          </a:prstGeom>
          <a:noFill/>
          <a:ln w="9525">
            <a:noFill/>
            <a:miter lim="800000"/>
            <a:headEnd/>
            <a:tailEnd/>
          </a:ln>
        </p:spPr>
        <p:txBody>
          <a:bodyPr wrap="none">
            <a:spAutoFit/>
          </a:bodyPr>
          <a:lstStyle/>
          <a:p>
            <a:r>
              <a:rPr kumimoji="1" lang="zh-CN" altLang="en-US"/>
              <a:t>低级语言程序</a:t>
            </a:r>
          </a:p>
        </p:txBody>
      </p:sp>
      <p:sp>
        <p:nvSpPr>
          <p:cNvPr id="48135" name="Oval 7"/>
          <p:cNvSpPr>
            <a:spLocks noChangeArrowheads="1"/>
          </p:cNvSpPr>
          <p:nvPr/>
        </p:nvSpPr>
        <p:spPr bwMode="auto">
          <a:xfrm>
            <a:off x="2339975" y="3362325"/>
            <a:ext cx="1981200" cy="1219200"/>
          </a:xfrm>
          <a:prstGeom prst="ellipse">
            <a:avLst/>
          </a:prstGeom>
          <a:noFill/>
          <a:ln w="9525">
            <a:solidFill>
              <a:schemeClr val="tx1"/>
            </a:solidFill>
            <a:round/>
            <a:headEnd/>
            <a:tailEnd/>
          </a:ln>
        </p:spPr>
        <p:txBody>
          <a:bodyPr wrap="none" anchor="ctr"/>
          <a:lstStyle/>
          <a:p>
            <a:endParaRPr lang="zh-CN" altLang="en-US"/>
          </a:p>
        </p:txBody>
      </p:sp>
      <p:sp>
        <p:nvSpPr>
          <p:cNvPr id="48136" name="Rectangle 8"/>
          <p:cNvSpPr>
            <a:spLocks noChangeArrowheads="1"/>
          </p:cNvSpPr>
          <p:nvPr/>
        </p:nvSpPr>
        <p:spPr bwMode="auto">
          <a:xfrm>
            <a:off x="2268538" y="3795713"/>
            <a:ext cx="2012950" cy="457200"/>
          </a:xfrm>
          <a:prstGeom prst="rect">
            <a:avLst/>
          </a:prstGeom>
          <a:noFill/>
          <a:ln w="9525">
            <a:noFill/>
            <a:miter lim="800000"/>
            <a:headEnd/>
            <a:tailEnd/>
          </a:ln>
        </p:spPr>
        <p:txBody>
          <a:bodyPr wrap="none">
            <a:spAutoFit/>
          </a:bodyPr>
          <a:lstStyle/>
          <a:p>
            <a:r>
              <a:rPr kumimoji="1" lang="zh-CN" altLang="en-US"/>
              <a:t>高级语言程序</a:t>
            </a:r>
          </a:p>
        </p:txBody>
      </p:sp>
      <p:sp>
        <p:nvSpPr>
          <p:cNvPr id="48137" name="Line 9"/>
          <p:cNvSpPr>
            <a:spLocks noChangeShapeType="1"/>
          </p:cNvSpPr>
          <p:nvPr/>
        </p:nvSpPr>
        <p:spPr bwMode="auto">
          <a:xfrm>
            <a:off x="4325938" y="3938588"/>
            <a:ext cx="533400" cy="0"/>
          </a:xfrm>
          <a:prstGeom prst="line">
            <a:avLst/>
          </a:prstGeom>
          <a:noFill/>
          <a:ln w="9525">
            <a:solidFill>
              <a:schemeClr val="tx1"/>
            </a:solidFill>
            <a:round/>
            <a:headEnd/>
            <a:tailEnd type="triangle" w="med" len="med"/>
          </a:ln>
        </p:spPr>
        <p:txBody>
          <a:bodyPr/>
          <a:lstStyle/>
          <a:p>
            <a:endParaRPr lang="zh-CN" altLang="en-US"/>
          </a:p>
        </p:txBody>
      </p:sp>
      <p:sp>
        <p:nvSpPr>
          <p:cNvPr id="48138" name="Line 10"/>
          <p:cNvSpPr>
            <a:spLocks noChangeShapeType="1"/>
          </p:cNvSpPr>
          <p:nvPr/>
        </p:nvSpPr>
        <p:spPr bwMode="auto">
          <a:xfrm>
            <a:off x="6342063" y="3998913"/>
            <a:ext cx="461962" cy="6350"/>
          </a:xfrm>
          <a:prstGeom prst="line">
            <a:avLst/>
          </a:prstGeom>
          <a:noFill/>
          <a:ln w="9525">
            <a:solidFill>
              <a:schemeClr val="tx1"/>
            </a:solidFill>
            <a:round/>
            <a:headEnd/>
            <a:tailEnd type="triangle" w="med" len="med"/>
          </a:ln>
        </p:spPr>
        <p:txBody>
          <a:bodyPr/>
          <a:lstStyle/>
          <a:p>
            <a:endParaRPr lang="zh-CN" altLang="en-US"/>
          </a:p>
        </p:txBody>
      </p:sp>
      <p:sp>
        <p:nvSpPr>
          <p:cNvPr id="48139" name="Oval 11"/>
          <p:cNvSpPr>
            <a:spLocks noChangeArrowheads="1"/>
          </p:cNvSpPr>
          <p:nvPr/>
        </p:nvSpPr>
        <p:spPr bwMode="auto">
          <a:xfrm>
            <a:off x="2287588" y="4941888"/>
            <a:ext cx="1981200" cy="1219200"/>
          </a:xfrm>
          <a:prstGeom prst="ellipse">
            <a:avLst/>
          </a:prstGeom>
          <a:noFill/>
          <a:ln w="9525">
            <a:solidFill>
              <a:schemeClr val="tx1"/>
            </a:solidFill>
            <a:round/>
            <a:headEnd/>
            <a:tailEnd/>
          </a:ln>
        </p:spPr>
        <p:txBody>
          <a:bodyPr wrap="none" anchor="ctr"/>
          <a:lstStyle/>
          <a:p>
            <a:endParaRPr lang="zh-CN" altLang="en-US"/>
          </a:p>
        </p:txBody>
      </p:sp>
      <p:sp>
        <p:nvSpPr>
          <p:cNvPr id="48140" name="Rectangle 12"/>
          <p:cNvSpPr>
            <a:spLocks noChangeArrowheads="1"/>
          </p:cNvSpPr>
          <p:nvPr/>
        </p:nvSpPr>
        <p:spPr bwMode="auto">
          <a:xfrm>
            <a:off x="2214563" y="5229225"/>
            <a:ext cx="2012950" cy="457200"/>
          </a:xfrm>
          <a:prstGeom prst="rect">
            <a:avLst/>
          </a:prstGeom>
          <a:noFill/>
          <a:ln w="9525">
            <a:noFill/>
            <a:miter lim="800000"/>
            <a:headEnd/>
            <a:tailEnd/>
          </a:ln>
        </p:spPr>
        <p:txBody>
          <a:bodyPr wrap="none">
            <a:spAutoFit/>
          </a:bodyPr>
          <a:lstStyle/>
          <a:p>
            <a:r>
              <a:rPr kumimoji="1" lang="zh-CN" altLang="en-US"/>
              <a:t>高级语言程序</a:t>
            </a:r>
          </a:p>
        </p:txBody>
      </p:sp>
      <p:sp>
        <p:nvSpPr>
          <p:cNvPr id="48141" name="Line 13"/>
          <p:cNvSpPr>
            <a:spLocks noChangeShapeType="1"/>
          </p:cNvSpPr>
          <p:nvPr/>
        </p:nvSpPr>
        <p:spPr bwMode="auto">
          <a:xfrm>
            <a:off x="4303713" y="5516563"/>
            <a:ext cx="677862" cy="0"/>
          </a:xfrm>
          <a:prstGeom prst="line">
            <a:avLst/>
          </a:prstGeom>
          <a:noFill/>
          <a:ln w="9525">
            <a:solidFill>
              <a:schemeClr val="tx1"/>
            </a:solidFill>
            <a:round/>
            <a:headEnd/>
            <a:tailEnd type="triangle" w="med" len="med"/>
          </a:ln>
        </p:spPr>
        <p:txBody>
          <a:bodyPr/>
          <a:lstStyle/>
          <a:p>
            <a:endParaRPr lang="zh-CN" altLang="en-US"/>
          </a:p>
        </p:txBody>
      </p:sp>
      <p:sp>
        <p:nvSpPr>
          <p:cNvPr id="48142" name="Text Box 14"/>
          <p:cNvSpPr txBox="1">
            <a:spLocks noChangeArrowheads="1"/>
          </p:cNvSpPr>
          <p:nvPr/>
        </p:nvSpPr>
        <p:spPr bwMode="auto">
          <a:xfrm>
            <a:off x="4951413" y="5300663"/>
            <a:ext cx="1489075" cy="466725"/>
          </a:xfrm>
          <a:prstGeom prst="rect">
            <a:avLst/>
          </a:prstGeom>
          <a:noFill/>
          <a:ln w="9525">
            <a:solidFill>
              <a:schemeClr val="tx1"/>
            </a:solidFill>
            <a:miter lim="800000"/>
            <a:headEnd/>
            <a:tailEnd/>
          </a:ln>
        </p:spPr>
        <p:txBody>
          <a:bodyPr wrap="none">
            <a:spAutoFit/>
          </a:bodyPr>
          <a:lstStyle/>
          <a:p>
            <a:pPr algn="l" eaLnBrk="1" hangingPunct="1"/>
            <a:r>
              <a:rPr kumimoji="1" lang="zh-CN" altLang="en-US"/>
              <a:t> 解释程序</a:t>
            </a:r>
          </a:p>
        </p:txBody>
      </p:sp>
      <p:sp>
        <p:nvSpPr>
          <p:cNvPr id="48143" name="Line 15"/>
          <p:cNvSpPr>
            <a:spLocks noChangeShapeType="1"/>
          </p:cNvSpPr>
          <p:nvPr/>
        </p:nvSpPr>
        <p:spPr bwMode="auto">
          <a:xfrm>
            <a:off x="6464300" y="5516563"/>
            <a:ext cx="533400" cy="0"/>
          </a:xfrm>
          <a:prstGeom prst="line">
            <a:avLst/>
          </a:prstGeom>
          <a:noFill/>
          <a:ln w="9525">
            <a:solidFill>
              <a:schemeClr val="tx1"/>
            </a:solidFill>
            <a:round/>
            <a:headEnd/>
            <a:tailEnd type="triangle" w="med" len="med"/>
          </a:ln>
        </p:spPr>
        <p:txBody>
          <a:bodyPr/>
          <a:lstStyle/>
          <a:p>
            <a:endParaRPr lang="zh-CN" altLang="en-US"/>
          </a:p>
        </p:txBody>
      </p:sp>
      <p:sp>
        <p:nvSpPr>
          <p:cNvPr id="48144" name="Rectangle 16"/>
          <p:cNvSpPr>
            <a:spLocks noChangeArrowheads="1"/>
          </p:cNvSpPr>
          <p:nvPr/>
        </p:nvSpPr>
        <p:spPr bwMode="auto">
          <a:xfrm>
            <a:off x="7345363" y="5300663"/>
            <a:ext cx="1403350" cy="457200"/>
          </a:xfrm>
          <a:prstGeom prst="rect">
            <a:avLst/>
          </a:prstGeom>
          <a:noFill/>
          <a:ln w="9525">
            <a:noFill/>
            <a:miter lim="800000"/>
            <a:headEnd/>
            <a:tailEnd/>
          </a:ln>
        </p:spPr>
        <p:txBody>
          <a:bodyPr wrap="none">
            <a:spAutoFit/>
          </a:bodyPr>
          <a:lstStyle/>
          <a:p>
            <a:r>
              <a:rPr kumimoji="1" lang="zh-CN" altLang="en-US"/>
              <a:t>计算结果</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12"/>
          <p:cNvGraphicFramePr>
            <a:graphicFrameLocks noChangeAspect="1"/>
          </p:cNvGraphicFramePr>
          <p:nvPr>
            <p:ph/>
          </p:nvPr>
        </p:nvGraphicFramePr>
        <p:xfrm>
          <a:off x="1331913" y="1236663"/>
          <a:ext cx="7561262" cy="4497387"/>
        </p:xfrm>
        <a:graphic>
          <a:graphicData uri="http://schemas.openxmlformats.org/presentationml/2006/ole">
            <p:oleObj spid="_x0000_s4098" name="Visio" r:id="rId3" imgW="5817842" imgH="3461207" progId="Visio.Drawing.6">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b="1" smtClean="0"/>
              <a:t>编译程序</a:t>
            </a:r>
          </a:p>
        </p:txBody>
      </p:sp>
      <p:sp>
        <p:nvSpPr>
          <p:cNvPr id="49155" name="Rectangle 3"/>
          <p:cNvSpPr>
            <a:spLocks noGrp="1" noChangeArrowheads="1"/>
          </p:cNvSpPr>
          <p:nvPr>
            <p:ph type="body" idx="1"/>
          </p:nvPr>
        </p:nvSpPr>
        <p:spPr>
          <a:xfrm>
            <a:off x="1143000" y="1428750"/>
            <a:ext cx="7705725" cy="4611688"/>
          </a:xfrm>
        </p:spPr>
        <p:txBody>
          <a:bodyPr/>
          <a:lstStyle/>
          <a:p>
            <a:pPr eaLnBrk="1" hangingPunct="1">
              <a:lnSpc>
                <a:spcPct val="90000"/>
              </a:lnSpc>
              <a:buFont typeface="Monotype Sorts" pitchFamily="2" charset="2"/>
              <a:buNone/>
            </a:pPr>
            <a:r>
              <a:rPr lang="zh-CN" altLang="en-US" b="1" smtClean="0"/>
              <a:t>    </a:t>
            </a:r>
            <a:endParaRPr lang="en-US" altLang="zh-CN" b="1" smtClean="0"/>
          </a:p>
          <a:p>
            <a:pPr eaLnBrk="1" hangingPunct="1">
              <a:lnSpc>
                <a:spcPct val="150000"/>
              </a:lnSpc>
              <a:buFont typeface="Monotype Sorts" pitchFamily="2" charset="2"/>
              <a:buNone/>
            </a:pPr>
            <a:r>
              <a:rPr lang="en-US" altLang="zh-CN" b="1" smtClean="0"/>
              <a:t>    </a:t>
            </a:r>
            <a:r>
              <a:rPr lang="zh-CN" altLang="en-US" b="1" smtClean="0"/>
              <a:t>编译程序是一个语言处理程序</a:t>
            </a:r>
            <a:endParaRPr lang="en-US" altLang="zh-CN" b="1" smtClean="0"/>
          </a:p>
          <a:p>
            <a:pPr eaLnBrk="1" hangingPunct="1">
              <a:lnSpc>
                <a:spcPct val="150000"/>
              </a:lnSpc>
              <a:buFont typeface="Monotype Sorts" pitchFamily="2" charset="2"/>
              <a:buNone/>
            </a:pPr>
            <a:r>
              <a:rPr lang="zh-CN" altLang="en-US" b="1" smtClean="0"/>
              <a:t>    它把一个高级语言程序翻译成某个机器的汇编或二进制代码程序</a:t>
            </a:r>
            <a:r>
              <a:rPr lang="en-US" altLang="zh-CN" b="1" smtClean="0"/>
              <a:t>, </a:t>
            </a:r>
            <a:r>
              <a:rPr lang="zh-CN" altLang="en-US" b="1" smtClean="0"/>
              <a:t>这个二进制代码程序在机器上运行以生成结果。</a:t>
            </a:r>
            <a:endParaRPr lang="en-US" altLang="zh-CN" b="1" smtClean="0"/>
          </a:p>
          <a:p>
            <a:pPr eaLnBrk="1" hangingPunct="1">
              <a:lnSpc>
                <a:spcPct val="150000"/>
              </a:lnSpc>
              <a:buFont typeface="Monotype Sorts" pitchFamily="2" charset="2"/>
              <a:buNone/>
            </a:pPr>
            <a:r>
              <a:rPr lang="en-US" altLang="zh-CN" b="1" smtClean="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31913" y="457200"/>
            <a:ext cx="7613650" cy="523875"/>
          </a:xfrm>
        </p:spPr>
        <p:txBody>
          <a:bodyPr/>
          <a:lstStyle/>
          <a:p>
            <a:pPr eaLnBrk="1" hangingPunct="1"/>
            <a:r>
              <a:rPr lang="zh-CN" altLang="en-US" sz="4000" b="1" smtClean="0"/>
              <a:t>解释程序</a:t>
            </a:r>
          </a:p>
        </p:txBody>
      </p:sp>
      <p:sp>
        <p:nvSpPr>
          <p:cNvPr id="50179" name="Rectangle 3"/>
          <p:cNvSpPr>
            <a:spLocks noGrp="1" noChangeArrowheads="1"/>
          </p:cNvSpPr>
          <p:nvPr>
            <p:ph type="body" idx="1"/>
          </p:nvPr>
        </p:nvSpPr>
        <p:spPr>
          <a:xfrm>
            <a:off x="1547813" y="1409700"/>
            <a:ext cx="7056437" cy="4827588"/>
          </a:xfrm>
        </p:spPr>
        <p:txBody>
          <a:bodyPr/>
          <a:lstStyle/>
          <a:p>
            <a:pPr eaLnBrk="1" hangingPunct="1">
              <a:lnSpc>
                <a:spcPct val="90000"/>
              </a:lnSpc>
            </a:pPr>
            <a:r>
              <a:rPr lang="zh-CN" altLang="en-US" sz="2800" b="1" smtClean="0"/>
              <a:t>接受某语言源程序并立即运行这个源程序</a:t>
            </a:r>
            <a:r>
              <a:rPr lang="en-US" altLang="zh-CN" sz="2800" b="1" smtClean="0"/>
              <a:t>.</a:t>
            </a:r>
          </a:p>
          <a:p>
            <a:pPr eaLnBrk="1" hangingPunct="1">
              <a:lnSpc>
                <a:spcPct val="90000"/>
              </a:lnSpc>
            </a:pPr>
            <a:r>
              <a:rPr lang="zh-CN" altLang="en-US" sz="2800" b="1" smtClean="0"/>
              <a:t>工作模式是一个个的获取</a:t>
            </a:r>
            <a:r>
              <a:rPr lang="en-US" altLang="zh-CN" sz="2800" b="1" smtClean="0"/>
              <a:t>,</a:t>
            </a:r>
            <a:r>
              <a:rPr lang="zh-CN" altLang="en-US" sz="2800" b="1" smtClean="0"/>
              <a:t>分析并执行源程序语句</a:t>
            </a:r>
            <a:r>
              <a:rPr lang="en-US" altLang="zh-CN" sz="2800" b="1" smtClean="0"/>
              <a:t>,</a:t>
            </a:r>
            <a:r>
              <a:rPr lang="zh-CN" altLang="en-US" sz="2800" b="1" smtClean="0"/>
              <a:t>一旦第一个语句分析结束</a:t>
            </a:r>
            <a:r>
              <a:rPr lang="en-US" altLang="zh-CN" sz="2800" b="1" smtClean="0"/>
              <a:t>,</a:t>
            </a:r>
            <a:r>
              <a:rPr lang="zh-CN" altLang="en-US" sz="2800" b="1" smtClean="0"/>
              <a:t>源程序便开始运行并且生成结果</a:t>
            </a:r>
            <a:endParaRPr lang="en-US" altLang="zh-CN" sz="2800" b="1" smtClean="0"/>
          </a:p>
          <a:p>
            <a:pPr eaLnBrk="1" hangingPunct="1">
              <a:lnSpc>
                <a:spcPct val="90000"/>
              </a:lnSpc>
            </a:pPr>
            <a:r>
              <a:rPr lang="zh-CN" altLang="en-US" sz="2800" b="1" smtClean="0"/>
              <a:t>特别适合程序员交互方式的工作情况</a:t>
            </a:r>
            <a:r>
              <a:rPr lang="en-US" altLang="zh-CN" sz="2800" b="1" smtClean="0"/>
              <a:t>,</a:t>
            </a:r>
            <a:r>
              <a:rPr lang="zh-CN" altLang="en-US" sz="2800" b="1" smtClean="0"/>
              <a:t>即希望在获取下一个语句之前了解每个语句的执行结果</a:t>
            </a:r>
            <a:r>
              <a:rPr lang="en-US" altLang="zh-CN" sz="2800" b="1" smtClean="0"/>
              <a:t>,</a:t>
            </a:r>
            <a:r>
              <a:rPr lang="zh-CN" altLang="en-US" sz="2800" b="1" smtClean="0"/>
              <a:t>允许执行时修改程序</a:t>
            </a:r>
            <a:r>
              <a:rPr lang="en-US" altLang="zh-CN" sz="2800" b="1" smtClean="0"/>
              <a:t>.</a:t>
            </a:r>
          </a:p>
          <a:p>
            <a:pPr eaLnBrk="1" hangingPunct="1">
              <a:lnSpc>
                <a:spcPct val="90000"/>
              </a:lnSpc>
            </a:pPr>
            <a:r>
              <a:rPr lang="zh-CN" altLang="en-US" sz="2800" b="1" smtClean="0"/>
              <a:t>著名的解释程序有</a:t>
            </a:r>
            <a:r>
              <a:rPr lang="en-US" altLang="zh-CN" sz="2800" b="1" smtClean="0"/>
              <a:t>Basic</a:t>
            </a:r>
            <a:r>
              <a:rPr lang="zh-CN" altLang="en-US" sz="2800" b="1" smtClean="0"/>
              <a:t>语言解释程序 </a:t>
            </a:r>
            <a:r>
              <a:rPr lang="en-US" altLang="zh-CN" sz="2800" b="1" smtClean="0"/>
              <a:t>, Lisp</a:t>
            </a:r>
            <a:r>
              <a:rPr lang="zh-CN" altLang="en-US" sz="2800" b="1" smtClean="0"/>
              <a:t>语言解释程序</a:t>
            </a:r>
            <a:r>
              <a:rPr lang="en-US" altLang="zh-CN" sz="2800" b="1" smtClean="0"/>
              <a:t>,UNIX</a:t>
            </a:r>
            <a:r>
              <a:rPr lang="zh-CN" altLang="en-US" sz="2800" b="1" smtClean="0"/>
              <a:t>命令语言解释程序</a:t>
            </a:r>
            <a:r>
              <a:rPr lang="en-US" altLang="zh-CN" sz="2800" b="1" smtClean="0"/>
              <a:t>(shell),</a:t>
            </a:r>
            <a:r>
              <a:rPr lang="zh-CN" altLang="en-US" sz="2800" b="1" smtClean="0"/>
              <a:t>数据库查询语言</a:t>
            </a:r>
            <a:r>
              <a:rPr lang="en-US" altLang="zh-CN" sz="2800" b="1" smtClean="0"/>
              <a:t>SQL </a:t>
            </a:r>
            <a:r>
              <a:rPr lang="zh-CN" altLang="en-US" sz="2800" b="1" smtClean="0"/>
              <a:t>解释程序以及</a:t>
            </a:r>
            <a:r>
              <a:rPr lang="en-US" altLang="zh-CN" sz="2800" b="1" smtClean="0"/>
              <a:t>bytecode</a:t>
            </a:r>
            <a:r>
              <a:rPr lang="zh-CN" altLang="en-US" sz="2800" b="1" smtClean="0"/>
              <a:t>解释程序</a:t>
            </a:r>
            <a:r>
              <a:rPr lang="en-US" altLang="zh-CN" sz="2800" b="1" smtClean="0"/>
              <a:t>.</a:t>
            </a:r>
            <a:endParaRPr lang="zh-CN" altLang="en-US" sz="2800" b="1"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z="4000" b="1" smtClean="0"/>
              <a:t>高级语言解释系统(</a:t>
            </a:r>
            <a:r>
              <a:rPr lang="en-US" altLang="zh-CN" sz="4000" b="1" smtClean="0"/>
              <a:t>interpreter)</a:t>
            </a:r>
            <a:endParaRPr lang="en-US" altLang="zh-CN" sz="2400" b="1" smtClean="0"/>
          </a:p>
        </p:txBody>
      </p:sp>
      <p:sp>
        <p:nvSpPr>
          <p:cNvPr id="51203" name="Rectangle 3"/>
          <p:cNvSpPr>
            <a:spLocks noGrp="1" noChangeArrowheads="1"/>
          </p:cNvSpPr>
          <p:nvPr>
            <p:ph type="body" idx="1"/>
          </p:nvPr>
        </p:nvSpPr>
        <p:spPr>
          <a:xfrm>
            <a:off x="1263650" y="2266950"/>
            <a:ext cx="7772400" cy="4114800"/>
          </a:xfrm>
        </p:spPr>
        <p:txBody>
          <a:bodyPr/>
          <a:lstStyle/>
          <a:p>
            <a:pPr eaLnBrk="1" hangingPunct="1"/>
            <a:r>
              <a:rPr lang="zh-CN" altLang="en-US" sz="2400" b="1" smtClean="0"/>
              <a:t>功能       让计算机执行高级语言（</a:t>
            </a:r>
            <a:r>
              <a:rPr lang="en-US" altLang="zh-CN" sz="2400" b="1" smtClean="0"/>
              <a:t>basic,lisp,prolog)</a:t>
            </a:r>
            <a:endParaRPr lang="zh-CN" altLang="en-US" sz="2400" b="1" smtClean="0"/>
          </a:p>
          <a:p>
            <a:pPr eaLnBrk="1" hangingPunct="1"/>
            <a:r>
              <a:rPr lang="zh-CN" altLang="en-US" sz="2400" b="1" smtClean="0"/>
              <a:t>与编译程序的不同     1）不生成目标代码</a:t>
            </a:r>
          </a:p>
          <a:p>
            <a:pPr eaLnBrk="1" hangingPunct="1">
              <a:buFont typeface="Monotype Sorts" pitchFamily="2" charset="2"/>
              <a:buNone/>
            </a:pPr>
            <a:r>
              <a:rPr lang="zh-CN" altLang="en-US" sz="2400" b="1" smtClean="0"/>
              <a:t>                                      2）能支持交互环境</a:t>
            </a:r>
          </a:p>
          <a:p>
            <a:pPr eaLnBrk="1" hangingPunct="1">
              <a:buFont typeface="Monotype Sorts" pitchFamily="2" charset="2"/>
              <a:buNone/>
            </a:pPr>
            <a:r>
              <a:rPr lang="zh-CN" altLang="en-US" sz="2400" b="1" smtClean="0"/>
              <a:t>                                     （同增量式编译系统） </a:t>
            </a:r>
          </a:p>
          <a:p>
            <a:pPr eaLnBrk="1" hangingPunct="1">
              <a:buFont typeface="Monotype Sorts" pitchFamily="2" charset="2"/>
              <a:buNone/>
            </a:pPr>
            <a:r>
              <a:rPr lang="zh-CN" altLang="en-US" sz="2400" b="1" smtClean="0"/>
              <a:t>  源   程  序                                                       </a:t>
            </a:r>
          </a:p>
          <a:p>
            <a:pPr eaLnBrk="1" hangingPunct="1">
              <a:buFont typeface="Monotype Sorts" pitchFamily="2" charset="2"/>
              <a:buNone/>
            </a:pPr>
            <a:r>
              <a:rPr lang="zh-CN" altLang="en-US" sz="2400" b="1" smtClean="0"/>
              <a:t>                                                            </a:t>
            </a:r>
          </a:p>
          <a:p>
            <a:pPr eaLnBrk="1" hangingPunct="1">
              <a:buFont typeface="Monotype Sorts" pitchFamily="2" charset="2"/>
              <a:buNone/>
            </a:pPr>
            <a:r>
              <a:rPr lang="zh-CN" altLang="en-US" sz="2400" b="1" smtClean="0"/>
              <a:t>  初始数据                                                                              </a:t>
            </a:r>
          </a:p>
        </p:txBody>
      </p:sp>
      <p:sp>
        <p:nvSpPr>
          <p:cNvPr id="51204" name="Rectangle 4"/>
          <p:cNvSpPr>
            <a:spLocks noChangeArrowheads="1"/>
          </p:cNvSpPr>
          <p:nvPr/>
        </p:nvSpPr>
        <p:spPr bwMode="auto">
          <a:xfrm>
            <a:off x="4129088" y="4171950"/>
            <a:ext cx="1752600" cy="990600"/>
          </a:xfrm>
          <a:prstGeom prst="rect">
            <a:avLst/>
          </a:prstGeom>
          <a:solidFill>
            <a:schemeClr val="bg1"/>
          </a:solidFill>
          <a:ln w="9525">
            <a:solidFill>
              <a:schemeClr val="tx1"/>
            </a:solidFill>
            <a:miter lim="800000"/>
            <a:headEnd/>
            <a:tailEnd/>
          </a:ln>
        </p:spPr>
        <p:txBody>
          <a:bodyPr wrap="none" anchor="ctr"/>
          <a:lstStyle/>
          <a:p>
            <a:pPr>
              <a:spcBef>
                <a:spcPct val="0"/>
              </a:spcBef>
            </a:pPr>
            <a:r>
              <a:rPr lang="zh-CN" altLang="en-US" b="1"/>
              <a:t>解释程序</a:t>
            </a:r>
          </a:p>
        </p:txBody>
      </p:sp>
      <p:sp>
        <p:nvSpPr>
          <p:cNvPr id="51205" name="Rectangle 5"/>
          <p:cNvSpPr>
            <a:spLocks noChangeArrowheads="1"/>
          </p:cNvSpPr>
          <p:nvPr/>
        </p:nvSpPr>
        <p:spPr bwMode="auto">
          <a:xfrm>
            <a:off x="6719888" y="4476750"/>
            <a:ext cx="1143000" cy="381000"/>
          </a:xfrm>
          <a:prstGeom prst="rect">
            <a:avLst/>
          </a:prstGeom>
          <a:solidFill>
            <a:schemeClr val="bg1"/>
          </a:solidFill>
          <a:ln w="9525">
            <a:solidFill>
              <a:schemeClr val="bg1"/>
            </a:solidFill>
            <a:miter lim="800000"/>
            <a:headEnd/>
            <a:tailEnd/>
          </a:ln>
        </p:spPr>
        <p:txBody>
          <a:bodyPr wrap="none" anchor="ctr"/>
          <a:lstStyle/>
          <a:p>
            <a:pPr>
              <a:spcBef>
                <a:spcPct val="0"/>
              </a:spcBef>
            </a:pPr>
            <a:r>
              <a:rPr lang="zh-CN" altLang="en-US" b="1"/>
              <a:t>计算结果</a:t>
            </a:r>
          </a:p>
        </p:txBody>
      </p:sp>
      <p:sp>
        <p:nvSpPr>
          <p:cNvPr id="51206" name="AutoShape 6"/>
          <p:cNvSpPr>
            <a:spLocks noChangeArrowheads="1"/>
          </p:cNvSpPr>
          <p:nvPr/>
        </p:nvSpPr>
        <p:spPr bwMode="auto">
          <a:xfrm>
            <a:off x="3214688" y="4171950"/>
            <a:ext cx="685800" cy="228600"/>
          </a:xfrm>
          <a:prstGeom prst="rightArrow">
            <a:avLst>
              <a:gd name="adj1" fmla="val 50000"/>
              <a:gd name="adj2" fmla="val 75000"/>
            </a:avLst>
          </a:prstGeom>
          <a:solidFill>
            <a:schemeClr val="bg1"/>
          </a:solidFill>
          <a:ln w="9525">
            <a:solidFill>
              <a:schemeClr val="tx1"/>
            </a:solidFill>
            <a:miter lim="800000"/>
            <a:headEnd/>
            <a:tailEnd/>
          </a:ln>
        </p:spPr>
        <p:txBody>
          <a:bodyPr wrap="none" anchor="ctr"/>
          <a:lstStyle/>
          <a:p>
            <a:endParaRPr lang="zh-CN" altLang="en-US"/>
          </a:p>
        </p:txBody>
      </p:sp>
      <p:sp>
        <p:nvSpPr>
          <p:cNvPr id="51207" name="AutoShape 7"/>
          <p:cNvSpPr>
            <a:spLocks noChangeArrowheads="1"/>
          </p:cNvSpPr>
          <p:nvPr/>
        </p:nvSpPr>
        <p:spPr bwMode="auto">
          <a:xfrm>
            <a:off x="3214688" y="5010150"/>
            <a:ext cx="685800" cy="228600"/>
          </a:xfrm>
          <a:prstGeom prst="rightArrow">
            <a:avLst>
              <a:gd name="adj1" fmla="val 50000"/>
              <a:gd name="adj2" fmla="val 75000"/>
            </a:avLst>
          </a:prstGeom>
          <a:solidFill>
            <a:schemeClr val="bg1"/>
          </a:solidFill>
          <a:ln w="9525">
            <a:solidFill>
              <a:schemeClr val="tx1"/>
            </a:solidFill>
            <a:miter lim="800000"/>
            <a:headEnd/>
            <a:tailEnd/>
          </a:ln>
        </p:spPr>
        <p:txBody>
          <a:bodyPr wrap="none" anchor="ctr"/>
          <a:lstStyle/>
          <a:p>
            <a:endParaRPr lang="zh-CN" altLang="en-US"/>
          </a:p>
        </p:txBody>
      </p:sp>
      <p:sp>
        <p:nvSpPr>
          <p:cNvPr id="51208" name="AutoShape 8"/>
          <p:cNvSpPr>
            <a:spLocks noChangeArrowheads="1"/>
          </p:cNvSpPr>
          <p:nvPr/>
        </p:nvSpPr>
        <p:spPr bwMode="auto">
          <a:xfrm>
            <a:off x="5957888" y="4552950"/>
            <a:ext cx="685800" cy="228600"/>
          </a:xfrm>
          <a:prstGeom prst="rightArrow">
            <a:avLst>
              <a:gd name="adj1" fmla="val 50000"/>
              <a:gd name="adj2" fmla="val 75000"/>
            </a:avLst>
          </a:prstGeom>
          <a:solidFill>
            <a:schemeClr val="bg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73163" y="457200"/>
            <a:ext cx="7772400" cy="1171575"/>
          </a:xfrm>
        </p:spPr>
        <p:txBody>
          <a:bodyPr/>
          <a:lstStyle/>
          <a:p>
            <a:pPr eaLnBrk="1" hangingPunct="1"/>
            <a:r>
              <a:rPr lang="zh-CN" altLang="en-US" sz="3200" b="1" smtClean="0"/>
              <a:t>编译程序和解释程序的存储组织不同</a:t>
            </a:r>
            <a:r>
              <a:rPr lang="en-US" altLang="zh-CN" sz="3200" b="1" smtClean="0"/>
              <a:t>:</a:t>
            </a:r>
            <a:endParaRPr lang="zh-CN" altLang="en-US" sz="3200" b="1" smtClean="0"/>
          </a:p>
        </p:txBody>
      </p:sp>
      <p:sp>
        <p:nvSpPr>
          <p:cNvPr id="52227" name="Rectangle 3"/>
          <p:cNvSpPr>
            <a:spLocks noGrp="1" noChangeArrowheads="1"/>
          </p:cNvSpPr>
          <p:nvPr>
            <p:ph type="body" idx="1"/>
          </p:nvPr>
        </p:nvSpPr>
        <p:spPr>
          <a:xfrm>
            <a:off x="1331913" y="1985963"/>
            <a:ext cx="7416800" cy="4538662"/>
          </a:xfrm>
        </p:spPr>
        <p:txBody>
          <a:bodyPr/>
          <a:lstStyle/>
          <a:p>
            <a:pPr marL="358775" eaLnBrk="1" hangingPunct="1">
              <a:lnSpc>
                <a:spcPct val="120000"/>
              </a:lnSpc>
            </a:pPr>
            <a:r>
              <a:rPr lang="zh-CN" altLang="en-US" sz="2400" smtClean="0"/>
              <a:t>编译程序处理时</a:t>
            </a:r>
            <a:r>
              <a:rPr lang="en-US" altLang="zh-CN" sz="2400" smtClean="0"/>
              <a:t>,</a:t>
            </a:r>
            <a:r>
              <a:rPr lang="zh-CN" altLang="en-US" sz="2400" smtClean="0"/>
              <a:t>在源语言程序被</a:t>
            </a:r>
            <a:r>
              <a:rPr lang="zh-CN" altLang="en-US" sz="2400" b="1" smtClean="0"/>
              <a:t>编译阶段</a:t>
            </a:r>
            <a:r>
              <a:rPr lang="en-US" altLang="zh-CN" sz="2400" smtClean="0"/>
              <a:t>,</a:t>
            </a:r>
            <a:r>
              <a:rPr lang="zh-CN" altLang="en-US" sz="2400" smtClean="0"/>
              <a:t>存储区中要为源程序</a:t>
            </a:r>
            <a:r>
              <a:rPr lang="en-US" altLang="zh-CN" sz="2400" smtClean="0"/>
              <a:t>(</a:t>
            </a:r>
            <a:r>
              <a:rPr lang="zh-CN" altLang="en-US" sz="2400" smtClean="0"/>
              <a:t>中间形式</a:t>
            </a:r>
            <a:r>
              <a:rPr lang="en-US" altLang="zh-CN" sz="2400" smtClean="0"/>
              <a:t>)</a:t>
            </a:r>
            <a:r>
              <a:rPr lang="zh-CN" altLang="en-US" sz="2400" smtClean="0"/>
              <a:t>和目标代码开辟空间</a:t>
            </a:r>
            <a:r>
              <a:rPr lang="en-US" altLang="zh-CN" sz="2400" smtClean="0"/>
              <a:t>,</a:t>
            </a:r>
            <a:r>
              <a:rPr lang="zh-CN" altLang="en-US" sz="2400" smtClean="0"/>
              <a:t>要存放编译用的各种各样表格</a:t>
            </a:r>
            <a:r>
              <a:rPr lang="en-US" altLang="zh-CN" sz="2400" smtClean="0"/>
              <a:t>,</a:t>
            </a:r>
            <a:r>
              <a:rPr lang="zh-CN" altLang="en-US" sz="2400" smtClean="0"/>
              <a:t>比如符号表</a:t>
            </a:r>
            <a:r>
              <a:rPr lang="en-US" altLang="zh-CN" sz="2400" smtClean="0"/>
              <a:t>.</a:t>
            </a:r>
            <a:r>
              <a:rPr lang="zh-CN" altLang="en-US" sz="2400" smtClean="0"/>
              <a:t>在</a:t>
            </a:r>
            <a:r>
              <a:rPr lang="zh-CN" altLang="en-US" sz="2400" b="1" smtClean="0"/>
              <a:t>目标代码运行</a:t>
            </a:r>
            <a:r>
              <a:rPr lang="zh-CN" altLang="en-US" sz="2400" smtClean="0"/>
              <a:t>阶段</a:t>
            </a:r>
            <a:r>
              <a:rPr lang="en-US" altLang="zh-CN" sz="2400" smtClean="0"/>
              <a:t>,</a:t>
            </a:r>
            <a:r>
              <a:rPr lang="zh-CN" altLang="en-US" sz="2400" smtClean="0"/>
              <a:t>存储区中主要是目标代码和数据</a:t>
            </a:r>
            <a:r>
              <a:rPr lang="en-US" altLang="zh-CN" sz="2400" smtClean="0"/>
              <a:t>,</a:t>
            </a:r>
            <a:r>
              <a:rPr lang="zh-CN" altLang="en-US" sz="2400" smtClean="0"/>
              <a:t>编译所用的任何信息都不再需要</a:t>
            </a:r>
            <a:r>
              <a:rPr lang="en-US" altLang="zh-CN" sz="2400" smtClean="0"/>
              <a:t>.</a:t>
            </a:r>
          </a:p>
          <a:p>
            <a:pPr marL="358775" eaLnBrk="1" hangingPunct="1">
              <a:lnSpc>
                <a:spcPct val="120000"/>
              </a:lnSpc>
            </a:pPr>
            <a:r>
              <a:rPr lang="zh-CN" altLang="en-US" sz="2400" smtClean="0"/>
              <a:t>解释程序一般是把源程序一个语句一个语句的进行语法分析</a:t>
            </a:r>
            <a:r>
              <a:rPr lang="en-US" altLang="zh-CN" sz="2400" smtClean="0"/>
              <a:t>,</a:t>
            </a:r>
            <a:r>
              <a:rPr lang="zh-CN" altLang="en-US" sz="2400" smtClean="0"/>
              <a:t>转换为一种内部表示形式</a:t>
            </a:r>
            <a:r>
              <a:rPr lang="en-US" altLang="zh-CN" sz="2400" smtClean="0"/>
              <a:t>,</a:t>
            </a:r>
            <a:r>
              <a:rPr lang="zh-CN" altLang="en-US" sz="2400" smtClean="0"/>
              <a:t>存放在源程序区</a:t>
            </a:r>
            <a:r>
              <a:rPr lang="en-US" altLang="zh-CN" sz="2400" smtClean="0"/>
              <a:t>,</a:t>
            </a:r>
            <a:r>
              <a:rPr lang="zh-CN" altLang="en-US" sz="2400" b="1" smtClean="0"/>
              <a:t>解释程序</a:t>
            </a:r>
            <a:r>
              <a:rPr lang="zh-CN" altLang="en-US" sz="2400" smtClean="0"/>
              <a:t>允许在执行用户程序时修改用户程序</a:t>
            </a:r>
            <a:r>
              <a:rPr lang="en-US" altLang="zh-CN" sz="2400" smtClean="0"/>
              <a:t>,</a:t>
            </a:r>
            <a:r>
              <a:rPr lang="zh-CN" altLang="en-US" sz="2400" smtClean="0"/>
              <a:t>这就要求</a:t>
            </a:r>
            <a:r>
              <a:rPr lang="zh-CN" altLang="en-US" sz="2400" b="1" smtClean="0"/>
              <a:t>源程序</a:t>
            </a:r>
            <a:r>
              <a:rPr lang="en-US" altLang="zh-CN" sz="2400" b="1" smtClean="0"/>
              <a:t>,</a:t>
            </a:r>
            <a:r>
              <a:rPr lang="zh-CN" altLang="en-US" sz="2400" b="1" smtClean="0"/>
              <a:t>符号表等内容始终存放在存储区中</a:t>
            </a:r>
            <a:r>
              <a:rPr lang="en-US" altLang="zh-CN" sz="2400" b="1" smtClean="0"/>
              <a:t>,</a:t>
            </a:r>
            <a:r>
              <a:rPr lang="zh-CN" altLang="en-US" sz="2400" b="1" smtClean="0"/>
              <a:t>并且存放格式要设计的易于使用和修改</a:t>
            </a:r>
            <a:r>
              <a:rPr lang="en-US" altLang="zh-CN" sz="2400" b="1" smtClean="0"/>
              <a:t>.</a:t>
            </a:r>
            <a:endParaRPr lang="zh-CN" altLang="en-US" sz="2400" b="1"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4000" smtClean="0"/>
              <a:t>  编译阶段和运行阶段存储结构                    </a:t>
            </a:r>
          </a:p>
        </p:txBody>
      </p:sp>
      <p:sp>
        <p:nvSpPr>
          <p:cNvPr id="53251" name="Rectangle 3"/>
          <p:cNvSpPr>
            <a:spLocks noGrp="1" noChangeArrowheads="1"/>
          </p:cNvSpPr>
          <p:nvPr>
            <p:ph type="body" idx="1"/>
          </p:nvPr>
        </p:nvSpPr>
        <p:spPr>
          <a:xfrm>
            <a:off x="1547813" y="2051050"/>
            <a:ext cx="6696075" cy="4114800"/>
          </a:xfrm>
        </p:spPr>
        <p:txBody>
          <a:bodyPr/>
          <a:lstStyle/>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buFont typeface="Monotype Sorts" pitchFamily="2" charset="2"/>
              <a:buNone/>
            </a:pPr>
            <a:r>
              <a:rPr lang="zh-CN" altLang="en-US" smtClean="0"/>
              <a:t>    编译时                         运行时 </a:t>
            </a:r>
            <a:endParaRPr lang="zh-CN" altLang="en-US" sz="2400" smtClean="0"/>
          </a:p>
        </p:txBody>
      </p:sp>
      <p:sp>
        <p:nvSpPr>
          <p:cNvPr id="53252" name="Line 4"/>
          <p:cNvSpPr>
            <a:spLocks noChangeShapeType="1"/>
          </p:cNvSpPr>
          <p:nvPr/>
        </p:nvSpPr>
        <p:spPr bwMode="auto">
          <a:xfrm>
            <a:off x="1670050" y="2133600"/>
            <a:ext cx="0" cy="3048000"/>
          </a:xfrm>
          <a:prstGeom prst="line">
            <a:avLst/>
          </a:prstGeom>
          <a:noFill/>
          <a:ln w="9525">
            <a:solidFill>
              <a:schemeClr val="tx1"/>
            </a:solidFill>
            <a:round/>
            <a:headEnd/>
            <a:tailEnd/>
          </a:ln>
        </p:spPr>
        <p:txBody>
          <a:bodyPr/>
          <a:lstStyle/>
          <a:p>
            <a:endParaRPr lang="zh-CN" altLang="en-US"/>
          </a:p>
        </p:txBody>
      </p:sp>
      <p:sp>
        <p:nvSpPr>
          <p:cNvPr id="53253" name="Line 5"/>
          <p:cNvSpPr>
            <a:spLocks noChangeShapeType="1"/>
          </p:cNvSpPr>
          <p:nvPr/>
        </p:nvSpPr>
        <p:spPr bwMode="auto">
          <a:xfrm>
            <a:off x="1670050" y="2133600"/>
            <a:ext cx="1371600" cy="0"/>
          </a:xfrm>
          <a:prstGeom prst="line">
            <a:avLst/>
          </a:prstGeom>
          <a:noFill/>
          <a:ln w="9525">
            <a:solidFill>
              <a:schemeClr val="tx1"/>
            </a:solidFill>
            <a:round/>
            <a:headEnd/>
            <a:tailEnd/>
          </a:ln>
        </p:spPr>
        <p:txBody>
          <a:bodyPr/>
          <a:lstStyle/>
          <a:p>
            <a:endParaRPr lang="zh-CN" altLang="en-US"/>
          </a:p>
        </p:txBody>
      </p:sp>
      <p:sp>
        <p:nvSpPr>
          <p:cNvPr id="53254" name="Line 6"/>
          <p:cNvSpPr>
            <a:spLocks noChangeShapeType="1"/>
          </p:cNvSpPr>
          <p:nvPr/>
        </p:nvSpPr>
        <p:spPr bwMode="auto">
          <a:xfrm>
            <a:off x="3879850" y="2133600"/>
            <a:ext cx="0" cy="3048000"/>
          </a:xfrm>
          <a:prstGeom prst="line">
            <a:avLst/>
          </a:prstGeom>
          <a:noFill/>
          <a:ln w="9525">
            <a:solidFill>
              <a:schemeClr val="tx1"/>
            </a:solidFill>
            <a:round/>
            <a:headEnd/>
            <a:tailEnd/>
          </a:ln>
        </p:spPr>
        <p:txBody>
          <a:bodyPr/>
          <a:lstStyle/>
          <a:p>
            <a:endParaRPr lang="zh-CN" altLang="en-US"/>
          </a:p>
        </p:txBody>
      </p:sp>
      <p:sp>
        <p:nvSpPr>
          <p:cNvPr id="53255" name="Line 7"/>
          <p:cNvSpPr>
            <a:spLocks noChangeShapeType="1"/>
          </p:cNvSpPr>
          <p:nvPr/>
        </p:nvSpPr>
        <p:spPr bwMode="auto">
          <a:xfrm>
            <a:off x="1670050" y="5486400"/>
            <a:ext cx="1371600" cy="0"/>
          </a:xfrm>
          <a:prstGeom prst="line">
            <a:avLst/>
          </a:prstGeom>
          <a:noFill/>
          <a:ln w="9525">
            <a:solidFill>
              <a:schemeClr val="tx1"/>
            </a:solidFill>
            <a:round/>
            <a:headEnd/>
            <a:tailEnd/>
          </a:ln>
        </p:spPr>
        <p:txBody>
          <a:bodyPr/>
          <a:lstStyle/>
          <a:p>
            <a:endParaRPr lang="zh-CN" altLang="en-US"/>
          </a:p>
        </p:txBody>
      </p:sp>
      <p:sp>
        <p:nvSpPr>
          <p:cNvPr id="53256" name="Line 8"/>
          <p:cNvSpPr>
            <a:spLocks noChangeShapeType="1"/>
          </p:cNvSpPr>
          <p:nvPr/>
        </p:nvSpPr>
        <p:spPr bwMode="auto">
          <a:xfrm>
            <a:off x="1670050" y="2667000"/>
            <a:ext cx="1371600" cy="0"/>
          </a:xfrm>
          <a:prstGeom prst="line">
            <a:avLst/>
          </a:prstGeom>
          <a:noFill/>
          <a:ln w="9525">
            <a:solidFill>
              <a:schemeClr val="tx1"/>
            </a:solidFill>
            <a:round/>
            <a:headEnd/>
            <a:tailEnd/>
          </a:ln>
        </p:spPr>
        <p:txBody>
          <a:bodyPr/>
          <a:lstStyle/>
          <a:p>
            <a:endParaRPr lang="zh-CN" altLang="en-US"/>
          </a:p>
        </p:txBody>
      </p:sp>
      <p:sp>
        <p:nvSpPr>
          <p:cNvPr id="53257" name="Line 9"/>
          <p:cNvSpPr>
            <a:spLocks noChangeShapeType="1"/>
          </p:cNvSpPr>
          <p:nvPr/>
        </p:nvSpPr>
        <p:spPr bwMode="auto">
          <a:xfrm>
            <a:off x="1670050" y="3200400"/>
            <a:ext cx="1371600" cy="0"/>
          </a:xfrm>
          <a:prstGeom prst="line">
            <a:avLst/>
          </a:prstGeom>
          <a:noFill/>
          <a:ln w="9525">
            <a:solidFill>
              <a:schemeClr val="tx1"/>
            </a:solidFill>
            <a:round/>
            <a:headEnd/>
            <a:tailEnd/>
          </a:ln>
        </p:spPr>
        <p:txBody>
          <a:bodyPr/>
          <a:lstStyle/>
          <a:p>
            <a:endParaRPr lang="zh-CN" altLang="en-US"/>
          </a:p>
        </p:txBody>
      </p:sp>
      <p:sp>
        <p:nvSpPr>
          <p:cNvPr id="53258" name="Line 10"/>
          <p:cNvSpPr>
            <a:spLocks noChangeShapeType="1"/>
          </p:cNvSpPr>
          <p:nvPr/>
        </p:nvSpPr>
        <p:spPr bwMode="auto">
          <a:xfrm>
            <a:off x="1670050" y="4038600"/>
            <a:ext cx="1371600" cy="0"/>
          </a:xfrm>
          <a:prstGeom prst="line">
            <a:avLst/>
          </a:prstGeom>
          <a:noFill/>
          <a:ln w="9525">
            <a:solidFill>
              <a:schemeClr val="tx1"/>
            </a:solidFill>
            <a:round/>
            <a:headEnd/>
            <a:tailEnd/>
          </a:ln>
        </p:spPr>
        <p:txBody>
          <a:bodyPr/>
          <a:lstStyle/>
          <a:p>
            <a:endParaRPr lang="zh-CN" altLang="en-US"/>
          </a:p>
        </p:txBody>
      </p:sp>
      <p:sp>
        <p:nvSpPr>
          <p:cNvPr id="53259" name="Line 11"/>
          <p:cNvSpPr>
            <a:spLocks noChangeShapeType="1"/>
          </p:cNvSpPr>
          <p:nvPr/>
        </p:nvSpPr>
        <p:spPr bwMode="auto">
          <a:xfrm>
            <a:off x="3041650" y="5486400"/>
            <a:ext cx="685800" cy="0"/>
          </a:xfrm>
          <a:prstGeom prst="line">
            <a:avLst/>
          </a:prstGeom>
          <a:noFill/>
          <a:ln w="9525">
            <a:solidFill>
              <a:schemeClr val="tx1"/>
            </a:solidFill>
            <a:round/>
            <a:headEnd/>
            <a:tailEnd/>
          </a:ln>
        </p:spPr>
        <p:txBody>
          <a:bodyPr/>
          <a:lstStyle/>
          <a:p>
            <a:endParaRPr lang="zh-CN" altLang="en-US"/>
          </a:p>
        </p:txBody>
      </p:sp>
      <p:sp>
        <p:nvSpPr>
          <p:cNvPr id="53260" name="Line 12"/>
          <p:cNvSpPr>
            <a:spLocks noChangeShapeType="1"/>
          </p:cNvSpPr>
          <p:nvPr/>
        </p:nvSpPr>
        <p:spPr bwMode="auto">
          <a:xfrm>
            <a:off x="3041650" y="4038600"/>
            <a:ext cx="685800" cy="0"/>
          </a:xfrm>
          <a:prstGeom prst="line">
            <a:avLst/>
          </a:prstGeom>
          <a:noFill/>
          <a:ln w="9525">
            <a:solidFill>
              <a:schemeClr val="tx1"/>
            </a:solidFill>
            <a:round/>
            <a:headEnd/>
            <a:tailEnd/>
          </a:ln>
        </p:spPr>
        <p:txBody>
          <a:bodyPr/>
          <a:lstStyle/>
          <a:p>
            <a:endParaRPr lang="zh-CN" altLang="en-US"/>
          </a:p>
        </p:txBody>
      </p:sp>
      <p:sp>
        <p:nvSpPr>
          <p:cNvPr id="53261" name="Line 13"/>
          <p:cNvSpPr>
            <a:spLocks noChangeShapeType="1"/>
          </p:cNvSpPr>
          <p:nvPr/>
        </p:nvSpPr>
        <p:spPr bwMode="auto">
          <a:xfrm>
            <a:off x="3041650" y="3200400"/>
            <a:ext cx="685800" cy="0"/>
          </a:xfrm>
          <a:prstGeom prst="line">
            <a:avLst/>
          </a:prstGeom>
          <a:noFill/>
          <a:ln w="9525">
            <a:solidFill>
              <a:schemeClr val="tx1"/>
            </a:solidFill>
            <a:round/>
            <a:headEnd/>
            <a:tailEnd/>
          </a:ln>
        </p:spPr>
        <p:txBody>
          <a:bodyPr/>
          <a:lstStyle/>
          <a:p>
            <a:endParaRPr lang="zh-CN" altLang="en-US"/>
          </a:p>
        </p:txBody>
      </p:sp>
      <p:sp>
        <p:nvSpPr>
          <p:cNvPr id="53262" name="Line 14"/>
          <p:cNvSpPr>
            <a:spLocks noChangeShapeType="1"/>
          </p:cNvSpPr>
          <p:nvPr/>
        </p:nvSpPr>
        <p:spPr bwMode="auto">
          <a:xfrm>
            <a:off x="3041650" y="2667000"/>
            <a:ext cx="685800" cy="0"/>
          </a:xfrm>
          <a:prstGeom prst="line">
            <a:avLst/>
          </a:prstGeom>
          <a:noFill/>
          <a:ln w="9525">
            <a:solidFill>
              <a:schemeClr val="tx1"/>
            </a:solidFill>
            <a:round/>
            <a:headEnd/>
            <a:tailEnd/>
          </a:ln>
        </p:spPr>
        <p:txBody>
          <a:bodyPr/>
          <a:lstStyle/>
          <a:p>
            <a:endParaRPr lang="zh-CN" altLang="en-US"/>
          </a:p>
        </p:txBody>
      </p:sp>
      <p:sp>
        <p:nvSpPr>
          <p:cNvPr id="53263" name="Line 15"/>
          <p:cNvSpPr>
            <a:spLocks noChangeShapeType="1"/>
          </p:cNvSpPr>
          <p:nvPr/>
        </p:nvSpPr>
        <p:spPr bwMode="auto">
          <a:xfrm>
            <a:off x="3041650" y="2133600"/>
            <a:ext cx="685800" cy="0"/>
          </a:xfrm>
          <a:prstGeom prst="line">
            <a:avLst/>
          </a:prstGeom>
          <a:noFill/>
          <a:ln w="9525">
            <a:solidFill>
              <a:schemeClr val="tx1"/>
            </a:solidFill>
            <a:round/>
            <a:headEnd/>
            <a:tailEnd/>
          </a:ln>
        </p:spPr>
        <p:txBody>
          <a:bodyPr/>
          <a:lstStyle/>
          <a:p>
            <a:endParaRPr lang="zh-CN" altLang="en-US"/>
          </a:p>
        </p:txBody>
      </p:sp>
      <p:sp>
        <p:nvSpPr>
          <p:cNvPr id="53264" name="Rectangle 16"/>
          <p:cNvSpPr>
            <a:spLocks noChangeArrowheads="1"/>
          </p:cNvSpPr>
          <p:nvPr/>
        </p:nvSpPr>
        <p:spPr bwMode="auto">
          <a:xfrm>
            <a:off x="2279650" y="2743200"/>
            <a:ext cx="914400" cy="381000"/>
          </a:xfrm>
          <a:prstGeom prst="rect">
            <a:avLst/>
          </a:prstGeom>
          <a:solidFill>
            <a:schemeClr val="bg1"/>
          </a:solidFill>
          <a:ln w="9525">
            <a:solidFill>
              <a:schemeClr val="bg1"/>
            </a:solidFill>
            <a:miter lim="800000"/>
            <a:headEnd/>
            <a:tailEnd/>
          </a:ln>
        </p:spPr>
        <p:txBody>
          <a:bodyPr wrap="none" anchor="ctr"/>
          <a:lstStyle/>
          <a:p>
            <a:pPr>
              <a:spcBef>
                <a:spcPct val="0"/>
              </a:spcBef>
            </a:pPr>
            <a:r>
              <a:rPr lang="zh-CN" altLang="en-US"/>
              <a:t>名字表</a:t>
            </a:r>
          </a:p>
        </p:txBody>
      </p:sp>
      <p:sp>
        <p:nvSpPr>
          <p:cNvPr id="53265" name="Rectangle 17"/>
          <p:cNvSpPr>
            <a:spLocks noChangeArrowheads="1"/>
          </p:cNvSpPr>
          <p:nvPr/>
        </p:nvSpPr>
        <p:spPr bwMode="auto">
          <a:xfrm>
            <a:off x="1898650" y="3352800"/>
            <a:ext cx="1600200" cy="609600"/>
          </a:xfrm>
          <a:prstGeom prst="rect">
            <a:avLst/>
          </a:prstGeom>
          <a:solidFill>
            <a:schemeClr val="bg1"/>
          </a:solidFill>
          <a:ln w="9525">
            <a:solidFill>
              <a:schemeClr val="bg1"/>
            </a:solidFill>
            <a:miter lim="800000"/>
            <a:headEnd/>
            <a:tailEnd/>
          </a:ln>
        </p:spPr>
        <p:txBody>
          <a:bodyPr wrap="none" anchor="ctr"/>
          <a:lstStyle/>
          <a:p>
            <a:pPr>
              <a:spcBef>
                <a:spcPct val="0"/>
              </a:spcBef>
            </a:pPr>
            <a:r>
              <a:rPr lang="zh-CN" altLang="en-US"/>
              <a:t>目标代码缓冲区</a:t>
            </a:r>
          </a:p>
        </p:txBody>
      </p:sp>
      <p:sp>
        <p:nvSpPr>
          <p:cNvPr id="53266" name="Rectangle 18"/>
          <p:cNvSpPr>
            <a:spLocks noChangeArrowheads="1"/>
          </p:cNvSpPr>
          <p:nvPr/>
        </p:nvSpPr>
        <p:spPr bwMode="auto">
          <a:xfrm>
            <a:off x="1822450" y="4114800"/>
            <a:ext cx="1905000" cy="914400"/>
          </a:xfrm>
          <a:prstGeom prst="rect">
            <a:avLst/>
          </a:prstGeom>
          <a:solidFill>
            <a:schemeClr val="bg1"/>
          </a:solidFill>
          <a:ln w="9525">
            <a:solidFill>
              <a:schemeClr val="bg1"/>
            </a:solidFill>
            <a:miter lim="800000"/>
            <a:headEnd/>
            <a:tailEnd/>
          </a:ln>
        </p:spPr>
        <p:txBody>
          <a:bodyPr wrap="none" anchor="ctr"/>
          <a:lstStyle/>
          <a:p>
            <a:pPr>
              <a:spcBef>
                <a:spcPct val="0"/>
              </a:spcBef>
            </a:pPr>
            <a:r>
              <a:rPr lang="zh-CN" altLang="en-US"/>
              <a:t>编译用源程序中</a:t>
            </a:r>
          </a:p>
          <a:p>
            <a:pPr>
              <a:spcBef>
                <a:spcPct val="0"/>
              </a:spcBef>
            </a:pPr>
            <a:r>
              <a:rPr lang="zh-CN" altLang="en-US"/>
              <a:t>间表示各种表格</a:t>
            </a:r>
          </a:p>
        </p:txBody>
      </p:sp>
      <p:sp>
        <p:nvSpPr>
          <p:cNvPr id="53267" name="Line 19"/>
          <p:cNvSpPr>
            <a:spLocks noChangeShapeType="1"/>
          </p:cNvSpPr>
          <p:nvPr/>
        </p:nvSpPr>
        <p:spPr bwMode="auto">
          <a:xfrm>
            <a:off x="3727450" y="2133600"/>
            <a:ext cx="152400" cy="0"/>
          </a:xfrm>
          <a:prstGeom prst="line">
            <a:avLst/>
          </a:prstGeom>
          <a:noFill/>
          <a:ln w="9525">
            <a:solidFill>
              <a:schemeClr val="tx1"/>
            </a:solidFill>
            <a:round/>
            <a:headEnd/>
            <a:tailEnd/>
          </a:ln>
        </p:spPr>
        <p:txBody>
          <a:bodyPr wrap="none" anchor="ctr"/>
          <a:lstStyle/>
          <a:p>
            <a:endParaRPr lang="zh-CN" altLang="en-US"/>
          </a:p>
        </p:txBody>
      </p:sp>
      <p:sp>
        <p:nvSpPr>
          <p:cNvPr id="53268" name="Line 20"/>
          <p:cNvSpPr>
            <a:spLocks noChangeShapeType="1"/>
          </p:cNvSpPr>
          <p:nvPr/>
        </p:nvSpPr>
        <p:spPr bwMode="auto">
          <a:xfrm>
            <a:off x="3727450" y="2667000"/>
            <a:ext cx="152400" cy="0"/>
          </a:xfrm>
          <a:prstGeom prst="line">
            <a:avLst/>
          </a:prstGeom>
          <a:noFill/>
          <a:ln w="9525">
            <a:solidFill>
              <a:schemeClr val="tx1"/>
            </a:solidFill>
            <a:round/>
            <a:headEnd/>
            <a:tailEnd/>
          </a:ln>
        </p:spPr>
        <p:txBody>
          <a:bodyPr wrap="none" anchor="ctr"/>
          <a:lstStyle/>
          <a:p>
            <a:endParaRPr lang="zh-CN" altLang="en-US"/>
          </a:p>
        </p:txBody>
      </p:sp>
      <p:sp>
        <p:nvSpPr>
          <p:cNvPr id="53269" name="Line 21"/>
          <p:cNvSpPr>
            <a:spLocks noChangeShapeType="1"/>
          </p:cNvSpPr>
          <p:nvPr/>
        </p:nvSpPr>
        <p:spPr bwMode="auto">
          <a:xfrm>
            <a:off x="3727450" y="3200400"/>
            <a:ext cx="152400" cy="0"/>
          </a:xfrm>
          <a:prstGeom prst="line">
            <a:avLst/>
          </a:prstGeom>
          <a:noFill/>
          <a:ln w="9525">
            <a:solidFill>
              <a:schemeClr val="tx1"/>
            </a:solidFill>
            <a:round/>
            <a:headEnd/>
            <a:tailEnd/>
          </a:ln>
        </p:spPr>
        <p:txBody>
          <a:bodyPr wrap="none" anchor="ctr"/>
          <a:lstStyle/>
          <a:p>
            <a:endParaRPr lang="zh-CN" altLang="en-US"/>
          </a:p>
        </p:txBody>
      </p:sp>
      <p:sp>
        <p:nvSpPr>
          <p:cNvPr id="53270" name="Line 22"/>
          <p:cNvSpPr>
            <a:spLocks noChangeShapeType="1"/>
          </p:cNvSpPr>
          <p:nvPr/>
        </p:nvSpPr>
        <p:spPr bwMode="auto">
          <a:xfrm>
            <a:off x="3727450" y="4038600"/>
            <a:ext cx="152400" cy="0"/>
          </a:xfrm>
          <a:prstGeom prst="line">
            <a:avLst/>
          </a:prstGeom>
          <a:noFill/>
          <a:ln w="9525">
            <a:solidFill>
              <a:schemeClr val="tx1"/>
            </a:solidFill>
            <a:round/>
            <a:headEnd/>
            <a:tailEnd/>
          </a:ln>
        </p:spPr>
        <p:txBody>
          <a:bodyPr wrap="none" anchor="ctr"/>
          <a:lstStyle/>
          <a:p>
            <a:endParaRPr lang="zh-CN" altLang="en-US"/>
          </a:p>
        </p:txBody>
      </p:sp>
      <p:sp>
        <p:nvSpPr>
          <p:cNvPr id="53271" name="Line 23"/>
          <p:cNvSpPr>
            <a:spLocks noChangeShapeType="1"/>
          </p:cNvSpPr>
          <p:nvPr/>
        </p:nvSpPr>
        <p:spPr bwMode="auto">
          <a:xfrm>
            <a:off x="3727450" y="5486400"/>
            <a:ext cx="152400" cy="0"/>
          </a:xfrm>
          <a:prstGeom prst="line">
            <a:avLst/>
          </a:prstGeom>
          <a:noFill/>
          <a:ln w="9525">
            <a:solidFill>
              <a:schemeClr val="tx1"/>
            </a:solidFill>
            <a:round/>
            <a:headEnd/>
            <a:tailEnd/>
          </a:ln>
        </p:spPr>
        <p:txBody>
          <a:bodyPr wrap="none" anchor="ctr"/>
          <a:lstStyle/>
          <a:p>
            <a:endParaRPr lang="zh-CN" altLang="en-US"/>
          </a:p>
        </p:txBody>
      </p:sp>
      <p:sp>
        <p:nvSpPr>
          <p:cNvPr id="53272" name="Line 24"/>
          <p:cNvSpPr>
            <a:spLocks noChangeShapeType="1"/>
          </p:cNvSpPr>
          <p:nvPr/>
        </p:nvSpPr>
        <p:spPr bwMode="auto">
          <a:xfrm>
            <a:off x="5861050" y="2133600"/>
            <a:ext cx="0" cy="2971800"/>
          </a:xfrm>
          <a:prstGeom prst="line">
            <a:avLst/>
          </a:prstGeom>
          <a:noFill/>
          <a:ln w="9525">
            <a:solidFill>
              <a:schemeClr val="tx1"/>
            </a:solidFill>
            <a:round/>
            <a:headEnd/>
            <a:tailEnd/>
          </a:ln>
        </p:spPr>
        <p:txBody>
          <a:bodyPr wrap="none" anchor="ctr"/>
          <a:lstStyle/>
          <a:p>
            <a:endParaRPr lang="zh-CN" altLang="en-US"/>
          </a:p>
        </p:txBody>
      </p:sp>
      <p:sp>
        <p:nvSpPr>
          <p:cNvPr id="53273" name="Line 25"/>
          <p:cNvSpPr>
            <a:spLocks noChangeShapeType="1"/>
          </p:cNvSpPr>
          <p:nvPr/>
        </p:nvSpPr>
        <p:spPr bwMode="auto">
          <a:xfrm>
            <a:off x="5861050" y="4953000"/>
            <a:ext cx="0" cy="228600"/>
          </a:xfrm>
          <a:prstGeom prst="line">
            <a:avLst/>
          </a:prstGeom>
          <a:noFill/>
          <a:ln w="9525">
            <a:solidFill>
              <a:schemeClr val="tx1"/>
            </a:solidFill>
            <a:round/>
            <a:headEnd/>
            <a:tailEnd/>
          </a:ln>
        </p:spPr>
        <p:txBody>
          <a:bodyPr wrap="none" anchor="ctr"/>
          <a:lstStyle/>
          <a:p>
            <a:endParaRPr lang="zh-CN" altLang="en-US"/>
          </a:p>
        </p:txBody>
      </p:sp>
      <p:sp>
        <p:nvSpPr>
          <p:cNvPr id="53274" name="Line 26"/>
          <p:cNvSpPr>
            <a:spLocks noChangeShapeType="1"/>
          </p:cNvSpPr>
          <p:nvPr/>
        </p:nvSpPr>
        <p:spPr bwMode="auto">
          <a:xfrm>
            <a:off x="7918450" y="2133600"/>
            <a:ext cx="0" cy="3048000"/>
          </a:xfrm>
          <a:prstGeom prst="line">
            <a:avLst/>
          </a:prstGeom>
          <a:noFill/>
          <a:ln w="9525">
            <a:solidFill>
              <a:schemeClr val="tx1"/>
            </a:solidFill>
            <a:round/>
            <a:headEnd/>
            <a:tailEnd/>
          </a:ln>
        </p:spPr>
        <p:txBody>
          <a:bodyPr wrap="none" anchor="ctr"/>
          <a:lstStyle/>
          <a:p>
            <a:endParaRPr lang="zh-CN" altLang="en-US"/>
          </a:p>
        </p:txBody>
      </p:sp>
      <p:sp>
        <p:nvSpPr>
          <p:cNvPr id="53275" name="Line 27"/>
          <p:cNvSpPr>
            <a:spLocks noChangeShapeType="1"/>
          </p:cNvSpPr>
          <p:nvPr/>
        </p:nvSpPr>
        <p:spPr bwMode="auto">
          <a:xfrm>
            <a:off x="5861050" y="5486400"/>
            <a:ext cx="2057400" cy="0"/>
          </a:xfrm>
          <a:prstGeom prst="line">
            <a:avLst/>
          </a:prstGeom>
          <a:noFill/>
          <a:ln w="9525">
            <a:solidFill>
              <a:schemeClr val="tx1"/>
            </a:solidFill>
            <a:round/>
            <a:headEnd/>
            <a:tailEnd/>
          </a:ln>
        </p:spPr>
        <p:txBody>
          <a:bodyPr wrap="none" anchor="ctr"/>
          <a:lstStyle/>
          <a:p>
            <a:endParaRPr lang="zh-CN" altLang="en-US"/>
          </a:p>
        </p:txBody>
      </p:sp>
      <p:sp>
        <p:nvSpPr>
          <p:cNvPr id="53276" name="Line 28"/>
          <p:cNvSpPr>
            <a:spLocks noChangeShapeType="1"/>
          </p:cNvSpPr>
          <p:nvPr/>
        </p:nvSpPr>
        <p:spPr bwMode="auto">
          <a:xfrm>
            <a:off x="5861050" y="2133600"/>
            <a:ext cx="2057400" cy="0"/>
          </a:xfrm>
          <a:prstGeom prst="line">
            <a:avLst/>
          </a:prstGeom>
          <a:noFill/>
          <a:ln w="9525">
            <a:solidFill>
              <a:schemeClr val="tx1"/>
            </a:solidFill>
            <a:round/>
            <a:headEnd/>
            <a:tailEnd/>
          </a:ln>
        </p:spPr>
        <p:txBody>
          <a:bodyPr wrap="none" anchor="ctr"/>
          <a:lstStyle/>
          <a:p>
            <a:endParaRPr lang="zh-CN" altLang="en-US"/>
          </a:p>
        </p:txBody>
      </p:sp>
      <p:sp>
        <p:nvSpPr>
          <p:cNvPr id="53277" name="Line 29"/>
          <p:cNvSpPr>
            <a:spLocks noChangeShapeType="1"/>
          </p:cNvSpPr>
          <p:nvPr/>
        </p:nvSpPr>
        <p:spPr bwMode="auto">
          <a:xfrm>
            <a:off x="5861050" y="3200400"/>
            <a:ext cx="2057400" cy="0"/>
          </a:xfrm>
          <a:prstGeom prst="line">
            <a:avLst/>
          </a:prstGeom>
          <a:noFill/>
          <a:ln w="9525">
            <a:solidFill>
              <a:schemeClr val="tx1"/>
            </a:solidFill>
            <a:round/>
            <a:headEnd/>
            <a:tailEnd/>
          </a:ln>
        </p:spPr>
        <p:txBody>
          <a:bodyPr wrap="none" anchor="ctr"/>
          <a:lstStyle/>
          <a:p>
            <a:endParaRPr lang="zh-CN" altLang="en-US"/>
          </a:p>
        </p:txBody>
      </p:sp>
      <p:sp>
        <p:nvSpPr>
          <p:cNvPr id="53278" name="Rectangle 30"/>
          <p:cNvSpPr>
            <a:spLocks noChangeArrowheads="1"/>
          </p:cNvSpPr>
          <p:nvPr/>
        </p:nvSpPr>
        <p:spPr bwMode="auto">
          <a:xfrm>
            <a:off x="6470650" y="2362200"/>
            <a:ext cx="685800" cy="762000"/>
          </a:xfrm>
          <a:prstGeom prst="rect">
            <a:avLst/>
          </a:prstGeom>
          <a:solidFill>
            <a:schemeClr val="bg1"/>
          </a:solidFill>
          <a:ln w="9525">
            <a:solidFill>
              <a:schemeClr val="bg1"/>
            </a:solidFill>
            <a:miter lim="800000"/>
            <a:headEnd/>
            <a:tailEnd/>
          </a:ln>
        </p:spPr>
        <p:txBody>
          <a:bodyPr wrap="none" anchor="ctr"/>
          <a:lstStyle/>
          <a:p>
            <a:pPr>
              <a:spcBef>
                <a:spcPct val="0"/>
              </a:spcBef>
            </a:pPr>
            <a:r>
              <a:rPr lang="zh-CN" altLang="en-US"/>
              <a:t>目标代码区</a:t>
            </a:r>
          </a:p>
        </p:txBody>
      </p:sp>
      <p:sp>
        <p:nvSpPr>
          <p:cNvPr id="53279" name="Rectangle 31"/>
          <p:cNvSpPr>
            <a:spLocks noChangeArrowheads="1"/>
          </p:cNvSpPr>
          <p:nvPr/>
        </p:nvSpPr>
        <p:spPr bwMode="auto">
          <a:xfrm>
            <a:off x="6394450" y="3581400"/>
            <a:ext cx="914400" cy="914400"/>
          </a:xfrm>
          <a:prstGeom prst="rect">
            <a:avLst/>
          </a:prstGeom>
          <a:solidFill>
            <a:schemeClr val="bg1"/>
          </a:solidFill>
          <a:ln w="9525">
            <a:solidFill>
              <a:schemeClr val="bg1"/>
            </a:solidFill>
            <a:miter lim="800000"/>
            <a:headEnd/>
            <a:tailEnd/>
          </a:ln>
        </p:spPr>
        <p:txBody>
          <a:bodyPr wrap="none" anchor="ctr"/>
          <a:lstStyle/>
          <a:p>
            <a:pPr>
              <a:spcBef>
                <a:spcPct val="0"/>
              </a:spcBef>
            </a:pPr>
            <a:r>
              <a:rPr lang="zh-CN" altLang="en-US"/>
              <a:t>数据区</a:t>
            </a:r>
          </a:p>
        </p:txBody>
      </p:sp>
      <p:sp>
        <p:nvSpPr>
          <p:cNvPr id="53280" name="Rectangle 32"/>
          <p:cNvSpPr>
            <a:spLocks noChangeArrowheads="1"/>
          </p:cNvSpPr>
          <p:nvPr/>
        </p:nvSpPr>
        <p:spPr bwMode="auto">
          <a:xfrm>
            <a:off x="1898650" y="2209800"/>
            <a:ext cx="1676400" cy="381000"/>
          </a:xfrm>
          <a:prstGeom prst="rect">
            <a:avLst/>
          </a:prstGeom>
          <a:solidFill>
            <a:schemeClr val="bg1"/>
          </a:solidFill>
          <a:ln w="9525">
            <a:solidFill>
              <a:schemeClr val="bg1"/>
            </a:solidFill>
            <a:miter lim="800000"/>
            <a:headEnd/>
            <a:tailEnd/>
          </a:ln>
        </p:spPr>
        <p:txBody>
          <a:bodyPr wrap="none" anchor="ctr"/>
          <a:lstStyle/>
          <a:p>
            <a:pPr>
              <a:spcBef>
                <a:spcPct val="0"/>
              </a:spcBef>
            </a:pPr>
            <a:r>
              <a:rPr lang="zh-CN" altLang="en-US"/>
              <a:t>源程序缓冲区</a:t>
            </a:r>
          </a:p>
        </p:txBody>
      </p:sp>
      <p:sp>
        <p:nvSpPr>
          <p:cNvPr id="53281" name="Line 33"/>
          <p:cNvSpPr>
            <a:spLocks noChangeShapeType="1"/>
          </p:cNvSpPr>
          <p:nvPr/>
        </p:nvSpPr>
        <p:spPr bwMode="auto">
          <a:xfrm>
            <a:off x="1670050" y="5181600"/>
            <a:ext cx="0" cy="304800"/>
          </a:xfrm>
          <a:prstGeom prst="line">
            <a:avLst/>
          </a:prstGeom>
          <a:noFill/>
          <a:ln w="9525">
            <a:solidFill>
              <a:schemeClr val="tx1"/>
            </a:solidFill>
            <a:round/>
            <a:headEnd/>
            <a:tailEnd/>
          </a:ln>
        </p:spPr>
        <p:txBody>
          <a:bodyPr wrap="none" anchor="ctr"/>
          <a:lstStyle/>
          <a:p>
            <a:endParaRPr lang="zh-CN" altLang="en-US"/>
          </a:p>
        </p:txBody>
      </p:sp>
      <p:sp>
        <p:nvSpPr>
          <p:cNvPr id="53282" name="Line 34"/>
          <p:cNvSpPr>
            <a:spLocks noChangeShapeType="1"/>
          </p:cNvSpPr>
          <p:nvPr/>
        </p:nvSpPr>
        <p:spPr bwMode="auto">
          <a:xfrm>
            <a:off x="3879850" y="5181600"/>
            <a:ext cx="0" cy="304800"/>
          </a:xfrm>
          <a:prstGeom prst="line">
            <a:avLst/>
          </a:prstGeom>
          <a:noFill/>
          <a:ln w="9525">
            <a:solidFill>
              <a:schemeClr val="tx1"/>
            </a:solidFill>
            <a:round/>
            <a:headEnd/>
            <a:tailEnd/>
          </a:ln>
        </p:spPr>
        <p:txBody>
          <a:bodyPr wrap="none" anchor="ctr"/>
          <a:lstStyle/>
          <a:p>
            <a:endParaRPr lang="zh-CN" altLang="en-US"/>
          </a:p>
        </p:txBody>
      </p:sp>
      <p:sp>
        <p:nvSpPr>
          <p:cNvPr id="53283" name="Line 35"/>
          <p:cNvSpPr>
            <a:spLocks noChangeShapeType="1"/>
          </p:cNvSpPr>
          <p:nvPr/>
        </p:nvSpPr>
        <p:spPr bwMode="auto">
          <a:xfrm>
            <a:off x="5861050" y="5181600"/>
            <a:ext cx="0" cy="304800"/>
          </a:xfrm>
          <a:prstGeom prst="line">
            <a:avLst/>
          </a:prstGeom>
          <a:noFill/>
          <a:ln w="9525">
            <a:solidFill>
              <a:schemeClr val="tx1"/>
            </a:solidFill>
            <a:round/>
            <a:headEnd/>
            <a:tailEnd/>
          </a:ln>
        </p:spPr>
        <p:txBody>
          <a:bodyPr wrap="none" anchor="ctr"/>
          <a:lstStyle/>
          <a:p>
            <a:endParaRPr lang="zh-CN" altLang="en-US"/>
          </a:p>
        </p:txBody>
      </p:sp>
      <p:sp>
        <p:nvSpPr>
          <p:cNvPr id="53284" name="Line 36"/>
          <p:cNvSpPr>
            <a:spLocks noChangeShapeType="1"/>
          </p:cNvSpPr>
          <p:nvPr/>
        </p:nvSpPr>
        <p:spPr bwMode="auto">
          <a:xfrm>
            <a:off x="7918450" y="5181600"/>
            <a:ext cx="0" cy="304800"/>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219200" y="228600"/>
            <a:ext cx="7467600" cy="1143000"/>
          </a:xfrm>
        </p:spPr>
        <p:txBody>
          <a:bodyPr/>
          <a:lstStyle/>
          <a:p>
            <a:pPr eaLnBrk="1" hangingPunct="1"/>
            <a:r>
              <a:rPr lang="zh-CN" altLang="en-US" sz="4000" smtClean="0"/>
              <a:t>解释系统存储结构</a:t>
            </a:r>
          </a:p>
        </p:txBody>
      </p:sp>
      <p:grpSp>
        <p:nvGrpSpPr>
          <p:cNvPr id="54275" name="Group 4"/>
          <p:cNvGrpSpPr>
            <a:grpSpLocks/>
          </p:cNvGrpSpPr>
          <p:nvPr/>
        </p:nvGrpSpPr>
        <p:grpSpPr bwMode="auto">
          <a:xfrm>
            <a:off x="2844800" y="1371600"/>
            <a:ext cx="2590800" cy="5257800"/>
            <a:chOff x="1344" y="480"/>
            <a:chExt cx="1632" cy="3312"/>
          </a:xfrm>
        </p:grpSpPr>
        <p:grpSp>
          <p:nvGrpSpPr>
            <p:cNvPr id="54276" name="Group 5"/>
            <p:cNvGrpSpPr>
              <a:grpSpLocks/>
            </p:cNvGrpSpPr>
            <p:nvPr/>
          </p:nvGrpSpPr>
          <p:grpSpPr bwMode="auto">
            <a:xfrm>
              <a:off x="1344" y="480"/>
              <a:ext cx="1632" cy="3264"/>
              <a:chOff x="1344" y="480"/>
              <a:chExt cx="1632" cy="3264"/>
            </a:xfrm>
          </p:grpSpPr>
          <p:sp>
            <p:nvSpPr>
              <p:cNvPr id="54283" name="Line 6"/>
              <p:cNvSpPr>
                <a:spLocks noChangeShapeType="1"/>
              </p:cNvSpPr>
              <p:nvPr/>
            </p:nvSpPr>
            <p:spPr bwMode="auto">
              <a:xfrm>
                <a:off x="1344" y="480"/>
                <a:ext cx="0" cy="3264"/>
              </a:xfrm>
              <a:prstGeom prst="line">
                <a:avLst/>
              </a:prstGeom>
              <a:noFill/>
              <a:ln w="28575">
                <a:solidFill>
                  <a:schemeClr val="tx1"/>
                </a:solidFill>
                <a:round/>
                <a:headEnd/>
                <a:tailEnd/>
              </a:ln>
            </p:spPr>
            <p:txBody>
              <a:bodyPr/>
              <a:lstStyle/>
              <a:p>
                <a:endParaRPr lang="zh-CN" altLang="en-US"/>
              </a:p>
            </p:txBody>
          </p:sp>
          <p:sp>
            <p:nvSpPr>
              <p:cNvPr id="54284" name="Line 7"/>
              <p:cNvSpPr>
                <a:spLocks noChangeShapeType="1"/>
              </p:cNvSpPr>
              <p:nvPr/>
            </p:nvSpPr>
            <p:spPr bwMode="auto">
              <a:xfrm>
                <a:off x="1344" y="480"/>
                <a:ext cx="1632" cy="0"/>
              </a:xfrm>
              <a:prstGeom prst="line">
                <a:avLst/>
              </a:prstGeom>
              <a:noFill/>
              <a:ln w="28575">
                <a:solidFill>
                  <a:schemeClr val="tx1"/>
                </a:solidFill>
                <a:round/>
                <a:headEnd/>
                <a:tailEnd/>
              </a:ln>
            </p:spPr>
            <p:txBody>
              <a:bodyPr/>
              <a:lstStyle/>
              <a:p>
                <a:endParaRPr lang="zh-CN" altLang="en-US"/>
              </a:p>
            </p:txBody>
          </p:sp>
          <p:sp>
            <p:nvSpPr>
              <p:cNvPr id="54285" name="Line 8"/>
              <p:cNvSpPr>
                <a:spLocks noChangeShapeType="1"/>
              </p:cNvSpPr>
              <p:nvPr/>
            </p:nvSpPr>
            <p:spPr bwMode="auto">
              <a:xfrm>
                <a:off x="2976" y="480"/>
                <a:ext cx="0" cy="3216"/>
              </a:xfrm>
              <a:prstGeom prst="line">
                <a:avLst/>
              </a:prstGeom>
              <a:noFill/>
              <a:ln w="28575">
                <a:solidFill>
                  <a:schemeClr val="tx1"/>
                </a:solidFill>
                <a:round/>
                <a:headEnd/>
                <a:tailEnd/>
              </a:ln>
            </p:spPr>
            <p:txBody>
              <a:bodyPr/>
              <a:lstStyle/>
              <a:p>
                <a:endParaRPr lang="zh-CN" altLang="en-US"/>
              </a:p>
            </p:txBody>
          </p:sp>
          <p:sp>
            <p:nvSpPr>
              <p:cNvPr id="54286" name="Line 9"/>
              <p:cNvSpPr>
                <a:spLocks noChangeShapeType="1"/>
              </p:cNvSpPr>
              <p:nvPr/>
            </p:nvSpPr>
            <p:spPr bwMode="auto">
              <a:xfrm>
                <a:off x="1344" y="1008"/>
                <a:ext cx="1632" cy="0"/>
              </a:xfrm>
              <a:prstGeom prst="line">
                <a:avLst/>
              </a:prstGeom>
              <a:noFill/>
              <a:ln w="28575">
                <a:solidFill>
                  <a:schemeClr val="tx1"/>
                </a:solidFill>
                <a:round/>
                <a:headEnd/>
                <a:tailEnd/>
              </a:ln>
            </p:spPr>
            <p:txBody>
              <a:bodyPr/>
              <a:lstStyle/>
              <a:p>
                <a:endParaRPr lang="zh-CN" altLang="en-US"/>
              </a:p>
            </p:txBody>
          </p:sp>
          <p:sp>
            <p:nvSpPr>
              <p:cNvPr id="54287" name="Line 10"/>
              <p:cNvSpPr>
                <a:spLocks noChangeShapeType="1"/>
              </p:cNvSpPr>
              <p:nvPr/>
            </p:nvSpPr>
            <p:spPr bwMode="auto">
              <a:xfrm>
                <a:off x="1344" y="1488"/>
                <a:ext cx="1632" cy="0"/>
              </a:xfrm>
              <a:prstGeom prst="line">
                <a:avLst/>
              </a:prstGeom>
              <a:noFill/>
              <a:ln w="28575">
                <a:solidFill>
                  <a:schemeClr val="tx1"/>
                </a:solidFill>
                <a:round/>
                <a:headEnd/>
                <a:tailEnd/>
              </a:ln>
            </p:spPr>
            <p:txBody>
              <a:bodyPr/>
              <a:lstStyle/>
              <a:p>
                <a:endParaRPr lang="zh-CN" altLang="en-US"/>
              </a:p>
            </p:txBody>
          </p:sp>
          <p:sp>
            <p:nvSpPr>
              <p:cNvPr id="54288" name="Line 11"/>
              <p:cNvSpPr>
                <a:spLocks noChangeShapeType="1"/>
              </p:cNvSpPr>
              <p:nvPr/>
            </p:nvSpPr>
            <p:spPr bwMode="auto">
              <a:xfrm>
                <a:off x="1344" y="2400"/>
                <a:ext cx="1632" cy="0"/>
              </a:xfrm>
              <a:prstGeom prst="line">
                <a:avLst/>
              </a:prstGeom>
              <a:noFill/>
              <a:ln w="28575">
                <a:solidFill>
                  <a:schemeClr val="tx1"/>
                </a:solidFill>
                <a:round/>
                <a:headEnd/>
                <a:tailEnd/>
              </a:ln>
            </p:spPr>
            <p:txBody>
              <a:bodyPr/>
              <a:lstStyle/>
              <a:p>
                <a:endParaRPr lang="zh-CN" altLang="en-US"/>
              </a:p>
            </p:txBody>
          </p:sp>
          <p:sp>
            <p:nvSpPr>
              <p:cNvPr id="54289" name="Line 12"/>
              <p:cNvSpPr>
                <a:spLocks noChangeShapeType="1"/>
              </p:cNvSpPr>
              <p:nvPr/>
            </p:nvSpPr>
            <p:spPr bwMode="auto">
              <a:xfrm>
                <a:off x="1344" y="2928"/>
                <a:ext cx="1632" cy="0"/>
              </a:xfrm>
              <a:prstGeom prst="line">
                <a:avLst/>
              </a:prstGeom>
              <a:noFill/>
              <a:ln w="28575">
                <a:solidFill>
                  <a:schemeClr val="tx1"/>
                </a:solidFill>
                <a:round/>
                <a:headEnd/>
                <a:tailEnd/>
              </a:ln>
            </p:spPr>
            <p:txBody>
              <a:bodyPr/>
              <a:lstStyle/>
              <a:p>
                <a:endParaRPr lang="zh-CN" altLang="en-US"/>
              </a:p>
            </p:txBody>
          </p:sp>
          <p:sp>
            <p:nvSpPr>
              <p:cNvPr id="54290" name="Line 13"/>
              <p:cNvSpPr>
                <a:spLocks noChangeShapeType="1"/>
              </p:cNvSpPr>
              <p:nvPr/>
            </p:nvSpPr>
            <p:spPr bwMode="auto">
              <a:xfrm>
                <a:off x="1344" y="3456"/>
                <a:ext cx="1632" cy="0"/>
              </a:xfrm>
              <a:prstGeom prst="line">
                <a:avLst/>
              </a:prstGeom>
              <a:noFill/>
              <a:ln w="28575">
                <a:solidFill>
                  <a:schemeClr val="tx1"/>
                </a:solidFill>
                <a:round/>
                <a:headEnd/>
                <a:tailEnd/>
              </a:ln>
            </p:spPr>
            <p:txBody>
              <a:bodyPr/>
              <a:lstStyle/>
              <a:p>
                <a:endParaRPr lang="zh-CN" altLang="en-US"/>
              </a:p>
            </p:txBody>
          </p:sp>
        </p:grpSp>
        <p:sp>
          <p:nvSpPr>
            <p:cNvPr id="54277" name="Rectangle 14"/>
            <p:cNvSpPr>
              <a:spLocks noChangeArrowheads="1"/>
            </p:cNvSpPr>
            <p:nvPr/>
          </p:nvSpPr>
          <p:spPr bwMode="auto">
            <a:xfrm>
              <a:off x="1968" y="624"/>
              <a:ext cx="576" cy="240"/>
            </a:xfrm>
            <a:prstGeom prst="rect">
              <a:avLst/>
            </a:prstGeom>
            <a:solidFill>
              <a:schemeClr val="bg1"/>
            </a:solidFill>
            <a:ln w="28575">
              <a:solidFill>
                <a:schemeClr val="bg1"/>
              </a:solidFill>
              <a:miter lim="800000"/>
              <a:headEnd/>
              <a:tailEnd/>
            </a:ln>
          </p:spPr>
          <p:txBody>
            <a:bodyPr wrap="none" anchor="ctr"/>
            <a:lstStyle/>
            <a:p>
              <a:pPr>
                <a:spcBef>
                  <a:spcPct val="0"/>
                </a:spcBef>
              </a:pPr>
              <a:r>
                <a:rPr lang="zh-CN" altLang="en-US"/>
                <a:t>解释系统</a:t>
              </a:r>
            </a:p>
          </p:txBody>
        </p:sp>
        <p:sp>
          <p:nvSpPr>
            <p:cNvPr id="54278" name="Rectangle 15"/>
            <p:cNvSpPr>
              <a:spLocks noChangeArrowheads="1"/>
            </p:cNvSpPr>
            <p:nvPr/>
          </p:nvSpPr>
          <p:spPr bwMode="auto">
            <a:xfrm>
              <a:off x="1968" y="1104"/>
              <a:ext cx="576" cy="240"/>
            </a:xfrm>
            <a:prstGeom prst="rect">
              <a:avLst/>
            </a:prstGeom>
            <a:solidFill>
              <a:schemeClr val="bg1"/>
            </a:solidFill>
            <a:ln w="28575">
              <a:solidFill>
                <a:schemeClr val="bg1"/>
              </a:solidFill>
              <a:miter lim="800000"/>
              <a:headEnd/>
              <a:tailEnd/>
            </a:ln>
          </p:spPr>
          <p:txBody>
            <a:bodyPr wrap="none" anchor="ctr"/>
            <a:lstStyle/>
            <a:p>
              <a:pPr>
                <a:spcBef>
                  <a:spcPct val="0"/>
                </a:spcBef>
              </a:pPr>
              <a:r>
                <a:rPr lang="zh-CN" altLang="en-US"/>
                <a:t>源程序</a:t>
              </a:r>
            </a:p>
          </p:txBody>
        </p:sp>
        <p:sp>
          <p:nvSpPr>
            <p:cNvPr id="54279" name="Rectangle 16"/>
            <p:cNvSpPr>
              <a:spLocks noChangeArrowheads="1"/>
            </p:cNvSpPr>
            <p:nvPr/>
          </p:nvSpPr>
          <p:spPr bwMode="auto">
            <a:xfrm>
              <a:off x="1920" y="1584"/>
              <a:ext cx="576" cy="624"/>
            </a:xfrm>
            <a:prstGeom prst="rect">
              <a:avLst/>
            </a:prstGeom>
            <a:solidFill>
              <a:schemeClr val="bg1"/>
            </a:solidFill>
            <a:ln w="28575">
              <a:solidFill>
                <a:schemeClr val="bg1"/>
              </a:solidFill>
              <a:miter lim="800000"/>
              <a:headEnd/>
              <a:tailEnd/>
            </a:ln>
          </p:spPr>
          <p:txBody>
            <a:bodyPr wrap="none" anchor="ctr"/>
            <a:lstStyle/>
            <a:p>
              <a:pPr>
                <a:spcBef>
                  <a:spcPct val="0"/>
                </a:spcBef>
              </a:pPr>
              <a:r>
                <a:rPr lang="zh-CN" altLang="en-US"/>
                <a:t>临时工作单元</a:t>
              </a:r>
            </a:p>
            <a:p>
              <a:pPr>
                <a:spcBef>
                  <a:spcPct val="0"/>
                </a:spcBef>
              </a:pPr>
              <a:endParaRPr lang="zh-CN" altLang="en-US"/>
            </a:p>
            <a:p>
              <a:pPr>
                <a:spcBef>
                  <a:spcPct val="0"/>
                </a:spcBef>
              </a:pPr>
              <a:r>
                <a:rPr lang="zh-CN" altLang="en-US"/>
                <a:t>名字表</a:t>
              </a:r>
            </a:p>
          </p:txBody>
        </p:sp>
        <p:sp>
          <p:nvSpPr>
            <p:cNvPr id="54280" name="Rectangle 17"/>
            <p:cNvSpPr>
              <a:spLocks noChangeArrowheads="1"/>
            </p:cNvSpPr>
            <p:nvPr/>
          </p:nvSpPr>
          <p:spPr bwMode="auto">
            <a:xfrm>
              <a:off x="1872" y="2496"/>
              <a:ext cx="576" cy="288"/>
            </a:xfrm>
            <a:prstGeom prst="rect">
              <a:avLst/>
            </a:prstGeom>
            <a:solidFill>
              <a:schemeClr val="bg1"/>
            </a:solidFill>
            <a:ln w="28575">
              <a:solidFill>
                <a:schemeClr val="bg1"/>
              </a:solidFill>
              <a:miter lim="800000"/>
              <a:headEnd/>
              <a:tailEnd/>
            </a:ln>
          </p:spPr>
          <p:txBody>
            <a:bodyPr wrap="none" anchor="ctr"/>
            <a:lstStyle/>
            <a:p>
              <a:pPr>
                <a:spcBef>
                  <a:spcPct val="0"/>
                </a:spcBef>
              </a:pPr>
              <a:r>
                <a:rPr lang="zh-CN" altLang="en-US"/>
                <a:t>标号表</a:t>
              </a:r>
            </a:p>
          </p:txBody>
        </p:sp>
        <p:sp>
          <p:nvSpPr>
            <p:cNvPr id="54281" name="Rectangle 18"/>
            <p:cNvSpPr>
              <a:spLocks noChangeArrowheads="1"/>
            </p:cNvSpPr>
            <p:nvPr/>
          </p:nvSpPr>
          <p:spPr bwMode="auto">
            <a:xfrm>
              <a:off x="1872" y="3024"/>
              <a:ext cx="576" cy="288"/>
            </a:xfrm>
            <a:prstGeom prst="rect">
              <a:avLst/>
            </a:prstGeom>
            <a:solidFill>
              <a:schemeClr val="bg1"/>
            </a:solidFill>
            <a:ln w="28575">
              <a:solidFill>
                <a:schemeClr val="bg1"/>
              </a:solidFill>
              <a:miter lim="800000"/>
              <a:headEnd/>
              <a:tailEnd/>
            </a:ln>
          </p:spPr>
          <p:txBody>
            <a:bodyPr wrap="none" anchor="ctr"/>
            <a:lstStyle/>
            <a:p>
              <a:pPr>
                <a:spcBef>
                  <a:spcPct val="0"/>
                </a:spcBef>
              </a:pPr>
              <a:r>
                <a:rPr lang="zh-CN" altLang="en-US"/>
                <a:t>缓冲区</a:t>
              </a:r>
            </a:p>
            <a:p>
              <a:pPr>
                <a:spcBef>
                  <a:spcPct val="0"/>
                </a:spcBef>
              </a:pPr>
              <a:r>
                <a:rPr lang="zh-CN" altLang="en-US"/>
                <a:t>(输入输出)</a:t>
              </a:r>
            </a:p>
          </p:txBody>
        </p:sp>
        <p:sp>
          <p:nvSpPr>
            <p:cNvPr id="54282" name="Rectangle 19"/>
            <p:cNvSpPr>
              <a:spLocks noChangeArrowheads="1"/>
            </p:cNvSpPr>
            <p:nvPr/>
          </p:nvSpPr>
          <p:spPr bwMode="auto">
            <a:xfrm>
              <a:off x="1920" y="3600"/>
              <a:ext cx="576" cy="192"/>
            </a:xfrm>
            <a:prstGeom prst="rect">
              <a:avLst/>
            </a:prstGeom>
            <a:solidFill>
              <a:schemeClr val="bg1"/>
            </a:solidFill>
            <a:ln w="28575">
              <a:solidFill>
                <a:schemeClr val="bg1"/>
              </a:solidFill>
              <a:miter lim="800000"/>
              <a:headEnd/>
              <a:tailEnd/>
            </a:ln>
          </p:spPr>
          <p:txBody>
            <a:bodyPr wrap="none" anchor="ctr"/>
            <a:lstStyle/>
            <a:p>
              <a:pPr>
                <a:spcBef>
                  <a:spcPct val="0"/>
                </a:spcBef>
              </a:pPr>
              <a:r>
                <a:rPr lang="zh-CN" altLang="en-US"/>
                <a:t>栈区</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87450" y="404813"/>
            <a:ext cx="7758113" cy="739775"/>
          </a:xfrm>
        </p:spPr>
        <p:txBody>
          <a:bodyPr/>
          <a:lstStyle/>
          <a:p>
            <a:pPr eaLnBrk="1" hangingPunct="1"/>
            <a:r>
              <a:rPr lang="en-US" altLang="zh-CN" sz="4000" smtClean="0"/>
              <a:t>《</a:t>
            </a:r>
            <a:r>
              <a:rPr lang="zh-CN" altLang="en-US" sz="4000" b="1" smtClean="0"/>
              <a:t>编译原理</a:t>
            </a:r>
            <a:r>
              <a:rPr lang="en-US" altLang="zh-CN" sz="4000" smtClean="0"/>
              <a:t>》</a:t>
            </a:r>
            <a:r>
              <a:rPr lang="zh-CN" altLang="en-US" sz="4000" b="1" smtClean="0"/>
              <a:t>教学目的与要求</a:t>
            </a:r>
            <a:endParaRPr lang="zh-CN" altLang="en-US" sz="4000" smtClean="0"/>
          </a:p>
        </p:txBody>
      </p:sp>
      <p:sp>
        <p:nvSpPr>
          <p:cNvPr id="13315" name="Rectangle 3"/>
          <p:cNvSpPr>
            <a:spLocks noGrp="1" noChangeArrowheads="1"/>
          </p:cNvSpPr>
          <p:nvPr>
            <p:ph type="body" idx="1"/>
          </p:nvPr>
        </p:nvSpPr>
        <p:spPr>
          <a:xfrm>
            <a:off x="1000125" y="1143000"/>
            <a:ext cx="7921625" cy="5040313"/>
          </a:xfrm>
        </p:spPr>
        <p:txBody>
          <a:bodyPr/>
          <a:lstStyle/>
          <a:p>
            <a:pPr eaLnBrk="1" hangingPunct="1">
              <a:lnSpc>
                <a:spcPct val="90000"/>
              </a:lnSpc>
              <a:buFont typeface="Monotype Sorts" pitchFamily="2" charset="2"/>
              <a:buNone/>
            </a:pPr>
            <a:endParaRPr lang="zh-CN" altLang="en-US" b="1" smtClean="0"/>
          </a:p>
          <a:p>
            <a:pPr eaLnBrk="1" hangingPunct="1">
              <a:lnSpc>
                <a:spcPct val="120000"/>
              </a:lnSpc>
              <a:buFont typeface="Monotype Sorts" pitchFamily="2" charset="2"/>
              <a:buNone/>
            </a:pPr>
            <a:r>
              <a:rPr lang="zh-CN" altLang="en-US" b="1" smtClean="0">
                <a:solidFill>
                  <a:srgbClr val="FF0000"/>
                </a:solidFill>
              </a:rPr>
              <a:t>   应</a:t>
            </a:r>
            <a:r>
              <a:rPr lang="zh-CN" altLang="en-US" b="1" smtClean="0"/>
              <a:t>清楚理解一个编译程序是如何工作的；</a:t>
            </a:r>
            <a:endParaRPr lang="en-US" altLang="zh-CN" b="1" smtClean="0"/>
          </a:p>
          <a:p>
            <a:pPr eaLnBrk="1" hangingPunct="1">
              <a:lnSpc>
                <a:spcPct val="120000"/>
              </a:lnSpc>
              <a:buFont typeface="Monotype Sorts" pitchFamily="2" charset="2"/>
              <a:buNone/>
            </a:pPr>
            <a:r>
              <a:rPr lang="en-US" altLang="zh-CN" b="1" smtClean="0">
                <a:solidFill>
                  <a:srgbClr val="FF0000"/>
                </a:solidFill>
              </a:rPr>
              <a:t>   </a:t>
            </a:r>
            <a:r>
              <a:rPr lang="zh-CN" altLang="en-US" b="1" smtClean="0">
                <a:solidFill>
                  <a:srgbClr val="FF0000"/>
                </a:solidFill>
              </a:rPr>
              <a:t>应</a:t>
            </a:r>
            <a:r>
              <a:rPr lang="zh-CN" altLang="en-US" b="1" smtClean="0"/>
              <a:t>了解如何定义一门高级语言；</a:t>
            </a:r>
            <a:endParaRPr lang="en-US" altLang="zh-CN" b="1" smtClean="0"/>
          </a:p>
          <a:p>
            <a:pPr eaLnBrk="1" hangingPunct="1">
              <a:lnSpc>
                <a:spcPct val="120000"/>
              </a:lnSpc>
              <a:buFont typeface="Monotype Sorts" pitchFamily="2" charset="2"/>
              <a:buNone/>
            </a:pPr>
            <a:r>
              <a:rPr lang="zh-CN" altLang="en-US" b="1" smtClean="0">
                <a:solidFill>
                  <a:srgbClr val="FF0000"/>
                </a:solidFill>
              </a:rPr>
              <a:t>   应</a:t>
            </a:r>
            <a:r>
              <a:rPr lang="zh-CN" altLang="en-US" b="1" smtClean="0"/>
              <a:t>具有一定的开发编译程序的经验；</a:t>
            </a:r>
            <a:endParaRPr lang="en-US" altLang="zh-CN" b="1" smtClean="0"/>
          </a:p>
          <a:p>
            <a:pPr eaLnBrk="1" hangingPunct="1">
              <a:lnSpc>
                <a:spcPct val="120000"/>
              </a:lnSpc>
              <a:buFont typeface="Monotype Sorts" pitchFamily="2" charset="2"/>
              <a:buNone/>
            </a:pPr>
            <a:r>
              <a:rPr lang="en-US" altLang="zh-CN" b="1" smtClean="0">
                <a:solidFill>
                  <a:srgbClr val="FF0000"/>
                </a:solidFill>
              </a:rPr>
              <a:t>   </a:t>
            </a:r>
            <a:r>
              <a:rPr lang="zh-CN" altLang="en-US" b="1" smtClean="0">
                <a:solidFill>
                  <a:srgbClr val="FF0000"/>
                </a:solidFill>
              </a:rPr>
              <a:t>会</a:t>
            </a:r>
            <a:r>
              <a:rPr lang="zh-CN" altLang="en-US" b="1" smtClean="0"/>
              <a:t>将所学的算法应用于其他软件开发中。</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4"/>
          <p:cNvSpPr txBox="1">
            <a:spLocks noChangeArrowheads="1"/>
          </p:cNvSpPr>
          <p:nvPr/>
        </p:nvSpPr>
        <p:spPr bwMode="auto">
          <a:xfrm>
            <a:off x="1258888" y="333375"/>
            <a:ext cx="5689600" cy="3354388"/>
          </a:xfrm>
          <a:prstGeom prst="rect">
            <a:avLst/>
          </a:prstGeom>
          <a:noFill/>
          <a:ln w="9525">
            <a:noFill/>
            <a:miter lim="800000"/>
            <a:headEnd/>
            <a:tailEnd/>
          </a:ln>
        </p:spPr>
        <p:txBody>
          <a:bodyPr>
            <a:spAutoFit/>
          </a:bodyPr>
          <a:lstStyle/>
          <a:p>
            <a:pPr algn="l">
              <a:buFont typeface="Wingdings" pitchFamily="2" charset="2"/>
              <a:buChar char="²"/>
            </a:pPr>
            <a:r>
              <a:rPr lang="en-US" altLang="zh-CN" sz="3200"/>
              <a:t> </a:t>
            </a:r>
            <a:r>
              <a:rPr lang="zh-CN" altLang="en-US" sz="3200"/>
              <a:t>解释程序</a:t>
            </a:r>
            <a:r>
              <a:rPr lang="zh-CN" altLang="en-US" sz="3200">
                <a:solidFill>
                  <a:srgbClr val="333399"/>
                </a:solidFill>
              </a:rPr>
              <a:t>（</a:t>
            </a:r>
            <a:r>
              <a:rPr lang="en-US" altLang="zh-CN" sz="3200" i="1">
                <a:solidFill>
                  <a:srgbClr val="333399"/>
                </a:solidFill>
              </a:rPr>
              <a:t>Interpreter</a:t>
            </a:r>
            <a:r>
              <a:rPr lang="zh-CN" altLang="en-US" sz="3200">
                <a:solidFill>
                  <a:srgbClr val="333399"/>
                </a:solidFill>
              </a:rPr>
              <a:t>）</a:t>
            </a:r>
          </a:p>
          <a:p>
            <a:pPr lvl="1" algn="l">
              <a:buFont typeface="Symbol" pitchFamily="18" charset="2"/>
              <a:buChar char="-"/>
            </a:pPr>
            <a:r>
              <a:rPr lang="zh-CN" altLang="en-US">
                <a:latin typeface="楷体_GB2312" pitchFamily="49" charset="-122"/>
              </a:rPr>
              <a:t> </a:t>
            </a:r>
            <a:r>
              <a:rPr lang="zh-CN" altLang="en-US">
                <a:solidFill>
                  <a:srgbClr val="333399"/>
                </a:solidFill>
                <a:latin typeface="楷体_GB2312" pitchFamily="49" charset="-122"/>
              </a:rPr>
              <a:t>不产生目标程序文件</a:t>
            </a:r>
          </a:p>
          <a:p>
            <a:pPr lvl="1" algn="l">
              <a:buFont typeface="Symbol" pitchFamily="18" charset="2"/>
              <a:buChar char="-"/>
            </a:pPr>
            <a:r>
              <a:rPr lang="zh-CN" altLang="en-US">
                <a:solidFill>
                  <a:srgbClr val="333399"/>
                </a:solidFill>
                <a:latin typeface="楷体_GB2312" pitchFamily="49" charset="-122"/>
              </a:rPr>
              <a:t> 不区别翻译阶段和执行阶段</a:t>
            </a:r>
          </a:p>
          <a:p>
            <a:pPr lvl="1" algn="l">
              <a:buFont typeface="Symbol" pitchFamily="18" charset="2"/>
              <a:buChar char="-"/>
            </a:pPr>
            <a:r>
              <a:rPr lang="zh-CN" altLang="en-US">
                <a:solidFill>
                  <a:srgbClr val="333399"/>
                </a:solidFill>
              </a:rPr>
              <a:t>  翻译源程序的每条语句后直接执行</a:t>
            </a:r>
          </a:p>
          <a:p>
            <a:pPr lvl="1" algn="l">
              <a:buFont typeface="Symbol" pitchFamily="18" charset="2"/>
              <a:buChar char="-"/>
            </a:pPr>
            <a:r>
              <a:rPr lang="zh-CN" altLang="en-US"/>
              <a:t>  </a:t>
            </a:r>
            <a:r>
              <a:rPr lang="zh-CN" altLang="en-US">
                <a:solidFill>
                  <a:srgbClr val="333399"/>
                </a:solidFill>
              </a:rPr>
              <a:t>程序执行期间一直有解释程序守候</a:t>
            </a:r>
          </a:p>
          <a:p>
            <a:pPr lvl="1" algn="l">
              <a:buFont typeface="Symbol" pitchFamily="18" charset="2"/>
              <a:buChar char="-"/>
            </a:pPr>
            <a:r>
              <a:rPr lang="zh-CN" altLang="en-US">
                <a:solidFill>
                  <a:srgbClr val="333399"/>
                </a:solidFill>
              </a:rPr>
              <a:t>  常用于实现虚拟机</a:t>
            </a:r>
          </a:p>
        </p:txBody>
      </p:sp>
      <p:grpSp>
        <p:nvGrpSpPr>
          <p:cNvPr id="2" name="Group 37"/>
          <p:cNvGrpSpPr>
            <a:grpSpLocks/>
          </p:cNvGrpSpPr>
          <p:nvPr/>
        </p:nvGrpSpPr>
        <p:grpSpPr bwMode="auto">
          <a:xfrm>
            <a:off x="1042988" y="3789363"/>
            <a:ext cx="7920037" cy="2235200"/>
            <a:chOff x="522" y="2657"/>
            <a:chExt cx="4989" cy="1408"/>
          </a:xfrm>
        </p:grpSpPr>
        <p:sp>
          <p:nvSpPr>
            <p:cNvPr id="55304" name="Text Box 11">
              <a:hlinkClick r:id="rId2" action="ppaction://hlinksldjump"/>
            </p:cNvPr>
            <p:cNvSpPr txBox="1">
              <a:spLocks noChangeArrowheads="1"/>
            </p:cNvSpPr>
            <p:nvPr/>
          </p:nvSpPr>
          <p:spPr bwMode="auto">
            <a:xfrm>
              <a:off x="522" y="2657"/>
              <a:ext cx="3356" cy="365"/>
            </a:xfrm>
            <a:prstGeom prst="rect">
              <a:avLst/>
            </a:prstGeom>
            <a:noFill/>
            <a:ln w="9525">
              <a:noFill/>
              <a:miter lim="800000"/>
              <a:headEnd/>
              <a:tailEnd/>
            </a:ln>
          </p:spPr>
          <p:txBody>
            <a:bodyPr>
              <a:spAutoFit/>
            </a:bodyPr>
            <a:lstStyle/>
            <a:p>
              <a:pPr algn="l">
                <a:buFont typeface="Wingdings" pitchFamily="2" charset="2"/>
                <a:buChar char="²"/>
              </a:pPr>
              <a:r>
                <a:rPr lang="en-US" altLang="zh-CN" sz="3200">
                  <a:latin typeface="楷体_GB2312" pitchFamily="49" charset="-122"/>
                </a:rPr>
                <a:t> </a:t>
              </a:r>
              <a:r>
                <a:rPr lang="zh-CN" altLang="en-US" sz="3200">
                  <a:latin typeface="楷体_GB2312" pitchFamily="49" charset="-122"/>
                </a:rPr>
                <a:t>比较</a:t>
              </a:r>
              <a:r>
                <a:rPr lang="zh-CN" altLang="en-US" sz="3200">
                  <a:solidFill>
                    <a:srgbClr val="333399"/>
                  </a:solidFill>
                </a:rPr>
                <a:t>编译程序和解释程序</a:t>
              </a:r>
            </a:p>
          </p:txBody>
        </p:sp>
        <p:grpSp>
          <p:nvGrpSpPr>
            <p:cNvPr id="55305" name="Group 35"/>
            <p:cNvGrpSpPr>
              <a:grpSpLocks/>
            </p:cNvGrpSpPr>
            <p:nvPr/>
          </p:nvGrpSpPr>
          <p:grpSpPr bwMode="auto">
            <a:xfrm>
              <a:off x="578" y="3249"/>
              <a:ext cx="2483" cy="684"/>
              <a:chOff x="578" y="3249"/>
              <a:chExt cx="2483" cy="684"/>
            </a:xfrm>
          </p:grpSpPr>
          <p:sp>
            <p:nvSpPr>
              <p:cNvPr id="55315" name="Rectangle 15"/>
              <p:cNvSpPr>
                <a:spLocks noChangeArrowheads="1"/>
              </p:cNvSpPr>
              <p:nvPr/>
            </p:nvSpPr>
            <p:spPr bwMode="auto">
              <a:xfrm>
                <a:off x="578" y="3249"/>
                <a:ext cx="599" cy="231"/>
              </a:xfrm>
              <a:prstGeom prst="rect">
                <a:avLst/>
              </a:prstGeom>
              <a:noFill/>
              <a:ln w="9525" algn="ctr">
                <a:noFill/>
                <a:miter lim="800000"/>
                <a:headEnd/>
                <a:tailEnd/>
              </a:ln>
            </p:spPr>
            <p:txBody>
              <a:bodyPr wrap="none">
                <a:spAutoFit/>
              </a:bodyPr>
              <a:lstStyle/>
              <a:p>
                <a:pPr>
                  <a:lnSpc>
                    <a:spcPct val="90000"/>
                  </a:lnSpc>
                </a:pPr>
                <a:r>
                  <a:rPr lang="zh-CN" altLang="en-US">
                    <a:solidFill>
                      <a:srgbClr val="333399"/>
                    </a:solidFill>
                  </a:rPr>
                  <a:t>源程序</a:t>
                </a:r>
              </a:p>
            </p:txBody>
          </p:sp>
          <p:sp>
            <p:nvSpPr>
              <p:cNvPr id="55316" name="AutoShape 16"/>
              <p:cNvSpPr>
                <a:spLocks noChangeArrowheads="1"/>
              </p:cNvSpPr>
              <p:nvPr/>
            </p:nvSpPr>
            <p:spPr bwMode="auto">
              <a:xfrm>
                <a:off x="1405" y="3249"/>
                <a:ext cx="715" cy="227"/>
              </a:xfrm>
              <a:prstGeom prst="roundRect">
                <a:avLst>
                  <a:gd name="adj" fmla="val 16667"/>
                </a:avLst>
              </a:prstGeom>
              <a:solidFill>
                <a:srgbClr val="FFFFFF"/>
              </a:solidFill>
              <a:ln w="9525" algn="ctr">
                <a:solidFill>
                  <a:srgbClr val="800080"/>
                </a:solidFill>
                <a:round/>
                <a:headEnd/>
                <a:tailEnd/>
              </a:ln>
            </p:spPr>
            <p:txBody>
              <a:bodyPr wrap="none" anchor="ctr"/>
              <a:lstStyle/>
              <a:p>
                <a:pPr>
                  <a:lnSpc>
                    <a:spcPct val="90000"/>
                  </a:lnSpc>
                </a:pPr>
                <a:r>
                  <a:rPr lang="zh-CN" altLang="en-US"/>
                  <a:t>编译程序</a:t>
                </a:r>
              </a:p>
            </p:txBody>
          </p:sp>
          <p:sp>
            <p:nvSpPr>
              <p:cNvPr id="55317" name="Rectangle 17"/>
              <p:cNvSpPr>
                <a:spLocks noChangeArrowheads="1"/>
              </p:cNvSpPr>
              <p:nvPr/>
            </p:nvSpPr>
            <p:spPr bwMode="auto">
              <a:xfrm>
                <a:off x="2301" y="3249"/>
                <a:ext cx="760" cy="231"/>
              </a:xfrm>
              <a:prstGeom prst="rect">
                <a:avLst/>
              </a:prstGeom>
              <a:noFill/>
              <a:ln w="9525" algn="ctr">
                <a:noFill/>
                <a:miter lim="800000"/>
                <a:headEnd/>
                <a:tailEnd/>
              </a:ln>
            </p:spPr>
            <p:txBody>
              <a:bodyPr wrap="none">
                <a:spAutoFit/>
              </a:bodyPr>
              <a:lstStyle/>
              <a:p>
                <a:pPr>
                  <a:lnSpc>
                    <a:spcPct val="90000"/>
                  </a:lnSpc>
                </a:pPr>
                <a:r>
                  <a:rPr lang="zh-CN" altLang="en-US">
                    <a:solidFill>
                      <a:srgbClr val="333399"/>
                    </a:solidFill>
                  </a:rPr>
                  <a:t>目标程序</a:t>
                </a:r>
              </a:p>
            </p:txBody>
          </p:sp>
          <p:sp>
            <p:nvSpPr>
              <p:cNvPr id="55318" name="Line 20"/>
              <p:cNvSpPr>
                <a:spLocks noChangeShapeType="1"/>
              </p:cNvSpPr>
              <p:nvPr/>
            </p:nvSpPr>
            <p:spPr bwMode="auto">
              <a:xfrm>
                <a:off x="1167" y="3385"/>
                <a:ext cx="227" cy="0"/>
              </a:xfrm>
              <a:prstGeom prst="line">
                <a:avLst/>
              </a:prstGeom>
              <a:noFill/>
              <a:ln w="9525">
                <a:solidFill>
                  <a:srgbClr val="000066"/>
                </a:solidFill>
                <a:round/>
                <a:headEnd/>
                <a:tailEnd type="triangle" w="med" len="med"/>
              </a:ln>
            </p:spPr>
            <p:txBody>
              <a:bodyPr/>
              <a:lstStyle/>
              <a:p>
                <a:endParaRPr lang="zh-CN" altLang="en-US"/>
              </a:p>
            </p:txBody>
          </p:sp>
          <p:sp>
            <p:nvSpPr>
              <p:cNvPr id="55319" name="Line 21"/>
              <p:cNvSpPr>
                <a:spLocks noChangeShapeType="1"/>
              </p:cNvSpPr>
              <p:nvPr/>
            </p:nvSpPr>
            <p:spPr bwMode="auto">
              <a:xfrm>
                <a:off x="2120" y="3385"/>
                <a:ext cx="227" cy="0"/>
              </a:xfrm>
              <a:prstGeom prst="line">
                <a:avLst/>
              </a:prstGeom>
              <a:noFill/>
              <a:ln w="9525">
                <a:solidFill>
                  <a:srgbClr val="000066"/>
                </a:solidFill>
                <a:round/>
                <a:headEnd/>
                <a:tailEnd type="triangle" w="med" len="med"/>
              </a:ln>
            </p:spPr>
            <p:txBody>
              <a:bodyPr/>
              <a:lstStyle/>
              <a:p>
                <a:endParaRPr lang="zh-CN" altLang="en-US"/>
              </a:p>
            </p:txBody>
          </p:sp>
          <p:sp>
            <p:nvSpPr>
              <p:cNvPr id="55320" name="Rectangle 22"/>
              <p:cNvSpPr>
                <a:spLocks noChangeArrowheads="1"/>
              </p:cNvSpPr>
              <p:nvPr/>
            </p:nvSpPr>
            <p:spPr bwMode="auto">
              <a:xfrm>
                <a:off x="648" y="3702"/>
                <a:ext cx="438" cy="231"/>
              </a:xfrm>
              <a:prstGeom prst="rect">
                <a:avLst/>
              </a:prstGeom>
              <a:noFill/>
              <a:ln w="9525" algn="ctr">
                <a:noFill/>
                <a:miter lim="800000"/>
                <a:headEnd/>
                <a:tailEnd/>
              </a:ln>
            </p:spPr>
            <p:txBody>
              <a:bodyPr wrap="none">
                <a:spAutoFit/>
              </a:bodyPr>
              <a:lstStyle/>
              <a:p>
                <a:pPr>
                  <a:lnSpc>
                    <a:spcPct val="90000"/>
                  </a:lnSpc>
                </a:pPr>
                <a:r>
                  <a:rPr lang="zh-CN" altLang="en-US">
                    <a:solidFill>
                      <a:srgbClr val="333399"/>
                    </a:solidFill>
                  </a:rPr>
                  <a:t>输入</a:t>
                </a:r>
              </a:p>
            </p:txBody>
          </p:sp>
          <p:sp>
            <p:nvSpPr>
              <p:cNvPr id="55321" name="AutoShape 23"/>
              <p:cNvSpPr>
                <a:spLocks noChangeArrowheads="1"/>
              </p:cNvSpPr>
              <p:nvPr/>
            </p:nvSpPr>
            <p:spPr bwMode="auto">
              <a:xfrm>
                <a:off x="1394" y="3702"/>
                <a:ext cx="715" cy="227"/>
              </a:xfrm>
              <a:prstGeom prst="roundRect">
                <a:avLst>
                  <a:gd name="adj" fmla="val 16667"/>
                </a:avLst>
              </a:prstGeom>
              <a:solidFill>
                <a:srgbClr val="FFFFFF"/>
              </a:solidFill>
              <a:ln w="9525" algn="ctr">
                <a:solidFill>
                  <a:srgbClr val="800080"/>
                </a:solidFill>
                <a:round/>
                <a:headEnd/>
                <a:tailEnd/>
              </a:ln>
            </p:spPr>
            <p:txBody>
              <a:bodyPr wrap="none" anchor="ctr"/>
              <a:lstStyle/>
              <a:p>
                <a:pPr>
                  <a:lnSpc>
                    <a:spcPct val="90000"/>
                  </a:lnSpc>
                </a:pPr>
                <a:r>
                  <a:rPr lang="zh-CN" altLang="en-US"/>
                  <a:t>目标程序</a:t>
                </a:r>
              </a:p>
            </p:txBody>
          </p:sp>
          <p:sp>
            <p:nvSpPr>
              <p:cNvPr id="55322" name="Rectangle 24"/>
              <p:cNvSpPr>
                <a:spLocks noChangeArrowheads="1"/>
              </p:cNvSpPr>
              <p:nvPr/>
            </p:nvSpPr>
            <p:spPr bwMode="auto">
              <a:xfrm>
                <a:off x="2451" y="3702"/>
                <a:ext cx="438" cy="231"/>
              </a:xfrm>
              <a:prstGeom prst="rect">
                <a:avLst/>
              </a:prstGeom>
              <a:noFill/>
              <a:ln w="9525" algn="ctr">
                <a:noFill/>
                <a:miter lim="800000"/>
                <a:headEnd/>
                <a:tailEnd/>
              </a:ln>
            </p:spPr>
            <p:txBody>
              <a:bodyPr wrap="none">
                <a:spAutoFit/>
              </a:bodyPr>
              <a:lstStyle/>
              <a:p>
                <a:pPr>
                  <a:lnSpc>
                    <a:spcPct val="90000"/>
                  </a:lnSpc>
                </a:pPr>
                <a:r>
                  <a:rPr lang="zh-CN" altLang="en-US">
                    <a:solidFill>
                      <a:srgbClr val="333399"/>
                    </a:solidFill>
                  </a:rPr>
                  <a:t>输出</a:t>
                </a:r>
              </a:p>
            </p:txBody>
          </p:sp>
          <p:sp>
            <p:nvSpPr>
              <p:cNvPr id="55323" name="Line 25"/>
              <p:cNvSpPr>
                <a:spLocks noChangeShapeType="1"/>
              </p:cNvSpPr>
              <p:nvPr/>
            </p:nvSpPr>
            <p:spPr bwMode="auto">
              <a:xfrm>
                <a:off x="1156" y="3838"/>
                <a:ext cx="227" cy="0"/>
              </a:xfrm>
              <a:prstGeom prst="line">
                <a:avLst/>
              </a:prstGeom>
              <a:noFill/>
              <a:ln w="9525">
                <a:solidFill>
                  <a:srgbClr val="000066"/>
                </a:solidFill>
                <a:round/>
                <a:headEnd/>
                <a:tailEnd type="triangle" w="med" len="med"/>
              </a:ln>
            </p:spPr>
            <p:txBody>
              <a:bodyPr/>
              <a:lstStyle/>
              <a:p>
                <a:endParaRPr lang="zh-CN" altLang="en-US"/>
              </a:p>
            </p:txBody>
          </p:sp>
          <p:sp>
            <p:nvSpPr>
              <p:cNvPr id="55324" name="Line 26"/>
              <p:cNvSpPr>
                <a:spLocks noChangeShapeType="1"/>
              </p:cNvSpPr>
              <p:nvPr/>
            </p:nvSpPr>
            <p:spPr bwMode="auto">
              <a:xfrm>
                <a:off x="2109" y="3838"/>
                <a:ext cx="227" cy="0"/>
              </a:xfrm>
              <a:prstGeom prst="line">
                <a:avLst/>
              </a:prstGeom>
              <a:noFill/>
              <a:ln w="9525">
                <a:solidFill>
                  <a:srgbClr val="000066"/>
                </a:solidFill>
                <a:round/>
                <a:headEnd/>
                <a:tailEnd type="triangle" w="med" len="med"/>
              </a:ln>
            </p:spPr>
            <p:txBody>
              <a:bodyPr/>
              <a:lstStyle/>
              <a:p>
                <a:endParaRPr lang="zh-CN" altLang="en-US"/>
              </a:p>
            </p:txBody>
          </p:sp>
        </p:grpSp>
        <p:grpSp>
          <p:nvGrpSpPr>
            <p:cNvPr id="55306" name="Group 36"/>
            <p:cNvGrpSpPr>
              <a:grpSpLocks/>
            </p:cNvGrpSpPr>
            <p:nvPr/>
          </p:nvGrpSpPr>
          <p:grpSpPr bwMode="auto">
            <a:xfrm>
              <a:off x="3424" y="3203"/>
              <a:ext cx="2087" cy="730"/>
              <a:chOff x="3424" y="3203"/>
              <a:chExt cx="2087" cy="730"/>
            </a:xfrm>
          </p:grpSpPr>
          <p:sp>
            <p:nvSpPr>
              <p:cNvPr id="55308" name="AutoShape 27"/>
              <p:cNvSpPr>
                <a:spLocks noChangeArrowheads="1"/>
              </p:cNvSpPr>
              <p:nvPr/>
            </p:nvSpPr>
            <p:spPr bwMode="auto">
              <a:xfrm>
                <a:off x="4150" y="3475"/>
                <a:ext cx="715" cy="227"/>
              </a:xfrm>
              <a:prstGeom prst="roundRect">
                <a:avLst>
                  <a:gd name="adj" fmla="val 16667"/>
                </a:avLst>
              </a:prstGeom>
              <a:solidFill>
                <a:srgbClr val="FFFFFF"/>
              </a:solidFill>
              <a:ln w="9525" algn="ctr">
                <a:solidFill>
                  <a:srgbClr val="800080"/>
                </a:solidFill>
                <a:round/>
                <a:headEnd/>
                <a:tailEnd/>
              </a:ln>
            </p:spPr>
            <p:txBody>
              <a:bodyPr wrap="none" anchor="ctr"/>
              <a:lstStyle/>
              <a:p>
                <a:pPr>
                  <a:lnSpc>
                    <a:spcPct val="90000"/>
                  </a:lnSpc>
                </a:pPr>
                <a:r>
                  <a:rPr lang="zh-CN" altLang="en-US"/>
                  <a:t>解释程序</a:t>
                </a:r>
              </a:p>
            </p:txBody>
          </p:sp>
          <p:sp>
            <p:nvSpPr>
              <p:cNvPr id="55309" name="Rectangle 28"/>
              <p:cNvSpPr>
                <a:spLocks noChangeArrowheads="1"/>
              </p:cNvSpPr>
              <p:nvPr/>
            </p:nvSpPr>
            <p:spPr bwMode="auto">
              <a:xfrm>
                <a:off x="5073" y="3475"/>
                <a:ext cx="438" cy="231"/>
              </a:xfrm>
              <a:prstGeom prst="rect">
                <a:avLst/>
              </a:prstGeom>
              <a:noFill/>
              <a:ln w="9525" algn="ctr">
                <a:noFill/>
                <a:miter lim="800000"/>
                <a:headEnd/>
                <a:tailEnd/>
              </a:ln>
            </p:spPr>
            <p:txBody>
              <a:bodyPr wrap="none">
                <a:spAutoFit/>
              </a:bodyPr>
              <a:lstStyle/>
              <a:p>
                <a:pPr>
                  <a:lnSpc>
                    <a:spcPct val="90000"/>
                  </a:lnSpc>
                </a:pPr>
                <a:r>
                  <a:rPr lang="zh-CN" altLang="en-US">
                    <a:solidFill>
                      <a:srgbClr val="333399"/>
                    </a:solidFill>
                  </a:rPr>
                  <a:t>输出</a:t>
                </a:r>
              </a:p>
            </p:txBody>
          </p:sp>
          <p:sp>
            <p:nvSpPr>
              <p:cNvPr id="55310" name="Line 29"/>
              <p:cNvSpPr>
                <a:spLocks noChangeShapeType="1"/>
              </p:cNvSpPr>
              <p:nvPr/>
            </p:nvSpPr>
            <p:spPr bwMode="auto">
              <a:xfrm>
                <a:off x="4865" y="3611"/>
                <a:ext cx="227" cy="0"/>
              </a:xfrm>
              <a:prstGeom prst="line">
                <a:avLst/>
              </a:prstGeom>
              <a:noFill/>
              <a:ln w="9525">
                <a:solidFill>
                  <a:srgbClr val="000066"/>
                </a:solidFill>
                <a:round/>
                <a:headEnd/>
                <a:tailEnd type="triangle" w="med" len="med"/>
              </a:ln>
            </p:spPr>
            <p:txBody>
              <a:bodyPr/>
              <a:lstStyle/>
              <a:p>
                <a:endParaRPr lang="zh-CN" altLang="en-US"/>
              </a:p>
            </p:txBody>
          </p:sp>
          <p:sp>
            <p:nvSpPr>
              <p:cNvPr id="55311" name="Rectangle 30"/>
              <p:cNvSpPr>
                <a:spLocks noChangeArrowheads="1"/>
              </p:cNvSpPr>
              <p:nvPr/>
            </p:nvSpPr>
            <p:spPr bwMode="auto">
              <a:xfrm>
                <a:off x="3515" y="3702"/>
                <a:ext cx="438" cy="231"/>
              </a:xfrm>
              <a:prstGeom prst="rect">
                <a:avLst/>
              </a:prstGeom>
              <a:noFill/>
              <a:ln w="9525" algn="ctr">
                <a:noFill/>
                <a:miter lim="800000"/>
                <a:headEnd/>
                <a:tailEnd/>
              </a:ln>
            </p:spPr>
            <p:txBody>
              <a:bodyPr wrap="none">
                <a:spAutoFit/>
              </a:bodyPr>
              <a:lstStyle/>
              <a:p>
                <a:pPr>
                  <a:lnSpc>
                    <a:spcPct val="90000"/>
                  </a:lnSpc>
                </a:pPr>
                <a:r>
                  <a:rPr lang="zh-CN" altLang="en-US">
                    <a:solidFill>
                      <a:srgbClr val="333399"/>
                    </a:solidFill>
                  </a:rPr>
                  <a:t>输入</a:t>
                </a:r>
              </a:p>
            </p:txBody>
          </p:sp>
          <p:sp>
            <p:nvSpPr>
              <p:cNvPr id="55312" name="Rectangle 31"/>
              <p:cNvSpPr>
                <a:spLocks noChangeArrowheads="1"/>
              </p:cNvSpPr>
              <p:nvPr/>
            </p:nvSpPr>
            <p:spPr bwMode="auto">
              <a:xfrm>
                <a:off x="3424" y="3203"/>
                <a:ext cx="599" cy="231"/>
              </a:xfrm>
              <a:prstGeom prst="rect">
                <a:avLst/>
              </a:prstGeom>
              <a:noFill/>
              <a:ln w="9525" algn="ctr">
                <a:noFill/>
                <a:miter lim="800000"/>
                <a:headEnd/>
                <a:tailEnd/>
              </a:ln>
            </p:spPr>
            <p:txBody>
              <a:bodyPr wrap="none">
                <a:spAutoFit/>
              </a:bodyPr>
              <a:lstStyle/>
              <a:p>
                <a:pPr>
                  <a:lnSpc>
                    <a:spcPct val="90000"/>
                  </a:lnSpc>
                </a:pPr>
                <a:r>
                  <a:rPr lang="zh-CN" altLang="en-US">
                    <a:solidFill>
                      <a:srgbClr val="333399"/>
                    </a:solidFill>
                  </a:rPr>
                  <a:t>源程序</a:t>
                </a:r>
              </a:p>
            </p:txBody>
          </p:sp>
          <p:sp>
            <p:nvSpPr>
              <p:cNvPr id="55313" name="Line 32"/>
              <p:cNvSpPr>
                <a:spLocks noChangeShapeType="1"/>
              </p:cNvSpPr>
              <p:nvPr/>
            </p:nvSpPr>
            <p:spPr bwMode="auto">
              <a:xfrm>
                <a:off x="3969" y="3339"/>
                <a:ext cx="181" cy="136"/>
              </a:xfrm>
              <a:prstGeom prst="line">
                <a:avLst/>
              </a:prstGeom>
              <a:noFill/>
              <a:ln w="9525">
                <a:solidFill>
                  <a:srgbClr val="666699"/>
                </a:solidFill>
                <a:round/>
                <a:headEnd/>
                <a:tailEnd type="triangle" w="med" len="med"/>
              </a:ln>
            </p:spPr>
            <p:txBody>
              <a:bodyPr/>
              <a:lstStyle/>
              <a:p>
                <a:endParaRPr lang="zh-CN" altLang="en-US"/>
              </a:p>
            </p:txBody>
          </p:sp>
          <p:sp>
            <p:nvSpPr>
              <p:cNvPr id="55314" name="Line 33"/>
              <p:cNvSpPr>
                <a:spLocks noChangeShapeType="1"/>
              </p:cNvSpPr>
              <p:nvPr/>
            </p:nvSpPr>
            <p:spPr bwMode="auto">
              <a:xfrm flipV="1">
                <a:off x="3923" y="3702"/>
                <a:ext cx="227" cy="91"/>
              </a:xfrm>
              <a:prstGeom prst="line">
                <a:avLst/>
              </a:prstGeom>
              <a:noFill/>
              <a:ln w="9525">
                <a:solidFill>
                  <a:srgbClr val="666699"/>
                </a:solidFill>
                <a:round/>
                <a:headEnd/>
                <a:tailEnd type="triangle" w="med" len="med"/>
              </a:ln>
            </p:spPr>
            <p:txBody>
              <a:bodyPr/>
              <a:lstStyle/>
              <a:p>
                <a:endParaRPr lang="zh-CN" altLang="en-US"/>
              </a:p>
            </p:txBody>
          </p:sp>
        </p:grpSp>
        <p:sp>
          <p:nvSpPr>
            <p:cNvPr id="55307" name="Line 34"/>
            <p:cNvSpPr>
              <a:spLocks noChangeShapeType="1"/>
            </p:cNvSpPr>
            <p:nvPr/>
          </p:nvSpPr>
          <p:spPr bwMode="auto">
            <a:xfrm>
              <a:off x="3198" y="3067"/>
              <a:ext cx="0" cy="998"/>
            </a:xfrm>
            <a:prstGeom prst="line">
              <a:avLst/>
            </a:prstGeom>
            <a:noFill/>
            <a:ln w="9525">
              <a:solidFill>
                <a:srgbClr val="666699"/>
              </a:solidFill>
              <a:prstDash val="sysDot"/>
              <a:round/>
              <a:headEnd/>
              <a:tailEnd/>
            </a:ln>
          </p:spPr>
          <p:txBody>
            <a:bodyPr/>
            <a:lstStyle/>
            <a:p>
              <a:endParaRPr lang="zh-CN" altLang="en-US"/>
            </a:p>
          </p:txBody>
        </p:sp>
      </p:grpSp>
      <p:sp>
        <p:nvSpPr>
          <p:cNvPr id="5530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301" name="AutoShape 5">
            <a:hlinkClick r:id="rId3" action="ppaction://hlinksldjump"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30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30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331913" y="673100"/>
            <a:ext cx="7613650" cy="884238"/>
          </a:xfrm>
        </p:spPr>
        <p:txBody>
          <a:bodyPr/>
          <a:lstStyle/>
          <a:p>
            <a:pPr eaLnBrk="1" hangingPunct="1"/>
            <a:r>
              <a:rPr lang="en-US" altLang="zh-CN" sz="4000" b="1" smtClean="0"/>
              <a:t>1.3</a:t>
            </a:r>
            <a:r>
              <a:rPr lang="zh-CN" altLang="en-US" sz="4000" b="1" smtClean="0"/>
              <a:t>处理源程序的软件工具</a:t>
            </a:r>
          </a:p>
        </p:txBody>
      </p:sp>
      <p:sp>
        <p:nvSpPr>
          <p:cNvPr id="56323" name="Rectangle 3"/>
          <p:cNvSpPr>
            <a:spLocks noGrp="1" noChangeArrowheads="1"/>
          </p:cNvSpPr>
          <p:nvPr>
            <p:ph type="body" idx="1"/>
          </p:nvPr>
        </p:nvSpPr>
        <p:spPr>
          <a:xfrm>
            <a:off x="1855788" y="2060575"/>
            <a:ext cx="6461125" cy="4538663"/>
          </a:xfrm>
        </p:spPr>
        <p:txBody>
          <a:bodyPr/>
          <a:lstStyle/>
          <a:p>
            <a:pPr eaLnBrk="1" hangingPunct="1">
              <a:buFont typeface="Monotype Sorts" pitchFamily="2" charset="2"/>
              <a:buNone/>
            </a:pPr>
            <a:r>
              <a:rPr lang="en-US" altLang="zh-CN" smtClean="0"/>
              <a:t>(1)</a:t>
            </a:r>
            <a:r>
              <a:rPr lang="zh-CN" altLang="en-US" b="1" smtClean="0"/>
              <a:t>语言的结构化编辑器</a:t>
            </a:r>
          </a:p>
          <a:p>
            <a:pPr eaLnBrk="1" hangingPunct="1">
              <a:buFont typeface="Monotype Sorts" pitchFamily="2" charset="2"/>
              <a:buNone/>
            </a:pPr>
            <a:r>
              <a:rPr lang="en-US" altLang="zh-CN" smtClean="0"/>
              <a:t>(2)</a:t>
            </a:r>
            <a:r>
              <a:rPr lang="zh-CN" altLang="en-US" b="1" smtClean="0"/>
              <a:t>语言程序的调试工具</a:t>
            </a:r>
          </a:p>
          <a:p>
            <a:pPr eaLnBrk="1" hangingPunct="1">
              <a:buFont typeface="Monotype Sorts" pitchFamily="2" charset="2"/>
              <a:buNone/>
            </a:pPr>
            <a:r>
              <a:rPr lang="en-US" altLang="zh-CN" b="1" smtClean="0"/>
              <a:t>(3)</a:t>
            </a:r>
            <a:r>
              <a:rPr lang="zh-CN" altLang="en-US" b="1" smtClean="0"/>
              <a:t>程序格式化工具</a:t>
            </a:r>
            <a:r>
              <a:rPr lang="zh-CN" altLang="en-US" smtClean="0"/>
              <a:t>　</a:t>
            </a:r>
            <a:endParaRPr lang="zh-CN" altLang="en-US" b="1" smtClean="0"/>
          </a:p>
          <a:p>
            <a:pPr eaLnBrk="1" hangingPunct="1">
              <a:buFont typeface="Monotype Sorts" pitchFamily="2" charset="2"/>
              <a:buNone/>
            </a:pPr>
            <a:r>
              <a:rPr lang="en-US" altLang="zh-CN" b="1" smtClean="0"/>
              <a:t>(4)</a:t>
            </a:r>
            <a:r>
              <a:rPr lang="zh-CN" altLang="en-US" b="1" smtClean="0"/>
              <a:t>语言程序测试工具</a:t>
            </a:r>
          </a:p>
          <a:p>
            <a:pPr eaLnBrk="1" hangingPunct="1">
              <a:buFont typeface="Monotype Sorts" pitchFamily="2" charset="2"/>
              <a:buNone/>
            </a:pPr>
            <a:r>
              <a:rPr lang="en-US" altLang="zh-CN" smtClean="0"/>
              <a:t>(5)</a:t>
            </a:r>
            <a:r>
              <a:rPr lang="zh-CN" altLang="en-US" b="1" smtClean="0"/>
              <a:t>程序理解工具</a:t>
            </a:r>
            <a:r>
              <a:rPr lang="zh-CN" altLang="en-US" smtClean="0"/>
              <a:t>　</a:t>
            </a:r>
          </a:p>
          <a:p>
            <a:pPr eaLnBrk="1" hangingPunct="1">
              <a:buFont typeface="Monotype Sorts" pitchFamily="2" charset="2"/>
              <a:buNone/>
            </a:pPr>
            <a:r>
              <a:rPr lang="en-US" altLang="zh-CN" smtClean="0"/>
              <a:t>(6)</a:t>
            </a:r>
            <a:r>
              <a:rPr lang="zh-CN" altLang="en-US" b="1" smtClean="0"/>
              <a:t>高级语言之间的转换工具</a:t>
            </a:r>
            <a:endParaRPr lang="en-US" altLang="zh-CN"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43000" y="642938"/>
            <a:ext cx="7772400" cy="757237"/>
          </a:xfrm>
        </p:spPr>
        <p:txBody>
          <a:bodyPr/>
          <a:lstStyle/>
          <a:p>
            <a:pPr eaLnBrk="1" hangingPunct="1"/>
            <a:r>
              <a:rPr lang="en-US" altLang="zh-CN" sz="3600" b="1" smtClean="0"/>
              <a:t>(1)</a:t>
            </a:r>
            <a:r>
              <a:rPr lang="zh-CN" altLang="en-US" sz="3600" b="1" smtClean="0"/>
              <a:t>语言的结构化编辑器</a:t>
            </a:r>
            <a:endParaRPr lang="zh-CN" altLang="en-US" sz="3600" smtClean="0"/>
          </a:p>
        </p:txBody>
      </p:sp>
      <p:sp>
        <p:nvSpPr>
          <p:cNvPr id="57347" name="Rectangle 3"/>
          <p:cNvSpPr>
            <a:spLocks noGrp="1" noChangeArrowheads="1"/>
          </p:cNvSpPr>
          <p:nvPr>
            <p:ph type="body" idx="1"/>
          </p:nvPr>
        </p:nvSpPr>
        <p:spPr>
          <a:xfrm>
            <a:off x="1357313" y="1143000"/>
            <a:ext cx="7416800" cy="4681538"/>
          </a:xfrm>
        </p:spPr>
        <p:txBody>
          <a:bodyPr/>
          <a:lstStyle/>
          <a:p>
            <a:pPr eaLnBrk="1" hangingPunct="1">
              <a:lnSpc>
                <a:spcPct val="80000"/>
              </a:lnSpc>
              <a:buFont typeface="Monotype Sorts" pitchFamily="2" charset="2"/>
              <a:buNone/>
            </a:pPr>
            <a:r>
              <a:rPr lang="zh-CN" altLang="en-US" sz="2000" smtClean="0"/>
              <a:t>　</a:t>
            </a:r>
          </a:p>
          <a:p>
            <a:pPr eaLnBrk="1" hangingPunct="1">
              <a:lnSpc>
                <a:spcPts val="3300"/>
              </a:lnSpc>
              <a:buFont typeface="Monotype Sorts" pitchFamily="2" charset="2"/>
              <a:buNone/>
            </a:pPr>
            <a:r>
              <a:rPr lang="zh-CN" altLang="en-US" sz="2400" smtClean="0"/>
              <a:t>    </a:t>
            </a:r>
            <a:r>
              <a:rPr lang="zh-CN" altLang="en-US" sz="2800" smtClean="0">
                <a:solidFill>
                  <a:srgbClr val="FF0000"/>
                </a:solidFill>
              </a:rPr>
              <a:t>结构化编辑器</a:t>
            </a:r>
            <a:r>
              <a:rPr lang="zh-CN" altLang="en-US" sz="2800" smtClean="0"/>
              <a:t>不仅能对源程序具有正文编辑和修改功能，而且还能够检查用户的输入是否正确，能够自动地提供关键字</a:t>
            </a:r>
            <a:r>
              <a:rPr lang="en-US" altLang="zh-CN" sz="2800" smtClean="0"/>
              <a:t>,</a:t>
            </a:r>
            <a:r>
              <a:rPr lang="zh-CN" altLang="en-US" sz="2800" smtClean="0"/>
              <a:t>当用户敲入</a:t>
            </a:r>
            <a:r>
              <a:rPr lang="en-US" altLang="zh-CN" sz="2800" smtClean="0"/>
              <a:t>if</a:t>
            </a:r>
            <a:r>
              <a:rPr lang="zh-CN" altLang="en-US" sz="2800" smtClean="0"/>
              <a:t>后，编辑器立即显示</a:t>
            </a:r>
            <a:r>
              <a:rPr lang="en-US" altLang="zh-CN" sz="2800" smtClean="0"/>
              <a:t>then</a:t>
            </a:r>
            <a:r>
              <a:rPr lang="zh-CN" altLang="en-US" sz="2800" smtClean="0"/>
              <a:t>并将这两个关键字之间必须出现的条件留给用户输入。</a:t>
            </a:r>
            <a:endParaRPr lang="en-US" altLang="zh-CN" sz="2800" smtClean="0"/>
          </a:p>
          <a:p>
            <a:pPr eaLnBrk="1" hangingPunct="1">
              <a:lnSpc>
                <a:spcPts val="3300"/>
              </a:lnSpc>
              <a:buFont typeface="Monotype Sorts" pitchFamily="2" charset="2"/>
              <a:buNone/>
            </a:pPr>
            <a:r>
              <a:rPr lang="zh-CN" altLang="en-US" sz="2800" smtClean="0"/>
              <a:t>      </a:t>
            </a:r>
          </a:p>
          <a:p>
            <a:pPr eaLnBrk="1" hangingPunct="1">
              <a:lnSpc>
                <a:spcPts val="3300"/>
              </a:lnSpc>
              <a:buFont typeface="Monotype Sorts" pitchFamily="2" charset="2"/>
              <a:buNone/>
            </a:pPr>
            <a:r>
              <a:rPr lang="zh-CN" altLang="en-US" sz="2800" smtClean="0"/>
              <a:t>    商用产品有：如</a:t>
            </a:r>
            <a:r>
              <a:rPr lang="en-US" altLang="zh-CN" sz="2800" smtClean="0">
                <a:solidFill>
                  <a:srgbClr val="FF0000"/>
                </a:solidFill>
              </a:rPr>
              <a:t>Turbo-Edit</a:t>
            </a:r>
            <a:r>
              <a:rPr lang="zh-CN" altLang="en-US" sz="2800" smtClean="0"/>
              <a:t>，</a:t>
            </a:r>
            <a:r>
              <a:rPr lang="en-US" altLang="zh-CN" sz="2800" smtClean="0">
                <a:solidFill>
                  <a:srgbClr val="FF0000"/>
                </a:solidFill>
              </a:rPr>
              <a:t>Editplus</a:t>
            </a:r>
            <a:r>
              <a:rPr lang="zh-CN" altLang="en-US" sz="2800" smtClean="0"/>
              <a:t>和</a:t>
            </a:r>
            <a:r>
              <a:rPr lang="en-US" altLang="zh-CN" sz="2800" smtClean="0">
                <a:solidFill>
                  <a:srgbClr val="FF0000"/>
                </a:solidFill>
              </a:rPr>
              <a:t>Ultraedit</a:t>
            </a:r>
            <a:r>
              <a:rPr lang="zh-CN" altLang="en-US" sz="2800" smtClean="0"/>
              <a:t>，</a:t>
            </a:r>
            <a:endParaRPr lang="en-US" altLang="zh-CN" sz="2800" smtClean="0"/>
          </a:p>
          <a:p>
            <a:pPr eaLnBrk="1" hangingPunct="1">
              <a:lnSpc>
                <a:spcPts val="3300"/>
              </a:lnSpc>
              <a:buFont typeface="Monotype Sorts" pitchFamily="2" charset="2"/>
              <a:buNone/>
            </a:pPr>
            <a:r>
              <a:rPr lang="en-US" altLang="zh-CN" sz="2800" smtClean="0"/>
              <a:t>     </a:t>
            </a:r>
            <a:r>
              <a:rPr lang="zh-CN" altLang="en-US" sz="2800" smtClean="0"/>
              <a:t>很多集成开发环境中里也都包含这种类似的工具</a:t>
            </a:r>
            <a:r>
              <a:rPr lang="en-US" altLang="zh-CN" sz="2800" smtClean="0"/>
              <a:t>,</a:t>
            </a:r>
            <a:r>
              <a:rPr lang="zh-CN" altLang="en-US" sz="2800" smtClean="0"/>
              <a:t>如</a:t>
            </a:r>
            <a:r>
              <a:rPr lang="en-US" altLang="zh-CN" sz="2800" smtClean="0">
                <a:solidFill>
                  <a:srgbClr val="FF0000"/>
                </a:solidFill>
              </a:rPr>
              <a:t>VS C++</a:t>
            </a:r>
            <a:r>
              <a:rPr lang="zh-CN" altLang="en-US" sz="2800" smtClean="0"/>
              <a:t>，</a:t>
            </a:r>
            <a:r>
              <a:rPr lang="en-US" altLang="zh-CN" sz="2800" smtClean="0">
                <a:solidFill>
                  <a:srgbClr val="FF0000"/>
                </a:solidFill>
              </a:rPr>
              <a:t>Eclipse</a:t>
            </a:r>
            <a:r>
              <a:rPr lang="zh-CN" altLang="en-US" sz="2800" smtClean="0"/>
              <a:t>，</a:t>
            </a:r>
            <a:r>
              <a:rPr lang="en-US" altLang="zh-CN" sz="2800" smtClean="0">
                <a:solidFill>
                  <a:srgbClr val="FF0000"/>
                </a:solidFill>
              </a:rPr>
              <a:t>Jbuild</a:t>
            </a:r>
            <a:r>
              <a:rPr lang="zh-CN" altLang="en-US" sz="2800" smtClean="0"/>
              <a:t>中就有</a:t>
            </a:r>
            <a:r>
              <a:rPr lang="en-US" altLang="zh-CN" sz="2800" smtClean="0"/>
              <a:t>JAVA</a:t>
            </a:r>
            <a:r>
              <a:rPr lang="zh-CN" altLang="en-US" sz="2800" smtClean="0"/>
              <a:t>程序的结构化编辑器</a:t>
            </a:r>
            <a:r>
              <a:rPr lang="en-US" altLang="zh-CN" sz="2800" smtClean="0"/>
              <a:t>.</a:t>
            </a:r>
            <a:endParaRPr lang="zh-CN" altLang="en-US" sz="28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z="3600" b="1" smtClean="0"/>
              <a:t>(2)</a:t>
            </a:r>
            <a:r>
              <a:rPr lang="zh-CN" altLang="en-US" sz="3600" b="1" smtClean="0"/>
              <a:t>语言程序的调试工具</a:t>
            </a:r>
            <a:r>
              <a:rPr lang="en-US" altLang="zh-CN" sz="3600" b="1" smtClean="0"/>
              <a:t>Debug</a:t>
            </a:r>
            <a:r>
              <a:rPr lang="zh-CN" altLang="en-US" sz="3600" b="1" smtClean="0"/>
              <a:t> </a:t>
            </a:r>
            <a:endParaRPr lang="zh-CN" altLang="en-US" sz="3600" smtClean="0"/>
          </a:p>
        </p:txBody>
      </p:sp>
      <p:sp>
        <p:nvSpPr>
          <p:cNvPr id="58371" name="Rectangle 3"/>
          <p:cNvSpPr>
            <a:spLocks noGrp="1" noChangeArrowheads="1"/>
          </p:cNvSpPr>
          <p:nvPr>
            <p:ph type="body" idx="1"/>
          </p:nvPr>
        </p:nvSpPr>
        <p:spPr>
          <a:xfrm>
            <a:off x="1582738" y="2105025"/>
            <a:ext cx="7561262" cy="4752975"/>
          </a:xfrm>
        </p:spPr>
        <p:txBody>
          <a:bodyPr/>
          <a:lstStyle/>
          <a:p>
            <a:pPr eaLnBrk="1" hangingPunct="1">
              <a:lnSpc>
                <a:spcPct val="80000"/>
              </a:lnSpc>
              <a:buFont typeface="Monotype Sorts" pitchFamily="2" charset="2"/>
              <a:buNone/>
            </a:pPr>
            <a:endParaRPr lang="zh-CN" altLang="en-US" sz="2800" b="1" smtClean="0"/>
          </a:p>
          <a:p>
            <a:pPr eaLnBrk="1" hangingPunct="1">
              <a:lnSpc>
                <a:spcPct val="80000"/>
              </a:lnSpc>
              <a:buFont typeface="Monotype Sorts" pitchFamily="2" charset="2"/>
              <a:buNone/>
            </a:pPr>
            <a:r>
              <a:rPr lang="zh-CN" altLang="en-US" sz="2800" b="1" smtClean="0">
                <a:solidFill>
                  <a:srgbClr val="FF0000"/>
                </a:solidFill>
              </a:rPr>
              <a:t>   </a:t>
            </a:r>
            <a:r>
              <a:rPr lang="zh-CN" altLang="en-US" smtClean="0">
                <a:solidFill>
                  <a:srgbClr val="FF0000"/>
                </a:solidFill>
              </a:rPr>
              <a:t>调试是软件开发过程中一个重要环节。</a:t>
            </a:r>
            <a:endParaRPr lang="en-US" altLang="zh-CN" smtClean="0">
              <a:solidFill>
                <a:srgbClr val="FF0000"/>
              </a:solidFill>
            </a:endParaRPr>
          </a:p>
          <a:p>
            <a:pPr eaLnBrk="1" hangingPunct="1">
              <a:lnSpc>
                <a:spcPct val="80000"/>
              </a:lnSpc>
              <a:buFont typeface="Monotype Sorts" pitchFamily="2" charset="2"/>
              <a:buNone/>
            </a:pPr>
            <a:r>
              <a:rPr lang="en-US" altLang="zh-CN" sz="2800" smtClean="0">
                <a:solidFill>
                  <a:srgbClr val="FF0000"/>
                </a:solidFill>
              </a:rPr>
              <a:t>   </a:t>
            </a:r>
            <a:r>
              <a:rPr lang="zh-CN" altLang="en-US" sz="2800" smtClean="0"/>
              <a:t>辑器只能解决语法错误的问题，对一个已通过编译的程序来说，需进一步了解程序的执行</a:t>
            </a:r>
            <a:r>
              <a:rPr lang="zh-CN" altLang="en-US" sz="2800" smtClean="0">
                <a:solidFill>
                  <a:srgbClr val="FF0000"/>
                </a:solidFill>
              </a:rPr>
              <a:t>是否实现预计的算法和功能</a:t>
            </a:r>
            <a:r>
              <a:rPr lang="zh-CN" altLang="en-US" sz="2800" smtClean="0"/>
              <a:t>。</a:t>
            </a:r>
            <a:endParaRPr lang="en-US" altLang="zh-CN" sz="2800" smtClean="0"/>
          </a:p>
          <a:p>
            <a:pPr eaLnBrk="1" hangingPunct="1">
              <a:lnSpc>
                <a:spcPct val="80000"/>
              </a:lnSpc>
              <a:buFont typeface="Monotype Sorts" pitchFamily="2" charset="2"/>
              <a:buNone/>
            </a:pPr>
            <a:endParaRPr lang="en-US" altLang="zh-CN" sz="2800" smtClean="0"/>
          </a:p>
          <a:p>
            <a:pPr eaLnBrk="1" hangingPunct="1">
              <a:lnSpc>
                <a:spcPct val="80000"/>
              </a:lnSpc>
              <a:buFont typeface="Monotype Sorts" pitchFamily="2" charset="2"/>
              <a:buNone/>
            </a:pPr>
            <a:r>
              <a:rPr lang="zh-CN" altLang="en-US" sz="2800" smtClean="0"/>
              <a:t>   调试功能愈强，实现愈复杂，它涉及源程序的</a:t>
            </a:r>
            <a:r>
              <a:rPr lang="zh-CN" altLang="en-US" sz="2800" smtClean="0">
                <a:solidFill>
                  <a:srgbClr val="FF0000"/>
                </a:solidFill>
              </a:rPr>
              <a:t>语法分析和语义处理技术</a:t>
            </a:r>
            <a:r>
              <a:rPr lang="zh-CN" altLang="en-US" sz="2800"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258888" y="457200"/>
            <a:ext cx="7686675" cy="379413"/>
          </a:xfrm>
        </p:spPr>
        <p:txBody>
          <a:bodyPr/>
          <a:lstStyle/>
          <a:p>
            <a:pPr eaLnBrk="1" hangingPunct="1"/>
            <a:r>
              <a:rPr lang="en-US" altLang="zh-CN" sz="3600" b="1" smtClean="0"/>
              <a:t>(3)</a:t>
            </a:r>
            <a:r>
              <a:rPr lang="zh-CN" altLang="en-US" sz="3600" b="1" smtClean="0"/>
              <a:t>程序格式化</a:t>
            </a:r>
            <a:endParaRPr lang="zh-CN" altLang="en-US" sz="3600" smtClean="0"/>
          </a:p>
        </p:txBody>
      </p:sp>
      <p:sp>
        <p:nvSpPr>
          <p:cNvPr id="59395" name="Rectangle 3"/>
          <p:cNvSpPr>
            <a:spLocks noGrp="1" noChangeArrowheads="1"/>
          </p:cNvSpPr>
          <p:nvPr>
            <p:ph type="body" idx="1"/>
          </p:nvPr>
        </p:nvSpPr>
        <p:spPr>
          <a:xfrm>
            <a:off x="1143000" y="1071563"/>
            <a:ext cx="7829550" cy="4929187"/>
          </a:xfrm>
        </p:spPr>
        <p:txBody>
          <a:bodyPr/>
          <a:lstStyle/>
          <a:p>
            <a:pPr eaLnBrk="1" hangingPunct="1">
              <a:lnSpc>
                <a:spcPct val="80000"/>
              </a:lnSpc>
              <a:buFont typeface="Monotype Sorts" pitchFamily="2" charset="2"/>
              <a:buNone/>
            </a:pPr>
            <a:r>
              <a:rPr lang="zh-CN" altLang="en-US" sz="2400" smtClean="0"/>
              <a:t>　 </a:t>
            </a:r>
            <a:r>
              <a:rPr lang="zh-CN" altLang="en-US" sz="2400" smtClean="0">
                <a:solidFill>
                  <a:srgbClr val="FF0000"/>
                </a:solidFill>
              </a:rPr>
              <a:t>程序格式化工具</a:t>
            </a:r>
            <a:r>
              <a:rPr lang="zh-CN" altLang="en-US" sz="2400" smtClean="0"/>
              <a:t>分析源程序并以使程序结构变得清晰可读的形式打印出来。例如，注释可以以一种专门的字形出现，且语句的嵌套层次结构可以用缩排方式</a:t>
            </a:r>
            <a:r>
              <a:rPr lang="en-US" altLang="zh-CN" sz="2400" smtClean="0"/>
              <a:t>(</a:t>
            </a:r>
            <a:r>
              <a:rPr lang="zh-CN" altLang="en-US" sz="2400" smtClean="0"/>
              <a:t>齿形结构</a:t>
            </a:r>
            <a:r>
              <a:rPr lang="en-US" altLang="zh-CN" sz="2400" smtClean="0"/>
              <a:t>)</a:t>
            </a:r>
            <a:r>
              <a:rPr lang="zh-CN" altLang="en-US" sz="2400" smtClean="0"/>
              <a:t>表示出来。</a:t>
            </a:r>
            <a:endParaRPr lang="en-US" altLang="zh-CN" sz="2400" smtClean="0"/>
          </a:p>
          <a:p>
            <a:pPr eaLnBrk="1" hangingPunct="1">
              <a:lnSpc>
                <a:spcPct val="80000"/>
              </a:lnSpc>
              <a:buFont typeface="Monotype Sorts" pitchFamily="2" charset="2"/>
              <a:buNone/>
            </a:pPr>
            <a:endParaRPr lang="zh-CN" altLang="en-US" sz="2400" smtClean="0"/>
          </a:p>
          <a:p>
            <a:pPr eaLnBrk="1" hangingPunct="1">
              <a:lnSpc>
                <a:spcPct val="80000"/>
              </a:lnSpc>
              <a:buFont typeface="Monotype Sorts" pitchFamily="2" charset="2"/>
              <a:buNone/>
            </a:pPr>
            <a:endParaRPr lang="zh-CN" altLang="en-US" sz="2400" b="1" smtClean="0"/>
          </a:p>
          <a:p>
            <a:pPr eaLnBrk="1" hangingPunct="1">
              <a:lnSpc>
                <a:spcPct val="80000"/>
              </a:lnSpc>
              <a:buFont typeface="Monotype Sorts" pitchFamily="2" charset="2"/>
              <a:buNone/>
            </a:pPr>
            <a:r>
              <a:rPr lang="zh-CN" altLang="en-US" sz="2400" smtClean="0">
                <a:solidFill>
                  <a:srgbClr val="FF0000"/>
                </a:solidFill>
              </a:rPr>
              <a:t>    测试工具有两种：静态分析器和动态测试器。</a:t>
            </a:r>
          </a:p>
          <a:p>
            <a:pPr eaLnBrk="1" hangingPunct="1">
              <a:lnSpc>
                <a:spcPct val="80000"/>
              </a:lnSpc>
              <a:buFont typeface="Monotype Sorts" pitchFamily="2" charset="2"/>
              <a:buNone/>
            </a:pPr>
            <a:r>
              <a:rPr lang="zh-CN" altLang="en-US" sz="2400" smtClean="0"/>
              <a:t>     </a:t>
            </a:r>
            <a:r>
              <a:rPr lang="zh-CN" altLang="en-US" sz="2400" b="1" smtClean="0"/>
              <a:t>静态分析器</a:t>
            </a:r>
            <a:r>
              <a:rPr lang="zh-CN" altLang="en-US" sz="2400" smtClean="0"/>
              <a:t>是在不运行程序的情况下对源程序进行静态地分析，如某变量未被赋值就被引用等一些编译程序的语法分析发现不了的错误。</a:t>
            </a:r>
          </a:p>
          <a:p>
            <a:pPr eaLnBrk="1" hangingPunct="1">
              <a:lnSpc>
                <a:spcPct val="80000"/>
              </a:lnSpc>
              <a:buFont typeface="Monotype Sorts" pitchFamily="2" charset="2"/>
              <a:buNone/>
            </a:pPr>
            <a:r>
              <a:rPr lang="zh-CN" altLang="en-US" sz="2400" smtClean="0"/>
              <a:t>     </a:t>
            </a:r>
            <a:r>
              <a:rPr lang="zh-CN" altLang="en-US" sz="2400" b="1" smtClean="0"/>
              <a:t>动态测试工具</a:t>
            </a:r>
            <a:r>
              <a:rPr lang="zh-CN" altLang="en-US" sz="2400" smtClean="0"/>
              <a:t>也是首先对源程序进行分析，在分析基础上将用于记录和显示程序执行轨迹的语句或函数插入到源程序的适当位置，并用测试用例记录和显示程序运行时实际路径</a:t>
            </a:r>
            <a:r>
              <a:rPr lang="en-US" altLang="zh-CN" sz="2400" smtClean="0"/>
              <a:t>,</a:t>
            </a:r>
            <a:r>
              <a:rPr lang="zh-CN" altLang="en-US" sz="2400" smtClean="0"/>
              <a:t>将运行结果与期望结果进行比较</a:t>
            </a:r>
            <a:r>
              <a:rPr lang="en-US" altLang="zh-CN" sz="2400" smtClean="0"/>
              <a:t>.</a:t>
            </a:r>
            <a:endParaRPr lang="zh-CN" altLang="en-US" sz="2400" smtClean="0"/>
          </a:p>
        </p:txBody>
      </p:sp>
      <p:sp>
        <p:nvSpPr>
          <p:cNvPr id="4" name="Rectangle 2"/>
          <p:cNvSpPr txBox="1">
            <a:spLocks noChangeArrowheads="1"/>
          </p:cNvSpPr>
          <p:nvPr/>
        </p:nvSpPr>
        <p:spPr bwMode="auto">
          <a:xfrm>
            <a:off x="1285875" y="2571750"/>
            <a:ext cx="7686675" cy="379413"/>
          </a:xfrm>
          <a:prstGeom prst="rect">
            <a:avLst/>
          </a:prstGeom>
          <a:noFill/>
          <a:ln w="9525">
            <a:noFill/>
            <a:miter lim="800000"/>
            <a:headEnd/>
            <a:tailEnd/>
          </a:ln>
        </p:spPr>
        <p:txBody>
          <a:bodyPr anchor="ctr"/>
          <a:lstStyle/>
          <a:p>
            <a:pPr algn="l" eaLnBrk="1" hangingPunct="1">
              <a:spcBef>
                <a:spcPct val="0"/>
              </a:spcBef>
              <a:defRPr/>
            </a:pPr>
            <a:r>
              <a:rPr kumimoji="1" lang="en-US" altLang="zh-CN" sz="3600" b="1" kern="0" dirty="0">
                <a:solidFill>
                  <a:schemeClr val="tx2"/>
                </a:solidFill>
                <a:latin typeface="+mj-lt"/>
                <a:ea typeface="+mj-ea"/>
                <a:cs typeface="+mj-cs"/>
              </a:rPr>
              <a:t>(4)</a:t>
            </a:r>
            <a:r>
              <a:rPr kumimoji="1" lang="zh-CN" altLang="en-US" sz="3600" b="1" kern="0" dirty="0">
                <a:solidFill>
                  <a:schemeClr val="tx2"/>
                </a:solidFill>
                <a:latin typeface="+mj-lt"/>
                <a:ea typeface="+mj-ea"/>
                <a:cs typeface="+mj-cs"/>
              </a:rPr>
              <a:t> 测试工具 </a:t>
            </a:r>
            <a:endParaRPr kumimoji="1" lang="zh-CN" altLang="en-US" sz="360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371600" y="2714625"/>
            <a:ext cx="7772400" cy="1143000"/>
          </a:xfrm>
        </p:spPr>
        <p:txBody>
          <a:bodyPr/>
          <a:lstStyle/>
          <a:p>
            <a:pPr eaLnBrk="1" hangingPunct="1"/>
            <a:r>
              <a:rPr lang="en-US" altLang="zh-CN" sz="3600" smtClean="0"/>
              <a:t>(6)</a:t>
            </a:r>
            <a:r>
              <a:rPr lang="zh-CN" altLang="en-US" sz="3600" b="1" smtClean="0"/>
              <a:t> 高级语言之间的转换工具</a:t>
            </a:r>
            <a:endParaRPr lang="zh-CN" altLang="en-US" sz="3600" smtClean="0"/>
          </a:p>
        </p:txBody>
      </p:sp>
      <p:sp>
        <p:nvSpPr>
          <p:cNvPr id="60419" name="Rectangle 3"/>
          <p:cNvSpPr>
            <a:spLocks noGrp="1" noChangeArrowheads="1"/>
          </p:cNvSpPr>
          <p:nvPr>
            <p:ph type="body" idx="1"/>
          </p:nvPr>
        </p:nvSpPr>
        <p:spPr>
          <a:xfrm>
            <a:off x="1214438" y="3571875"/>
            <a:ext cx="7686675" cy="2928938"/>
          </a:xfrm>
        </p:spPr>
        <p:txBody>
          <a:bodyPr/>
          <a:lstStyle/>
          <a:p>
            <a:pPr eaLnBrk="1" hangingPunct="1">
              <a:lnSpc>
                <a:spcPct val="80000"/>
              </a:lnSpc>
              <a:buFont typeface="Monotype Sorts" pitchFamily="2" charset="2"/>
              <a:buNone/>
            </a:pPr>
            <a:r>
              <a:rPr lang="zh-CN" altLang="en-US" sz="2000" smtClean="0"/>
              <a:t>　</a:t>
            </a:r>
          </a:p>
          <a:p>
            <a:pPr eaLnBrk="1" hangingPunct="1">
              <a:lnSpc>
                <a:spcPct val="120000"/>
              </a:lnSpc>
              <a:buFont typeface="Monotype Sorts" pitchFamily="2" charset="2"/>
              <a:buNone/>
            </a:pPr>
            <a:r>
              <a:rPr lang="zh-CN" altLang="en-US" sz="2400" smtClean="0"/>
              <a:t>    把一种高级语言转换成另一种高级语言。要对被转换的语言进行词法和语法分析，生成的目标语言是另一种高级语言而已，比编译成序相对简单。</a:t>
            </a:r>
          </a:p>
          <a:p>
            <a:pPr eaLnBrk="1" hangingPunct="1">
              <a:lnSpc>
                <a:spcPct val="120000"/>
              </a:lnSpc>
              <a:buFont typeface="Monotype Sorts" pitchFamily="2" charset="2"/>
              <a:buNone/>
            </a:pPr>
            <a:r>
              <a:rPr lang="en-US" altLang="zh-CN" sz="2400" smtClean="0">
                <a:solidFill>
                  <a:srgbClr val="FF0000"/>
                </a:solidFill>
              </a:rPr>
              <a:t>     </a:t>
            </a:r>
            <a:r>
              <a:rPr lang="zh-CN" altLang="en-US" sz="2400" smtClean="0">
                <a:solidFill>
                  <a:srgbClr val="FF0000"/>
                </a:solidFill>
              </a:rPr>
              <a:t>比如：</a:t>
            </a:r>
            <a:r>
              <a:rPr lang="en-US" altLang="zh-CN" sz="2400" smtClean="0"/>
              <a:t>C</a:t>
            </a:r>
            <a:r>
              <a:rPr lang="zh-CN" altLang="en-US" sz="2400" smtClean="0"/>
              <a:t>，</a:t>
            </a:r>
            <a:r>
              <a:rPr lang="en-US" altLang="zh-CN" sz="2400" smtClean="0"/>
              <a:t>PASCAL</a:t>
            </a:r>
            <a:r>
              <a:rPr lang="zh-CN" altLang="en-US" sz="2400" smtClean="0"/>
              <a:t>，</a:t>
            </a:r>
            <a:r>
              <a:rPr lang="en-US" altLang="zh-CN" sz="2400" smtClean="0"/>
              <a:t>FORTRAN</a:t>
            </a:r>
            <a:r>
              <a:rPr lang="zh-CN" altLang="en-US" sz="2400" smtClean="0"/>
              <a:t>到</a:t>
            </a:r>
            <a:r>
              <a:rPr lang="en-US" altLang="zh-CN" sz="2400" smtClean="0"/>
              <a:t>Ada</a:t>
            </a:r>
            <a:r>
              <a:rPr lang="zh-CN" altLang="en-US" sz="2400" smtClean="0"/>
              <a:t>的翻译器</a:t>
            </a:r>
          </a:p>
          <a:p>
            <a:pPr eaLnBrk="1" hangingPunct="1">
              <a:lnSpc>
                <a:spcPct val="120000"/>
              </a:lnSpc>
              <a:buFont typeface="Monotype Sorts" pitchFamily="2" charset="2"/>
              <a:buNone/>
            </a:pPr>
            <a:r>
              <a:rPr lang="en-US" altLang="zh-CN" sz="2400" smtClean="0"/>
              <a:t>IBM 4700</a:t>
            </a:r>
            <a:r>
              <a:rPr lang="zh-CN" altLang="en-US" sz="2400" smtClean="0"/>
              <a:t>汇编到</a:t>
            </a:r>
            <a:r>
              <a:rPr lang="en-US" altLang="zh-CN" sz="2400" smtClean="0"/>
              <a:t>C</a:t>
            </a:r>
            <a:r>
              <a:rPr lang="zh-CN" altLang="en-US" sz="2400" smtClean="0"/>
              <a:t>的转换器， </a:t>
            </a:r>
            <a:r>
              <a:rPr lang="en-US" altLang="zh-CN" sz="2400" smtClean="0"/>
              <a:t>COBOL </a:t>
            </a:r>
            <a:r>
              <a:rPr lang="zh-CN" altLang="en-US" sz="2400" smtClean="0"/>
              <a:t>到</a:t>
            </a:r>
            <a:r>
              <a:rPr lang="en-US" altLang="zh-CN" sz="2400" smtClean="0"/>
              <a:t>Java </a:t>
            </a:r>
            <a:r>
              <a:rPr lang="zh-CN" altLang="en-US" sz="2400" smtClean="0"/>
              <a:t>的编译器</a:t>
            </a:r>
          </a:p>
        </p:txBody>
      </p:sp>
      <p:sp>
        <p:nvSpPr>
          <p:cNvPr id="4" name="Rectangle 2"/>
          <p:cNvSpPr txBox="1">
            <a:spLocks noChangeArrowheads="1"/>
          </p:cNvSpPr>
          <p:nvPr/>
        </p:nvSpPr>
        <p:spPr bwMode="auto">
          <a:xfrm>
            <a:off x="1371600" y="214313"/>
            <a:ext cx="7772400" cy="1143000"/>
          </a:xfrm>
          <a:prstGeom prst="rect">
            <a:avLst/>
          </a:prstGeom>
          <a:noFill/>
          <a:ln w="9525">
            <a:noFill/>
            <a:miter lim="800000"/>
            <a:headEnd/>
            <a:tailEnd/>
          </a:ln>
        </p:spPr>
        <p:txBody>
          <a:bodyPr anchor="ctr"/>
          <a:lstStyle/>
          <a:p>
            <a:pPr algn="l" eaLnBrk="1" hangingPunct="1">
              <a:spcBef>
                <a:spcPct val="0"/>
              </a:spcBef>
              <a:defRPr/>
            </a:pPr>
            <a:r>
              <a:rPr kumimoji="1" lang="en-US" altLang="zh-CN" sz="3600" kern="0" dirty="0">
                <a:solidFill>
                  <a:schemeClr val="tx2"/>
                </a:solidFill>
                <a:latin typeface="+mj-lt"/>
                <a:ea typeface="+mj-ea"/>
                <a:cs typeface="+mj-cs"/>
              </a:rPr>
              <a:t>(5)</a:t>
            </a:r>
            <a:r>
              <a:rPr kumimoji="1" lang="zh-CN" altLang="en-US" sz="3600" b="1" kern="0" dirty="0">
                <a:solidFill>
                  <a:schemeClr val="tx2"/>
                </a:solidFill>
                <a:latin typeface="+mj-lt"/>
                <a:ea typeface="+mj-ea"/>
                <a:cs typeface="+mj-cs"/>
              </a:rPr>
              <a:t>程序理解工具</a:t>
            </a:r>
            <a:endParaRPr kumimoji="1" lang="zh-CN" altLang="en-US" sz="3600" kern="0" dirty="0">
              <a:solidFill>
                <a:schemeClr val="tx2"/>
              </a:solidFill>
              <a:latin typeface="+mj-lt"/>
              <a:ea typeface="+mj-ea"/>
              <a:cs typeface="+mj-cs"/>
            </a:endParaRPr>
          </a:p>
        </p:txBody>
      </p:sp>
      <p:sp>
        <p:nvSpPr>
          <p:cNvPr id="60421" name="矩形 4"/>
          <p:cNvSpPr>
            <a:spLocks noChangeArrowheads="1"/>
          </p:cNvSpPr>
          <p:nvPr/>
        </p:nvSpPr>
        <p:spPr bwMode="auto">
          <a:xfrm>
            <a:off x="1214438" y="1214438"/>
            <a:ext cx="7500937" cy="1379537"/>
          </a:xfrm>
          <a:prstGeom prst="rect">
            <a:avLst/>
          </a:prstGeom>
          <a:noFill/>
          <a:ln w="9525">
            <a:noFill/>
            <a:miter lim="800000"/>
            <a:headEnd/>
            <a:tailEnd/>
          </a:ln>
        </p:spPr>
        <p:txBody>
          <a:bodyPr>
            <a:spAutoFit/>
          </a:bodyPr>
          <a:lstStyle/>
          <a:p>
            <a:pPr algn="l" eaLnBrk="1" hangingPunct="1">
              <a:lnSpc>
                <a:spcPct val="120000"/>
              </a:lnSpc>
              <a:buFont typeface="Monotype Sorts" pitchFamily="2" charset="2"/>
              <a:buNone/>
            </a:pPr>
            <a:r>
              <a:rPr lang="zh-CN" altLang="en-US"/>
              <a:t>对程序进行分析，确定模块间的调用关系，记录程序数据的静态属性和结构属性，并画出控制流程图，帮助用户理解程序。</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587500" y="2133600"/>
            <a:ext cx="6477000" cy="1531938"/>
            <a:chOff x="960" y="1824"/>
            <a:chExt cx="4080" cy="965"/>
          </a:xfrm>
        </p:grpSpPr>
        <p:sp>
          <p:nvSpPr>
            <p:cNvPr id="61452" name="Rectangle 4"/>
            <p:cNvSpPr>
              <a:spLocks noChangeArrowheads="1"/>
            </p:cNvSpPr>
            <p:nvPr/>
          </p:nvSpPr>
          <p:spPr bwMode="auto">
            <a:xfrm>
              <a:off x="2400" y="1872"/>
              <a:ext cx="1008" cy="432"/>
            </a:xfrm>
            <a:prstGeom prst="rect">
              <a:avLst/>
            </a:prstGeom>
            <a:solidFill>
              <a:schemeClr val="bg1"/>
            </a:solidFill>
            <a:ln w="9525">
              <a:solidFill>
                <a:schemeClr val="bg1"/>
              </a:solidFill>
              <a:miter lim="800000"/>
              <a:headEnd/>
              <a:tailEnd/>
            </a:ln>
          </p:spPr>
          <p:txBody>
            <a:bodyPr wrap="none" anchor="ctr"/>
            <a:lstStyle/>
            <a:p>
              <a:pPr eaLnBrk="1" hangingPunct="1">
                <a:spcBef>
                  <a:spcPct val="0"/>
                </a:spcBef>
              </a:pPr>
              <a:endParaRPr kumimoji="1" lang="zh-CN" altLang="en-US"/>
            </a:p>
          </p:txBody>
        </p:sp>
        <p:sp>
          <p:nvSpPr>
            <p:cNvPr id="61453" name="Text Box 5"/>
            <p:cNvSpPr txBox="1">
              <a:spLocks noChangeArrowheads="1"/>
            </p:cNvSpPr>
            <p:nvPr/>
          </p:nvSpPr>
          <p:spPr bwMode="auto">
            <a:xfrm>
              <a:off x="960" y="1824"/>
              <a:ext cx="864" cy="869"/>
            </a:xfrm>
            <a:prstGeom prst="rect">
              <a:avLst/>
            </a:prstGeom>
            <a:solidFill>
              <a:schemeClr val="bg1"/>
            </a:solidFill>
            <a:ln w="9525">
              <a:solidFill>
                <a:schemeClr val="bg1"/>
              </a:solidFill>
              <a:miter lim="800000"/>
              <a:headEnd/>
              <a:tailEnd/>
            </a:ln>
          </p:spPr>
          <p:txBody>
            <a:bodyPr>
              <a:spAutoFit/>
            </a:bodyPr>
            <a:lstStyle/>
            <a:p>
              <a:pPr algn="l" eaLnBrk="1" hangingPunct="1"/>
              <a:r>
                <a:rPr kumimoji="1" lang="en-US" altLang="zh-CN"/>
                <a:t>Human-oriented</a:t>
              </a:r>
            </a:p>
            <a:p>
              <a:pPr algn="l" eaLnBrk="1" hangingPunct="1"/>
              <a:r>
                <a:rPr kumimoji="1" lang="en-US" altLang="zh-CN"/>
                <a:t>language</a:t>
              </a:r>
            </a:p>
          </p:txBody>
        </p:sp>
        <p:sp>
          <p:nvSpPr>
            <p:cNvPr id="61454" name="Text Box 6"/>
            <p:cNvSpPr txBox="1">
              <a:spLocks noChangeArrowheads="1"/>
            </p:cNvSpPr>
            <p:nvPr/>
          </p:nvSpPr>
          <p:spPr bwMode="auto">
            <a:xfrm>
              <a:off x="4080" y="1920"/>
              <a:ext cx="960" cy="869"/>
            </a:xfrm>
            <a:prstGeom prst="rect">
              <a:avLst/>
            </a:prstGeom>
            <a:solidFill>
              <a:schemeClr val="bg1"/>
            </a:solidFill>
            <a:ln w="9525">
              <a:solidFill>
                <a:schemeClr val="bg1"/>
              </a:solidFill>
              <a:miter lim="800000"/>
              <a:headEnd/>
              <a:tailEnd/>
            </a:ln>
          </p:spPr>
          <p:txBody>
            <a:bodyPr>
              <a:spAutoFit/>
            </a:bodyPr>
            <a:lstStyle/>
            <a:p>
              <a:pPr algn="l" eaLnBrk="1" hangingPunct="1"/>
              <a:r>
                <a:rPr kumimoji="1" lang="en-US" altLang="zh-CN"/>
                <a:t>Computer-oriented</a:t>
              </a:r>
            </a:p>
            <a:p>
              <a:pPr algn="l" eaLnBrk="1" hangingPunct="1"/>
              <a:r>
                <a:rPr kumimoji="1" lang="en-US" altLang="zh-CN"/>
                <a:t>language</a:t>
              </a:r>
            </a:p>
          </p:txBody>
        </p:sp>
        <p:sp>
          <p:nvSpPr>
            <p:cNvPr id="61455" name="Line 7"/>
            <p:cNvSpPr>
              <a:spLocks noChangeShapeType="1"/>
            </p:cNvSpPr>
            <p:nvPr/>
          </p:nvSpPr>
          <p:spPr bwMode="auto">
            <a:xfrm>
              <a:off x="1584" y="2064"/>
              <a:ext cx="816" cy="0"/>
            </a:xfrm>
            <a:prstGeom prst="line">
              <a:avLst/>
            </a:prstGeom>
            <a:noFill/>
            <a:ln w="28575">
              <a:solidFill>
                <a:schemeClr val="bg1"/>
              </a:solidFill>
              <a:round/>
              <a:headEnd/>
              <a:tailEnd type="triangle" w="med" len="med"/>
            </a:ln>
          </p:spPr>
          <p:txBody>
            <a:bodyPr wrap="none" anchor="ctr"/>
            <a:lstStyle/>
            <a:p>
              <a:endParaRPr lang="zh-CN" altLang="en-US"/>
            </a:p>
          </p:txBody>
        </p:sp>
        <p:sp>
          <p:nvSpPr>
            <p:cNvPr id="61456" name="Line 8"/>
            <p:cNvSpPr>
              <a:spLocks noChangeShapeType="1"/>
            </p:cNvSpPr>
            <p:nvPr/>
          </p:nvSpPr>
          <p:spPr bwMode="auto">
            <a:xfrm>
              <a:off x="3407" y="2062"/>
              <a:ext cx="721" cy="0"/>
            </a:xfrm>
            <a:prstGeom prst="line">
              <a:avLst/>
            </a:prstGeom>
            <a:noFill/>
            <a:ln w="28575">
              <a:solidFill>
                <a:schemeClr val="bg1"/>
              </a:solidFill>
              <a:round/>
              <a:headEnd/>
              <a:tailEnd type="triangle" w="med" len="med"/>
            </a:ln>
          </p:spPr>
          <p:txBody>
            <a:bodyPr wrap="none" anchor="ctr"/>
            <a:lstStyle/>
            <a:p>
              <a:endParaRPr lang="zh-CN" altLang="en-US"/>
            </a:p>
          </p:txBody>
        </p:sp>
      </p:grpSp>
      <p:sp>
        <p:nvSpPr>
          <p:cNvPr id="308233" name="Text Box 9"/>
          <p:cNvSpPr txBox="1">
            <a:spLocks noChangeArrowheads="1"/>
          </p:cNvSpPr>
          <p:nvPr/>
        </p:nvSpPr>
        <p:spPr bwMode="auto">
          <a:xfrm>
            <a:off x="1403350" y="4103688"/>
            <a:ext cx="2286000" cy="1917700"/>
          </a:xfrm>
          <a:prstGeom prst="rect">
            <a:avLst/>
          </a:prstGeom>
          <a:noFill/>
          <a:ln w="28575">
            <a:noFill/>
            <a:miter lim="800000"/>
            <a:headEnd/>
            <a:tailEnd/>
          </a:ln>
        </p:spPr>
        <p:txBody>
          <a:bodyPr>
            <a:spAutoFit/>
          </a:bodyPr>
          <a:lstStyle/>
          <a:p>
            <a:pPr algn="l" eaLnBrk="1" hangingPunct="1"/>
            <a:r>
              <a:rPr kumimoji="1" lang="zh-CN" altLang="en-US"/>
              <a:t>计算模式，语言</a:t>
            </a:r>
            <a:r>
              <a:rPr kumimoji="1" lang="zh-CN" altLang="zh-CN"/>
              <a:t>范式</a:t>
            </a:r>
          </a:p>
          <a:p>
            <a:pPr algn="l" eaLnBrk="1" hangingPunct="1"/>
            <a:r>
              <a:rPr kumimoji="1" lang="zh-CN" altLang="en-US"/>
              <a:t>语言应用领域</a:t>
            </a:r>
            <a:endParaRPr kumimoji="1" lang="zh-CN" altLang="zh-CN"/>
          </a:p>
          <a:p>
            <a:pPr algn="l" eaLnBrk="1" hangingPunct="1"/>
            <a:endParaRPr kumimoji="1" lang="zh-CN" altLang="en-US"/>
          </a:p>
        </p:txBody>
      </p:sp>
      <p:sp>
        <p:nvSpPr>
          <p:cNvPr id="61444" name="Line 10"/>
          <p:cNvSpPr>
            <a:spLocks noChangeShapeType="1"/>
          </p:cNvSpPr>
          <p:nvPr/>
        </p:nvSpPr>
        <p:spPr bwMode="auto">
          <a:xfrm>
            <a:off x="3035300" y="2819400"/>
            <a:ext cx="9906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61445" name="Line 11"/>
          <p:cNvSpPr>
            <a:spLocks noChangeShapeType="1"/>
          </p:cNvSpPr>
          <p:nvPr/>
        </p:nvSpPr>
        <p:spPr bwMode="auto">
          <a:xfrm>
            <a:off x="5473700" y="2819400"/>
            <a:ext cx="11430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61446" name="Rectangle 12"/>
          <p:cNvSpPr>
            <a:spLocks noChangeArrowheads="1"/>
          </p:cNvSpPr>
          <p:nvPr/>
        </p:nvSpPr>
        <p:spPr bwMode="auto">
          <a:xfrm>
            <a:off x="4025900" y="2514600"/>
            <a:ext cx="1295400" cy="533400"/>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zh-CN" altLang="en-US"/>
              <a:t>编译程序</a:t>
            </a:r>
          </a:p>
        </p:txBody>
      </p:sp>
      <p:sp>
        <p:nvSpPr>
          <p:cNvPr id="308237" name="Text Box 13"/>
          <p:cNvSpPr txBox="1">
            <a:spLocks noChangeArrowheads="1"/>
          </p:cNvSpPr>
          <p:nvPr/>
        </p:nvSpPr>
        <p:spPr bwMode="auto">
          <a:xfrm>
            <a:off x="6318250" y="4114800"/>
            <a:ext cx="2286000" cy="1917700"/>
          </a:xfrm>
          <a:prstGeom prst="rect">
            <a:avLst/>
          </a:prstGeom>
          <a:noFill/>
          <a:ln w="28575">
            <a:noFill/>
            <a:miter lim="800000"/>
            <a:headEnd/>
            <a:tailEnd/>
          </a:ln>
        </p:spPr>
        <p:txBody>
          <a:bodyPr>
            <a:spAutoFit/>
          </a:bodyPr>
          <a:lstStyle/>
          <a:p>
            <a:pPr algn="l" eaLnBrk="1" hangingPunct="1"/>
            <a:r>
              <a:rPr kumimoji="1" lang="zh-CN" altLang="zh-CN"/>
              <a:t>万诺曼机体系结构</a:t>
            </a:r>
          </a:p>
          <a:p>
            <a:pPr algn="l" eaLnBrk="1" hangingPunct="1"/>
            <a:r>
              <a:rPr kumimoji="1" lang="zh-CN" altLang="zh-CN"/>
              <a:t>并行体系结构</a:t>
            </a:r>
          </a:p>
          <a:p>
            <a:pPr algn="l" eaLnBrk="1" hangingPunct="1"/>
            <a:r>
              <a:rPr kumimoji="1" lang="zh-CN" altLang="en-US"/>
              <a:t>嵌入系统</a:t>
            </a:r>
          </a:p>
        </p:txBody>
      </p:sp>
      <p:sp>
        <p:nvSpPr>
          <p:cNvPr id="61448" name="Rectangle 15"/>
          <p:cNvSpPr>
            <a:spLocks noGrp="1" noChangeArrowheads="1"/>
          </p:cNvSpPr>
          <p:nvPr>
            <p:ph type="title"/>
          </p:nvPr>
        </p:nvSpPr>
        <p:spPr>
          <a:noFill/>
        </p:spPr>
        <p:txBody>
          <a:bodyPr/>
          <a:lstStyle/>
          <a:p>
            <a:pPr eaLnBrk="1" hangingPunct="1"/>
            <a:r>
              <a:rPr lang="en-US" altLang="zh-CN" smtClean="0"/>
              <a:t>1.4 </a:t>
            </a:r>
            <a:r>
              <a:rPr lang="zh-CN" altLang="en-US" smtClean="0"/>
              <a:t>编译技术的发展</a:t>
            </a:r>
          </a:p>
        </p:txBody>
      </p:sp>
      <p:grpSp>
        <p:nvGrpSpPr>
          <p:cNvPr id="3" name="Group 16"/>
          <p:cNvGrpSpPr>
            <a:grpSpLocks/>
          </p:cNvGrpSpPr>
          <p:nvPr/>
        </p:nvGrpSpPr>
        <p:grpSpPr bwMode="auto">
          <a:xfrm>
            <a:off x="4011613" y="3500438"/>
            <a:ext cx="1281112" cy="914400"/>
            <a:chOff x="3168" y="2448"/>
            <a:chExt cx="816" cy="576"/>
          </a:xfrm>
        </p:grpSpPr>
        <p:sp>
          <p:nvSpPr>
            <p:cNvPr id="61450" name="Rectangle 17"/>
            <p:cNvSpPr>
              <a:spLocks noChangeArrowheads="1"/>
            </p:cNvSpPr>
            <p:nvPr/>
          </p:nvSpPr>
          <p:spPr bwMode="auto">
            <a:xfrm>
              <a:off x="3168" y="2448"/>
              <a:ext cx="816" cy="288"/>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en-US" altLang="zh-CN"/>
                <a:t>S       O</a:t>
              </a:r>
            </a:p>
          </p:txBody>
        </p:sp>
        <p:sp>
          <p:nvSpPr>
            <p:cNvPr id="61451" name="Rectangle 18"/>
            <p:cNvSpPr>
              <a:spLocks noChangeArrowheads="1"/>
            </p:cNvSpPr>
            <p:nvPr/>
          </p:nvSpPr>
          <p:spPr bwMode="auto">
            <a:xfrm>
              <a:off x="3408" y="2736"/>
              <a:ext cx="336" cy="288"/>
            </a:xfrm>
            <a:prstGeom prst="rect">
              <a:avLst/>
            </a:prstGeom>
            <a:solidFill>
              <a:schemeClr val="bg1"/>
            </a:solidFill>
            <a:ln w="28575">
              <a:solidFill>
                <a:schemeClr val="tx1"/>
              </a:solidFill>
              <a:miter lim="800000"/>
              <a:headEnd/>
              <a:tailEnd/>
            </a:ln>
          </p:spPr>
          <p:txBody>
            <a:bodyPr wrap="none" anchor="ctr"/>
            <a:lstStyle/>
            <a:p>
              <a:pPr eaLnBrk="1" hangingPunct="1">
                <a:spcBef>
                  <a:spcPct val="0"/>
                </a:spcBef>
              </a:pPr>
              <a:r>
                <a:rPr kumimoji="1" lang="en-US" altLang="zh-CN"/>
                <a:t>I</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08233"/>
                                        </p:tgtEl>
                                        <p:attrNameLst>
                                          <p:attrName>style.visibility</p:attrName>
                                        </p:attrNameLst>
                                      </p:cBhvr>
                                      <p:to>
                                        <p:strVal val="visible"/>
                                      </p:to>
                                    </p:set>
                                    <p:anim calcmode="lin" valueType="num">
                                      <p:cBhvr additive="base">
                                        <p:cTn id="13" dur="500" fill="hold"/>
                                        <p:tgtEl>
                                          <p:spTgt spid="308233"/>
                                        </p:tgtEl>
                                        <p:attrNameLst>
                                          <p:attrName>ppt_x</p:attrName>
                                        </p:attrNameLst>
                                      </p:cBhvr>
                                      <p:tavLst>
                                        <p:tav tm="0">
                                          <p:val>
                                            <p:strVal val="0-#ppt_w/2"/>
                                          </p:val>
                                        </p:tav>
                                        <p:tav tm="100000">
                                          <p:val>
                                            <p:strVal val="#ppt_x"/>
                                          </p:val>
                                        </p:tav>
                                      </p:tavLst>
                                    </p:anim>
                                    <p:anim calcmode="lin" valueType="num">
                                      <p:cBhvr additive="base">
                                        <p:cTn id="14" dur="500" fill="hold"/>
                                        <p:tgtEl>
                                          <p:spTgt spid="3082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308237"/>
                                        </p:tgtEl>
                                        <p:attrNameLst>
                                          <p:attrName>style.visibility</p:attrName>
                                        </p:attrNameLst>
                                      </p:cBhvr>
                                      <p:to>
                                        <p:strVal val="visible"/>
                                      </p:to>
                                    </p:set>
                                    <p:anim calcmode="lin" valueType="num">
                                      <p:cBhvr additive="base">
                                        <p:cTn id="19" dur="500" fill="hold"/>
                                        <p:tgtEl>
                                          <p:spTgt spid="308237"/>
                                        </p:tgtEl>
                                        <p:attrNameLst>
                                          <p:attrName>ppt_x</p:attrName>
                                        </p:attrNameLst>
                                      </p:cBhvr>
                                      <p:tavLst>
                                        <p:tav tm="0">
                                          <p:val>
                                            <p:strVal val="0-#ppt_w/2"/>
                                          </p:val>
                                        </p:tav>
                                        <p:tav tm="100000">
                                          <p:val>
                                            <p:strVal val="#ppt_x"/>
                                          </p:val>
                                        </p:tav>
                                      </p:tavLst>
                                    </p:anim>
                                    <p:anim calcmode="lin" valueType="num">
                                      <p:cBhvr additive="base">
                                        <p:cTn id="20" dur="500" fill="hold"/>
                                        <p:tgtEl>
                                          <p:spTgt spid="3082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3" grpId="0" autoUpdateAnimBg="0"/>
      <p:bldP spid="30823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187450" y="260350"/>
            <a:ext cx="7772400" cy="896938"/>
          </a:xfrm>
        </p:spPr>
        <p:txBody>
          <a:bodyPr/>
          <a:lstStyle/>
          <a:p>
            <a:pPr eaLnBrk="1" hangingPunct="1"/>
            <a:r>
              <a:rPr lang="zh-CN" altLang="en-US" sz="4000" b="1" smtClean="0"/>
              <a:t>高级程序语言</a:t>
            </a:r>
          </a:p>
        </p:txBody>
      </p:sp>
      <p:sp>
        <p:nvSpPr>
          <p:cNvPr id="62467" name="Rectangle 3"/>
          <p:cNvSpPr>
            <a:spLocks noGrp="1" noChangeArrowheads="1"/>
          </p:cNvSpPr>
          <p:nvPr>
            <p:ph type="body" idx="1"/>
          </p:nvPr>
        </p:nvSpPr>
        <p:spPr>
          <a:xfrm>
            <a:off x="1077913" y="765175"/>
            <a:ext cx="8066087" cy="5732463"/>
          </a:xfrm>
        </p:spPr>
        <p:txBody>
          <a:bodyPr/>
          <a:lstStyle/>
          <a:p>
            <a:pPr algn="just" eaLnBrk="1" hangingPunct="1">
              <a:lnSpc>
                <a:spcPct val="90000"/>
              </a:lnSpc>
              <a:buFont typeface="Monotype Sorts" pitchFamily="2" charset="2"/>
              <a:buNone/>
            </a:pPr>
            <a:endParaRPr lang="zh-CN" altLang="en-US" sz="2800" smtClean="0"/>
          </a:p>
          <a:p>
            <a:pPr algn="just" eaLnBrk="1" hangingPunct="1">
              <a:lnSpc>
                <a:spcPct val="90000"/>
              </a:lnSpc>
              <a:buFont typeface="Wingdings" pitchFamily="2" charset="2"/>
              <a:buChar char="v"/>
            </a:pPr>
            <a:r>
              <a:rPr lang="zh-CN" altLang="en-US" sz="2800" b="1" smtClean="0"/>
              <a:t>不同的应用侧重:</a:t>
            </a:r>
          </a:p>
          <a:p>
            <a:pPr algn="just" eaLnBrk="1" hangingPunct="1">
              <a:lnSpc>
                <a:spcPct val="90000"/>
              </a:lnSpc>
              <a:buFont typeface="Monotype Sorts" pitchFamily="2" charset="2"/>
              <a:buNone/>
            </a:pPr>
            <a:r>
              <a:rPr lang="zh-CN" altLang="en-US" sz="2400" smtClean="0"/>
              <a:t>    数值计算--</a:t>
            </a:r>
            <a:r>
              <a:rPr lang="en-US" altLang="zh-CN" sz="2400" smtClean="0"/>
              <a:t> Fortran                     </a:t>
            </a:r>
            <a:r>
              <a:rPr lang="zh-CN" altLang="en-US" sz="2400" smtClean="0"/>
              <a:t>系统程序设计---</a:t>
            </a:r>
            <a:r>
              <a:rPr lang="en-US" altLang="zh-CN" sz="2400" smtClean="0"/>
              <a:t>C</a:t>
            </a:r>
          </a:p>
          <a:p>
            <a:pPr algn="just" eaLnBrk="1" hangingPunct="1">
              <a:lnSpc>
                <a:spcPct val="90000"/>
              </a:lnSpc>
              <a:buFont typeface="Monotype Sorts" pitchFamily="2" charset="2"/>
              <a:buNone/>
            </a:pPr>
            <a:r>
              <a:rPr lang="zh-CN" altLang="en-US" sz="2400" smtClean="0"/>
              <a:t>    事务处理--</a:t>
            </a:r>
            <a:r>
              <a:rPr lang="zh-CN" altLang="en-US" sz="2400" b="1" smtClean="0"/>
              <a:t>Ｃ</a:t>
            </a:r>
            <a:r>
              <a:rPr lang="en-US" altLang="zh-CN" sz="2400" smtClean="0"/>
              <a:t>obol                        </a:t>
            </a:r>
            <a:r>
              <a:rPr lang="en-US" altLang="zh-CN" sz="2400" smtClean="0">
                <a:solidFill>
                  <a:srgbClr val="FF0000"/>
                </a:solidFill>
              </a:rPr>
              <a:t>VLSI</a:t>
            </a:r>
            <a:r>
              <a:rPr lang="zh-CN" altLang="en-US" sz="2400" smtClean="0">
                <a:solidFill>
                  <a:srgbClr val="FF0000"/>
                </a:solidFill>
              </a:rPr>
              <a:t>设计</a:t>
            </a:r>
            <a:r>
              <a:rPr lang="zh-CN" altLang="en-US" sz="2400" smtClean="0"/>
              <a:t>---</a:t>
            </a:r>
            <a:r>
              <a:rPr lang="en-US" altLang="zh-CN" sz="2400" smtClean="0"/>
              <a:t>VHDL</a:t>
            </a:r>
          </a:p>
          <a:p>
            <a:pPr algn="just" eaLnBrk="1" hangingPunct="1">
              <a:lnSpc>
                <a:spcPct val="90000"/>
              </a:lnSpc>
              <a:buFont typeface="Monotype Sorts" pitchFamily="2" charset="2"/>
              <a:buNone/>
            </a:pPr>
            <a:r>
              <a:rPr lang="zh-CN" altLang="en-US" sz="2400" smtClean="0"/>
              <a:t>    人工智能---</a:t>
            </a:r>
            <a:r>
              <a:rPr lang="zh-CN" altLang="en-US" sz="2400" b="1" smtClean="0"/>
              <a:t>Ｐ</a:t>
            </a:r>
            <a:r>
              <a:rPr lang="en-US" altLang="zh-CN" sz="2400" b="1" smtClean="0"/>
              <a:t>rolog                     Python</a:t>
            </a:r>
            <a:r>
              <a:rPr lang="zh-CN" altLang="en-US" sz="2400" b="1" smtClean="0"/>
              <a:t>语言解释型</a:t>
            </a:r>
            <a:endParaRPr lang="zh-CN" altLang="en-US" sz="2400" smtClean="0"/>
          </a:p>
          <a:p>
            <a:pPr algn="just" eaLnBrk="1" hangingPunct="1">
              <a:lnSpc>
                <a:spcPct val="90000"/>
              </a:lnSpc>
              <a:buFont typeface="Monotype Sorts" pitchFamily="2" charset="2"/>
              <a:buNone/>
            </a:pPr>
            <a:r>
              <a:rPr lang="zh-CN" altLang="en-US" sz="2400" smtClean="0"/>
              <a:t>    大型嵌入式实时处理---Ａ</a:t>
            </a:r>
            <a:r>
              <a:rPr lang="en-US" altLang="zh-CN" sz="2400" smtClean="0"/>
              <a:t>da        R</a:t>
            </a:r>
            <a:r>
              <a:rPr lang="zh-CN" altLang="en-US" sz="2400" smtClean="0"/>
              <a:t>语言</a:t>
            </a:r>
            <a:r>
              <a:rPr lang="en-US" altLang="zh-CN" sz="2400" smtClean="0"/>
              <a:t>     </a:t>
            </a:r>
            <a:endParaRPr lang="zh-CN" altLang="en-US" sz="2400" smtClean="0"/>
          </a:p>
          <a:p>
            <a:pPr algn="just" eaLnBrk="1" hangingPunct="1">
              <a:lnSpc>
                <a:spcPct val="90000"/>
              </a:lnSpc>
              <a:buFont typeface="Monotype Sorts" pitchFamily="2" charset="2"/>
              <a:buNone/>
            </a:pPr>
            <a:r>
              <a:rPr lang="zh-CN" altLang="en-US" sz="2400" smtClean="0"/>
              <a:t>    符号处理---</a:t>
            </a:r>
            <a:r>
              <a:rPr lang="zh-CN" altLang="en-US" sz="2400" b="1" smtClean="0"/>
              <a:t>Ｓ</a:t>
            </a:r>
            <a:r>
              <a:rPr lang="en-US" altLang="zh-CN" sz="2400" b="1" smtClean="0"/>
              <a:t>nobol                    </a:t>
            </a:r>
            <a:r>
              <a:rPr lang="en-US" altLang="zh-CN" sz="2400" b="1" smtClean="0">
                <a:solidFill>
                  <a:srgbClr val="FF0000"/>
                </a:solidFill>
              </a:rPr>
              <a:t>SQL</a:t>
            </a:r>
            <a:r>
              <a:rPr lang="zh-CN" altLang="en-US" sz="2400" b="1" smtClean="0">
                <a:solidFill>
                  <a:srgbClr val="FF0000"/>
                </a:solidFill>
              </a:rPr>
              <a:t>数据库查询语言</a:t>
            </a:r>
            <a:r>
              <a:rPr lang="en-US" altLang="zh-CN" sz="2400" smtClean="0"/>
              <a:t>(</a:t>
            </a:r>
            <a:r>
              <a:rPr lang="zh-CN" altLang="en-US" sz="2400" smtClean="0"/>
              <a:t>学了编译再理解</a:t>
            </a:r>
            <a:r>
              <a:rPr lang="en-US" altLang="zh-CN" sz="2400" smtClean="0"/>
              <a:t>SQL</a:t>
            </a:r>
            <a:r>
              <a:rPr lang="zh-CN" altLang="en-US" sz="2400" smtClean="0"/>
              <a:t>是不一样的</a:t>
            </a:r>
            <a:r>
              <a:rPr lang="en-US" altLang="zh-CN" sz="2400" smtClean="0"/>
              <a:t>)</a:t>
            </a:r>
            <a:endParaRPr lang="zh-CN" altLang="en-US" sz="2400" smtClean="0"/>
          </a:p>
          <a:p>
            <a:pPr algn="just" eaLnBrk="1" hangingPunct="1">
              <a:lnSpc>
                <a:spcPct val="90000"/>
              </a:lnSpc>
              <a:buFont typeface="Wingdings" pitchFamily="2" charset="2"/>
              <a:buChar char="v"/>
            </a:pPr>
            <a:r>
              <a:rPr lang="zh-CN" altLang="en-US" sz="2800" b="1" smtClean="0"/>
              <a:t>语言范型:</a:t>
            </a:r>
          </a:p>
          <a:p>
            <a:pPr algn="just" eaLnBrk="1" hangingPunct="1">
              <a:lnSpc>
                <a:spcPct val="90000"/>
              </a:lnSpc>
              <a:buFont typeface="Monotype Sorts" pitchFamily="2" charset="2"/>
              <a:buNone/>
            </a:pPr>
            <a:r>
              <a:rPr lang="zh-CN" altLang="en-US" sz="2400" smtClean="0"/>
              <a:t>    强制式语言---</a:t>
            </a:r>
            <a:r>
              <a:rPr lang="en-US" altLang="zh-CN" sz="2400" smtClean="0"/>
              <a:t>C, Fortran, Pascal</a:t>
            </a:r>
          </a:p>
          <a:p>
            <a:pPr algn="just" eaLnBrk="1" hangingPunct="1">
              <a:lnSpc>
                <a:spcPct val="90000"/>
              </a:lnSpc>
              <a:buFont typeface="Monotype Sorts" pitchFamily="2" charset="2"/>
              <a:buNone/>
            </a:pPr>
            <a:r>
              <a:rPr lang="zh-CN" altLang="en-US" sz="2400" smtClean="0"/>
              <a:t>    应用式(函数式）语言---</a:t>
            </a:r>
            <a:r>
              <a:rPr lang="en-US" altLang="zh-CN" sz="2400" smtClean="0"/>
              <a:t>ML，Lisp</a:t>
            </a:r>
            <a:r>
              <a:rPr lang="zh-CN" altLang="en-US" sz="2400" smtClean="0"/>
              <a:t>，</a:t>
            </a:r>
            <a:r>
              <a:rPr lang="en-US" altLang="zh-CN" sz="2400" smtClean="0">
                <a:solidFill>
                  <a:srgbClr val="FF0000"/>
                </a:solidFill>
              </a:rPr>
              <a:t>matlab</a:t>
            </a:r>
            <a:r>
              <a:rPr lang="zh-CN" altLang="en-US" sz="2400" smtClean="0">
                <a:solidFill>
                  <a:srgbClr val="FF0000"/>
                </a:solidFill>
              </a:rPr>
              <a:t>环境</a:t>
            </a:r>
            <a:endParaRPr lang="en-US" altLang="zh-CN" sz="2400" smtClean="0">
              <a:solidFill>
                <a:srgbClr val="FF0000"/>
              </a:solidFill>
            </a:endParaRPr>
          </a:p>
          <a:p>
            <a:pPr algn="just" eaLnBrk="1" hangingPunct="1">
              <a:lnSpc>
                <a:spcPct val="90000"/>
              </a:lnSpc>
              <a:buFont typeface="Monotype Sorts" pitchFamily="2" charset="2"/>
              <a:buNone/>
            </a:pPr>
            <a:r>
              <a:rPr lang="zh-CN" altLang="en-US" sz="2400" smtClean="0"/>
              <a:t>    基于规则(逻辑）的语言---</a:t>
            </a:r>
            <a:r>
              <a:rPr lang="en-US" altLang="zh-CN" sz="2400" smtClean="0"/>
              <a:t>Prolog,Y acc</a:t>
            </a:r>
          </a:p>
          <a:p>
            <a:pPr algn="just" eaLnBrk="1" hangingPunct="1">
              <a:lnSpc>
                <a:spcPct val="90000"/>
              </a:lnSpc>
              <a:buFont typeface="Monotype Sorts" pitchFamily="2" charset="2"/>
              <a:buNone/>
            </a:pPr>
            <a:r>
              <a:rPr lang="zh-CN" altLang="en-US" sz="2400" smtClean="0"/>
              <a:t>    面向对象语言---</a:t>
            </a:r>
            <a:r>
              <a:rPr lang="en-US" altLang="zh-CN" sz="2400" smtClean="0"/>
              <a:t>Ada, C++, Java</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z="3600" smtClean="0"/>
              <a:t>编译技术与体系结构的发展密切相关</a:t>
            </a:r>
          </a:p>
        </p:txBody>
      </p:sp>
      <p:sp>
        <p:nvSpPr>
          <p:cNvPr id="63491" name="Rectangle 3"/>
          <p:cNvSpPr>
            <a:spLocks noGrp="1" noChangeArrowheads="1"/>
          </p:cNvSpPr>
          <p:nvPr>
            <p:ph type="body" idx="1"/>
          </p:nvPr>
        </p:nvSpPr>
        <p:spPr>
          <a:xfrm>
            <a:off x="1547813" y="2197100"/>
            <a:ext cx="7397750" cy="3679825"/>
          </a:xfrm>
        </p:spPr>
        <p:txBody>
          <a:bodyPr/>
          <a:lstStyle/>
          <a:p>
            <a:pPr eaLnBrk="1" hangingPunct="1"/>
            <a:r>
              <a:rPr lang="zh-CN" altLang="en-US" sz="2400" smtClean="0"/>
              <a:t> </a:t>
            </a:r>
            <a:r>
              <a:rPr lang="en-US" altLang="zh-CN" sz="2400" smtClean="0"/>
              <a:t>CISC </a:t>
            </a:r>
            <a:r>
              <a:rPr lang="zh-CN" altLang="en-US" sz="2400" smtClean="0"/>
              <a:t>（</a:t>
            </a:r>
            <a:r>
              <a:rPr lang="en-US" altLang="zh-CN" sz="2400" smtClean="0"/>
              <a:t>Complex Instruction Set Computing</a:t>
            </a:r>
            <a:r>
              <a:rPr lang="zh-CN" altLang="en-US" sz="2400" smtClean="0"/>
              <a:t>）</a:t>
            </a:r>
          </a:p>
          <a:p>
            <a:pPr lvl="1" eaLnBrk="1" hangingPunct="1"/>
            <a:r>
              <a:rPr lang="zh-CN" altLang="en-US" sz="2400" smtClean="0"/>
              <a:t>传统的编译技术与之伴随</a:t>
            </a:r>
          </a:p>
          <a:p>
            <a:pPr eaLnBrk="1" hangingPunct="1"/>
            <a:r>
              <a:rPr lang="zh-CN" altLang="en-US" sz="2400" smtClean="0"/>
              <a:t> </a:t>
            </a:r>
            <a:r>
              <a:rPr lang="en-US" altLang="zh-CN" sz="2400" smtClean="0"/>
              <a:t>RISC </a:t>
            </a:r>
            <a:r>
              <a:rPr lang="zh-CN" altLang="en-US" sz="2400" smtClean="0"/>
              <a:t>（</a:t>
            </a:r>
            <a:r>
              <a:rPr lang="en-US" altLang="zh-CN" sz="2400" smtClean="0"/>
              <a:t>Reduced Instruction Set Computing</a:t>
            </a:r>
            <a:r>
              <a:rPr lang="zh-CN" altLang="en-US" sz="2400" smtClean="0"/>
              <a:t>）</a:t>
            </a:r>
          </a:p>
          <a:p>
            <a:pPr lvl="1" eaLnBrk="1" hangingPunct="1"/>
            <a:r>
              <a:rPr lang="zh-CN" altLang="en-US" sz="2400" smtClean="0"/>
              <a:t>编译技术与体系结构设计的协同</a:t>
            </a:r>
          </a:p>
          <a:p>
            <a:pPr lvl="1" eaLnBrk="1" hangingPunct="1"/>
            <a:r>
              <a:rPr lang="zh-CN" altLang="en-US" sz="2400" smtClean="0"/>
              <a:t>软硬件协同设计</a:t>
            </a:r>
            <a:endParaRPr lang="zh-CN" altLang="en-US" sz="2000" smtClean="0"/>
          </a:p>
          <a:p>
            <a:pPr eaLnBrk="1" hangingPunct="1"/>
            <a:r>
              <a:rPr lang="zh-CN" altLang="en-US" sz="2400" smtClean="0"/>
              <a:t> </a:t>
            </a:r>
            <a:r>
              <a:rPr lang="en-US" altLang="zh-CN" sz="2400" smtClean="0"/>
              <a:t>MIPS</a:t>
            </a:r>
            <a:r>
              <a:rPr lang="zh-CN" altLang="en-US" sz="2400" smtClean="0"/>
              <a:t>龙芯</a:t>
            </a:r>
            <a:endParaRPr lang="en-US" altLang="zh-CN" sz="2400" smtClean="0"/>
          </a:p>
          <a:p>
            <a:pPr eaLnBrk="1" hangingPunct="1"/>
            <a:r>
              <a:rPr lang="en-US" altLang="zh-CN" sz="2400" b="1" smtClean="0">
                <a:solidFill>
                  <a:srgbClr val="C00000"/>
                </a:solidFill>
              </a:rPr>
              <a:t>https://compiler.educg.net</a:t>
            </a:r>
            <a:r>
              <a:rPr lang="zh-CN" altLang="en-US" sz="2400" smtClean="0"/>
              <a:t>给出了</a:t>
            </a:r>
            <a:r>
              <a:rPr lang="en-US" altLang="zh-CN" sz="2400" smtClean="0"/>
              <a:t>ARM</a:t>
            </a:r>
            <a:r>
              <a:rPr lang="zh-CN" altLang="en-US" sz="2400" smtClean="0"/>
              <a:t>指令集</a:t>
            </a:r>
            <a:endParaRPr lang="en-US" altLang="zh-CN" sz="2400" b="1" smtClean="0">
              <a:solidFill>
                <a:srgbClr val="C00000"/>
              </a:solidFill>
            </a:endParaRPr>
          </a:p>
          <a:p>
            <a:pPr eaLnBrk="1" hangingPunct="1"/>
            <a:r>
              <a:rPr lang="zh-CN" altLang="en-US" sz="2400" smtClean="0"/>
              <a:t>龙芯体系结构大赛</a:t>
            </a:r>
            <a:r>
              <a:rPr lang="en-US" altLang="zh-CN" sz="2400" smtClean="0"/>
              <a:t>mips</a:t>
            </a:r>
            <a:r>
              <a:rPr lang="zh-CN" altLang="en-US" sz="2400" smtClean="0"/>
              <a:t>指令集</a:t>
            </a:r>
            <a:endParaRPr lang="en-US" altLang="zh-CN" sz="2400" smtClean="0"/>
          </a:p>
          <a:p>
            <a:pPr eaLnBrk="1" hangingPunct="1">
              <a:buFont typeface="Monotype Sorts" pitchFamily="2" charset="2"/>
              <a:buNone/>
            </a:pPr>
            <a:r>
              <a:rPr lang="zh-CN" altLang="en-US" sz="2400" smtClean="0"/>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a:noFill/>
        </p:spPr>
        <p:txBody>
          <a:bodyPr/>
          <a:lstStyle/>
          <a:p>
            <a:pPr eaLnBrk="1" hangingPunct="1"/>
            <a:r>
              <a:rPr lang="zh-CN" altLang="en-US" sz="3600" smtClean="0"/>
              <a:t>现代编译技术必须面对应用需求和目标体系结构的多样化</a:t>
            </a:r>
          </a:p>
        </p:txBody>
      </p:sp>
      <p:sp>
        <p:nvSpPr>
          <p:cNvPr id="64515" name="Rectangle 5"/>
          <p:cNvSpPr>
            <a:spLocks noGrp="1" noChangeArrowheads="1"/>
          </p:cNvSpPr>
          <p:nvPr>
            <p:ph type="body" idx="1"/>
          </p:nvPr>
        </p:nvSpPr>
        <p:spPr>
          <a:xfrm>
            <a:off x="1476375" y="1844675"/>
            <a:ext cx="7469188" cy="4876800"/>
          </a:xfrm>
          <a:noFill/>
        </p:spPr>
        <p:txBody>
          <a:bodyPr/>
          <a:lstStyle/>
          <a:p>
            <a:pPr eaLnBrk="1" hangingPunct="1"/>
            <a:r>
              <a:rPr lang="zh-CN" altLang="en-US" sz="2400" smtClean="0"/>
              <a:t> 高性能计算（</a:t>
            </a:r>
            <a:r>
              <a:rPr lang="en-US" altLang="zh-CN" sz="2400" smtClean="0"/>
              <a:t>High Performance Computing</a:t>
            </a:r>
            <a:r>
              <a:rPr lang="zh-CN" altLang="en-US" sz="2400" smtClean="0"/>
              <a:t>）</a:t>
            </a:r>
          </a:p>
          <a:p>
            <a:pPr lvl="1" eaLnBrk="1" hangingPunct="1"/>
            <a:r>
              <a:rPr lang="zh-CN" altLang="en-US" sz="2400" smtClean="0"/>
              <a:t>指令级并行（</a:t>
            </a:r>
            <a:r>
              <a:rPr lang="en-US" altLang="zh-CN" sz="2400" smtClean="0"/>
              <a:t>Instruction Level Parallelism</a:t>
            </a:r>
            <a:r>
              <a:rPr lang="zh-CN" altLang="en-US" sz="2400" smtClean="0"/>
              <a:t>）</a:t>
            </a:r>
          </a:p>
          <a:p>
            <a:pPr lvl="1" eaLnBrk="1" hangingPunct="1"/>
            <a:r>
              <a:rPr lang="zh-CN" altLang="en-US" sz="2400" smtClean="0"/>
              <a:t>线程级并行（</a:t>
            </a:r>
            <a:r>
              <a:rPr lang="en-US" altLang="zh-CN" sz="2400" smtClean="0"/>
              <a:t>Thread Level Parallelism</a:t>
            </a:r>
            <a:r>
              <a:rPr lang="zh-CN" altLang="en-US" sz="2400" smtClean="0"/>
              <a:t>） </a:t>
            </a:r>
          </a:p>
          <a:p>
            <a:pPr lvl="1" eaLnBrk="1" hangingPunct="1"/>
            <a:r>
              <a:rPr lang="zh-CN" altLang="en-US" sz="2400" smtClean="0"/>
              <a:t>多核处理机级并行（</a:t>
            </a:r>
            <a:r>
              <a:rPr lang="en-US" altLang="zh-CN" sz="2400" smtClean="0"/>
              <a:t>Processor Level Parallelism</a:t>
            </a:r>
            <a:r>
              <a:rPr lang="zh-CN" altLang="en-US" sz="2400" smtClean="0"/>
              <a:t>）</a:t>
            </a:r>
          </a:p>
          <a:p>
            <a:pPr lvl="1" eaLnBrk="1" hangingPunct="1"/>
            <a:r>
              <a:rPr lang="zh-CN" altLang="en-US" sz="2400" smtClean="0">
                <a:solidFill>
                  <a:srgbClr val="FF0000"/>
                </a:solidFill>
              </a:rPr>
              <a:t>云计算系统级并行</a:t>
            </a:r>
            <a:r>
              <a:rPr lang="zh-CN" altLang="en-US" sz="2400" smtClean="0"/>
              <a:t>（</a:t>
            </a:r>
            <a:r>
              <a:rPr lang="en-US" altLang="zh-CN" sz="2400" smtClean="0"/>
              <a:t>System Level Parallelism</a:t>
            </a:r>
            <a:r>
              <a:rPr lang="zh-CN" altLang="en-US" sz="2400" smtClean="0"/>
              <a:t>） </a:t>
            </a:r>
          </a:p>
          <a:p>
            <a:pPr eaLnBrk="1" hangingPunct="1"/>
            <a:r>
              <a:rPr lang="zh-CN" altLang="en-US" sz="2400" smtClean="0"/>
              <a:t> 嵌入式计算（</a:t>
            </a:r>
            <a:r>
              <a:rPr lang="en-US" altLang="zh-CN" sz="2400" smtClean="0"/>
              <a:t>Embedded Computing</a:t>
            </a:r>
            <a:r>
              <a:rPr lang="zh-CN" altLang="en-US" sz="2400" smtClean="0"/>
              <a:t>）</a:t>
            </a:r>
          </a:p>
          <a:p>
            <a:pPr lvl="1" eaLnBrk="1" hangingPunct="1"/>
            <a:r>
              <a:rPr lang="zh-CN" altLang="en-US" sz="2400" smtClean="0"/>
              <a:t>需求多样性（实时、资源限制、功耗、多目标）</a:t>
            </a:r>
          </a:p>
          <a:p>
            <a:pPr eaLnBrk="1" hangingPunct="1"/>
            <a:r>
              <a:rPr lang="zh-CN" altLang="en-US" sz="2400" smtClean="0"/>
              <a:t> 其它</a:t>
            </a:r>
          </a:p>
          <a:p>
            <a:pPr lvl="1" eaLnBrk="1" hangingPunct="1"/>
            <a:r>
              <a:rPr lang="zh-CN" altLang="en-US" sz="2400" smtClean="0"/>
              <a:t>多媒体计算</a:t>
            </a:r>
            <a:r>
              <a:rPr lang="zh-CN" altLang="en-US" sz="2000" smtClean="0"/>
              <a:t>（</a:t>
            </a:r>
            <a:r>
              <a:rPr lang="en-US" altLang="zh-CN" sz="2000" smtClean="0"/>
              <a:t>Multimedia</a:t>
            </a:r>
            <a:r>
              <a:rPr lang="zh-CN" altLang="en-US" sz="2000" smtClean="0"/>
              <a:t> </a:t>
            </a:r>
            <a:r>
              <a:rPr lang="en-US" altLang="zh-CN" sz="2000" smtClean="0"/>
              <a:t>Computing</a:t>
            </a:r>
            <a:r>
              <a:rPr lang="zh-CN" altLang="en-US" sz="2000" smtClean="0"/>
              <a:t>）</a:t>
            </a:r>
            <a:endParaRPr lang="zh-CN" altLang="en-US" sz="2400" smtClean="0"/>
          </a:p>
          <a:p>
            <a:pPr lvl="1" eaLnBrk="1" hangingPunct="1"/>
            <a:r>
              <a:rPr lang="zh-CN" altLang="en-US" sz="2400" smtClean="0">
                <a:solidFill>
                  <a:srgbClr val="FF0000"/>
                </a:solidFill>
              </a:rPr>
              <a:t>移动计算</a:t>
            </a:r>
            <a:r>
              <a:rPr lang="zh-CN" altLang="en-US" sz="2000" smtClean="0"/>
              <a:t>（</a:t>
            </a:r>
            <a:r>
              <a:rPr lang="en-US" altLang="zh-CN" sz="2000" smtClean="0"/>
              <a:t>mobile Computing</a:t>
            </a:r>
            <a:r>
              <a:rPr lang="zh-CN" altLang="en-US" sz="2000" smtClean="0"/>
              <a:t>）</a:t>
            </a:r>
          </a:p>
          <a:p>
            <a:pPr lvl="1" eaLnBrk="1" hangingPunct="1"/>
            <a:r>
              <a:rPr lang="zh-CN" altLang="en-US" sz="2000" smtClean="0"/>
              <a:t> </a:t>
            </a:r>
            <a:r>
              <a:rPr lang="en-US" altLang="zh-CN" sz="2000" smtClean="0"/>
              <a:t>……</a:t>
            </a:r>
            <a:endParaRPr lang="en-US" altLang="zh-CN" sz="2400" smtClean="0"/>
          </a:p>
          <a:p>
            <a:pPr eaLnBrk="1" hangingPunct="1">
              <a:buFont typeface="Monotype Sorts" pitchFamily="2" charset="2"/>
              <a:buNone/>
            </a:pPr>
            <a:endParaRPr lang="zh-CN" altLang="en-US"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39"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0"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1"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2" name="Text Box 17"/>
          <p:cNvSpPr txBox="1">
            <a:spLocks noChangeArrowheads="1"/>
          </p:cNvSpPr>
          <p:nvPr/>
        </p:nvSpPr>
        <p:spPr bwMode="auto">
          <a:xfrm>
            <a:off x="1077913" y="333375"/>
            <a:ext cx="8066087" cy="5248275"/>
          </a:xfrm>
          <a:prstGeom prst="rect">
            <a:avLst/>
          </a:prstGeom>
          <a:noFill/>
          <a:ln w="9525">
            <a:noFill/>
            <a:miter lim="800000"/>
            <a:headEnd/>
            <a:tailEnd/>
          </a:ln>
        </p:spPr>
        <p:txBody>
          <a:bodyPr>
            <a:spAutoFit/>
          </a:bodyPr>
          <a:lstStyle/>
          <a:p>
            <a:pPr algn="l">
              <a:buFont typeface="Wingdings" pitchFamily="2" charset="2"/>
              <a:buChar char="²"/>
            </a:pPr>
            <a:r>
              <a:rPr lang="en-US" altLang="zh-CN" sz="3200" b="1">
                <a:solidFill>
                  <a:srgbClr val="333399"/>
                </a:solidFill>
                <a:latin typeface="楷体_GB2312" pitchFamily="49" charset="-122"/>
              </a:rPr>
              <a:t> </a:t>
            </a:r>
            <a:r>
              <a:rPr lang="zh-CN" altLang="en-US" sz="3200" b="1">
                <a:latin typeface="楷体_GB2312" pitchFamily="49" charset="-122"/>
              </a:rPr>
              <a:t>先修课程</a:t>
            </a:r>
            <a:endParaRPr lang="zh-CN" altLang="en-US" sz="3200" b="1">
              <a:solidFill>
                <a:srgbClr val="333399"/>
              </a:solidFill>
              <a:latin typeface="楷体_GB2312" pitchFamily="49" charset="-122"/>
            </a:endParaRPr>
          </a:p>
          <a:p>
            <a:pPr algn="l">
              <a:buFont typeface="Wingdings" pitchFamily="2" charset="2"/>
              <a:buChar char=" "/>
            </a:pPr>
            <a:r>
              <a:rPr lang="zh-CN" altLang="en-US" sz="1000" b="1">
                <a:solidFill>
                  <a:srgbClr val="333399"/>
                </a:solidFill>
                <a:latin typeface="楷体_GB2312" pitchFamily="49" charset="-122"/>
              </a:rPr>
              <a:t> </a:t>
            </a:r>
          </a:p>
          <a:p>
            <a:pPr lvl="1" algn="l">
              <a:buFont typeface="Symbol" pitchFamily="18" charset="2"/>
              <a:buChar char="-"/>
            </a:pPr>
            <a:r>
              <a:rPr lang="zh-CN" altLang="en-US" sz="2800" b="1">
                <a:latin typeface="楷体_GB2312" pitchFamily="49" charset="-122"/>
              </a:rPr>
              <a:t> </a:t>
            </a:r>
            <a:r>
              <a:rPr lang="en-US" altLang="zh-CN" sz="2800" b="1">
                <a:solidFill>
                  <a:srgbClr val="333399"/>
                </a:solidFill>
                <a:latin typeface="楷体_GB2312" pitchFamily="49" charset="-122"/>
              </a:rPr>
              <a:t>《</a:t>
            </a:r>
            <a:r>
              <a:rPr lang="zh-CN" altLang="en-US" sz="2800" b="1">
                <a:solidFill>
                  <a:srgbClr val="333399"/>
                </a:solidFill>
                <a:latin typeface="楷体_GB2312" pitchFamily="49" charset="-122"/>
              </a:rPr>
              <a:t>高级语言程序设计</a:t>
            </a:r>
            <a:r>
              <a:rPr lang="en-US" altLang="zh-CN" sz="2800" b="1">
                <a:solidFill>
                  <a:srgbClr val="333399"/>
                </a:solidFill>
                <a:latin typeface="楷体_GB2312" pitchFamily="49" charset="-122"/>
              </a:rPr>
              <a:t>》</a:t>
            </a:r>
            <a:r>
              <a:rPr lang="zh-CN" altLang="en-US" sz="2800" b="1">
                <a:solidFill>
                  <a:srgbClr val="333399"/>
                </a:solidFill>
                <a:latin typeface="楷体_GB2312" pitchFamily="49" charset="-122"/>
              </a:rPr>
              <a:t>（</a:t>
            </a:r>
            <a:r>
              <a:rPr lang="en-US" altLang="zh-CN" sz="2800" b="1"/>
              <a:t>Java</a:t>
            </a:r>
            <a:r>
              <a:rPr lang="en-US" altLang="zh-CN" sz="2800" b="1">
                <a:solidFill>
                  <a:srgbClr val="333399"/>
                </a:solidFill>
              </a:rPr>
              <a:t>, C/C++</a:t>
            </a:r>
            <a:r>
              <a:rPr lang="zh-CN" altLang="en-US" sz="2800" b="1">
                <a:solidFill>
                  <a:srgbClr val="333399"/>
                </a:solidFill>
                <a:latin typeface="楷体_GB2312" pitchFamily="49" charset="-122"/>
              </a:rPr>
              <a:t>）</a:t>
            </a:r>
          </a:p>
          <a:p>
            <a:pPr lvl="1" algn="l">
              <a:buFont typeface="Symbol" pitchFamily="18" charset="2"/>
              <a:buChar char="-"/>
            </a:pPr>
            <a:r>
              <a:rPr lang="zh-CN" altLang="en-US" sz="2800" b="1">
                <a:solidFill>
                  <a:srgbClr val="333399"/>
                </a:solidFill>
                <a:latin typeface="楷体_GB2312" pitchFamily="49" charset="-122"/>
              </a:rPr>
              <a:t> </a:t>
            </a:r>
            <a:r>
              <a:rPr lang="en-US" altLang="zh-CN" sz="2800" b="1">
                <a:solidFill>
                  <a:srgbClr val="333399"/>
                </a:solidFill>
                <a:latin typeface="楷体_GB2312" pitchFamily="49" charset="-122"/>
              </a:rPr>
              <a:t>《</a:t>
            </a:r>
            <a:r>
              <a:rPr lang="zh-CN" altLang="en-US" sz="2800" b="1">
                <a:solidFill>
                  <a:srgbClr val="333399"/>
                </a:solidFill>
                <a:latin typeface="楷体_GB2312" pitchFamily="49" charset="-122"/>
              </a:rPr>
              <a:t>数据结构</a:t>
            </a:r>
            <a:r>
              <a:rPr lang="en-US" altLang="zh-CN" sz="2800" b="1">
                <a:solidFill>
                  <a:srgbClr val="333399"/>
                </a:solidFill>
                <a:latin typeface="楷体_GB2312" pitchFamily="49" charset="-122"/>
              </a:rPr>
              <a:t>》</a:t>
            </a:r>
          </a:p>
          <a:p>
            <a:pPr lvl="1" algn="l">
              <a:buFont typeface="Symbol" pitchFamily="18" charset="2"/>
              <a:buChar char="-"/>
            </a:pPr>
            <a:r>
              <a:rPr lang="zh-CN" altLang="en-US" sz="2800" b="1">
                <a:solidFill>
                  <a:srgbClr val="333399"/>
                </a:solidFill>
                <a:latin typeface="楷体_GB2312" pitchFamily="49" charset="-122"/>
                <a:sym typeface="Symbol" pitchFamily="18" charset="2"/>
              </a:rPr>
              <a:t> </a:t>
            </a:r>
            <a:r>
              <a:rPr lang="en-US" altLang="zh-CN" sz="2800" b="1">
                <a:solidFill>
                  <a:srgbClr val="333399"/>
                </a:solidFill>
                <a:latin typeface="楷体_GB2312" pitchFamily="49" charset="-122"/>
                <a:sym typeface="Symbol" pitchFamily="18" charset="2"/>
              </a:rPr>
              <a:t>《</a:t>
            </a:r>
            <a:r>
              <a:rPr lang="zh-CN" altLang="en-US" sz="2800" b="1">
                <a:solidFill>
                  <a:srgbClr val="333399"/>
                </a:solidFill>
                <a:latin typeface="楷体_GB2312" pitchFamily="49" charset="-122"/>
                <a:sym typeface="Symbol" pitchFamily="18" charset="2"/>
              </a:rPr>
              <a:t>汇编语言</a:t>
            </a:r>
            <a:r>
              <a:rPr lang="en-US" altLang="zh-CN" sz="2800" b="1">
                <a:solidFill>
                  <a:srgbClr val="333399"/>
                </a:solidFill>
                <a:latin typeface="楷体_GB2312" pitchFamily="49" charset="-122"/>
                <a:sym typeface="Symbol" pitchFamily="18" charset="2"/>
              </a:rPr>
              <a:t>》</a:t>
            </a:r>
          </a:p>
          <a:p>
            <a:pPr lvl="1" algn="l">
              <a:buFont typeface="Symbol" pitchFamily="18" charset="2"/>
              <a:buChar char="-"/>
            </a:pPr>
            <a:r>
              <a:rPr lang="en-US" altLang="zh-CN" sz="2800" b="1">
                <a:solidFill>
                  <a:srgbClr val="333399"/>
                </a:solidFill>
                <a:latin typeface="楷体_GB2312" pitchFamily="49" charset="-122"/>
                <a:sym typeface="Symbol" pitchFamily="18" charset="2"/>
              </a:rPr>
              <a:t> 《</a:t>
            </a:r>
            <a:r>
              <a:rPr lang="zh-CN" altLang="en-US" sz="2800" b="1">
                <a:solidFill>
                  <a:srgbClr val="333399"/>
                </a:solidFill>
                <a:latin typeface="楷体_GB2312" pitchFamily="49" charset="-122"/>
                <a:sym typeface="Symbol" pitchFamily="18" charset="2"/>
              </a:rPr>
              <a:t>计算机组成</a:t>
            </a:r>
            <a:r>
              <a:rPr lang="en-US" altLang="zh-CN" sz="2800" b="1">
                <a:solidFill>
                  <a:srgbClr val="333399"/>
                </a:solidFill>
                <a:latin typeface="楷体_GB2312" pitchFamily="49" charset="-122"/>
                <a:sym typeface="Symbol" pitchFamily="18" charset="2"/>
              </a:rPr>
              <a:t>》</a:t>
            </a:r>
          </a:p>
          <a:p>
            <a:pPr lvl="1" algn="l">
              <a:buFont typeface="Symbol" pitchFamily="18" charset="2"/>
              <a:buChar char="-"/>
            </a:pPr>
            <a:r>
              <a:rPr lang="en-US" altLang="zh-CN" sz="2800" b="1">
                <a:solidFill>
                  <a:srgbClr val="333399"/>
                </a:solidFill>
                <a:latin typeface="楷体_GB2312" pitchFamily="49" charset="-122"/>
              </a:rPr>
              <a:t> 《</a:t>
            </a:r>
            <a:r>
              <a:rPr lang="zh-CN" altLang="en-US" sz="2800" b="1">
                <a:solidFill>
                  <a:srgbClr val="333399"/>
                </a:solidFill>
                <a:latin typeface="楷体_GB2312" pitchFamily="49" charset="-122"/>
              </a:rPr>
              <a:t>计算机系统结构</a:t>
            </a:r>
            <a:r>
              <a:rPr lang="en-US" altLang="zh-CN" sz="2800" b="1">
                <a:solidFill>
                  <a:srgbClr val="333399"/>
                </a:solidFill>
                <a:latin typeface="楷体_GB2312" pitchFamily="49" charset="-122"/>
              </a:rPr>
              <a:t>》</a:t>
            </a:r>
          </a:p>
          <a:p>
            <a:pPr lvl="1" algn="l">
              <a:buFont typeface="Symbol" pitchFamily="18" charset="2"/>
              <a:buChar char="-"/>
            </a:pPr>
            <a:r>
              <a:rPr lang="zh-CN" altLang="en-US" sz="2800" b="1">
                <a:solidFill>
                  <a:srgbClr val="333399"/>
                </a:solidFill>
                <a:latin typeface="楷体_GB2312" pitchFamily="49" charset="-122"/>
              </a:rPr>
              <a:t> </a:t>
            </a:r>
            <a:r>
              <a:rPr lang="en-US" altLang="zh-CN" sz="2800" b="1">
                <a:solidFill>
                  <a:srgbClr val="333399"/>
                </a:solidFill>
                <a:latin typeface="楷体_GB2312" pitchFamily="49" charset="-122"/>
              </a:rPr>
              <a:t>《</a:t>
            </a:r>
            <a:r>
              <a:rPr lang="zh-CN" altLang="en-US" sz="2800" b="1">
                <a:solidFill>
                  <a:srgbClr val="333399"/>
                </a:solidFill>
                <a:latin typeface="楷体_GB2312" pitchFamily="49" charset="-122"/>
              </a:rPr>
              <a:t>操作系统</a:t>
            </a:r>
            <a:r>
              <a:rPr lang="en-US" altLang="zh-CN" sz="2800" b="1">
                <a:solidFill>
                  <a:srgbClr val="333399"/>
                </a:solidFill>
                <a:latin typeface="楷体_GB2312" pitchFamily="49" charset="-122"/>
              </a:rPr>
              <a:t>》</a:t>
            </a:r>
            <a:endParaRPr lang="en-US" altLang="zh-CN" sz="2800" b="1">
              <a:solidFill>
                <a:srgbClr val="333399"/>
              </a:solidFill>
              <a:latin typeface="楷体_GB2312" pitchFamily="49" charset="-122"/>
              <a:sym typeface="Symbol" pitchFamily="18" charset="2"/>
            </a:endParaRPr>
          </a:p>
          <a:p>
            <a:pPr lvl="1" algn="l">
              <a:buFont typeface="Symbol" pitchFamily="18" charset="2"/>
              <a:buChar char="-"/>
            </a:pPr>
            <a:endParaRPr lang="en-US" altLang="zh-CN" b="1">
              <a:solidFill>
                <a:srgbClr val="333399"/>
              </a:solidFill>
              <a:latin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173163" y="457200"/>
            <a:ext cx="7772400" cy="914400"/>
          </a:xfrm>
        </p:spPr>
        <p:txBody>
          <a:bodyPr/>
          <a:lstStyle/>
          <a:p>
            <a:pPr eaLnBrk="1" hangingPunct="1"/>
            <a:r>
              <a:rPr lang="zh-CN" altLang="en-US" smtClean="0"/>
              <a:t>编译技术重要方向</a:t>
            </a:r>
          </a:p>
        </p:txBody>
      </p:sp>
      <p:sp>
        <p:nvSpPr>
          <p:cNvPr id="65539" name="Rectangle 3"/>
          <p:cNvSpPr>
            <a:spLocks noGrp="1" noChangeArrowheads="1"/>
          </p:cNvSpPr>
          <p:nvPr>
            <p:ph type="body" idx="1"/>
          </p:nvPr>
        </p:nvSpPr>
        <p:spPr/>
        <p:txBody>
          <a:bodyPr/>
          <a:lstStyle/>
          <a:p>
            <a:pPr eaLnBrk="1" hangingPunct="1"/>
            <a:r>
              <a:rPr lang="zh-CN" altLang="en-US" smtClean="0"/>
              <a:t>并行编译技术</a:t>
            </a:r>
            <a:r>
              <a:rPr lang="en-US" altLang="zh-CN" smtClean="0"/>
              <a:t>– </a:t>
            </a:r>
            <a:r>
              <a:rPr lang="zh-CN" altLang="en-US" sz="2800" smtClean="0"/>
              <a:t>面向高性能计算</a:t>
            </a:r>
            <a:endParaRPr lang="zh-CN" altLang="en-US" smtClean="0"/>
          </a:p>
          <a:p>
            <a:pPr eaLnBrk="1" hangingPunct="1"/>
            <a:r>
              <a:rPr lang="zh-CN" altLang="en-US" smtClean="0"/>
              <a:t>交叉编译技术</a:t>
            </a:r>
            <a:r>
              <a:rPr lang="en-US" altLang="zh-CN" smtClean="0"/>
              <a:t>– </a:t>
            </a:r>
            <a:r>
              <a:rPr lang="zh-CN" altLang="en-US" sz="2800" smtClean="0"/>
              <a:t>面向嵌入式计算</a:t>
            </a:r>
            <a:endParaRPr lang="zh-CN" altLang="en-US" smtClean="0"/>
          </a:p>
          <a:p>
            <a:pPr eaLnBrk="1" hangingPunct="1">
              <a:buFont typeface="Monotype Sorts" pitchFamily="2" charset="2"/>
              <a:buNone/>
            </a:pPr>
            <a:endParaRPr lang="zh-CN" altLang="en-US" sz="2800" smtClean="0"/>
          </a:p>
          <a:p>
            <a:pPr eaLnBrk="1" hangingPunct="1">
              <a:buFont typeface="Monotype Sorts" pitchFamily="2" charset="2"/>
              <a:buNone/>
            </a:pPr>
            <a:endParaRPr lang="zh-CN" alt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16013" y="260350"/>
            <a:ext cx="7829550" cy="1152525"/>
          </a:xfrm>
        </p:spPr>
        <p:txBody>
          <a:bodyPr/>
          <a:lstStyle/>
          <a:p>
            <a:pPr eaLnBrk="1" hangingPunct="1"/>
            <a:r>
              <a:rPr lang="zh-CN" altLang="en-US" sz="4000" smtClean="0"/>
              <a:t>并行编译系统已成为现代高性能计算机系统中一个重要的部分</a:t>
            </a:r>
          </a:p>
        </p:txBody>
      </p:sp>
      <p:sp>
        <p:nvSpPr>
          <p:cNvPr id="66563" name="Rectangle 3"/>
          <p:cNvSpPr>
            <a:spLocks noGrp="1" noChangeArrowheads="1"/>
          </p:cNvSpPr>
          <p:nvPr>
            <p:ph type="body" idx="1"/>
          </p:nvPr>
        </p:nvSpPr>
        <p:spPr>
          <a:xfrm>
            <a:off x="1173163" y="1479550"/>
            <a:ext cx="7666037" cy="5334000"/>
          </a:xfrm>
        </p:spPr>
        <p:txBody>
          <a:bodyPr/>
          <a:lstStyle/>
          <a:p>
            <a:pPr algn="just" eaLnBrk="1" hangingPunct="1">
              <a:buFont typeface="Wingdings" pitchFamily="2" charset="2"/>
              <a:buNone/>
            </a:pPr>
            <a:endParaRPr lang="zh-CN" altLang="en-US" sz="2800" smtClean="0">
              <a:latin typeface="Times New Roman" pitchFamily="18" charset="0"/>
              <a:cs typeface="Times New Roman" pitchFamily="18" charset="0"/>
            </a:endParaRPr>
          </a:p>
          <a:p>
            <a:pPr algn="just" eaLnBrk="1" hangingPunct="1">
              <a:buFont typeface="Wingdings" pitchFamily="2" charset="2"/>
              <a:buChar char="n"/>
            </a:pPr>
            <a:r>
              <a:rPr lang="zh-CN" altLang="en-US" sz="2800" smtClean="0">
                <a:latin typeface="Times New Roman" pitchFamily="18" charset="0"/>
              </a:rPr>
              <a:t>并行编译系统</a:t>
            </a:r>
          </a:p>
          <a:p>
            <a:pPr algn="just" eaLnBrk="1" hangingPunct="1">
              <a:buFont typeface="Wingdings" pitchFamily="2" charset="2"/>
              <a:buNone/>
            </a:pPr>
            <a:r>
              <a:rPr lang="zh-CN" altLang="en-US" sz="2800" smtClean="0">
                <a:latin typeface="Times New Roman" pitchFamily="18" charset="0"/>
              </a:rPr>
              <a:t>     处理并行程序设计语言</a:t>
            </a:r>
          </a:p>
          <a:p>
            <a:pPr algn="just" eaLnBrk="1" hangingPunct="1">
              <a:buFont typeface="Wingdings" pitchFamily="2" charset="2"/>
              <a:buNone/>
            </a:pPr>
            <a:r>
              <a:rPr lang="zh-CN" altLang="en-US" sz="2800" smtClean="0">
                <a:latin typeface="Times New Roman" pitchFamily="18" charset="0"/>
              </a:rPr>
              <a:t>     实现串行程序并行化. </a:t>
            </a:r>
          </a:p>
          <a:p>
            <a:pPr algn="just" eaLnBrk="1" hangingPunct="1">
              <a:buFont typeface="Wingdings" pitchFamily="2" charset="2"/>
              <a:buChar char="n"/>
            </a:pPr>
            <a:r>
              <a:rPr lang="zh-CN" altLang="en-US" sz="2800" smtClean="0">
                <a:latin typeface="Times New Roman" pitchFamily="18" charset="0"/>
              </a:rPr>
              <a:t>针对并行体系结构的程序优化</a:t>
            </a:r>
          </a:p>
          <a:p>
            <a:pPr lvl="1" eaLnBrk="1" hangingPunct="1"/>
            <a:r>
              <a:rPr lang="zh-CN" altLang="en-US" sz="2400" smtClean="0">
                <a:latin typeface="Times New Roman" pitchFamily="18" charset="0"/>
              </a:rPr>
              <a:t>针对向量机的向量语言处理、串行程序向量化</a:t>
            </a:r>
            <a:endParaRPr lang="zh-CN" altLang="en-US" sz="2400" smtClean="0"/>
          </a:p>
          <a:p>
            <a:pPr lvl="1" eaLnBrk="1" hangingPunct="1"/>
            <a:r>
              <a:rPr lang="zh-CN" altLang="en-US" sz="2400" smtClean="0">
                <a:latin typeface="Times New Roman" pitchFamily="18" charset="0"/>
              </a:rPr>
              <a:t>针对并行多处理机的并行语言处理</a:t>
            </a:r>
            <a:endParaRPr lang="zh-CN" altLang="en-US" sz="2400" smtClean="0"/>
          </a:p>
          <a:p>
            <a:pPr lvl="1" eaLnBrk="1" hangingPunct="1"/>
            <a:r>
              <a:rPr lang="zh-CN" altLang="en-US" sz="2400" smtClean="0">
                <a:latin typeface="Times New Roman" pitchFamily="18" charset="0"/>
              </a:rPr>
              <a:t>针对流水线，超长指令字、指令延迟槽等硬件结构的指令调度优化，针对分布存储器多处理机的通信优化等</a:t>
            </a:r>
            <a:endParaRPr lang="zh-CN" altLang="en-US" sz="24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reeform 4"/>
          <p:cNvSpPr>
            <a:spLocks/>
          </p:cNvSpPr>
          <p:nvPr/>
        </p:nvSpPr>
        <p:spPr bwMode="auto">
          <a:xfrm>
            <a:off x="2232025" y="4054475"/>
            <a:ext cx="1379538" cy="111125"/>
          </a:xfrm>
          <a:custGeom>
            <a:avLst/>
            <a:gdLst>
              <a:gd name="T0" fmla="*/ 2147483647 w 2173"/>
              <a:gd name="T1" fmla="*/ 0 h 174"/>
              <a:gd name="T2" fmla="*/ 2147483647 w 2173"/>
              <a:gd name="T3" fmla="*/ 2147483647 h 174"/>
              <a:gd name="T4" fmla="*/ 2147483647 w 2173"/>
              <a:gd name="T5" fmla="*/ 2147483647 h 174"/>
              <a:gd name="T6" fmla="*/ 2147483647 w 2173"/>
              <a:gd name="T7" fmla="*/ 2147483647 h 174"/>
              <a:gd name="T8" fmla="*/ 2147483647 w 2173"/>
              <a:gd name="T9" fmla="*/ 2147483647 h 174"/>
              <a:gd name="T10" fmla="*/ 2147483647 w 2173"/>
              <a:gd name="T11" fmla="*/ 2147483647 h 174"/>
              <a:gd name="T12" fmla="*/ 2147483647 w 2173"/>
              <a:gd name="T13" fmla="*/ 2147483647 h 174"/>
              <a:gd name="T14" fmla="*/ 2147483647 w 2173"/>
              <a:gd name="T15" fmla="*/ 2147483647 h 174"/>
              <a:gd name="T16" fmla="*/ 2147483647 w 2173"/>
              <a:gd name="T17" fmla="*/ 2147483647 h 174"/>
              <a:gd name="T18" fmla="*/ 0 w 2173"/>
              <a:gd name="T19" fmla="*/ 0 h 1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73"/>
              <a:gd name="T31" fmla="*/ 0 h 174"/>
              <a:gd name="T32" fmla="*/ 2173 w 2173"/>
              <a:gd name="T33" fmla="*/ 174 h 1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73" h="174">
                <a:moveTo>
                  <a:pt x="2173" y="0"/>
                </a:moveTo>
                <a:lnTo>
                  <a:pt x="1938" y="69"/>
                </a:lnTo>
                <a:lnTo>
                  <a:pt x="1696" y="125"/>
                </a:lnTo>
                <a:lnTo>
                  <a:pt x="1461" y="160"/>
                </a:lnTo>
                <a:lnTo>
                  <a:pt x="1219" y="174"/>
                </a:lnTo>
                <a:lnTo>
                  <a:pt x="977" y="174"/>
                </a:lnTo>
                <a:lnTo>
                  <a:pt x="734" y="160"/>
                </a:lnTo>
                <a:lnTo>
                  <a:pt x="492" y="125"/>
                </a:lnTo>
                <a:lnTo>
                  <a:pt x="250" y="69"/>
                </a:lnTo>
                <a:lnTo>
                  <a:pt x="0" y="0"/>
                </a:lnTo>
              </a:path>
            </a:pathLst>
          </a:custGeom>
          <a:noFill/>
          <a:ln w="5080">
            <a:solidFill>
              <a:srgbClr val="000000"/>
            </a:solidFill>
            <a:round/>
            <a:headEnd/>
            <a:tailEnd/>
          </a:ln>
        </p:spPr>
        <p:txBody>
          <a:bodyPr/>
          <a:lstStyle/>
          <a:p>
            <a:endParaRPr lang="zh-CN" altLang="en-US"/>
          </a:p>
        </p:txBody>
      </p:sp>
      <p:sp>
        <p:nvSpPr>
          <p:cNvPr id="5124" name="Freeform 5"/>
          <p:cNvSpPr>
            <a:spLocks/>
          </p:cNvSpPr>
          <p:nvPr/>
        </p:nvSpPr>
        <p:spPr bwMode="auto">
          <a:xfrm>
            <a:off x="2232025" y="4237038"/>
            <a:ext cx="1379538" cy="111125"/>
          </a:xfrm>
          <a:custGeom>
            <a:avLst/>
            <a:gdLst>
              <a:gd name="T0" fmla="*/ 2147483647 w 2173"/>
              <a:gd name="T1" fmla="*/ 0 h 174"/>
              <a:gd name="T2" fmla="*/ 2147483647 w 2173"/>
              <a:gd name="T3" fmla="*/ 2147483647 h 174"/>
              <a:gd name="T4" fmla="*/ 2147483647 w 2173"/>
              <a:gd name="T5" fmla="*/ 2147483647 h 174"/>
              <a:gd name="T6" fmla="*/ 2147483647 w 2173"/>
              <a:gd name="T7" fmla="*/ 2147483647 h 174"/>
              <a:gd name="T8" fmla="*/ 2147483647 w 2173"/>
              <a:gd name="T9" fmla="*/ 2147483647 h 174"/>
              <a:gd name="T10" fmla="*/ 2147483647 w 2173"/>
              <a:gd name="T11" fmla="*/ 2147483647 h 174"/>
              <a:gd name="T12" fmla="*/ 2147483647 w 2173"/>
              <a:gd name="T13" fmla="*/ 2147483647 h 174"/>
              <a:gd name="T14" fmla="*/ 2147483647 w 2173"/>
              <a:gd name="T15" fmla="*/ 2147483647 h 174"/>
              <a:gd name="T16" fmla="*/ 2147483647 w 2173"/>
              <a:gd name="T17" fmla="*/ 2147483647 h 174"/>
              <a:gd name="T18" fmla="*/ 0 w 2173"/>
              <a:gd name="T19" fmla="*/ 0 h 1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73"/>
              <a:gd name="T31" fmla="*/ 0 h 174"/>
              <a:gd name="T32" fmla="*/ 2173 w 2173"/>
              <a:gd name="T33" fmla="*/ 174 h 1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73" h="174">
                <a:moveTo>
                  <a:pt x="2173" y="0"/>
                </a:moveTo>
                <a:lnTo>
                  <a:pt x="1938" y="69"/>
                </a:lnTo>
                <a:lnTo>
                  <a:pt x="1696" y="125"/>
                </a:lnTo>
                <a:lnTo>
                  <a:pt x="1461" y="160"/>
                </a:lnTo>
                <a:lnTo>
                  <a:pt x="1219" y="174"/>
                </a:lnTo>
                <a:lnTo>
                  <a:pt x="977" y="174"/>
                </a:lnTo>
                <a:lnTo>
                  <a:pt x="734" y="160"/>
                </a:lnTo>
                <a:lnTo>
                  <a:pt x="492" y="125"/>
                </a:lnTo>
                <a:lnTo>
                  <a:pt x="250" y="69"/>
                </a:lnTo>
                <a:lnTo>
                  <a:pt x="0" y="0"/>
                </a:lnTo>
              </a:path>
            </a:pathLst>
          </a:custGeom>
          <a:noFill/>
          <a:ln w="5080">
            <a:solidFill>
              <a:srgbClr val="000000"/>
            </a:solidFill>
            <a:round/>
            <a:headEnd/>
            <a:tailEnd/>
          </a:ln>
        </p:spPr>
        <p:txBody>
          <a:bodyPr/>
          <a:lstStyle/>
          <a:p>
            <a:endParaRPr lang="zh-CN" altLang="en-US"/>
          </a:p>
        </p:txBody>
      </p:sp>
      <p:graphicFrame>
        <p:nvGraphicFramePr>
          <p:cNvPr id="5122" name="Object 6"/>
          <p:cNvGraphicFramePr>
            <a:graphicFrameLocks noChangeAspect="1"/>
          </p:cNvGraphicFramePr>
          <p:nvPr/>
        </p:nvGraphicFramePr>
        <p:xfrm>
          <a:off x="1116013" y="1700213"/>
          <a:ext cx="8027987" cy="4689475"/>
        </p:xfrm>
        <a:graphic>
          <a:graphicData uri="http://schemas.openxmlformats.org/presentationml/2006/ole">
            <p:oleObj spid="_x0000_s5122" name="文档" r:id="rId3" imgW="9946080" imgH="5810400" progId="Word.Document.8">
              <p:embed/>
            </p:oleObj>
          </a:graphicData>
        </a:graphic>
      </p:graphicFrame>
      <p:sp>
        <p:nvSpPr>
          <p:cNvPr id="5125" name="Rectangle 9"/>
          <p:cNvSpPr>
            <a:spLocks noGrp="1" noChangeArrowheads="1"/>
          </p:cNvSpPr>
          <p:nvPr>
            <p:ph type="title"/>
          </p:nvPr>
        </p:nvSpPr>
        <p:spPr>
          <a:xfrm>
            <a:off x="1173163" y="457200"/>
            <a:ext cx="7772400" cy="762000"/>
          </a:xfrm>
          <a:noFill/>
        </p:spPr>
        <p:txBody>
          <a:bodyPr/>
          <a:lstStyle/>
          <a:p>
            <a:pPr eaLnBrk="1" hangingPunct="1"/>
            <a:r>
              <a:rPr lang="zh-CN" altLang="en-US" smtClean="0"/>
              <a:t>嵌入式系统开发环境</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4"/>
          <p:cNvSpPr>
            <a:spLocks noChangeArrowheads="1"/>
          </p:cNvSpPr>
          <p:nvPr/>
        </p:nvSpPr>
        <p:spPr bwMode="auto">
          <a:xfrm>
            <a:off x="5932488" y="4646613"/>
            <a:ext cx="2743200" cy="838200"/>
          </a:xfrm>
          <a:prstGeom prst="parallelogram">
            <a:avLst>
              <a:gd name="adj" fmla="val 81818"/>
            </a:avLst>
          </a:prstGeom>
          <a:solidFill>
            <a:srgbClr val="CCFFCC"/>
          </a:solidFill>
          <a:ln w="9525" cap="rnd">
            <a:solidFill>
              <a:schemeClr val="bg2"/>
            </a:solidFill>
            <a:prstDash val="sysDot"/>
            <a:miter lim="800000"/>
            <a:headEnd/>
            <a:tailEnd/>
          </a:ln>
        </p:spPr>
        <p:txBody>
          <a:bodyPr wrap="none" anchor="ctr"/>
          <a:lstStyle/>
          <a:p>
            <a:pPr>
              <a:spcBef>
                <a:spcPct val="0"/>
              </a:spcBef>
            </a:pPr>
            <a:endParaRPr lang="zh-CN" altLang="en-US" sz="3600">
              <a:solidFill>
                <a:schemeClr val="bg2"/>
              </a:solidFill>
              <a:latin typeface="Tahoma" pitchFamily="34" charset="0"/>
              <a:ea typeface="黑体" pitchFamily="49" charset="-122"/>
            </a:endParaRPr>
          </a:p>
        </p:txBody>
      </p:sp>
      <p:sp>
        <p:nvSpPr>
          <p:cNvPr id="67587" name="AutoShape 5"/>
          <p:cNvSpPr>
            <a:spLocks noChangeArrowheads="1"/>
          </p:cNvSpPr>
          <p:nvPr/>
        </p:nvSpPr>
        <p:spPr bwMode="auto">
          <a:xfrm>
            <a:off x="1589088" y="4646613"/>
            <a:ext cx="3429000" cy="838200"/>
          </a:xfrm>
          <a:prstGeom prst="parallelogram">
            <a:avLst>
              <a:gd name="adj" fmla="val 102273"/>
            </a:avLst>
          </a:prstGeom>
          <a:solidFill>
            <a:srgbClr val="CCFFCC"/>
          </a:solidFill>
          <a:ln w="9525">
            <a:solidFill>
              <a:schemeClr val="bg2"/>
            </a:solidFill>
            <a:miter lim="800000"/>
            <a:headEnd/>
            <a:tailEnd/>
          </a:ln>
        </p:spPr>
        <p:txBody>
          <a:bodyPr wrap="none" anchor="ctr"/>
          <a:lstStyle/>
          <a:p>
            <a:endParaRPr lang="zh-CN" altLang="en-US"/>
          </a:p>
        </p:txBody>
      </p:sp>
      <p:sp>
        <p:nvSpPr>
          <p:cNvPr id="67588" name="Rectangle 6"/>
          <p:cNvSpPr>
            <a:spLocks noChangeArrowheads="1"/>
          </p:cNvSpPr>
          <p:nvPr/>
        </p:nvSpPr>
        <p:spPr bwMode="auto">
          <a:xfrm>
            <a:off x="1320800" y="1985963"/>
            <a:ext cx="7354888" cy="1371600"/>
          </a:xfrm>
          <a:prstGeom prst="rect">
            <a:avLst/>
          </a:prstGeom>
          <a:noFill/>
          <a:ln w="9525">
            <a:noFill/>
            <a:miter lim="800000"/>
            <a:headEnd/>
            <a:tailEnd/>
          </a:ln>
        </p:spPr>
        <p:txBody>
          <a:bodyPr/>
          <a:lstStyle/>
          <a:p>
            <a:pPr marL="377825" algn="l" eaLnBrk="1" hangingPunct="1">
              <a:spcBef>
                <a:spcPct val="10000"/>
              </a:spcBef>
              <a:buClr>
                <a:schemeClr val="accent1"/>
              </a:buClr>
              <a:buSzPct val="70000"/>
              <a:buFont typeface="Monotype Sorts" pitchFamily="2" charset="2"/>
              <a:buNone/>
            </a:pPr>
            <a:r>
              <a:rPr kumimoji="1" lang="zh-CN" altLang="en-US" b="1">
                <a:latin typeface="Arial" charset="0"/>
                <a:ea typeface="楷体_GB2312" pitchFamily="49" charset="-122"/>
              </a:rPr>
              <a:t>由于目标机指令系统与宿主机的指令系统不同，    编译程序在宿主机</a:t>
            </a:r>
            <a:r>
              <a:rPr kumimoji="1" lang="en-US" altLang="zh-CN" b="1">
                <a:latin typeface="Arial" charset="0"/>
                <a:ea typeface="楷体_GB2312" pitchFamily="49" charset="-122"/>
              </a:rPr>
              <a:t>A</a:t>
            </a:r>
            <a:r>
              <a:rPr kumimoji="1" lang="zh-CN" altLang="en-US" b="1">
                <a:latin typeface="Arial" charset="0"/>
                <a:ea typeface="楷体_GB2312" pitchFamily="49" charset="-122"/>
              </a:rPr>
              <a:t>上运行，将应用程序的源程序生成目标机</a:t>
            </a:r>
            <a:r>
              <a:rPr kumimoji="1" lang="en-US" altLang="zh-CN" b="1">
                <a:latin typeface="Arial" charset="0"/>
                <a:ea typeface="楷体_GB2312" pitchFamily="49" charset="-122"/>
              </a:rPr>
              <a:t>B</a:t>
            </a:r>
            <a:r>
              <a:rPr kumimoji="1" lang="zh-CN" altLang="en-US" b="1">
                <a:latin typeface="Arial" charset="0"/>
                <a:ea typeface="楷体_GB2312" pitchFamily="49" charset="-122"/>
              </a:rPr>
              <a:t>的代码，这种编译称为交叉编译。</a:t>
            </a:r>
          </a:p>
        </p:txBody>
      </p:sp>
      <p:grpSp>
        <p:nvGrpSpPr>
          <p:cNvPr id="67589" name="Group 7"/>
          <p:cNvGrpSpPr>
            <a:grpSpLocks/>
          </p:cNvGrpSpPr>
          <p:nvPr/>
        </p:nvGrpSpPr>
        <p:grpSpPr bwMode="auto">
          <a:xfrm>
            <a:off x="2351088" y="3716338"/>
            <a:ext cx="2057400" cy="1463675"/>
            <a:chOff x="1056" y="2342"/>
            <a:chExt cx="1296" cy="922"/>
          </a:xfrm>
        </p:grpSpPr>
        <p:sp>
          <p:nvSpPr>
            <p:cNvPr id="67594" name="Freeform 8"/>
            <p:cNvSpPr>
              <a:spLocks/>
            </p:cNvSpPr>
            <p:nvPr/>
          </p:nvSpPr>
          <p:spPr bwMode="auto">
            <a:xfrm>
              <a:off x="1056" y="2352"/>
              <a:ext cx="1296" cy="912"/>
            </a:xfrm>
            <a:custGeom>
              <a:avLst/>
              <a:gdLst>
                <a:gd name="T0" fmla="*/ 0 w 1296"/>
                <a:gd name="T1" fmla="*/ 0 h 912"/>
                <a:gd name="T2" fmla="*/ 0 w 1296"/>
                <a:gd name="T3" fmla="*/ 384 h 912"/>
                <a:gd name="T4" fmla="*/ 384 w 1296"/>
                <a:gd name="T5" fmla="*/ 384 h 912"/>
                <a:gd name="T6" fmla="*/ 384 w 1296"/>
                <a:gd name="T7" fmla="*/ 912 h 912"/>
                <a:gd name="T8" fmla="*/ 864 w 1296"/>
                <a:gd name="T9" fmla="*/ 912 h 912"/>
                <a:gd name="T10" fmla="*/ 864 w 1296"/>
                <a:gd name="T11" fmla="*/ 384 h 912"/>
                <a:gd name="T12" fmla="*/ 1296 w 1296"/>
                <a:gd name="T13" fmla="*/ 384 h 912"/>
                <a:gd name="T14" fmla="*/ 1296 w 1296"/>
                <a:gd name="T15" fmla="*/ 0 h 912"/>
                <a:gd name="T16" fmla="*/ 0 w 1296"/>
                <a:gd name="T17" fmla="*/ 0 h 9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6"/>
                <a:gd name="T28" fmla="*/ 0 h 912"/>
                <a:gd name="T29" fmla="*/ 1296 w 1296"/>
                <a:gd name="T30" fmla="*/ 912 h 9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6" h="912">
                  <a:moveTo>
                    <a:pt x="0" y="0"/>
                  </a:moveTo>
                  <a:lnTo>
                    <a:pt x="0" y="384"/>
                  </a:lnTo>
                  <a:lnTo>
                    <a:pt x="384" y="384"/>
                  </a:lnTo>
                  <a:lnTo>
                    <a:pt x="384" y="912"/>
                  </a:lnTo>
                  <a:lnTo>
                    <a:pt x="864" y="912"/>
                  </a:lnTo>
                  <a:lnTo>
                    <a:pt x="864" y="384"/>
                  </a:lnTo>
                  <a:lnTo>
                    <a:pt x="1296" y="384"/>
                  </a:lnTo>
                  <a:lnTo>
                    <a:pt x="1296" y="0"/>
                  </a:lnTo>
                  <a:lnTo>
                    <a:pt x="0" y="0"/>
                  </a:lnTo>
                  <a:close/>
                </a:path>
              </a:pathLst>
            </a:custGeom>
            <a:solidFill>
              <a:schemeClr val="tx1"/>
            </a:solidFill>
            <a:ln w="9525">
              <a:solidFill>
                <a:schemeClr val="bg2"/>
              </a:solidFill>
              <a:round/>
              <a:headEnd/>
              <a:tailEnd/>
            </a:ln>
          </p:spPr>
          <p:txBody>
            <a:bodyPr wrap="none" anchor="ctr"/>
            <a:lstStyle/>
            <a:p>
              <a:endParaRPr lang="zh-CN" altLang="en-US"/>
            </a:p>
          </p:txBody>
        </p:sp>
        <p:sp>
          <p:nvSpPr>
            <p:cNvPr id="67595" name="Text Box 9"/>
            <p:cNvSpPr txBox="1">
              <a:spLocks noChangeArrowheads="1"/>
            </p:cNvSpPr>
            <p:nvPr/>
          </p:nvSpPr>
          <p:spPr bwMode="auto">
            <a:xfrm>
              <a:off x="1158" y="2342"/>
              <a:ext cx="276" cy="404"/>
            </a:xfrm>
            <a:prstGeom prst="rect">
              <a:avLst/>
            </a:prstGeom>
            <a:noFill/>
            <a:ln w="9525">
              <a:noFill/>
              <a:miter lim="800000"/>
              <a:headEnd/>
              <a:tailEnd/>
            </a:ln>
          </p:spPr>
          <p:txBody>
            <a:bodyPr wrap="none" anchor="ctr">
              <a:spAutoFit/>
            </a:bodyPr>
            <a:lstStyle/>
            <a:p>
              <a:r>
                <a:rPr lang="en-US" altLang="zh-CN" sz="3600">
                  <a:solidFill>
                    <a:schemeClr val="bg2"/>
                  </a:solidFill>
                  <a:latin typeface="Tahoma" pitchFamily="34" charset="0"/>
                  <a:ea typeface="黑体" pitchFamily="49" charset="-122"/>
                </a:rPr>
                <a:t>S</a:t>
              </a:r>
            </a:p>
          </p:txBody>
        </p:sp>
        <p:sp>
          <p:nvSpPr>
            <p:cNvPr id="67596" name="Text Box 10"/>
            <p:cNvSpPr txBox="1">
              <a:spLocks noChangeArrowheads="1"/>
            </p:cNvSpPr>
            <p:nvPr/>
          </p:nvSpPr>
          <p:spPr bwMode="auto">
            <a:xfrm>
              <a:off x="1928" y="2342"/>
              <a:ext cx="320" cy="404"/>
            </a:xfrm>
            <a:prstGeom prst="rect">
              <a:avLst/>
            </a:prstGeom>
            <a:noFill/>
            <a:ln w="9525">
              <a:noFill/>
              <a:miter lim="800000"/>
              <a:headEnd/>
              <a:tailEnd/>
            </a:ln>
          </p:spPr>
          <p:txBody>
            <a:bodyPr wrap="none" anchor="ctr">
              <a:spAutoFit/>
            </a:bodyPr>
            <a:lstStyle/>
            <a:p>
              <a:r>
                <a:rPr lang="en-US" altLang="zh-CN" sz="3600">
                  <a:solidFill>
                    <a:schemeClr val="bg2"/>
                  </a:solidFill>
                  <a:latin typeface="Tahoma" pitchFamily="34" charset="0"/>
                  <a:ea typeface="黑体" pitchFamily="49" charset="-122"/>
                </a:rPr>
                <a:t>O</a:t>
              </a:r>
            </a:p>
          </p:txBody>
        </p:sp>
        <p:sp>
          <p:nvSpPr>
            <p:cNvPr id="67597" name="Text Box 11"/>
            <p:cNvSpPr txBox="1">
              <a:spLocks noChangeArrowheads="1"/>
            </p:cNvSpPr>
            <p:nvPr/>
          </p:nvSpPr>
          <p:spPr bwMode="auto">
            <a:xfrm>
              <a:off x="1593" y="2822"/>
              <a:ext cx="223" cy="404"/>
            </a:xfrm>
            <a:prstGeom prst="rect">
              <a:avLst/>
            </a:prstGeom>
            <a:noFill/>
            <a:ln w="9525">
              <a:noFill/>
              <a:miter lim="800000"/>
              <a:headEnd/>
              <a:tailEnd/>
            </a:ln>
          </p:spPr>
          <p:txBody>
            <a:bodyPr wrap="none" anchor="ctr">
              <a:spAutoFit/>
            </a:bodyPr>
            <a:lstStyle/>
            <a:p>
              <a:r>
                <a:rPr lang="en-US" altLang="zh-CN" sz="3600">
                  <a:solidFill>
                    <a:schemeClr val="bg2"/>
                  </a:solidFill>
                  <a:latin typeface="Tahoma" pitchFamily="34" charset="0"/>
                  <a:ea typeface="黑体" pitchFamily="49" charset="-122"/>
                </a:rPr>
                <a:t>I</a:t>
              </a:r>
            </a:p>
          </p:txBody>
        </p:sp>
      </p:grpSp>
      <p:sp>
        <p:nvSpPr>
          <p:cNvPr id="67590" name="Rectangle 12"/>
          <p:cNvSpPr>
            <a:spLocks noChangeArrowheads="1"/>
          </p:cNvSpPr>
          <p:nvPr/>
        </p:nvSpPr>
        <p:spPr bwMode="auto">
          <a:xfrm>
            <a:off x="7075488" y="3884613"/>
            <a:ext cx="762000" cy="1219200"/>
          </a:xfrm>
          <a:prstGeom prst="rect">
            <a:avLst/>
          </a:prstGeom>
          <a:solidFill>
            <a:schemeClr val="tx1"/>
          </a:solidFill>
          <a:ln w="9525">
            <a:solidFill>
              <a:schemeClr val="bg2"/>
            </a:solidFill>
            <a:miter lim="800000"/>
            <a:headEnd/>
            <a:tailEnd/>
          </a:ln>
        </p:spPr>
        <p:txBody>
          <a:bodyPr wrap="none" anchor="ctr"/>
          <a:lstStyle/>
          <a:p>
            <a:pPr>
              <a:spcBef>
                <a:spcPct val="0"/>
              </a:spcBef>
            </a:pPr>
            <a:r>
              <a:rPr lang="en-US" altLang="zh-CN" sz="3600">
                <a:solidFill>
                  <a:schemeClr val="bg2"/>
                </a:solidFill>
                <a:latin typeface="Tahoma" pitchFamily="34" charset="0"/>
                <a:ea typeface="黑体" pitchFamily="49" charset="-122"/>
              </a:rPr>
              <a:t>O</a:t>
            </a:r>
          </a:p>
        </p:txBody>
      </p:sp>
      <p:sp>
        <p:nvSpPr>
          <p:cNvPr id="67591" name="Text Box 13"/>
          <p:cNvSpPr txBox="1">
            <a:spLocks noChangeArrowheads="1"/>
          </p:cNvSpPr>
          <p:nvPr/>
        </p:nvSpPr>
        <p:spPr bwMode="auto">
          <a:xfrm>
            <a:off x="1893888" y="4875213"/>
            <a:ext cx="458787" cy="641350"/>
          </a:xfrm>
          <a:prstGeom prst="rect">
            <a:avLst/>
          </a:prstGeom>
          <a:noFill/>
          <a:ln w="9525">
            <a:noFill/>
            <a:miter lim="800000"/>
            <a:headEnd/>
            <a:tailEnd/>
          </a:ln>
        </p:spPr>
        <p:txBody>
          <a:bodyPr wrap="none" anchor="ctr">
            <a:spAutoFit/>
          </a:bodyPr>
          <a:lstStyle/>
          <a:p>
            <a:r>
              <a:rPr lang="en-US" altLang="zh-CN" sz="3600" i="1">
                <a:solidFill>
                  <a:schemeClr val="bg2"/>
                </a:solidFill>
                <a:latin typeface="Tahoma" pitchFamily="34" charset="0"/>
                <a:ea typeface="黑体" pitchFamily="49" charset="-122"/>
              </a:rPr>
              <a:t>A</a:t>
            </a:r>
            <a:endParaRPr lang="en-US" altLang="zh-CN" sz="3600">
              <a:solidFill>
                <a:schemeClr val="bg2"/>
              </a:solidFill>
              <a:latin typeface="Tahoma" pitchFamily="34" charset="0"/>
              <a:ea typeface="黑体" pitchFamily="49" charset="-122"/>
            </a:endParaRPr>
          </a:p>
        </p:txBody>
      </p:sp>
      <p:sp>
        <p:nvSpPr>
          <p:cNvPr id="67592" name="Text Box 14"/>
          <p:cNvSpPr txBox="1">
            <a:spLocks noChangeArrowheads="1"/>
          </p:cNvSpPr>
          <p:nvPr/>
        </p:nvSpPr>
        <p:spPr bwMode="auto">
          <a:xfrm>
            <a:off x="6200775" y="4859338"/>
            <a:ext cx="454025" cy="641350"/>
          </a:xfrm>
          <a:prstGeom prst="rect">
            <a:avLst/>
          </a:prstGeom>
          <a:noFill/>
          <a:ln w="9525">
            <a:noFill/>
            <a:miter lim="800000"/>
            <a:headEnd/>
            <a:tailEnd/>
          </a:ln>
        </p:spPr>
        <p:txBody>
          <a:bodyPr wrap="none" anchor="ctr">
            <a:spAutoFit/>
          </a:bodyPr>
          <a:lstStyle/>
          <a:p>
            <a:r>
              <a:rPr lang="en-US" altLang="zh-CN" sz="3600" i="1">
                <a:solidFill>
                  <a:schemeClr val="bg2"/>
                </a:solidFill>
                <a:latin typeface="Tahoma" pitchFamily="34" charset="0"/>
                <a:ea typeface="黑体" pitchFamily="49" charset="-122"/>
              </a:rPr>
              <a:t>B</a:t>
            </a:r>
            <a:endParaRPr lang="en-US" altLang="zh-CN" sz="3600">
              <a:solidFill>
                <a:schemeClr val="bg2"/>
              </a:solidFill>
              <a:latin typeface="Tahoma" pitchFamily="34" charset="0"/>
              <a:ea typeface="黑体" pitchFamily="49" charset="-122"/>
            </a:endParaRPr>
          </a:p>
        </p:txBody>
      </p:sp>
      <p:sp>
        <p:nvSpPr>
          <p:cNvPr id="67593" name="Rectangle 15"/>
          <p:cNvSpPr>
            <a:spLocks noChangeArrowheads="1"/>
          </p:cNvSpPr>
          <p:nvPr/>
        </p:nvSpPr>
        <p:spPr bwMode="auto">
          <a:xfrm>
            <a:off x="1173163" y="457200"/>
            <a:ext cx="7772400" cy="762000"/>
          </a:xfrm>
          <a:prstGeom prst="rect">
            <a:avLst/>
          </a:prstGeom>
          <a:noFill/>
          <a:ln w="9525">
            <a:noFill/>
            <a:miter lim="800000"/>
            <a:headEnd/>
            <a:tailEnd/>
          </a:ln>
        </p:spPr>
        <p:txBody>
          <a:bodyPr anchor="ctr"/>
          <a:lstStyle/>
          <a:p>
            <a:pPr algn="l" eaLnBrk="1" hangingPunct="1">
              <a:spcBef>
                <a:spcPct val="0"/>
              </a:spcBef>
            </a:pPr>
            <a:r>
              <a:rPr kumimoji="1" lang="zh-CN" altLang="en-US" sz="4400">
                <a:solidFill>
                  <a:schemeClr val="tx2"/>
                </a:solidFill>
              </a:rPr>
              <a:t>交叉编译程序</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ChangeArrowheads="1"/>
          </p:cNvSpPr>
          <p:nvPr/>
        </p:nvSpPr>
        <p:spPr bwMode="auto">
          <a:xfrm>
            <a:off x="1258888" y="1341438"/>
            <a:ext cx="7705725" cy="4832350"/>
          </a:xfrm>
          <a:prstGeom prst="rect">
            <a:avLst/>
          </a:prstGeom>
          <a:noFill/>
          <a:ln w="9525">
            <a:noFill/>
            <a:miter lim="800000"/>
            <a:headEnd/>
            <a:tailEnd/>
          </a:ln>
        </p:spPr>
        <p:txBody>
          <a:bodyPr/>
          <a:lstStyle/>
          <a:p>
            <a:pPr marL="342900" indent="-342900" algn="l" eaLnBrk="1" hangingPunct="1">
              <a:spcBef>
                <a:spcPct val="20000"/>
              </a:spcBef>
              <a:buClr>
                <a:schemeClr val="accent1"/>
              </a:buClr>
              <a:buSzPct val="70000"/>
              <a:buFont typeface="Monotype Sorts" pitchFamily="2" charset="2"/>
              <a:buNone/>
            </a:pPr>
            <a:endParaRPr kumimoji="1" lang="zh-CN" altLang="en-US" sz="3200">
              <a:latin typeface="Arial" charset="0"/>
            </a:endParaRPr>
          </a:p>
          <a:p>
            <a:pPr marL="742950" lvl="1" indent="-285750" algn="l" eaLnBrk="1" hangingPunct="1">
              <a:spcBef>
                <a:spcPct val="20000"/>
              </a:spcBef>
              <a:buFontTx/>
              <a:buChar char="–"/>
            </a:pPr>
            <a:r>
              <a:rPr kumimoji="1" lang="zh-CN" altLang="en-US" sz="2800">
                <a:latin typeface="Arial" charset="0"/>
              </a:rPr>
              <a:t>手工</a:t>
            </a:r>
          </a:p>
          <a:p>
            <a:pPr marL="1143000" lvl="2" indent="-228600" algn="l" eaLnBrk="1" hangingPunct="1">
              <a:spcBef>
                <a:spcPct val="20000"/>
              </a:spcBef>
              <a:buFontTx/>
              <a:buChar char="•"/>
            </a:pPr>
            <a:r>
              <a:rPr kumimoji="1" lang="zh-CN" altLang="en-US">
                <a:latin typeface="Arial" charset="0"/>
              </a:rPr>
              <a:t>机器语言</a:t>
            </a:r>
          </a:p>
          <a:p>
            <a:pPr marL="1143000" lvl="2" indent="-228600" algn="l" eaLnBrk="1" hangingPunct="1">
              <a:spcBef>
                <a:spcPct val="20000"/>
              </a:spcBef>
              <a:buFontTx/>
              <a:buChar char="•"/>
            </a:pPr>
            <a:r>
              <a:rPr kumimoji="1" lang="zh-CN" altLang="en-US">
                <a:latin typeface="Arial" charset="0"/>
              </a:rPr>
              <a:t>汇编</a:t>
            </a:r>
          </a:p>
          <a:p>
            <a:pPr marL="1143000" lvl="2" indent="-228600" algn="l" eaLnBrk="1" hangingPunct="1">
              <a:spcBef>
                <a:spcPct val="20000"/>
              </a:spcBef>
              <a:buFontTx/>
              <a:buChar char="•"/>
            </a:pPr>
            <a:r>
              <a:rPr kumimoji="1" lang="zh-CN" altLang="en-US">
                <a:latin typeface="Arial" charset="0"/>
              </a:rPr>
              <a:t>系统程序设计语言</a:t>
            </a:r>
          </a:p>
          <a:p>
            <a:pPr marL="742950" lvl="1" indent="-285750" algn="l" eaLnBrk="1" hangingPunct="1">
              <a:spcBef>
                <a:spcPct val="20000"/>
              </a:spcBef>
              <a:buFontTx/>
              <a:buChar char="–"/>
            </a:pPr>
            <a:r>
              <a:rPr kumimoji="1" lang="zh-CN" altLang="en-US" sz="2800">
                <a:latin typeface="Arial" charset="0"/>
              </a:rPr>
              <a:t>自动构造工具，如 </a:t>
            </a:r>
            <a:r>
              <a:rPr kumimoji="1" lang="en-US" altLang="en-US" sz="2800">
                <a:latin typeface="Arial" charset="0"/>
              </a:rPr>
              <a:t>lex  yacc</a:t>
            </a:r>
            <a:endParaRPr kumimoji="1" lang="en-US" altLang="zh-CN" sz="2800">
              <a:latin typeface="Arial" charset="0"/>
            </a:endParaRPr>
          </a:p>
        </p:txBody>
      </p:sp>
      <p:sp>
        <p:nvSpPr>
          <p:cNvPr id="68611" name="Rectangle 5"/>
          <p:cNvSpPr>
            <a:spLocks noChangeArrowheads="1"/>
          </p:cNvSpPr>
          <p:nvPr/>
        </p:nvSpPr>
        <p:spPr bwMode="auto">
          <a:xfrm>
            <a:off x="914400" y="457200"/>
            <a:ext cx="7772400" cy="1143000"/>
          </a:xfrm>
          <a:prstGeom prst="rect">
            <a:avLst/>
          </a:prstGeom>
          <a:noFill/>
          <a:ln w="9525">
            <a:noFill/>
            <a:miter lim="800000"/>
            <a:headEnd/>
            <a:tailEnd/>
          </a:ln>
        </p:spPr>
        <p:txBody>
          <a:bodyPr anchor="ctr"/>
          <a:lstStyle/>
          <a:p>
            <a:pPr algn="l" eaLnBrk="1" hangingPunct="1">
              <a:spcBef>
                <a:spcPct val="0"/>
              </a:spcBef>
            </a:pPr>
            <a:r>
              <a:rPr kumimoji="1" lang="zh-CN" altLang="en-US" sz="4400">
                <a:solidFill>
                  <a:schemeClr val="tx2"/>
                </a:solidFill>
              </a:rPr>
              <a:t>     编译程序的实现方式</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1173163" y="188913"/>
            <a:ext cx="6927850" cy="1030287"/>
          </a:xfrm>
          <a:prstGeom prst="rect">
            <a:avLst/>
          </a:prstGeom>
          <a:noFill/>
          <a:ln w="9525">
            <a:noFill/>
            <a:miter lim="800000"/>
            <a:headEnd/>
            <a:tailEnd/>
          </a:ln>
        </p:spPr>
        <p:txBody>
          <a:bodyPr anchor="ctr"/>
          <a:lstStyle/>
          <a:p>
            <a:pPr algn="l" eaLnBrk="1" hangingPunct="1">
              <a:spcBef>
                <a:spcPct val="0"/>
              </a:spcBef>
            </a:pPr>
            <a:r>
              <a:rPr kumimoji="1" lang="zh-CN" altLang="en-US" sz="4000">
                <a:solidFill>
                  <a:schemeClr val="tx2"/>
                </a:solidFill>
              </a:rPr>
              <a:t>一些编译基础设施</a:t>
            </a:r>
          </a:p>
        </p:txBody>
      </p:sp>
      <p:sp>
        <p:nvSpPr>
          <p:cNvPr id="69635" name="Rectangle 5"/>
          <p:cNvSpPr>
            <a:spLocks noChangeArrowheads="1"/>
          </p:cNvSpPr>
          <p:nvPr/>
        </p:nvSpPr>
        <p:spPr bwMode="auto">
          <a:xfrm>
            <a:off x="1331913" y="1557338"/>
            <a:ext cx="7561262" cy="4824412"/>
          </a:xfrm>
          <a:prstGeom prst="rect">
            <a:avLst/>
          </a:prstGeom>
          <a:noFill/>
          <a:ln w="9525">
            <a:noFill/>
            <a:miter lim="800000"/>
            <a:headEnd/>
            <a:tailEnd/>
          </a:ln>
        </p:spPr>
        <p:txBody>
          <a:bodyPr/>
          <a:lstStyle/>
          <a:p>
            <a:pPr marL="342900" indent="-342900" algn="l" eaLnBrk="1" hangingPunct="1">
              <a:spcBef>
                <a:spcPct val="20000"/>
              </a:spcBef>
              <a:buClr>
                <a:schemeClr val="accent1"/>
              </a:buClr>
              <a:buSzPct val="70000"/>
              <a:buFont typeface="Monotype Sorts" pitchFamily="2" charset="2"/>
              <a:buChar char="n"/>
            </a:pPr>
            <a:r>
              <a:rPr kumimoji="1" lang="zh-CN" altLang="en-US" sz="2800">
                <a:latin typeface="Arial" charset="0"/>
              </a:rPr>
              <a:t>编译基础设施（</a:t>
            </a:r>
            <a:r>
              <a:rPr kumimoji="1" lang="en-US" altLang="zh-CN" sz="2800">
                <a:latin typeface="Arial" charset="0"/>
              </a:rPr>
              <a:t>Compiler Infrastructure</a:t>
            </a:r>
            <a:r>
              <a:rPr kumimoji="1" lang="zh-CN" altLang="en-US" sz="2800">
                <a:latin typeface="Arial" charset="0"/>
              </a:rPr>
              <a:t>）</a:t>
            </a:r>
          </a:p>
          <a:p>
            <a:pPr marL="342900" indent="-342900" algn="l" eaLnBrk="1" hangingPunct="1">
              <a:spcBef>
                <a:spcPct val="20000"/>
              </a:spcBef>
              <a:buClr>
                <a:schemeClr val="accent1"/>
              </a:buClr>
              <a:buSzPct val="70000"/>
              <a:buFont typeface="Monotype Sorts" pitchFamily="2" charset="2"/>
              <a:buNone/>
            </a:pPr>
            <a:endParaRPr kumimoji="1" lang="zh-CN" altLang="en-US" sz="1000">
              <a:latin typeface="Arial" charset="0"/>
            </a:endParaRPr>
          </a:p>
          <a:p>
            <a:pPr marL="742950" lvl="1" indent="-285750" algn="l" eaLnBrk="1" hangingPunct="1">
              <a:spcBef>
                <a:spcPct val="20000"/>
              </a:spcBef>
              <a:buFontTx/>
              <a:buChar char="–"/>
            </a:pPr>
            <a:r>
              <a:rPr kumimoji="1" lang="en-US" altLang="zh-CN">
                <a:latin typeface="Arial" charset="0"/>
              </a:rPr>
              <a:t>NCI (National Compiler Infrastructure) project</a:t>
            </a:r>
          </a:p>
          <a:p>
            <a:pPr marL="1143000" lvl="2" indent="-228600" algn="l" eaLnBrk="1" hangingPunct="1">
              <a:spcBef>
                <a:spcPct val="20000"/>
              </a:spcBef>
              <a:buFontTx/>
              <a:buChar char="•"/>
            </a:pPr>
            <a:r>
              <a:rPr kumimoji="1" lang="en-US" altLang="zh-CN" sz="2000">
                <a:latin typeface="Arial" charset="0"/>
              </a:rPr>
              <a:t> SUIF     (Stanford University) </a:t>
            </a:r>
            <a:endParaRPr kumimoji="1" lang="en-US" altLang="zh-CN" sz="2000" i="1">
              <a:latin typeface="Arial" charset="0"/>
            </a:endParaRPr>
          </a:p>
          <a:p>
            <a:pPr marL="1143000" lvl="2" indent="-228600" algn="l" eaLnBrk="1" hangingPunct="1">
              <a:spcBef>
                <a:spcPct val="20000"/>
              </a:spcBef>
              <a:buFontTx/>
              <a:buChar char="•"/>
            </a:pPr>
            <a:r>
              <a:rPr kumimoji="1" lang="en-US" altLang="zh-CN" sz="2000">
                <a:latin typeface="Arial" charset="0"/>
              </a:rPr>
              <a:t>  Zephyr (Virginia University and Princeton University ) </a:t>
            </a:r>
            <a:endParaRPr kumimoji="1" lang="en-US" altLang="zh-CN" sz="2000" i="1">
              <a:latin typeface="Arial" charset="0"/>
            </a:endParaRPr>
          </a:p>
          <a:p>
            <a:pPr marL="342900" indent="-342900" algn="l" eaLnBrk="1" hangingPunct="1">
              <a:spcBef>
                <a:spcPct val="20000"/>
              </a:spcBef>
              <a:buClr>
                <a:schemeClr val="accent1"/>
              </a:buClr>
              <a:buSzPct val="70000"/>
              <a:buFont typeface="Monotype Sorts" pitchFamily="2" charset="2"/>
              <a:buNone/>
            </a:pPr>
            <a:endParaRPr kumimoji="1" lang="zh-CN" altLang="en-US" sz="1000">
              <a:latin typeface="Arial" charset="0"/>
            </a:endParaRPr>
          </a:p>
          <a:p>
            <a:pPr marL="742950" lvl="1" indent="-285750" algn="l" eaLnBrk="1" hangingPunct="1">
              <a:spcBef>
                <a:spcPct val="20000"/>
              </a:spcBef>
              <a:buFontTx/>
              <a:buChar char="–"/>
            </a:pPr>
            <a:r>
              <a:rPr kumimoji="1" lang="en-US" altLang="zh-CN">
                <a:latin typeface="Arial" charset="0"/>
              </a:rPr>
              <a:t>Trimaran compiler infrastructure</a:t>
            </a:r>
          </a:p>
          <a:p>
            <a:pPr marL="1143000" lvl="2" indent="-228600" algn="l" eaLnBrk="1" hangingPunct="1">
              <a:spcBef>
                <a:spcPct val="20000"/>
              </a:spcBef>
              <a:buFontTx/>
              <a:buChar char="•"/>
            </a:pPr>
            <a:r>
              <a:rPr kumimoji="1" lang="en-US" altLang="zh-CN" sz="2000">
                <a:latin typeface="Arial" charset="0"/>
              </a:rPr>
              <a:t> IMPACT          (UIUC ) </a:t>
            </a:r>
            <a:endParaRPr kumimoji="1" lang="en-US" altLang="zh-CN" sz="2000" i="1">
              <a:latin typeface="Arial" charset="0"/>
            </a:endParaRPr>
          </a:p>
          <a:p>
            <a:pPr marL="1143000" lvl="2" indent="-228600" algn="l" eaLnBrk="1" hangingPunct="1">
              <a:spcBef>
                <a:spcPct val="20000"/>
              </a:spcBef>
              <a:buFontTx/>
              <a:buChar char="•"/>
            </a:pPr>
            <a:r>
              <a:rPr kumimoji="1" lang="en-US" altLang="zh-CN" sz="2000">
                <a:latin typeface="Arial" charset="0"/>
              </a:rPr>
              <a:t>  CAR                (Hewlett Packard Laboratories) </a:t>
            </a:r>
            <a:endParaRPr kumimoji="1" lang="en-US" altLang="zh-CN" sz="2000" i="1">
              <a:latin typeface="Arial" charset="0"/>
            </a:endParaRPr>
          </a:p>
          <a:p>
            <a:pPr marL="1143000" lvl="2" indent="-228600" algn="l" eaLnBrk="1" hangingPunct="1">
              <a:spcBef>
                <a:spcPct val="20000"/>
              </a:spcBef>
              <a:buFontTx/>
              <a:buChar char="•"/>
            </a:pPr>
            <a:r>
              <a:rPr kumimoji="1" lang="en-US" altLang="zh-CN" sz="2000">
                <a:latin typeface="Arial" charset="0"/>
              </a:rPr>
              <a:t>  ReaCT-ILP      (NYU and GIT) </a:t>
            </a:r>
            <a:endParaRPr kumimoji="1" lang="en-US" altLang="zh-CN" sz="2000" i="1">
              <a:latin typeface="Arial" charset="0"/>
            </a:endParaRPr>
          </a:p>
          <a:p>
            <a:pPr marL="342900" indent="-342900" algn="l" eaLnBrk="1" hangingPunct="1">
              <a:spcBef>
                <a:spcPct val="20000"/>
              </a:spcBef>
              <a:buClr>
                <a:schemeClr val="accent1"/>
              </a:buClr>
              <a:buSzPct val="70000"/>
              <a:buFont typeface="Monotype Sorts" pitchFamily="2" charset="2"/>
              <a:buNone/>
            </a:pPr>
            <a:endParaRPr kumimoji="1" lang="zh-CN" altLang="en-US" sz="1000">
              <a:latin typeface="Arial" charset="0"/>
            </a:endParaRPr>
          </a:p>
          <a:p>
            <a:pPr marL="742950" lvl="1" indent="-285750" algn="l" eaLnBrk="1" hangingPunct="1">
              <a:spcBef>
                <a:spcPct val="20000"/>
              </a:spcBef>
              <a:buFontTx/>
              <a:buChar char="–"/>
            </a:pPr>
            <a:r>
              <a:rPr kumimoji="1" lang="en-US" altLang="zh-CN" b="1">
                <a:solidFill>
                  <a:srgbClr val="FF0000"/>
                </a:solidFill>
                <a:latin typeface="Arial" charset="0"/>
              </a:rPr>
              <a:t>GCC</a:t>
            </a:r>
          </a:p>
          <a:p>
            <a:pPr marL="1143000" lvl="2" indent="-228600" algn="l" eaLnBrk="1" hangingPunct="1">
              <a:spcBef>
                <a:spcPct val="20000"/>
              </a:spcBef>
              <a:buFontTx/>
              <a:buChar char="•"/>
            </a:pPr>
            <a:r>
              <a:rPr kumimoji="1" lang="en-US" altLang="zh-CN" sz="2000">
                <a:latin typeface="Arial" charset="0"/>
              </a:rPr>
              <a:t> GNU project , everyone can get and maintain freely</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3429000" y="2066925"/>
            <a:ext cx="9144000" cy="0"/>
          </a:xfrm>
          <a:prstGeom prst="rect">
            <a:avLst/>
          </a:prstGeom>
          <a:noFill/>
          <a:ln w="9525">
            <a:noFill/>
            <a:miter lim="800000"/>
            <a:headEnd/>
            <a:tailEnd/>
          </a:ln>
        </p:spPr>
        <p:txBody>
          <a:bodyPr>
            <a:spAutoFit/>
          </a:bodyPr>
          <a:lstStyle/>
          <a:p>
            <a:endParaRPr lang="zh-CN" altLang="en-US"/>
          </a:p>
        </p:txBody>
      </p:sp>
      <p:graphicFrame>
        <p:nvGraphicFramePr>
          <p:cNvPr id="6146" name="Object 3"/>
          <p:cNvGraphicFramePr>
            <a:graphicFrameLocks noChangeAspect="1"/>
          </p:cNvGraphicFramePr>
          <p:nvPr/>
        </p:nvGraphicFramePr>
        <p:xfrm>
          <a:off x="1331913" y="1106488"/>
          <a:ext cx="7812087" cy="5562600"/>
        </p:xfrm>
        <a:graphic>
          <a:graphicData uri="http://schemas.openxmlformats.org/presentationml/2006/ole">
            <p:oleObj spid="_x0000_s6146" name="演示文稿" r:id="rId3" imgW="2095398" imgH="2497999" progId="PowerPoint.Show.8">
              <p:embed/>
            </p:oleObj>
          </a:graphicData>
        </a:graphic>
      </p:graphicFrame>
      <p:sp>
        <p:nvSpPr>
          <p:cNvPr id="6148" name="Rectangle 4"/>
          <p:cNvSpPr>
            <a:spLocks noChangeArrowheads="1"/>
          </p:cNvSpPr>
          <p:nvPr/>
        </p:nvSpPr>
        <p:spPr bwMode="auto">
          <a:xfrm>
            <a:off x="1173163" y="457200"/>
            <a:ext cx="7772400" cy="739775"/>
          </a:xfrm>
          <a:prstGeom prst="rect">
            <a:avLst/>
          </a:prstGeom>
          <a:noFill/>
          <a:ln w="9525">
            <a:noFill/>
            <a:miter lim="800000"/>
            <a:headEnd/>
            <a:tailEnd/>
          </a:ln>
        </p:spPr>
        <p:txBody>
          <a:bodyPr anchor="ctr"/>
          <a:lstStyle/>
          <a:p>
            <a:pPr algn="l" eaLnBrk="1" hangingPunct="1">
              <a:spcBef>
                <a:spcPct val="0"/>
              </a:spcBef>
            </a:pPr>
            <a:r>
              <a:rPr kumimoji="1" lang="en-US" altLang="zh-CN" sz="4000">
                <a:solidFill>
                  <a:schemeClr val="tx2"/>
                </a:solidFill>
              </a:rPr>
              <a:t>GCC </a:t>
            </a:r>
            <a:r>
              <a:rPr kumimoji="1" lang="zh-CN" altLang="en-US" sz="4000">
                <a:solidFill>
                  <a:schemeClr val="tx2"/>
                </a:solidFill>
              </a:rPr>
              <a:t>结构（教科书</a:t>
            </a:r>
            <a:r>
              <a:rPr kumimoji="1" lang="en-US" altLang="zh-CN" sz="4000">
                <a:solidFill>
                  <a:schemeClr val="tx2"/>
                </a:solidFill>
              </a:rPr>
              <a:t>ch12p336</a:t>
            </a:r>
            <a:r>
              <a:rPr kumimoji="1" lang="zh-CN" altLang="en-US" sz="4000">
                <a:solidFill>
                  <a:schemeClr val="tx2"/>
                </a:solidFill>
              </a:rPr>
              <a:t>） </a:t>
            </a:r>
            <a:endParaRPr kumimoji="1" lang="zh-CN" altLang="en-US" sz="4000">
              <a:solidFill>
                <a:srgbClr val="FF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https://images2015.cnblogs.com/blog/990532/201610/990532-20161001120048031-1401084032.png"/>
          <p:cNvPicPr>
            <a:picLocks noChangeAspect="1" noChangeArrowheads="1"/>
          </p:cNvPicPr>
          <p:nvPr/>
        </p:nvPicPr>
        <p:blipFill>
          <a:blip r:embed="rId2" cstate="print"/>
          <a:srcRect/>
          <a:stretch>
            <a:fillRect/>
          </a:stretch>
        </p:blipFill>
        <p:spPr bwMode="auto">
          <a:xfrm>
            <a:off x="1079500" y="908050"/>
            <a:ext cx="8064500" cy="2881313"/>
          </a:xfrm>
          <a:prstGeom prst="rect">
            <a:avLst/>
          </a:prstGeom>
          <a:noFill/>
          <a:ln w="9525">
            <a:noFill/>
            <a:miter lim="800000"/>
            <a:headEnd/>
            <a:tailEnd/>
          </a:ln>
        </p:spPr>
      </p:pic>
      <p:sp>
        <p:nvSpPr>
          <p:cNvPr id="70659" name="Rectangle 1"/>
          <p:cNvSpPr>
            <a:spLocks noChangeArrowheads="1"/>
          </p:cNvSpPr>
          <p:nvPr/>
        </p:nvSpPr>
        <p:spPr bwMode="auto">
          <a:xfrm>
            <a:off x="827088" y="4030663"/>
            <a:ext cx="8316912" cy="2700337"/>
          </a:xfrm>
          <a:prstGeom prst="rect">
            <a:avLst/>
          </a:prstGeom>
          <a:solidFill>
            <a:srgbClr val="FFFFFF"/>
          </a:solidFill>
          <a:ln w="9525">
            <a:noFill/>
            <a:miter lim="800000"/>
            <a:headEnd/>
            <a:tailEnd/>
          </a:ln>
        </p:spPr>
        <p:txBody>
          <a:bodyPr lIns="190440" tIns="0" rIns="0" bIns="0" anchor="ctr">
            <a:spAutoFit/>
          </a:bodyPr>
          <a:lstStyle/>
          <a:p>
            <a:pPr algn="l">
              <a:lnSpc>
                <a:spcPct val="150000"/>
              </a:lnSpc>
            </a:pPr>
            <a:r>
              <a:rPr lang="en-US" altLang="zh-CN">
                <a:solidFill>
                  <a:srgbClr val="000000"/>
                </a:solidFill>
                <a:latin typeface="Verdana" pitchFamily="34" charset="0"/>
              </a:rPr>
              <a:t>java</a:t>
            </a:r>
            <a:r>
              <a:rPr lang="zh-CN" altLang="en-US">
                <a:solidFill>
                  <a:srgbClr val="000000"/>
                </a:solidFill>
                <a:latin typeface="Verdana" pitchFamily="34" charset="0"/>
              </a:rPr>
              <a:t>源代码</a:t>
            </a:r>
            <a:r>
              <a:rPr lang="en-US" altLang="zh-CN">
                <a:solidFill>
                  <a:srgbClr val="000000"/>
                </a:solidFill>
                <a:latin typeface="Verdana" pitchFamily="34" charset="0"/>
              </a:rPr>
              <a:t>(</a:t>
            </a:r>
            <a:r>
              <a:rPr lang="zh-CN" altLang="en-US">
                <a:solidFill>
                  <a:srgbClr val="000000"/>
                </a:solidFill>
                <a:latin typeface="Verdana" pitchFamily="34" charset="0"/>
              </a:rPr>
              <a:t>符合语言规范</a:t>
            </a:r>
            <a:r>
              <a:rPr lang="en-US" altLang="zh-CN">
                <a:solidFill>
                  <a:srgbClr val="000000"/>
                </a:solidFill>
                <a:latin typeface="Verdana" pitchFamily="34" charset="0"/>
              </a:rPr>
              <a:t>)--&gt;javac--&gt;.class(</a:t>
            </a:r>
            <a:r>
              <a:rPr lang="zh-CN" altLang="en-US">
                <a:solidFill>
                  <a:srgbClr val="000000"/>
                </a:solidFill>
                <a:latin typeface="Verdana" pitchFamily="34" charset="0"/>
              </a:rPr>
              <a:t>二进制文件</a:t>
            </a:r>
            <a:r>
              <a:rPr lang="en-US" altLang="zh-CN">
                <a:solidFill>
                  <a:srgbClr val="000000"/>
                </a:solidFill>
                <a:latin typeface="Verdana" pitchFamily="34" charset="0"/>
              </a:rPr>
              <a:t>)--&gt;jvm--&gt;</a:t>
            </a:r>
            <a:r>
              <a:rPr lang="zh-CN" altLang="en-US">
                <a:solidFill>
                  <a:srgbClr val="000000"/>
                </a:solidFill>
                <a:latin typeface="Verdana" pitchFamily="34" charset="0"/>
              </a:rPr>
              <a:t>机器语言</a:t>
            </a:r>
            <a:r>
              <a:rPr lang="en-US" altLang="zh-CN">
                <a:solidFill>
                  <a:srgbClr val="000000"/>
                </a:solidFill>
                <a:latin typeface="Verdana" pitchFamily="34" charset="0"/>
              </a:rPr>
              <a:t>(</a:t>
            </a:r>
            <a:r>
              <a:rPr lang="zh-CN" altLang="en-US">
                <a:solidFill>
                  <a:srgbClr val="000000"/>
                </a:solidFill>
                <a:latin typeface="Verdana" pitchFamily="34" charset="0"/>
              </a:rPr>
              <a:t>不同平台不同种类</a:t>
            </a:r>
            <a:r>
              <a:rPr lang="en-US" altLang="zh-CN">
                <a:solidFill>
                  <a:srgbClr val="000000"/>
                </a:solidFill>
                <a:latin typeface="Verdana" pitchFamily="34" charset="0"/>
              </a:rPr>
              <a:t>)</a:t>
            </a:r>
            <a:endParaRPr lang="en-US" altLang="zh-CN"/>
          </a:p>
          <a:p>
            <a:pPr algn="l">
              <a:lnSpc>
                <a:spcPct val="150000"/>
              </a:lnSpc>
              <a:spcBef>
                <a:spcPct val="0"/>
              </a:spcBef>
            </a:pPr>
            <a:r>
              <a:rPr lang="zh-CN" altLang="en-US">
                <a:solidFill>
                  <a:srgbClr val="000000"/>
                </a:solidFill>
                <a:latin typeface="Verdana" pitchFamily="34" charset="0"/>
              </a:rPr>
              <a:t>如何让</a:t>
            </a:r>
            <a:r>
              <a:rPr lang="en-US" altLang="zh-CN">
                <a:solidFill>
                  <a:srgbClr val="000000"/>
                </a:solidFill>
                <a:latin typeface="Verdana" pitchFamily="34" charset="0"/>
              </a:rPr>
              <a:t>java</a:t>
            </a:r>
            <a:r>
              <a:rPr lang="zh-CN" altLang="en-US">
                <a:solidFill>
                  <a:srgbClr val="000000"/>
                </a:solidFill>
                <a:latin typeface="Verdana" pitchFamily="34" charset="0"/>
              </a:rPr>
              <a:t>的语法规则适应</a:t>
            </a:r>
            <a:r>
              <a:rPr lang="en-US" altLang="zh-CN">
                <a:solidFill>
                  <a:srgbClr val="000000"/>
                </a:solidFill>
                <a:latin typeface="Verdana" pitchFamily="34" charset="0"/>
              </a:rPr>
              <a:t>java</a:t>
            </a:r>
            <a:r>
              <a:rPr lang="zh-CN" altLang="en-US">
                <a:solidFill>
                  <a:srgbClr val="000000"/>
                </a:solidFill>
                <a:latin typeface="Verdana" pitchFamily="34" charset="0"/>
              </a:rPr>
              <a:t>虚拟机的语法规则？这个任务由</a:t>
            </a:r>
            <a:r>
              <a:rPr lang="en-US" altLang="zh-CN">
                <a:solidFill>
                  <a:srgbClr val="000000"/>
                </a:solidFill>
                <a:latin typeface="Verdana" pitchFamily="34" charset="0"/>
              </a:rPr>
              <a:t>javac</a:t>
            </a:r>
            <a:r>
              <a:rPr lang="zh-CN" altLang="en-US">
                <a:solidFill>
                  <a:srgbClr val="000000"/>
                </a:solidFill>
                <a:latin typeface="Verdana" pitchFamily="34" charset="0"/>
              </a:rPr>
              <a:t>编译器来完成</a:t>
            </a:r>
            <a:r>
              <a:rPr lang="en-US" altLang="zh-CN">
                <a:solidFill>
                  <a:srgbClr val="000000"/>
                </a:solidFill>
                <a:latin typeface="Verdana" pitchFamily="34" charset="0"/>
              </a:rPr>
              <a:t>java</a:t>
            </a:r>
            <a:r>
              <a:rPr lang="zh-CN" altLang="en-US">
                <a:solidFill>
                  <a:srgbClr val="000000"/>
                </a:solidFill>
                <a:latin typeface="Verdana" pitchFamily="34" charset="0"/>
              </a:rPr>
              <a:t>语言规范转换成</a:t>
            </a:r>
            <a:r>
              <a:rPr lang="en-US" altLang="zh-CN">
                <a:solidFill>
                  <a:srgbClr val="000000"/>
                </a:solidFill>
                <a:latin typeface="Verdana" pitchFamily="34" charset="0"/>
              </a:rPr>
              <a:t>java</a:t>
            </a:r>
            <a:r>
              <a:rPr lang="zh-CN" altLang="en-US">
                <a:solidFill>
                  <a:srgbClr val="000000"/>
                </a:solidFill>
                <a:latin typeface="Verdana" pitchFamily="34" charset="0"/>
              </a:rPr>
              <a:t>虚拟机语言规范。</a:t>
            </a:r>
            <a:endParaRPr lang="zh-CN" altLang="en-US"/>
          </a:p>
        </p:txBody>
      </p:sp>
      <p:sp>
        <p:nvSpPr>
          <p:cNvPr id="70660" name="TextBox 4"/>
          <p:cNvSpPr txBox="1">
            <a:spLocks noChangeArrowheads="1"/>
          </p:cNvSpPr>
          <p:nvPr/>
        </p:nvSpPr>
        <p:spPr bwMode="auto">
          <a:xfrm>
            <a:off x="1619250" y="333375"/>
            <a:ext cx="5040313" cy="584200"/>
          </a:xfrm>
          <a:prstGeom prst="rect">
            <a:avLst/>
          </a:prstGeom>
          <a:noFill/>
          <a:ln w="9525">
            <a:noFill/>
            <a:miter lim="800000"/>
            <a:headEnd/>
            <a:tailEnd/>
          </a:ln>
        </p:spPr>
        <p:txBody>
          <a:bodyPr>
            <a:spAutoFit/>
          </a:bodyPr>
          <a:lstStyle/>
          <a:p>
            <a:r>
              <a:rPr lang="en-US" altLang="zh-CN" sz="3200" b="1"/>
              <a:t>JAVA</a:t>
            </a:r>
            <a:r>
              <a:rPr lang="zh-CN" altLang="en-US" sz="3200" b="1"/>
              <a:t>语言编译</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3"/>
          <p:cNvSpPr>
            <a:spLocks noChangeArrowheads="1"/>
          </p:cNvSpPr>
          <p:nvPr/>
        </p:nvSpPr>
        <p:spPr bwMode="auto">
          <a:xfrm>
            <a:off x="1187450" y="333375"/>
            <a:ext cx="8316913" cy="6370638"/>
          </a:xfrm>
          <a:prstGeom prst="rect">
            <a:avLst/>
          </a:prstGeom>
          <a:noFill/>
          <a:ln w="9525">
            <a:noFill/>
            <a:miter lim="800000"/>
            <a:headEnd/>
            <a:tailEnd/>
          </a:ln>
        </p:spPr>
        <p:txBody>
          <a:bodyPr>
            <a:spAutoFit/>
          </a:bodyPr>
          <a:lstStyle/>
          <a:p>
            <a:pPr algn="l">
              <a:spcBef>
                <a:spcPct val="0"/>
              </a:spcBef>
            </a:pPr>
            <a:r>
              <a:rPr lang="en-US" altLang="zh-CN" b="1">
                <a:solidFill>
                  <a:srgbClr val="FF0000"/>
                </a:solidFill>
                <a:latin typeface="Verdana" pitchFamily="34" charset="0"/>
              </a:rPr>
              <a:t>JAVA</a:t>
            </a:r>
            <a:r>
              <a:rPr lang="zh-CN" altLang="en-US" b="1">
                <a:solidFill>
                  <a:srgbClr val="FF0000"/>
                </a:solidFill>
                <a:latin typeface="Verdana" pitchFamily="34" charset="0"/>
              </a:rPr>
              <a:t>编译流程：</a:t>
            </a:r>
            <a:endParaRPr lang="en-US" altLang="zh-CN" b="1">
              <a:solidFill>
                <a:srgbClr val="FF0000"/>
              </a:solidFill>
              <a:latin typeface="Verdana" pitchFamily="34" charset="0"/>
            </a:endParaRPr>
          </a:p>
          <a:p>
            <a:pPr algn="l">
              <a:spcBef>
                <a:spcPct val="0"/>
              </a:spcBef>
            </a:pPr>
            <a:endParaRPr lang="zh-CN" altLang="en-US" b="1">
              <a:solidFill>
                <a:srgbClr val="FF0000"/>
              </a:solidFill>
            </a:endParaRPr>
          </a:p>
          <a:p>
            <a:pPr algn="l">
              <a:spcBef>
                <a:spcPct val="0"/>
              </a:spcBef>
              <a:buFontTx/>
              <a:buChar char="•"/>
            </a:pPr>
            <a:r>
              <a:rPr lang="zh-CN" altLang="en-US" b="1">
                <a:solidFill>
                  <a:srgbClr val="000000"/>
                </a:solidFill>
                <a:latin typeface="Verdana" pitchFamily="34" charset="0"/>
              </a:rPr>
              <a:t>词法分析器</a:t>
            </a:r>
            <a:r>
              <a:rPr lang="zh-CN" altLang="en-US">
                <a:solidFill>
                  <a:srgbClr val="000000"/>
                </a:solidFill>
                <a:latin typeface="Verdana" pitchFamily="34" charset="0"/>
              </a:rPr>
              <a:t>：将源码转换为</a:t>
            </a:r>
            <a:r>
              <a:rPr lang="en-US" altLang="zh-CN">
                <a:solidFill>
                  <a:srgbClr val="000000"/>
                </a:solidFill>
                <a:latin typeface="Verdana" pitchFamily="34" charset="0"/>
              </a:rPr>
              <a:t>Token</a:t>
            </a:r>
            <a:r>
              <a:rPr lang="zh-CN" altLang="en-US">
                <a:solidFill>
                  <a:srgbClr val="000000"/>
                </a:solidFill>
                <a:latin typeface="Verdana" pitchFamily="34" charset="0"/>
              </a:rPr>
              <a:t>流将源代码划分成一个个</a:t>
            </a:r>
            <a:r>
              <a:rPr lang="en-US" altLang="zh-CN">
                <a:solidFill>
                  <a:srgbClr val="000000"/>
                </a:solidFill>
                <a:latin typeface="Verdana" pitchFamily="34" charset="0"/>
              </a:rPr>
              <a:t>Token(</a:t>
            </a:r>
            <a:r>
              <a:rPr lang="zh-CN" altLang="en-US">
                <a:solidFill>
                  <a:srgbClr val="000000"/>
                </a:solidFill>
                <a:latin typeface="Verdana" pitchFamily="34" charset="0"/>
              </a:rPr>
              <a:t>找出</a:t>
            </a:r>
            <a:r>
              <a:rPr lang="en-US" altLang="zh-CN">
                <a:solidFill>
                  <a:srgbClr val="000000"/>
                </a:solidFill>
                <a:latin typeface="Verdana" pitchFamily="34" charset="0"/>
              </a:rPr>
              <a:t>java</a:t>
            </a:r>
            <a:r>
              <a:rPr lang="zh-CN" altLang="en-US">
                <a:solidFill>
                  <a:srgbClr val="000000"/>
                </a:solidFill>
                <a:latin typeface="Verdana" pitchFamily="34" charset="0"/>
              </a:rPr>
              <a:t>语言中的</a:t>
            </a:r>
            <a:r>
              <a:rPr lang="en-US" altLang="zh-CN">
                <a:solidFill>
                  <a:srgbClr val="000000"/>
                </a:solidFill>
                <a:latin typeface="Verdana" pitchFamily="34" charset="0"/>
              </a:rPr>
              <a:t>if</a:t>
            </a:r>
            <a:r>
              <a:rPr lang="zh-CN" altLang="en-US">
                <a:solidFill>
                  <a:srgbClr val="000000"/>
                </a:solidFill>
                <a:latin typeface="Verdana" pitchFamily="34" charset="0"/>
              </a:rPr>
              <a:t>，</a:t>
            </a:r>
            <a:r>
              <a:rPr lang="en-US" altLang="zh-CN">
                <a:solidFill>
                  <a:srgbClr val="000000"/>
                </a:solidFill>
                <a:latin typeface="Verdana" pitchFamily="34" charset="0"/>
              </a:rPr>
              <a:t>else</a:t>
            </a:r>
            <a:r>
              <a:rPr lang="zh-CN" altLang="en-US">
                <a:solidFill>
                  <a:srgbClr val="000000"/>
                </a:solidFill>
                <a:latin typeface="Verdana" pitchFamily="34" charset="0"/>
              </a:rPr>
              <a:t>，</a:t>
            </a:r>
            <a:r>
              <a:rPr lang="en-US" altLang="zh-CN">
                <a:solidFill>
                  <a:srgbClr val="000000"/>
                </a:solidFill>
                <a:latin typeface="Verdana" pitchFamily="34" charset="0"/>
              </a:rPr>
              <a:t>for</a:t>
            </a:r>
            <a:r>
              <a:rPr lang="zh-CN" altLang="en-US">
                <a:solidFill>
                  <a:srgbClr val="000000"/>
                </a:solidFill>
                <a:latin typeface="Verdana" pitchFamily="34" charset="0"/>
              </a:rPr>
              <a:t>等关键字</a:t>
            </a:r>
            <a:r>
              <a:rPr lang="en-US" altLang="zh-CN">
                <a:solidFill>
                  <a:srgbClr val="000000"/>
                </a:solidFill>
                <a:latin typeface="Verdana" pitchFamily="34" charset="0"/>
              </a:rPr>
              <a:t>)</a:t>
            </a:r>
          </a:p>
          <a:p>
            <a:pPr algn="l">
              <a:spcBef>
                <a:spcPct val="0"/>
              </a:spcBef>
              <a:buFontTx/>
              <a:buChar char="•"/>
            </a:pPr>
            <a:endParaRPr lang="en-US" altLang="zh-CN" b="1">
              <a:solidFill>
                <a:srgbClr val="000000"/>
              </a:solidFill>
              <a:latin typeface="Verdana" pitchFamily="34" charset="0"/>
            </a:endParaRPr>
          </a:p>
          <a:p>
            <a:pPr algn="l">
              <a:spcBef>
                <a:spcPct val="0"/>
              </a:spcBef>
              <a:buFontTx/>
              <a:buChar char="•"/>
            </a:pPr>
            <a:r>
              <a:rPr lang="zh-CN" altLang="en-US" b="1">
                <a:solidFill>
                  <a:srgbClr val="000000"/>
                </a:solidFill>
                <a:latin typeface="Verdana" pitchFamily="34" charset="0"/>
              </a:rPr>
              <a:t>语法分析器：</a:t>
            </a:r>
            <a:r>
              <a:rPr lang="zh-CN" altLang="en-US">
                <a:solidFill>
                  <a:srgbClr val="000000"/>
                </a:solidFill>
                <a:latin typeface="Verdana" pitchFamily="34" charset="0"/>
              </a:rPr>
              <a:t>将</a:t>
            </a:r>
            <a:r>
              <a:rPr lang="en-US" altLang="zh-CN">
                <a:solidFill>
                  <a:srgbClr val="000000"/>
                </a:solidFill>
                <a:latin typeface="Verdana" pitchFamily="34" charset="0"/>
              </a:rPr>
              <a:t>Token</a:t>
            </a:r>
            <a:r>
              <a:rPr lang="zh-CN" altLang="en-US">
                <a:solidFill>
                  <a:srgbClr val="000000"/>
                </a:solidFill>
                <a:latin typeface="Verdana" pitchFamily="34" charset="0"/>
              </a:rPr>
              <a:t>流转化为语法树</a:t>
            </a:r>
          </a:p>
          <a:p>
            <a:pPr lvl="1" algn="l">
              <a:spcBef>
                <a:spcPct val="0"/>
              </a:spcBef>
              <a:buFontTx/>
              <a:buChar char="•"/>
            </a:pPr>
            <a:r>
              <a:rPr lang="zh-CN" altLang="en-US">
                <a:solidFill>
                  <a:srgbClr val="000000"/>
                </a:solidFill>
                <a:latin typeface="Verdana" pitchFamily="34" charset="0"/>
              </a:rPr>
              <a:t>将上述的一个个</a:t>
            </a:r>
            <a:r>
              <a:rPr lang="en-US" altLang="zh-CN">
                <a:solidFill>
                  <a:srgbClr val="000000"/>
                </a:solidFill>
                <a:latin typeface="Verdana" pitchFamily="34" charset="0"/>
              </a:rPr>
              <a:t>Token</a:t>
            </a:r>
            <a:r>
              <a:rPr lang="zh-CN" altLang="en-US">
                <a:solidFill>
                  <a:srgbClr val="000000"/>
                </a:solidFill>
                <a:latin typeface="Verdana" pitchFamily="34" charset="0"/>
              </a:rPr>
              <a:t>组成一句句话（或者说成一句句代码块），检查这一句句话是不是符合</a:t>
            </a:r>
            <a:r>
              <a:rPr lang="en-US" altLang="zh-CN">
                <a:solidFill>
                  <a:srgbClr val="000000"/>
                </a:solidFill>
                <a:latin typeface="Verdana" pitchFamily="34" charset="0"/>
              </a:rPr>
              <a:t>Java</a:t>
            </a:r>
            <a:r>
              <a:rPr lang="zh-CN" altLang="en-US">
                <a:solidFill>
                  <a:srgbClr val="000000"/>
                </a:solidFill>
                <a:latin typeface="Verdana" pitchFamily="34" charset="0"/>
              </a:rPr>
              <a:t>语言规范</a:t>
            </a:r>
            <a:r>
              <a:rPr lang="en-US" altLang="zh-CN">
                <a:solidFill>
                  <a:srgbClr val="000000"/>
                </a:solidFill>
                <a:latin typeface="Verdana" pitchFamily="34" charset="0"/>
              </a:rPr>
              <a:t>(</a:t>
            </a:r>
            <a:r>
              <a:rPr lang="zh-CN" altLang="en-US">
                <a:solidFill>
                  <a:srgbClr val="000000"/>
                </a:solidFill>
                <a:latin typeface="Verdana" pitchFamily="34" charset="0"/>
              </a:rPr>
              <a:t>如</a:t>
            </a:r>
            <a:r>
              <a:rPr lang="en-US" altLang="zh-CN">
                <a:solidFill>
                  <a:srgbClr val="000000"/>
                </a:solidFill>
                <a:latin typeface="Verdana" pitchFamily="34" charset="0"/>
              </a:rPr>
              <a:t>if</a:t>
            </a:r>
            <a:r>
              <a:rPr lang="zh-CN" altLang="en-US">
                <a:solidFill>
                  <a:srgbClr val="000000"/>
                </a:solidFill>
                <a:latin typeface="Verdana" pitchFamily="34" charset="0"/>
              </a:rPr>
              <a:t>后面跟的是不是布尔判断表达式</a:t>
            </a:r>
            <a:r>
              <a:rPr lang="en-US" altLang="zh-CN">
                <a:solidFill>
                  <a:srgbClr val="000000"/>
                </a:solidFill>
                <a:latin typeface="Verdana" pitchFamily="34" charset="0"/>
              </a:rPr>
              <a:t>)</a:t>
            </a:r>
          </a:p>
          <a:p>
            <a:pPr algn="l">
              <a:spcBef>
                <a:spcPct val="0"/>
              </a:spcBef>
              <a:buFontTx/>
              <a:buChar char="•"/>
            </a:pPr>
            <a:endParaRPr lang="en-US" altLang="zh-CN">
              <a:solidFill>
                <a:srgbClr val="000000"/>
              </a:solidFill>
              <a:latin typeface="Verdana" pitchFamily="34" charset="0"/>
            </a:endParaRPr>
          </a:p>
          <a:p>
            <a:pPr algn="l">
              <a:spcBef>
                <a:spcPct val="0"/>
              </a:spcBef>
              <a:buFontTx/>
              <a:buChar char="•"/>
            </a:pPr>
            <a:r>
              <a:rPr lang="zh-CN" altLang="en-US" b="1">
                <a:solidFill>
                  <a:srgbClr val="000000"/>
                </a:solidFill>
                <a:latin typeface="Verdana" pitchFamily="34" charset="0"/>
              </a:rPr>
              <a:t>语义分析器</a:t>
            </a:r>
            <a:r>
              <a:rPr lang="zh-CN" altLang="en-US">
                <a:solidFill>
                  <a:srgbClr val="000000"/>
                </a:solidFill>
                <a:latin typeface="Verdana" pitchFamily="34" charset="0"/>
              </a:rPr>
              <a:t>：将语法树转化为注解语法树</a:t>
            </a:r>
          </a:p>
          <a:p>
            <a:pPr lvl="1" algn="l">
              <a:spcBef>
                <a:spcPct val="0"/>
              </a:spcBef>
              <a:buFontTx/>
              <a:buChar char="•"/>
            </a:pPr>
            <a:r>
              <a:rPr lang="zh-CN" altLang="en-US">
                <a:solidFill>
                  <a:srgbClr val="000000"/>
                </a:solidFill>
                <a:latin typeface="Verdana" pitchFamily="34" charset="0"/>
              </a:rPr>
              <a:t>将复杂的语法转化成简单的语法（</a:t>
            </a:r>
            <a:r>
              <a:rPr lang="en-US" altLang="zh-CN">
                <a:solidFill>
                  <a:srgbClr val="000000"/>
                </a:solidFill>
                <a:latin typeface="Verdana" pitchFamily="34" charset="0"/>
              </a:rPr>
              <a:t>eg.</a:t>
            </a:r>
            <a:r>
              <a:rPr lang="zh-CN" altLang="en-US">
                <a:solidFill>
                  <a:srgbClr val="000000"/>
                </a:solidFill>
                <a:latin typeface="Verdana" pitchFamily="34" charset="0"/>
              </a:rPr>
              <a:t>注解、</a:t>
            </a:r>
            <a:r>
              <a:rPr lang="en-US" altLang="zh-CN">
                <a:solidFill>
                  <a:srgbClr val="000000"/>
                </a:solidFill>
                <a:latin typeface="Verdana" pitchFamily="34" charset="0"/>
              </a:rPr>
              <a:t>foreach</a:t>
            </a:r>
            <a:r>
              <a:rPr lang="zh-CN" altLang="en-US">
                <a:solidFill>
                  <a:srgbClr val="000000"/>
                </a:solidFill>
                <a:latin typeface="Verdana" pitchFamily="34" charset="0"/>
              </a:rPr>
              <a:t>转化为</a:t>
            </a:r>
            <a:r>
              <a:rPr lang="en-US" altLang="zh-CN">
                <a:solidFill>
                  <a:srgbClr val="000000"/>
                </a:solidFill>
                <a:latin typeface="Verdana" pitchFamily="34" charset="0"/>
              </a:rPr>
              <a:t>for</a:t>
            </a:r>
            <a:r>
              <a:rPr lang="zh-CN" altLang="en-US">
                <a:solidFill>
                  <a:srgbClr val="000000"/>
                </a:solidFill>
                <a:latin typeface="Verdana" pitchFamily="34" charset="0"/>
              </a:rPr>
              <a:t>循环、去掉永不会用到的代码块）并做一些检查，添加一些代码</a:t>
            </a:r>
            <a:r>
              <a:rPr lang="en-US" altLang="zh-CN">
                <a:solidFill>
                  <a:srgbClr val="000000"/>
                </a:solidFill>
                <a:latin typeface="Verdana" pitchFamily="34" charset="0"/>
              </a:rPr>
              <a:t>(</a:t>
            </a:r>
            <a:r>
              <a:rPr lang="zh-CN" altLang="en-US">
                <a:solidFill>
                  <a:srgbClr val="000000"/>
                </a:solidFill>
                <a:latin typeface="Verdana" pitchFamily="34" charset="0"/>
              </a:rPr>
              <a:t>默认构造器</a:t>
            </a:r>
            <a:r>
              <a:rPr lang="en-US" altLang="zh-CN">
                <a:solidFill>
                  <a:srgbClr val="000000"/>
                </a:solidFill>
                <a:latin typeface="Verdana" pitchFamily="34" charset="0"/>
              </a:rPr>
              <a:t>)</a:t>
            </a:r>
          </a:p>
          <a:p>
            <a:pPr algn="l">
              <a:spcBef>
                <a:spcPct val="0"/>
              </a:spcBef>
              <a:buFontTx/>
              <a:buChar char="•"/>
            </a:pPr>
            <a:r>
              <a:rPr lang="zh-CN" altLang="en-US" b="1">
                <a:solidFill>
                  <a:srgbClr val="000000"/>
                </a:solidFill>
                <a:latin typeface="Verdana" pitchFamily="34" charset="0"/>
              </a:rPr>
              <a:t>代码生成器：</a:t>
            </a:r>
            <a:r>
              <a:rPr lang="zh-CN" altLang="en-US">
                <a:solidFill>
                  <a:srgbClr val="000000"/>
                </a:solidFill>
                <a:latin typeface="Verdana" pitchFamily="34" charset="0"/>
              </a:rPr>
              <a:t>将注解语法树转化为字节码</a:t>
            </a:r>
            <a:r>
              <a:rPr lang="en-US" altLang="zh-CN">
                <a:solidFill>
                  <a:srgbClr val="000000"/>
                </a:solidFill>
                <a:latin typeface="Verdana" pitchFamily="34" charset="0"/>
              </a:rPr>
              <a:t>(</a:t>
            </a:r>
            <a:r>
              <a:rPr lang="zh-CN" altLang="en-US">
                <a:solidFill>
                  <a:srgbClr val="000000"/>
                </a:solidFill>
                <a:latin typeface="Verdana" pitchFamily="34" charset="0"/>
              </a:rPr>
              <a:t>即将一个数据结构转化成另一个数据结构</a:t>
            </a:r>
            <a:r>
              <a:rPr lang="en-US" altLang="zh-CN">
                <a:solidFill>
                  <a:srgbClr val="000000"/>
                </a:solidFill>
                <a:latin typeface="Verdana" pitchFamily="34" charset="0"/>
              </a:rPr>
              <a:t>)</a:t>
            </a:r>
          </a:p>
          <a:p>
            <a:pPr algn="l">
              <a:spcBef>
                <a:spcPct val="0"/>
              </a:spcBef>
            </a:pPr>
            <a:endParaRPr lang="en-US" altLang="zh-CN">
              <a:solidFill>
                <a:srgbClr val="000000"/>
              </a:solidFill>
              <a:latin typeface="Verdana"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a:xfrm>
            <a:off x="1173163" y="188913"/>
            <a:ext cx="6927850" cy="1030287"/>
          </a:xfrm>
          <a:noFill/>
        </p:spPr>
        <p:txBody>
          <a:bodyPr/>
          <a:lstStyle/>
          <a:p>
            <a:pPr eaLnBrk="1" hangingPunct="1"/>
            <a:r>
              <a:rPr lang="zh-CN" altLang="en-US" sz="4000" b="1" smtClean="0"/>
              <a:t>现代编译技术的一些研究领域</a:t>
            </a:r>
          </a:p>
        </p:txBody>
      </p:sp>
      <p:sp>
        <p:nvSpPr>
          <p:cNvPr id="72707" name="Rectangle 5"/>
          <p:cNvSpPr>
            <a:spLocks noGrp="1" noChangeArrowheads="1"/>
          </p:cNvSpPr>
          <p:nvPr>
            <p:ph type="body" idx="1"/>
          </p:nvPr>
        </p:nvSpPr>
        <p:spPr>
          <a:xfrm>
            <a:off x="1403350" y="1484313"/>
            <a:ext cx="4668838" cy="3659187"/>
          </a:xfrm>
          <a:noFill/>
        </p:spPr>
        <p:txBody>
          <a:bodyPr/>
          <a:lstStyle/>
          <a:p>
            <a:pPr eaLnBrk="1" hangingPunct="1">
              <a:lnSpc>
                <a:spcPct val="150000"/>
              </a:lnSpc>
            </a:pPr>
            <a:r>
              <a:rPr lang="zh-CN" altLang="en-US" b="1" smtClean="0">
                <a:solidFill>
                  <a:srgbClr val="FF0000"/>
                </a:solidFill>
              </a:rPr>
              <a:t>代码优化</a:t>
            </a:r>
          </a:p>
          <a:p>
            <a:pPr eaLnBrk="1" hangingPunct="1">
              <a:lnSpc>
                <a:spcPct val="150000"/>
              </a:lnSpc>
            </a:pPr>
            <a:r>
              <a:rPr lang="zh-CN" altLang="en-US" b="1" smtClean="0">
                <a:solidFill>
                  <a:srgbClr val="FF0000"/>
                </a:solidFill>
              </a:rPr>
              <a:t>多核编译</a:t>
            </a:r>
            <a:endParaRPr lang="en-US" altLang="zh-CN" b="1" smtClean="0">
              <a:solidFill>
                <a:srgbClr val="FF0000"/>
              </a:solidFill>
            </a:endParaRPr>
          </a:p>
          <a:p>
            <a:pPr eaLnBrk="1" hangingPunct="1">
              <a:lnSpc>
                <a:spcPct val="150000"/>
              </a:lnSpc>
            </a:pPr>
            <a:r>
              <a:rPr lang="zh-CN" altLang="en-US" b="1" smtClean="0"/>
              <a:t>嵌入式编译</a:t>
            </a:r>
            <a:endParaRPr lang="en-US" altLang="zh-CN" b="1" smtClean="0"/>
          </a:p>
          <a:p>
            <a:pPr eaLnBrk="1" hangingPunct="1">
              <a:lnSpc>
                <a:spcPct val="150000"/>
              </a:lnSpc>
            </a:pPr>
            <a:r>
              <a:rPr lang="zh-CN" altLang="en-US" b="1" smtClean="0">
                <a:solidFill>
                  <a:srgbClr val="FF0000"/>
                </a:solidFill>
              </a:rPr>
              <a:t>安全编译</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928688" y="1571625"/>
            <a:ext cx="9072562" cy="214313"/>
          </a:xfrm>
        </p:spPr>
        <p:txBody>
          <a:bodyPr/>
          <a:lstStyle/>
          <a:p>
            <a:r>
              <a:rPr lang="en-US" altLang="zh-CN" sz="3600" b="1" smtClean="0"/>
              <a:t>Why Study Languages and Compilers ?</a:t>
            </a:r>
            <a:br>
              <a:rPr lang="en-US" altLang="zh-CN" sz="3600" b="1" smtClean="0"/>
            </a:br>
            <a:endParaRPr lang="zh-CN" altLang="en-US" sz="3600" b="1" smtClean="0"/>
          </a:p>
        </p:txBody>
      </p:sp>
      <p:sp>
        <p:nvSpPr>
          <p:cNvPr id="15363" name="内容占位符 2"/>
          <p:cNvSpPr>
            <a:spLocks noGrp="1"/>
          </p:cNvSpPr>
          <p:nvPr>
            <p:ph idx="1"/>
          </p:nvPr>
        </p:nvSpPr>
        <p:spPr>
          <a:xfrm>
            <a:off x="785813" y="1981200"/>
            <a:ext cx="8256587" cy="4114800"/>
          </a:xfrm>
        </p:spPr>
        <p:txBody>
          <a:bodyPr/>
          <a:lstStyle/>
          <a:p>
            <a:r>
              <a:rPr lang="en-US" altLang="zh-CN" smtClean="0"/>
              <a:t>1. Improve understanding of program behavior</a:t>
            </a:r>
          </a:p>
          <a:p>
            <a:r>
              <a:rPr lang="en-US" altLang="zh-CN" smtClean="0"/>
              <a:t>2. Increase ability to learn new languages</a:t>
            </a:r>
          </a:p>
          <a:p>
            <a:r>
              <a:rPr lang="en-US" altLang="zh-CN" smtClean="0"/>
              <a:t>3. Learn to build a large and reliable system</a:t>
            </a:r>
            <a:r>
              <a:rPr lang="zh-CN" altLang="en-US" smtClean="0"/>
              <a:t>能够深入理解计算机系统</a:t>
            </a:r>
            <a:endParaRPr lang="en-US" altLang="zh-CN" smtClean="0"/>
          </a:p>
          <a:p>
            <a:r>
              <a:rPr lang="en-US" altLang="zh-CN" smtClean="0"/>
              <a:t>4. See many basic CS concepts at work</a:t>
            </a:r>
            <a:endParaRPr lang="zh-CN" alt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611188" y="836613"/>
            <a:ext cx="8137525" cy="5688012"/>
          </a:xfrm>
        </p:spPr>
        <p:txBody>
          <a:bodyPr/>
          <a:lstStyle/>
          <a:p>
            <a:pPr marL="609600" indent="-609600" eaLnBrk="1" hangingPunct="1">
              <a:buFontTx/>
              <a:buNone/>
            </a:pPr>
            <a:r>
              <a:rPr lang="zh-CN" altLang="en-US" smtClean="0"/>
              <a:t>      </a:t>
            </a:r>
            <a:r>
              <a:rPr lang="zh-CN" altLang="en-US" b="1" smtClean="0">
                <a:solidFill>
                  <a:srgbClr val="FF0000"/>
                </a:solidFill>
              </a:rPr>
              <a:t>思考题</a:t>
            </a:r>
            <a:r>
              <a:rPr lang="zh-CN" altLang="en-US" smtClean="0"/>
              <a:t>：</a:t>
            </a:r>
            <a:endParaRPr lang="en-US" altLang="zh-CN" smtClean="0"/>
          </a:p>
          <a:p>
            <a:pPr marL="609600" indent="-609600" eaLnBrk="1" hangingPunct="1">
              <a:buFontTx/>
              <a:buNone/>
            </a:pPr>
            <a:r>
              <a:rPr lang="en-US" altLang="zh-CN" smtClean="0"/>
              <a:t>     1. </a:t>
            </a:r>
            <a:r>
              <a:rPr lang="zh-CN" altLang="en-US" smtClean="0"/>
              <a:t>对下列错误信息，请指出可能是编译的哪个阶段（词法分析、语法分析、语义分析、代码生成、优化、）报告的。</a:t>
            </a:r>
          </a:p>
          <a:p>
            <a:pPr marL="609600" indent="-609600" eaLnBrk="1" hangingPunct="1"/>
            <a:r>
              <a:rPr lang="en-US" altLang="zh-CN" smtClean="0"/>
              <a:t>(1)else</a:t>
            </a:r>
            <a:r>
              <a:rPr lang="zh-CN" altLang="en-US" smtClean="0"/>
              <a:t>没有匹配的</a:t>
            </a:r>
            <a:r>
              <a:rPr lang="en-US" altLang="zh-CN" smtClean="0"/>
              <a:t>if;</a:t>
            </a:r>
            <a:r>
              <a:rPr lang="zh-CN" altLang="en-US" smtClean="0"/>
              <a:t> </a:t>
            </a:r>
          </a:p>
          <a:p>
            <a:pPr marL="609600" indent="-609600" eaLnBrk="1" hangingPunct="1"/>
            <a:r>
              <a:rPr lang="en-US" altLang="zh-CN" smtClean="0"/>
              <a:t>(2)</a:t>
            </a:r>
            <a:r>
              <a:rPr lang="zh-CN" altLang="en-US" smtClean="0"/>
              <a:t>声明和使用的函数没有定义；</a:t>
            </a:r>
          </a:p>
          <a:p>
            <a:pPr marL="609600" indent="-609600" eaLnBrk="1" hangingPunct="1"/>
            <a:r>
              <a:rPr lang="en-US" altLang="zh-CN" smtClean="0"/>
              <a:t>(3)</a:t>
            </a:r>
            <a:r>
              <a:rPr lang="zh-CN" altLang="en-US" smtClean="0"/>
              <a:t>不能构成任何单词的字符；</a:t>
            </a:r>
          </a:p>
          <a:p>
            <a:pPr marL="609600" indent="-609600" eaLnBrk="1" hangingPunct="1"/>
            <a:r>
              <a:rPr lang="en-US" altLang="zh-CN" smtClean="0"/>
              <a:t>(4)</a:t>
            </a:r>
            <a:r>
              <a:rPr lang="zh-CN" altLang="en-US" smtClean="0"/>
              <a:t>数的数字字符个数太多</a:t>
            </a:r>
            <a:r>
              <a:rPr lang="en-US" altLang="zh-CN" smtClean="0"/>
              <a:t>; </a:t>
            </a:r>
          </a:p>
          <a:p>
            <a:pPr marL="609600" indent="-609600" eaLnBrk="1" hangingPunct="1"/>
            <a:r>
              <a:rPr lang="en-US" altLang="zh-CN" smtClean="0">
                <a:solidFill>
                  <a:schemeClr val="accent2"/>
                </a:solidFill>
              </a:rPr>
              <a:t>(5)</a:t>
            </a:r>
            <a:r>
              <a:rPr lang="zh-CN" altLang="en-US" smtClean="0">
                <a:solidFill>
                  <a:schemeClr val="accent2"/>
                </a:solidFill>
              </a:rPr>
              <a:t>数组下标越界</a:t>
            </a:r>
            <a:r>
              <a:rPr lang="en-US" altLang="zh-CN" smtClean="0">
                <a:solidFill>
                  <a:schemeClr val="accent2"/>
                </a:solidFill>
              </a:rPr>
              <a:t>.</a:t>
            </a:r>
          </a:p>
          <a:p>
            <a:pPr marL="609600" indent="-609600" eaLnBrk="1" hangingPunct="1"/>
            <a:r>
              <a:rPr lang="zh-CN" altLang="en-US" smtClean="0">
                <a:solidFill>
                  <a:schemeClr val="accent2"/>
                </a:solidFill>
              </a:rPr>
              <a:t>作业：</a:t>
            </a:r>
            <a:r>
              <a:rPr lang="en-US" altLang="zh-CN" smtClean="0">
                <a:solidFill>
                  <a:schemeClr val="accent2"/>
                </a:solidFill>
              </a:rPr>
              <a:t>p11,ex2,ex3</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611188" y="836613"/>
            <a:ext cx="8137525" cy="5688012"/>
          </a:xfrm>
        </p:spPr>
        <p:txBody>
          <a:bodyPr/>
          <a:lstStyle/>
          <a:p>
            <a:pPr marL="609600" indent="-609600" eaLnBrk="1" hangingPunct="1">
              <a:buFontTx/>
              <a:buNone/>
            </a:pPr>
            <a:r>
              <a:rPr lang="zh-CN" altLang="en-US" smtClean="0"/>
              <a:t>      </a:t>
            </a:r>
            <a:r>
              <a:rPr lang="zh-CN" altLang="en-US" b="1" smtClean="0">
                <a:solidFill>
                  <a:srgbClr val="FF0000"/>
                </a:solidFill>
              </a:rPr>
              <a:t>思考题</a:t>
            </a:r>
            <a:r>
              <a:rPr lang="zh-CN" altLang="en-US" smtClean="0"/>
              <a:t>：</a:t>
            </a:r>
            <a:endParaRPr lang="en-US" altLang="zh-CN" smtClean="0"/>
          </a:p>
          <a:p>
            <a:pPr marL="609600" indent="-609600" eaLnBrk="1" hangingPunct="1">
              <a:buFontTx/>
              <a:buNone/>
            </a:pPr>
            <a:r>
              <a:rPr lang="en-US" altLang="zh-CN" smtClean="0"/>
              <a:t>     1. </a:t>
            </a:r>
            <a:r>
              <a:rPr lang="zh-CN" altLang="en-US" smtClean="0"/>
              <a:t>对下列错误信息，请指出可能是编译的哪个阶段（词法分析、语法分析、语义分析、代码生成、优化、）报告的。</a:t>
            </a:r>
          </a:p>
          <a:p>
            <a:pPr marL="609600" indent="-609600" eaLnBrk="1" hangingPunct="1"/>
            <a:r>
              <a:rPr lang="en-US" altLang="zh-CN" smtClean="0"/>
              <a:t>(1)else</a:t>
            </a:r>
            <a:r>
              <a:rPr lang="zh-CN" altLang="en-US" smtClean="0"/>
              <a:t>没有匹配的</a:t>
            </a:r>
            <a:r>
              <a:rPr lang="en-US" altLang="zh-CN" smtClean="0"/>
              <a:t>if;</a:t>
            </a:r>
            <a:r>
              <a:rPr lang="zh-CN" altLang="en-US" smtClean="0"/>
              <a:t> </a:t>
            </a:r>
            <a:r>
              <a:rPr lang="en-US" altLang="zh-CN" smtClean="0"/>
              <a:t>yf</a:t>
            </a:r>
            <a:endParaRPr lang="zh-CN" altLang="en-US" smtClean="0"/>
          </a:p>
          <a:p>
            <a:pPr marL="609600" indent="-609600" eaLnBrk="1" hangingPunct="1"/>
            <a:r>
              <a:rPr lang="en-US" altLang="zh-CN" smtClean="0"/>
              <a:t>(2)</a:t>
            </a:r>
            <a:r>
              <a:rPr lang="zh-CN" altLang="en-US" smtClean="0"/>
              <a:t>声明和使用的函数没有定义；</a:t>
            </a:r>
            <a:r>
              <a:rPr lang="en-US" altLang="zh-CN" smtClean="0"/>
              <a:t>yf</a:t>
            </a:r>
            <a:endParaRPr lang="zh-CN" altLang="en-US" smtClean="0"/>
          </a:p>
          <a:p>
            <a:pPr marL="609600" indent="-609600" eaLnBrk="1" hangingPunct="1"/>
            <a:r>
              <a:rPr lang="en-US" altLang="zh-CN" smtClean="0"/>
              <a:t>(3)</a:t>
            </a:r>
            <a:r>
              <a:rPr lang="zh-CN" altLang="en-US" smtClean="0"/>
              <a:t>不能构成任何单词的字符；</a:t>
            </a:r>
            <a:r>
              <a:rPr lang="en-US" altLang="zh-CN" smtClean="0"/>
              <a:t>ci</a:t>
            </a:r>
            <a:endParaRPr lang="zh-CN" altLang="en-US" smtClean="0"/>
          </a:p>
          <a:p>
            <a:pPr marL="609600" indent="-609600" eaLnBrk="1" hangingPunct="1"/>
            <a:r>
              <a:rPr lang="en-US" altLang="zh-CN" smtClean="0"/>
              <a:t>(4)</a:t>
            </a:r>
            <a:r>
              <a:rPr lang="zh-CN" altLang="en-US" smtClean="0"/>
              <a:t>数的数字字符个数太多</a:t>
            </a:r>
            <a:r>
              <a:rPr lang="en-US" altLang="zh-CN" smtClean="0"/>
              <a:t>; ci</a:t>
            </a:r>
          </a:p>
          <a:p>
            <a:pPr marL="609600" indent="-609600" eaLnBrk="1" hangingPunct="1"/>
            <a:r>
              <a:rPr lang="en-US" altLang="zh-CN" smtClean="0">
                <a:solidFill>
                  <a:schemeClr val="accent2"/>
                </a:solidFill>
              </a:rPr>
              <a:t>(5)</a:t>
            </a:r>
            <a:r>
              <a:rPr lang="zh-CN" altLang="en-US" smtClean="0">
                <a:solidFill>
                  <a:schemeClr val="accent2"/>
                </a:solidFill>
              </a:rPr>
              <a:t>数组下标越界 </a:t>
            </a:r>
            <a:r>
              <a:rPr lang="en-US" altLang="zh-CN" smtClean="0">
                <a:solidFill>
                  <a:schemeClr val="accent2"/>
                </a:solidFill>
              </a:rPr>
              <a:t>yy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b="1" smtClean="0"/>
              <a:t>课程架构：</a:t>
            </a:r>
            <a:endParaRPr lang="en-US" altLang="zh-CN" b="1" smtClean="0"/>
          </a:p>
        </p:txBody>
      </p:sp>
      <p:sp>
        <p:nvSpPr>
          <p:cNvPr id="16387" name="Rectangle 3"/>
          <p:cNvSpPr>
            <a:spLocks noGrp="1" noChangeArrowheads="1"/>
          </p:cNvSpPr>
          <p:nvPr>
            <p:ph type="body" idx="1"/>
          </p:nvPr>
        </p:nvSpPr>
        <p:spPr>
          <a:xfrm>
            <a:off x="1042988" y="1557338"/>
            <a:ext cx="8027987" cy="4895850"/>
          </a:xfrm>
        </p:spPr>
        <p:txBody>
          <a:bodyPr/>
          <a:lstStyle/>
          <a:p>
            <a:pPr eaLnBrk="1" hangingPunct="1">
              <a:lnSpc>
                <a:spcPct val="90000"/>
              </a:lnSpc>
              <a:defRPr/>
            </a:pPr>
            <a:r>
              <a:rPr lang="en-US" altLang="zh-CN" sz="2400" b="1" dirty="0" smtClean="0"/>
              <a:t> </a:t>
            </a:r>
            <a:r>
              <a:rPr lang="zh-CN" altLang="en-US" sz="2400" b="1" dirty="0" smtClean="0"/>
              <a:t>理论和实践并重的课程</a:t>
            </a:r>
            <a:endParaRPr lang="en-US" altLang="zh-CN" sz="2400" b="1" dirty="0" smtClean="0"/>
          </a:p>
          <a:p>
            <a:pPr eaLnBrk="1" hangingPunct="1">
              <a:lnSpc>
                <a:spcPct val="90000"/>
              </a:lnSpc>
              <a:defRPr/>
            </a:pPr>
            <a:r>
              <a:rPr lang="en-US" altLang="zh-CN" sz="2400" b="1" dirty="0" smtClean="0"/>
              <a:t> </a:t>
            </a:r>
            <a:r>
              <a:rPr lang="zh-CN" altLang="en-US" sz="2400" b="1" dirty="0" smtClean="0"/>
              <a:t>理论部分的题目出现于书面练习，课堂小测和期末考试</a:t>
            </a:r>
          </a:p>
          <a:p>
            <a:pPr eaLnBrk="1" hangingPunct="1">
              <a:lnSpc>
                <a:spcPct val="90000"/>
              </a:lnSpc>
              <a:defRPr/>
            </a:pPr>
            <a:r>
              <a:rPr lang="en-US" altLang="zh-CN" sz="2400" b="1" dirty="0" smtClean="0"/>
              <a:t> </a:t>
            </a:r>
            <a:r>
              <a:rPr lang="zh-CN" altLang="en-US" sz="2400" b="1" dirty="0" smtClean="0"/>
              <a:t>实践</a:t>
            </a:r>
          </a:p>
          <a:p>
            <a:pPr lvl="1" eaLnBrk="1" hangingPunct="1">
              <a:lnSpc>
                <a:spcPct val="90000"/>
              </a:lnSpc>
              <a:defRPr/>
            </a:pPr>
            <a:r>
              <a:rPr lang="zh-CN" altLang="en-US" sz="2400" b="1" dirty="0" smtClean="0"/>
              <a:t>用高级语言（</a:t>
            </a:r>
            <a:r>
              <a:rPr lang="en-US" altLang="zh-CN" sz="2400" b="1" dirty="0" smtClean="0"/>
              <a:t>C</a:t>
            </a:r>
            <a:r>
              <a:rPr lang="zh-CN" altLang="en-US" sz="2400" b="1" dirty="0" smtClean="0"/>
              <a:t>或</a:t>
            </a:r>
            <a:r>
              <a:rPr lang="en-US" altLang="zh-CN" sz="2400" b="1" dirty="0" smtClean="0"/>
              <a:t>Pascal</a:t>
            </a:r>
            <a:r>
              <a:rPr lang="zh-CN" altLang="en-US" sz="2400" b="1" dirty="0" smtClean="0"/>
              <a:t>）实现扩充的</a:t>
            </a:r>
            <a:r>
              <a:rPr lang="en-US" altLang="zh-CN" sz="2400" b="1" dirty="0" smtClean="0"/>
              <a:t>PL/0</a:t>
            </a:r>
            <a:r>
              <a:rPr lang="zh-CN" altLang="en-US" sz="2400" b="1" dirty="0" smtClean="0"/>
              <a:t>编译程序 </a:t>
            </a:r>
            <a:endParaRPr lang="en-US" altLang="zh-CN" sz="2400" b="1" dirty="0" smtClean="0"/>
          </a:p>
          <a:p>
            <a:pPr lvl="1" eaLnBrk="1" hangingPunct="1">
              <a:lnSpc>
                <a:spcPct val="90000"/>
              </a:lnSpc>
              <a:defRPr/>
            </a:pPr>
            <a:r>
              <a:rPr lang="zh-CN" altLang="en-US" sz="2400" b="1" dirty="0" smtClean="0"/>
              <a:t>安装、使用、理解</a:t>
            </a:r>
            <a:r>
              <a:rPr lang="en-US" altLang="zh-CN" sz="2400" b="1" dirty="0" smtClean="0"/>
              <a:t>Linux</a:t>
            </a:r>
            <a:r>
              <a:rPr lang="zh-CN" altLang="en-US" sz="2400" b="1" dirty="0" smtClean="0"/>
              <a:t>下的</a:t>
            </a:r>
            <a:r>
              <a:rPr lang="en-US" altLang="zh-CN" sz="2400" b="1" dirty="0" smtClean="0"/>
              <a:t>GCC</a:t>
            </a:r>
            <a:r>
              <a:rPr lang="zh-CN" altLang="en-US" sz="2400" b="1" dirty="0" smtClean="0"/>
              <a:t>，反编译工具，理解</a:t>
            </a:r>
            <a:r>
              <a:rPr lang="en-US" altLang="zh-CN" sz="2400" b="1" dirty="0" smtClean="0"/>
              <a:t>JAVA</a:t>
            </a:r>
            <a:r>
              <a:rPr lang="zh-CN" altLang="en-US" sz="2400" b="1" dirty="0" smtClean="0"/>
              <a:t>虚拟机工作原理</a:t>
            </a:r>
          </a:p>
          <a:p>
            <a:pPr eaLnBrk="1" hangingPunct="1">
              <a:lnSpc>
                <a:spcPct val="90000"/>
              </a:lnSpc>
              <a:defRPr/>
            </a:pPr>
            <a:r>
              <a:rPr lang="zh-CN" altLang="en-US" sz="2400" b="1" dirty="0" smtClean="0"/>
              <a:t>各部分权重</a:t>
            </a:r>
          </a:p>
          <a:p>
            <a:pPr lvl="1" eaLnBrk="1" hangingPunct="1">
              <a:lnSpc>
                <a:spcPct val="90000"/>
              </a:lnSpc>
              <a:defRPr/>
            </a:pPr>
            <a:r>
              <a:rPr lang="zh-CN" altLang="en-US" sz="2400" b="1" dirty="0" smtClean="0"/>
              <a:t>作业 </a:t>
            </a:r>
            <a:r>
              <a:rPr lang="en-US" altLang="zh-CN" sz="2400" b="1" dirty="0" smtClean="0"/>
              <a:t>10%</a:t>
            </a:r>
            <a:endParaRPr lang="zh-CN" altLang="en-US" sz="2400" b="1" dirty="0" smtClean="0"/>
          </a:p>
          <a:p>
            <a:pPr lvl="1" eaLnBrk="1" hangingPunct="1">
              <a:lnSpc>
                <a:spcPct val="90000"/>
              </a:lnSpc>
              <a:defRPr/>
            </a:pPr>
            <a:r>
              <a:rPr lang="zh-CN" altLang="en-US" sz="2400" b="1" dirty="0" smtClean="0"/>
              <a:t>实验 </a:t>
            </a:r>
            <a:r>
              <a:rPr lang="en-US" altLang="zh-CN" sz="2400" b="1" dirty="0" smtClean="0"/>
              <a:t>10%</a:t>
            </a:r>
            <a:endParaRPr lang="zh-CN" altLang="en-US" sz="2400" b="1" dirty="0" smtClean="0"/>
          </a:p>
          <a:p>
            <a:pPr lvl="1" eaLnBrk="1" hangingPunct="1">
              <a:lnSpc>
                <a:spcPct val="90000"/>
              </a:lnSpc>
              <a:defRPr/>
            </a:pPr>
            <a:r>
              <a:rPr lang="zh-CN" altLang="en-US" sz="2400" b="1" dirty="0" smtClean="0"/>
              <a:t>期末考试 </a:t>
            </a:r>
            <a:r>
              <a:rPr lang="en-US" altLang="zh-CN" sz="2400" b="1" dirty="0" smtClean="0"/>
              <a:t>80%</a:t>
            </a:r>
          </a:p>
          <a:p>
            <a:pPr marL="342900" lvl="1" indent="-342900" eaLnBrk="1" hangingPunct="1">
              <a:lnSpc>
                <a:spcPct val="90000"/>
              </a:lnSpc>
              <a:buClr>
                <a:schemeClr val="accent1"/>
              </a:buClr>
              <a:buSzPct val="70000"/>
              <a:buFont typeface="Monotype Sorts" pitchFamily="2" charset="2"/>
              <a:buChar char="n"/>
              <a:defRPr/>
            </a:pPr>
            <a:r>
              <a:rPr lang="zh-CN" altLang="en-US" sz="2400" b="1" dirty="0" smtClean="0">
                <a:cs typeface="+mn-cs"/>
                <a:hlinkClick r:id="rId2" action="ppaction://hlinkfile"/>
              </a:rPr>
              <a:t>学习计划</a:t>
            </a:r>
            <a:endParaRPr lang="en-US" altLang="zh-CN" sz="2400" b="1" dirty="0" smtClean="0">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371600" y="836613"/>
            <a:ext cx="7772400" cy="1143000"/>
          </a:xfrm>
        </p:spPr>
        <p:txBody>
          <a:bodyPr/>
          <a:lstStyle/>
          <a:p>
            <a:pPr eaLnBrk="1" hangingPunct="1"/>
            <a:r>
              <a:rPr lang="zh-CN" altLang="en-US" b="1" smtClean="0"/>
              <a:t>第</a:t>
            </a:r>
            <a:r>
              <a:rPr lang="en-US" altLang="zh-CN" b="1" smtClean="0"/>
              <a:t>1</a:t>
            </a:r>
            <a:r>
              <a:rPr lang="zh-CN" altLang="en-US" b="1" smtClean="0"/>
              <a:t>章  概述</a:t>
            </a:r>
            <a:br>
              <a:rPr lang="zh-CN" altLang="en-US" b="1" smtClean="0"/>
            </a:br>
            <a:endParaRPr lang="zh-CN" altLang="en-US" b="1" smtClean="0"/>
          </a:p>
        </p:txBody>
      </p:sp>
      <p:sp>
        <p:nvSpPr>
          <p:cNvPr id="328707" name="Rectangle 3"/>
          <p:cNvSpPr>
            <a:spLocks noGrp="1" noChangeArrowheads="1"/>
          </p:cNvSpPr>
          <p:nvPr>
            <p:ph type="body" idx="1"/>
          </p:nvPr>
        </p:nvSpPr>
        <p:spPr>
          <a:xfrm>
            <a:off x="1331913" y="2205038"/>
            <a:ext cx="7272337" cy="2736850"/>
          </a:xfrm>
        </p:spPr>
        <p:txBody>
          <a:bodyPr/>
          <a:lstStyle/>
          <a:p>
            <a:pPr eaLnBrk="1" hangingPunct="1">
              <a:buFont typeface="Monotype Sorts" pitchFamily="2" charset="2"/>
              <a:buNone/>
            </a:pPr>
            <a:r>
              <a:rPr lang="en-US" altLang="zh-CN" b="1" smtClean="0"/>
              <a:t>1.1 </a:t>
            </a:r>
            <a:r>
              <a:rPr lang="zh-CN" altLang="en-US" b="1" smtClean="0"/>
              <a:t>什么是编译程序</a:t>
            </a:r>
          </a:p>
          <a:p>
            <a:pPr eaLnBrk="1" hangingPunct="1">
              <a:buFont typeface="Monotype Sorts" pitchFamily="2" charset="2"/>
              <a:buNone/>
            </a:pPr>
            <a:r>
              <a:rPr lang="en-US" altLang="zh-CN" b="1" smtClean="0"/>
              <a:t>1.2 </a:t>
            </a:r>
            <a:r>
              <a:rPr lang="zh-CN" altLang="en-US" b="1" smtClean="0"/>
              <a:t>程序设计语言的实现</a:t>
            </a:r>
            <a:endParaRPr lang="en-US" altLang="zh-CN" b="1" smtClean="0"/>
          </a:p>
          <a:p>
            <a:pPr eaLnBrk="1" hangingPunct="1">
              <a:buFont typeface="Monotype Sorts" pitchFamily="2" charset="2"/>
              <a:buNone/>
            </a:pPr>
            <a:r>
              <a:rPr lang="en-US" altLang="zh-CN" b="1" smtClean="0"/>
              <a:t>1.3 </a:t>
            </a:r>
            <a:r>
              <a:rPr lang="zh-CN" altLang="en-US" b="1" smtClean="0"/>
              <a:t>处理源程序的软件工具</a:t>
            </a:r>
          </a:p>
          <a:p>
            <a:pPr eaLnBrk="1" hangingPunct="1">
              <a:buFont typeface="Monotype Sorts" pitchFamily="2" charset="2"/>
              <a:buNone/>
            </a:pPr>
            <a:r>
              <a:rPr lang="en-US" altLang="zh-CN" b="1" smtClean="0"/>
              <a:t>1.4 </a:t>
            </a:r>
            <a:r>
              <a:rPr lang="zh-CN" altLang="en-US" b="1" smtClean="0"/>
              <a:t>编译技术的发展</a:t>
            </a:r>
            <a:r>
              <a:rPr lang="en-US" altLang="zh-CN" b="1" smtClean="0"/>
              <a:t> </a:t>
            </a:r>
            <a:endParaRPr lang="zh-CN" altLang="en-US"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 calcmode="lin" valueType="num">
                                      <p:cBhvr additive="base">
                                        <p:cTn id="7" dur="500" fill="hold"/>
                                        <p:tgtEl>
                                          <p:spTgt spid="328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8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8707">
                                            <p:txEl>
                                              <p:pRg st="1" end="1"/>
                                            </p:txEl>
                                          </p:spTgt>
                                        </p:tgtEl>
                                        <p:attrNameLst>
                                          <p:attrName>style.visibility</p:attrName>
                                        </p:attrNameLst>
                                      </p:cBhvr>
                                      <p:to>
                                        <p:strVal val="visible"/>
                                      </p:to>
                                    </p:set>
                                    <p:anim calcmode="lin" valueType="num">
                                      <p:cBhvr additive="base">
                                        <p:cTn id="13" dur="500" fill="hold"/>
                                        <p:tgtEl>
                                          <p:spTgt spid="328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8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8707">
                                            <p:txEl>
                                              <p:pRg st="2" end="2"/>
                                            </p:txEl>
                                          </p:spTgt>
                                        </p:tgtEl>
                                        <p:attrNameLst>
                                          <p:attrName>style.visibility</p:attrName>
                                        </p:attrNameLst>
                                      </p:cBhvr>
                                      <p:to>
                                        <p:strVal val="visible"/>
                                      </p:to>
                                    </p:set>
                                    <p:anim calcmode="lin" valueType="num">
                                      <p:cBhvr additive="base">
                                        <p:cTn id="19" dur="500" fill="hold"/>
                                        <p:tgtEl>
                                          <p:spTgt spid="328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8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8707">
                                            <p:txEl>
                                              <p:pRg st="3" end="3"/>
                                            </p:txEl>
                                          </p:spTgt>
                                        </p:tgtEl>
                                        <p:attrNameLst>
                                          <p:attrName>style.visibility</p:attrName>
                                        </p:attrNameLst>
                                      </p:cBhvr>
                                      <p:to>
                                        <p:strVal val="visible"/>
                                      </p:to>
                                    </p:set>
                                    <p:anim calcmode="lin" valueType="num">
                                      <p:cBhvr additive="base">
                                        <p:cTn id="25" dur="500" fill="hold"/>
                                        <p:tgtEl>
                                          <p:spTgt spid="3287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87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autoUpdateAnimBg="0"/>
    </p:bldLst>
  </p:timing>
</p:sld>
</file>

<file path=ppt/theme/theme1.xml><?xml version="1.0" encoding="utf-8"?>
<a:theme xmlns:a="http://schemas.openxmlformats.org/drawingml/2006/main" name="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Office\Templates\演示文稿设计\领带型模板.pot</Template>
  <TotalTime>6731</TotalTime>
  <Words>3010</Words>
  <Application>Microsoft Office PowerPoint</Application>
  <PresentationFormat>全屏显示(4:3)</PresentationFormat>
  <Paragraphs>558</Paragraphs>
  <Slides>71</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71</vt:i4>
      </vt:variant>
    </vt:vector>
  </HeadingPairs>
  <TitlesOfParts>
    <vt:vector size="89" baseType="lpstr">
      <vt:lpstr>Times New Roman</vt:lpstr>
      <vt:lpstr>宋体</vt:lpstr>
      <vt:lpstr>Arial</vt:lpstr>
      <vt:lpstr>Monotype Sorts</vt:lpstr>
      <vt:lpstr>华文新魏</vt:lpstr>
      <vt:lpstr>Wingdings</vt:lpstr>
      <vt:lpstr>华文行楷</vt:lpstr>
      <vt:lpstr>楷体_GB2312</vt:lpstr>
      <vt:lpstr>Symbol</vt:lpstr>
      <vt:lpstr>Courier New</vt:lpstr>
      <vt:lpstr>Tahoma</vt:lpstr>
      <vt:lpstr>黑体</vt:lpstr>
      <vt:lpstr>Verdana</vt:lpstr>
      <vt:lpstr>领带型模板</vt:lpstr>
      <vt:lpstr>Microsoft Visio Drawing</vt:lpstr>
      <vt:lpstr>Visio</vt:lpstr>
      <vt:lpstr>Microsoft Word 文档</vt:lpstr>
      <vt:lpstr>Microsoft PowerPoint 演示文稿</vt:lpstr>
      <vt:lpstr>编译原理（48学时）</vt:lpstr>
      <vt:lpstr>幻灯片 2</vt:lpstr>
      <vt:lpstr> </vt:lpstr>
      <vt:lpstr>幻灯片 4</vt:lpstr>
      <vt:lpstr>《编译原理》教学目的与要求</vt:lpstr>
      <vt:lpstr>幻灯片 6</vt:lpstr>
      <vt:lpstr>Why Study Languages and Compilers ? </vt:lpstr>
      <vt:lpstr>课程架构：</vt:lpstr>
      <vt:lpstr>第1章  概述 </vt:lpstr>
      <vt:lpstr>幻灯片 10</vt:lpstr>
      <vt:lpstr>术语</vt:lpstr>
      <vt:lpstr>幻灯片 12</vt:lpstr>
      <vt:lpstr>词法分析lexical analysis</vt:lpstr>
      <vt:lpstr>词法分析</vt:lpstr>
      <vt:lpstr>词法分析</vt:lpstr>
      <vt:lpstr>词法分析</vt:lpstr>
      <vt:lpstr>例</vt:lpstr>
      <vt:lpstr>词法分析 position  :=  initial  +  rate  *  60; </vt:lpstr>
      <vt:lpstr>语法分析  Syntax Analysis         依据源程序的语法规则把源程序的单词序列组成语法短语(表示成语法树).</vt:lpstr>
      <vt:lpstr>This line is a longer sentence</vt:lpstr>
      <vt:lpstr>分析源程序的语法成分</vt:lpstr>
      <vt:lpstr>幻灯片 22</vt:lpstr>
      <vt:lpstr>幻灯片 23</vt:lpstr>
      <vt:lpstr>id1=id2+id3*N </vt:lpstr>
      <vt:lpstr>幻灯片 25</vt:lpstr>
      <vt:lpstr>语义分析 进一步分析语法结构正确的程序是否符合源程序的上下文约束、运算相容性等规定。</vt:lpstr>
      <vt:lpstr>幻灯片 27</vt:lpstr>
      <vt:lpstr>语义分析(处理）</vt:lpstr>
      <vt:lpstr>中间代码Intermediate code</vt:lpstr>
      <vt:lpstr>幻灯片 30</vt:lpstr>
      <vt:lpstr>例：将下面语句翻译为三地址码(三元式)中间代码</vt:lpstr>
      <vt:lpstr>代码优化Code Optimization：   应用一些技术对代码进行变换以使得编译产生的目标代码高效。</vt:lpstr>
      <vt:lpstr>将四元组序列优化为较少的四元组序列</vt:lpstr>
      <vt:lpstr>目标代码生成Object code generation：  将优化后的中间代码生成目标机汇编或者机器指令</vt:lpstr>
      <vt:lpstr>目标代码生成</vt:lpstr>
      <vt:lpstr>幻灯片 36</vt:lpstr>
      <vt:lpstr>幻灯片 37</vt:lpstr>
      <vt:lpstr>幻灯片 38</vt:lpstr>
      <vt:lpstr>符号表</vt:lpstr>
      <vt:lpstr>幻灯片 40</vt:lpstr>
      <vt:lpstr>幻灯片 41</vt:lpstr>
      <vt:lpstr> 1.2程序设计语言的实现  有些语言基本通过解释程序   Java的Bytecode 有些环境同时提供编译程序和解释系统 Lisp  </vt:lpstr>
      <vt:lpstr>幻灯片 43</vt:lpstr>
      <vt:lpstr>编译程序</vt:lpstr>
      <vt:lpstr>解释程序</vt:lpstr>
      <vt:lpstr>高级语言解释系统(interpreter)</vt:lpstr>
      <vt:lpstr>编译程序和解释程序的存储组织不同:</vt:lpstr>
      <vt:lpstr>  编译阶段和运行阶段存储结构                    </vt:lpstr>
      <vt:lpstr>解释系统存储结构</vt:lpstr>
      <vt:lpstr>幻灯片 50</vt:lpstr>
      <vt:lpstr>1.3处理源程序的软件工具</vt:lpstr>
      <vt:lpstr>(1)语言的结构化编辑器</vt:lpstr>
      <vt:lpstr>(2)语言程序的调试工具Debug </vt:lpstr>
      <vt:lpstr>(3)程序格式化</vt:lpstr>
      <vt:lpstr>(6) 高级语言之间的转换工具</vt:lpstr>
      <vt:lpstr>1.4 编译技术的发展</vt:lpstr>
      <vt:lpstr>高级程序语言</vt:lpstr>
      <vt:lpstr>编译技术与体系结构的发展密切相关</vt:lpstr>
      <vt:lpstr>现代编译技术必须面对应用需求和目标体系结构的多样化</vt:lpstr>
      <vt:lpstr>编译技术重要方向</vt:lpstr>
      <vt:lpstr>并行编译系统已成为现代高性能计算机系统中一个重要的部分</vt:lpstr>
      <vt:lpstr>嵌入式系统开发环境</vt:lpstr>
      <vt:lpstr>幻灯片 63</vt:lpstr>
      <vt:lpstr>幻灯片 64</vt:lpstr>
      <vt:lpstr>幻灯片 65</vt:lpstr>
      <vt:lpstr>幻灯片 66</vt:lpstr>
      <vt:lpstr>幻灯片 67</vt:lpstr>
      <vt:lpstr>幻灯片 68</vt:lpstr>
      <vt:lpstr>现代编译技术的一些研究领域</vt:lpstr>
      <vt:lpstr>幻灯片 70</vt:lpstr>
      <vt:lpstr>幻灯片 71</vt:lpstr>
    </vt:vector>
  </TitlesOfParts>
  <Company>清华大学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引论</dc:title>
  <dc:creator>neuq</dc:creator>
  <cp:lastModifiedBy>lenovo</cp:lastModifiedBy>
  <cp:revision>431</cp:revision>
  <cp:lastPrinted>2001-06-01T01:01:31Z</cp:lastPrinted>
  <dcterms:created xsi:type="dcterms:W3CDTF">1999-09-07T12:40:30Z</dcterms:created>
  <dcterms:modified xsi:type="dcterms:W3CDTF">2021-08-29T08:45:10Z</dcterms:modified>
</cp:coreProperties>
</file>