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2.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6"/>
  </p:notesMasterIdLst>
  <p:handoutMasterIdLst>
    <p:handoutMasterId r:id="rId127"/>
  </p:handoutMasterIdLst>
  <p:sldIdLst>
    <p:sldId id="336" r:id="rId2"/>
    <p:sldId id="257" r:id="rId3"/>
    <p:sldId id="261" r:id="rId4"/>
    <p:sldId id="339" r:id="rId5"/>
    <p:sldId id="437" r:id="rId6"/>
    <p:sldId id="478" r:id="rId7"/>
    <p:sldId id="479" r:id="rId8"/>
    <p:sldId id="480" r:id="rId9"/>
    <p:sldId id="265" r:id="rId10"/>
    <p:sldId id="452" r:id="rId11"/>
    <p:sldId id="453" r:id="rId12"/>
    <p:sldId id="526" r:id="rId13"/>
    <p:sldId id="517" r:id="rId14"/>
    <p:sldId id="518" r:id="rId15"/>
    <p:sldId id="530" r:id="rId16"/>
    <p:sldId id="529" r:id="rId17"/>
    <p:sldId id="428" r:id="rId18"/>
    <p:sldId id="348" r:id="rId19"/>
    <p:sldId id="438" r:id="rId20"/>
    <p:sldId id="467" r:id="rId21"/>
    <p:sldId id="425" r:id="rId22"/>
    <p:sldId id="271" r:id="rId23"/>
    <p:sldId id="466" r:id="rId24"/>
    <p:sldId id="468" r:id="rId25"/>
    <p:sldId id="527" r:id="rId26"/>
    <p:sldId id="469" r:id="rId27"/>
    <p:sldId id="493" r:id="rId28"/>
    <p:sldId id="371" r:id="rId29"/>
    <p:sldId id="302" r:id="rId30"/>
    <p:sldId id="292" r:id="rId31"/>
    <p:sldId id="293" r:id="rId32"/>
    <p:sldId id="294" r:id="rId33"/>
    <p:sldId id="295" r:id="rId34"/>
    <p:sldId id="355" r:id="rId35"/>
    <p:sldId id="356" r:id="rId36"/>
    <p:sldId id="300" r:id="rId37"/>
    <p:sldId id="303" r:id="rId38"/>
    <p:sldId id="352" r:id="rId39"/>
    <p:sldId id="304" r:id="rId40"/>
    <p:sldId id="305" r:id="rId41"/>
    <p:sldId id="384" r:id="rId42"/>
    <p:sldId id="385" r:id="rId43"/>
    <p:sldId id="357" r:id="rId44"/>
    <p:sldId id="373" r:id="rId45"/>
    <p:sldId id="418" r:id="rId46"/>
    <p:sldId id="358" r:id="rId47"/>
    <p:sldId id="486" r:id="rId48"/>
    <p:sldId id="487" r:id="rId49"/>
    <p:sldId id="488" r:id="rId50"/>
    <p:sldId id="489" r:id="rId51"/>
    <p:sldId id="359" r:id="rId52"/>
    <p:sldId id="481" r:id="rId53"/>
    <p:sldId id="482" r:id="rId54"/>
    <p:sldId id="312" r:id="rId55"/>
    <p:sldId id="313" r:id="rId56"/>
    <p:sldId id="315" r:id="rId57"/>
    <p:sldId id="316" r:id="rId58"/>
    <p:sldId id="335" r:id="rId59"/>
    <p:sldId id="318" r:id="rId60"/>
    <p:sldId id="528" r:id="rId61"/>
    <p:sldId id="490" r:id="rId62"/>
    <p:sldId id="377" r:id="rId63"/>
    <p:sldId id="319" r:id="rId64"/>
    <p:sldId id="363" r:id="rId65"/>
    <p:sldId id="320" r:id="rId66"/>
    <p:sldId id="395" r:id="rId67"/>
    <p:sldId id="321" r:id="rId68"/>
    <p:sldId id="322" r:id="rId69"/>
    <p:sldId id="416" r:id="rId70"/>
    <p:sldId id="368" r:id="rId71"/>
    <p:sldId id="483" r:id="rId72"/>
    <p:sldId id="499" r:id="rId73"/>
    <p:sldId id="501" r:id="rId74"/>
    <p:sldId id="513" r:id="rId75"/>
    <p:sldId id="503" r:id="rId76"/>
    <p:sldId id="502" r:id="rId77"/>
    <p:sldId id="491" r:id="rId78"/>
    <p:sldId id="329" r:id="rId79"/>
    <p:sldId id="507" r:id="rId80"/>
    <p:sldId id="508" r:id="rId81"/>
    <p:sldId id="509" r:id="rId82"/>
    <p:sldId id="396" r:id="rId83"/>
    <p:sldId id="332" r:id="rId84"/>
    <p:sldId id="334" r:id="rId85"/>
    <p:sldId id="403" r:id="rId86"/>
    <p:sldId id="426" r:id="rId87"/>
    <p:sldId id="427" r:id="rId88"/>
    <p:sldId id="400" r:id="rId89"/>
    <p:sldId id="401" r:id="rId90"/>
    <p:sldId id="402" r:id="rId91"/>
    <p:sldId id="423" r:id="rId92"/>
    <p:sldId id="424" r:id="rId93"/>
    <p:sldId id="492" r:id="rId94"/>
    <p:sldId id="471" r:id="rId95"/>
    <p:sldId id="472" r:id="rId96"/>
    <p:sldId id="514" r:id="rId97"/>
    <p:sldId id="515" r:id="rId98"/>
    <p:sldId id="531" r:id="rId99"/>
    <p:sldId id="532" r:id="rId100"/>
    <p:sldId id="533" r:id="rId101"/>
    <p:sldId id="534" r:id="rId102"/>
    <p:sldId id="535" r:id="rId103"/>
    <p:sldId id="536" r:id="rId104"/>
    <p:sldId id="542" r:id="rId105"/>
    <p:sldId id="537" r:id="rId106"/>
    <p:sldId id="538" r:id="rId107"/>
    <p:sldId id="539" r:id="rId108"/>
    <p:sldId id="540" r:id="rId109"/>
    <p:sldId id="541" r:id="rId110"/>
    <p:sldId id="440" r:id="rId111"/>
    <p:sldId id="441" r:id="rId112"/>
    <p:sldId id="442" r:id="rId113"/>
    <p:sldId id="443" r:id="rId114"/>
    <p:sldId id="519" r:id="rId115"/>
    <p:sldId id="520" r:id="rId116"/>
    <p:sldId id="521" r:id="rId117"/>
    <p:sldId id="522" r:id="rId118"/>
    <p:sldId id="523" r:id="rId119"/>
    <p:sldId id="524" r:id="rId120"/>
    <p:sldId id="525" r:id="rId121"/>
    <p:sldId id="367" r:id="rId122"/>
    <p:sldId id="330" r:id="rId123"/>
    <p:sldId id="494" r:id="rId124"/>
    <p:sldId id="498" r:id="rId125"/>
  </p:sldIdLst>
  <p:sldSz cx="9144000" cy="6858000" type="screen4x3"/>
  <p:notesSz cx="6858000" cy="9144000"/>
  <p:defaultTextStyle>
    <a:defPPr>
      <a:defRPr lang="en-US"/>
    </a:defPPr>
    <a:lvl1pPr algn="l" rtl="0" eaLnBrk="0" fontAlgn="base" hangingPunct="0">
      <a:spcBef>
        <a:spcPct val="0"/>
      </a:spcBef>
      <a:spcAft>
        <a:spcPct val="0"/>
      </a:spcAft>
      <a:defRPr sz="3200" b="1" i="1" u="sng"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0"/>
      </a:spcBef>
      <a:spcAft>
        <a:spcPct val="0"/>
      </a:spcAft>
      <a:defRPr sz="3200" b="1" i="1" u="sng"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0"/>
      </a:spcBef>
      <a:spcAft>
        <a:spcPct val="0"/>
      </a:spcAft>
      <a:defRPr sz="3200" b="1" i="1" u="sng"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0"/>
      </a:spcBef>
      <a:spcAft>
        <a:spcPct val="0"/>
      </a:spcAft>
      <a:defRPr sz="3200" b="1" i="1" u="sng"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0"/>
      </a:spcBef>
      <a:spcAft>
        <a:spcPct val="0"/>
      </a:spcAft>
      <a:defRPr sz="3200" b="1" i="1" u="sng"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3200" b="1" i="1" u="sng" kern="1200">
        <a:solidFill>
          <a:schemeClr val="tx1"/>
        </a:solidFill>
        <a:latin typeface="Times New Roman" panose="02020603050405020304" pitchFamily="18" charset="0"/>
        <a:ea typeface="SimSun" panose="02010600030101010101" pitchFamily="2" charset="-122"/>
        <a:cs typeface="+mn-cs"/>
      </a:defRPr>
    </a:lvl6pPr>
    <a:lvl7pPr marL="2743200" algn="l" defTabSz="914400" rtl="0" eaLnBrk="1" latinLnBrk="0" hangingPunct="1">
      <a:defRPr sz="3200" b="1" i="1" u="sng" kern="1200">
        <a:solidFill>
          <a:schemeClr val="tx1"/>
        </a:solidFill>
        <a:latin typeface="Times New Roman" panose="02020603050405020304" pitchFamily="18" charset="0"/>
        <a:ea typeface="SimSun" panose="02010600030101010101" pitchFamily="2" charset="-122"/>
        <a:cs typeface="+mn-cs"/>
      </a:defRPr>
    </a:lvl7pPr>
    <a:lvl8pPr marL="3200400" algn="l" defTabSz="914400" rtl="0" eaLnBrk="1" latinLnBrk="0" hangingPunct="1">
      <a:defRPr sz="3200" b="1" i="1" u="sng" kern="1200">
        <a:solidFill>
          <a:schemeClr val="tx1"/>
        </a:solidFill>
        <a:latin typeface="Times New Roman" panose="02020603050405020304" pitchFamily="18" charset="0"/>
        <a:ea typeface="SimSun" panose="02010600030101010101" pitchFamily="2" charset="-122"/>
        <a:cs typeface="+mn-cs"/>
      </a:defRPr>
    </a:lvl8pPr>
    <a:lvl9pPr marL="3657600" algn="l" defTabSz="914400" rtl="0" eaLnBrk="1" latinLnBrk="0" hangingPunct="1">
      <a:defRPr sz="3200" b="1" i="1" u="sng" kern="1200">
        <a:solidFill>
          <a:schemeClr val="tx1"/>
        </a:solidFill>
        <a:latin typeface="Times New Roman" panose="02020603050405020304" pitchFamily="18"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CCFF"/>
    <a:srgbClr val="00FFFF"/>
    <a:srgbClr val="FF0066"/>
    <a:srgbClr val="6699FF"/>
    <a:srgbClr val="9999FF"/>
    <a:srgbClr val="000000"/>
    <a:srgbClr val="CCCCFF"/>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64766" autoAdjust="0"/>
  </p:normalViewPr>
  <p:slideViewPr>
    <p:cSldViewPr>
      <p:cViewPr varScale="1">
        <p:scale>
          <a:sx n="80" d="100"/>
          <a:sy n="80" d="100"/>
        </p:scale>
        <p:origin x="-192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26"/>
    </p:cViewPr>
  </p:sorterViewPr>
  <p:notesViewPr>
    <p:cSldViewPr>
      <p:cViewPr varScale="1">
        <p:scale>
          <a:sx n="43" d="100"/>
          <a:sy n="43" d="100"/>
        </p:scale>
        <p:origin x="-141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notesMaster" Target="notesMasters/notesMaster1.xml"/><Relationship Id="rId127" Type="http://schemas.openxmlformats.org/officeDocument/2006/relationships/handoutMaster" Target="handoutMasters/handoutMaster1.xml"/><Relationship Id="rId128" Type="http://schemas.openxmlformats.org/officeDocument/2006/relationships/printerSettings" Target="printerSettings/printerSettings1.bin"/><Relationship Id="rId12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viewProps" Target="viewProps.xml"/><Relationship Id="rId131" Type="http://schemas.openxmlformats.org/officeDocument/2006/relationships/theme" Target="theme/theme1.xml"/><Relationship Id="rId13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 Id="rId2" Type="http://schemas.openxmlformats.org/officeDocument/2006/relationships/image" Target="../media/image16.wmf"/><Relationship Id="rId3"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b="0" i="0" u="none"/>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b="0" i="0" u="none"/>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b="0" i="0" u="none"/>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b="0" i="0" u="none"/>
            </a:lvl1pPr>
          </a:lstStyle>
          <a:p>
            <a:pPr>
              <a:defRPr/>
            </a:pPr>
            <a:fld id="{D6CFEC5E-F460-4E5F-B7A4-E7D7835E4289}" type="slidenum">
              <a:rPr lang="zh-CN" altLang="en-US"/>
              <a:t>‹#›</a:t>
            </a:fld>
            <a:endParaRPr lang="en-US" altLang="zh-CN"/>
          </a:p>
        </p:txBody>
      </p:sp>
    </p:spTree>
    <p:extLst>
      <p:ext uri="{BB962C8B-B14F-4D97-AF65-F5344CB8AC3E}">
        <p14:creationId xmlns:p14="http://schemas.microsoft.com/office/powerpoint/2010/main" val="2172047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b="0" i="0" u="none"/>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b="0" i="0" u="none"/>
            </a:lvl1pPr>
          </a:lstStyle>
          <a:p>
            <a:pPr>
              <a:defRPr/>
            </a:pPr>
            <a:endParaRPr lang="en-US" altLang="zh-CN"/>
          </a:p>
        </p:txBody>
      </p:sp>
      <p:sp>
        <p:nvSpPr>
          <p:cNvPr id="111620"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b="0" i="0" u="none"/>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b="0" i="0" u="none"/>
            </a:lvl1pPr>
          </a:lstStyle>
          <a:p>
            <a:pPr>
              <a:defRPr/>
            </a:pPr>
            <a:fld id="{2C9726BF-F3F7-4480-ABEC-FFCC25B93156}" type="slidenum">
              <a:rPr lang="zh-CN" altLang="en-US"/>
              <a:t>‹#›</a:t>
            </a:fld>
            <a:endParaRPr lang="en-US" altLang="zh-CN"/>
          </a:p>
        </p:txBody>
      </p:sp>
    </p:spTree>
    <p:extLst>
      <p:ext uri="{BB962C8B-B14F-4D97-AF65-F5344CB8AC3E}">
        <p14:creationId xmlns:p14="http://schemas.microsoft.com/office/powerpoint/2010/main" val="2102530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p:spPr>
        <p:txBody>
          <a:bodyPr/>
          <a:lstStyle/>
          <a:p>
            <a:r>
              <a:rPr lang="zh-CN" altLang="en-US" b="1" smtClean="0">
                <a:latin typeface="FZShuTi" panose="02010601030101010101" pitchFamily="2" charset="-122"/>
                <a:ea typeface="FZShuTi" panose="02010601030101010101" pitchFamily="2" charset="-122"/>
              </a:rPr>
              <a:t>∑*上的符号串</a:t>
            </a:r>
            <a:r>
              <a:rPr lang="en-US" altLang="zh-CN" b="1" smtClean="0">
                <a:latin typeface="FZShuTi" panose="02010601030101010101" pitchFamily="2" charset="-122"/>
                <a:ea typeface="FZShuTi" panose="02010601030101010101" pitchFamily="2" charset="-122"/>
              </a:rPr>
              <a:t>t,</a:t>
            </a:r>
            <a:r>
              <a:rPr lang="zh-CN" altLang="en-US" b="1" smtClean="0">
                <a:latin typeface="FZShuTi" panose="02010601030101010101" pitchFamily="2" charset="-122"/>
                <a:ea typeface="FZShuTi" panose="02010601030101010101" pitchFamily="2" charset="-122"/>
              </a:rPr>
              <a:t>若存在一条从初态结点到某一终态结点的道路，且这条路径上所有弧的标记符号链接成的符号串等于</a:t>
            </a:r>
            <a:r>
              <a:rPr lang="en-US" altLang="zh-CN" b="1" smtClean="0">
                <a:latin typeface="FZShuTi" panose="02010601030101010101" pitchFamily="2" charset="-122"/>
                <a:ea typeface="FZShuTi" panose="02010601030101010101" pitchFamily="2" charset="-122"/>
              </a:rPr>
              <a:t>t</a:t>
            </a:r>
            <a:r>
              <a:rPr lang="zh-CN" altLang="en-US" b="1" smtClean="0">
                <a:latin typeface="FZShuTi" panose="02010601030101010101" pitchFamily="2" charset="-122"/>
                <a:ea typeface="FZShuTi" panose="02010601030101010101" pitchFamily="2" charset="-122"/>
              </a:rPr>
              <a:t>被</a:t>
            </a:r>
            <a:r>
              <a:rPr lang="en-US" altLang="zh-CN" b="1" smtClean="0">
                <a:latin typeface="FZShuTi" panose="02010601030101010101" pitchFamily="2" charset="-122"/>
                <a:ea typeface="FZShuTi" panose="02010601030101010101" pitchFamily="2" charset="-122"/>
                <a:sym typeface="Symbol" panose="05050102010706020507" pitchFamily="18" charset="2"/>
              </a:rPr>
              <a:t>DFA</a:t>
            </a:r>
            <a:r>
              <a:rPr lang="zh-CN" altLang="en-US" b="1" smtClean="0">
                <a:latin typeface="FZShuTi" panose="02010601030101010101" pitchFamily="2" charset="-122"/>
                <a:ea typeface="FZShuTi" panose="02010601030101010101" pitchFamily="2" charset="-122"/>
              </a:rPr>
              <a:t> </a:t>
            </a:r>
            <a:r>
              <a:rPr lang="en-US" altLang="zh-CN" b="1" smtClean="0">
                <a:latin typeface="FZShuTi" panose="02010601030101010101" pitchFamily="2" charset="-122"/>
                <a:ea typeface="FZShuTi" panose="02010601030101010101" pitchFamily="2" charset="-122"/>
              </a:rPr>
              <a:t>M</a:t>
            </a:r>
            <a:r>
              <a:rPr lang="zh-CN" altLang="en-US" b="1" smtClean="0">
                <a:latin typeface="FZShuTi" panose="02010601030101010101" pitchFamily="2" charset="-122"/>
                <a:ea typeface="FZShuTi" panose="02010601030101010101" pitchFamily="2" charset="-122"/>
              </a:rPr>
              <a:t>接受</a:t>
            </a:r>
            <a:r>
              <a:rPr lang="en-US" altLang="zh-CN" b="1" smtClean="0">
                <a:latin typeface="FZShuTi" panose="02010601030101010101" pitchFamily="2" charset="-122"/>
                <a:ea typeface="FZShuTi" panose="02010601030101010101" pitchFamily="2" charset="-122"/>
              </a:rPr>
              <a:t>,</a:t>
            </a:r>
            <a:r>
              <a:rPr lang="zh-CN" altLang="en-US" b="1" smtClean="0">
                <a:latin typeface="FZShuTi" panose="02010601030101010101" pitchFamily="2" charset="-122"/>
                <a:ea typeface="FZShuTi" panose="02010601030101010101" pitchFamily="2" charset="-122"/>
              </a:rPr>
              <a:t>则称</a:t>
            </a:r>
            <a:r>
              <a:rPr lang="en-US" altLang="zh-CN" b="1" smtClean="0">
                <a:latin typeface="FZShuTi" panose="02010601030101010101" pitchFamily="2" charset="-122"/>
                <a:ea typeface="FZShuTi" panose="02010601030101010101" pitchFamily="2" charset="-122"/>
              </a:rPr>
              <a:t>t</a:t>
            </a:r>
            <a:r>
              <a:rPr lang="zh-CN" altLang="en-US" b="1" smtClean="0">
                <a:latin typeface="FZShuTi" panose="02010601030101010101" pitchFamily="2" charset="-122"/>
                <a:ea typeface="FZShuTi" panose="02010601030101010101" pitchFamily="2" charset="-122"/>
              </a:rPr>
              <a:t>。若自动机</a:t>
            </a:r>
            <a:r>
              <a:rPr lang="en-US" altLang="zh-CN" b="1" smtClean="0">
                <a:latin typeface="FZShuTi" panose="02010601030101010101" pitchFamily="2" charset="-122"/>
                <a:ea typeface="FZShuTi" panose="02010601030101010101" pitchFamily="2" charset="-122"/>
              </a:rPr>
              <a:t>M</a:t>
            </a:r>
            <a:r>
              <a:rPr lang="zh-CN" altLang="en-US" b="1" smtClean="0">
                <a:latin typeface="FZShuTi" panose="02010601030101010101" pitchFamily="2" charset="-122"/>
                <a:ea typeface="FZShuTi" panose="02010601030101010101" pitchFamily="2" charset="-122"/>
              </a:rPr>
              <a:t>的初态结点又是终态结点，则空字被</a:t>
            </a:r>
            <a:r>
              <a:rPr lang="en-US" altLang="zh-CN" b="1" smtClean="0">
                <a:latin typeface="FZShuTi" panose="02010601030101010101" pitchFamily="2" charset="-122"/>
                <a:ea typeface="FZShuTi" panose="02010601030101010101" pitchFamily="2" charset="-122"/>
                <a:sym typeface="Symbol" panose="05050102010706020507" pitchFamily="18" charset="2"/>
              </a:rPr>
              <a:t>DFA</a:t>
            </a:r>
            <a:r>
              <a:rPr lang="zh-CN" altLang="en-US" b="1" smtClean="0">
                <a:latin typeface="FZShuTi" panose="02010601030101010101" pitchFamily="2" charset="-122"/>
                <a:ea typeface="FZShuTi" panose="02010601030101010101" pitchFamily="2" charset="-122"/>
              </a:rPr>
              <a:t> </a:t>
            </a:r>
            <a:r>
              <a:rPr lang="en-US" altLang="zh-CN" b="1" smtClean="0">
                <a:latin typeface="FZShuTi" panose="02010601030101010101" pitchFamily="2" charset="-122"/>
                <a:ea typeface="FZShuTi" panose="02010601030101010101" pitchFamily="2" charset="-122"/>
              </a:rPr>
              <a:t>M</a:t>
            </a:r>
            <a:r>
              <a:rPr lang="zh-CN" altLang="en-US" b="1" smtClean="0">
                <a:latin typeface="FZShuTi" panose="02010601030101010101" pitchFamily="2" charset="-122"/>
                <a:ea typeface="FZShuTi" panose="02010601030101010101" pitchFamily="2" charset="-122"/>
              </a:rPr>
              <a:t>接受。</a:t>
            </a:r>
            <a:endParaRPr lang="zh-CN" altLang="en-US" smtClean="0"/>
          </a:p>
        </p:txBody>
      </p:sp>
      <p:sp>
        <p:nvSpPr>
          <p:cNvPr id="112644" name="灯片编号占位符 3"/>
          <p:cNvSpPr>
            <a:spLocks noGrp="1"/>
          </p:cNvSpPr>
          <p:nvPr>
            <p:ph type="sldNum" sz="quarter" idx="5"/>
          </p:nvPr>
        </p:nvSpPr>
        <p:spPr>
          <a:noFill/>
        </p:spPr>
        <p:txBody>
          <a:bodyPr/>
          <a:lstStyle/>
          <a:p>
            <a:fld id="{865DD882-472B-45AE-8CE2-D4884652354C}" type="slidenum">
              <a:rPr lang="zh-CN" altLang="en-US" smtClean="0"/>
              <a:t>35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a:noFill/>
        </p:spPr>
        <p:txBody>
          <a:bodyPr/>
          <a:lstStyle/>
          <a:p>
            <a:r>
              <a:rPr lang="zh-CN" altLang="en-US" smtClean="0"/>
              <a:t>对搜有的输入符号</a:t>
            </a:r>
            <a:r>
              <a:rPr lang="en-US" altLang="zh-CN" smtClean="0"/>
              <a:t>a,b</a:t>
            </a:r>
            <a:r>
              <a:rPr lang="zh-CN" altLang="en-US" smtClean="0"/>
              <a:t>，集合</a:t>
            </a:r>
            <a:r>
              <a:rPr lang="en-US" altLang="zh-CN" smtClean="0">
                <a:latin typeface="SimSun" panose="02010600030101010101" pitchFamily="2" charset="-122"/>
              </a:rPr>
              <a:t>{C,D,E,F} </a:t>
            </a:r>
            <a:r>
              <a:rPr lang="zh-CN" altLang="en-US" smtClean="0">
                <a:latin typeface="SimSun" panose="02010600030101010101" pitchFamily="2" charset="-122"/>
              </a:rPr>
              <a:t>的输出都是等价的。</a:t>
            </a:r>
            <a:endParaRPr lang="en-US" altLang="zh-CN" smtClean="0">
              <a:latin typeface="SimSun" panose="02010600030101010101" pitchFamily="2" charset="-122"/>
            </a:endParaRPr>
          </a:p>
          <a:p>
            <a:r>
              <a:rPr lang="zh-CN" altLang="en-US" smtClean="0"/>
              <a:t>选</a:t>
            </a:r>
            <a:r>
              <a:rPr lang="en-US" altLang="zh-CN" smtClean="0"/>
              <a:t>D</a:t>
            </a:r>
            <a:r>
              <a:rPr lang="zh-CN" altLang="en-US" smtClean="0"/>
              <a:t>作为</a:t>
            </a:r>
            <a:r>
              <a:rPr lang="en-US" altLang="zh-CN" smtClean="0">
                <a:latin typeface="SimSun" panose="02010600030101010101" pitchFamily="2" charset="-122"/>
              </a:rPr>
              <a:t>{C,D,E,F}</a:t>
            </a:r>
            <a:r>
              <a:rPr lang="zh-CN" altLang="en-US" smtClean="0">
                <a:latin typeface="SimSun" panose="02010600030101010101" pitchFamily="2" charset="-122"/>
              </a:rPr>
              <a:t>的代表。</a:t>
            </a:r>
            <a:r>
              <a:rPr lang="en-US" altLang="zh-CN" smtClean="0">
                <a:latin typeface="SimSun" panose="02010600030101010101" pitchFamily="2" charset="-122"/>
              </a:rPr>
              <a:t> </a:t>
            </a:r>
            <a:endParaRPr lang="zh-CN" altLang="en-US" smtClean="0"/>
          </a:p>
        </p:txBody>
      </p:sp>
      <p:sp>
        <p:nvSpPr>
          <p:cNvPr id="113668" name="灯片编号占位符 3"/>
          <p:cNvSpPr>
            <a:spLocks noGrp="1"/>
          </p:cNvSpPr>
          <p:nvPr>
            <p:ph type="sldNum" sz="quarter" idx="5"/>
          </p:nvPr>
        </p:nvSpPr>
        <p:spPr>
          <a:noFill/>
        </p:spPr>
        <p:txBody>
          <a:bodyPr/>
          <a:lstStyle/>
          <a:p>
            <a:fld id="{D37974B2-E2AE-4E91-94D9-0F5050DEE3FD}" type="slidenum">
              <a:rPr lang="zh-CN" altLang="en-US" smtClean="0"/>
              <a:t>70</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8872538" cy="6858000"/>
            <a:chOff x="0" y="0"/>
            <a:chExt cx="5589" cy="4320"/>
          </a:xfrm>
        </p:grpSpPr>
        <p:sp>
          <p:nvSpPr>
            <p:cNvPr id="5" name="Rectangle 3" descr="Stationery"/>
            <p:cNvSpPr>
              <a:spLocks noChangeArrowheads="1"/>
            </p:cNvSpPr>
            <p:nvPr/>
          </p:nvSpPr>
          <p:spPr bwMode="white">
            <a:xfrm>
              <a:off x="336" y="150"/>
              <a:ext cx="5253" cy="4026"/>
            </a:xfrm>
            <a:prstGeom prst="rect">
              <a:avLst/>
            </a:prstGeom>
            <a:blipFill dpi="0" rotWithShape="0">
              <a:blip r:embed="rId2" cstate="print"/>
              <a:srcRect/>
              <a:tile tx="0" ty="0" sx="100000" sy="100000" flip="none" algn="tl"/>
            </a:blipFill>
            <a:ln w="9525">
              <a:noFill/>
              <a:miter lim="800000"/>
            </a:ln>
          </p:spPr>
          <p:txBody>
            <a:bodyPr wrap="none" anchor="ctr"/>
            <a:lstStyle/>
            <a:p>
              <a:pPr algn="ctr" eaLnBrk="1" hangingPunct="1">
                <a:defRPr/>
              </a:pPr>
              <a:endParaRPr kumimoji="1" lang="zh-CN" altLang="en-US" sz="2400" b="0" i="0" u="none"/>
            </a:p>
          </p:txBody>
        </p:sp>
        <p:pic>
          <p:nvPicPr>
            <p:cNvPr id="6" name="Picture 4" descr="minispir"/>
            <p:cNvPicPr>
              <a:picLocks noChangeAspect="1" noChangeArrowheads="1"/>
            </p:cNvPicPr>
            <p:nvPr/>
          </p:nvPicPr>
          <p:blipFill>
            <a:blip r:embed="rId3" cstate="print"/>
            <a:srcRect/>
            <a:stretch>
              <a:fillRect/>
            </a:stretch>
          </p:blipFill>
          <p:spPr bwMode="ltGray">
            <a:xfrm>
              <a:off x="0" y="0"/>
              <a:ext cx="670" cy="4320"/>
            </a:xfrm>
            <a:prstGeom prst="rect">
              <a:avLst/>
            </a:prstGeom>
            <a:noFill/>
            <a:ln w="9525">
              <a:noFill/>
              <a:miter lim="800000"/>
              <a:headEnd/>
              <a:tailEnd/>
            </a:ln>
          </p:spPr>
        </p:pic>
      </p:grpSp>
      <p:sp>
        <p:nvSpPr>
          <p:cNvPr id="58373" name="Rectangle 5"/>
          <p:cNvSpPr>
            <a:spLocks noGrp="1" noChangeArrowheads="1"/>
          </p:cNvSpPr>
          <p:nvPr>
            <p:ph type="ctrTitle"/>
          </p:nvPr>
        </p:nvSpPr>
        <p:spPr>
          <a:xfrm>
            <a:off x="962025" y="1925638"/>
            <a:ext cx="7772400" cy="1143000"/>
          </a:xfrm>
        </p:spPr>
        <p:txBody>
          <a:bodyPr/>
          <a:lstStyle>
            <a:lvl1pPr algn="ctr">
              <a:defRPr/>
            </a:lvl1pPr>
          </a:lstStyle>
          <a:p>
            <a:r>
              <a:rPr lang="zh-CN" altLang="en-US"/>
              <a:t>单击此处编辑母版标题样式</a:t>
            </a:r>
            <a:endParaRPr lang="zh-CN" altLang="zh-CN"/>
          </a:p>
        </p:txBody>
      </p:sp>
      <p:sp>
        <p:nvSpPr>
          <p:cNvPr id="5837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r>
              <a:rPr lang="zh-CN" altLang="en-US"/>
              <a:t>单击此处编辑母版副标题样式</a:t>
            </a:r>
          </a:p>
        </p:txBody>
      </p:sp>
      <p:sp>
        <p:nvSpPr>
          <p:cNvPr id="7" name="Rectangle 7"/>
          <p:cNvSpPr>
            <a:spLocks noGrp="1" noChangeArrowheads="1"/>
          </p:cNvSpPr>
          <p:nvPr>
            <p:ph type="dt" sz="half" idx="10"/>
          </p:nvPr>
        </p:nvSpPr>
        <p:spPr>
          <a:xfrm>
            <a:off x="962025" y="6100763"/>
            <a:ext cx="1905000" cy="457200"/>
          </a:xfrm>
        </p:spPr>
        <p:txBody>
          <a:bodyPr/>
          <a:lstStyle>
            <a:lvl1pPr>
              <a:defRPr>
                <a:solidFill>
                  <a:srgbClr val="A08366"/>
                </a:solidFill>
              </a:defRPr>
            </a:lvl1pPr>
          </a:lstStyle>
          <a:p>
            <a:pPr>
              <a:defRPr/>
            </a:pPr>
            <a:endParaRPr lang="en-US" altLang="zh-CN"/>
          </a:p>
        </p:txBody>
      </p:sp>
      <p:sp>
        <p:nvSpPr>
          <p:cNvPr id="8" name="Rectangle 8"/>
          <p:cNvSpPr>
            <a:spLocks noGrp="1" noChangeArrowheads="1"/>
          </p:cNvSpPr>
          <p:nvPr>
            <p:ph type="ftr" sz="quarter" idx="11"/>
          </p:nvPr>
        </p:nvSpPr>
        <p:spPr>
          <a:xfrm>
            <a:off x="3400425" y="6100763"/>
            <a:ext cx="2895600" cy="457200"/>
          </a:xfrm>
        </p:spPr>
        <p:txBody>
          <a:bodyPr/>
          <a:lstStyle>
            <a:lvl1pPr>
              <a:defRPr>
                <a:solidFill>
                  <a:srgbClr val="A08366"/>
                </a:solidFill>
              </a:defRPr>
            </a:lvl1pPr>
          </a:lstStyle>
          <a:p>
            <a:pPr>
              <a:defRPr/>
            </a:pPr>
            <a:endParaRPr lang="en-US" altLang="zh-CN"/>
          </a:p>
        </p:txBody>
      </p:sp>
      <p:sp>
        <p:nvSpPr>
          <p:cNvPr id="9" name="Rectangle 9"/>
          <p:cNvSpPr>
            <a:spLocks noGrp="1" noChangeArrowheads="1"/>
          </p:cNvSpPr>
          <p:nvPr>
            <p:ph type="sldNum" sz="quarter" idx="12"/>
          </p:nvPr>
        </p:nvSpPr>
        <p:spPr>
          <a:xfrm>
            <a:off x="6829425" y="6100763"/>
            <a:ext cx="1905000" cy="457200"/>
          </a:xfrm>
        </p:spPr>
        <p:txBody>
          <a:bodyPr/>
          <a:lstStyle>
            <a:lvl1pPr>
              <a:defRPr>
                <a:solidFill>
                  <a:srgbClr val="A08366"/>
                </a:solidFill>
              </a:defRPr>
            </a:lvl1pPr>
          </a:lstStyle>
          <a:p>
            <a:pPr>
              <a:defRPr/>
            </a:pPr>
            <a:fld id="{77447696-D165-4F0A-A741-216F7EEC07D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67456209-64E4-499D-9001-62F5F7B29A10}"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9900" y="4572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4572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6780A0A8-CBFF-4731-869B-1F67AD8DE269}"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990600" y="3962400"/>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5A2F98D0-48FF-4E7A-A887-610F01BE0562}"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90600" y="18288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953000" y="1828800"/>
            <a:ext cx="3810000" cy="4114800"/>
          </a:xfrm>
        </p:spPr>
        <p:txBody>
          <a:bodyPr/>
          <a:lstStyle/>
          <a:p>
            <a:pPr lvl="0"/>
            <a:endParaRPr lang="zh-CN" altLang="en-US" noProof="0" smtClean="0"/>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C57156AD-F662-4DE1-8EAB-966A26D7462D}"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85950"/>
            <a:ext cx="4013200" cy="4171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22800" y="1885950"/>
            <a:ext cx="4013200" cy="4171950"/>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A4A4ADB-2045-4EF8-89E5-75C19F1113F5}"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微软雅黑"/>
                <a:cs typeface="微软雅黑"/>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21/9/14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8682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54BBA5FC-CF74-4CB2-80B5-F43F41133EF4}"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p:ph type="dt" sz="half" idx="10"/>
          </p:nvPr>
        </p:nvSpPr>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p:txBody>
          <a:bodyPr/>
          <a:lstStyle>
            <a:lvl1pPr>
              <a:defRPr/>
            </a:lvl1pPr>
          </a:lstStyle>
          <a:p>
            <a:pPr>
              <a:defRPr/>
            </a:pPr>
            <a:fld id="{4AA2EF86-26E9-49BB-AC9E-0502EFE46064}"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530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B93510D5-A642-4355-A62A-28B1BB44918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p:ph type="dt" sz="half" idx="10"/>
          </p:nvPr>
        </p:nvSpPr>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p:txBody>
          <a:bodyPr/>
          <a:lstStyle>
            <a:lvl1pPr>
              <a:defRPr/>
            </a:lvl1pPr>
          </a:lstStyle>
          <a:p>
            <a:pPr>
              <a:defRPr/>
            </a:pPr>
            <a:fld id="{67653018-266F-40C5-B0A2-1748D4526EE0}"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dt" sz="half" idx="10"/>
          </p:nvPr>
        </p:nvSpPr>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p:txBody>
          <a:bodyPr/>
          <a:lstStyle>
            <a:lvl1pPr>
              <a:defRPr/>
            </a:lvl1pPr>
          </a:lstStyle>
          <a:p>
            <a:pPr>
              <a:defRPr/>
            </a:pPr>
            <a:fld id="{D90A7F5E-CC1A-4579-A2AD-76D88AAA9CBB}"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p:txBody>
          <a:bodyPr/>
          <a:lstStyle>
            <a:lvl1pPr>
              <a:defRPr/>
            </a:lvl1pPr>
          </a:lstStyle>
          <a:p>
            <a:pPr>
              <a:defRPr/>
            </a:pPr>
            <a:fld id="{23B95550-8260-41A4-85D4-87035037110F}"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53698085-A298-4E58-8CFD-1EB37DA7F51A}"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dt" sz="half" idx="10"/>
          </p:nvPr>
        </p:nvSpPr>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p:txBody>
          <a:bodyPr/>
          <a:lstStyle>
            <a:lvl1pPr>
              <a:defRPr/>
            </a:lvl1pPr>
          </a:lstStyle>
          <a:p>
            <a:pPr>
              <a:defRPr/>
            </a:pPr>
            <a:fld id="{E1E134EE-10F5-4475-B11C-6DDFF2ECCBF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grpSp>
        <p:nvGrpSpPr>
          <p:cNvPr id="7170" name="Group 2"/>
          <p:cNvGrpSpPr/>
          <p:nvPr/>
        </p:nvGrpSpPr>
        <p:grpSpPr bwMode="auto">
          <a:xfrm>
            <a:off x="0" y="0"/>
            <a:ext cx="8872538" cy="6858000"/>
            <a:chOff x="0" y="0"/>
            <a:chExt cx="5589" cy="4320"/>
          </a:xfrm>
        </p:grpSpPr>
        <p:sp>
          <p:nvSpPr>
            <p:cNvPr id="1032" name="Rectangle 3"/>
            <p:cNvSpPr>
              <a:spLocks noChangeArrowheads="1"/>
            </p:cNvSpPr>
            <p:nvPr/>
          </p:nvSpPr>
          <p:spPr bwMode="ltGray">
            <a:xfrm>
              <a:off x="336" y="150"/>
              <a:ext cx="5253" cy="4026"/>
            </a:xfrm>
            <a:prstGeom prst="rect">
              <a:avLst/>
            </a:prstGeom>
            <a:solidFill>
              <a:schemeClr val="bg1"/>
            </a:solidFill>
            <a:ln w="9525">
              <a:noFill/>
              <a:miter lim="800000"/>
            </a:ln>
          </p:spPr>
          <p:txBody>
            <a:bodyPr wrap="none" anchor="ctr"/>
            <a:lstStyle/>
            <a:p>
              <a:pPr algn="ctr" eaLnBrk="1" hangingPunct="1">
                <a:defRPr/>
              </a:pPr>
              <a:endParaRPr kumimoji="1" lang="zh-CN" altLang="en-US" sz="2400" b="0" i="0" u="none"/>
            </a:p>
          </p:txBody>
        </p:sp>
        <p:pic>
          <p:nvPicPr>
            <p:cNvPr id="7177" name="Picture 4" descr="minispir"/>
            <p:cNvPicPr>
              <a:picLocks noChangeAspect="1" noChangeArrowheads="1"/>
            </p:cNvPicPr>
            <p:nvPr/>
          </p:nvPicPr>
          <p:blipFill>
            <a:blip r:embed="rId17" cstate="print"/>
            <a:srcRect/>
            <a:stretch>
              <a:fillRect/>
            </a:stretch>
          </p:blipFill>
          <p:spPr bwMode="ltGray">
            <a:xfrm>
              <a:off x="0" y="0"/>
              <a:ext cx="670" cy="4320"/>
            </a:xfrm>
            <a:prstGeom prst="rect">
              <a:avLst/>
            </a:prstGeom>
            <a:noFill/>
            <a:ln w="9525">
              <a:noFill/>
              <a:miter lim="800000"/>
              <a:headEnd/>
              <a:tailEnd/>
            </a:ln>
          </p:spPr>
        </p:pic>
        <p:sp>
          <p:nvSpPr>
            <p:cNvPr id="1034" name="Line 5"/>
            <p:cNvSpPr>
              <a:spLocks noChangeShapeType="1"/>
            </p:cNvSpPr>
            <p:nvPr/>
          </p:nvSpPr>
          <p:spPr bwMode="ltGray">
            <a:xfrm>
              <a:off x="640" y="1008"/>
              <a:ext cx="4880" cy="0"/>
            </a:xfrm>
            <a:prstGeom prst="line">
              <a:avLst/>
            </a:prstGeom>
            <a:noFill/>
            <a:ln w="3175">
              <a:solidFill>
                <a:schemeClr val="bg2"/>
              </a:solidFill>
              <a:round/>
            </a:ln>
          </p:spPr>
          <p:txBody>
            <a:bodyPr wrap="none" anchor="ctr"/>
            <a:lstStyle/>
            <a:p>
              <a:pPr>
                <a:defRPr/>
              </a:pPr>
              <a:endParaRPr lang="zh-CN" altLang="en-US"/>
            </a:p>
          </p:txBody>
        </p:sp>
      </p:grpSp>
      <p:sp>
        <p:nvSpPr>
          <p:cNvPr id="7171" name="Rectangle 6"/>
          <p:cNvSpPr>
            <a:spLocks noGrp="1" noChangeArrowheads="1"/>
          </p:cNvSpPr>
          <p:nvPr>
            <p:ph type="title"/>
          </p:nvPr>
        </p:nvSpPr>
        <p:spPr bwMode="auto">
          <a:xfrm>
            <a:off x="990600" y="4572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7172" name="Rectangle 7"/>
          <p:cNvSpPr>
            <a:spLocks noGrp="1" noChangeArrowheads="1"/>
          </p:cNvSpPr>
          <p:nvPr>
            <p:ph type="body" idx="1"/>
          </p:nvPr>
        </p:nvSpPr>
        <p:spPr bwMode="auto">
          <a:xfrm>
            <a:off x="990600" y="1828800"/>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52" name="Rectangle 8"/>
          <p:cNvSpPr>
            <a:spLocks noGrp="1" noChangeArrowheads="1"/>
          </p:cNvSpPr>
          <p:nvPr>
            <p:ph type="dt" sz="half" idx="2"/>
          </p:nvPr>
        </p:nvSpPr>
        <p:spPr bwMode="auto">
          <a:xfrm>
            <a:off x="990600" y="60960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50000"/>
              </a:spcBef>
              <a:defRPr sz="1400" b="0" i="0" u="none">
                <a:solidFill>
                  <a:schemeClr val="bg2"/>
                </a:solidFill>
              </a:defRPr>
            </a:lvl1pPr>
          </a:lstStyle>
          <a:p>
            <a:pPr>
              <a:defRPr/>
            </a:pPr>
            <a:endParaRPr lang="en-US" altLang="zh-CN"/>
          </a:p>
        </p:txBody>
      </p:sp>
      <p:sp>
        <p:nvSpPr>
          <p:cNvPr id="57353" name="Rectangle 9"/>
          <p:cNvSpPr>
            <a:spLocks noGrp="1" noChangeArrowheads="1"/>
          </p:cNvSpPr>
          <p:nvPr>
            <p:ph type="ftr" sz="quarter" idx="3"/>
          </p:nvPr>
        </p:nvSpPr>
        <p:spPr bwMode="auto">
          <a:xfrm>
            <a:off x="3429000" y="60960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spcBef>
                <a:spcPct val="50000"/>
              </a:spcBef>
              <a:defRPr sz="1400" b="0" i="0" u="none">
                <a:solidFill>
                  <a:schemeClr val="bg2"/>
                </a:solidFill>
              </a:defRPr>
            </a:lvl1pPr>
          </a:lstStyle>
          <a:p>
            <a:pPr>
              <a:defRPr/>
            </a:pPr>
            <a:endParaRPr lang="en-US" altLang="zh-CN"/>
          </a:p>
        </p:txBody>
      </p:sp>
      <p:sp>
        <p:nvSpPr>
          <p:cNvPr id="57354" name="Rectangle 10"/>
          <p:cNvSpPr>
            <a:spLocks noGrp="1" noChangeArrowheads="1"/>
          </p:cNvSpPr>
          <p:nvPr>
            <p:ph type="sldNum" sz="quarter" idx="4"/>
          </p:nvPr>
        </p:nvSpPr>
        <p:spPr bwMode="auto">
          <a:xfrm>
            <a:off x="6858000" y="60960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b="0" i="0" u="none">
                <a:solidFill>
                  <a:schemeClr val="bg2"/>
                </a:solidFill>
              </a:defRPr>
            </a:lvl1pPr>
          </a:lstStyle>
          <a:p>
            <a:pPr>
              <a:defRPr/>
            </a:pPr>
            <a:fld id="{53CF40AC-CC98-49DA-845C-920381F096CA}"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SimSun"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90000"/>
        <a:buFont typeface="Monotype Sorts" pitchFamily="2" charset="2"/>
        <a:buChar char="4"/>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2.png"/></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lex-yacc%E4%BD%BF%E7%94%A8%E8%AF%B4%E6%98%8E.p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EADME.txt" TargetMode="External"/><Relationship Id="rId3" Type="http://schemas.openxmlformats.org/officeDocument/2006/relationships/hyperlink" Target="stanford%5C%E4%BD%9C%E4%B8%9A%E5%92%8C%E5%AE%9E%E9%AA%8C%5Cwww.cs.princeton.edu%20%20appel%20modern%20java%20JLex%20curre.png" TargetMode="External"/></Relationships>
</file>

<file path=ppt/slides/_rels/slide124.xml.rels><?xml version="1.0" encoding="UTF-8" standalone="yes"?>
<Relationships xmlns="http://schemas.openxmlformats.org/package/2006/relationships"><Relationship Id="rId3" Type="http://schemas.openxmlformats.org/officeDocument/2006/relationships/hyperlink" Target="http://blog.csdn.net/u014594922/article/details/51224231" TargetMode="External"/><Relationship Id="rId4" Type="http://schemas.openxmlformats.org/officeDocument/2006/relationships/hyperlink" Target="%E9%A1%B5PL0%E8%AF%AD%E8%A8%80%E7%BC%96%E8%AF%91%E9%87%8A%E8%AF%BB38%E9%A1%B51281%E8%A1%8C%E8%AF%8D%E6%B3%955%E9%A1%B5.docx" TargetMode="External"/><Relationship Id="rId5" Type="http://schemas.openxmlformats.org/officeDocument/2006/relationships/hyperlink" Target="http://blog.csdn.net/lifanxi/article/details/3833" TargetMode="External"/><Relationship Id="rId1" Type="http://schemas.openxmlformats.org/officeDocument/2006/relationships/slideLayout" Target="../slideLayouts/slideLayout2.xml"/><Relationship Id="rId2" Type="http://schemas.openxmlformats.org/officeDocument/2006/relationships/hyperlink" Target="%E4%BD%BF%E7%94%A8FLEX%E8%AF%8D%E6%B3%95%E5%88%86%E6%9E%90%E5%99%A8%E7%94%9F%E6%88%90%E5%99%A8%E4%BA%A7%E7%94%9FC%E8%AF%AD%E8%A8%80%E8%AF%8D%E6%B3%95%E5%88%86%E6%9E%90.docx" TargetMode="Externa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5" Type="http://schemas.openxmlformats.org/officeDocument/2006/relationships/oleObject" Target="../embeddings/oleObject3.bin"/><Relationship Id="rId6"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blog.csdn.net/lifanxi/article/details/3833" TargetMode="External"/><Relationship Id="rId4" Type="http://schemas.openxmlformats.org/officeDocument/2006/relationships/hyperlink" Target="%E4%BD%BF%E7%94%A8FLEX%E8%AF%8D%E6%B3%95%E5%88%86%E6%9E%90%E5%99%A8%E7%94%9F%E6%88%90%E5%99%A8%E4%BA%A7%E7%94%9FC%E8%AF%AD%E8%A8%80%E8%AF%8D%E6%B3%95%E5%88%86%E6%9E%90.docx" TargetMode="External"/><Relationship Id="rId5" Type="http://schemas.openxmlformats.org/officeDocument/2006/relationships/hyperlink" Target="http://blog.csdn.net/u014594922/article/details/51224231" TargetMode="External"/><Relationship Id="rId1" Type="http://schemas.openxmlformats.org/officeDocument/2006/relationships/slideLayout" Target="../slideLayouts/slideLayout2.xml"/><Relationship Id="rId2" Type="http://schemas.openxmlformats.org/officeDocument/2006/relationships/hyperlink" Target="%E9%A1%B5PL0%E8%AF%AD%E8%A8%80%E7%BC%96%E8%AF%91%E9%87%8A%E8%AF%BB38%E9%A1%B51281%E8%A1%8C%E8%AF%8D%E6%B3%955%E9%A1%B5.doc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Microsoft_Excel_97_-_2004____1.xls"/><Relationship Id="rId4"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emf"/><Relationship Id="rId5" Type="http://schemas.openxmlformats.org/officeDocument/2006/relationships/oleObject" Target="../embeddings/oleObject5.bin"/><Relationship Id="rId6" Type="http://schemas.openxmlformats.org/officeDocument/2006/relationships/image" Target="../media/image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5" Type="http://schemas.openxmlformats.org/officeDocument/2006/relationships/slide" Target="slide6.xml"/><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slide" Target="slide2.xml"/><Relationship Id="rId1" Type="http://schemas.openxmlformats.org/officeDocument/2006/relationships/slideLayout" Target="../slideLayouts/slideLayout2.xml"/><Relationship Id="rId2" Type="http://schemas.openxmlformats.org/officeDocument/2006/relationships/slide" Target="slide3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3.wmf"/><Relationship Id="rId5" Type="http://schemas.openxmlformats.org/officeDocument/2006/relationships/oleObject" Target="../embeddings/oleObject7.bin"/><Relationship Id="rId6" Type="http://schemas.openxmlformats.org/officeDocument/2006/relationships/image" Target="../media/image14.wmf"/><Relationship Id="rId7" Type="http://schemas.openxmlformats.org/officeDocument/2006/relationships/oleObject" Target="../embeddings/oleObject8.bin"/><Relationship Id="rId8" Type="http://schemas.openxmlformats.org/officeDocument/2006/relationships/image" Target="../media/image15.wmf"/><Relationship Id="rId9" Type="http://schemas.openxmlformats.org/officeDocument/2006/relationships/oleObject" Target="../embeddings/oleObject9.bin"/><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4.wmf"/><Relationship Id="rId5" Type="http://schemas.openxmlformats.org/officeDocument/2006/relationships/oleObject" Target="../embeddings/oleObject11.bin"/><Relationship Id="rId6" Type="http://schemas.openxmlformats.org/officeDocument/2006/relationships/image" Target="../media/image16.wmf"/><Relationship Id="rId7" Type="http://schemas.openxmlformats.org/officeDocument/2006/relationships/oleObject" Target="../embeddings/oleObject12.bin"/><Relationship Id="rId8" Type="http://schemas.openxmlformats.org/officeDocument/2006/relationships/image" Target="../media/image17.wmf"/><Relationship Id="rId9" Type="http://schemas.openxmlformats.org/officeDocument/2006/relationships/oleObject" Target="../embeddings/oleObject13.bin"/><Relationship Id="rId1" Type="http://schemas.openxmlformats.org/officeDocument/2006/relationships/vmlDrawing" Target="../drawings/vmlDrawing6.vml"/><Relationship Id="rId2"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457200"/>
            <a:ext cx="7758113" cy="1387475"/>
          </a:xfrm>
        </p:spPr>
        <p:txBody>
          <a:bodyPr/>
          <a:lstStyle/>
          <a:p>
            <a:pPr eaLnBrk="1" hangingPunct="1"/>
            <a:r>
              <a:rPr lang="zh-CN" altLang="en-US" sz="2800" smtClean="0">
                <a:solidFill>
                  <a:srgbClr val="000000"/>
                </a:solidFill>
              </a:rPr>
              <a:t/>
            </a:r>
            <a:br>
              <a:rPr lang="zh-CN" altLang="en-US" sz="2800" smtClean="0">
                <a:solidFill>
                  <a:srgbClr val="000000"/>
                </a:solidFill>
              </a:rPr>
            </a:br>
            <a:endParaRPr lang="zh-CN" altLang="en-US" sz="2800" smtClean="0">
              <a:solidFill>
                <a:srgbClr val="000000"/>
              </a:solidFill>
            </a:endParaRPr>
          </a:p>
        </p:txBody>
      </p:sp>
      <p:sp>
        <p:nvSpPr>
          <p:cNvPr id="10243" name="Rectangle 3"/>
          <p:cNvSpPr>
            <a:spLocks noGrp="1" noChangeArrowheads="1"/>
          </p:cNvSpPr>
          <p:nvPr>
            <p:ph idx="1"/>
          </p:nvPr>
        </p:nvSpPr>
        <p:spPr>
          <a:xfrm>
            <a:off x="1000125" y="1714500"/>
            <a:ext cx="7772400" cy="4357688"/>
          </a:xfrm>
        </p:spPr>
        <p:txBody>
          <a:bodyPr/>
          <a:lstStyle/>
          <a:p>
            <a:pPr eaLnBrk="1" hangingPunct="1">
              <a:spcBef>
                <a:spcPct val="50000"/>
              </a:spcBef>
              <a:buClrTx/>
              <a:buSzTx/>
              <a:buFontTx/>
              <a:buChar char="•"/>
            </a:pPr>
            <a:r>
              <a:rPr lang="zh-CN" altLang="en-US" sz="4000" dirty="0" smtClean="0">
                <a:solidFill>
                  <a:srgbClr val="0000FF"/>
                </a:solidFill>
                <a:ea typeface="LiSu" panose="02010509060101010101" pitchFamily="49" charset="-122"/>
              </a:rPr>
              <a:t>词法分析程序的设计</a:t>
            </a:r>
            <a:endParaRPr lang="en-US" altLang="zh-CN" sz="4000" dirty="0" smtClean="0">
              <a:solidFill>
                <a:srgbClr val="0000FF"/>
              </a:solidFill>
              <a:ea typeface="LiSu" panose="02010509060101010101" pitchFamily="49" charset="-122"/>
            </a:endParaRPr>
          </a:p>
          <a:p>
            <a:pPr eaLnBrk="1" hangingPunct="1">
              <a:spcBef>
                <a:spcPct val="50000"/>
              </a:spcBef>
              <a:buClrTx/>
              <a:buSzTx/>
              <a:buFontTx/>
              <a:buChar char="•"/>
            </a:pPr>
            <a:r>
              <a:rPr lang="zh-CN" altLang="en-US" sz="4000" dirty="0" smtClean="0">
                <a:solidFill>
                  <a:srgbClr val="0000FF"/>
                </a:solidFill>
                <a:ea typeface="LiSu" panose="02010509060101010101" pitchFamily="49" charset="-122"/>
              </a:rPr>
              <a:t>单词的描述</a:t>
            </a:r>
            <a:r>
              <a:rPr lang="en-US" altLang="zh-CN" sz="4000" dirty="0" smtClean="0">
                <a:solidFill>
                  <a:srgbClr val="0000FF"/>
                </a:solidFill>
                <a:ea typeface="LiSu" panose="02010509060101010101" pitchFamily="49" charset="-122"/>
              </a:rPr>
              <a:t>(</a:t>
            </a:r>
            <a:r>
              <a:rPr lang="zh-CN" altLang="en-US" sz="4000" dirty="0" smtClean="0">
                <a:solidFill>
                  <a:srgbClr val="0000FF"/>
                </a:solidFill>
                <a:ea typeface="LiSu" panose="02010509060101010101" pitchFamily="49" charset="-122"/>
              </a:rPr>
              <a:t>定义</a:t>
            </a:r>
            <a:r>
              <a:rPr lang="en-US" altLang="zh-CN" sz="4000" dirty="0" smtClean="0">
                <a:solidFill>
                  <a:srgbClr val="0000FF"/>
                </a:solidFill>
                <a:ea typeface="LiSu" panose="02010509060101010101" pitchFamily="49" charset="-122"/>
              </a:rPr>
              <a:t>)</a:t>
            </a:r>
            <a:r>
              <a:rPr lang="zh-CN" altLang="en-US" sz="4000" dirty="0" smtClean="0">
                <a:solidFill>
                  <a:srgbClr val="0000FF"/>
                </a:solidFill>
                <a:ea typeface="LiSu" panose="02010509060101010101" pitchFamily="49" charset="-122"/>
              </a:rPr>
              <a:t>工具</a:t>
            </a:r>
          </a:p>
          <a:p>
            <a:pPr eaLnBrk="1" hangingPunct="1">
              <a:spcBef>
                <a:spcPct val="50000"/>
              </a:spcBef>
              <a:buClrTx/>
              <a:buSzTx/>
              <a:buFontTx/>
              <a:buChar char="•"/>
            </a:pPr>
            <a:r>
              <a:rPr lang="zh-CN" altLang="en-US" sz="4000" dirty="0" smtClean="0">
                <a:solidFill>
                  <a:srgbClr val="0000FF"/>
                </a:solidFill>
                <a:ea typeface="LiSu" panose="02010509060101010101" pitchFamily="49" charset="-122"/>
              </a:rPr>
              <a:t>单词的识别系统</a:t>
            </a:r>
          </a:p>
          <a:p>
            <a:pPr eaLnBrk="1" hangingPunct="1">
              <a:spcBef>
                <a:spcPct val="50000"/>
              </a:spcBef>
              <a:buClrTx/>
              <a:buSzTx/>
              <a:buFontTx/>
              <a:buChar char="•"/>
            </a:pPr>
            <a:r>
              <a:rPr lang="zh-CN" altLang="en-US" sz="4000" dirty="0" smtClean="0">
                <a:solidFill>
                  <a:srgbClr val="0000FF"/>
                </a:solidFill>
                <a:ea typeface="LiSu" panose="02010509060101010101" pitchFamily="49" charset="-122"/>
              </a:rPr>
              <a:t>实现词法分析程序的自动构造</a:t>
            </a:r>
            <a:endParaRPr lang="zh-CN" altLang="en-US" sz="4000" dirty="0" smtClean="0"/>
          </a:p>
        </p:txBody>
      </p:sp>
      <p:sp>
        <p:nvSpPr>
          <p:cNvPr id="6" name="Rectangle 4"/>
          <p:cNvSpPr txBox="1">
            <a:spLocks noChangeArrowheads="1"/>
          </p:cNvSpPr>
          <p:nvPr/>
        </p:nvSpPr>
        <p:spPr bwMode="auto">
          <a:xfrm>
            <a:off x="990600" y="457200"/>
            <a:ext cx="7772400" cy="1143000"/>
          </a:xfrm>
          <a:prstGeom prst="rect">
            <a:avLst/>
          </a:prstGeom>
          <a:noFill/>
          <a:ln w="9525">
            <a:noFill/>
            <a:miter lim="800000"/>
          </a:ln>
          <a:effectLst/>
        </p:spPr>
        <p:txBody>
          <a:bodyPr anchor="ctr"/>
          <a:lstStyle/>
          <a:p>
            <a:pPr eaLnBrk="1" hangingPunct="1">
              <a:defRPr/>
            </a:pPr>
            <a:r>
              <a:rPr kumimoji="1" lang="zh-CN" altLang="en-US" sz="4400" i="0" u="none" kern="0" dirty="0" smtClean="0">
                <a:solidFill>
                  <a:schemeClr val="tx2"/>
                </a:solidFill>
                <a:latin typeface="+mj-lt"/>
                <a:ea typeface="+mj-ea"/>
                <a:cs typeface="+mj-cs"/>
              </a:rPr>
              <a:t>第</a:t>
            </a:r>
            <a:r>
              <a:rPr kumimoji="1" lang="en-US" altLang="zh-CN" sz="4400" i="0" u="none" kern="0" dirty="0" smtClean="0">
                <a:solidFill>
                  <a:schemeClr val="tx2"/>
                </a:solidFill>
                <a:latin typeface="+mj-lt"/>
                <a:ea typeface="+mj-ea"/>
                <a:cs typeface="+mj-cs"/>
              </a:rPr>
              <a:t>3</a:t>
            </a:r>
            <a:r>
              <a:rPr kumimoji="1" lang="zh-CN" altLang="en-US" sz="4400" i="0" u="none" kern="0" dirty="0" smtClean="0">
                <a:solidFill>
                  <a:schemeClr val="tx2"/>
                </a:solidFill>
                <a:latin typeface="+mj-lt"/>
                <a:ea typeface="+mj-ea"/>
                <a:cs typeface="+mj-cs"/>
              </a:rPr>
              <a:t>章  </a:t>
            </a:r>
            <a:r>
              <a:rPr kumimoji="1" lang="zh-CN" altLang="en-US" sz="4400" i="0" u="none" kern="0" dirty="0">
                <a:solidFill>
                  <a:schemeClr val="tx2"/>
                </a:solidFill>
                <a:latin typeface="+mj-lt"/>
                <a:ea typeface="+mj-ea"/>
                <a:cs typeface="+mj-cs"/>
              </a:rPr>
              <a:t>词法分析</a:t>
            </a:r>
            <a:endParaRPr kumimoji="1" lang="en-US" altLang="zh-CN" sz="4400" i="0" u="none" kern="0" dirty="0">
              <a:solidFill>
                <a:schemeClr val="tx2"/>
              </a:solidFill>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12969630-118D-48CF-B661-919413564624}" type="slidenum">
              <a:rPr lang="zh-CN" altLang="en-US" smtClean="0"/>
              <a:t>10</a:t>
            </a:fld>
            <a:endParaRPr lang="en-US" altLang="zh-CN" smtClean="0"/>
          </a:p>
        </p:txBody>
      </p:sp>
      <p:sp>
        <p:nvSpPr>
          <p:cNvPr id="18435" name="Text Box 2"/>
          <p:cNvSpPr txBox="1">
            <a:spLocks noChangeArrowheads="1"/>
          </p:cNvSpPr>
          <p:nvPr/>
        </p:nvSpPr>
        <p:spPr bwMode="auto">
          <a:xfrm>
            <a:off x="857250" y="931863"/>
            <a:ext cx="7829550" cy="2354262"/>
          </a:xfrm>
          <a:prstGeom prst="rect">
            <a:avLst/>
          </a:prstGeom>
          <a:noFill/>
          <a:ln w="9525">
            <a:noFill/>
            <a:miter lim="800000"/>
          </a:ln>
        </p:spPr>
        <p:txBody>
          <a:bodyPr>
            <a:spAutoFit/>
          </a:bodyPr>
          <a:lstStyle/>
          <a:p>
            <a:pPr>
              <a:spcBef>
                <a:spcPct val="10000"/>
              </a:spcBef>
            </a:pPr>
            <a:r>
              <a:rPr lang="zh-CN" altLang="en-US" sz="3600" i="0" u="none">
                <a:latin typeface="STXinwei" panose="02010800040101010101" pitchFamily="2" charset="-122"/>
                <a:ea typeface="STXinwei" panose="02010800040101010101" pitchFamily="2" charset="-122"/>
              </a:rPr>
              <a:t>词法分析的设计形式</a:t>
            </a:r>
          </a:p>
          <a:p>
            <a:pPr>
              <a:spcBef>
                <a:spcPct val="10000"/>
              </a:spcBef>
            </a:pPr>
            <a:r>
              <a:rPr lang="zh-CN" altLang="en-US" sz="3600" i="0" u="none">
                <a:latin typeface="STXinwei" panose="02010800040101010101" pitchFamily="2" charset="-122"/>
                <a:ea typeface="STXinwei" panose="02010800040101010101" pitchFamily="2" charset="-122"/>
              </a:rPr>
              <a:t>     </a:t>
            </a:r>
            <a:r>
              <a:rPr lang="en-US" altLang="zh-CN" sz="3600" i="0" u="none">
                <a:latin typeface="STXinwei" panose="02010800040101010101" pitchFamily="2" charset="-122"/>
                <a:ea typeface="STXinwei" panose="02010800040101010101" pitchFamily="2" charset="-122"/>
              </a:rPr>
              <a:t>(</a:t>
            </a:r>
            <a:r>
              <a:rPr lang="zh-CN" altLang="en-US" sz="3600" i="0" u="none">
                <a:latin typeface="STXinwei" panose="02010800040101010101" pitchFamily="2" charset="-122"/>
                <a:ea typeface="STXinwei" panose="02010800040101010101" pitchFamily="2" charset="-122"/>
              </a:rPr>
              <a:t>1</a:t>
            </a:r>
            <a:r>
              <a:rPr lang="en-US" altLang="zh-CN" sz="3600" i="0" u="none">
                <a:latin typeface="STXinwei" panose="02010800040101010101" pitchFamily="2" charset="-122"/>
                <a:ea typeface="STXinwei" panose="02010800040101010101" pitchFamily="2" charset="-122"/>
              </a:rPr>
              <a:t>)</a:t>
            </a:r>
            <a:r>
              <a:rPr lang="zh-CN" altLang="en-US" sz="3600" i="0" u="none">
                <a:latin typeface="STXinwei" panose="02010800040101010101" pitchFamily="2" charset="-122"/>
                <a:ea typeface="STXinwei" panose="02010800040101010101" pitchFamily="2" charset="-122"/>
              </a:rPr>
              <a:t>设计成一个独立程序，完成词法分析的任务，结果以文件的形式组织，做为语法分析的输入</a:t>
            </a:r>
          </a:p>
        </p:txBody>
      </p:sp>
      <p:sp>
        <p:nvSpPr>
          <p:cNvPr id="18436" name="Oval 3"/>
          <p:cNvSpPr>
            <a:spLocks noChangeArrowheads="1"/>
          </p:cNvSpPr>
          <p:nvPr/>
        </p:nvSpPr>
        <p:spPr bwMode="auto">
          <a:xfrm>
            <a:off x="838200" y="3810000"/>
            <a:ext cx="1828800" cy="1905000"/>
          </a:xfrm>
          <a:prstGeom prst="ellipse">
            <a:avLst/>
          </a:prstGeom>
          <a:solidFill>
            <a:schemeClr val="folHlink"/>
          </a:solidFill>
          <a:ln w="28575">
            <a:solidFill>
              <a:schemeClr val="tx1"/>
            </a:solidFill>
            <a:round/>
          </a:ln>
        </p:spPr>
        <p:txBody>
          <a:bodyPr wrap="none" anchor="ctr"/>
          <a:lstStyle/>
          <a:p>
            <a:pPr algn="ctr" fontAlgn="ctr"/>
            <a:r>
              <a:rPr lang="zh-CN" altLang="en-US" sz="3600">
                <a:ea typeface="STXinwei" panose="02010800040101010101" pitchFamily="2" charset="-122"/>
              </a:rPr>
              <a:t>源程序</a:t>
            </a:r>
          </a:p>
        </p:txBody>
      </p:sp>
      <p:sp>
        <p:nvSpPr>
          <p:cNvPr id="18437" name="AutoShape 4"/>
          <p:cNvSpPr>
            <a:spLocks noChangeArrowheads="1"/>
          </p:cNvSpPr>
          <p:nvPr/>
        </p:nvSpPr>
        <p:spPr bwMode="auto">
          <a:xfrm>
            <a:off x="2667000" y="4724400"/>
            <a:ext cx="685800" cy="228600"/>
          </a:xfrm>
          <a:prstGeom prst="rightArrow">
            <a:avLst>
              <a:gd name="adj1" fmla="val 50000"/>
              <a:gd name="adj2" fmla="val 75000"/>
            </a:avLst>
          </a:prstGeom>
          <a:solidFill>
            <a:schemeClr val="tx1"/>
          </a:solidFill>
          <a:ln w="9525">
            <a:solidFill>
              <a:schemeClr val="tx1"/>
            </a:solidFill>
            <a:miter lim="800000"/>
          </a:ln>
        </p:spPr>
        <p:txBody>
          <a:bodyPr wrap="none" anchor="ctr"/>
          <a:lstStyle/>
          <a:p>
            <a:endParaRPr lang="zh-CN" altLang="en-US"/>
          </a:p>
        </p:txBody>
      </p:sp>
      <p:sp>
        <p:nvSpPr>
          <p:cNvPr id="18438" name="Oval 5"/>
          <p:cNvSpPr>
            <a:spLocks noChangeArrowheads="1"/>
          </p:cNvSpPr>
          <p:nvPr/>
        </p:nvSpPr>
        <p:spPr bwMode="auto">
          <a:xfrm>
            <a:off x="3352800" y="3733800"/>
            <a:ext cx="1828800" cy="2133600"/>
          </a:xfrm>
          <a:prstGeom prst="ellipse">
            <a:avLst/>
          </a:prstGeom>
          <a:solidFill>
            <a:schemeClr val="folHlink"/>
          </a:solidFill>
          <a:ln w="38100">
            <a:solidFill>
              <a:schemeClr val="tx1"/>
            </a:solidFill>
            <a:round/>
          </a:ln>
        </p:spPr>
        <p:txBody>
          <a:bodyPr wrap="none" anchor="ctr"/>
          <a:lstStyle/>
          <a:p>
            <a:pPr algn="ctr" fontAlgn="ctr"/>
            <a:r>
              <a:rPr lang="zh-CN" altLang="en-US" sz="3600">
                <a:ea typeface="STXinwei" panose="02010800040101010101" pitchFamily="2" charset="-122"/>
              </a:rPr>
              <a:t>词法</a:t>
            </a:r>
          </a:p>
          <a:p>
            <a:pPr algn="ctr" fontAlgn="ctr"/>
            <a:r>
              <a:rPr lang="zh-CN" altLang="en-US" sz="3600">
                <a:ea typeface="STXinwei" panose="02010800040101010101" pitchFamily="2" charset="-122"/>
              </a:rPr>
              <a:t>分析</a:t>
            </a:r>
          </a:p>
        </p:txBody>
      </p:sp>
      <p:sp>
        <p:nvSpPr>
          <p:cNvPr id="18439" name="Line 7"/>
          <p:cNvSpPr>
            <a:spLocks noChangeShapeType="1"/>
          </p:cNvSpPr>
          <p:nvPr/>
        </p:nvSpPr>
        <p:spPr bwMode="auto">
          <a:xfrm flipV="1">
            <a:off x="5181600" y="3810000"/>
            <a:ext cx="1143000" cy="1066800"/>
          </a:xfrm>
          <a:prstGeom prst="line">
            <a:avLst/>
          </a:prstGeom>
          <a:noFill/>
          <a:ln w="76200">
            <a:solidFill>
              <a:schemeClr val="tx1"/>
            </a:solidFill>
            <a:round/>
            <a:tailEnd type="triangle" w="med" len="med"/>
          </a:ln>
        </p:spPr>
        <p:txBody>
          <a:bodyPr wrap="none" anchor="ctr"/>
          <a:lstStyle/>
          <a:p>
            <a:endParaRPr lang="zh-CN" altLang="en-US"/>
          </a:p>
        </p:txBody>
      </p:sp>
      <p:sp>
        <p:nvSpPr>
          <p:cNvPr id="18440" name="Line 8"/>
          <p:cNvSpPr>
            <a:spLocks noChangeShapeType="1"/>
          </p:cNvSpPr>
          <p:nvPr/>
        </p:nvSpPr>
        <p:spPr bwMode="auto">
          <a:xfrm>
            <a:off x="5181600" y="4876800"/>
            <a:ext cx="1219200" cy="0"/>
          </a:xfrm>
          <a:prstGeom prst="line">
            <a:avLst/>
          </a:prstGeom>
          <a:noFill/>
          <a:ln w="76200">
            <a:solidFill>
              <a:schemeClr val="tx1"/>
            </a:solidFill>
            <a:round/>
            <a:tailEnd type="triangle" w="med" len="med"/>
          </a:ln>
        </p:spPr>
        <p:txBody>
          <a:bodyPr wrap="none" anchor="ctr"/>
          <a:lstStyle/>
          <a:p>
            <a:endParaRPr lang="zh-CN" altLang="en-US"/>
          </a:p>
        </p:txBody>
      </p:sp>
      <p:sp>
        <p:nvSpPr>
          <p:cNvPr id="18441" name="Line 9"/>
          <p:cNvSpPr>
            <a:spLocks noChangeShapeType="1"/>
          </p:cNvSpPr>
          <p:nvPr/>
        </p:nvSpPr>
        <p:spPr bwMode="auto">
          <a:xfrm>
            <a:off x="5181600" y="4876800"/>
            <a:ext cx="1143000" cy="990600"/>
          </a:xfrm>
          <a:prstGeom prst="line">
            <a:avLst/>
          </a:prstGeom>
          <a:noFill/>
          <a:ln w="76200">
            <a:solidFill>
              <a:schemeClr val="tx1"/>
            </a:solidFill>
            <a:round/>
            <a:tailEnd type="triangle" w="med" len="med"/>
          </a:ln>
        </p:spPr>
        <p:txBody>
          <a:bodyPr wrap="none" anchor="ctr"/>
          <a:lstStyle/>
          <a:p>
            <a:endParaRPr lang="zh-CN" altLang="en-US"/>
          </a:p>
        </p:txBody>
      </p:sp>
      <p:sp>
        <p:nvSpPr>
          <p:cNvPr id="18442" name="Text Box 10"/>
          <p:cNvSpPr txBox="1">
            <a:spLocks noChangeArrowheads="1"/>
          </p:cNvSpPr>
          <p:nvPr/>
        </p:nvSpPr>
        <p:spPr bwMode="auto">
          <a:xfrm>
            <a:off x="6400800" y="3429000"/>
            <a:ext cx="1828800" cy="579438"/>
          </a:xfrm>
          <a:prstGeom prst="rect">
            <a:avLst/>
          </a:prstGeom>
          <a:noFill/>
          <a:ln w="9525">
            <a:noFill/>
            <a:miter lim="800000"/>
          </a:ln>
        </p:spPr>
        <p:txBody>
          <a:bodyPr>
            <a:spAutoFit/>
          </a:bodyPr>
          <a:lstStyle/>
          <a:p>
            <a:pPr fontAlgn="ctr">
              <a:spcBef>
                <a:spcPct val="50000"/>
              </a:spcBef>
            </a:pPr>
            <a:r>
              <a:rPr lang="zh-CN" altLang="en-US">
                <a:ea typeface="STXinwei" panose="02010800040101010101" pitchFamily="2" charset="-122"/>
              </a:rPr>
              <a:t>符号表</a:t>
            </a:r>
          </a:p>
        </p:txBody>
      </p:sp>
      <p:sp>
        <p:nvSpPr>
          <p:cNvPr id="18443" name="Text Box 11"/>
          <p:cNvSpPr txBox="1">
            <a:spLocks noChangeArrowheads="1"/>
          </p:cNvSpPr>
          <p:nvPr/>
        </p:nvSpPr>
        <p:spPr bwMode="auto">
          <a:xfrm>
            <a:off x="6400800" y="4495800"/>
            <a:ext cx="2286000" cy="579438"/>
          </a:xfrm>
          <a:prstGeom prst="rect">
            <a:avLst/>
          </a:prstGeom>
          <a:noFill/>
          <a:ln w="9525">
            <a:noFill/>
            <a:miter lim="800000"/>
          </a:ln>
        </p:spPr>
        <p:txBody>
          <a:bodyPr>
            <a:spAutoFit/>
          </a:bodyPr>
          <a:lstStyle/>
          <a:p>
            <a:pPr fontAlgn="ctr">
              <a:spcBef>
                <a:spcPct val="50000"/>
              </a:spcBef>
            </a:pPr>
            <a:r>
              <a:rPr lang="en-US" altLang="zh-CN">
                <a:latin typeface="STXinwei" panose="02010800040101010101" pitchFamily="2" charset="-122"/>
                <a:ea typeface="STXinwei" panose="02010800040101010101" pitchFamily="2" charset="-122"/>
              </a:rPr>
              <a:t>TOKEN</a:t>
            </a:r>
            <a:r>
              <a:rPr lang="zh-CN" altLang="en-US">
                <a:latin typeface="STXinwei" panose="02010800040101010101" pitchFamily="2" charset="-122"/>
                <a:ea typeface="STXinwei" panose="02010800040101010101" pitchFamily="2" charset="-122"/>
              </a:rPr>
              <a:t>字</a:t>
            </a:r>
          </a:p>
        </p:txBody>
      </p:sp>
      <p:sp>
        <p:nvSpPr>
          <p:cNvPr id="18444" name="Text Box 12"/>
          <p:cNvSpPr txBox="1">
            <a:spLocks noChangeArrowheads="1"/>
          </p:cNvSpPr>
          <p:nvPr/>
        </p:nvSpPr>
        <p:spPr bwMode="auto">
          <a:xfrm>
            <a:off x="6324600" y="5486400"/>
            <a:ext cx="2209800" cy="579438"/>
          </a:xfrm>
          <a:prstGeom prst="rect">
            <a:avLst/>
          </a:prstGeom>
          <a:noFill/>
          <a:ln w="9525">
            <a:noFill/>
            <a:miter lim="800000"/>
          </a:ln>
        </p:spPr>
        <p:txBody>
          <a:bodyPr>
            <a:spAutoFit/>
          </a:bodyPr>
          <a:lstStyle/>
          <a:p>
            <a:pPr fontAlgn="ctr">
              <a:spcBef>
                <a:spcPct val="50000"/>
              </a:spcBef>
            </a:pPr>
            <a:r>
              <a:rPr lang="zh-CN" altLang="en-US">
                <a:ea typeface="STXinwei" panose="02010800040101010101" pitchFamily="2" charset="-122"/>
              </a:rPr>
              <a:t>错误信息</a:t>
            </a:r>
          </a:p>
        </p:txBody>
      </p:sp>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2286761" y="4714410"/>
            <a:ext cx="5503926" cy="1302343"/>
          </a:xfrm>
          <a:prstGeom prst="rect">
            <a:avLst/>
          </a:prstGeom>
          <a:blipFill>
            <a:blip r:embed="rId2" cstate="print"/>
            <a:stretch>
              <a:fillRect/>
            </a:stretch>
          </a:blipFill>
        </p:spPr>
        <p:txBody>
          <a:bodyPr wrap="square" lIns="0" tIns="0" rIns="0" bIns="0" rtlCol="0"/>
          <a:lstStyle/>
          <a:p>
            <a:endParaRPr/>
          </a:p>
        </p:txBody>
      </p:sp>
      <p:sp>
        <p:nvSpPr>
          <p:cNvPr id="23" name="object 23"/>
          <p:cNvSpPr txBox="1"/>
          <p:nvPr/>
        </p:nvSpPr>
        <p:spPr>
          <a:xfrm>
            <a:off x="3554730" y="4451509"/>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a:latin typeface="Times New Roman"/>
              <a:cs typeface="Times New Roman"/>
            </a:endParaRPr>
          </a:p>
        </p:txBody>
      </p:sp>
      <p:sp>
        <p:nvSpPr>
          <p:cNvPr id="24" name="object 24"/>
          <p:cNvSpPr txBox="1"/>
          <p:nvPr/>
        </p:nvSpPr>
        <p:spPr>
          <a:xfrm>
            <a:off x="5132579" y="4487248"/>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sp>
        <p:nvSpPr>
          <p:cNvPr id="25" name="object 25"/>
          <p:cNvSpPr txBox="1"/>
          <p:nvPr/>
        </p:nvSpPr>
        <p:spPr>
          <a:xfrm>
            <a:off x="6123178" y="4525571"/>
            <a:ext cx="178435" cy="276999"/>
          </a:xfrm>
          <a:prstGeom prst="rect">
            <a:avLst/>
          </a:prstGeom>
        </p:spPr>
        <p:txBody>
          <a:bodyPr vert="horz" wrap="square" lIns="0" tIns="0" rIns="0" bIns="0" rtlCol="0">
            <a:spAutoFit/>
          </a:bodyPr>
          <a:lstStyle/>
          <a:p>
            <a:pPr marL="12700">
              <a:lnSpc>
                <a:spcPct val="100000"/>
              </a:lnSpc>
            </a:pPr>
            <a:r>
              <a:rPr sz="1800" b="1" spc="145" dirty="0">
                <a:latin typeface="Gill Sans MT"/>
                <a:cs typeface="Gill Sans MT"/>
              </a:rPr>
              <a:t>+</a:t>
            </a:r>
            <a:endParaRPr sz="1800">
              <a:latin typeface="Gill Sans MT"/>
              <a:cs typeface="Gill Sans MT"/>
            </a:endParaRPr>
          </a:p>
        </p:txBody>
      </p:sp>
      <p:sp>
        <p:nvSpPr>
          <p:cNvPr id="26" name="object 26"/>
          <p:cNvSpPr txBox="1"/>
          <p:nvPr/>
        </p:nvSpPr>
        <p:spPr>
          <a:xfrm>
            <a:off x="7483603" y="4390041"/>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sp>
        <p:nvSpPr>
          <p:cNvPr id="27" name="object 27"/>
          <p:cNvSpPr txBox="1">
            <a:spLocks noGrp="1"/>
          </p:cNvSpPr>
          <p:nvPr>
            <p:ph type="title"/>
          </p:nvPr>
        </p:nvSpPr>
        <p:spPr>
          <a:xfrm>
            <a:off x="990600" y="797867"/>
            <a:ext cx="7772400" cy="461665"/>
          </a:xfrm>
          <a:prstGeom prst="rect">
            <a:avLst/>
          </a:prstGeom>
        </p:spPr>
        <p:txBody>
          <a:bodyPr vert="horz" wrap="square" lIns="0" tIns="0" rIns="0" bIns="0" rtlCol="0">
            <a:spAutoFit/>
          </a:bodyPr>
          <a:lstStyle/>
          <a:p>
            <a:pPr marL="12700">
              <a:lnSpc>
                <a:spcPct val="100000"/>
              </a:lnSpc>
            </a:pPr>
            <a:r>
              <a:rPr spc="295" dirty="0"/>
              <a:t>识别无符号数</a:t>
            </a:r>
            <a:r>
              <a:rPr dirty="0"/>
              <a:t>的</a:t>
            </a:r>
            <a:r>
              <a:rPr spc="-600" dirty="0"/>
              <a:t> </a:t>
            </a:r>
            <a:r>
              <a:rPr i="1" spc="300" dirty="0">
                <a:latin typeface="Times New Roman"/>
                <a:cs typeface="Times New Roman"/>
              </a:rPr>
              <a:t>D</a:t>
            </a:r>
            <a:r>
              <a:rPr i="1" spc="20" dirty="0">
                <a:latin typeface="Times New Roman"/>
                <a:cs typeface="Times New Roman"/>
              </a:rPr>
              <a:t>F</a:t>
            </a:r>
            <a:r>
              <a:rPr i="1" dirty="0">
                <a:latin typeface="Times New Roman"/>
                <a:cs typeface="Times New Roman"/>
              </a:rPr>
              <a:t>A</a:t>
            </a:r>
          </a:p>
        </p:txBody>
      </p:sp>
      <p:sp>
        <p:nvSpPr>
          <p:cNvPr id="28" name="object 28"/>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29" name="object 29"/>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30" name="object 30"/>
          <p:cNvSpPr txBox="1"/>
          <p:nvPr/>
        </p:nvSpPr>
        <p:spPr>
          <a:xfrm>
            <a:off x="3126105" y="4898921"/>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sp>
        <p:nvSpPr>
          <p:cNvPr id="31" name="object 31"/>
          <p:cNvSpPr txBox="1"/>
          <p:nvPr/>
        </p:nvSpPr>
        <p:spPr>
          <a:xfrm>
            <a:off x="4697349" y="4927369"/>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a:latin typeface="Times New Roman"/>
              <a:cs typeface="Times New Roman"/>
            </a:endParaRPr>
          </a:p>
        </p:txBody>
      </p:sp>
      <p:sp>
        <p:nvSpPr>
          <p:cNvPr id="32" name="object 32"/>
          <p:cNvSpPr txBox="1"/>
          <p:nvPr/>
        </p:nvSpPr>
        <p:spPr>
          <a:xfrm>
            <a:off x="5471541" y="4934112"/>
            <a:ext cx="178435" cy="276999"/>
          </a:xfrm>
          <a:prstGeom prst="rect">
            <a:avLst/>
          </a:prstGeom>
        </p:spPr>
        <p:txBody>
          <a:bodyPr vert="horz" wrap="square" lIns="0" tIns="0" rIns="0" bIns="0" rtlCol="0">
            <a:spAutoFit/>
          </a:bodyPr>
          <a:lstStyle/>
          <a:p>
            <a:pPr marL="12700">
              <a:lnSpc>
                <a:spcPct val="100000"/>
              </a:lnSpc>
            </a:pPr>
            <a:r>
              <a:rPr sz="1800" b="1" i="1" dirty="0">
                <a:latin typeface="Times New Roman"/>
                <a:cs typeface="Times New Roman"/>
              </a:rPr>
              <a:t>E</a:t>
            </a:r>
            <a:endParaRPr sz="1800">
              <a:latin typeface="Times New Roman"/>
              <a:cs typeface="Times New Roman"/>
            </a:endParaRPr>
          </a:p>
        </p:txBody>
      </p:sp>
      <p:sp>
        <p:nvSpPr>
          <p:cNvPr id="33" name="object 33"/>
          <p:cNvSpPr txBox="1"/>
          <p:nvPr/>
        </p:nvSpPr>
        <p:spPr>
          <a:xfrm>
            <a:off x="6988303" y="4931839"/>
            <a:ext cx="15303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a:latin typeface="Times New Roman"/>
              <a:cs typeface="Times New Roman"/>
            </a:endParaRPr>
          </a:p>
        </p:txBody>
      </p:sp>
      <p:sp>
        <p:nvSpPr>
          <p:cNvPr id="34" name="object 34"/>
          <p:cNvSpPr txBox="1"/>
          <p:nvPr/>
        </p:nvSpPr>
        <p:spPr>
          <a:xfrm>
            <a:off x="6178041" y="4943786"/>
            <a:ext cx="173990" cy="580073"/>
          </a:xfrm>
          <a:prstGeom prst="rect">
            <a:avLst/>
          </a:prstGeom>
        </p:spPr>
        <p:txBody>
          <a:bodyPr vert="horz" wrap="square" lIns="0" tIns="0" rIns="0" bIns="0" rtlCol="0">
            <a:spAutoFit/>
          </a:bodyPr>
          <a:lstStyle/>
          <a:p>
            <a:pPr marL="12700">
              <a:lnSpc>
                <a:spcPts val="2140"/>
              </a:lnSpc>
            </a:pPr>
            <a:r>
              <a:rPr sz="1800" b="1" i="1" dirty="0">
                <a:latin typeface="Times New Roman"/>
                <a:cs typeface="Times New Roman"/>
              </a:rPr>
              <a:t>-</a:t>
            </a:r>
            <a:endParaRPr sz="1800">
              <a:latin typeface="Times New Roman"/>
              <a:cs typeface="Times New Roman"/>
            </a:endParaRPr>
          </a:p>
          <a:p>
            <a:pPr marL="56515">
              <a:lnSpc>
                <a:spcPts val="2380"/>
              </a:lnSpc>
            </a:pPr>
            <a:r>
              <a:rPr sz="2000" b="1" i="1" dirty="0">
                <a:latin typeface="Times New Roman"/>
                <a:cs typeface="Times New Roman"/>
              </a:rPr>
              <a:t>ε</a:t>
            </a:r>
            <a:endParaRPr sz="2000">
              <a:latin typeface="Times New Roman"/>
              <a:cs typeface="Times New Roman"/>
            </a:endParaRPr>
          </a:p>
        </p:txBody>
      </p:sp>
      <p:sp>
        <p:nvSpPr>
          <p:cNvPr id="35" name="object 35"/>
          <p:cNvSpPr txBox="1"/>
          <p:nvPr/>
        </p:nvSpPr>
        <p:spPr>
          <a:xfrm>
            <a:off x="3964685" y="4966940"/>
            <a:ext cx="139700" cy="276465"/>
          </a:xfrm>
          <a:prstGeom prst="rect">
            <a:avLst/>
          </a:prstGeom>
        </p:spPr>
        <p:txBody>
          <a:bodyPr vert="horz" wrap="square" lIns="0" tIns="0" rIns="0" bIns="0" rtlCol="0">
            <a:spAutoFit/>
          </a:bodyPr>
          <a:lstStyle/>
          <a:p>
            <a:pPr marL="12700">
              <a:lnSpc>
                <a:spcPts val="2155"/>
              </a:lnSpc>
            </a:pPr>
            <a:r>
              <a:rPr sz="1800" dirty="0">
                <a:latin typeface="宋体"/>
                <a:cs typeface="宋体"/>
              </a:rPr>
              <a:t>.</a:t>
            </a:r>
          </a:p>
        </p:txBody>
      </p:sp>
      <p:sp>
        <p:nvSpPr>
          <p:cNvPr id="36" name="object 36"/>
          <p:cNvSpPr txBox="1"/>
          <p:nvPr/>
        </p:nvSpPr>
        <p:spPr>
          <a:xfrm>
            <a:off x="836168" y="4983955"/>
            <a:ext cx="1423035" cy="400110"/>
          </a:xfrm>
          <a:prstGeom prst="rect">
            <a:avLst/>
          </a:prstGeom>
        </p:spPr>
        <p:txBody>
          <a:bodyPr vert="horz" wrap="square" lIns="0" tIns="0" rIns="0" bIns="0" rtlCol="0">
            <a:spAutoFit/>
          </a:bodyPr>
          <a:lstStyle/>
          <a:p>
            <a:pPr marL="12700">
              <a:lnSpc>
                <a:spcPct val="100000"/>
              </a:lnSpc>
            </a:pPr>
            <a:r>
              <a:rPr sz="3750" b="1" i="1" spc="-7" baseline="-4444" dirty="0">
                <a:latin typeface="Times New Roman"/>
                <a:cs typeface="Times New Roman"/>
              </a:rPr>
              <a:t>N</a:t>
            </a:r>
            <a:r>
              <a:rPr sz="3750" b="1" i="1" spc="-352" baseline="-4444" dirty="0">
                <a:latin typeface="Times New Roman"/>
                <a:cs typeface="Times New Roman"/>
              </a:rPr>
              <a:t>F</a:t>
            </a:r>
            <a:r>
              <a:rPr sz="3750" b="1" i="1" spc="-22" baseline="-4444" dirty="0">
                <a:latin typeface="Times New Roman"/>
                <a:cs typeface="Times New Roman"/>
              </a:rPr>
              <a:t>A</a:t>
            </a:r>
            <a:r>
              <a:rPr sz="3900" b="1" spc="-262" baseline="-4273" dirty="0">
                <a:latin typeface="Microsoft Tai Le"/>
                <a:cs typeface="Microsoft Tai Le"/>
              </a:rPr>
              <a:t>：</a:t>
            </a:r>
            <a:r>
              <a:rPr sz="2000" b="1" i="1" dirty="0">
                <a:latin typeface="Times New Roman"/>
                <a:cs typeface="Times New Roman"/>
              </a:rPr>
              <a:t>s</a:t>
            </a:r>
            <a:r>
              <a:rPr sz="2000" b="1" i="1" spc="-10" dirty="0">
                <a:latin typeface="Times New Roman"/>
                <a:cs typeface="Times New Roman"/>
              </a:rPr>
              <a:t>t</a:t>
            </a:r>
            <a:r>
              <a:rPr sz="2000" b="1" i="1" dirty="0">
                <a:latin typeface="Times New Roman"/>
                <a:cs typeface="Times New Roman"/>
              </a:rPr>
              <a:t>art</a:t>
            </a:r>
            <a:endParaRPr sz="2000" dirty="0">
              <a:latin typeface="Times New Roman"/>
              <a:cs typeface="Times New Roman"/>
            </a:endParaRPr>
          </a:p>
        </p:txBody>
      </p:sp>
      <p:sp>
        <p:nvSpPr>
          <p:cNvPr id="37" name="object 37"/>
          <p:cNvSpPr txBox="1"/>
          <p:nvPr/>
        </p:nvSpPr>
        <p:spPr>
          <a:xfrm>
            <a:off x="2728977" y="5078550"/>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0</a:t>
            </a:r>
            <a:endParaRPr sz="2000">
              <a:latin typeface="Times New Roman"/>
              <a:cs typeface="Times New Roman"/>
            </a:endParaRPr>
          </a:p>
        </p:txBody>
      </p:sp>
      <p:sp>
        <p:nvSpPr>
          <p:cNvPr id="38" name="object 38"/>
          <p:cNvSpPr txBox="1"/>
          <p:nvPr/>
        </p:nvSpPr>
        <p:spPr>
          <a:xfrm>
            <a:off x="3492501" y="5102934"/>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1</a:t>
            </a:r>
            <a:endParaRPr sz="2000">
              <a:latin typeface="Times New Roman"/>
              <a:cs typeface="Times New Roman"/>
            </a:endParaRPr>
          </a:p>
        </p:txBody>
      </p:sp>
      <p:sp>
        <p:nvSpPr>
          <p:cNvPr id="39" name="object 39"/>
          <p:cNvSpPr txBox="1"/>
          <p:nvPr/>
        </p:nvSpPr>
        <p:spPr>
          <a:xfrm>
            <a:off x="4297427" y="5108217"/>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2</a:t>
            </a:r>
            <a:endParaRPr sz="2000">
              <a:latin typeface="Times New Roman"/>
              <a:cs typeface="Times New Roman"/>
            </a:endParaRPr>
          </a:p>
        </p:txBody>
      </p:sp>
      <p:sp>
        <p:nvSpPr>
          <p:cNvPr id="40" name="object 40"/>
          <p:cNvSpPr txBox="1"/>
          <p:nvPr/>
        </p:nvSpPr>
        <p:spPr>
          <a:xfrm>
            <a:off x="5099431" y="5115531"/>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3</a:t>
            </a:r>
            <a:endParaRPr sz="2000">
              <a:latin typeface="Times New Roman"/>
              <a:cs typeface="Times New Roman"/>
            </a:endParaRPr>
          </a:p>
        </p:txBody>
      </p:sp>
      <p:sp>
        <p:nvSpPr>
          <p:cNvPr id="41" name="object 41"/>
          <p:cNvSpPr txBox="1"/>
          <p:nvPr/>
        </p:nvSpPr>
        <p:spPr>
          <a:xfrm>
            <a:off x="6669786" y="5118783"/>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5</a:t>
            </a:r>
            <a:endParaRPr sz="2000">
              <a:latin typeface="Times New Roman"/>
              <a:cs typeface="Times New Roman"/>
            </a:endParaRPr>
          </a:p>
        </p:txBody>
      </p:sp>
      <p:sp>
        <p:nvSpPr>
          <p:cNvPr id="42" name="object 42"/>
          <p:cNvSpPr txBox="1"/>
          <p:nvPr/>
        </p:nvSpPr>
        <p:spPr>
          <a:xfrm>
            <a:off x="7460361" y="5114719"/>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6</a:t>
            </a:r>
            <a:endParaRPr sz="2000" dirty="0">
              <a:latin typeface="Times New Roman"/>
              <a:cs typeface="Times New Roman"/>
            </a:endParaRPr>
          </a:p>
        </p:txBody>
      </p:sp>
      <p:sp>
        <p:nvSpPr>
          <p:cNvPr id="43" name="object 43"/>
          <p:cNvSpPr txBox="1"/>
          <p:nvPr/>
        </p:nvSpPr>
        <p:spPr>
          <a:xfrm>
            <a:off x="5824855" y="5139915"/>
            <a:ext cx="153035" cy="307777"/>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4</a:t>
            </a:r>
            <a:endParaRPr sz="2000">
              <a:latin typeface="Times New Roman"/>
              <a:cs typeface="Times New Roman"/>
            </a:endParaRPr>
          </a:p>
        </p:txBody>
      </p:sp>
      <p:sp>
        <p:nvSpPr>
          <p:cNvPr id="44" name="object 44"/>
          <p:cNvSpPr txBox="1"/>
          <p:nvPr/>
        </p:nvSpPr>
        <p:spPr>
          <a:xfrm>
            <a:off x="6810883" y="5608495"/>
            <a:ext cx="13017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ε</a:t>
            </a:r>
            <a:endParaRPr sz="2000">
              <a:latin typeface="Times New Roman"/>
              <a:cs typeface="Times New Roman"/>
            </a:endParaRPr>
          </a:p>
        </p:txBody>
      </p:sp>
      <p:sp>
        <p:nvSpPr>
          <p:cNvPr id="45" name="object 45"/>
          <p:cNvSpPr txBox="1"/>
          <p:nvPr/>
        </p:nvSpPr>
        <p:spPr>
          <a:xfrm>
            <a:off x="4135629" y="5784059"/>
            <a:ext cx="130175" cy="307777"/>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ε</a:t>
            </a:r>
            <a:endParaRPr sz="2000" dirty="0">
              <a:latin typeface="Times New Roman"/>
              <a:cs typeface="Times New Roman"/>
            </a:endParaRPr>
          </a:p>
        </p:txBody>
      </p:sp>
      <p:grpSp>
        <p:nvGrpSpPr>
          <p:cNvPr id="6" name="组合 5">
            <a:extLst>
              <a:ext uri="{FF2B5EF4-FFF2-40B4-BE49-F238E27FC236}">
                <a16:creationId xmlns="" xmlns:a16="http://schemas.microsoft.com/office/drawing/2014/main" id="{D9765C5A-6101-42D6-85F1-8AE937C06C1B}"/>
              </a:ext>
            </a:extLst>
          </p:cNvPr>
          <p:cNvGrpSpPr/>
          <p:nvPr/>
        </p:nvGrpSpPr>
        <p:grpSpPr>
          <a:xfrm>
            <a:off x="4038600" y="1931851"/>
            <a:ext cx="3040583" cy="2060307"/>
            <a:chOff x="4038599" y="1448888"/>
            <a:chExt cx="3040583" cy="1545230"/>
          </a:xfrm>
        </p:grpSpPr>
        <p:sp>
          <p:nvSpPr>
            <p:cNvPr id="92" name="椭圆 91">
              <a:extLst>
                <a:ext uri="{FF2B5EF4-FFF2-40B4-BE49-F238E27FC236}">
                  <a16:creationId xmlns="" xmlns:a16="http://schemas.microsoft.com/office/drawing/2014/main" id="{13BE189F-7CCF-4A64-BCAD-5154D6A6B408}"/>
                </a:ext>
              </a:extLst>
            </p:cNvPr>
            <p:cNvSpPr/>
            <p:nvPr/>
          </p:nvSpPr>
          <p:spPr>
            <a:xfrm>
              <a:off x="6426457" y="2340235"/>
              <a:ext cx="652725" cy="272878"/>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latin typeface="+mn-ea"/>
                </a:rPr>
                <a:t>4,5</a:t>
              </a:r>
              <a:endParaRPr lang="zh-CN" altLang="en-US" sz="1400" b="1" dirty="0">
                <a:latin typeface="+mn-ea"/>
              </a:endParaRPr>
            </a:p>
          </p:txBody>
        </p:sp>
        <p:sp>
          <p:nvSpPr>
            <p:cNvPr id="93" name="弧形 92">
              <a:extLst>
                <a:ext uri="{FF2B5EF4-FFF2-40B4-BE49-F238E27FC236}">
                  <a16:creationId xmlns="" xmlns:a16="http://schemas.microsoft.com/office/drawing/2014/main" id="{3BDCFFED-B9BB-47B8-9F29-8F9733CA771F}"/>
                </a:ext>
              </a:extLst>
            </p:cNvPr>
            <p:cNvSpPr/>
            <p:nvPr/>
          </p:nvSpPr>
          <p:spPr>
            <a:xfrm>
              <a:off x="4038599" y="1766772"/>
              <a:ext cx="2631185" cy="1227346"/>
            </a:xfrm>
            <a:prstGeom prst="arc">
              <a:avLst>
                <a:gd name="adj1" fmla="val 11025798"/>
                <a:gd name="adj2" fmla="val 21464886"/>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4" name="object 13">
              <a:extLst>
                <a:ext uri="{FF2B5EF4-FFF2-40B4-BE49-F238E27FC236}">
                  <a16:creationId xmlns="" xmlns:a16="http://schemas.microsoft.com/office/drawing/2014/main" id="{F53D3E37-2E42-4BF4-9E6F-AD46D75593A9}"/>
                </a:ext>
              </a:extLst>
            </p:cNvPr>
            <p:cNvSpPr txBox="1"/>
            <p:nvPr/>
          </p:nvSpPr>
          <p:spPr>
            <a:xfrm>
              <a:off x="5173120" y="1448888"/>
              <a:ext cx="19881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E</a:t>
              </a:r>
              <a:endParaRPr sz="2000" dirty="0">
                <a:latin typeface="Times New Roman"/>
                <a:cs typeface="Times New Roman"/>
              </a:endParaRPr>
            </a:p>
          </p:txBody>
        </p:sp>
      </p:grpSp>
      <p:grpSp>
        <p:nvGrpSpPr>
          <p:cNvPr id="13" name="组合 12">
            <a:extLst>
              <a:ext uri="{FF2B5EF4-FFF2-40B4-BE49-F238E27FC236}">
                <a16:creationId xmlns="" xmlns:a16="http://schemas.microsoft.com/office/drawing/2014/main" id="{122CBF3D-179E-4124-816B-2BEDE12A2771}"/>
              </a:ext>
            </a:extLst>
          </p:cNvPr>
          <p:cNvGrpSpPr/>
          <p:nvPr/>
        </p:nvGrpSpPr>
        <p:grpSpPr>
          <a:xfrm>
            <a:off x="4948943" y="2936765"/>
            <a:ext cx="1076499" cy="616617"/>
            <a:chOff x="4948942" y="2202573"/>
            <a:chExt cx="1076499" cy="462463"/>
          </a:xfrm>
        </p:grpSpPr>
        <p:grpSp>
          <p:nvGrpSpPr>
            <p:cNvPr id="98" name="组合 97">
              <a:extLst>
                <a:ext uri="{FF2B5EF4-FFF2-40B4-BE49-F238E27FC236}">
                  <a16:creationId xmlns="" xmlns:a16="http://schemas.microsoft.com/office/drawing/2014/main" id="{D734BA58-6BA3-47C1-8DE3-8B46FB0BC2F3}"/>
                </a:ext>
              </a:extLst>
            </p:cNvPr>
            <p:cNvGrpSpPr/>
            <p:nvPr/>
          </p:nvGrpSpPr>
          <p:grpSpPr>
            <a:xfrm>
              <a:off x="5219335" y="2291908"/>
              <a:ext cx="806106" cy="373128"/>
              <a:chOff x="5371936" y="2912309"/>
              <a:chExt cx="806106" cy="373128"/>
            </a:xfrm>
          </p:grpSpPr>
          <p:sp>
            <p:nvSpPr>
              <p:cNvPr id="95" name="椭圆 94">
                <a:extLst>
                  <a:ext uri="{FF2B5EF4-FFF2-40B4-BE49-F238E27FC236}">
                    <a16:creationId xmlns="" xmlns:a16="http://schemas.microsoft.com/office/drawing/2014/main" id="{0EC06ADA-4645-41B8-9CD2-57816AE4336A}"/>
                  </a:ext>
                </a:extLst>
              </p:cNvPr>
              <p:cNvSpPr/>
              <p:nvPr/>
            </p:nvSpPr>
            <p:spPr>
              <a:xfrm>
                <a:off x="5371936" y="2912309"/>
                <a:ext cx="806106" cy="373128"/>
              </a:xfrm>
              <a:prstGeom prst="ellipse">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1" dirty="0">
                  <a:latin typeface="+mn-ea"/>
                </a:endParaRPr>
              </a:p>
            </p:txBody>
          </p:sp>
          <p:sp>
            <p:nvSpPr>
              <p:cNvPr id="96" name="椭圆 95">
                <a:extLst>
                  <a:ext uri="{FF2B5EF4-FFF2-40B4-BE49-F238E27FC236}">
                    <a16:creationId xmlns="" xmlns:a16="http://schemas.microsoft.com/office/drawing/2014/main" id="{AC16DC0A-785E-4E72-813C-38A6AEC16F4B}"/>
                  </a:ext>
                </a:extLst>
              </p:cNvPr>
              <p:cNvSpPr/>
              <p:nvPr/>
            </p:nvSpPr>
            <p:spPr>
              <a:xfrm>
                <a:off x="5448326" y="2961909"/>
                <a:ext cx="653401" cy="272878"/>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latin typeface="+mn-ea"/>
                  </a:rPr>
                  <a:t>3,6</a:t>
                </a:r>
                <a:endParaRPr lang="zh-CN" altLang="en-US" sz="1400" b="1" dirty="0">
                  <a:latin typeface="+mn-ea"/>
                </a:endParaRPr>
              </a:p>
            </p:txBody>
          </p:sp>
        </p:grpSp>
        <p:cxnSp>
          <p:nvCxnSpPr>
            <p:cNvPr id="99" name="直接箭头连接符 98">
              <a:extLst>
                <a:ext uri="{FF2B5EF4-FFF2-40B4-BE49-F238E27FC236}">
                  <a16:creationId xmlns="" xmlns:a16="http://schemas.microsoft.com/office/drawing/2014/main" id="{155FF1FF-9C15-46F8-AF8B-EF9244F356B5}"/>
                </a:ext>
              </a:extLst>
            </p:cNvPr>
            <p:cNvCxnSpPr>
              <a:cxnSpLocks/>
              <a:stCxn id="91" idx="6"/>
              <a:endCxn id="95" idx="2"/>
            </p:cNvCxnSpPr>
            <p:nvPr/>
          </p:nvCxnSpPr>
          <p:spPr>
            <a:xfrm flipV="1">
              <a:off x="4948942" y="2478472"/>
              <a:ext cx="270393" cy="5387"/>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8" name="object 4">
              <a:extLst>
                <a:ext uri="{FF2B5EF4-FFF2-40B4-BE49-F238E27FC236}">
                  <a16:creationId xmlns="" xmlns:a16="http://schemas.microsoft.com/office/drawing/2014/main" id="{A8B3B441-533E-4659-A666-8FF2AAA9A86F}"/>
                </a:ext>
              </a:extLst>
            </p:cNvPr>
            <p:cNvSpPr txBox="1"/>
            <p:nvPr/>
          </p:nvSpPr>
          <p:spPr>
            <a:xfrm>
              <a:off x="4975698" y="2202573"/>
              <a:ext cx="155566"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9" name="组合 8">
            <a:extLst>
              <a:ext uri="{FF2B5EF4-FFF2-40B4-BE49-F238E27FC236}">
                <a16:creationId xmlns="" xmlns:a16="http://schemas.microsoft.com/office/drawing/2014/main" id="{713C036B-D9C4-407E-963D-906728F8D0B1}"/>
              </a:ext>
            </a:extLst>
          </p:cNvPr>
          <p:cNvGrpSpPr/>
          <p:nvPr/>
        </p:nvGrpSpPr>
        <p:grpSpPr>
          <a:xfrm>
            <a:off x="5369629" y="2343069"/>
            <a:ext cx="446007" cy="775179"/>
            <a:chOff x="5369628" y="1757302"/>
            <a:chExt cx="446007" cy="581384"/>
          </a:xfrm>
        </p:grpSpPr>
        <p:sp>
          <p:nvSpPr>
            <p:cNvPr id="109" name="弧形 108">
              <a:extLst>
                <a:ext uri="{FF2B5EF4-FFF2-40B4-BE49-F238E27FC236}">
                  <a16:creationId xmlns="" xmlns:a16="http://schemas.microsoft.com/office/drawing/2014/main" id="{127E9909-1830-4AB4-B61E-58B3DB64F929}"/>
                </a:ext>
              </a:extLst>
            </p:cNvPr>
            <p:cNvSpPr/>
            <p:nvPr/>
          </p:nvSpPr>
          <p:spPr>
            <a:xfrm>
              <a:off x="5369628" y="2047888"/>
              <a:ext cx="446007" cy="290798"/>
            </a:xfrm>
            <a:prstGeom prst="arc">
              <a:avLst>
                <a:gd name="adj1" fmla="val 8842353"/>
                <a:gd name="adj2" fmla="val 1908662"/>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0" name="object 11">
              <a:extLst>
                <a:ext uri="{FF2B5EF4-FFF2-40B4-BE49-F238E27FC236}">
                  <a16:creationId xmlns="" xmlns:a16="http://schemas.microsoft.com/office/drawing/2014/main" id="{2DEECED6-BDE3-4EED-8392-D8B193D01A48}"/>
                </a:ext>
              </a:extLst>
            </p:cNvPr>
            <p:cNvSpPr txBox="1"/>
            <p:nvPr/>
          </p:nvSpPr>
          <p:spPr>
            <a:xfrm>
              <a:off x="5512492" y="1757302"/>
              <a:ext cx="155566"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10" name="组合 9">
            <a:extLst>
              <a:ext uri="{FF2B5EF4-FFF2-40B4-BE49-F238E27FC236}">
                <a16:creationId xmlns="" xmlns:a16="http://schemas.microsoft.com/office/drawing/2014/main" id="{DB3567DC-71B3-4DD2-B8EC-D2D44B652E2D}"/>
              </a:ext>
            </a:extLst>
          </p:cNvPr>
          <p:cNvGrpSpPr/>
          <p:nvPr/>
        </p:nvGrpSpPr>
        <p:grpSpPr>
          <a:xfrm>
            <a:off x="6036521" y="2944480"/>
            <a:ext cx="389937" cy="358952"/>
            <a:chOff x="6036520" y="2208360"/>
            <a:chExt cx="389937" cy="269214"/>
          </a:xfrm>
        </p:grpSpPr>
        <p:cxnSp>
          <p:nvCxnSpPr>
            <p:cNvPr id="102" name="直接箭头连接符 101">
              <a:extLst>
                <a:ext uri="{FF2B5EF4-FFF2-40B4-BE49-F238E27FC236}">
                  <a16:creationId xmlns="" xmlns:a16="http://schemas.microsoft.com/office/drawing/2014/main" id="{3C26D246-1EAF-4D2E-A7AB-523A988BD36D}"/>
                </a:ext>
              </a:extLst>
            </p:cNvPr>
            <p:cNvCxnSpPr>
              <a:cxnSpLocks/>
              <a:endCxn id="92" idx="2"/>
            </p:cNvCxnSpPr>
            <p:nvPr/>
          </p:nvCxnSpPr>
          <p:spPr>
            <a:xfrm flipV="1">
              <a:off x="6036520" y="2476674"/>
              <a:ext cx="389937" cy="90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object 20">
              <a:extLst>
                <a:ext uri="{FF2B5EF4-FFF2-40B4-BE49-F238E27FC236}">
                  <a16:creationId xmlns="" xmlns:a16="http://schemas.microsoft.com/office/drawing/2014/main" id="{90CEA410-0EE2-4C2E-AEBC-212C4AAAAB4F}"/>
                </a:ext>
              </a:extLst>
            </p:cNvPr>
            <p:cNvSpPr txBox="1"/>
            <p:nvPr/>
          </p:nvSpPr>
          <p:spPr>
            <a:xfrm>
              <a:off x="6123178" y="2208360"/>
              <a:ext cx="19881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E</a:t>
              </a:r>
              <a:endParaRPr sz="2000" dirty="0">
                <a:latin typeface="Times New Roman"/>
                <a:cs typeface="Times New Roman"/>
              </a:endParaRPr>
            </a:p>
          </p:txBody>
        </p:sp>
      </p:grpSp>
      <p:grpSp>
        <p:nvGrpSpPr>
          <p:cNvPr id="12" name="组合 11">
            <a:extLst>
              <a:ext uri="{FF2B5EF4-FFF2-40B4-BE49-F238E27FC236}">
                <a16:creationId xmlns="" xmlns:a16="http://schemas.microsoft.com/office/drawing/2014/main" id="{0BBB803F-AAA1-4A62-9BE9-CC23F07BE688}"/>
              </a:ext>
            </a:extLst>
          </p:cNvPr>
          <p:cNvGrpSpPr/>
          <p:nvPr/>
        </p:nvGrpSpPr>
        <p:grpSpPr>
          <a:xfrm>
            <a:off x="6743688" y="2355697"/>
            <a:ext cx="1093898" cy="1178964"/>
            <a:chOff x="6743688" y="1766772"/>
            <a:chExt cx="1093898" cy="884223"/>
          </a:xfrm>
        </p:grpSpPr>
        <p:sp>
          <p:nvSpPr>
            <p:cNvPr id="116" name="object 6">
              <a:extLst>
                <a:ext uri="{FF2B5EF4-FFF2-40B4-BE49-F238E27FC236}">
                  <a16:creationId xmlns="" xmlns:a16="http://schemas.microsoft.com/office/drawing/2014/main" id="{F7DC077E-437E-4F5C-AFEC-F701CF53DBCF}"/>
                </a:ext>
              </a:extLst>
            </p:cNvPr>
            <p:cNvSpPr txBox="1"/>
            <p:nvPr/>
          </p:nvSpPr>
          <p:spPr>
            <a:xfrm>
              <a:off x="7175796" y="2231064"/>
              <a:ext cx="103280" cy="207749"/>
            </a:xfrm>
            <a:prstGeom prst="rect">
              <a:avLst/>
            </a:prstGeom>
          </p:spPr>
          <p:txBody>
            <a:bodyPr vert="horz" wrap="square" lIns="0" tIns="0" rIns="0" bIns="0" rtlCol="0">
              <a:spAutoFit/>
            </a:bodyPr>
            <a:lstStyle/>
            <a:p>
              <a:pPr marL="12700">
                <a:lnSpc>
                  <a:spcPct val="100000"/>
                </a:lnSpc>
              </a:pPr>
              <a:r>
                <a:rPr sz="1800" b="1" i="1" dirty="0">
                  <a:latin typeface="Times New Roman"/>
                  <a:cs typeface="Times New Roman"/>
                </a:rPr>
                <a:t>-</a:t>
              </a:r>
              <a:endParaRPr sz="1800" dirty="0">
                <a:latin typeface="Times New Roman"/>
                <a:cs typeface="Times New Roman"/>
              </a:endParaRPr>
            </a:p>
          </p:txBody>
        </p:sp>
        <p:grpSp>
          <p:nvGrpSpPr>
            <p:cNvPr id="11" name="组合 10">
              <a:extLst>
                <a:ext uri="{FF2B5EF4-FFF2-40B4-BE49-F238E27FC236}">
                  <a16:creationId xmlns="" xmlns:a16="http://schemas.microsoft.com/office/drawing/2014/main" id="{36C07BC4-D9C0-4428-9ED2-D88C001C93D9}"/>
                </a:ext>
              </a:extLst>
            </p:cNvPr>
            <p:cNvGrpSpPr/>
            <p:nvPr/>
          </p:nvGrpSpPr>
          <p:grpSpPr>
            <a:xfrm>
              <a:off x="6743688" y="1766772"/>
              <a:ext cx="1093898" cy="884223"/>
              <a:chOff x="6743688" y="1766772"/>
              <a:chExt cx="1093898" cy="884223"/>
            </a:xfrm>
          </p:grpSpPr>
          <p:cxnSp>
            <p:nvCxnSpPr>
              <p:cNvPr id="113" name="直接箭头连接符 112">
                <a:extLst>
                  <a:ext uri="{FF2B5EF4-FFF2-40B4-BE49-F238E27FC236}">
                    <a16:creationId xmlns="" xmlns:a16="http://schemas.microsoft.com/office/drawing/2014/main" id="{1ADFECB1-9170-4B47-A137-8BD6004AB4DF}"/>
                  </a:ext>
                </a:extLst>
              </p:cNvPr>
              <p:cNvCxnSpPr>
                <a:cxnSpLocks/>
              </p:cNvCxnSpPr>
              <p:nvPr/>
            </p:nvCxnSpPr>
            <p:spPr>
              <a:xfrm flipV="1">
                <a:off x="7070800" y="2470020"/>
                <a:ext cx="365770" cy="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5" name="椭圆 114">
                <a:extLst>
                  <a:ext uri="{FF2B5EF4-FFF2-40B4-BE49-F238E27FC236}">
                    <a16:creationId xmlns="" xmlns:a16="http://schemas.microsoft.com/office/drawing/2014/main" id="{6041ED3C-41BE-48F8-B917-57C372BB6479}"/>
                  </a:ext>
                </a:extLst>
              </p:cNvPr>
              <p:cNvSpPr/>
              <p:nvPr/>
            </p:nvSpPr>
            <p:spPr>
              <a:xfrm>
                <a:off x="7445068" y="2289045"/>
                <a:ext cx="392518" cy="361950"/>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p:txBody>
          </p:sp>
          <p:sp>
            <p:nvSpPr>
              <p:cNvPr id="117" name="弧形 116">
                <a:extLst>
                  <a:ext uri="{FF2B5EF4-FFF2-40B4-BE49-F238E27FC236}">
                    <a16:creationId xmlns="" xmlns:a16="http://schemas.microsoft.com/office/drawing/2014/main" id="{376C85C3-2357-4B47-92D0-114428CA00A8}"/>
                  </a:ext>
                </a:extLst>
              </p:cNvPr>
              <p:cNvSpPr/>
              <p:nvPr/>
            </p:nvSpPr>
            <p:spPr>
              <a:xfrm>
                <a:off x="6743688" y="2048881"/>
                <a:ext cx="892950" cy="570998"/>
              </a:xfrm>
              <a:prstGeom prst="arc">
                <a:avLst>
                  <a:gd name="adj1" fmla="val 11032298"/>
                  <a:gd name="adj2" fmla="val 21051181"/>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8" name="object 5">
                <a:extLst>
                  <a:ext uri="{FF2B5EF4-FFF2-40B4-BE49-F238E27FC236}">
                    <a16:creationId xmlns="" xmlns:a16="http://schemas.microsoft.com/office/drawing/2014/main" id="{8B69E799-B42F-496D-A6A7-4549559F2085}"/>
                  </a:ext>
                </a:extLst>
              </p:cNvPr>
              <p:cNvSpPr txBox="1"/>
              <p:nvPr/>
            </p:nvSpPr>
            <p:spPr>
              <a:xfrm>
                <a:off x="7079182" y="1766772"/>
                <a:ext cx="142656" cy="207349"/>
              </a:xfrm>
              <a:prstGeom prst="rect">
                <a:avLst/>
              </a:prstGeom>
            </p:spPr>
            <p:txBody>
              <a:bodyPr vert="horz" wrap="square" lIns="0" tIns="0" rIns="0" bIns="0" rtlCol="0">
                <a:spAutoFit/>
              </a:bodyPr>
              <a:lstStyle/>
              <a:p>
                <a:pPr marL="12700">
                  <a:lnSpc>
                    <a:spcPts val="2155"/>
                  </a:lnSpc>
                </a:pPr>
                <a:r>
                  <a:rPr sz="1800" b="1" dirty="0">
                    <a:latin typeface="Palatino Linotype"/>
                    <a:cs typeface="Palatino Linotype"/>
                  </a:rPr>
                  <a:t>+</a:t>
                </a:r>
                <a:endParaRPr sz="1800" dirty="0">
                  <a:latin typeface="Palatino Linotype"/>
                  <a:cs typeface="Palatino Linotype"/>
                </a:endParaRPr>
              </a:p>
            </p:txBody>
          </p:sp>
        </p:grpSp>
      </p:grpSp>
      <p:grpSp>
        <p:nvGrpSpPr>
          <p:cNvPr id="2" name="组合 1">
            <a:extLst>
              <a:ext uri="{FF2B5EF4-FFF2-40B4-BE49-F238E27FC236}">
                <a16:creationId xmlns="" xmlns:a16="http://schemas.microsoft.com/office/drawing/2014/main" id="{75D17AA5-A399-4402-AB47-7A6140C61A34}"/>
              </a:ext>
            </a:extLst>
          </p:cNvPr>
          <p:cNvGrpSpPr/>
          <p:nvPr/>
        </p:nvGrpSpPr>
        <p:grpSpPr>
          <a:xfrm>
            <a:off x="806151" y="2976647"/>
            <a:ext cx="3459652" cy="600132"/>
            <a:chOff x="806151" y="2232485"/>
            <a:chExt cx="3459652" cy="450099"/>
          </a:xfrm>
        </p:grpSpPr>
        <p:grpSp>
          <p:nvGrpSpPr>
            <p:cNvPr id="84" name="组合 83">
              <a:extLst>
                <a:ext uri="{FF2B5EF4-FFF2-40B4-BE49-F238E27FC236}">
                  <a16:creationId xmlns="" xmlns:a16="http://schemas.microsoft.com/office/drawing/2014/main" id="{C81E2BEC-5000-4868-B1BB-4545E7D4D776}"/>
                </a:ext>
              </a:extLst>
            </p:cNvPr>
            <p:cNvGrpSpPr/>
            <p:nvPr/>
          </p:nvGrpSpPr>
          <p:grpSpPr>
            <a:xfrm>
              <a:off x="806151" y="2309456"/>
              <a:ext cx="3459652" cy="373128"/>
              <a:chOff x="806152" y="2309456"/>
              <a:chExt cx="3430074" cy="373128"/>
            </a:xfrm>
          </p:grpSpPr>
          <p:sp>
            <p:nvSpPr>
              <p:cNvPr id="64" name="椭圆 63">
                <a:extLst>
                  <a:ext uri="{FF2B5EF4-FFF2-40B4-BE49-F238E27FC236}">
                    <a16:creationId xmlns="" xmlns:a16="http://schemas.microsoft.com/office/drawing/2014/main" id="{00067C32-1AE0-4449-BF10-637FBED9D724}"/>
                  </a:ext>
                </a:extLst>
              </p:cNvPr>
              <p:cNvSpPr/>
              <p:nvPr/>
            </p:nvSpPr>
            <p:spPr>
              <a:xfrm>
                <a:off x="2525609" y="2318563"/>
                <a:ext cx="389162" cy="361950"/>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0</a:t>
                </a:r>
                <a:endParaRPr lang="zh-CN" altLang="en-US" sz="2000" b="1" dirty="0">
                  <a:latin typeface="Times New Roman" panose="02020603050405020304" pitchFamily="18" charset="0"/>
                  <a:cs typeface="Times New Roman" panose="02020603050405020304" pitchFamily="18" charset="0"/>
                </a:endParaRPr>
              </a:p>
            </p:txBody>
          </p:sp>
          <p:grpSp>
            <p:nvGrpSpPr>
              <p:cNvPr id="67" name="组合 66">
                <a:extLst>
                  <a:ext uri="{FF2B5EF4-FFF2-40B4-BE49-F238E27FC236}">
                    <a16:creationId xmlns="" xmlns:a16="http://schemas.microsoft.com/office/drawing/2014/main" id="{3DA19556-EA46-4AC8-A51A-CFF38C224B91}"/>
                  </a:ext>
                </a:extLst>
              </p:cNvPr>
              <p:cNvGrpSpPr/>
              <p:nvPr/>
            </p:nvGrpSpPr>
            <p:grpSpPr>
              <a:xfrm>
                <a:off x="3174996" y="2309456"/>
                <a:ext cx="1061230" cy="373128"/>
                <a:chOff x="2883505" y="2093602"/>
                <a:chExt cx="1061230" cy="373128"/>
              </a:xfrm>
            </p:grpSpPr>
            <p:sp>
              <p:nvSpPr>
                <p:cNvPr id="66" name="椭圆 65">
                  <a:extLst>
                    <a:ext uri="{FF2B5EF4-FFF2-40B4-BE49-F238E27FC236}">
                      <a16:creationId xmlns="" xmlns:a16="http://schemas.microsoft.com/office/drawing/2014/main" id="{E0811D54-1B5C-4121-98E5-DFE7C5D550A5}"/>
                    </a:ext>
                  </a:extLst>
                </p:cNvPr>
                <p:cNvSpPr/>
                <p:nvPr/>
              </p:nvSpPr>
              <p:spPr>
                <a:xfrm>
                  <a:off x="2883505" y="2093602"/>
                  <a:ext cx="1061230" cy="373128"/>
                </a:xfrm>
                <a:prstGeom prst="ellipse">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1" dirty="0">
                    <a:latin typeface="+mn-ea"/>
                  </a:endParaRPr>
                </a:p>
              </p:txBody>
            </p:sp>
            <p:sp>
              <p:nvSpPr>
                <p:cNvPr id="65" name="椭圆 64">
                  <a:extLst>
                    <a:ext uri="{FF2B5EF4-FFF2-40B4-BE49-F238E27FC236}">
                      <a16:creationId xmlns="" xmlns:a16="http://schemas.microsoft.com/office/drawing/2014/main" id="{16AD90B7-FB17-4988-8CC7-4B7DE65659A2}"/>
                    </a:ext>
                  </a:extLst>
                </p:cNvPr>
                <p:cNvSpPr/>
                <p:nvPr/>
              </p:nvSpPr>
              <p:spPr>
                <a:xfrm>
                  <a:off x="2959243" y="2143202"/>
                  <a:ext cx="898174" cy="272878"/>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b="1" dirty="0">
                      <a:latin typeface="+mn-ea"/>
                    </a:rPr>
                    <a:t>1,3,6</a:t>
                  </a:r>
                  <a:endParaRPr lang="zh-CN" altLang="en-US" sz="1400" b="1" dirty="0">
                    <a:latin typeface="+mn-ea"/>
                  </a:endParaRPr>
                </a:p>
              </p:txBody>
            </p:sp>
          </p:grpSp>
          <p:cxnSp>
            <p:nvCxnSpPr>
              <p:cNvPr id="69" name="直接箭头连接符 68">
                <a:extLst>
                  <a:ext uri="{FF2B5EF4-FFF2-40B4-BE49-F238E27FC236}">
                    <a16:creationId xmlns="" xmlns:a16="http://schemas.microsoft.com/office/drawing/2014/main" id="{A5B38A09-5C94-4F09-947B-3CFCC319E238}"/>
                  </a:ext>
                </a:extLst>
              </p:cNvPr>
              <p:cNvCxnSpPr>
                <a:cxnSpLocks/>
                <a:stCxn id="64" idx="6"/>
                <a:endCxn id="66" idx="2"/>
              </p:cNvCxnSpPr>
              <p:nvPr/>
            </p:nvCxnSpPr>
            <p:spPr>
              <a:xfrm flipV="1">
                <a:off x="2914771" y="2496020"/>
                <a:ext cx="260225" cy="351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0" name="直接箭头连接符 79">
                <a:extLst>
                  <a:ext uri="{FF2B5EF4-FFF2-40B4-BE49-F238E27FC236}">
                    <a16:creationId xmlns="" xmlns:a16="http://schemas.microsoft.com/office/drawing/2014/main" id="{0A618EF8-65CB-43BA-80B6-1F927403D1D8}"/>
                  </a:ext>
                </a:extLst>
              </p:cNvPr>
              <p:cNvCxnSpPr>
                <a:cxnSpLocks/>
                <a:endCxn id="64" idx="2"/>
              </p:cNvCxnSpPr>
              <p:nvPr/>
            </p:nvCxnSpPr>
            <p:spPr>
              <a:xfrm flipV="1">
                <a:off x="2201084" y="2499538"/>
                <a:ext cx="324525" cy="12982"/>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2" name="object 17">
                <a:extLst>
                  <a:ext uri="{FF2B5EF4-FFF2-40B4-BE49-F238E27FC236}">
                    <a16:creationId xmlns="" xmlns:a16="http://schemas.microsoft.com/office/drawing/2014/main" id="{222D92DF-71CD-4ECA-8C08-5AE332A76A69}"/>
                  </a:ext>
                </a:extLst>
              </p:cNvPr>
              <p:cNvSpPr txBox="1"/>
              <p:nvPr/>
            </p:nvSpPr>
            <p:spPr>
              <a:xfrm>
                <a:off x="806152" y="2322956"/>
                <a:ext cx="1394932" cy="300083"/>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D</a:t>
                </a:r>
                <a:r>
                  <a:rPr sz="2500" b="1" i="1" spc="-235" dirty="0">
                    <a:latin typeface="Times New Roman"/>
                    <a:cs typeface="Times New Roman"/>
                  </a:rPr>
                  <a:t>F</a:t>
                </a:r>
                <a:r>
                  <a:rPr sz="2500" b="1" i="1" spc="-20" dirty="0">
                    <a:latin typeface="Times New Roman"/>
                    <a:cs typeface="Times New Roman"/>
                  </a:rPr>
                  <a:t>A</a:t>
                </a:r>
                <a:r>
                  <a:rPr sz="2600" b="1" spc="-575" dirty="0">
                    <a:latin typeface="Microsoft Tai Le"/>
                    <a:cs typeface="Microsoft Tai Le"/>
                  </a:rPr>
                  <a:t>：</a:t>
                </a:r>
                <a:r>
                  <a:rPr sz="3000" b="1" i="1" baseline="2777" dirty="0">
                    <a:latin typeface="Times New Roman"/>
                    <a:cs typeface="Times New Roman"/>
                  </a:rPr>
                  <a:t>start</a:t>
                </a:r>
                <a:endParaRPr sz="3000" baseline="2777" dirty="0">
                  <a:latin typeface="Times New Roman"/>
                  <a:cs typeface="Times New Roman"/>
                </a:endParaRPr>
              </a:p>
            </p:txBody>
          </p:sp>
        </p:grpSp>
        <p:sp>
          <p:nvSpPr>
            <p:cNvPr id="56" name="object 30">
              <a:extLst>
                <a:ext uri="{FF2B5EF4-FFF2-40B4-BE49-F238E27FC236}">
                  <a16:creationId xmlns="" xmlns:a16="http://schemas.microsoft.com/office/drawing/2014/main" id="{32304161-C0DB-4555-B826-FE5B039C82CC}"/>
                </a:ext>
              </a:extLst>
            </p:cNvPr>
            <p:cNvSpPr txBox="1"/>
            <p:nvPr/>
          </p:nvSpPr>
          <p:spPr>
            <a:xfrm>
              <a:off x="2952199" y="2232485"/>
              <a:ext cx="15303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3" name="组合 2">
            <a:extLst>
              <a:ext uri="{FF2B5EF4-FFF2-40B4-BE49-F238E27FC236}">
                <a16:creationId xmlns="" xmlns:a16="http://schemas.microsoft.com/office/drawing/2014/main" id="{EDA10E08-FE34-4408-B05B-9136C74CB3F2}"/>
              </a:ext>
            </a:extLst>
          </p:cNvPr>
          <p:cNvGrpSpPr/>
          <p:nvPr/>
        </p:nvGrpSpPr>
        <p:grpSpPr>
          <a:xfrm>
            <a:off x="3505200" y="2349021"/>
            <a:ext cx="446007" cy="775179"/>
            <a:chOff x="3505199" y="1761766"/>
            <a:chExt cx="446007" cy="581384"/>
          </a:xfrm>
        </p:grpSpPr>
        <p:sp>
          <p:nvSpPr>
            <p:cNvPr id="58" name="弧形 57">
              <a:extLst>
                <a:ext uri="{FF2B5EF4-FFF2-40B4-BE49-F238E27FC236}">
                  <a16:creationId xmlns="" xmlns:a16="http://schemas.microsoft.com/office/drawing/2014/main" id="{E7704A31-7011-475E-BAF4-4DB7792C30D9}"/>
                </a:ext>
              </a:extLst>
            </p:cNvPr>
            <p:cNvSpPr/>
            <p:nvPr/>
          </p:nvSpPr>
          <p:spPr>
            <a:xfrm>
              <a:off x="3505199" y="2052352"/>
              <a:ext cx="446007" cy="290798"/>
            </a:xfrm>
            <a:prstGeom prst="arc">
              <a:avLst>
                <a:gd name="adj1" fmla="val 8842353"/>
                <a:gd name="adj2" fmla="val 1908662"/>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9" name="object 11">
              <a:extLst>
                <a:ext uri="{FF2B5EF4-FFF2-40B4-BE49-F238E27FC236}">
                  <a16:creationId xmlns="" xmlns:a16="http://schemas.microsoft.com/office/drawing/2014/main" id="{FEE88664-19BF-495C-8F77-93A1053B4489}"/>
                </a:ext>
              </a:extLst>
            </p:cNvPr>
            <p:cNvSpPr txBox="1"/>
            <p:nvPr/>
          </p:nvSpPr>
          <p:spPr>
            <a:xfrm>
              <a:off x="3648063" y="1761766"/>
              <a:ext cx="155566"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5" name="组合 4">
            <a:extLst>
              <a:ext uri="{FF2B5EF4-FFF2-40B4-BE49-F238E27FC236}">
                <a16:creationId xmlns="" xmlns:a16="http://schemas.microsoft.com/office/drawing/2014/main" id="{EE47794C-0F7C-4E1B-9CE9-EB23FA5DD115}"/>
              </a:ext>
            </a:extLst>
          </p:cNvPr>
          <p:cNvGrpSpPr/>
          <p:nvPr/>
        </p:nvGrpSpPr>
        <p:grpSpPr>
          <a:xfrm>
            <a:off x="4265804" y="2972541"/>
            <a:ext cx="683139" cy="580572"/>
            <a:chOff x="4265803" y="2229405"/>
            <a:chExt cx="683139" cy="435429"/>
          </a:xfrm>
        </p:grpSpPr>
        <p:cxnSp>
          <p:nvCxnSpPr>
            <p:cNvPr id="90" name="直接箭头连接符 89">
              <a:extLst>
                <a:ext uri="{FF2B5EF4-FFF2-40B4-BE49-F238E27FC236}">
                  <a16:creationId xmlns="" xmlns:a16="http://schemas.microsoft.com/office/drawing/2014/main" id="{3C26D246-1EAF-4D2E-A7AB-523A988BD36D}"/>
                </a:ext>
              </a:extLst>
            </p:cNvPr>
            <p:cNvCxnSpPr>
              <a:cxnSpLocks/>
              <a:stCxn id="66" idx="6"/>
              <a:endCxn id="91" idx="2"/>
            </p:cNvCxnSpPr>
            <p:nvPr/>
          </p:nvCxnSpPr>
          <p:spPr>
            <a:xfrm flipV="1">
              <a:off x="4265803" y="2483859"/>
              <a:ext cx="290621" cy="1216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4" name="组合 3">
              <a:extLst>
                <a:ext uri="{FF2B5EF4-FFF2-40B4-BE49-F238E27FC236}">
                  <a16:creationId xmlns="" xmlns:a16="http://schemas.microsoft.com/office/drawing/2014/main" id="{82F64D70-F8B6-410B-B554-1DDAE6D405F8}"/>
                </a:ext>
              </a:extLst>
            </p:cNvPr>
            <p:cNvGrpSpPr/>
            <p:nvPr/>
          </p:nvGrpSpPr>
          <p:grpSpPr>
            <a:xfrm>
              <a:off x="4346618" y="2229405"/>
              <a:ext cx="602324" cy="435429"/>
              <a:chOff x="4346618" y="2229405"/>
              <a:chExt cx="602324" cy="435429"/>
            </a:xfrm>
          </p:grpSpPr>
          <p:sp>
            <p:nvSpPr>
              <p:cNvPr id="91" name="椭圆 90">
                <a:extLst>
                  <a:ext uri="{FF2B5EF4-FFF2-40B4-BE49-F238E27FC236}">
                    <a16:creationId xmlns="" xmlns:a16="http://schemas.microsoft.com/office/drawing/2014/main" id="{83B67C8E-A950-4262-AD73-FD0361203D60}"/>
                  </a:ext>
                </a:extLst>
              </p:cNvPr>
              <p:cNvSpPr/>
              <p:nvPr/>
            </p:nvSpPr>
            <p:spPr>
              <a:xfrm>
                <a:off x="4556424" y="2302884"/>
                <a:ext cx="392518" cy="361950"/>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p:txBody>
          </p:sp>
          <p:sp>
            <p:nvSpPr>
              <p:cNvPr id="61" name="object 35">
                <a:extLst>
                  <a:ext uri="{FF2B5EF4-FFF2-40B4-BE49-F238E27FC236}">
                    <a16:creationId xmlns="" xmlns:a16="http://schemas.microsoft.com/office/drawing/2014/main" id="{12FE5E75-D893-4A2C-A9D0-ED72DFA7F882}"/>
                  </a:ext>
                </a:extLst>
              </p:cNvPr>
              <p:cNvSpPr txBox="1"/>
              <p:nvPr/>
            </p:nvSpPr>
            <p:spPr>
              <a:xfrm>
                <a:off x="4346618" y="2229405"/>
                <a:ext cx="139700" cy="207349"/>
              </a:xfrm>
              <a:prstGeom prst="rect">
                <a:avLst/>
              </a:prstGeom>
            </p:spPr>
            <p:txBody>
              <a:bodyPr vert="horz" wrap="square" lIns="0" tIns="0" rIns="0" bIns="0" rtlCol="0">
                <a:spAutoFit/>
              </a:bodyPr>
              <a:lstStyle/>
              <a:p>
                <a:pPr marL="12700">
                  <a:lnSpc>
                    <a:spcPts val="2155"/>
                  </a:lnSpc>
                </a:pPr>
                <a:r>
                  <a:rPr sz="1800" dirty="0">
                    <a:latin typeface="宋体"/>
                    <a:cs typeface="宋体"/>
                  </a:rPr>
                  <a:t>.</a:t>
                </a:r>
              </a:p>
            </p:txBody>
          </p:sp>
        </p:grpSp>
      </p:grpSp>
      <p:grpSp>
        <p:nvGrpSpPr>
          <p:cNvPr id="8" name="组合 7">
            <a:extLst>
              <a:ext uri="{FF2B5EF4-FFF2-40B4-BE49-F238E27FC236}">
                <a16:creationId xmlns="" xmlns:a16="http://schemas.microsoft.com/office/drawing/2014/main" id="{C618E84E-EF6D-40E7-A1EA-EE32BD121DB3}"/>
              </a:ext>
            </a:extLst>
          </p:cNvPr>
          <p:cNvGrpSpPr/>
          <p:nvPr/>
        </p:nvGrpSpPr>
        <p:grpSpPr>
          <a:xfrm>
            <a:off x="6740237" y="2908599"/>
            <a:ext cx="1946565" cy="1094130"/>
            <a:chOff x="6740236" y="2181450"/>
            <a:chExt cx="1946565" cy="820598"/>
          </a:xfrm>
        </p:grpSpPr>
        <p:grpSp>
          <p:nvGrpSpPr>
            <p:cNvPr id="68" name="组合 67">
              <a:extLst>
                <a:ext uri="{FF2B5EF4-FFF2-40B4-BE49-F238E27FC236}">
                  <a16:creationId xmlns="" xmlns:a16="http://schemas.microsoft.com/office/drawing/2014/main" id="{D89E30A4-1337-423F-82B2-3888399CC8EB}"/>
                </a:ext>
              </a:extLst>
            </p:cNvPr>
            <p:cNvGrpSpPr/>
            <p:nvPr/>
          </p:nvGrpSpPr>
          <p:grpSpPr>
            <a:xfrm>
              <a:off x="8195413" y="2181450"/>
              <a:ext cx="491388" cy="499063"/>
              <a:chOff x="5371936" y="2912309"/>
              <a:chExt cx="806106" cy="373128"/>
            </a:xfrm>
          </p:grpSpPr>
          <p:sp>
            <p:nvSpPr>
              <p:cNvPr id="70" name="椭圆 69">
                <a:extLst>
                  <a:ext uri="{FF2B5EF4-FFF2-40B4-BE49-F238E27FC236}">
                    <a16:creationId xmlns="" xmlns:a16="http://schemas.microsoft.com/office/drawing/2014/main" id="{50129568-C682-4DED-865B-7B07E90E9B60}"/>
                  </a:ext>
                </a:extLst>
              </p:cNvPr>
              <p:cNvSpPr/>
              <p:nvPr/>
            </p:nvSpPr>
            <p:spPr>
              <a:xfrm>
                <a:off x="5371936" y="2912309"/>
                <a:ext cx="806106" cy="373128"/>
              </a:xfrm>
              <a:prstGeom prst="ellipse">
                <a:avLst/>
              </a:prstGeo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b="1" dirty="0">
                  <a:latin typeface="+mn-ea"/>
                </a:endParaRPr>
              </a:p>
            </p:txBody>
          </p:sp>
          <p:sp>
            <p:nvSpPr>
              <p:cNvPr id="71" name="椭圆 70">
                <a:extLst>
                  <a:ext uri="{FF2B5EF4-FFF2-40B4-BE49-F238E27FC236}">
                    <a16:creationId xmlns="" xmlns:a16="http://schemas.microsoft.com/office/drawing/2014/main" id="{426AC006-AF0E-4CC7-8EBD-5D40628BE6A6}"/>
                  </a:ext>
                </a:extLst>
              </p:cNvPr>
              <p:cNvSpPr/>
              <p:nvPr/>
            </p:nvSpPr>
            <p:spPr>
              <a:xfrm>
                <a:off x="5448326" y="2961909"/>
                <a:ext cx="653401" cy="272878"/>
              </a:xfrm>
              <a:prstGeom prst="ellipse">
                <a:avLst/>
              </a:prstGeom>
              <a:solidFill>
                <a:schemeClr val="accent1">
                  <a:lumMod val="60000"/>
                  <a:lumOff val="4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b="1" dirty="0">
                    <a:latin typeface="+mn-ea"/>
                  </a:rPr>
                  <a:t>6</a:t>
                </a:r>
                <a:endParaRPr lang="zh-CN" altLang="en-US" sz="2000" b="1" dirty="0">
                  <a:latin typeface="+mn-ea"/>
                </a:endParaRPr>
              </a:p>
            </p:txBody>
          </p:sp>
        </p:grpSp>
        <p:sp>
          <p:nvSpPr>
            <p:cNvPr id="7" name="任意多边形: 形状 6">
              <a:extLst>
                <a:ext uri="{FF2B5EF4-FFF2-40B4-BE49-F238E27FC236}">
                  <a16:creationId xmlns="" xmlns:a16="http://schemas.microsoft.com/office/drawing/2014/main" id="{422000AD-FF5D-4E59-9E57-8F4B33996BD9}"/>
                </a:ext>
              </a:extLst>
            </p:cNvPr>
            <p:cNvSpPr/>
            <p:nvPr/>
          </p:nvSpPr>
          <p:spPr>
            <a:xfrm>
              <a:off x="6740236" y="2632364"/>
              <a:ext cx="1551709" cy="353317"/>
            </a:xfrm>
            <a:custGeom>
              <a:avLst/>
              <a:gdLst>
                <a:gd name="connsiteX0" fmla="*/ 0 w 1551709"/>
                <a:gd name="connsiteY0" fmla="*/ 0 h 353317"/>
                <a:gd name="connsiteX1" fmla="*/ 921328 w 1551709"/>
                <a:gd name="connsiteY1" fmla="*/ 353291 h 353317"/>
                <a:gd name="connsiteX2" fmla="*/ 1551709 w 1551709"/>
                <a:gd name="connsiteY2" fmla="*/ 20781 h 353317"/>
                <a:gd name="connsiteX3" fmla="*/ 1551709 w 1551709"/>
                <a:gd name="connsiteY3" fmla="*/ 20781 h 353317"/>
              </a:gdLst>
              <a:ahLst/>
              <a:cxnLst>
                <a:cxn ang="0">
                  <a:pos x="connsiteX0" y="connsiteY0"/>
                </a:cxn>
                <a:cxn ang="0">
                  <a:pos x="connsiteX1" y="connsiteY1"/>
                </a:cxn>
                <a:cxn ang="0">
                  <a:pos x="connsiteX2" y="connsiteY2"/>
                </a:cxn>
                <a:cxn ang="0">
                  <a:pos x="connsiteX3" y="connsiteY3"/>
                </a:cxn>
              </a:cxnLst>
              <a:rect l="l" t="t" r="r" b="b"/>
              <a:pathLst>
                <a:path w="1551709" h="353317">
                  <a:moveTo>
                    <a:pt x="0" y="0"/>
                  </a:moveTo>
                  <a:cubicBezTo>
                    <a:pt x="331355" y="174914"/>
                    <a:pt x="662710" y="349828"/>
                    <a:pt x="921328" y="353291"/>
                  </a:cubicBezTo>
                  <a:cubicBezTo>
                    <a:pt x="1179946" y="356754"/>
                    <a:pt x="1551709" y="20781"/>
                    <a:pt x="1551709" y="20781"/>
                  </a:cubicBezTo>
                  <a:lnTo>
                    <a:pt x="1551709" y="20781"/>
                  </a:lnTo>
                </a:path>
              </a:pathLst>
            </a:custGeom>
            <a:noFill/>
            <a:ln w="190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object 30">
              <a:extLst>
                <a:ext uri="{FF2B5EF4-FFF2-40B4-BE49-F238E27FC236}">
                  <a16:creationId xmlns="" xmlns:a16="http://schemas.microsoft.com/office/drawing/2014/main" id="{5939ABA2-C4F9-4B10-A95B-FC2EC7EFE4F3}"/>
                </a:ext>
              </a:extLst>
            </p:cNvPr>
            <p:cNvSpPr txBox="1"/>
            <p:nvPr/>
          </p:nvSpPr>
          <p:spPr>
            <a:xfrm>
              <a:off x="7022761" y="2771215"/>
              <a:ext cx="15303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14" name="组合 13">
            <a:extLst>
              <a:ext uri="{FF2B5EF4-FFF2-40B4-BE49-F238E27FC236}">
                <a16:creationId xmlns="" xmlns:a16="http://schemas.microsoft.com/office/drawing/2014/main" id="{EA2D0617-E742-492C-89F5-A10EE958BAD2}"/>
              </a:ext>
            </a:extLst>
          </p:cNvPr>
          <p:cNvGrpSpPr/>
          <p:nvPr/>
        </p:nvGrpSpPr>
        <p:grpSpPr>
          <a:xfrm>
            <a:off x="7863830" y="2919980"/>
            <a:ext cx="365770" cy="388949"/>
            <a:chOff x="7863830" y="2189985"/>
            <a:chExt cx="365770" cy="291712"/>
          </a:xfrm>
        </p:grpSpPr>
        <p:cxnSp>
          <p:nvCxnSpPr>
            <p:cNvPr id="76" name="直接箭头连接符 75">
              <a:extLst>
                <a:ext uri="{FF2B5EF4-FFF2-40B4-BE49-F238E27FC236}">
                  <a16:creationId xmlns="" xmlns:a16="http://schemas.microsoft.com/office/drawing/2014/main" id="{E07647E9-B0B3-4506-94D2-339302A80C5A}"/>
                </a:ext>
              </a:extLst>
            </p:cNvPr>
            <p:cNvCxnSpPr>
              <a:cxnSpLocks/>
            </p:cNvCxnSpPr>
            <p:nvPr/>
          </p:nvCxnSpPr>
          <p:spPr>
            <a:xfrm flipV="1">
              <a:off x="7863830" y="2481696"/>
              <a:ext cx="365770" cy="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7" name="object 26">
              <a:extLst>
                <a:ext uri="{FF2B5EF4-FFF2-40B4-BE49-F238E27FC236}">
                  <a16:creationId xmlns="" xmlns:a16="http://schemas.microsoft.com/office/drawing/2014/main" id="{1EB0EC24-4F4A-4555-918D-8CEA7AC85D49}"/>
                </a:ext>
              </a:extLst>
            </p:cNvPr>
            <p:cNvSpPr txBox="1"/>
            <p:nvPr/>
          </p:nvSpPr>
          <p:spPr>
            <a:xfrm>
              <a:off x="7903938" y="2189985"/>
              <a:ext cx="15303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grpSp>
        <p:nvGrpSpPr>
          <p:cNvPr id="81" name="组合 80">
            <a:extLst>
              <a:ext uri="{FF2B5EF4-FFF2-40B4-BE49-F238E27FC236}">
                <a16:creationId xmlns="" xmlns:a16="http://schemas.microsoft.com/office/drawing/2014/main" id="{CBF92F58-AE15-4819-AAFE-E817C455535E}"/>
              </a:ext>
            </a:extLst>
          </p:cNvPr>
          <p:cNvGrpSpPr/>
          <p:nvPr/>
        </p:nvGrpSpPr>
        <p:grpSpPr>
          <a:xfrm>
            <a:off x="8197202" y="2240348"/>
            <a:ext cx="446007" cy="775179"/>
            <a:chOff x="3505199" y="1761766"/>
            <a:chExt cx="446007" cy="581384"/>
          </a:xfrm>
        </p:grpSpPr>
        <p:sp>
          <p:nvSpPr>
            <p:cNvPr id="83" name="弧形 82">
              <a:extLst>
                <a:ext uri="{FF2B5EF4-FFF2-40B4-BE49-F238E27FC236}">
                  <a16:creationId xmlns="" xmlns:a16="http://schemas.microsoft.com/office/drawing/2014/main" id="{1021F813-F708-47DF-B8D8-CEA36411D69C}"/>
                </a:ext>
              </a:extLst>
            </p:cNvPr>
            <p:cNvSpPr/>
            <p:nvPr/>
          </p:nvSpPr>
          <p:spPr>
            <a:xfrm>
              <a:off x="3505199" y="2052352"/>
              <a:ext cx="446007" cy="290798"/>
            </a:xfrm>
            <a:prstGeom prst="arc">
              <a:avLst>
                <a:gd name="adj1" fmla="val 8842353"/>
                <a:gd name="adj2" fmla="val 1908662"/>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5" name="object 11">
              <a:extLst>
                <a:ext uri="{FF2B5EF4-FFF2-40B4-BE49-F238E27FC236}">
                  <a16:creationId xmlns="" xmlns:a16="http://schemas.microsoft.com/office/drawing/2014/main" id="{36D900DE-3C80-4C6F-9894-4AE337F4D080}"/>
                </a:ext>
              </a:extLst>
            </p:cNvPr>
            <p:cNvSpPr txBox="1"/>
            <p:nvPr/>
          </p:nvSpPr>
          <p:spPr>
            <a:xfrm>
              <a:off x="3648063" y="1761766"/>
              <a:ext cx="155566"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a:t>
              </a:r>
              <a:endParaRPr sz="2000" dirty="0">
                <a:latin typeface="Times New Roman"/>
                <a:cs typeface="Times New Roman"/>
              </a:endParaRPr>
            </a:p>
          </p:txBody>
        </p:sp>
      </p:grpSp>
    </p:spTree>
    <p:extLst>
      <p:ext uri="{BB962C8B-B14F-4D97-AF65-F5344CB8AC3E}">
        <p14:creationId xmlns:p14="http://schemas.microsoft.com/office/powerpoint/2010/main" val="7764706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90146"/>
            <a:ext cx="7772400" cy="677108"/>
          </a:xfrm>
          <a:prstGeom prst="rect">
            <a:avLst/>
          </a:prstGeom>
        </p:spPr>
        <p:txBody>
          <a:bodyPr vert="horz" wrap="square" lIns="0" tIns="0" rIns="0" bIns="0" rtlCol="0">
            <a:spAutoFit/>
          </a:bodyPr>
          <a:lstStyle/>
          <a:p>
            <a:pPr marL="12700">
              <a:lnSpc>
                <a:spcPct val="100000"/>
              </a:lnSpc>
            </a:pPr>
            <a:r>
              <a:rPr spc="295" dirty="0"/>
              <a:t>识别各进制无符号整数</a:t>
            </a:r>
            <a:r>
              <a:rPr dirty="0"/>
              <a:t>的</a:t>
            </a:r>
            <a:r>
              <a:rPr spc="-600" dirty="0"/>
              <a:t> </a:t>
            </a:r>
            <a:r>
              <a:rPr i="1" dirty="0">
                <a:latin typeface="Times New Roman"/>
                <a:cs typeface="Times New Roman"/>
              </a:rPr>
              <a:t>D</a:t>
            </a:r>
            <a:r>
              <a:rPr i="1" spc="-275" dirty="0">
                <a:latin typeface="Times New Roman"/>
                <a:cs typeface="Times New Roman"/>
              </a:rPr>
              <a:t>F</a:t>
            </a:r>
            <a:r>
              <a:rPr i="1" dirty="0">
                <a:latin typeface="Times New Roman"/>
                <a:cs typeface="Times New Roman"/>
              </a:rPr>
              <a:t>A</a:t>
            </a:r>
          </a:p>
        </p:txBody>
      </p:sp>
      <p:sp>
        <p:nvSpPr>
          <p:cNvPr id="3" name="object 3"/>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4" name="object 4"/>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grpSp>
        <p:nvGrpSpPr>
          <p:cNvPr id="42" name="组合 41">
            <a:extLst>
              <a:ext uri="{FF2B5EF4-FFF2-40B4-BE49-F238E27FC236}">
                <a16:creationId xmlns="" xmlns:a16="http://schemas.microsoft.com/office/drawing/2014/main" id="{5EF15BD2-D71D-425A-AB0F-88E1E4520DB3}"/>
              </a:ext>
            </a:extLst>
          </p:cNvPr>
          <p:cNvGrpSpPr/>
          <p:nvPr/>
        </p:nvGrpSpPr>
        <p:grpSpPr>
          <a:xfrm>
            <a:off x="107392" y="1244291"/>
            <a:ext cx="3669589" cy="1614732"/>
            <a:chOff x="107391" y="933218"/>
            <a:chExt cx="3669589" cy="1211049"/>
          </a:xfrm>
        </p:grpSpPr>
        <p:sp>
          <p:nvSpPr>
            <p:cNvPr id="5" name="object 5"/>
            <p:cNvSpPr/>
            <p:nvPr/>
          </p:nvSpPr>
          <p:spPr>
            <a:xfrm>
              <a:off x="645413" y="1345691"/>
              <a:ext cx="2719705" cy="798576"/>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046175" y="1442574"/>
              <a:ext cx="178435" cy="276999"/>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0</a:t>
              </a:r>
              <a:endParaRPr sz="2400">
                <a:latin typeface="Times New Roman"/>
                <a:cs typeface="Times New Roman"/>
              </a:endParaRPr>
            </a:p>
          </p:txBody>
        </p:sp>
        <p:sp>
          <p:nvSpPr>
            <p:cNvPr id="7" name="object 7"/>
            <p:cNvSpPr txBox="1"/>
            <p:nvPr/>
          </p:nvSpPr>
          <p:spPr>
            <a:xfrm>
              <a:off x="1747773" y="1349811"/>
              <a:ext cx="366395" cy="596798"/>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1</a:t>
              </a:r>
              <a:r>
                <a:rPr sz="2000" b="1" dirty="0">
                  <a:latin typeface="Times New Roman"/>
                  <a:cs typeface="Times New Roman"/>
                </a:rPr>
                <a:t>-9</a:t>
              </a:r>
              <a:endParaRPr sz="2000">
                <a:latin typeface="Times New Roman"/>
                <a:cs typeface="Times New Roman"/>
              </a:endParaRPr>
            </a:p>
            <a:p>
              <a:pPr marL="60325">
                <a:lnSpc>
                  <a:spcPct val="100000"/>
                </a:lnSpc>
                <a:spcBef>
                  <a:spcPts val="1405"/>
                </a:spcBef>
              </a:pPr>
              <a:r>
                <a:rPr sz="2000" b="1" dirty="0">
                  <a:latin typeface="Times New Roman"/>
                  <a:cs typeface="Times New Roman"/>
                </a:rPr>
                <a:t>2</a:t>
              </a:r>
              <a:endParaRPr sz="2000">
                <a:latin typeface="Times New Roman"/>
                <a:cs typeface="Times New Roman"/>
              </a:endParaRPr>
            </a:p>
          </p:txBody>
        </p:sp>
        <p:sp>
          <p:nvSpPr>
            <p:cNvPr id="8" name="object 8"/>
            <p:cNvSpPr txBox="1"/>
            <p:nvPr/>
          </p:nvSpPr>
          <p:spPr>
            <a:xfrm>
              <a:off x="3409950" y="1471485"/>
              <a:ext cx="367030" cy="230833"/>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0</a:t>
              </a:r>
              <a:r>
                <a:rPr sz="2000" b="1" dirty="0">
                  <a:latin typeface="Times New Roman"/>
                  <a:cs typeface="Times New Roman"/>
                </a:rPr>
                <a:t>-9</a:t>
              </a:r>
              <a:endParaRPr sz="2000">
                <a:latin typeface="Times New Roman"/>
                <a:cs typeface="Times New Roman"/>
              </a:endParaRPr>
            </a:p>
          </p:txBody>
        </p:sp>
        <p:sp>
          <p:nvSpPr>
            <p:cNvPr id="9" name="object 9"/>
            <p:cNvSpPr txBox="1"/>
            <p:nvPr/>
          </p:nvSpPr>
          <p:spPr>
            <a:xfrm>
              <a:off x="1242161" y="1709729"/>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0</a:t>
              </a:r>
              <a:endParaRPr sz="2000">
                <a:latin typeface="Times New Roman"/>
                <a:cs typeface="Times New Roman"/>
              </a:endParaRPr>
            </a:p>
          </p:txBody>
        </p:sp>
        <p:sp>
          <p:nvSpPr>
            <p:cNvPr id="10" name="object 10"/>
            <p:cNvSpPr txBox="1"/>
            <p:nvPr/>
          </p:nvSpPr>
          <p:spPr>
            <a:xfrm>
              <a:off x="107391" y="933218"/>
              <a:ext cx="2683510"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DEC</a:t>
              </a:r>
              <a:r>
                <a:rPr sz="2000" b="1" i="1" spc="-5" dirty="0">
                  <a:latin typeface="Times New Roman"/>
                  <a:cs typeface="Times New Roman"/>
                </a:rPr>
                <a:t> </a:t>
              </a:r>
              <a:r>
                <a:rPr sz="2000" b="1" dirty="0">
                  <a:latin typeface="Times New Roman"/>
                  <a:cs typeface="Times New Roman"/>
                </a:rPr>
                <a:t>→ (</a:t>
              </a:r>
              <a:r>
                <a:rPr sz="2000" b="1" spc="5" dirty="0">
                  <a:latin typeface="Times New Roman"/>
                  <a:cs typeface="Times New Roman"/>
                </a:rPr>
                <a:t>1</a:t>
              </a:r>
              <a:r>
                <a:rPr sz="2000" b="1" spc="-20" dirty="0">
                  <a:latin typeface="Times New Roman"/>
                  <a:cs typeface="Times New Roman"/>
                </a:rPr>
                <a:t>|</a:t>
              </a:r>
              <a:r>
                <a:rPr sz="2000" b="1" dirty="0">
                  <a:latin typeface="Times New Roman"/>
                  <a:cs typeface="Times New Roman"/>
                </a:rPr>
                <a:t>..</a:t>
              </a:r>
              <a:r>
                <a:rPr sz="2000" b="1" spc="5" dirty="0">
                  <a:latin typeface="Times New Roman"/>
                  <a:cs typeface="Times New Roman"/>
                </a:rPr>
                <a:t>.</a:t>
              </a:r>
              <a:r>
                <a:rPr sz="2000" b="1" spc="-20" dirty="0">
                  <a:latin typeface="Times New Roman"/>
                  <a:cs typeface="Times New Roman"/>
                </a:rPr>
                <a:t>|</a:t>
              </a:r>
              <a:r>
                <a:rPr sz="2000" b="1" dirty="0">
                  <a:latin typeface="Times New Roman"/>
                  <a:cs typeface="Times New Roman"/>
                </a:rPr>
                <a:t>9</a:t>
              </a:r>
              <a:r>
                <a:rPr sz="2000" b="1" spc="5" dirty="0">
                  <a:latin typeface="Times New Roman"/>
                  <a:cs typeface="Times New Roman"/>
                </a:rPr>
                <a:t>)</a:t>
              </a:r>
              <a:r>
                <a:rPr sz="2000" b="1" dirty="0">
                  <a:latin typeface="Times New Roman"/>
                  <a:cs typeface="Times New Roman"/>
                </a:rPr>
                <a:t>(</a:t>
              </a:r>
              <a:r>
                <a:rPr sz="2000" b="1" spc="5" dirty="0">
                  <a:latin typeface="Times New Roman"/>
                  <a:cs typeface="Times New Roman"/>
                </a:rPr>
                <a:t>0</a:t>
              </a:r>
              <a:r>
                <a:rPr sz="2000" b="1" spc="-20" dirty="0">
                  <a:latin typeface="Times New Roman"/>
                  <a:cs typeface="Times New Roman"/>
                </a:rPr>
                <a:t>|</a:t>
              </a:r>
              <a:r>
                <a:rPr sz="2000" b="1" dirty="0">
                  <a:latin typeface="Times New Roman"/>
                  <a:cs typeface="Times New Roman"/>
                </a:rPr>
                <a:t>..</a:t>
              </a:r>
              <a:r>
                <a:rPr sz="2000" b="1" spc="5" dirty="0">
                  <a:latin typeface="Times New Roman"/>
                  <a:cs typeface="Times New Roman"/>
                </a:rPr>
                <a:t>.</a:t>
              </a:r>
              <a:r>
                <a:rPr sz="2000" b="1" spc="-20" dirty="0">
                  <a:latin typeface="Times New Roman"/>
                  <a:cs typeface="Times New Roman"/>
                </a:rPr>
                <a:t>|</a:t>
              </a:r>
              <a:r>
                <a:rPr sz="2000" b="1" dirty="0">
                  <a:latin typeface="Times New Roman"/>
                  <a:cs typeface="Times New Roman"/>
                </a:rPr>
                <a:t>9</a:t>
              </a:r>
              <a:r>
                <a:rPr sz="2000" b="1" spc="20" dirty="0">
                  <a:latin typeface="Times New Roman"/>
                  <a:cs typeface="Times New Roman"/>
                </a:rPr>
                <a:t>)</a:t>
              </a:r>
              <a:r>
                <a:rPr sz="1950" b="1" spc="22" baseline="25641" dirty="0">
                  <a:latin typeface="Times New Roman"/>
                  <a:cs typeface="Times New Roman"/>
                </a:rPr>
                <a:t>*</a:t>
              </a:r>
              <a:r>
                <a:rPr sz="1950" b="1" spc="-30" baseline="25641" dirty="0">
                  <a:latin typeface="Times New Roman"/>
                  <a:cs typeface="Times New Roman"/>
                </a:rPr>
                <a:t> </a:t>
              </a:r>
              <a:r>
                <a:rPr sz="2000" b="1" spc="-25" dirty="0">
                  <a:latin typeface="Times New Roman"/>
                  <a:cs typeface="Times New Roman"/>
                </a:rPr>
                <a:t>|0</a:t>
              </a:r>
              <a:endParaRPr sz="2000">
                <a:latin typeface="Times New Roman"/>
                <a:cs typeface="Times New Roman"/>
              </a:endParaRPr>
            </a:p>
          </p:txBody>
        </p:sp>
        <p:sp>
          <p:nvSpPr>
            <p:cNvPr id="11" name="object 11"/>
            <p:cNvSpPr txBox="1"/>
            <p:nvPr/>
          </p:nvSpPr>
          <p:spPr>
            <a:xfrm>
              <a:off x="115011" y="1443029"/>
              <a:ext cx="492759"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start</a:t>
              </a:r>
              <a:endParaRPr sz="2000">
                <a:latin typeface="Times New Roman"/>
                <a:cs typeface="Times New Roman"/>
              </a:endParaRPr>
            </a:p>
          </p:txBody>
        </p:sp>
        <p:sp>
          <p:nvSpPr>
            <p:cNvPr id="12" name="object 12"/>
            <p:cNvSpPr txBox="1"/>
            <p:nvPr/>
          </p:nvSpPr>
          <p:spPr>
            <a:xfrm>
              <a:off x="2660650" y="1490654"/>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1</a:t>
              </a:r>
              <a:endParaRPr sz="2000">
                <a:latin typeface="Times New Roman"/>
                <a:cs typeface="Times New Roman"/>
              </a:endParaRPr>
            </a:p>
          </p:txBody>
        </p:sp>
      </p:grpSp>
      <p:grpSp>
        <p:nvGrpSpPr>
          <p:cNvPr id="43" name="组合 42">
            <a:extLst>
              <a:ext uri="{FF2B5EF4-FFF2-40B4-BE49-F238E27FC236}">
                <a16:creationId xmlns="" xmlns:a16="http://schemas.microsoft.com/office/drawing/2014/main" id="{73EA3AF0-8D6C-44DB-9EAA-77500F5825CC}"/>
              </a:ext>
            </a:extLst>
          </p:cNvPr>
          <p:cNvGrpSpPr/>
          <p:nvPr/>
        </p:nvGrpSpPr>
        <p:grpSpPr>
          <a:xfrm>
            <a:off x="114097" y="3427299"/>
            <a:ext cx="4706925" cy="1372116"/>
            <a:chOff x="114096" y="2570474"/>
            <a:chExt cx="4706925" cy="1029087"/>
          </a:xfrm>
        </p:grpSpPr>
        <p:sp>
          <p:nvSpPr>
            <p:cNvPr id="13" name="object 13"/>
            <p:cNvSpPr/>
            <p:nvPr/>
          </p:nvSpPr>
          <p:spPr>
            <a:xfrm>
              <a:off x="611886" y="3055620"/>
              <a:ext cx="3688968" cy="543941"/>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1019047" y="3122657"/>
              <a:ext cx="1189990" cy="276999"/>
            </a:xfrm>
            <a:prstGeom prst="rect">
              <a:avLst/>
            </a:prstGeom>
          </p:spPr>
          <p:txBody>
            <a:bodyPr vert="horz" wrap="square" lIns="0" tIns="0" rIns="0" bIns="0" rtlCol="0">
              <a:spAutoFit/>
            </a:bodyPr>
            <a:lstStyle/>
            <a:p>
              <a:pPr marL="12700">
                <a:lnSpc>
                  <a:spcPct val="100000"/>
                </a:lnSpc>
                <a:tabLst>
                  <a:tab pos="1024255" algn="l"/>
                </a:tabLst>
              </a:pPr>
              <a:r>
                <a:rPr sz="2400" b="1" dirty="0">
                  <a:latin typeface="Times New Roman"/>
                  <a:cs typeface="Times New Roman"/>
                </a:rPr>
                <a:t>0	3</a:t>
              </a:r>
              <a:endParaRPr sz="2400">
                <a:latin typeface="Times New Roman"/>
                <a:cs typeface="Times New Roman"/>
              </a:endParaRPr>
            </a:p>
          </p:txBody>
        </p:sp>
        <p:sp>
          <p:nvSpPr>
            <p:cNvPr id="15" name="object 15"/>
            <p:cNvSpPr txBox="1"/>
            <p:nvPr/>
          </p:nvSpPr>
          <p:spPr>
            <a:xfrm>
              <a:off x="1464055" y="3006653"/>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0</a:t>
              </a:r>
              <a:endParaRPr sz="2000">
                <a:latin typeface="Times New Roman"/>
                <a:cs typeface="Times New Roman"/>
              </a:endParaRPr>
            </a:p>
          </p:txBody>
        </p:sp>
        <p:sp>
          <p:nvSpPr>
            <p:cNvPr id="16" name="object 16"/>
            <p:cNvSpPr txBox="1"/>
            <p:nvPr/>
          </p:nvSpPr>
          <p:spPr>
            <a:xfrm>
              <a:off x="114401" y="2570474"/>
              <a:ext cx="4706620" cy="534281"/>
            </a:xfrm>
            <a:prstGeom prst="rect">
              <a:avLst/>
            </a:prstGeom>
          </p:spPr>
          <p:txBody>
            <a:bodyPr vert="horz" wrap="square" lIns="0" tIns="0" rIns="0" bIns="0" rtlCol="0">
              <a:spAutoFit/>
            </a:bodyPr>
            <a:lstStyle/>
            <a:p>
              <a:pPr marL="12700">
                <a:lnSpc>
                  <a:spcPct val="100000"/>
                </a:lnSpc>
              </a:pPr>
              <a:r>
                <a:rPr sz="2200" b="1" i="1" spc="-10" dirty="0">
                  <a:latin typeface="Times New Roman"/>
                  <a:cs typeface="Times New Roman"/>
                </a:rPr>
                <a:t>OC</a:t>
              </a:r>
              <a:r>
                <a:rPr sz="2200" b="1" i="1" spc="-5" dirty="0">
                  <a:latin typeface="Times New Roman"/>
                  <a:cs typeface="Times New Roman"/>
                </a:rPr>
                <a:t>T</a:t>
              </a:r>
              <a:r>
                <a:rPr sz="2200" b="1" i="1" spc="5" dirty="0">
                  <a:latin typeface="Times New Roman"/>
                  <a:cs typeface="Times New Roman"/>
                </a:rPr>
                <a:t> </a:t>
              </a:r>
              <a:r>
                <a:rPr sz="2200" b="1" spc="-5" dirty="0">
                  <a:latin typeface="Times New Roman"/>
                  <a:cs typeface="Times New Roman"/>
                </a:rPr>
                <a:t>→</a:t>
              </a:r>
              <a:r>
                <a:rPr sz="2200" b="1" spc="10" dirty="0">
                  <a:latin typeface="Times New Roman"/>
                  <a:cs typeface="Times New Roman"/>
                </a:rPr>
                <a:t> </a:t>
              </a:r>
              <a:r>
                <a:rPr sz="2200" b="1" dirty="0">
                  <a:latin typeface="Times New Roman"/>
                  <a:cs typeface="Times New Roman"/>
                </a:rPr>
                <a:t>0</a:t>
              </a:r>
              <a:r>
                <a:rPr sz="2200" b="1" spc="-5" dirty="0">
                  <a:latin typeface="Times New Roman"/>
                  <a:cs typeface="Times New Roman"/>
                </a:rPr>
                <a:t>(1|</a:t>
              </a:r>
              <a:r>
                <a:rPr sz="2200" b="1" dirty="0">
                  <a:latin typeface="Times New Roman"/>
                  <a:cs typeface="Times New Roman"/>
                </a:rPr>
                <a:t>2</a:t>
              </a:r>
              <a:r>
                <a:rPr sz="2200" b="1" spc="-5" dirty="0">
                  <a:latin typeface="Times New Roman"/>
                  <a:cs typeface="Times New Roman"/>
                </a:rPr>
                <a:t>|3|</a:t>
              </a:r>
              <a:r>
                <a:rPr sz="2200" b="1" dirty="0">
                  <a:latin typeface="Times New Roman"/>
                  <a:cs typeface="Times New Roman"/>
                </a:rPr>
                <a:t>4</a:t>
              </a:r>
              <a:r>
                <a:rPr sz="2200" b="1" spc="-5" dirty="0">
                  <a:latin typeface="Times New Roman"/>
                  <a:cs typeface="Times New Roman"/>
                </a:rPr>
                <a:t>|5|</a:t>
              </a:r>
              <a:r>
                <a:rPr sz="2200" b="1" dirty="0">
                  <a:latin typeface="Times New Roman"/>
                  <a:cs typeface="Times New Roman"/>
                </a:rPr>
                <a:t>6</a:t>
              </a:r>
              <a:r>
                <a:rPr sz="2200" b="1" spc="-5" dirty="0">
                  <a:latin typeface="Times New Roman"/>
                  <a:cs typeface="Times New Roman"/>
                </a:rPr>
                <a:t>|7</a:t>
              </a:r>
              <a:r>
                <a:rPr sz="2200" b="1" dirty="0">
                  <a:latin typeface="Times New Roman"/>
                  <a:cs typeface="Times New Roman"/>
                </a:rPr>
                <a:t>)</a:t>
              </a:r>
              <a:r>
                <a:rPr sz="2200" b="1" spc="-5" dirty="0">
                  <a:latin typeface="Times New Roman"/>
                  <a:cs typeface="Times New Roman"/>
                </a:rPr>
                <a:t>(</a:t>
              </a:r>
              <a:r>
                <a:rPr sz="2200" b="1" dirty="0">
                  <a:latin typeface="Times New Roman"/>
                  <a:cs typeface="Times New Roman"/>
                </a:rPr>
                <a:t>0</a:t>
              </a:r>
              <a:r>
                <a:rPr sz="2200" b="1" spc="-5" dirty="0">
                  <a:latin typeface="Times New Roman"/>
                  <a:cs typeface="Times New Roman"/>
                </a:rPr>
                <a:t>|1|</a:t>
              </a:r>
              <a:r>
                <a:rPr sz="2200" b="1" dirty="0">
                  <a:latin typeface="Times New Roman"/>
                  <a:cs typeface="Times New Roman"/>
                </a:rPr>
                <a:t>2</a:t>
              </a:r>
              <a:r>
                <a:rPr sz="2200" b="1" spc="-5" dirty="0">
                  <a:latin typeface="Times New Roman"/>
                  <a:cs typeface="Times New Roman"/>
                </a:rPr>
                <a:t>|3|</a:t>
              </a:r>
              <a:r>
                <a:rPr sz="2200" b="1" dirty="0">
                  <a:latin typeface="Times New Roman"/>
                  <a:cs typeface="Times New Roman"/>
                </a:rPr>
                <a:t>4</a:t>
              </a:r>
              <a:r>
                <a:rPr sz="2200" b="1" spc="-5" dirty="0">
                  <a:latin typeface="Times New Roman"/>
                  <a:cs typeface="Times New Roman"/>
                </a:rPr>
                <a:t>|5|</a:t>
              </a:r>
              <a:r>
                <a:rPr sz="2200" b="1" dirty="0">
                  <a:latin typeface="Times New Roman"/>
                  <a:cs typeface="Times New Roman"/>
                </a:rPr>
                <a:t>6</a:t>
              </a:r>
              <a:r>
                <a:rPr sz="2200" b="1" spc="-5" dirty="0">
                  <a:latin typeface="Times New Roman"/>
                  <a:cs typeface="Times New Roman"/>
                </a:rPr>
                <a:t>|7</a:t>
              </a:r>
              <a:r>
                <a:rPr sz="2200" b="1" spc="-25" dirty="0">
                  <a:latin typeface="Times New Roman"/>
                  <a:cs typeface="Times New Roman"/>
                </a:rPr>
                <a:t>)</a:t>
              </a:r>
              <a:r>
                <a:rPr sz="2175" b="1" spc="7" baseline="24904" dirty="0">
                  <a:latin typeface="Times New Roman"/>
                  <a:cs typeface="Times New Roman"/>
                </a:rPr>
                <a:t>*</a:t>
              </a:r>
              <a:endParaRPr sz="2175" baseline="24904" dirty="0">
                <a:latin typeface="Times New Roman"/>
                <a:cs typeface="Times New Roman"/>
              </a:endParaRPr>
            </a:p>
            <a:p>
              <a:pPr marL="594360" algn="ctr">
                <a:lnSpc>
                  <a:spcPct val="100000"/>
                </a:lnSpc>
                <a:spcBef>
                  <a:spcPts val="515"/>
                </a:spcBef>
              </a:pPr>
              <a:r>
                <a:rPr sz="2000" b="1" spc="5" dirty="0">
                  <a:latin typeface="Times New Roman"/>
                  <a:cs typeface="Times New Roman"/>
                </a:rPr>
                <a:t>0</a:t>
              </a:r>
              <a:r>
                <a:rPr sz="2000" b="1" dirty="0">
                  <a:latin typeface="Times New Roman"/>
                  <a:cs typeface="Times New Roman"/>
                </a:rPr>
                <a:t>-7</a:t>
              </a:r>
              <a:endParaRPr sz="2000" dirty="0">
                <a:latin typeface="Times New Roman"/>
                <a:cs typeface="Times New Roman"/>
              </a:endParaRPr>
            </a:p>
          </p:txBody>
        </p:sp>
        <p:sp>
          <p:nvSpPr>
            <p:cNvPr id="17" name="object 17"/>
            <p:cNvSpPr txBox="1"/>
            <p:nvPr/>
          </p:nvSpPr>
          <p:spPr>
            <a:xfrm>
              <a:off x="3597402" y="3193859"/>
              <a:ext cx="1111885" cy="230833"/>
            </a:xfrm>
            <a:prstGeom prst="rect">
              <a:avLst/>
            </a:prstGeom>
          </p:spPr>
          <p:txBody>
            <a:bodyPr vert="horz" wrap="square" lIns="0" tIns="0" rIns="0" bIns="0" rtlCol="0">
              <a:spAutoFit/>
            </a:bodyPr>
            <a:lstStyle/>
            <a:p>
              <a:pPr marL="12700">
                <a:lnSpc>
                  <a:spcPct val="100000"/>
                </a:lnSpc>
                <a:tabLst>
                  <a:tab pos="757555" algn="l"/>
                </a:tabLst>
              </a:pPr>
              <a:r>
                <a:rPr sz="2000" b="1" dirty="0">
                  <a:latin typeface="Times New Roman"/>
                  <a:cs typeface="Times New Roman"/>
                </a:rPr>
                <a:t>4	</a:t>
              </a:r>
              <a:r>
                <a:rPr sz="3000" b="1" baseline="1388" dirty="0">
                  <a:latin typeface="Times New Roman"/>
                  <a:cs typeface="Times New Roman"/>
                </a:rPr>
                <a:t>0-7</a:t>
              </a:r>
              <a:endParaRPr sz="3000" baseline="1388">
                <a:latin typeface="Times New Roman"/>
                <a:cs typeface="Times New Roman"/>
              </a:endParaRPr>
            </a:p>
          </p:txBody>
        </p:sp>
        <p:sp>
          <p:nvSpPr>
            <p:cNvPr id="18" name="object 18"/>
            <p:cNvSpPr txBox="1"/>
            <p:nvPr/>
          </p:nvSpPr>
          <p:spPr>
            <a:xfrm>
              <a:off x="114096" y="3101141"/>
              <a:ext cx="492759"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start</a:t>
              </a:r>
              <a:endParaRPr sz="2000">
                <a:latin typeface="Times New Roman"/>
                <a:cs typeface="Times New Roman"/>
              </a:endParaRPr>
            </a:p>
          </p:txBody>
        </p:sp>
      </p:grpSp>
      <p:grpSp>
        <p:nvGrpSpPr>
          <p:cNvPr id="44" name="组合 43">
            <a:extLst>
              <a:ext uri="{FF2B5EF4-FFF2-40B4-BE49-F238E27FC236}">
                <a16:creationId xmlns="" xmlns:a16="http://schemas.microsoft.com/office/drawing/2014/main" id="{D9D1F500-EAAC-4603-A7BB-F63173DC8ACF}"/>
              </a:ext>
            </a:extLst>
          </p:cNvPr>
          <p:cNvGrpSpPr/>
          <p:nvPr/>
        </p:nvGrpSpPr>
        <p:grpSpPr>
          <a:xfrm>
            <a:off x="114096" y="5345273"/>
            <a:ext cx="5673802" cy="1406951"/>
            <a:chOff x="114096" y="4008954"/>
            <a:chExt cx="5673802" cy="1055213"/>
          </a:xfrm>
        </p:grpSpPr>
        <p:sp>
          <p:nvSpPr>
            <p:cNvPr id="19" name="object 19"/>
            <p:cNvSpPr/>
            <p:nvPr/>
          </p:nvSpPr>
          <p:spPr>
            <a:xfrm>
              <a:off x="611886" y="4520196"/>
              <a:ext cx="4260469" cy="543971"/>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1001674" y="4656935"/>
              <a:ext cx="1617980" cy="276999"/>
            </a:xfrm>
            <a:prstGeom prst="rect">
              <a:avLst/>
            </a:prstGeom>
          </p:spPr>
          <p:txBody>
            <a:bodyPr vert="horz" wrap="square" lIns="0" tIns="0" rIns="0" bIns="0" rtlCol="0">
              <a:spAutoFit/>
            </a:bodyPr>
            <a:lstStyle/>
            <a:p>
              <a:pPr marL="12700">
                <a:lnSpc>
                  <a:spcPct val="100000"/>
                </a:lnSpc>
                <a:tabLst>
                  <a:tab pos="731520" algn="l"/>
                  <a:tab pos="1452245" algn="l"/>
                </a:tabLst>
              </a:pPr>
              <a:r>
                <a:rPr sz="3600" b="1" baseline="1157" dirty="0">
                  <a:latin typeface="Times New Roman"/>
                  <a:cs typeface="Times New Roman"/>
                </a:rPr>
                <a:t>0	5	</a:t>
              </a:r>
              <a:r>
                <a:rPr sz="2400" b="1" dirty="0">
                  <a:latin typeface="Times New Roman"/>
                  <a:cs typeface="Times New Roman"/>
                </a:rPr>
                <a:t>6</a:t>
              </a:r>
              <a:endParaRPr sz="2400">
                <a:latin typeface="Times New Roman"/>
                <a:cs typeface="Times New Roman"/>
              </a:endParaRPr>
            </a:p>
          </p:txBody>
        </p:sp>
        <p:sp>
          <p:nvSpPr>
            <p:cNvPr id="21" name="object 21"/>
            <p:cNvSpPr txBox="1"/>
            <p:nvPr/>
          </p:nvSpPr>
          <p:spPr>
            <a:xfrm>
              <a:off x="1378711" y="4473680"/>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0</a:t>
              </a:r>
              <a:endParaRPr sz="2000">
                <a:latin typeface="Times New Roman"/>
                <a:cs typeface="Times New Roman"/>
              </a:endParaRPr>
            </a:p>
          </p:txBody>
        </p:sp>
        <p:sp>
          <p:nvSpPr>
            <p:cNvPr id="22" name="object 22"/>
            <p:cNvSpPr txBox="1"/>
            <p:nvPr/>
          </p:nvSpPr>
          <p:spPr>
            <a:xfrm>
              <a:off x="2106295" y="4486482"/>
              <a:ext cx="153035"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x</a:t>
              </a:r>
              <a:endParaRPr sz="2000">
                <a:latin typeface="Times New Roman"/>
                <a:cs typeface="Times New Roman"/>
              </a:endParaRPr>
            </a:p>
          </p:txBody>
        </p:sp>
        <p:sp>
          <p:nvSpPr>
            <p:cNvPr id="23" name="object 23"/>
            <p:cNvSpPr txBox="1"/>
            <p:nvPr/>
          </p:nvSpPr>
          <p:spPr>
            <a:xfrm>
              <a:off x="2984119" y="4504160"/>
              <a:ext cx="812800" cy="230833"/>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0</a:t>
              </a:r>
              <a:r>
                <a:rPr sz="2000" b="1" dirty="0">
                  <a:latin typeface="Times New Roman"/>
                  <a:cs typeface="Times New Roman"/>
                </a:rPr>
                <a:t>-</a:t>
              </a:r>
              <a:r>
                <a:rPr sz="2000" b="1" spc="5" dirty="0">
                  <a:latin typeface="Times New Roman"/>
                  <a:cs typeface="Times New Roman"/>
                </a:rPr>
                <a:t>9</a:t>
              </a:r>
              <a:r>
                <a:rPr sz="2000" b="1" dirty="0">
                  <a:latin typeface="Times New Roman"/>
                  <a:cs typeface="Times New Roman"/>
                </a:rPr>
                <a:t>,</a:t>
              </a:r>
              <a:r>
                <a:rPr sz="2000" b="1" i="1" spc="5" dirty="0">
                  <a:latin typeface="Times New Roman"/>
                  <a:cs typeface="Times New Roman"/>
                </a:rPr>
                <a:t>a</a:t>
              </a:r>
              <a:r>
                <a:rPr sz="2000" b="1" spc="-10" dirty="0">
                  <a:latin typeface="Times New Roman"/>
                  <a:cs typeface="Times New Roman"/>
                </a:rPr>
                <a:t>-</a:t>
              </a:r>
              <a:r>
                <a:rPr sz="2000" b="1" i="1" dirty="0">
                  <a:latin typeface="Times New Roman"/>
                  <a:cs typeface="Times New Roman"/>
                </a:rPr>
                <a:t>F</a:t>
              </a:r>
              <a:endParaRPr sz="2000">
                <a:latin typeface="Times New Roman"/>
                <a:cs typeface="Times New Roman"/>
              </a:endParaRPr>
            </a:p>
          </p:txBody>
        </p:sp>
        <p:sp>
          <p:nvSpPr>
            <p:cNvPr id="24" name="object 24"/>
            <p:cNvSpPr txBox="1"/>
            <p:nvPr/>
          </p:nvSpPr>
          <p:spPr>
            <a:xfrm>
              <a:off x="4189603" y="4688319"/>
              <a:ext cx="1598295" cy="230833"/>
            </a:xfrm>
            <a:prstGeom prst="rect">
              <a:avLst/>
            </a:prstGeom>
          </p:spPr>
          <p:txBody>
            <a:bodyPr vert="horz" wrap="square" lIns="0" tIns="0" rIns="0" bIns="0" rtlCol="0">
              <a:spAutoFit/>
            </a:bodyPr>
            <a:lstStyle/>
            <a:p>
              <a:pPr marL="12700">
                <a:lnSpc>
                  <a:spcPct val="100000"/>
                </a:lnSpc>
                <a:tabLst>
                  <a:tab pos="798195" algn="l"/>
                </a:tabLst>
              </a:pPr>
              <a:r>
                <a:rPr sz="3000" b="1" baseline="2777" dirty="0">
                  <a:latin typeface="Times New Roman"/>
                  <a:cs typeface="Times New Roman"/>
                </a:rPr>
                <a:t>7	</a:t>
              </a:r>
              <a:r>
                <a:rPr sz="2000" b="1" spc="5" dirty="0">
                  <a:latin typeface="Times New Roman"/>
                  <a:cs typeface="Times New Roman"/>
                </a:rPr>
                <a:t>0</a:t>
              </a:r>
              <a:r>
                <a:rPr sz="2000" b="1" dirty="0">
                  <a:latin typeface="Times New Roman"/>
                  <a:cs typeface="Times New Roman"/>
                </a:rPr>
                <a:t>-</a:t>
              </a:r>
              <a:r>
                <a:rPr sz="2000" b="1" spc="5" dirty="0">
                  <a:latin typeface="Times New Roman"/>
                  <a:cs typeface="Times New Roman"/>
                </a:rPr>
                <a:t>9</a:t>
              </a:r>
              <a:r>
                <a:rPr sz="2000" b="1" dirty="0">
                  <a:latin typeface="Times New Roman"/>
                  <a:cs typeface="Times New Roman"/>
                </a:rPr>
                <a:t>,</a:t>
              </a:r>
              <a:r>
                <a:rPr sz="2000" b="1" i="1" spc="5" dirty="0">
                  <a:latin typeface="Times New Roman"/>
                  <a:cs typeface="Times New Roman"/>
                </a:rPr>
                <a:t>a</a:t>
              </a:r>
              <a:r>
                <a:rPr sz="2000" b="1" spc="-10" dirty="0">
                  <a:latin typeface="Times New Roman"/>
                  <a:cs typeface="Times New Roman"/>
                </a:rPr>
                <a:t>-</a:t>
              </a:r>
              <a:r>
                <a:rPr sz="2000" b="1" i="1" dirty="0">
                  <a:latin typeface="Times New Roman"/>
                  <a:cs typeface="Times New Roman"/>
                </a:rPr>
                <a:t>F</a:t>
              </a:r>
              <a:endParaRPr sz="2000">
                <a:latin typeface="Times New Roman"/>
                <a:cs typeface="Times New Roman"/>
              </a:endParaRPr>
            </a:p>
          </p:txBody>
        </p:sp>
        <p:sp>
          <p:nvSpPr>
            <p:cNvPr id="25" name="object 25"/>
            <p:cNvSpPr txBox="1"/>
            <p:nvPr/>
          </p:nvSpPr>
          <p:spPr>
            <a:xfrm>
              <a:off x="114401" y="4008954"/>
              <a:ext cx="5628005" cy="230833"/>
            </a:xfrm>
            <a:prstGeom prst="rect">
              <a:avLst/>
            </a:prstGeom>
          </p:spPr>
          <p:txBody>
            <a:bodyPr vert="horz" wrap="square" lIns="0" tIns="0" rIns="0" bIns="0" rtlCol="0">
              <a:spAutoFit/>
            </a:bodyPr>
            <a:lstStyle/>
            <a:p>
              <a:pPr marL="12700">
                <a:lnSpc>
                  <a:spcPct val="100000"/>
                </a:lnSpc>
              </a:pPr>
              <a:r>
                <a:rPr sz="2000" b="1" i="1" spc="5" dirty="0">
                  <a:latin typeface="Times New Roman"/>
                  <a:cs typeface="Times New Roman"/>
                </a:rPr>
                <a:t>H</a:t>
              </a:r>
              <a:r>
                <a:rPr sz="2000" b="1" i="1" spc="-10" dirty="0">
                  <a:latin typeface="Times New Roman"/>
                  <a:cs typeface="Times New Roman"/>
                </a:rPr>
                <a:t>E</a:t>
              </a:r>
              <a:r>
                <a:rPr sz="2000" b="1" i="1" dirty="0">
                  <a:latin typeface="Times New Roman"/>
                  <a:cs typeface="Times New Roman"/>
                </a:rPr>
                <a:t>X</a:t>
              </a:r>
              <a:r>
                <a:rPr sz="2000" b="1" i="1" spc="-5" dirty="0">
                  <a:latin typeface="Times New Roman"/>
                  <a:cs typeface="Times New Roman"/>
                </a:rPr>
                <a:t> </a:t>
              </a:r>
              <a:r>
                <a:rPr sz="2000" b="1" spc="5" dirty="0">
                  <a:latin typeface="Times New Roman"/>
                  <a:cs typeface="Times New Roman"/>
                </a:rPr>
                <a:t>→</a:t>
              </a:r>
              <a:r>
                <a:rPr sz="2000" b="1" spc="-15" dirty="0">
                  <a:latin typeface="Times New Roman"/>
                  <a:cs typeface="Times New Roman"/>
                </a:rPr>
                <a:t> </a:t>
              </a:r>
              <a:r>
                <a:rPr sz="2000" b="1" dirty="0">
                  <a:latin typeface="Times New Roman"/>
                  <a:cs typeface="Times New Roman"/>
                </a:rPr>
                <a:t>0</a:t>
              </a:r>
              <a:r>
                <a:rPr sz="2000" b="1" i="1" spc="5" dirty="0">
                  <a:latin typeface="Times New Roman"/>
                  <a:cs typeface="Times New Roman"/>
                </a:rPr>
                <a:t>x</a:t>
              </a:r>
              <a:r>
                <a:rPr sz="2000" b="1" dirty="0">
                  <a:latin typeface="Times New Roman"/>
                  <a:cs typeface="Times New Roman"/>
                </a:rPr>
                <a:t>(1</a:t>
              </a:r>
              <a:r>
                <a:rPr sz="2000" b="1" spc="-20" dirty="0">
                  <a:latin typeface="Times New Roman"/>
                  <a:cs typeface="Times New Roman"/>
                </a:rPr>
                <a:t>|</a:t>
              </a:r>
              <a:r>
                <a:rPr sz="2000" b="1" dirty="0">
                  <a:latin typeface="Times New Roman"/>
                  <a:cs typeface="Times New Roman"/>
                </a:rPr>
                <a:t>..</a:t>
              </a:r>
              <a:r>
                <a:rPr sz="2000" b="1" spc="5" dirty="0">
                  <a:latin typeface="Times New Roman"/>
                  <a:cs typeface="Times New Roman"/>
                </a:rPr>
                <a:t>.</a:t>
              </a:r>
              <a:r>
                <a:rPr sz="2000" b="1" spc="-25" dirty="0">
                  <a:latin typeface="Times New Roman"/>
                  <a:cs typeface="Times New Roman"/>
                </a:rPr>
                <a:t>|</a:t>
              </a:r>
              <a:r>
                <a:rPr sz="2000" b="1" dirty="0">
                  <a:latin typeface="Times New Roman"/>
                  <a:cs typeface="Times New Roman"/>
                </a:rPr>
                <a:t>9</a:t>
              </a:r>
              <a:r>
                <a:rPr sz="2000" b="1" spc="-15" dirty="0">
                  <a:latin typeface="Times New Roman"/>
                  <a:cs typeface="Times New Roman"/>
                </a:rPr>
                <a:t>|</a:t>
              </a:r>
              <a:r>
                <a:rPr sz="2000" b="1" i="1" dirty="0">
                  <a:latin typeface="Times New Roman"/>
                  <a:cs typeface="Times New Roman"/>
                </a:rPr>
                <a:t>a</a:t>
              </a:r>
              <a:r>
                <a:rPr sz="2000" b="1" spc="-25" dirty="0">
                  <a:latin typeface="Times New Roman"/>
                  <a:cs typeface="Times New Roman"/>
                </a:rPr>
                <a:t>|</a:t>
              </a:r>
              <a:r>
                <a:rPr sz="2000" b="1" dirty="0">
                  <a:latin typeface="Times New Roman"/>
                  <a:cs typeface="Times New Roman"/>
                </a:rPr>
                <a:t>..</a:t>
              </a:r>
              <a:r>
                <a:rPr sz="2000" b="1" spc="5" dirty="0">
                  <a:latin typeface="Times New Roman"/>
                  <a:cs typeface="Times New Roman"/>
                </a:rPr>
                <a:t>.</a:t>
              </a:r>
              <a:r>
                <a:rPr sz="2000" b="1" spc="-20" dirty="0">
                  <a:latin typeface="Times New Roman"/>
                  <a:cs typeface="Times New Roman"/>
                </a:rPr>
                <a:t>|</a:t>
              </a:r>
              <a:r>
                <a:rPr sz="2000" b="1" i="1" dirty="0">
                  <a:latin typeface="Times New Roman"/>
                  <a:cs typeface="Times New Roman"/>
                </a:rPr>
                <a:t>f</a:t>
              </a:r>
              <a:r>
                <a:rPr sz="2000" b="1" spc="-25" dirty="0">
                  <a:latin typeface="Times New Roman"/>
                  <a:cs typeface="Times New Roman"/>
                </a:rPr>
                <a:t>|</a:t>
              </a:r>
              <a:r>
                <a:rPr sz="2000" b="1" i="1" spc="-10" dirty="0">
                  <a:latin typeface="Times New Roman"/>
                  <a:cs typeface="Times New Roman"/>
                </a:rPr>
                <a:t>A</a:t>
              </a:r>
              <a:r>
                <a:rPr sz="2000" b="1" spc="-25" dirty="0">
                  <a:latin typeface="Times New Roman"/>
                  <a:cs typeface="Times New Roman"/>
                </a:rPr>
                <a:t>|</a:t>
              </a:r>
              <a:r>
                <a:rPr sz="2000" b="1" spc="10" dirty="0">
                  <a:latin typeface="Times New Roman"/>
                  <a:cs typeface="Times New Roman"/>
                </a:rPr>
                <a:t>…</a:t>
              </a:r>
              <a:r>
                <a:rPr sz="2000" b="1" spc="-20" dirty="0">
                  <a:latin typeface="Times New Roman"/>
                  <a:cs typeface="Times New Roman"/>
                </a:rPr>
                <a:t>|</a:t>
              </a:r>
              <a:r>
                <a:rPr sz="2000" b="1" i="1" spc="-10" dirty="0">
                  <a:latin typeface="Times New Roman"/>
                  <a:cs typeface="Times New Roman"/>
                </a:rPr>
                <a:t>F</a:t>
              </a:r>
              <a:r>
                <a:rPr sz="2000" b="1" dirty="0">
                  <a:latin typeface="Times New Roman"/>
                  <a:cs typeface="Times New Roman"/>
                </a:rPr>
                <a:t>)</a:t>
              </a:r>
              <a:r>
                <a:rPr sz="2000" b="1" spc="5" dirty="0">
                  <a:latin typeface="Times New Roman"/>
                  <a:cs typeface="Times New Roman"/>
                </a:rPr>
                <a:t>(</a:t>
              </a:r>
              <a:r>
                <a:rPr sz="2000" b="1" dirty="0">
                  <a:latin typeface="Times New Roman"/>
                  <a:cs typeface="Times New Roman"/>
                </a:rPr>
                <a:t>0</a:t>
              </a:r>
              <a:r>
                <a:rPr sz="2000" b="1" spc="-20" dirty="0">
                  <a:latin typeface="Times New Roman"/>
                  <a:cs typeface="Times New Roman"/>
                </a:rPr>
                <a:t>|</a:t>
              </a:r>
              <a:r>
                <a:rPr sz="2000" b="1" dirty="0">
                  <a:latin typeface="Times New Roman"/>
                  <a:cs typeface="Times New Roman"/>
                </a:rPr>
                <a:t>..</a:t>
              </a:r>
              <a:r>
                <a:rPr sz="2000" b="1" spc="5" dirty="0">
                  <a:latin typeface="Times New Roman"/>
                  <a:cs typeface="Times New Roman"/>
                </a:rPr>
                <a:t>.</a:t>
              </a:r>
              <a:r>
                <a:rPr sz="2000" b="1" spc="-25" dirty="0">
                  <a:latin typeface="Times New Roman"/>
                  <a:cs typeface="Times New Roman"/>
                </a:rPr>
                <a:t>|</a:t>
              </a:r>
              <a:r>
                <a:rPr sz="2000" b="1" spc="10" dirty="0">
                  <a:latin typeface="Times New Roman"/>
                  <a:cs typeface="Times New Roman"/>
                </a:rPr>
                <a:t>9</a:t>
              </a:r>
              <a:r>
                <a:rPr sz="2000" b="1" spc="-20" dirty="0">
                  <a:latin typeface="Times New Roman"/>
                  <a:cs typeface="Times New Roman"/>
                </a:rPr>
                <a:t>|</a:t>
              </a:r>
              <a:r>
                <a:rPr sz="2000" b="1" i="1" dirty="0">
                  <a:latin typeface="Times New Roman"/>
                  <a:cs typeface="Times New Roman"/>
                </a:rPr>
                <a:t>a</a:t>
              </a:r>
              <a:r>
                <a:rPr sz="2000" b="1" spc="-25" dirty="0">
                  <a:latin typeface="Times New Roman"/>
                  <a:cs typeface="Times New Roman"/>
                </a:rPr>
                <a:t>|</a:t>
              </a:r>
              <a:r>
                <a:rPr sz="2000" b="1" dirty="0">
                  <a:latin typeface="Times New Roman"/>
                  <a:cs typeface="Times New Roman"/>
                </a:rPr>
                <a:t>..</a:t>
              </a:r>
              <a:r>
                <a:rPr sz="2000" b="1" spc="15" dirty="0">
                  <a:latin typeface="Times New Roman"/>
                  <a:cs typeface="Times New Roman"/>
                </a:rPr>
                <a:t>.</a:t>
              </a:r>
              <a:r>
                <a:rPr sz="2000" b="1" spc="-20" dirty="0">
                  <a:latin typeface="Times New Roman"/>
                  <a:cs typeface="Times New Roman"/>
                </a:rPr>
                <a:t>|</a:t>
              </a:r>
              <a:r>
                <a:rPr sz="2000" b="1" i="1" dirty="0">
                  <a:latin typeface="Times New Roman"/>
                  <a:cs typeface="Times New Roman"/>
                </a:rPr>
                <a:t>f</a:t>
              </a:r>
              <a:r>
                <a:rPr sz="2000" b="1" i="1" spc="55" dirty="0">
                  <a:latin typeface="Times New Roman"/>
                  <a:cs typeface="Times New Roman"/>
                </a:rPr>
                <a:t> </a:t>
              </a:r>
              <a:r>
                <a:rPr sz="2000" b="1" spc="-25" dirty="0">
                  <a:latin typeface="Times New Roman"/>
                  <a:cs typeface="Times New Roman"/>
                </a:rPr>
                <a:t>|</a:t>
              </a:r>
              <a:r>
                <a:rPr sz="2000" b="1" i="1" spc="-10" dirty="0">
                  <a:latin typeface="Times New Roman"/>
                  <a:cs typeface="Times New Roman"/>
                </a:rPr>
                <a:t>A</a:t>
              </a:r>
              <a:r>
                <a:rPr sz="2000" b="1" spc="-25" dirty="0">
                  <a:latin typeface="Times New Roman"/>
                  <a:cs typeface="Times New Roman"/>
                </a:rPr>
                <a:t>|</a:t>
              </a:r>
              <a:r>
                <a:rPr sz="2000" b="1" spc="5" dirty="0">
                  <a:latin typeface="Times New Roman"/>
                  <a:cs typeface="Times New Roman"/>
                </a:rPr>
                <a:t>…</a:t>
              </a:r>
              <a:r>
                <a:rPr sz="2000" b="1" spc="-25" dirty="0">
                  <a:latin typeface="Times New Roman"/>
                  <a:cs typeface="Times New Roman"/>
                </a:rPr>
                <a:t>|</a:t>
              </a:r>
              <a:r>
                <a:rPr sz="2000" b="1" i="1" spc="-10" dirty="0">
                  <a:latin typeface="Times New Roman"/>
                  <a:cs typeface="Times New Roman"/>
                </a:rPr>
                <a:t>F</a:t>
              </a:r>
              <a:r>
                <a:rPr sz="2000" b="1" dirty="0">
                  <a:latin typeface="Times New Roman"/>
                  <a:cs typeface="Times New Roman"/>
                </a:rPr>
                <a:t>)</a:t>
              </a:r>
              <a:r>
                <a:rPr sz="1950" b="1" spc="22" baseline="25641" dirty="0">
                  <a:latin typeface="Times New Roman"/>
                  <a:cs typeface="Times New Roman"/>
                </a:rPr>
                <a:t>*</a:t>
              </a:r>
              <a:endParaRPr sz="1950" baseline="25641" dirty="0">
                <a:latin typeface="Times New Roman"/>
                <a:cs typeface="Times New Roman"/>
              </a:endParaRPr>
            </a:p>
          </p:txBody>
        </p:sp>
        <p:sp>
          <p:nvSpPr>
            <p:cNvPr id="26" name="object 26"/>
            <p:cNvSpPr txBox="1"/>
            <p:nvPr/>
          </p:nvSpPr>
          <p:spPr>
            <a:xfrm>
              <a:off x="114096" y="4645283"/>
              <a:ext cx="492759"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start</a:t>
              </a:r>
              <a:endParaRPr sz="2000">
                <a:latin typeface="Times New Roman"/>
                <a:cs typeface="Times New Roman"/>
              </a:endParaRPr>
            </a:p>
          </p:txBody>
        </p:sp>
      </p:grpSp>
      <p:grpSp>
        <p:nvGrpSpPr>
          <p:cNvPr id="46" name="组合 45">
            <a:extLst>
              <a:ext uri="{FF2B5EF4-FFF2-40B4-BE49-F238E27FC236}">
                <a16:creationId xmlns="" xmlns:a16="http://schemas.microsoft.com/office/drawing/2014/main" id="{57E1BFE2-21BE-4397-A614-748CD37D8D6A}"/>
              </a:ext>
            </a:extLst>
          </p:cNvPr>
          <p:cNvGrpSpPr/>
          <p:nvPr/>
        </p:nvGrpSpPr>
        <p:grpSpPr>
          <a:xfrm>
            <a:off x="3931159" y="1031992"/>
            <a:ext cx="5182361" cy="3651769"/>
            <a:chOff x="3931158" y="773993"/>
            <a:chExt cx="5182361" cy="2738827"/>
          </a:xfrm>
        </p:grpSpPr>
        <p:sp>
          <p:nvSpPr>
            <p:cNvPr id="27" name="object 27"/>
            <p:cNvSpPr/>
            <p:nvPr/>
          </p:nvSpPr>
          <p:spPr>
            <a:xfrm>
              <a:off x="4453890" y="1025652"/>
              <a:ext cx="2871978" cy="2487168"/>
            </a:xfrm>
            <a:prstGeom prst="rect">
              <a:avLst/>
            </a:prstGeom>
            <a:blipFill>
              <a:blip r:embed="rId5" cstate="print"/>
              <a:stretch>
                <a:fillRect/>
              </a:stretch>
            </a:blipFill>
          </p:spPr>
          <p:txBody>
            <a:bodyPr wrap="square" lIns="0" tIns="0" rIns="0" bIns="0" rtlCol="0"/>
            <a:lstStyle/>
            <a:p>
              <a:endParaRPr/>
            </a:p>
          </p:txBody>
        </p:sp>
        <p:grpSp>
          <p:nvGrpSpPr>
            <p:cNvPr id="45" name="组合 44">
              <a:extLst>
                <a:ext uri="{FF2B5EF4-FFF2-40B4-BE49-F238E27FC236}">
                  <a16:creationId xmlns="" xmlns:a16="http://schemas.microsoft.com/office/drawing/2014/main" id="{E1A92B4F-FCCB-4905-9F40-85722D1CB74C}"/>
                </a:ext>
              </a:extLst>
            </p:cNvPr>
            <p:cNvGrpSpPr/>
            <p:nvPr/>
          </p:nvGrpSpPr>
          <p:grpSpPr>
            <a:xfrm>
              <a:off x="3931158" y="773993"/>
              <a:ext cx="5182361" cy="2659200"/>
              <a:chOff x="3931158" y="773993"/>
              <a:chExt cx="5182361" cy="2659200"/>
            </a:xfrm>
          </p:grpSpPr>
          <p:sp>
            <p:nvSpPr>
              <p:cNvPr id="28" name="object 28"/>
              <p:cNvSpPr txBox="1"/>
              <p:nvPr/>
            </p:nvSpPr>
            <p:spPr>
              <a:xfrm>
                <a:off x="4795265" y="1209222"/>
                <a:ext cx="366395" cy="828015"/>
              </a:xfrm>
              <a:prstGeom prst="rect">
                <a:avLst/>
              </a:prstGeom>
            </p:spPr>
            <p:txBody>
              <a:bodyPr vert="horz" wrap="square" lIns="0" tIns="0" rIns="0" bIns="0" rtlCol="0">
                <a:spAutoFit/>
              </a:bodyPr>
              <a:lstStyle/>
              <a:p>
                <a:pPr algn="ctr">
                  <a:lnSpc>
                    <a:spcPct val="100000"/>
                  </a:lnSpc>
                </a:pPr>
                <a:r>
                  <a:rPr sz="2000" b="1" spc="5" dirty="0">
                    <a:latin typeface="Times New Roman"/>
                    <a:cs typeface="Times New Roman"/>
                  </a:rPr>
                  <a:t>1</a:t>
                </a:r>
                <a:r>
                  <a:rPr sz="2000" b="1" dirty="0">
                    <a:latin typeface="Times New Roman"/>
                    <a:cs typeface="Times New Roman"/>
                  </a:rPr>
                  <a:t>-9</a:t>
                </a:r>
                <a:endParaRPr sz="2000">
                  <a:latin typeface="Times New Roman"/>
                  <a:cs typeface="Times New Roman"/>
                </a:endParaRPr>
              </a:p>
              <a:p>
                <a:pPr marL="72390">
                  <a:lnSpc>
                    <a:spcPct val="100000"/>
                  </a:lnSpc>
                  <a:spcBef>
                    <a:spcPts val="869"/>
                  </a:spcBef>
                </a:pPr>
                <a:r>
                  <a:rPr sz="2400" b="1" dirty="0">
                    <a:latin typeface="Times New Roman"/>
                    <a:cs typeface="Times New Roman"/>
                  </a:rPr>
                  <a:t>0</a:t>
                </a:r>
                <a:endParaRPr sz="2400">
                  <a:latin typeface="Times New Roman"/>
                  <a:cs typeface="Times New Roman"/>
                </a:endParaRPr>
              </a:p>
              <a:p>
                <a:pPr marL="22860" algn="ctr">
                  <a:lnSpc>
                    <a:spcPct val="100000"/>
                  </a:lnSpc>
                  <a:spcBef>
                    <a:spcPts val="60"/>
                  </a:spcBef>
                </a:pPr>
                <a:r>
                  <a:rPr sz="2000" b="1" dirty="0">
                    <a:latin typeface="Times New Roman"/>
                    <a:cs typeface="Times New Roman"/>
                  </a:rPr>
                  <a:t>0</a:t>
                </a:r>
                <a:endParaRPr sz="2000">
                  <a:latin typeface="Times New Roman"/>
                  <a:cs typeface="Times New Roman"/>
                </a:endParaRPr>
              </a:p>
            </p:txBody>
          </p:sp>
          <p:sp>
            <p:nvSpPr>
              <p:cNvPr id="29" name="object 29"/>
              <p:cNvSpPr txBox="1"/>
              <p:nvPr/>
            </p:nvSpPr>
            <p:spPr>
              <a:xfrm>
                <a:off x="5553202" y="773993"/>
                <a:ext cx="366395" cy="230833"/>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0</a:t>
                </a:r>
                <a:r>
                  <a:rPr sz="2000" b="1" dirty="0">
                    <a:latin typeface="Times New Roman"/>
                    <a:cs typeface="Times New Roman"/>
                  </a:rPr>
                  <a:t>-9</a:t>
                </a:r>
                <a:endParaRPr sz="2000">
                  <a:latin typeface="Times New Roman"/>
                  <a:cs typeface="Times New Roman"/>
                </a:endParaRPr>
              </a:p>
            </p:txBody>
          </p:sp>
          <p:sp>
            <p:nvSpPr>
              <p:cNvPr id="30" name="object 30"/>
              <p:cNvSpPr txBox="1"/>
              <p:nvPr/>
            </p:nvSpPr>
            <p:spPr>
              <a:xfrm>
                <a:off x="3931158" y="1635434"/>
                <a:ext cx="492759" cy="230833"/>
              </a:xfrm>
              <a:prstGeom prst="rect">
                <a:avLst/>
              </a:prstGeom>
            </p:spPr>
            <p:txBody>
              <a:bodyPr vert="horz" wrap="square" lIns="0" tIns="0" rIns="0" bIns="0" rtlCol="0">
                <a:spAutoFit/>
              </a:bodyPr>
              <a:lstStyle/>
              <a:p>
                <a:pPr marL="12700">
                  <a:lnSpc>
                    <a:spcPct val="100000"/>
                  </a:lnSpc>
                </a:pPr>
                <a:r>
                  <a:rPr sz="2000" b="1" i="1" dirty="0">
                    <a:latin typeface="Times New Roman"/>
                    <a:cs typeface="Times New Roman"/>
                  </a:rPr>
                  <a:t>start</a:t>
                </a:r>
                <a:endParaRPr sz="2000" dirty="0">
                  <a:latin typeface="Times New Roman"/>
                  <a:cs typeface="Times New Roman"/>
                </a:endParaRPr>
              </a:p>
            </p:txBody>
          </p:sp>
          <p:sp>
            <p:nvSpPr>
              <p:cNvPr id="31" name="object 31"/>
              <p:cNvSpPr txBox="1"/>
              <p:nvPr/>
            </p:nvSpPr>
            <p:spPr>
              <a:xfrm>
                <a:off x="6070472" y="1258424"/>
                <a:ext cx="1761489" cy="276999"/>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a:t>
                </a:r>
                <a:r>
                  <a:rPr sz="2400" b="1" i="1" spc="-10" dirty="0">
                    <a:solidFill>
                      <a:srgbClr val="FF0000"/>
                    </a:solidFill>
                    <a:latin typeface="Times New Roman"/>
                    <a:cs typeface="Times New Roman"/>
                  </a:rPr>
                  <a:t>DE</a:t>
                </a:r>
                <a:r>
                  <a:rPr sz="2400" b="1" i="1" spc="-5" dirty="0">
                    <a:solidFill>
                      <a:srgbClr val="FF0000"/>
                    </a:solidFill>
                    <a:latin typeface="Times New Roman"/>
                    <a:cs typeface="Times New Roman"/>
                  </a:rPr>
                  <a:t>C</a:t>
                </a:r>
                <a:r>
                  <a:rPr sz="2400" b="1" dirty="0">
                    <a:solidFill>
                      <a:srgbClr val="FF0000"/>
                    </a:solidFill>
                    <a:latin typeface="Times New Roman"/>
                    <a:cs typeface="Times New Roman"/>
                  </a:rPr>
                  <a:t>,</a:t>
                </a:r>
                <a:r>
                  <a:rPr sz="2400" b="1" spc="10" dirty="0">
                    <a:solidFill>
                      <a:srgbClr val="FF0000"/>
                    </a:solidFill>
                    <a:latin typeface="Times New Roman"/>
                    <a:cs typeface="Times New Roman"/>
                  </a:rPr>
                  <a:t> </a:t>
                </a:r>
                <a:r>
                  <a:rPr sz="2400" b="1" i="1" dirty="0">
                    <a:solidFill>
                      <a:srgbClr val="FF0000"/>
                    </a:solidFill>
                    <a:latin typeface="Times New Roman"/>
                    <a:cs typeface="Times New Roman"/>
                  </a:rPr>
                  <a:t>value</a:t>
                </a:r>
                <a:r>
                  <a:rPr sz="2400" b="1" i="1" spc="-15" dirty="0">
                    <a:solidFill>
                      <a:srgbClr val="FF0000"/>
                    </a:solidFill>
                    <a:latin typeface="Times New Roman"/>
                    <a:cs typeface="Times New Roman"/>
                  </a:rPr>
                  <a:t> </a:t>
                </a:r>
                <a:r>
                  <a:rPr sz="2400" b="1" dirty="0">
                    <a:solidFill>
                      <a:srgbClr val="FF0000"/>
                    </a:solidFill>
                    <a:latin typeface="Times New Roman"/>
                    <a:cs typeface="Times New Roman"/>
                  </a:rPr>
                  <a:t>)</a:t>
                </a:r>
                <a:endParaRPr sz="2400">
                  <a:latin typeface="Times New Roman"/>
                  <a:cs typeface="Times New Roman"/>
                </a:endParaRPr>
              </a:p>
            </p:txBody>
          </p:sp>
          <p:sp>
            <p:nvSpPr>
              <p:cNvPr id="32" name="object 32"/>
              <p:cNvSpPr txBox="1"/>
              <p:nvPr/>
            </p:nvSpPr>
            <p:spPr>
              <a:xfrm>
                <a:off x="5685282" y="1328475"/>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1</a:t>
                </a:r>
                <a:endParaRPr sz="2000">
                  <a:latin typeface="Times New Roman"/>
                  <a:cs typeface="Times New Roman"/>
                </a:endParaRPr>
              </a:p>
            </p:txBody>
          </p:sp>
          <p:sp>
            <p:nvSpPr>
              <p:cNvPr id="33" name="object 33"/>
              <p:cNvSpPr txBox="1"/>
              <p:nvPr/>
            </p:nvSpPr>
            <p:spPr>
              <a:xfrm>
                <a:off x="5218303" y="1725648"/>
                <a:ext cx="1419860" cy="454051"/>
              </a:xfrm>
              <a:prstGeom prst="rect">
                <a:avLst/>
              </a:prstGeom>
            </p:spPr>
            <p:txBody>
              <a:bodyPr vert="horz" wrap="square" lIns="0" tIns="0" rIns="0" bIns="0" rtlCol="0">
                <a:spAutoFit/>
              </a:bodyPr>
              <a:lstStyle/>
              <a:p>
                <a:pPr marL="12700">
                  <a:lnSpc>
                    <a:spcPts val="2575"/>
                  </a:lnSpc>
                </a:pPr>
                <a:r>
                  <a:rPr sz="2400" b="1" dirty="0">
                    <a:solidFill>
                      <a:srgbClr val="FF0000"/>
                    </a:solidFill>
                    <a:latin typeface="Times New Roman"/>
                    <a:cs typeface="Times New Roman"/>
                  </a:rPr>
                  <a:t>(</a:t>
                </a:r>
                <a:r>
                  <a:rPr sz="2400" b="1" i="1" spc="-5" dirty="0">
                    <a:solidFill>
                      <a:srgbClr val="FF0000"/>
                    </a:solidFill>
                    <a:latin typeface="Times New Roman"/>
                    <a:cs typeface="Times New Roman"/>
                  </a:rPr>
                  <a:t>DEC</a:t>
                </a:r>
                <a:r>
                  <a:rPr sz="2400" b="1" i="1" dirty="0">
                    <a:solidFill>
                      <a:srgbClr val="FF0000"/>
                    </a:solidFill>
                    <a:latin typeface="Times New Roman"/>
                    <a:cs typeface="Times New Roman"/>
                  </a:rPr>
                  <a:t>,</a:t>
                </a:r>
                <a:r>
                  <a:rPr sz="2400" b="1" i="1" spc="10" dirty="0">
                    <a:solidFill>
                      <a:srgbClr val="FF0000"/>
                    </a:solidFill>
                    <a:latin typeface="Times New Roman"/>
                    <a:cs typeface="Times New Roman"/>
                  </a:rPr>
                  <a:t> </a:t>
                </a:r>
                <a:r>
                  <a:rPr sz="2400" b="1" dirty="0">
                    <a:solidFill>
                      <a:srgbClr val="FF0000"/>
                    </a:solidFill>
                    <a:latin typeface="Times New Roman"/>
                    <a:cs typeface="Times New Roman"/>
                  </a:rPr>
                  <a:t>0 )</a:t>
                </a:r>
                <a:endParaRPr sz="2400">
                  <a:latin typeface="Times New Roman"/>
                  <a:cs typeface="Times New Roman"/>
                </a:endParaRPr>
              </a:p>
              <a:p>
                <a:pPr marR="5080" algn="r">
                  <a:lnSpc>
                    <a:spcPts val="2095"/>
                  </a:lnSpc>
                </a:pPr>
                <a:r>
                  <a:rPr sz="2000" b="1" spc="5" dirty="0">
                    <a:latin typeface="Times New Roman"/>
                    <a:cs typeface="Times New Roman"/>
                  </a:rPr>
                  <a:t>0</a:t>
                </a:r>
                <a:r>
                  <a:rPr sz="2000" b="1" dirty="0">
                    <a:latin typeface="Times New Roman"/>
                    <a:cs typeface="Times New Roman"/>
                  </a:rPr>
                  <a:t>-7</a:t>
                </a:r>
                <a:endParaRPr sz="2000">
                  <a:latin typeface="Times New Roman"/>
                  <a:cs typeface="Times New Roman"/>
                </a:endParaRPr>
              </a:p>
            </p:txBody>
          </p:sp>
          <p:sp>
            <p:nvSpPr>
              <p:cNvPr id="34" name="object 34"/>
              <p:cNvSpPr txBox="1"/>
              <p:nvPr/>
            </p:nvSpPr>
            <p:spPr>
              <a:xfrm>
                <a:off x="6882130" y="1645721"/>
                <a:ext cx="366395" cy="230833"/>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0-</a:t>
                </a:r>
                <a:r>
                  <a:rPr sz="2000" b="1" dirty="0">
                    <a:latin typeface="Times New Roman"/>
                    <a:cs typeface="Times New Roman"/>
                  </a:rPr>
                  <a:t>7</a:t>
                </a:r>
                <a:endParaRPr sz="2000">
                  <a:latin typeface="Times New Roman"/>
                  <a:cs typeface="Times New Roman"/>
                </a:endParaRPr>
              </a:p>
            </p:txBody>
          </p:sp>
          <p:sp>
            <p:nvSpPr>
              <p:cNvPr id="35" name="object 35"/>
              <p:cNvSpPr txBox="1"/>
              <p:nvPr/>
            </p:nvSpPr>
            <p:spPr>
              <a:xfrm>
                <a:off x="7371080" y="2196945"/>
                <a:ext cx="1742439" cy="276999"/>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a:t>
                </a:r>
                <a:r>
                  <a:rPr sz="2400" b="1" i="1" spc="-5" dirty="0">
                    <a:solidFill>
                      <a:srgbClr val="FF0000"/>
                    </a:solidFill>
                    <a:latin typeface="Times New Roman"/>
                    <a:cs typeface="Times New Roman"/>
                  </a:rPr>
                  <a:t>OCT</a:t>
                </a:r>
                <a:r>
                  <a:rPr sz="2400" b="1" dirty="0">
                    <a:solidFill>
                      <a:srgbClr val="FF0000"/>
                    </a:solidFill>
                    <a:latin typeface="Times New Roman"/>
                    <a:cs typeface="Times New Roman"/>
                  </a:rPr>
                  <a:t>,</a:t>
                </a:r>
                <a:r>
                  <a:rPr sz="2400" b="1" spc="10" dirty="0">
                    <a:solidFill>
                      <a:srgbClr val="FF0000"/>
                    </a:solidFill>
                    <a:latin typeface="Times New Roman"/>
                    <a:cs typeface="Times New Roman"/>
                  </a:rPr>
                  <a:t> </a:t>
                </a:r>
                <a:r>
                  <a:rPr sz="2400" b="1" i="1" dirty="0">
                    <a:solidFill>
                      <a:srgbClr val="FF0000"/>
                    </a:solidFill>
                    <a:latin typeface="Times New Roman"/>
                    <a:cs typeface="Times New Roman"/>
                  </a:rPr>
                  <a:t>value</a:t>
                </a:r>
                <a:r>
                  <a:rPr sz="2400" b="1" i="1" spc="-20" dirty="0">
                    <a:solidFill>
                      <a:srgbClr val="FF0000"/>
                    </a:solidFill>
                    <a:latin typeface="Times New Roman"/>
                    <a:cs typeface="Times New Roman"/>
                  </a:rPr>
                  <a:t> </a:t>
                </a:r>
                <a:r>
                  <a:rPr sz="2400" b="1" dirty="0">
                    <a:solidFill>
                      <a:srgbClr val="FF0000"/>
                    </a:solidFill>
                    <a:latin typeface="Times New Roman"/>
                    <a:cs typeface="Times New Roman"/>
                  </a:rPr>
                  <a:t>)</a:t>
                </a:r>
                <a:endParaRPr sz="2400">
                  <a:latin typeface="Times New Roman"/>
                  <a:cs typeface="Times New Roman"/>
                </a:endParaRPr>
              </a:p>
            </p:txBody>
          </p:sp>
          <p:sp>
            <p:nvSpPr>
              <p:cNvPr id="36" name="object 36"/>
              <p:cNvSpPr txBox="1"/>
              <p:nvPr/>
            </p:nvSpPr>
            <p:spPr>
              <a:xfrm>
                <a:off x="6995286" y="2227254"/>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4</a:t>
                </a:r>
                <a:endParaRPr sz="2000">
                  <a:latin typeface="Times New Roman"/>
                  <a:cs typeface="Times New Roman"/>
                </a:endParaRPr>
              </a:p>
            </p:txBody>
          </p:sp>
          <p:sp>
            <p:nvSpPr>
              <p:cNvPr id="37" name="object 37"/>
              <p:cNvSpPr txBox="1"/>
              <p:nvPr/>
            </p:nvSpPr>
            <p:spPr>
              <a:xfrm>
                <a:off x="5588634" y="3003359"/>
                <a:ext cx="1090295" cy="408205"/>
              </a:xfrm>
              <a:prstGeom prst="rect">
                <a:avLst/>
              </a:prstGeom>
            </p:spPr>
            <p:txBody>
              <a:bodyPr vert="horz" wrap="square" lIns="0" tIns="0" rIns="0" bIns="0" rtlCol="0">
                <a:spAutoFit/>
              </a:bodyPr>
              <a:lstStyle/>
              <a:p>
                <a:pPr marL="289560">
                  <a:lnSpc>
                    <a:spcPts val="1835"/>
                  </a:lnSpc>
                </a:pPr>
                <a:r>
                  <a:rPr sz="2000" b="1" dirty="0">
                    <a:latin typeface="Times New Roman"/>
                    <a:cs typeface="Times New Roman"/>
                  </a:rPr>
                  <a:t>0-9,</a:t>
                </a:r>
                <a:r>
                  <a:rPr sz="2000" b="1" i="1" spc="5" dirty="0">
                    <a:latin typeface="Times New Roman"/>
                    <a:cs typeface="Times New Roman"/>
                  </a:rPr>
                  <a:t>a</a:t>
                </a:r>
                <a:r>
                  <a:rPr sz="2000" b="1" spc="-10" dirty="0">
                    <a:latin typeface="Times New Roman"/>
                    <a:cs typeface="Times New Roman"/>
                  </a:rPr>
                  <a:t>-</a:t>
                </a:r>
                <a:r>
                  <a:rPr sz="2000" b="1" i="1" dirty="0">
                    <a:latin typeface="Times New Roman"/>
                    <a:cs typeface="Times New Roman"/>
                  </a:rPr>
                  <a:t>F</a:t>
                </a:r>
                <a:endParaRPr sz="2000" dirty="0">
                  <a:latin typeface="Times New Roman"/>
                  <a:cs typeface="Times New Roman"/>
                </a:endParaRPr>
              </a:p>
              <a:p>
                <a:pPr marL="12700">
                  <a:lnSpc>
                    <a:spcPts val="2315"/>
                  </a:lnSpc>
                </a:pPr>
                <a:r>
                  <a:rPr sz="2400" b="1" dirty="0">
                    <a:latin typeface="Times New Roman"/>
                    <a:cs typeface="Times New Roman"/>
                  </a:rPr>
                  <a:t>6</a:t>
                </a:r>
                <a:endParaRPr sz="2400" dirty="0">
                  <a:latin typeface="Times New Roman"/>
                  <a:cs typeface="Times New Roman"/>
                </a:endParaRPr>
              </a:p>
            </p:txBody>
          </p:sp>
          <p:sp>
            <p:nvSpPr>
              <p:cNvPr id="38" name="object 38"/>
              <p:cNvSpPr txBox="1"/>
              <p:nvPr/>
            </p:nvSpPr>
            <p:spPr>
              <a:xfrm>
                <a:off x="5489828" y="2220269"/>
                <a:ext cx="545465" cy="588623"/>
              </a:xfrm>
              <a:prstGeom prst="rect">
                <a:avLst/>
              </a:prstGeom>
            </p:spPr>
            <p:txBody>
              <a:bodyPr vert="horz" wrap="square" lIns="0" tIns="0" rIns="0" bIns="0" rtlCol="0">
                <a:spAutoFit/>
              </a:bodyPr>
              <a:lstStyle/>
              <a:p>
                <a:pPr marL="22225">
                  <a:lnSpc>
                    <a:spcPct val="100000"/>
                  </a:lnSpc>
                </a:pPr>
                <a:r>
                  <a:rPr sz="2000" b="1" dirty="0">
                    <a:latin typeface="Times New Roman"/>
                    <a:cs typeface="Times New Roman"/>
                  </a:rPr>
                  <a:t>2</a:t>
                </a:r>
                <a:r>
                  <a:rPr sz="2000" b="1" spc="5" dirty="0">
                    <a:latin typeface="Times New Roman"/>
                    <a:cs typeface="Times New Roman"/>
                  </a:rPr>
                  <a:t>,</a:t>
                </a:r>
                <a:r>
                  <a:rPr sz="2000" b="1" dirty="0">
                    <a:latin typeface="Times New Roman"/>
                    <a:cs typeface="Times New Roman"/>
                  </a:rPr>
                  <a:t>3</a:t>
                </a:r>
                <a:r>
                  <a:rPr sz="2000" b="1" spc="5" dirty="0">
                    <a:latin typeface="Times New Roman"/>
                    <a:cs typeface="Times New Roman"/>
                  </a:rPr>
                  <a:t>,</a:t>
                </a:r>
                <a:r>
                  <a:rPr sz="2000" b="1" dirty="0">
                    <a:latin typeface="Times New Roman"/>
                    <a:cs typeface="Times New Roman"/>
                  </a:rPr>
                  <a:t>5</a:t>
                </a:r>
                <a:endParaRPr sz="2000">
                  <a:latin typeface="Times New Roman"/>
                  <a:cs typeface="Times New Roman"/>
                </a:endParaRPr>
              </a:p>
              <a:p>
                <a:pPr marL="12700">
                  <a:lnSpc>
                    <a:spcPct val="100000"/>
                  </a:lnSpc>
                  <a:spcBef>
                    <a:spcPts val="1320"/>
                  </a:spcBef>
                </a:pPr>
                <a:r>
                  <a:rPr sz="2000" b="1" dirty="0">
                    <a:latin typeface="Times New Roman"/>
                    <a:cs typeface="Times New Roman"/>
                  </a:rPr>
                  <a:t>x</a:t>
                </a:r>
                <a:endParaRPr sz="2000">
                  <a:latin typeface="Times New Roman"/>
                  <a:cs typeface="Times New Roman"/>
                </a:endParaRPr>
              </a:p>
            </p:txBody>
          </p:sp>
          <p:sp>
            <p:nvSpPr>
              <p:cNvPr id="39" name="object 39"/>
              <p:cNvSpPr txBox="1"/>
              <p:nvPr/>
            </p:nvSpPr>
            <p:spPr>
              <a:xfrm>
                <a:off x="6569456" y="2589077"/>
                <a:ext cx="812800" cy="230833"/>
              </a:xfrm>
              <a:prstGeom prst="rect">
                <a:avLst/>
              </a:prstGeom>
            </p:spPr>
            <p:txBody>
              <a:bodyPr vert="horz" wrap="square" lIns="0" tIns="0" rIns="0" bIns="0" rtlCol="0">
                <a:spAutoFit/>
              </a:bodyPr>
              <a:lstStyle/>
              <a:p>
                <a:pPr marL="12700">
                  <a:lnSpc>
                    <a:spcPct val="100000"/>
                  </a:lnSpc>
                </a:pPr>
                <a:r>
                  <a:rPr sz="2000" b="1" spc="5" dirty="0">
                    <a:latin typeface="Times New Roman"/>
                    <a:cs typeface="Times New Roman"/>
                  </a:rPr>
                  <a:t>0</a:t>
                </a:r>
                <a:r>
                  <a:rPr sz="2000" b="1" dirty="0">
                    <a:latin typeface="Times New Roman"/>
                    <a:cs typeface="Times New Roman"/>
                  </a:rPr>
                  <a:t>-</a:t>
                </a:r>
                <a:r>
                  <a:rPr sz="2000" b="1" spc="5" dirty="0">
                    <a:latin typeface="Times New Roman"/>
                    <a:cs typeface="Times New Roman"/>
                  </a:rPr>
                  <a:t>9</a:t>
                </a:r>
                <a:r>
                  <a:rPr sz="2000" b="1" dirty="0">
                    <a:latin typeface="Times New Roman"/>
                    <a:cs typeface="Times New Roman"/>
                  </a:rPr>
                  <a:t>,</a:t>
                </a:r>
                <a:r>
                  <a:rPr sz="2000" b="1" i="1" spc="5" dirty="0">
                    <a:latin typeface="Times New Roman"/>
                    <a:cs typeface="Times New Roman"/>
                  </a:rPr>
                  <a:t>a</a:t>
                </a:r>
                <a:r>
                  <a:rPr sz="2000" b="1" spc="-10" dirty="0">
                    <a:latin typeface="Times New Roman"/>
                    <a:cs typeface="Times New Roman"/>
                  </a:rPr>
                  <a:t>-</a:t>
                </a:r>
                <a:r>
                  <a:rPr sz="2000" b="1" i="1" dirty="0">
                    <a:latin typeface="Times New Roman"/>
                    <a:cs typeface="Times New Roman"/>
                  </a:rPr>
                  <a:t>F</a:t>
                </a:r>
                <a:endParaRPr sz="2000">
                  <a:latin typeface="Times New Roman"/>
                  <a:cs typeface="Times New Roman"/>
                </a:endParaRPr>
              </a:p>
            </p:txBody>
          </p:sp>
          <p:sp>
            <p:nvSpPr>
              <p:cNvPr id="40" name="object 40"/>
              <p:cNvSpPr txBox="1"/>
              <p:nvPr/>
            </p:nvSpPr>
            <p:spPr>
              <a:xfrm>
                <a:off x="7233031" y="3101956"/>
                <a:ext cx="1776730" cy="276999"/>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a:t>
                </a:r>
                <a:r>
                  <a:rPr sz="2400" b="1" i="1" dirty="0">
                    <a:solidFill>
                      <a:srgbClr val="FF0000"/>
                    </a:solidFill>
                    <a:latin typeface="Times New Roman"/>
                    <a:cs typeface="Times New Roman"/>
                  </a:rPr>
                  <a:t>HE</a:t>
                </a:r>
                <a:r>
                  <a:rPr sz="2400" b="1" i="1" spc="-10" dirty="0">
                    <a:solidFill>
                      <a:srgbClr val="FF0000"/>
                    </a:solidFill>
                    <a:latin typeface="Times New Roman"/>
                    <a:cs typeface="Times New Roman"/>
                  </a:rPr>
                  <a:t>X</a:t>
                </a:r>
                <a:r>
                  <a:rPr sz="2400" b="1" dirty="0">
                    <a:solidFill>
                      <a:srgbClr val="FF0000"/>
                    </a:solidFill>
                    <a:latin typeface="Times New Roman"/>
                    <a:cs typeface="Times New Roman"/>
                  </a:rPr>
                  <a:t>,</a:t>
                </a:r>
                <a:r>
                  <a:rPr sz="2400" b="1" spc="-5" dirty="0">
                    <a:solidFill>
                      <a:srgbClr val="FF0000"/>
                    </a:solidFill>
                    <a:latin typeface="Times New Roman"/>
                    <a:cs typeface="Times New Roman"/>
                  </a:rPr>
                  <a:t> </a:t>
                </a:r>
                <a:r>
                  <a:rPr sz="2400" b="1" i="1" dirty="0">
                    <a:solidFill>
                      <a:srgbClr val="FF0000"/>
                    </a:solidFill>
                    <a:latin typeface="Times New Roman"/>
                    <a:cs typeface="Times New Roman"/>
                  </a:rPr>
                  <a:t>value</a:t>
                </a:r>
                <a:r>
                  <a:rPr sz="2400" b="1" i="1" spc="-25" dirty="0">
                    <a:solidFill>
                      <a:srgbClr val="FF0000"/>
                    </a:solidFill>
                    <a:latin typeface="Times New Roman"/>
                    <a:cs typeface="Times New Roman"/>
                  </a:rPr>
                  <a:t> </a:t>
                </a:r>
                <a:r>
                  <a:rPr sz="2400" b="1" dirty="0">
                    <a:solidFill>
                      <a:srgbClr val="FF0000"/>
                    </a:solidFill>
                    <a:latin typeface="Times New Roman"/>
                    <a:cs typeface="Times New Roman"/>
                  </a:rPr>
                  <a:t>)</a:t>
                </a:r>
                <a:endParaRPr sz="2400" dirty="0">
                  <a:latin typeface="Times New Roman"/>
                  <a:cs typeface="Times New Roman"/>
                </a:endParaRPr>
              </a:p>
            </p:txBody>
          </p:sp>
          <p:sp>
            <p:nvSpPr>
              <p:cNvPr id="41" name="object 41"/>
              <p:cNvSpPr txBox="1"/>
              <p:nvPr/>
            </p:nvSpPr>
            <p:spPr>
              <a:xfrm>
                <a:off x="6884034" y="3202360"/>
                <a:ext cx="153035" cy="230833"/>
              </a:xfrm>
              <a:prstGeom prst="rect">
                <a:avLst/>
              </a:prstGeom>
            </p:spPr>
            <p:txBody>
              <a:bodyPr vert="horz" wrap="square" lIns="0" tIns="0" rIns="0" bIns="0" rtlCol="0">
                <a:spAutoFit/>
              </a:bodyPr>
              <a:lstStyle/>
              <a:p>
                <a:pPr marL="12700">
                  <a:lnSpc>
                    <a:spcPct val="100000"/>
                  </a:lnSpc>
                </a:pPr>
                <a:r>
                  <a:rPr sz="2000" b="1" dirty="0">
                    <a:latin typeface="Times New Roman"/>
                    <a:cs typeface="Times New Roman"/>
                  </a:rPr>
                  <a:t>7</a:t>
                </a:r>
                <a:endParaRPr sz="2000">
                  <a:latin typeface="Times New Roman"/>
                  <a:cs typeface="Times New Roman"/>
                </a:endParaRPr>
              </a:p>
            </p:txBody>
          </p:sp>
        </p:grpSp>
      </p:grpSp>
    </p:spTree>
    <p:extLst>
      <p:ext uri="{BB962C8B-B14F-4D97-AF65-F5344CB8AC3E}">
        <p14:creationId xmlns:p14="http://schemas.microsoft.com/office/powerpoint/2010/main" val="1348312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97867"/>
            <a:ext cx="7772400" cy="461665"/>
          </a:xfrm>
          <a:prstGeom prst="rect">
            <a:avLst/>
          </a:prstGeom>
        </p:spPr>
        <p:txBody>
          <a:bodyPr vert="horz" wrap="square" lIns="0" tIns="0" rIns="0" bIns="0" rtlCol="0">
            <a:spAutoFit/>
          </a:bodyPr>
          <a:lstStyle/>
          <a:p>
            <a:pPr marL="12700">
              <a:lnSpc>
                <a:spcPct val="100000"/>
              </a:lnSpc>
            </a:pPr>
            <a:r>
              <a:rPr spc="295" dirty="0"/>
              <a:t>识别注释</a:t>
            </a:r>
            <a:r>
              <a:rPr dirty="0"/>
              <a:t>的</a:t>
            </a:r>
            <a:r>
              <a:rPr spc="-600" dirty="0"/>
              <a:t> </a:t>
            </a:r>
            <a:r>
              <a:rPr i="1" dirty="0">
                <a:latin typeface="Times New Roman"/>
                <a:cs typeface="Times New Roman"/>
              </a:rPr>
              <a:t>D</a:t>
            </a:r>
            <a:r>
              <a:rPr i="1" spc="-275" dirty="0">
                <a:latin typeface="Times New Roman"/>
                <a:cs typeface="Times New Roman"/>
              </a:rPr>
              <a:t>F</a:t>
            </a:r>
            <a:r>
              <a:rPr i="1" dirty="0">
                <a:latin typeface="Times New Roman"/>
                <a:cs typeface="Times New Roman"/>
              </a:rPr>
              <a:t>A</a:t>
            </a:r>
          </a:p>
        </p:txBody>
      </p:sp>
      <p:grpSp>
        <p:nvGrpSpPr>
          <p:cNvPr id="14" name="组合 13">
            <a:extLst>
              <a:ext uri="{FF2B5EF4-FFF2-40B4-BE49-F238E27FC236}">
                <a16:creationId xmlns="" xmlns:a16="http://schemas.microsoft.com/office/drawing/2014/main" id="{D0C98094-F2B2-414F-BF44-0FE6E0951EBE}"/>
              </a:ext>
            </a:extLst>
          </p:cNvPr>
          <p:cNvGrpSpPr/>
          <p:nvPr/>
        </p:nvGrpSpPr>
        <p:grpSpPr>
          <a:xfrm>
            <a:off x="1586865" y="1848022"/>
            <a:ext cx="5348859" cy="1700595"/>
            <a:chOff x="1586864" y="1386016"/>
            <a:chExt cx="5348859" cy="1275446"/>
          </a:xfrm>
        </p:grpSpPr>
        <p:sp>
          <p:nvSpPr>
            <p:cNvPr id="3" name="object 3"/>
            <p:cNvSpPr/>
            <p:nvPr/>
          </p:nvSpPr>
          <p:spPr>
            <a:xfrm>
              <a:off x="2286761" y="1710054"/>
              <a:ext cx="4648962" cy="9168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791460" y="2001460"/>
              <a:ext cx="184150" cy="288541"/>
            </a:xfrm>
            <a:prstGeom prst="rect">
              <a:avLst/>
            </a:prstGeom>
          </p:spPr>
          <p:txBody>
            <a:bodyPr vert="horz" wrap="square" lIns="0" tIns="0" rIns="0" bIns="0" rtlCol="0">
              <a:spAutoFit/>
            </a:bodyPr>
            <a:lstStyle/>
            <a:p>
              <a:pPr marL="12700">
                <a:lnSpc>
                  <a:spcPct val="100000"/>
                </a:lnSpc>
              </a:pPr>
              <a:r>
                <a:rPr sz="2500" b="1" spc="-5" dirty="0">
                  <a:latin typeface="Times New Roman"/>
                  <a:cs typeface="Times New Roman"/>
                </a:rPr>
                <a:t>0</a:t>
              </a:r>
              <a:endParaRPr sz="2500">
                <a:latin typeface="Times New Roman"/>
                <a:cs typeface="Times New Roman"/>
              </a:endParaRPr>
            </a:p>
          </p:txBody>
        </p:sp>
        <p:sp>
          <p:nvSpPr>
            <p:cNvPr id="5" name="object 5"/>
            <p:cNvSpPr txBox="1"/>
            <p:nvPr/>
          </p:nvSpPr>
          <p:spPr>
            <a:xfrm>
              <a:off x="3289553" y="1813754"/>
              <a:ext cx="113664" cy="28854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a:t>
              </a:r>
              <a:endParaRPr sz="2500">
                <a:latin typeface="Times New Roman"/>
                <a:cs typeface="Times New Roman"/>
              </a:endParaRPr>
            </a:p>
          </p:txBody>
        </p:sp>
        <p:sp>
          <p:nvSpPr>
            <p:cNvPr id="6" name="object 6"/>
            <p:cNvSpPr txBox="1"/>
            <p:nvPr/>
          </p:nvSpPr>
          <p:spPr>
            <a:xfrm>
              <a:off x="3729354" y="2013398"/>
              <a:ext cx="184150" cy="288541"/>
            </a:xfrm>
            <a:prstGeom prst="rect">
              <a:avLst/>
            </a:prstGeom>
          </p:spPr>
          <p:txBody>
            <a:bodyPr vert="horz" wrap="square" lIns="0" tIns="0" rIns="0" bIns="0" rtlCol="0">
              <a:spAutoFit/>
            </a:bodyPr>
            <a:lstStyle/>
            <a:p>
              <a:pPr marL="12700">
                <a:lnSpc>
                  <a:spcPct val="100000"/>
                </a:lnSpc>
              </a:pPr>
              <a:r>
                <a:rPr sz="2500" b="1" spc="-5" dirty="0">
                  <a:latin typeface="Times New Roman"/>
                  <a:cs typeface="Times New Roman"/>
                </a:rPr>
                <a:t>1</a:t>
              </a:r>
              <a:endParaRPr sz="2500">
                <a:latin typeface="Times New Roman"/>
                <a:cs typeface="Times New Roman"/>
              </a:endParaRPr>
            </a:p>
          </p:txBody>
        </p:sp>
        <p:sp>
          <p:nvSpPr>
            <p:cNvPr id="7" name="object 7"/>
            <p:cNvSpPr txBox="1"/>
            <p:nvPr/>
          </p:nvSpPr>
          <p:spPr>
            <a:xfrm>
              <a:off x="4079875" y="1386016"/>
              <a:ext cx="1443990" cy="1275446"/>
            </a:xfrm>
            <a:prstGeom prst="rect">
              <a:avLst/>
            </a:prstGeom>
          </p:spPr>
          <p:txBody>
            <a:bodyPr vert="horz" wrap="square" lIns="0" tIns="0" rIns="0" bIns="0" rtlCol="0">
              <a:spAutoFit/>
            </a:bodyPr>
            <a:lstStyle/>
            <a:p>
              <a:pPr marR="59055" algn="ctr">
                <a:lnSpc>
                  <a:spcPct val="100000"/>
                </a:lnSpc>
              </a:pPr>
              <a:r>
                <a:rPr sz="2500" b="1" dirty="0">
                  <a:latin typeface="楷体" panose="02010609060101010101" pitchFamily="49" charset="-122"/>
                  <a:ea typeface="楷体" panose="02010609060101010101" pitchFamily="49" charset="-122"/>
                  <a:cs typeface="Microsoft JhengHei UI"/>
                </a:rPr>
                <a:t>其它</a:t>
              </a:r>
              <a:endParaRPr sz="2500" dirty="0">
                <a:latin typeface="楷体" panose="02010609060101010101" pitchFamily="49" charset="-122"/>
                <a:ea typeface="楷体" panose="02010609060101010101" pitchFamily="49" charset="-122"/>
                <a:cs typeface="Microsoft JhengHei UI"/>
              </a:endParaRPr>
            </a:p>
            <a:p>
              <a:pPr marR="164465" algn="ctr">
                <a:lnSpc>
                  <a:spcPct val="100000"/>
                </a:lnSpc>
                <a:spcBef>
                  <a:spcPts val="935"/>
                </a:spcBef>
                <a:tabLst>
                  <a:tab pos="590550" algn="l"/>
                  <a:tab pos="928369" algn="l"/>
                </a:tabLst>
              </a:pPr>
              <a:r>
                <a:rPr sz="2500" b="1" spc="-5" dirty="0">
                  <a:latin typeface="Microsoft JhengHei UI"/>
                  <a:cs typeface="Microsoft JhengHei UI"/>
                </a:rPr>
                <a:t>＊	</a:t>
              </a:r>
              <a:r>
                <a:rPr sz="3750" b="1" spc="-7" baseline="-24444" dirty="0">
                  <a:latin typeface="Times New Roman"/>
                  <a:cs typeface="Times New Roman"/>
                </a:rPr>
                <a:t>2	</a:t>
              </a:r>
              <a:r>
                <a:rPr sz="2500" b="1" spc="-5" dirty="0">
                  <a:latin typeface="Microsoft JhengHei UI"/>
                  <a:cs typeface="Microsoft JhengHei UI"/>
                </a:rPr>
                <a:t>＊</a:t>
              </a:r>
              <a:endParaRPr sz="2500" dirty="0">
                <a:latin typeface="Microsoft JhengHei UI"/>
                <a:cs typeface="Microsoft JhengHei UI"/>
              </a:endParaRPr>
            </a:p>
            <a:p>
              <a:pPr>
                <a:lnSpc>
                  <a:spcPct val="100000"/>
                </a:lnSpc>
                <a:spcBef>
                  <a:spcPts val="26"/>
                </a:spcBef>
              </a:pPr>
              <a:endParaRPr sz="2750" dirty="0">
                <a:latin typeface="Times New Roman"/>
                <a:cs typeface="Times New Roman"/>
              </a:endParaRPr>
            </a:p>
            <a:p>
              <a:pPr marL="793750">
                <a:lnSpc>
                  <a:spcPct val="100000"/>
                </a:lnSpc>
              </a:pPr>
              <a:r>
                <a:rPr sz="2500" b="1" dirty="0">
                  <a:latin typeface="楷体" panose="02010609060101010101" pitchFamily="49" charset="-122"/>
                  <a:ea typeface="楷体" panose="02010609060101010101" pitchFamily="49" charset="-122"/>
                  <a:cs typeface="Microsoft JhengHei UI"/>
                </a:rPr>
                <a:t>其它</a:t>
              </a:r>
              <a:endParaRPr sz="2500" dirty="0">
                <a:latin typeface="楷体" panose="02010609060101010101" pitchFamily="49" charset="-122"/>
                <a:ea typeface="楷体" panose="02010609060101010101" pitchFamily="49" charset="-122"/>
                <a:cs typeface="Microsoft JhengHei UI"/>
              </a:endParaRPr>
            </a:p>
          </p:txBody>
        </p:sp>
        <p:sp>
          <p:nvSpPr>
            <p:cNvPr id="8" name="object 8"/>
            <p:cNvSpPr txBox="1"/>
            <p:nvPr/>
          </p:nvSpPr>
          <p:spPr>
            <a:xfrm>
              <a:off x="5504179" y="1529018"/>
              <a:ext cx="342900" cy="691535"/>
            </a:xfrm>
            <a:prstGeom prst="rect">
              <a:avLst/>
            </a:prstGeom>
          </p:spPr>
          <p:txBody>
            <a:bodyPr vert="horz" wrap="square" lIns="0" tIns="0" rIns="0" bIns="0" rtlCol="0">
              <a:spAutoFit/>
            </a:bodyPr>
            <a:lstStyle/>
            <a:p>
              <a:pPr algn="ctr">
                <a:lnSpc>
                  <a:spcPct val="100000"/>
                </a:lnSpc>
              </a:pPr>
              <a:r>
                <a:rPr sz="2500" b="1" spc="-5" dirty="0">
                  <a:latin typeface="Microsoft JhengHei UI"/>
                  <a:cs typeface="Microsoft JhengHei UI"/>
                </a:rPr>
                <a:t>＊</a:t>
              </a:r>
              <a:endParaRPr sz="2500">
                <a:latin typeface="Microsoft JhengHei UI"/>
                <a:cs typeface="Microsoft JhengHei UI"/>
              </a:endParaRPr>
            </a:p>
            <a:p>
              <a:pPr marL="14604" algn="ctr">
                <a:lnSpc>
                  <a:spcPct val="100000"/>
                </a:lnSpc>
                <a:spcBef>
                  <a:spcPts val="1190"/>
                </a:spcBef>
              </a:pPr>
              <a:r>
                <a:rPr sz="2500" b="1" spc="-5" dirty="0">
                  <a:latin typeface="Times New Roman"/>
                  <a:cs typeface="Times New Roman"/>
                </a:rPr>
                <a:t>3</a:t>
              </a:r>
              <a:endParaRPr sz="2500">
                <a:latin typeface="Times New Roman"/>
                <a:cs typeface="Times New Roman"/>
              </a:endParaRPr>
            </a:p>
          </p:txBody>
        </p:sp>
        <p:sp>
          <p:nvSpPr>
            <p:cNvPr id="9" name="object 9"/>
            <p:cNvSpPr txBox="1"/>
            <p:nvPr/>
          </p:nvSpPr>
          <p:spPr>
            <a:xfrm>
              <a:off x="6038850" y="1875222"/>
              <a:ext cx="113664" cy="28854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a:t>
              </a:r>
              <a:endParaRPr sz="2500">
                <a:latin typeface="Times New Roman"/>
                <a:cs typeface="Times New Roman"/>
              </a:endParaRPr>
            </a:p>
          </p:txBody>
        </p:sp>
        <p:sp>
          <p:nvSpPr>
            <p:cNvPr id="10" name="object 10"/>
            <p:cNvSpPr txBox="1"/>
            <p:nvPr/>
          </p:nvSpPr>
          <p:spPr>
            <a:xfrm>
              <a:off x="6515861" y="2045910"/>
              <a:ext cx="184150" cy="288541"/>
            </a:xfrm>
            <a:prstGeom prst="rect">
              <a:avLst/>
            </a:prstGeom>
          </p:spPr>
          <p:txBody>
            <a:bodyPr vert="horz" wrap="square" lIns="0" tIns="0" rIns="0" bIns="0" rtlCol="0">
              <a:spAutoFit/>
            </a:bodyPr>
            <a:lstStyle/>
            <a:p>
              <a:pPr marL="12700">
                <a:lnSpc>
                  <a:spcPct val="100000"/>
                </a:lnSpc>
              </a:pPr>
              <a:r>
                <a:rPr sz="2500" b="1" spc="-5" dirty="0">
                  <a:latin typeface="Times New Roman"/>
                  <a:cs typeface="Times New Roman"/>
                </a:rPr>
                <a:t>4</a:t>
              </a:r>
              <a:endParaRPr sz="2500">
                <a:latin typeface="Times New Roman"/>
                <a:cs typeface="Times New Roman"/>
              </a:endParaRPr>
            </a:p>
          </p:txBody>
        </p:sp>
        <p:sp>
          <p:nvSpPr>
            <p:cNvPr id="11" name="object 11"/>
            <p:cNvSpPr txBox="1"/>
            <p:nvPr/>
          </p:nvSpPr>
          <p:spPr>
            <a:xfrm>
              <a:off x="1586864" y="1951812"/>
              <a:ext cx="607695" cy="28854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start</a:t>
              </a:r>
              <a:endParaRPr sz="2500" dirty="0">
                <a:latin typeface="Times New Roman"/>
                <a:cs typeface="Times New Roman"/>
              </a:endParaRPr>
            </a:p>
          </p:txBody>
        </p:sp>
      </p:grpSp>
      <p:sp>
        <p:nvSpPr>
          <p:cNvPr id="12" name="object 12"/>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13" name="object 13"/>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42849576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5390" y="1961266"/>
            <a:ext cx="3420491" cy="454025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365373" y="1096535"/>
            <a:ext cx="1439545" cy="383652"/>
          </a:xfrm>
          <a:prstGeom prst="rect">
            <a:avLst/>
          </a:prstGeom>
        </p:spPr>
        <p:txBody>
          <a:bodyPr vert="horz" wrap="square" lIns="0" tIns="0" rIns="0" bIns="0" rtlCol="0">
            <a:spAutoFit/>
          </a:bodyPr>
          <a:lstStyle/>
          <a:p>
            <a:pPr marL="12700">
              <a:lnSpc>
                <a:spcPts val="2990"/>
              </a:lnSpc>
            </a:pPr>
            <a:r>
              <a:rPr sz="2500" b="1" i="1" spc="-5" dirty="0">
                <a:latin typeface="Times New Roman"/>
                <a:cs typeface="Times New Roman"/>
              </a:rPr>
              <a:t>lette</a:t>
            </a:r>
            <a:r>
              <a:rPr sz="2500" b="1" i="1" spc="-15" dirty="0">
                <a:latin typeface="Times New Roman"/>
                <a:cs typeface="Times New Roman"/>
              </a:rPr>
              <a:t>r</a:t>
            </a:r>
            <a:r>
              <a:rPr sz="2500" b="1" spc="-5" dirty="0">
                <a:latin typeface="Times New Roman"/>
                <a:cs typeface="Times New Roman"/>
              </a:rPr>
              <a:t>,</a:t>
            </a:r>
            <a:r>
              <a:rPr sz="2500" b="1" spc="30" dirty="0">
                <a:latin typeface="Times New Roman"/>
                <a:cs typeface="Times New Roman"/>
              </a:rPr>
              <a:t> </a:t>
            </a:r>
            <a:r>
              <a:rPr sz="2500" b="1" i="1" spc="-5" dirty="0">
                <a:latin typeface="Times New Roman"/>
                <a:cs typeface="Times New Roman"/>
              </a:rPr>
              <a:t>digit</a:t>
            </a:r>
            <a:endParaRPr sz="2500">
              <a:latin typeface="Times New Roman"/>
              <a:cs typeface="Times New Roman"/>
            </a:endParaRPr>
          </a:p>
        </p:txBody>
      </p:sp>
      <p:sp>
        <p:nvSpPr>
          <p:cNvPr id="4" name="object 4"/>
          <p:cNvSpPr txBox="1"/>
          <p:nvPr/>
        </p:nvSpPr>
        <p:spPr>
          <a:xfrm>
            <a:off x="2468373" y="1686568"/>
            <a:ext cx="1056767" cy="384721"/>
          </a:xfrm>
          <a:prstGeom prst="rect">
            <a:avLst/>
          </a:prstGeom>
        </p:spPr>
        <p:txBody>
          <a:bodyPr vert="horz" wrap="square" lIns="0" tIns="0" rIns="0" bIns="0" rtlCol="0">
            <a:spAutoFit/>
          </a:bodyPr>
          <a:lstStyle/>
          <a:p>
            <a:pPr marL="12700">
              <a:lnSpc>
                <a:spcPct val="100000"/>
              </a:lnSpc>
            </a:pPr>
            <a:r>
              <a:rPr lang="en-US" sz="2500" b="1" i="1" spc="-5" dirty="0">
                <a:latin typeface="Times New Roman"/>
                <a:cs typeface="Times New Roman"/>
              </a:rPr>
              <a:t>l</a:t>
            </a:r>
            <a:r>
              <a:rPr sz="2500" b="1" i="1" spc="-5" dirty="0">
                <a:latin typeface="Times New Roman"/>
                <a:cs typeface="Times New Roman"/>
              </a:rPr>
              <a:t>etter_</a:t>
            </a:r>
            <a:endParaRPr sz="2500" dirty="0">
              <a:latin typeface="Times New Roman"/>
              <a:cs typeface="Times New Roman"/>
            </a:endParaRPr>
          </a:p>
        </p:txBody>
      </p:sp>
      <p:sp>
        <p:nvSpPr>
          <p:cNvPr id="5" name="object 5"/>
          <p:cNvSpPr txBox="1"/>
          <p:nvPr/>
        </p:nvSpPr>
        <p:spPr>
          <a:xfrm>
            <a:off x="4672076" y="1637204"/>
            <a:ext cx="1681480" cy="384721"/>
          </a:xfrm>
          <a:prstGeom prst="rect">
            <a:avLst/>
          </a:prstGeom>
        </p:spPr>
        <p:txBody>
          <a:bodyPr vert="horz" wrap="square" lIns="0" tIns="0" rIns="0" bIns="0" rtlCol="0">
            <a:spAutoFit/>
          </a:bodyPr>
          <a:lstStyle/>
          <a:p>
            <a:pPr marL="12700">
              <a:lnSpc>
                <a:spcPct val="100000"/>
              </a:lnSpc>
            </a:pPr>
            <a:r>
              <a:rPr sz="2500" b="1" spc="-10" dirty="0">
                <a:solidFill>
                  <a:srgbClr val="FF0000"/>
                </a:solidFill>
                <a:latin typeface="Times New Roman"/>
                <a:cs typeface="Times New Roman"/>
              </a:rPr>
              <a:t>(</a:t>
            </a:r>
            <a:r>
              <a:rPr sz="2500" b="1" i="1" spc="-5" dirty="0">
                <a:solidFill>
                  <a:srgbClr val="FF0000"/>
                </a:solidFill>
                <a:latin typeface="Times New Roman"/>
                <a:cs typeface="Times New Roman"/>
              </a:rPr>
              <a:t>ID</a:t>
            </a:r>
            <a:r>
              <a:rPr sz="2500" b="1" i="1" spc="-10" dirty="0">
                <a:solidFill>
                  <a:srgbClr val="FF0000"/>
                </a:solidFill>
                <a:latin typeface="Times New Roman"/>
                <a:cs typeface="Times New Roman"/>
              </a:rPr>
              <a:t>N</a:t>
            </a:r>
            <a:r>
              <a:rPr sz="2500" b="1" spc="-5" dirty="0">
                <a:solidFill>
                  <a:srgbClr val="FF0000"/>
                </a:solidFill>
                <a:latin typeface="Times New Roman"/>
                <a:cs typeface="Times New Roman"/>
              </a:rPr>
              <a:t>,</a:t>
            </a:r>
            <a:r>
              <a:rPr sz="2500" b="1" spc="10" dirty="0">
                <a:solidFill>
                  <a:srgbClr val="FF0000"/>
                </a:solidFill>
                <a:latin typeface="Times New Roman"/>
                <a:cs typeface="Times New Roman"/>
              </a:rPr>
              <a:t> </a:t>
            </a:r>
            <a:r>
              <a:rPr sz="2500" b="1" i="1" spc="-5" dirty="0">
                <a:solidFill>
                  <a:srgbClr val="FF0000"/>
                </a:solidFill>
                <a:latin typeface="Times New Roman"/>
                <a:cs typeface="Times New Roman"/>
              </a:rPr>
              <a:t>val</a:t>
            </a:r>
            <a:r>
              <a:rPr sz="2500" b="1" i="1" spc="0" dirty="0">
                <a:solidFill>
                  <a:srgbClr val="FF0000"/>
                </a:solidFill>
                <a:latin typeface="Times New Roman"/>
                <a:cs typeface="Times New Roman"/>
              </a:rPr>
              <a:t>u</a:t>
            </a:r>
            <a:r>
              <a:rPr sz="2500" b="1" i="1" spc="-15" dirty="0">
                <a:solidFill>
                  <a:srgbClr val="FF0000"/>
                </a:solidFill>
                <a:latin typeface="Times New Roman"/>
                <a:cs typeface="Times New Roman"/>
              </a:rPr>
              <a:t>e</a:t>
            </a:r>
            <a:r>
              <a:rPr sz="2500" b="1" spc="-5" dirty="0">
                <a:solidFill>
                  <a:srgbClr val="FF0000"/>
                </a:solidFill>
                <a:latin typeface="Times New Roman"/>
                <a:cs typeface="Times New Roman"/>
              </a:rPr>
              <a:t>)</a:t>
            </a:r>
            <a:endParaRPr sz="2500">
              <a:latin typeface="Times New Roman"/>
              <a:cs typeface="Times New Roman"/>
            </a:endParaRPr>
          </a:p>
        </p:txBody>
      </p:sp>
      <p:sp>
        <p:nvSpPr>
          <p:cNvPr id="6" name="object 6"/>
          <p:cNvSpPr txBox="1"/>
          <p:nvPr/>
        </p:nvSpPr>
        <p:spPr>
          <a:xfrm>
            <a:off x="1079703" y="1630600"/>
            <a:ext cx="607060" cy="38472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start</a:t>
            </a:r>
            <a:endParaRPr sz="2500">
              <a:latin typeface="Times New Roman"/>
              <a:cs typeface="Times New Roman"/>
            </a:endParaRPr>
          </a:p>
        </p:txBody>
      </p:sp>
      <p:sp>
        <p:nvSpPr>
          <p:cNvPr id="7" name="object 7"/>
          <p:cNvSpPr txBox="1"/>
          <p:nvPr/>
        </p:nvSpPr>
        <p:spPr>
          <a:xfrm>
            <a:off x="2590545" y="2793751"/>
            <a:ext cx="607060" cy="38472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digit</a:t>
            </a:r>
            <a:endParaRPr sz="2500">
              <a:latin typeface="Times New Roman"/>
              <a:cs typeface="Times New Roman"/>
            </a:endParaRPr>
          </a:p>
        </p:txBody>
      </p:sp>
      <p:sp>
        <p:nvSpPr>
          <p:cNvPr id="8" name="object 8"/>
          <p:cNvSpPr txBox="1"/>
          <p:nvPr/>
        </p:nvSpPr>
        <p:spPr>
          <a:xfrm>
            <a:off x="4363973" y="3524932"/>
            <a:ext cx="1840230" cy="384721"/>
          </a:xfrm>
          <a:prstGeom prst="rect">
            <a:avLst/>
          </a:prstGeom>
        </p:spPr>
        <p:txBody>
          <a:bodyPr vert="horz" wrap="square" lIns="0" tIns="0" rIns="0" bIns="0" rtlCol="0">
            <a:spAutoFit/>
          </a:bodyPr>
          <a:lstStyle/>
          <a:p>
            <a:pPr marL="12700">
              <a:lnSpc>
                <a:spcPct val="100000"/>
              </a:lnSpc>
            </a:pPr>
            <a:r>
              <a:rPr sz="2500" b="1" spc="-10" dirty="0">
                <a:solidFill>
                  <a:srgbClr val="FF0000"/>
                </a:solidFill>
                <a:latin typeface="Times New Roman"/>
                <a:cs typeface="Times New Roman"/>
              </a:rPr>
              <a:t>(</a:t>
            </a:r>
            <a:r>
              <a:rPr sz="2500" b="1" i="1" spc="-10" dirty="0">
                <a:solidFill>
                  <a:srgbClr val="FF0000"/>
                </a:solidFill>
                <a:latin typeface="Times New Roman"/>
                <a:cs typeface="Times New Roman"/>
              </a:rPr>
              <a:t>NU</a:t>
            </a:r>
            <a:r>
              <a:rPr sz="2500" b="1" i="1" spc="-5" dirty="0">
                <a:solidFill>
                  <a:srgbClr val="FF0000"/>
                </a:solidFill>
                <a:latin typeface="Times New Roman"/>
                <a:cs typeface="Times New Roman"/>
              </a:rPr>
              <a:t>M</a:t>
            </a:r>
            <a:r>
              <a:rPr sz="2500" b="1" spc="-5" dirty="0">
                <a:solidFill>
                  <a:srgbClr val="FF0000"/>
                </a:solidFill>
                <a:latin typeface="Times New Roman"/>
                <a:cs typeface="Times New Roman"/>
              </a:rPr>
              <a:t>,</a:t>
            </a:r>
            <a:r>
              <a:rPr sz="2500" b="1" spc="10" dirty="0">
                <a:solidFill>
                  <a:srgbClr val="FF0000"/>
                </a:solidFill>
                <a:latin typeface="Times New Roman"/>
                <a:cs typeface="Times New Roman"/>
              </a:rPr>
              <a:t> </a:t>
            </a:r>
            <a:r>
              <a:rPr sz="2500" b="1" i="1" spc="-5" dirty="0">
                <a:solidFill>
                  <a:srgbClr val="FF0000"/>
                </a:solidFill>
                <a:latin typeface="Times New Roman"/>
                <a:cs typeface="Times New Roman"/>
              </a:rPr>
              <a:t>valu</a:t>
            </a:r>
            <a:r>
              <a:rPr sz="2500" b="1" i="1" spc="-10" dirty="0">
                <a:solidFill>
                  <a:srgbClr val="FF0000"/>
                </a:solidFill>
                <a:latin typeface="Times New Roman"/>
                <a:cs typeface="Times New Roman"/>
              </a:rPr>
              <a:t>e</a:t>
            </a:r>
            <a:r>
              <a:rPr sz="2500" b="1" spc="-5" dirty="0">
                <a:solidFill>
                  <a:srgbClr val="FF0000"/>
                </a:solidFill>
                <a:latin typeface="Times New Roman"/>
                <a:cs typeface="Times New Roman"/>
              </a:rPr>
              <a:t>)</a:t>
            </a:r>
            <a:endParaRPr sz="2500">
              <a:latin typeface="Times New Roman"/>
              <a:cs typeface="Times New Roman"/>
            </a:endParaRPr>
          </a:p>
        </p:txBody>
      </p:sp>
      <p:sp>
        <p:nvSpPr>
          <p:cNvPr id="9" name="object 9"/>
          <p:cNvSpPr txBox="1"/>
          <p:nvPr/>
        </p:nvSpPr>
        <p:spPr>
          <a:xfrm>
            <a:off x="3805174" y="2572444"/>
            <a:ext cx="607695" cy="38472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digit</a:t>
            </a:r>
            <a:endParaRPr sz="2500">
              <a:latin typeface="Times New Roman"/>
              <a:cs typeface="Times New Roman"/>
            </a:endParaRPr>
          </a:p>
        </p:txBody>
      </p:sp>
      <p:sp>
        <p:nvSpPr>
          <p:cNvPr id="10" name="object 10"/>
          <p:cNvSpPr txBox="1"/>
          <p:nvPr/>
        </p:nvSpPr>
        <p:spPr>
          <a:xfrm>
            <a:off x="5251451" y="4317751"/>
            <a:ext cx="1250315" cy="384721"/>
          </a:xfrm>
          <a:prstGeom prst="rect">
            <a:avLst/>
          </a:prstGeom>
        </p:spPr>
        <p:txBody>
          <a:bodyPr vert="horz" wrap="square" lIns="0" tIns="0" rIns="0" bIns="0" rtlCol="0">
            <a:spAutoFit/>
          </a:bodyPr>
          <a:lstStyle/>
          <a:p>
            <a:pPr marL="12700">
              <a:lnSpc>
                <a:spcPct val="100000"/>
              </a:lnSpc>
            </a:pPr>
            <a:r>
              <a:rPr sz="2500" b="1" spc="-10" dirty="0">
                <a:solidFill>
                  <a:srgbClr val="FF0000"/>
                </a:solidFill>
                <a:latin typeface="Times New Roman"/>
                <a:cs typeface="Times New Roman"/>
              </a:rPr>
              <a:t>(</a:t>
            </a:r>
            <a:r>
              <a:rPr sz="2500" b="1" i="1" spc="-5" dirty="0">
                <a:solidFill>
                  <a:srgbClr val="FF0000"/>
                </a:solidFill>
                <a:latin typeface="Times New Roman"/>
                <a:cs typeface="Times New Roman"/>
              </a:rPr>
              <a:t>A</a:t>
            </a:r>
            <a:r>
              <a:rPr sz="2500" b="1" i="1" spc="0" dirty="0">
                <a:solidFill>
                  <a:srgbClr val="FF0000"/>
                </a:solidFill>
                <a:latin typeface="Times New Roman"/>
                <a:cs typeface="Times New Roman"/>
              </a:rPr>
              <a:t>S</a:t>
            </a:r>
            <a:r>
              <a:rPr sz="2500" b="1" i="1" spc="-10" dirty="0">
                <a:solidFill>
                  <a:srgbClr val="FF0000"/>
                </a:solidFill>
                <a:latin typeface="Times New Roman"/>
                <a:cs typeface="Times New Roman"/>
              </a:rPr>
              <a:t>G</a:t>
            </a:r>
            <a:r>
              <a:rPr sz="2500" b="1" spc="-5" dirty="0">
                <a:solidFill>
                  <a:srgbClr val="FF0000"/>
                </a:solidFill>
                <a:latin typeface="Times New Roman"/>
                <a:cs typeface="Times New Roman"/>
              </a:rPr>
              <a:t>, _ )</a:t>
            </a:r>
            <a:endParaRPr sz="2500">
              <a:latin typeface="Times New Roman"/>
              <a:cs typeface="Times New Roman"/>
            </a:endParaRPr>
          </a:p>
        </p:txBody>
      </p:sp>
      <p:sp>
        <p:nvSpPr>
          <p:cNvPr id="11" name="object 11"/>
          <p:cNvSpPr txBox="1"/>
          <p:nvPr/>
        </p:nvSpPr>
        <p:spPr>
          <a:xfrm>
            <a:off x="3709796" y="4403645"/>
            <a:ext cx="199390" cy="369332"/>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a:t>
            </a:r>
            <a:endParaRPr sz="2400">
              <a:latin typeface="Times New Roman"/>
              <a:cs typeface="Times New Roman"/>
            </a:endParaRPr>
          </a:p>
        </p:txBody>
      </p:sp>
      <p:sp>
        <p:nvSpPr>
          <p:cNvPr id="12" name="object 12"/>
          <p:cNvSpPr txBox="1"/>
          <p:nvPr/>
        </p:nvSpPr>
        <p:spPr>
          <a:xfrm>
            <a:off x="2701798" y="3559979"/>
            <a:ext cx="330200" cy="364523"/>
          </a:xfrm>
          <a:prstGeom prst="rect">
            <a:avLst/>
          </a:prstGeom>
        </p:spPr>
        <p:txBody>
          <a:bodyPr vert="horz" wrap="square" lIns="0" tIns="0" rIns="0" bIns="0" rtlCol="0">
            <a:spAutoFit/>
          </a:bodyPr>
          <a:lstStyle/>
          <a:p>
            <a:pPr marL="12700">
              <a:lnSpc>
                <a:spcPts val="2835"/>
              </a:lnSpc>
            </a:pPr>
            <a:r>
              <a:rPr sz="2400" dirty="0">
                <a:latin typeface="宋体"/>
                <a:cs typeface="宋体"/>
              </a:rPr>
              <a:t>：</a:t>
            </a:r>
            <a:endParaRPr sz="2400">
              <a:latin typeface="宋体"/>
              <a:cs typeface="宋体"/>
            </a:endParaRPr>
          </a:p>
        </p:txBody>
      </p:sp>
      <p:sp>
        <p:nvSpPr>
          <p:cNvPr id="13" name="object 13"/>
          <p:cNvSpPr txBox="1"/>
          <p:nvPr/>
        </p:nvSpPr>
        <p:spPr>
          <a:xfrm>
            <a:off x="1007465" y="3710691"/>
            <a:ext cx="835660" cy="384721"/>
          </a:xfrm>
          <a:prstGeom prst="rect">
            <a:avLst/>
          </a:prstGeom>
        </p:spPr>
        <p:txBody>
          <a:bodyPr vert="horz" wrap="square" lIns="0" tIns="0" rIns="0" bIns="0" rtlCol="0">
            <a:spAutoFit/>
          </a:bodyPr>
          <a:lstStyle/>
          <a:p>
            <a:pPr marL="12700">
              <a:lnSpc>
                <a:spcPct val="100000"/>
              </a:lnSpc>
            </a:pPr>
            <a:r>
              <a:rPr sz="2500" b="1" i="1" spc="-5" dirty="0">
                <a:latin typeface="Times New Roman"/>
                <a:cs typeface="Times New Roman"/>
              </a:rPr>
              <a:t>others</a:t>
            </a:r>
            <a:endParaRPr sz="2500">
              <a:latin typeface="Times New Roman"/>
              <a:cs typeface="Times New Roman"/>
            </a:endParaRPr>
          </a:p>
        </p:txBody>
      </p:sp>
      <p:sp>
        <p:nvSpPr>
          <p:cNvPr id="14" name="object 14"/>
          <p:cNvSpPr txBox="1"/>
          <p:nvPr/>
        </p:nvSpPr>
        <p:spPr>
          <a:xfrm>
            <a:off x="2203196" y="4287452"/>
            <a:ext cx="206375" cy="384721"/>
          </a:xfrm>
          <a:prstGeom prst="rect">
            <a:avLst/>
          </a:prstGeom>
        </p:spPr>
        <p:txBody>
          <a:bodyPr vert="horz" wrap="square" lIns="0" tIns="0" rIns="0" bIns="0" rtlCol="0">
            <a:spAutoFit/>
          </a:bodyPr>
          <a:lstStyle/>
          <a:p>
            <a:pPr marL="12700">
              <a:lnSpc>
                <a:spcPct val="100000"/>
              </a:lnSpc>
            </a:pPr>
            <a:r>
              <a:rPr sz="2500" b="1" spc="-5" dirty="0">
                <a:latin typeface="Times New Roman"/>
                <a:cs typeface="Times New Roman"/>
              </a:rPr>
              <a:t>+</a:t>
            </a:r>
            <a:endParaRPr sz="2500">
              <a:latin typeface="Times New Roman"/>
              <a:cs typeface="Times New Roman"/>
            </a:endParaRPr>
          </a:p>
        </p:txBody>
      </p:sp>
      <p:sp>
        <p:nvSpPr>
          <p:cNvPr id="15" name="object 15"/>
          <p:cNvSpPr/>
          <p:nvPr/>
        </p:nvSpPr>
        <p:spPr>
          <a:xfrm>
            <a:off x="1983485" y="2462614"/>
            <a:ext cx="651510" cy="2718647"/>
          </a:xfrm>
          <a:custGeom>
            <a:avLst/>
            <a:gdLst/>
            <a:ahLst/>
            <a:cxnLst/>
            <a:rect l="l" t="t" r="r" b="b"/>
            <a:pathLst>
              <a:path w="651510" h="2038985">
                <a:moveTo>
                  <a:pt x="578224" y="1934563"/>
                </a:moveTo>
                <a:lnTo>
                  <a:pt x="541782" y="1945513"/>
                </a:lnTo>
                <a:lnTo>
                  <a:pt x="629412" y="2038477"/>
                </a:lnTo>
                <a:lnTo>
                  <a:pt x="644290" y="1952752"/>
                </a:lnTo>
                <a:lnTo>
                  <a:pt x="583691" y="1952752"/>
                </a:lnTo>
                <a:lnTo>
                  <a:pt x="578224" y="1934563"/>
                </a:lnTo>
                <a:close/>
              </a:path>
              <a:path w="651510" h="2038985">
                <a:moveTo>
                  <a:pt x="614781" y="1923579"/>
                </a:moveTo>
                <a:lnTo>
                  <a:pt x="578224" y="1934563"/>
                </a:lnTo>
                <a:lnTo>
                  <a:pt x="583691" y="1952752"/>
                </a:lnTo>
                <a:lnTo>
                  <a:pt x="620268" y="1941829"/>
                </a:lnTo>
                <a:lnTo>
                  <a:pt x="614781" y="1923579"/>
                </a:lnTo>
                <a:close/>
              </a:path>
              <a:path w="651510" h="2038985">
                <a:moveTo>
                  <a:pt x="651256" y="1912620"/>
                </a:moveTo>
                <a:lnTo>
                  <a:pt x="614781" y="1923579"/>
                </a:lnTo>
                <a:lnTo>
                  <a:pt x="620268" y="1941829"/>
                </a:lnTo>
                <a:lnTo>
                  <a:pt x="583691" y="1952752"/>
                </a:lnTo>
                <a:lnTo>
                  <a:pt x="644290" y="1952752"/>
                </a:lnTo>
                <a:lnTo>
                  <a:pt x="651256" y="1912620"/>
                </a:lnTo>
                <a:close/>
              </a:path>
              <a:path w="651510" h="2038985">
                <a:moveTo>
                  <a:pt x="36575" y="0"/>
                </a:moveTo>
                <a:lnTo>
                  <a:pt x="0" y="10922"/>
                </a:lnTo>
                <a:lnTo>
                  <a:pt x="578224" y="1934563"/>
                </a:lnTo>
                <a:lnTo>
                  <a:pt x="614781" y="1923579"/>
                </a:lnTo>
                <a:lnTo>
                  <a:pt x="36575" y="0"/>
                </a:lnTo>
                <a:close/>
              </a:path>
            </a:pathLst>
          </a:custGeom>
          <a:solidFill>
            <a:srgbClr val="000000"/>
          </a:solidFill>
        </p:spPr>
        <p:txBody>
          <a:bodyPr wrap="square" lIns="0" tIns="0" rIns="0" bIns="0" rtlCol="0"/>
          <a:lstStyle/>
          <a:p>
            <a:endParaRPr/>
          </a:p>
        </p:txBody>
      </p:sp>
      <p:sp>
        <p:nvSpPr>
          <p:cNvPr id="16" name="object 16"/>
          <p:cNvSpPr txBox="1"/>
          <p:nvPr/>
        </p:nvSpPr>
        <p:spPr>
          <a:xfrm>
            <a:off x="2222119" y="5669065"/>
            <a:ext cx="1303020" cy="384721"/>
          </a:xfrm>
          <a:prstGeom prst="rect">
            <a:avLst/>
          </a:prstGeom>
        </p:spPr>
        <p:txBody>
          <a:bodyPr vert="horz" wrap="square" lIns="0" tIns="0" rIns="0" bIns="0" rtlCol="0">
            <a:spAutoFit/>
          </a:bodyPr>
          <a:lstStyle/>
          <a:p>
            <a:pPr marL="12700">
              <a:lnSpc>
                <a:spcPct val="100000"/>
              </a:lnSpc>
            </a:pPr>
            <a:r>
              <a:rPr sz="2500" b="1" spc="-10" dirty="0">
                <a:solidFill>
                  <a:srgbClr val="FF0000"/>
                </a:solidFill>
                <a:latin typeface="Times New Roman"/>
                <a:cs typeface="Times New Roman"/>
              </a:rPr>
              <a:t>(</a:t>
            </a:r>
            <a:r>
              <a:rPr sz="2500" b="1" i="1" spc="-5" dirty="0">
                <a:solidFill>
                  <a:srgbClr val="FF0000"/>
                </a:solidFill>
                <a:latin typeface="Times New Roman"/>
                <a:cs typeface="Times New Roman"/>
              </a:rPr>
              <a:t>ADD</a:t>
            </a:r>
            <a:r>
              <a:rPr sz="2500" b="1" spc="-5" dirty="0">
                <a:solidFill>
                  <a:srgbClr val="FF0000"/>
                </a:solidFill>
                <a:latin typeface="Times New Roman"/>
                <a:cs typeface="Times New Roman"/>
              </a:rPr>
              <a:t>, _</a:t>
            </a:r>
            <a:r>
              <a:rPr sz="2500" b="1" spc="5" dirty="0">
                <a:solidFill>
                  <a:srgbClr val="FF0000"/>
                </a:solidFill>
                <a:latin typeface="Times New Roman"/>
                <a:cs typeface="Times New Roman"/>
              </a:rPr>
              <a:t> </a:t>
            </a:r>
            <a:r>
              <a:rPr sz="2500" b="1" spc="-5" dirty="0">
                <a:solidFill>
                  <a:srgbClr val="FF0000"/>
                </a:solidFill>
                <a:latin typeface="Times New Roman"/>
                <a:cs typeface="Times New Roman"/>
              </a:rPr>
              <a:t>)</a:t>
            </a:r>
            <a:endParaRPr sz="2500">
              <a:latin typeface="Times New Roman"/>
              <a:cs typeface="Times New Roman"/>
            </a:endParaRPr>
          </a:p>
        </p:txBody>
      </p:sp>
      <p:sp>
        <p:nvSpPr>
          <p:cNvPr id="17" name="object 17"/>
          <p:cNvSpPr/>
          <p:nvPr/>
        </p:nvSpPr>
        <p:spPr>
          <a:xfrm>
            <a:off x="3041015" y="5444067"/>
            <a:ext cx="1623695" cy="435187"/>
          </a:xfrm>
          <a:custGeom>
            <a:avLst/>
            <a:gdLst/>
            <a:ahLst/>
            <a:cxnLst/>
            <a:rect l="l" t="t" r="r" b="b"/>
            <a:pathLst>
              <a:path w="1623695" h="326389">
                <a:moveTo>
                  <a:pt x="1507280" y="288550"/>
                </a:moveTo>
                <a:lnTo>
                  <a:pt x="1501013" y="326148"/>
                </a:lnTo>
                <a:lnTo>
                  <a:pt x="1612954" y="291693"/>
                </a:lnTo>
                <a:lnTo>
                  <a:pt x="1526159" y="291693"/>
                </a:lnTo>
                <a:lnTo>
                  <a:pt x="1507280" y="288550"/>
                </a:lnTo>
                <a:close/>
              </a:path>
              <a:path w="1623695" h="326389">
                <a:moveTo>
                  <a:pt x="1513546" y="250965"/>
                </a:moveTo>
                <a:lnTo>
                  <a:pt x="1507280" y="288550"/>
                </a:lnTo>
                <a:lnTo>
                  <a:pt x="1526159" y="291693"/>
                </a:lnTo>
                <a:lnTo>
                  <a:pt x="1532382" y="254101"/>
                </a:lnTo>
                <a:lnTo>
                  <a:pt x="1513546" y="250965"/>
                </a:lnTo>
                <a:close/>
              </a:path>
              <a:path w="1623695" h="326389">
                <a:moveTo>
                  <a:pt x="1519809" y="213398"/>
                </a:moveTo>
                <a:lnTo>
                  <a:pt x="1513546" y="250965"/>
                </a:lnTo>
                <a:lnTo>
                  <a:pt x="1532382" y="254101"/>
                </a:lnTo>
                <a:lnTo>
                  <a:pt x="1526159" y="291693"/>
                </a:lnTo>
                <a:lnTo>
                  <a:pt x="1612954" y="291693"/>
                </a:lnTo>
                <a:lnTo>
                  <a:pt x="1623187" y="288544"/>
                </a:lnTo>
                <a:lnTo>
                  <a:pt x="1519809" y="213398"/>
                </a:lnTo>
                <a:close/>
              </a:path>
              <a:path w="1623695" h="326389">
                <a:moveTo>
                  <a:pt x="6350" y="0"/>
                </a:moveTo>
                <a:lnTo>
                  <a:pt x="0" y="37591"/>
                </a:lnTo>
                <a:lnTo>
                  <a:pt x="1507281" y="288544"/>
                </a:lnTo>
                <a:lnTo>
                  <a:pt x="1513546" y="250965"/>
                </a:lnTo>
                <a:lnTo>
                  <a:pt x="6350" y="0"/>
                </a:lnTo>
                <a:close/>
              </a:path>
            </a:pathLst>
          </a:custGeom>
          <a:solidFill>
            <a:srgbClr val="000000"/>
          </a:solidFill>
        </p:spPr>
        <p:txBody>
          <a:bodyPr wrap="square" lIns="0" tIns="0" rIns="0" bIns="0" rtlCol="0"/>
          <a:lstStyle/>
          <a:p>
            <a:endParaRPr/>
          </a:p>
        </p:txBody>
      </p:sp>
      <p:sp>
        <p:nvSpPr>
          <p:cNvPr id="18" name="object 18"/>
          <p:cNvSpPr txBox="1"/>
          <p:nvPr/>
        </p:nvSpPr>
        <p:spPr>
          <a:xfrm>
            <a:off x="3951223" y="5287612"/>
            <a:ext cx="199390" cy="369332"/>
          </a:xfrm>
          <a:prstGeom prst="rect">
            <a:avLst/>
          </a:prstGeom>
        </p:spPr>
        <p:txBody>
          <a:bodyPr vert="horz" wrap="square" lIns="0" tIns="0" rIns="0" bIns="0" rtlCol="0">
            <a:spAutoFit/>
          </a:bodyPr>
          <a:lstStyle/>
          <a:p>
            <a:pPr marL="12700">
              <a:lnSpc>
                <a:spcPct val="100000"/>
              </a:lnSpc>
            </a:pPr>
            <a:r>
              <a:rPr sz="2400" b="1" dirty="0">
                <a:latin typeface="Times New Roman"/>
                <a:cs typeface="Times New Roman"/>
              </a:rPr>
              <a:t>+</a:t>
            </a:r>
            <a:endParaRPr sz="2400">
              <a:latin typeface="Times New Roman"/>
              <a:cs typeface="Times New Roman"/>
            </a:endParaRPr>
          </a:p>
        </p:txBody>
      </p:sp>
      <p:sp>
        <p:nvSpPr>
          <p:cNvPr id="19" name="object 19"/>
          <p:cNvSpPr txBox="1"/>
          <p:nvPr/>
        </p:nvSpPr>
        <p:spPr>
          <a:xfrm>
            <a:off x="5256404" y="5525685"/>
            <a:ext cx="1198245" cy="384721"/>
          </a:xfrm>
          <a:prstGeom prst="rect">
            <a:avLst/>
          </a:prstGeom>
        </p:spPr>
        <p:txBody>
          <a:bodyPr vert="horz" wrap="square" lIns="0" tIns="0" rIns="0" bIns="0" rtlCol="0">
            <a:spAutoFit/>
          </a:bodyPr>
          <a:lstStyle/>
          <a:p>
            <a:pPr marL="12700">
              <a:lnSpc>
                <a:spcPct val="100000"/>
              </a:lnSpc>
            </a:pPr>
            <a:r>
              <a:rPr sz="2500" b="1" spc="-10" dirty="0">
                <a:solidFill>
                  <a:srgbClr val="FF0000"/>
                </a:solidFill>
                <a:latin typeface="Times New Roman"/>
                <a:cs typeface="Times New Roman"/>
              </a:rPr>
              <a:t>(</a:t>
            </a:r>
            <a:r>
              <a:rPr sz="2500" b="1" i="1" spc="-5" dirty="0">
                <a:solidFill>
                  <a:srgbClr val="FF0000"/>
                </a:solidFill>
                <a:latin typeface="Times New Roman"/>
                <a:cs typeface="Times New Roman"/>
              </a:rPr>
              <a:t>IN</a:t>
            </a:r>
            <a:r>
              <a:rPr sz="2500" b="1" i="1" spc="-10" dirty="0">
                <a:solidFill>
                  <a:srgbClr val="FF0000"/>
                </a:solidFill>
                <a:latin typeface="Times New Roman"/>
                <a:cs typeface="Times New Roman"/>
              </a:rPr>
              <a:t>C</a:t>
            </a:r>
            <a:r>
              <a:rPr sz="2500" b="1" spc="-5" dirty="0">
                <a:solidFill>
                  <a:srgbClr val="FF0000"/>
                </a:solidFill>
                <a:latin typeface="Times New Roman"/>
                <a:cs typeface="Times New Roman"/>
              </a:rPr>
              <a:t>,</a:t>
            </a:r>
            <a:r>
              <a:rPr sz="2500" b="1" spc="5" dirty="0">
                <a:solidFill>
                  <a:srgbClr val="FF0000"/>
                </a:solidFill>
                <a:latin typeface="Times New Roman"/>
                <a:cs typeface="Times New Roman"/>
              </a:rPr>
              <a:t> </a:t>
            </a:r>
            <a:r>
              <a:rPr sz="2500" b="1" spc="-5" dirty="0">
                <a:solidFill>
                  <a:srgbClr val="FF0000"/>
                </a:solidFill>
                <a:latin typeface="Times New Roman"/>
                <a:cs typeface="Times New Roman"/>
              </a:rPr>
              <a:t>_ )</a:t>
            </a:r>
            <a:endParaRPr sz="2500">
              <a:latin typeface="Times New Roman"/>
              <a:cs typeface="Times New Roman"/>
            </a:endParaRPr>
          </a:p>
        </p:txBody>
      </p:sp>
      <p:sp>
        <p:nvSpPr>
          <p:cNvPr id="20" name="object 20"/>
          <p:cNvSpPr txBox="1">
            <a:spLocks noGrp="1"/>
          </p:cNvSpPr>
          <p:nvPr>
            <p:ph type="title"/>
          </p:nvPr>
        </p:nvSpPr>
        <p:spPr>
          <a:xfrm>
            <a:off x="990600" y="798134"/>
            <a:ext cx="7772400" cy="461131"/>
          </a:xfrm>
          <a:prstGeom prst="rect">
            <a:avLst/>
          </a:prstGeom>
        </p:spPr>
        <p:txBody>
          <a:bodyPr vert="horz" wrap="square" lIns="0" tIns="0" rIns="0" bIns="0" rtlCol="0">
            <a:spAutoFit/>
          </a:bodyPr>
          <a:lstStyle/>
          <a:p>
            <a:pPr marL="12700">
              <a:lnSpc>
                <a:spcPts val="3595"/>
              </a:lnSpc>
            </a:pPr>
            <a:r>
              <a:rPr spc="295" dirty="0"/>
              <a:t>识</a:t>
            </a:r>
            <a:r>
              <a:rPr dirty="0"/>
              <a:t>别</a:t>
            </a:r>
            <a:r>
              <a:rPr spc="-600" dirty="0"/>
              <a:t> </a:t>
            </a:r>
            <a:r>
              <a:rPr i="1" spc="-275" dirty="0">
                <a:latin typeface="Times New Roman"/>
                <a:cs typeface="Times New Roman"/>
              </a:rPr>
              <a:t>T</a:t>
            </a:r>
            <a:r>
              <a:rPr i="1" dirty="0">
                <a:latin typeface="Times New Roman"/>
                <a:cs typeface="Times New Roman"/>
              </a:rPr>
              <a:t>oke</a:t>
            </a:r>
            <a:r>
              <a:rPr i="1" spc="-5" dirty="0">
                <a:latin typeface="Times New Roman"/>
                <a:cs typeface="Times New Roman"/>
              </a:rPr>
              <a:t>n</a:t>
            </a:r>
            <a:r>
              <a:rPr dirty="0"/>
              <a:t>的</a:t>
            </a:r>
            <a:r>
              <a:rPr spc="-600" dirty="0"/>
              <a:t> </a:t>
            </a:r>
            <a:r>
              <a:rPr i="1" dirty="0">
                <a:latin typeface="Times New Roman"/>
                <a:cs typeface="Times New Roman"/>
              </a:rPr>
              <a:t>D</a:t>
            </a:r>
            <a:r>
              <a:rPr i="1" spc="-275" dirty="0">
                <a:latin typeface="Times New Roman"/>
                <a:cs typeface="Times New Roman"/>
              </a:rPr>
              <a:t>F</a:t>
            </a:r>
            <a:r>
              <a:rPr i="1" dirty="0">
                <a:latin typeface="Times New Roman"/>
                <a:cs typeface="Times New Roman"/>
              </a:rPr>
              <a:t>A</a:t>
            </a:r>
          </a:p>
        </p:txBody>
      </p:sp>
      <p:sp>
        <p:nvSpPr>
          <p:cNvPr id="21" name="object 21"/>
          <p:cNvSpPr/>
          <p:nvPr/>
        </p:nvSpPr>
        <p:spPr>
          <a:xfrm>
            <a:off x="3633902" y="1588855"/>
            <a:ext cx="896619" cy="626533"/>
          </a:xfrm>
          <a:custGeom>
            <a:avLst/>
            <a:gdLst/>
            <a:ahLst/>
            <a:cxnLst/>
            <a:rect l="l" t="t" r="r" b="b"/>
            <a:pathLst>
              <a:path w="896620" h="469900">
                <a:moveTo>
                  <a:pt x="443814" y="0"/>
                </a:moveTo>
                <a:lnTo>
                  <a:pt x="402920" y="1270"/>
                </a:lnTo>
                <a:lnTo>
                  <a:pt x="362280" y="4953"/>
                </a:lnTo>
                <a:lnTo>
                  <a:pt x="322656" y="10922"/>
                </a:lnTo>
                <a:lnTo>
                  <a:pt x="283921" y="18923"/>
                </a:lnTo>
                <a:lnTo>
                  <a:pt x="246456" y="28701"/>
                </a:lnTo>
                <a:lnTo>
                  <a:pt x="176606" y="53594"/>
                </a:lnTo>
                <a:lnTo>
                  <a:pt x="129235" y="76326"/>
                </a:lnTo>
                <a:lnTo>
                  <a:pt x="87579" y="102235"/>
                </a:lnTo>
                <a:lnTo>
                  <a:pt x="52273" y="131063"/>
                </a:lnTo>
                <a:lnTo>
                  <a:pt x="24587" y="162941"/>
                </a:lnTo>
                <a:lnTo>
                  <a:pt x="6426" y="198120"/>
                </a:lnTo>
                <a:lnTo>
                  <a:pt x="0" y="237109"/>
                </a:lnTo>
                <a:lnTo>
                  <a:pt x="330" y="247014"/>
                </a:lnTo>
                <a:lnTo>
                  <a:pt x="12522" y="302641"/>
                </a:lnTo>
                <a:lnTo>
                  <a:pt x="32207" y="343788"/>
                </a:lnTo>
                <a:lnTo>
                  <a:pt x="59385" y="380873"/>
                </a:lnTo>
                <a:lnTo>
                  <a:pt x="92532" y="413004"/>
                </a:lnTo>
                <a:lnTo>
                  <a:pt x="130632" y="439166"/>
                </a:lnTo>
                <a:lnTo>
                  <a:pt x="172796" y="458088"/>
                </a:lnTo>
                <a:lnTo>
                  <a:pt x="216865" y="468122"/>
                </a:lnTo>
                <a:lnTo>
                  <a:pt x="238582" y="469519"/>
                </a:lnTo>
                <a:lnTo>
                  <a:pt x="240106" y="419226"/>
                </a:lnTo>
                <a:lnTo>
                  <a:pt x="230073" y="418973"/>
                </a:lnTo>
                <a:lnTo>
                  <a:pt x="221564" y="418084"/>
                </a:lnTo>
                <a:lnTo>
                  <a:pt x="170002" y="402971"/>
                </a:lnTo>
                <a:lnTo>
                  <a:pt x="122885" y="372872"/>
                </a:lnTo>
                <a:lnTo>
                  <a:pt x="84404" y="331597"/>
                </a:lnTo>
                <a:lnTo>
                  <a:pt x="58877" y="283337"/>
                </a:lnTo>
                <a:lnTo>
                  <a:pt x="50495" y="242188"/>
                </a:lnTo>
                <a:lnTo>
                  <a:pt x="50241" y="234061"/>
                </a:lnTo>
                <a:lnTo>
                  <a:pt x="50749" y="226441"/>
                </a:lnTo>
                <a:lnTo>
                  <a:pt x="67005" y="190119"/>
                </a:lnTo>
                <a:lnTo>
                  <a:pt x="96977" y="158369"/>
                </a:lnTo>
                <a:lnTo>
                  <a:pt x="128981" y="134874"/>
                </a:lnTo>
                <a:lnTo>
                  <a:pt x="167716" y="113030"/>
                </a:lnTo>
                <a:lnTo>
                  <a:pt x="228549" y="87249"/>
                </a:lnTo>
                <a:lnTo>
                  <a:pt x="296748" y="67437"/>
                </a:lnTo>
                <a:lnTo>
                  <a:pt x="369646" y="54737"/>
                </a:lnTo>
                <a:lnTo>
                  <a:pt x="425653" y="50546"/>
                </a:lnTo>
                <a:lnTo>
                  <a:pt x="444449" y="50292"/>
                </a:lnTo>
                <a:lnTo>
                  <a:pt x="702884" y="50292"/>
                </a:lnTo>
                <a:lnTo>
                  <a:pt x="676605" y="40132"/>
                </a:lnTo>
                <a:lnTo>
                  <a:pt x="603072" y="18669"/>
                </a:lnTo>
                <a:lnTo>
                  <a:pt x="564337" y="10668"/>
                </a:lnTo>
                <a:lnTo>
                  <a:pt x="524967" y="4953"/>
                </a:lnTo>
                <a:lnTo>
                  <a:pt x="484581" y="1270"/>
                </a:lnTo>
                <a:lnTo>
                  <a:pt x="464134" y="381"/>
                </a:lnTo>
                <a:lnTo>
                  <a:pt x="443814" y="0"/>
                </a:lnTo>
                <a:close/>
              </a:path>
              <a:path w="896620" h="469900">
                <a:moveTo>
                  <a:pt x="806780" y="236220"/>
                </a:moveTo>
                <a:lnTo>
                  <a:pt x="648919" y="446024"/>
                </a:lnTo>
                <a:lnTo>
                  <a:pt x="896188" y="357759"/>
                </a:lnTo>
                <a:lnTo>
                  <a:pt x="876662" y="331216"/>
                </a:lnTo>
                <a:lnTo>
                  <a:pt x="847293" y="331216"/>
                </a:lnTo>
                <a:lnTo>
                  <a:pt x="815162" y="292481"/>
                </a:lnTo>
                <a:lnTo>
                  <a:pt x="830740" y="279576"/>
                </a:lnTo>
                <a:lnTo>
                  <a:pt x="833074" y="271963"/>
                </a:lnTo>
                <a:lnTo>
                  <a:pt x="806780" y="236220"/>
                </a:lnTo>
                <a:close/>
              </a:path>
              <a:path w="896620" h="469900">
                <a:moveTo>
                  <a:pt x="830740" y="279576"/>
                </a:moveTo>
                <a:lnTo>
                  <a:pt x="815162" y="292481"/>
                </a:lnTo>
                <a:lnTo>
                  <a:pt x="847293" y="331216"/>
                </a:lnTo>
                <a:lnTo>
                  <a:pt x="865535" y="316090"/>
                </a:lnTo>
                <a:lnTo>
                  <a:pt x="844056" y="286893"/>
                </a:lnTo>
                <a:lnTo>
                  <a:pt x="828497" y="286893"/>
                </a:lnTo>
                <a:lnTo>
                  <a:pt x="830740" y="279576"/>
                </a:lnTo>
                <a:close/>
              </a:path>
              <a:path w="896620" h="469900">
                <a:moveTo>
                  <a:pt x="865535" y="316090"/>
                </a:moveTo>
                <a:lnTo>
                  <a:pt x="847293" y="331216"/>
                </a:lnTo>
                <a:lnTo>
                  <a:pt x="876662" y="331216"/>
                </a:lnTo>
                <a:lnTo>
                  <a:pt x="865535" y="316090"/>
                </a:lnTo>
                <a:close/>
              </a:path>
              <a:path w="896620" h="469900">
                <a:moveTo>
                  <a:pt x="884097" y="274700"/>
                </a:moveTo>
                <a:lnTo>
                  <a:pt x="836625" y="274700"/>
                </a:lnTo>
                <a:lnTo>
                  <a:pt x="835894" y="275797"/>
                </a:lnTo>
                <a:lnTo>
                  <a:pt x="865535" y="316090"/>
                </a:lnTo>
                <a:lnTo>
                  <a:pt x="872566" y="310261"/>
                </a:lnTo>
                <a:lnTo>
                  <a:pt x="875360" y="305943"/>
                </a:lnTo>
                <a:lnTo>
                  <a:pt x="882980" y="280162"/>
                </a:lnTo>
                <a:lnTo>
                  <a:pt x="884097" y="274700"/>
                </a:lnTo>
                <a:close/>
              </a:path>
              <a:path w="896620" h="469900">
                <a:moveTo>
                  <a:pt x="835670" y="275492"/>
                </a:moveTo>
                <a:lnTo>
                  <a:pt x="830740" y="279576"/>
                </a:lnTo>
                <a:lnTo>
                  <a:pt x="828497" y="286893"/>
                </a:lnTo>
                <a:lnTo>
                  <a:pt x="835894" y="275797"/>
                </a:lnTo>
                <a:lnTo>
                  <a:pt x="835670" y="275492"/>
                </a:lnTo>
                <a:close/>
              </a:path>
              <a:path w="896620" h="469900">
                <a:moveTo>
                  <a:pt x="835894" y="275797"/>
                </a:moveTo>
                <a:lnTo>
                  <a:pt x="828497" y="286893"/>
                </a:lnTo>
                <a:lnTo>
                  <a:pt x="844056" y="286893"/>
                </a:lnTo>
                <a:lnTo>
                  <a:pt x="835894" y="275797"/>
                </a:lnTo>
                <a:close/>
              </a:path>
              <a:path w="896620" h="469900">
                <a:moveTo>
                  <a:pt x="833074" y="271963"/>
                </a:moveTo>
                <a:lnTo>
                  <a:pt x="830740" y="279576"/>
                </a:lnTo>
                <a:lnTo>
                  <a:pt x="835670" y="275492"/>
                </a:lnTo>
                <a:lnTo>
                  <a:pt x="833074" y="271963"/>
                </a:lnTo>
                <a:close/>
              </a:path>
              <a:path w="896620" h="469900">
                <a:moveTo>
                  <a:pt x="836625" y="274700"/>
                </a:moveTo>
                <a:lnTo>
                  <a:pt x="835670" y="275492"/>
                </a:lnTo>
                <a:lnTo>
                  <a:pt x="835894" y="275797"/>
                </a:lnTo>
                <a:lnTo>
                  <a:pt x="836625" y="274700"/>
                </a:lnTo>
                <a:close/>
              </a:path>
              <a:path w="896620" h="469900">
                <a:moveTo>
                  <a:pt x="702884" y="50292"/>
                </a:moveTo>
                <a:lnTo>
                  <a:pt x="444449" y="50292"/>
                </a:lnTo>
                <a:lnTo>
                  <a:pt x="463372" y="50546"/>
                </a:lnTo>
                <a:lnTo>
                  <a:pt x="482168" y="51562"/>
                </a:lnTo>
                <a:lnTo>
                  <a:pt x="556971" y="60451"/>
                </a:lnTo>
                <a:lnTo>
                  <a:pt x="627710" y="77088"/>
                </a:lnTo>
                <a:lnTo>
                  <a:pt x="692480" y="100203"/>
                </a:lnTo>
                <a:lnTo>
                  <a:pt x="734898" y="120776"/>
                </a:lnTo>
                <a:lnTo>
                  <a:pt x="771855" y="143637"/>
                </a:lnTo>
                <a:lnTo>
                  <a:pt x="809320" y="176022"/>
                </a:lnTo>
                <a:lnTo>
                  <a:pt x="831672" y="208153"/>
                </a:lnTo>
                <a:lnTo>
                  <a:pt x="838149" y="237109"/>
                </a:lnTo>
                <a:lnTo>
                  <a:pt x="837768" y="244729"/>
                </a:lnTo>
                <a:lnTo>
                  <a:pt x="837006" y="252857"/>
                </a:lnTo>
                <a:lnTo>
                  <a:pt x="835609" y="261238"/>
                </a:lnTo>
                <a:lnTo>
                  <a:pt x="833831" y="269494"/>
                </a:lnTo>
                <a:lnTo>
                  <a:pt x="833074" y="271963"/>
                </a:lnTo>
                <a:lnTo>
                  <a:pt x="835670" y="275492"/>
                </a:lnTo>
                <a:lnTo>
                  <a:pt x="836625" y="274700"/>
                </a:lnTo>
                <a:lnTo>
                  <a:pt x="884097" y="274700"/>
                </a:lnTo>
                <a:lnTo>
                  <a:pt x="885266" y="268986"/>
                </a:lnTo>
                <a:lnTo>
                  <a:pt x="887044" y="257683"/>
                </a:lnTo>
                <a:lnTo>
                  <a:pt x="887992" y="247014"/>
                </a:lnTo>
                <a:lnTo>
                  <a:pt x="888091" y="244729"/>
                </a:lnTo>
                <a:lnTo>
                  <a:pt x="888314" y="234061"/>
                </a:lnTo>
                <a:lnTo>
                  <a:pt x="887425" y="221234"/>
                </a:lnTo>
                <a:lnTo>
                  <a:pt x="875995" y="184531"/>
                </a:lnTo>
                <a:lnTo>
                  <a:pt x="854278" y="151257"/>
                </a:lnTo>
                <a:lnTo>
                  <a:pt x="824052" y="120523"/>
                </a:lnTo>
                <a:lnTo>
                  <a:pt x="786714" y="93091"/>
                </a:lnTo>
                <a:lnTo>
                  <a:pt x="743153" y="68199"/>
                </a:lnTo>
                <a:lnTo>
                  <a:pt x="710768" y="53339"/>
                </a:lnTo>
                <a:lnTo>
                  <a:pt x="702884" y="50292"/>
                </a:lnTo>
                <a:close/>
              </a:path>
            </a:pathLst>
          </a:custGeom>
          <a:solidFill>
            <a:srgbClr val="000000"/>
          </a:solidFill>
        </p:spPr>
        <p:txBody>
          <a:bodyPr wrap="square" lIns="0" tIns="0" rIns="0" bIns="0" rtlCol="0"/>
          <a:lstStyle/>
          <a:p>
            <a:endParaRPr/>
          </a:p>
        </p:txBody>
      </p:sp>
      <p:sp>
        <p:nvSpPr>
          <p:cNvPr id="22" name="object 22"/>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23" name="object 23"/>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24" name="object 24"/>
          <p:cNvSpPr/>
          <p:nvPr/>
        </p:nvSpPr>
        <p:spPr>
          <a:xfrm>
            <a:off x="2552700" y="5090160"/>
            <a:ext cx="502920" cy="504613"/>
          </a:xfrm>
          <a:custGeom>
            <a:avLst/>
            <a:gdLst/>
            <a:ahLst/>
            <a:cxnLst/>
            <a:rect l="l" t="t" r="r" b="b"/>
            <a:pathLst>
              <a:path w="502919" h="378460">
                <a:moveTo>
                  <a:pt x="0" y="188975"/>
                </a:moveTo>
                <a:lnTo>
                  <a:pt x="7304" y="143562"/>
                </a:lnTo>
                <a:lnTo>
                  <a:pt x="28056" y="102130"/>
                </a:lnTo>
                <a:lnTo>
                  <a:pt x="60510" y="65992"/>
                </a:lnTo>
                <a:lnTo>
                  <a:pt x="102924" y="36461"/>
                </a:lnTo>
                <a:lnTo>
                  <a:pt x="153554" y="14850"/>
                </a:lnTo>
                <a:lnTo>
                  <a:pt x="191011" y="5492"/>
                </a:lnTo>
                <a:lnTo>
                  <a:pt x="230828" y="626"/>
                </a:lnTo>
                <a:lnTo>
                  <a:pt x="251460" y="0"/>
                </a:lnTo>
                <a:lnTo>
                  <a:pt x="272091" y="626"/>
                </a:lnTo>
                <a:lnTo>
                  <a:pt x="311908" y="5492"/>
                </a:lnTo>
                <a:lnTo>
                  <a:pt x="349365" y="14850"/>
                </a:lnTo>
                <a:lnTo>
                  <a:pt x="399995" y="36461"/>
                </a:lnTo>
                <a:lnTo>
                  <a:pt x="442409" y="65992"/>
                </a:lnTo>
                <a:lnTo>
                  <a:pt x="474863" y="102130"/>
                </a:lnTo>
                <a:lnTo>
                  <a:pt x="495615" y="143562"/>
                </a:lnTo>
                <a:lnTo>
                  <a:pt x="502919" y="188975"/>
                </a:lnTo>
                <a:lnTo>
                  <a:pt x="502086" y="204474"/>
                </a:lnTo>
                <a:lnTo>
                  <a:pt x="490106" y="248707"/>
                </a:lnTo>
                <a:lnTo>
                  <a:pt x="465259" y="288520"/>
                </a:lnTo>
                <a:lnTo>
                  <a:pt x="429291" y="322602"/>
                </a:lnTo>
                <a:lnTo>
                  <a:pt x="383945" y="349639"/>
                </a:lnTo>
                <a:lnTo>
                  <a:pt x="330964" y="368317"/>
                </a:lnTo>
                <a:lnTo>
                  <a:pt x="292262" y="375478"/>
                </a:lnTo>
                <a:lnTo>
                  <a:pt x="251460" y="377951"/>
                </a:lnTo>
                <a:lnTo>
                  <a:pt x="230828" y="377325"/>
                </a:lnTo>
                <a:lnTo>
                  <a:pt x="191011" y="372459"/>
                </a:lnTo>
                <a:lnTo>
                  <a:pt x="153554" y="363101"/>
                </a:lnTo>
                <a:lnTo>
                  <a:pt x="102924" y="341490"/>
                </a:lnTo>
                <a:lnTo>
                  <a:pt x="60510" y="311959"/>
                </a:lnTo>
                <a:lnTo>
                  <a:pt x="28056" y="275821"/>
                </a:lnTo>
                <a:lnTo>
                  <a:pt x="7304" y="234389"/>
                </a:lnTo>
                <a:lnTo>
                  <a:pt x="0" y="188975"/>
                </a:lnTo>
                <a:close/>
              </a:path>
            </a:pathLst>
          </a:custGeom>
          <a:ln w="9144">
            <a:solidFill>
              <a:srgbClr val="000000"/>
            </a:solidFill>
          </a:ln>
        </p:spPr>
        <p:txBody>
          <a:bodyPr wrap="square" lIns="0" tIns="0" rIns="0" bIns="0" rtlCol="0"/>
          <a:lstStyle/>
          <a:p>
            <a:endParaRPr/>
          </a:p>
        </p:txBody>
      </p:sp>
      <p:sp>
        <p:nvSpPr>
          <p:cNvPr id="25" name="object 25"/>
          <p:cNvSpPr/>
          <p:nvPr/>
        </p:nvSpPr>
        <p:spPr>
          <a:xfrm>
            <a:off x="2624328" y="5169822"/>
            <a:ext cx="360045" cy="361527"/>
          </a:xfrm>
          <a:custGeom>
            <a:avLst/>
            <a:gdLst/>
            <a:ahLst/>
            <a:cxnLst/>
            <a:rect l="l" t="t" r="r" b="b"/>
            <a:pathLst>
              <a:path w="360044" h="271145">
                <a:moveTo>
                  <a:pt x="167568" y="0"/>
                </a:moveTo>
                <a:lnTo>
                  <a:pt x="120150" y="7338"/>
                </a:lnTo>
                <a:lnTo>
                  <a:pt x="78190" y="23419"/>
                </a:lnTo>
                <a:lnTo>
                  <a:pt x="43480" y="46889"/>
                </a:lnTo>
                <a:lnTo>
                  <a:pt x="17814" y="76398"/>
                </a:lnTo>
                <a:lnTo>
                  <a:pt x="756" y="122799"/>
                </a:lnTo>
                <a:lnTo>
                  <a:pt x="0" y="135325"/>
                </a:lnTo>
                <a:lnTo>
                  <a:pt x="475" y="145265"/>
                </a:lnTo>
                <a:lnTo>
                  <a:pt x="16344" y="191871"/>
                </a:lnTo>
                <a:lnTo>
                  <a:pt x="41234" y="221683"/>
                </a:lnTo>
                <a:lnTo>
                  <a:pt x="75314" y="245600"/>
                </a:lnTo>
                <a:lnTo>
                  <a:pt x="116836" y="262282"/>
                </a:lnTo>
                <a:lnTo>
                  <a:pt x="164051" y="270392"/>
                </a:lnTo>
                <a:lnTo>
                  <a:pt x="180753" y="270959"/>
                </a:lnTo>
                <a:lnTo>
                  <a:pt x="197049" y="270346"/>
                </a:lnTo>
                <a:lnTo>
                  <a:pt x="243211" y="262223"/>
                </a:lnTo>
                <a:lnTo>
                  <a:pt x="283955" y="245535"/>
                </a:lnTo>
                <a:lnTo>
                  <a:pt x="317579" y="221388"/>
                </a:lnTo>
                <a:lnTo>
                  <a:pt x="342377" y="190886"/>
                </a:lnTo>
                <a:lnTo>
                  <a:pt x="356645" y="155135"/>
                </a:lnTo>
                <a:lnTo>
                  <a:pt x="359467" y="128931"/>
                </a:lnTo>
                <a:lnTo>
                  <a:pt x="358044" y="117084"/>
                </a:lnTo>
                <a:lnTo>
                  <a:pt x="339463" y="73294"/>
                </a:lnTo>
                <a:lnTo>
                  <a:pt x="313300" y="45463"/>
                </a:lnTo>
                <a:lnTo>
                  <a:pt x="278054" y="23254"/>
                </a:lnTo>
                <a:lnTo>
                  <a:pt x="234985" y="7860"/>
                </a:lnTo>
                <a:lnTo>
                  <a:pt x="185353" y="475"/>
                </a:lnTo>
                <a:lnTo>
                  <a:pt x="167568" y="0"/>
                </a:lnTo>
                <a:close/>
              </a:path>
            </a:pathLst>
          </a:custGeom>
          <a:solidFill>
            <a:srgbClr val="B5CEEC"/>
          </a:solidFill>
        </p:spPr>
        <p:txBody>
          <a:bodyPr wrap="square" lIns="0" tIns="0" rIns="0" bIns="0" rtlCol="0"/>
          <a:lstStyle/>
          <a:p>
            <a:endParaRPr/>
          </a:p>
        </p:txBody>
      </p:sp>
      <p:sp>
        <p:nvSpPr>
          <p:cNvPr id="26" name="object 26"/>
          <p:cNvSpPr/>
          <p:nvPr/>
        </p:nvSpPr>
        <p:spPr>
          <a:xfrm>
            <a:off x="2624328" y="5169822"/>
            <a:ext cx="360045" cy="361527"/>
          </a:xfrm>
          <a:custGeom>
            <a:avLst/>
            <a:gdLst/>
            <a:ahLst/>
            <a:cxnLst/>
            <a:rect l="l" t="t" r="r" b="b"/>
            <a:pathLst>
              <a:path w="360044" h="271145">
                <a:moveTo>
                  <a:pt x="0" y="135325"/>
                </a:moveTo>
                <a:lnTo>
                  <a:pt x="11578" y="87342"/>
                </a:lnTo>
                <a:lnTo>
                  <a:pt x="33832" y="56121"/>
                </a:lnTo>
                <a:lnTo>
                  <a:pt x="65726" y="30488"/>
                </a:lnTo>
                <a:lnTo>
                  <a:pt x="105468" y="11794"/>
                </a:lnTo>
                <a:lnTo>
                  <a:pt x="151266" y="1391"/>
                </a:lnTo>
                <a:lnTo>
                  <a:pt x="167568" y="0"/>
                </a:lnTo>
                <a:lnTo>
                  <a:pt x="185353" y="475"/>
                </a:lnTo>
                <a:lnTo>
                  <a:pt x="234985" y="7860"/>
                </a:lnTo>
                <a:lnTo>
                  <a:pt x="278054" y="23254"/>
                </a:lnTo>
                <a:lnTo>
                  <a:pt x="313300" y="45463"/>
                </a:lnTo>
                <a:lnTo>
                  <a:pt x="339463" y="73294"/>
                </a:lnTo>
                <a:lnTo>
                  <a:pt x="358044" y="117084"/>
                </a:lnTo>
                <a:lnTo>
                  <a:pt x="359467" y="128931"/>
                </a:lnTo>
                <a:lnTo>
                  <a:pt x="358767" y="142243"/>
                </a:lnTo>
                <a:lnTo>
                  <a:pt x="348387" y="179497"/>
                </a:lnTo>
                <a:lnTo>
                  <a:pt x="326909" y="211872"/>
                </a:lnTo>
                <a:lnTo>
                  <a:pt x="296038" y="238260"/>
                </a:lnTo>
                <a:lnTo>
                  <a:pt x="257478" y="257558"/>
                </a:lnTo>
                <a:lnTo>
                  <a:pt x="212933" y="268658"/>
                </a:lnTo>
                <a:lnTo>
                  <a:pt x="180753" y="270959"/>
                </a:lnTo>
                <a:lnTo>
                  <a:pt x="164051" y="270392"/>
                </a:lnTo>
                <a:lnTo>
                  <a:pt x="116836" y="262282"/>
                </a:lnTo>
                <a:lnTo>
                  <a:pt x="75314" y="245600"/>
                </a:lnTo>
                <a:lnTo>
                  <a:pt x="41234" y="221683"/>
                </a:lnTo>
                <a:lnTo>
                  <a:pt x="16344" y="191871"/>
                </a:lnTo>
                <a:lnTo>
                  <a:pt x="475" y="145265"/>
                </a:lnTo>
                <a:lnTo>
                  <a:pt x="0" y="135325"/>
                </a:lnTo>
                <a:close/>
              </a:path>
            </a:pathLst>
          </a:custGeom>
          <a:ln w="9143">
            <a:solidFill>
              <a:srgbClr val="000000"/>
            </a:solidFill>
          </a:ln>
        </p:spPr>
        <p:txBody>
          <a:bodyPr wrap="square" lIns="0" tIns="0" rIns="0" bIns="0" rtlCol="0"/>
          <a:lstStyle/>
          <a:p>
            <a:endParaRPr/>
          </a:p>
        </p:txBody>
      </p:sp>
      <p:sp>
        <p:nvSpPr>
          <p:cNvPr id="27" name="object 27"/>
          <p:cNvSpPr/>
          <p:nvPr/>
        </p:nvSpPr>
        <p:spPr>
          <a:xfrm>
            <a:off x="3851148" y="2062480"/>
            <a:ext cx="504825" cy="504613"/>
          </a:xfrm>
          <a:custGeom>
            <a:avLst/>
            <a:gdLst/>
            <a:ahLst/>
            <a:cxnLst/>
            <a:rect l="l" t="t" r="r" b="b"/>
            <a:pathLst>
              <a:path w="504825" h="378460">
                <a:moveTo>
                  <a:pt x="0" y="188975"/>
                </a:moveTo>
                <a:lnTo>
                  <a:pt x="7329" y="143554"/>
                </a:lnTo>
                <a:lnTo>
                  <a:pt x="28148" y="102119"/>
                </a:lnTo>
                <a:lnTo>
                  <a:pt x="60707" y="65982"/>
                </a:lnTo>
                <a:lnTo>
                  <a:pt x="103254" y="36454"/>
                </a:lnTo>
                <a:lnTo>
                  <a:pt x="154037" y="14847"/>
                </a:lnTo>
                <a:lnTo>
                  <a:pt x="191603" y="5490"/>
                </a:lnTo>
                <a:lnTo>
                  <a:pt x="231533" y="626"/>
                </a:lnTo>
                <a:lnTo>
                  <a:pt x="252222" y="0"/>
                </a:lnTo>
                <a:lnTo>
                  <a:pt x="272910" y="626"/>
                </a:lnTo>
                <a:lnTo>
                  <a:pt x="312840" y="5490"/>
                </a:lnTo>
                <a:lnTo>
                  <a:pt x="350406" y="14847"/>
                </a:lnTo>
                <a:lnTo>
                  <a:pt x="401189" y="36454"/>
                </a:lnTo>
                <a:lnTo>
                  <a:pt x="443736" y="65982"/>
                </a:lnTo>
                <a:lnTo>
                  <a:pt x="476295" y="102119"/>
                </a:lnTo>
                <a:lnTo>
                  <a:pt x="497114" y="143554"/>
                </a:lnTo>
                <a:lnTo>
                  <a:pt x="504443" y="188975"/>
                </a:lnTo>
                <a:lnTo>
                  <a:pt x="503608" y="204478"/>
                </a:lnTo>
                <a:lnTo>
                  <a:pt x="491587" y="248716"/>
                </a:lnTo>
                <a:lnTo>
                  <a:pt x="466660" y="288531"/>
                </a:lnTo>
                <a:lnTo>
                  <a:pt x="430577" y="322611"/>
                </a:lnTo>
                <a:lnTo>
                  <a:pt x="385090" y="349645"/>
                </a:lnTo>
                <a:lnTo>
                  <a:pt x="331951" y="368320"/>
                </a:lnTo>
                <a:lnTo>
                  <a:pt x="293138" y="375479"/>
                </a:lnTo>
                <a:lnTo>
                  <a:pt x="252222" y="377951"/>
                </a:lnTo>
                <a:lnTo>
                  <a:pt x="231533" y="377325"/>
                </a:lnTo>
                <a:lnTo>
                  <a:pt x="191603" y="372461"/>
                </a:lnTo>
                <a:lnTo>
                  <a:pt x="154037" y="363104"/>
                </a:lnTo>
                <a:lnTo>
                  <a:pt x="103254" y="341497"/>
                </a:lnTo>
                <a:lnTo>
                  <a:pt x="60707" y="311969"/>
                </a:lnTo>
                <a:lnTo>
                  <a:pt x="28148" y="275832"/>
                </a:lnTo>
                <a:lnTo>
                  <a:pt x="7329" y="234397"/>
                </a:lnTo>
                <a:lnTo>
                  <a:pt x="0" y="188975"/>
                </a:lnTo>
                <a:close/>
              </a:path>
            </a:pathLst>
          </a:custGeom>
          <a:ln w="9144">
            <a:solidFill>
              <a:srgbClr val="000000"/>
            </a:solidFill>
          </a:ln>
        </p:spPr>
        <p:txBody>
          <a:bodyPr wrap="square" lIns="0" tIns="0" rIns="0" bIns="0" rtlCol="0"/>
          <a:lstStyle/>
          <a:p>
            <a:endParaRPr/>
          </a:p>
        </p:txBody>
      </p:sp>
      <p:sp>
        <p:nvSpPr>
          <p:cNvPr id="28" name="object 28"/>
          <p:cNvSpPr/>
          <p:nvPr/>
        </p:nvSpPr>
        <p:spPr>
          <a:xfrm>
            <a:off x="3922777" y="2140162"/>
            <a:ext cx="361315" cy="361527"/>
          </a:xfrm>
          <a:custGeom>
            <a:avLst/>
            <a:gdLst/>
            <a:ahLst/>
            <a:cxnLst/>
            <a:rect l="l" t="t" r="r" b="b"/>
            <a:pathLst>
              <a:path w="361314" h="271144">
                <a:moveTo>
                  <a:pt x="167523" y="0"/>
                </a:moveTo>
                <a:lnTo>
                  <a:pt x="120107" y="7447"/>
                </a:lnTo>
                <a:lnTo>
                  <a:pt x="78155" y="23571"/>
                </a:lnTo>
                <a:lnTo>
                  <a:pt x="43458" y="47032"/>
                </a:lnTo>
                <a:lnTo>
                  <a:pt x="17804" y="76492"/>
                </a:lnTo>
                <a:lnTo>
                  <a:pt x="756" y="122789"/>
                </a:lnTo>
                <a:lnTo>
                  <a:pt x="0" y="135286"/>
                </a:lnTo>
                <a:lnTo>
                  <a:pt x="680" y="147138"/>
                </a:lnTo>
                <a:lnTo>
                  <a:pt x="17245" y="193109"/>
                </a:lnTo>
                <a:lnTo>
                  <a:pt x="42488" y="222469"/>
                </a:lnTo>
                <a:lnTo>
                  <a:pt x="76872" y="245997"/>
                </a:lnTo>
                <a:lnTo>
                  <a:pt x="118738" y="262392"/>
                </a:lnTo>
                <a:lnTo>
                  <a:pt x="166423" y="270352"/>
                </a:lnTo>
                <a:lnTo>
                  <a:pt x="183324" y="270906"/>
                </a:lnTo>
                <a:lnTo>
                  <a:pt x="199544" y="270181"/>
                </a:lnTo>
                <a:lnTo>
                  <a:pt x="245466" y="261812"/>
                </a:lnTo>
                <a:lnTo>
                  <a:pt x="285972" y="244969"/>
                </a:lnTo>
                <a:lnTo>
                  <a:pt x="319375" y="220704"/>
                </a:lnTo>
                <a:lnTo>
                  <a:pt x="343991" y="190067"/>
                </a:lnTo>
                <a:lnTo>
                  <a:pt x="358133" y="154109"/>
                </a:lnTo>
                <a:lnTo>
                  <a:pt x="360909" y="127700"/>
                </a:lnTo>
                <a:lnTo>
                  <a:pt x="359356" y="115944"/>
                </a:lnTo>
                <a:lnTo>
                  <a:pt x="340361" y="72523"/>
                </a:lnTo>
                <a:lnTo>
                  <a:pt x="313966" y="44954"/>
                </a:lnTo>
                <a:lnTo>
                  <a:pt x="278521" y="22973"/>
                </a:lnTo>
                <a:lnTo>
                  <a:pt x="235256" y="7752"/>
                </a:lnTo>
                <a:lnTo>
                  <a:pt x="185396" y="463"/>
                </a:lnTo>
                <a:lnTo>
                  <a:pt x="167523" y="0"/>
                </a:lnTo>
                <a:close/>
              </a:path>
            </a:pathLst>
          </a:custGeom>
          <a:solidFill>
            <a:srgbClr val="B5CEEC"/>
          </a:solidFill>
        </p:spPr>
        <p:txBody>
          <a:bodyPr wrap="square" lIns="0" tIns="0" rIns="0" bIns="0" rtlCol="0"/>
          <a:lstStyle/>
          <a:p>
            <a:endParaRPr/>
          </a:p>
        </p:txBody>
      </p:sp>
      <p:sp>
        <p:nvSpPr>
          <p:cNvPr id="29" name="object 29"/>
          <p:cNvSpPr/>
          <p:nvPr/>
        </p:nvSpPr>
        <p:spPr>
          <a:xfrm>
            <a:off x="3922777" y="2140162"/>
            <a:ext cx="361315" cy="361527"/>
          </a:xfrm>
          <a:custGeom>
            <a:avLst/>
            <a:gdLst/>
            <a:ahLst/>
            <a:cxnLst/>
            <a:rect l="l" t="t" r="r" b="b"/>
            <a:pathLst>
              <a:path w="361314" h="271144">
                <a:moveTo>
                  <a:pt x="0" y="135286"/>
                </a:moveTo>
                <a:lnTo>
                  <a:pt x="11571" y="87413"/>
                </a:lnTo>
                <a:lnTo>
                  <a:pt x="33813" y="56251"/>
                </a:lnTo>
                <a:lnTo>
                  <a:pt x="65695" y="30642"/>
                </a:lnTo>
                <a:lnTo>
                  <a:pt x="105427" y="11924"/>
                </a:lnTo>
                <a:lnTo>
                  <a:pt x="151221" y="1435"/>
                </a:lnTo>
                <a:lnTo>
                  <a:pt x="167523" y="0"/>
                </a:lnTo>
                <a:lnTo>
                  <a:pt x="185396" y="463"/>
                </a:lnTo>
                <a:lnTo>
                  <a:pt x="235256" y="7752"/>
                </a:lnTo>
                <a:lnTo>
                  <a:pt x="278521" y="22973"/>
                </a:lnTo>
                <a:lnTo>
                  <a:pt x="313966" y="44954"/>
                </a:lnTo>
                <a:lnTo>
                  <a:pt x="340361" y="72523"/>
                </a:lnTo>
                <a:lnTo>
                  <a:pt x="359356" y="115944"/>
                </a:lnTo>
                <a:lnTo>
                  <a:pt x="360909" y="127700"/>
                </a:lnTo>
                <a:lnTo>
                  <a:pt x="360228" y="141122"/>
                </a:lnTo>
                <a:lnTo>
                  <a:pt x="349952" y="178620"/>
                </a:lnTo>
                <a:lnTo>
                  <a:pt x="328640" y="211147"/>
                </a:lnTo>
                <a:lnTo>
                  <a:pt x="297979" y="237654"/>
                </a:lnTo>
                <a:lnTo>
                  <a:pt x="259653" y="257088"/>
                </a:lnTo>
                <a:lnTo>
                  <a:pt x="215349" y="268398"/>
                </a:lnTo>
                <a:lnTo>
                  <a:pt x="183324" y="270906"/>
                </a:lnTo>
                <a:lnTo>
                  <a:pt x="166423" y="270352"/>
                </a:lnTo>
                <a:lnTo>
                  <a:pt x="118738" y="262392"/>
                </a:lnTo>
                <a:lnTo>
                  <a:pt x="76872" y="245997"/>
                </a:lnTo>
                <a:lnTo>
                  <a:pt x="42488" y="222469"/>
                </a:lnTo>
                <a:lnTo>
                  <a:pt x="17245" y="193109"/>
                </a:lnTo>
                <a:lnTo>
                  <a:pt x="680" y="147138"/>
                </a:lnTo>
                <a:lnTo>
                  <a:pt x="0" y="135286"/>
                </a:lnTo>
                <a:close/>
              </a:path>
            </a:pathLst>
          </a:custGeom>
          <a:ln w="9144">
            <a:solidFill>
              <a:srgbClr val="000000"/>
            </a:solidFill>
          </a:ln>
        </p:spPr>
        <p:txBody>
          <a:bodyPr wrap="square" lIns="0" tIns="0" rIns="0" bIns="0" rtlCol="0"/>
          <a:lstStyle/>
          <a:p>
            <a:endParaRPr/>
          </a:p>
        </p:txBody>
      </p:sp>
      <p:sp>
        <p:nvSpPr>
          <p:cNvPr id="30" name="object 30"/>
          <p:cNvSpPr/>
          <p:nvPr/>
        </p:nvSpPr>
        <p:spPr>
          <a:xfrm>
            <a:off x="3851148" y="3621024"/>
            <a:ext cx="504825" cy="502073"/>
          </a:xfrm>
          <a:custGeom>
            <a:avLst/>
            <a:gdLst/>
            <a:ahLst/>
            <a:cxnLst/>
            <a:rect l="l" t="t" r="r" b="b"/>
            <a:pathLst>
              <a:path w="504825" h="376555">
                <a:moveTo>
                  <a:pt x="0" y="188213"/>
                </a:moveTo>
                <a:lnTo>
                  <a:pt x="7329" y="143004"/>
                </a:lnTo>
                <a:lnTo>
                  <a:pt x="28148" y="101746"/>
                </a:lnTo>
                <a:lnTo>
                  <a:pt x="60707" y="65751"/>
                </a:lnTo>
                <a:lnTo>
                  <a:pt x="103254" y="36332"/>
                </a:lnTo>
                <a:lnTo>
                  <a:pt x="154037" y="14799"/>
                </a:lnTo>
                <a:lnTo>
                  <a:pt x="191603" y="5473"/>
                </a:lnTo>
                <a:lnTo>
                  <a:pt x="231533" y="624"/>
                </a:lnTo>
                <a:lnTo>
                  <a:pt x="252222" y="0"/>
                </a:lnTo>
                <a:lnTo>
                  <a:pt x="272910" y="624"/>
                </a:lnTo>
                <a:lnTo>
                  <a:pt x="312840" y="5473"/>
                </a:lnTo>
                <a:lnTo>
                  <a:pt x="350406" y="14799"/>
                </a:lnTo>
                <a:lnTo>
                  <a:pt x="401189" y="36332"/>
                </a:lnTo>
                <a:lnTo>
                  <a:pt x="443736" y="65751"/>
                </a:lnTo>
                <a:lnTo>
                  <a:pt x="476295" y="101746"/>
                </a:lnTo>
                <a:lnTo>
                  <a:pt x="497114" y="143004"/>
                </a:lnTo>
                <a:lnTo>
                  <a:pt x="504443" y="188213"/>
                </a:lnTo>
                <a:lnTo>
                  <a:pt x="503608" y="203642"/>
                </a:lnTo>
                <a:lnTo>
                  <a:pt x="491587" y="247680"/>
                </a:lnTo>
                <a:lnTo>
                  <a:pt x="466660" y="287329"/>
                </a:lnTo>
                <a:lnTo>
                  <a:pt x="430577" y="321278"/>
                </a:lnTo>
                <a:lnTo>
                  <a:pt x="385090" y="348214"/>
                </a:lnTo>
                <a:lnTo>
                  <a:pt x="331951" y="366826"/>
                </a:lnTo>
                <a:lnTo>
                  <a:pt x="293138" y="373962"/>
                </a:lnTo>
                <a:lnTo>
                  <a:pt x="252222" y="376427"/>
                </a:lnTo>
                <a:lnTo>
                  <a:pt x="231533" y="375803"/>
                </a:lnTo>
                <a:lnTo>
                  <a:pt x="191603" y="370954"/>
                </a:lnTo>
                <a:lnTo>
                  <a:pt x="154037" y="361628"/>
                </a:lnTo>
                <a:lnTo>
                  <a:pt x="103254" y="340095"/>
                </a:lnTo>
                <a:lnTo>
                  <a:pt x="60707" y="310676"/>
                </a:lnTo>
                <a:lnTo>
                  <a:pt x="28148" y="274681"/>
                </a:lnTo>
                <a:lnTo>
                  <a:pt x="7329" y="233423"/>
                </a:lnTo>
                <a:lnTo>
                  <a:pt x="0" y="188213"/>
                </a:lnTo>
                <a:close/>
              </a:path>
            </a:pathLst>
          </a:custGeom>
          <a:ln w="9144">
            <a:solidFill>
              <a:srgbClr val="000000"/>
            </a:solidFill>
          </a:ln>
        </p:spPr>
        <p:txBody>
          <a:bodyPr wrap="square" lIns="0" tIns="0" rIns="0" bIns="0" rtlCol="0"/>
          <a:lstStyle/>
          <a:p>
            <a:endParaRPr/>
          </a:p>
        </p:txBody>
      </p:sp>
      <p:sp>
        <p:nvSpPr>
          <p:cNvPr id="31" name="object 31"/>
          <p:cNvSpPr/>
          <p:nvPr/>
        </p:nvSpPr>
        <p:spPr>
          <a:xfrm>
            <a:off x="3922777" y="3700697"/>
            <a:ext cx="361315" cy="359833"/>
          </a:xfrm>
          <a:custGeom>
            <a:avLst/>
            <a:gdLst/>
            <a:ahLst/>
            <a:cxnLst/>
            <a:rect l="l" t="t" r="r" b="b"/>
            <a:pathLst>
              <a:path w="361314" h="269875">
                <a:moveTo>
                  <a:pt x="168093" y="0"/>
                </a:moveTo>
                <a:lnTo>
                  <a:pt x="120532" y="7318"/>
                </a:lnTo>
                <a:lnTo>
                  <a:pt x="78442" y="23310"/>
                </a:lnTo>
                <a:lnTo>
                  <a:pt x="43623" y="46638"/>
                </a:lnTo>
                <a:lnTo>
                  <a:pt x="17873" y="75967"/>
                </a:lnTo>
                <a:lnTo>
                  <a:pt x="759" y="122098"/>
                </a:lnTo>
                <a:lnTo>
                  <a:pt x="0" y="134555"/>
                </a:lnTo>
                <a:lnTo>
                  <a:pt x="525" y="144925"/>
                </a:lnTo>
                <a:lnTo>
                  <a:pt x="16625" y="191129"/>
                </a:lnTo>
                <a:lnTo>
                  <a:pt x="41687" y="220659"/>
                </a:lnTo>
                <a:lnTo>
                  <a:pt x="75954" y="244337"/>
                </a:lnTo>
                <a:lnTo>
                  <a:pt x="117691" y="260844"/>
                </a:lnTo>
                <a:lnTo>
                  <a:pt x="165164" y="268865"/>
                </a:lnTo>
                <a:lnTo>
                  <a:pt x="181963" y="269426"/>
                </a:lnTo>
                <a:lnTo>
                  <a:pt x="198289" y="268789"/>
                </a:lnTo>
                <a:lnTo>
                  <a:pt x="244531" y="260657"/>
                </a:lnTo>
                <a:lnTo>
                  <a:pt x="285346" y="244031"/>
                </a:lnTo>
                <a:lnTo>
                  <a:pt x="319025" y="219991"/>
                </a:lnTo>
                <a:lnTo>
                  <a:pt x="343862" y="189616"/>
                </a:lnTo>
                <a:lnTo>
                  <a:pt x="358148" y="153984"/>
                </a:lnTo>
                <a:lnTo>
                  <a:pt x="360968" y="127843"/>
                </a:lnTo>
                <a:lnTo>
                  <a:pt x="359502" y="116082"/>
                </a:lnTo>
                <a:lnTo>
                  <a:pt x="340739" y="72632"/>
                </a:lnTo>
                <a:lnTo>
                  <a:pt x="314427" y="45037"/>
                </a:lnTo>
                <a:lnTo>
                  <a:pt x="279020" y="23027"/>
                </a:lnTo>
                <a:lnTo>
                  <a:pt x="235774" y="7779"/>
                </a:lnTo>
                <a:lnTo>
                  <a:pt x="185947" y="469"/>
                </a:lnTo>
                <a:lnTo>
                  <a:pt x="168093" y="0"/>
                </a:lnTo>
                <a:close/>
              </a:path>
            </a:pathLst>
          </a:custGeom>
          <a:solidFill>
            <a:srgbClr val="B5CEEC"/>
          </a:solidFill>
        </p:spPr>
        <p:txBody>
          <a:bodyPr wrap="square" lIns="0" tIns="0" rIns="0" bIns="0" rtlCol="0"/>
          <a:lstStyle/>
          <a:p>
            <a:endParaRPr/>
          </a:p>
        </p:txBody>
      </p:sp>
      <p:sp>
        <p:nvSpPr>
          <p:cNvPr id="32" name="object 32"/>
          <p:cNvSpPr/>
          <p:nvPr/>
        </p:nvSpPr>
        <p:spPr>
          <a:xfrm>
            <a:off x="3922777" y="3700697"/>
            <a:ext cx="361315" cy="359833"/>
          </a:xfrm>
          <a:custGeom>
            <a:avLst/>
            <a:gdLst/>
            <a:ahLst/>
            <a:cxnLst/>
            <a:rect l="l" t="t" r="r" b="b"/>
            <a:pathLst>
              <a:path w="361314" h="269875">
                <a:moveTo>
                  <a:pt x="0" y="134555"/>
                </a:moveTo>
                <a:lnTo>
                  <a:pt x="11616" y="86846"/>
                </a:lnTo>
                <a:lnTo>
                  <a:pt x="33943" y="55813"/>
                </a:lnTo>
                <a:lnTo>
                  <a:pt x="65939" y="30336"/>
                </a:lnTo>
                <a:lnTo>
                  <a:pt x="105806" y="11751"/>
                </a:lnTo>
                <a:lnTo>
                  <a:pt x="151742" y="1393"/>
                </a:lnTo>
                <a:lnTo>
                  <a:pt x="168093" y="0"/>
                </a:lnTo>
                <a:lnTo>
                  <a:pt x="185947" y="469"/>
                </a:lnTo>
                <a:lnTo>
                  <a:pt x="235774" y="7779"/>
                </a:lnTo>
                <a:lnTo>
                  <a:pt x="279020" y="23027"/>
                </a:lnTo>
                <a:lnTo>
                  <a:pt x="314427" y="45037"/>
                </a:lnTo>
                <a:lnTo>
                  <a:pt x="340739" y="72632"/>
                </a:lnTo>
                <a:lnTo>
                  <a:pt x="359502" y="116082"/>
                </a:lnTo>
                <a:lnTo>
                  <a:pt x="360968" y="127843"/>
                </a:lnTo>
                <a:lnTo>
                  <a:pt x="360270" y="141126"/>
                </a:lnTo>
                <a:lnTo>
                  <a:pt x="349880" y="178269"/>
                </a:lnTo>
                <a:lnTo>
                  <a:pt x="328371" y="210517"/>
                </a:lnTo>
                <a:lnTo>
                  <a:pt x="297449" y="236788"/>
                </a:lnTo>
                <a:lnTo>
                  <a:pt x="258823" y="256005"/>
                </a:lnTo>
                <a:lnTo>
                  <a:pt x="214200" y="267089"/>
                </a:lnTo>
                <a:lnTo>
                  <a:pt x="181963" y="269426"/>
                </a:lnTo>
                <a:lnTo>
                  <a:pt x="165164" y="268865"/>
                </a:lnTo>
                <a:lnTo>
                  <a:pt x="117691" y="260844"/>
                </a:lnTo>
                <a:lnTo>
                  <a:pt x="75954" y="244337"/>
                </a:lnTo>
                <a:lnTo>
                  <a:pt x="41687" y="220659"/>
                </a:lnTo>
                <a:lnTo>
                  <a:pt x="16625" y="191129"/>
                </a:lnTo>
                <a:lnTo>
                  <a:pt x="525" y="144925"/>
                </a:lnTo>
                <a:lnTo>
                  <a:pt x="0" y="134555"/>
                </a:lnTo>
                <a:close/>
              </a:path>
            </a:pathLst>
          </a:custGeom>
          <a:ln w="9144">
            <a:solidFill>
              <a:srgbClr val="000000"/>
            </a:solidFill>
          </a:ln>
        </p:spPr>
        <p:txBody>
          <a:bodyPr wrap="square" lIns="0" tIns="0" rIns="0" bIns="0" rtlCol="0"/>
          <a:lstStyle/>
          <a:p>
            <a:endParaRPr/>
          </a:p>
        </p:txBody>
      </p:sp>
      <p:sp>
        <p:nvSpPr>
          <p:cNvPr id="33" name="object 33"/>
          <p:cNvSpPr/>
          <p:nvPr/>
        </p:nvSpPr>
        <p:spPr>
          <a:xfrm>
            <a:off x="4645152" y="4462271"/>
            <a:ext cx="502920" cy="504613"/>
          </a:xfrm>
          <a:custGeom>
            <a:avLst/>
            <a:gdLst/>
            <a:ahLst/>
            <a:cxnLst/>
            <a:rect l="l" t="t" r="r" b="b"/>
            <a:pathLst>
              <a:path w="502920" h="378460">
                <a:moveTo>
                  <a:pt x="0" y="188976"/>
                </a:moveTo>
                <a:lnTo>
                  <a:pt x="7304" y="143554"/>
                </a:lnTo>
                <a:lnTo>
                  <a:pt x="28056" y="102119"/>
                </a:lnTo>
                <a:lnTo>
                  <a:pt x="60510" y="65982"/>
                </a:lnTo>
                <a:lnTo>
                  <a:pt x="102924" y="36454"/>
                </a:lnTo>
                <a:lnTo>
                  <a:pt x="153554" y="14847"/>
                </a:lnTo>
                <a:lnTo>
                  <a:pt x="191011" y="5490"/>
                </a:lnTo>
                <a:lnTo>
                  <a:pt x="230828" y="626"/>
                </a:lnTo>
                <a:lnTo>
                  <a:pt x="251460" y="0"/>
                </a:lnTo>
                <a:lnTo>
                  <a:pt x="272091" y="626"/>
                </a:lnTo>
                <a:lnTo>
                  <a:pt x="311908" y="5490"/>
                </a:lnTo>
                <a:lnTo>
                  <a:pt x="349365" y="14847"/>
                </a:lnTo>
                <a:lnTo>
                  <a:pt x="399995" y="36454"/>
                </a:lnTo>
                <a:lnTo>
                  <a:pt x="442409" y="65982"/>
                </a:lnTo>
                <a:lnTo>
                  <a:pt x="474863" y="102119"/>
                </a:lnTo>
                <a:lnTo>
                  <a:pt x="495615" y="143554"/>
                </a:lnTo>
                <a:lnTo>
                  <a:pt x="502920" y="188976"/>
                </a:lnTo>
                <a:lnTo>
                  <a:pt x="502086" y="204478"/>
                </a:lnTo>
                <a:lnTo>
                  <a:pt x="490106" y="248716"/>
                </a:lnTo>
                <a:lnTo>
                  <a:pt x="465259" y="288531"/>
                </a:lnTo>
                <a:lnTo>
                  <a:pt x="429291" y="322611"/>
                </a:lnTo>
                <a:lnTo>
                  <a:pt x="383945" y="349645"/>
                </a:lnTo>
                <a:lnTo>
                  <a:pt x="330964" y="368320"/>
                </a:lnTo>
                <a:lnTo>
                  <a:pt x="292262" y="375479"/>
                </a:lnTo>
                <a:lnTo>
                  <a:pt x="251460" y="377952"/>
                </a:lnTo>
                <a:lnTo>
                  <a:pt x="230828" y="377325"/>
                </a:lnTo>
                <a:lnTo>
                  <a:pt x="191011" y="372461"/>
                </a:lnTo>
                <a:lnTo>
                  <a:pt x="153554" y="363104"/>
                </a:lnTo>
                <a:lnTo>
                  <a:pt x="102924" y="341497"/>
                </a:lnTo>
                <a:lnTo>
                  <a:pt x="60510" y="311969"/>
                </a:lnTo>
                <a:lnTo>
                  <a:pt x="28056" y="275832"/>
                </a:lnTo>
                <a:lnTo>
                  <a:pt x="7304" y="234397"/>
                </a:lnTo>
                <a:lnTo>
                  <a:pt x="0" y="188976"/>
                </a:lnTo>
                <a:close/>
              </a:path>
            </a:pathLst>
          </a:custGeom>
          <a:ln w="9144">
            <a:solidFill>
              <a:srgbClr val="000000"/>
            </a:solidFill>
          </a:ln>
        </p:spPr>
        <p:txBody>
          <a:bodyPr wrap="square" lIns="0" tIns="0" rIns="0" bIns="0" rtlCol="0"/>
          <a:lstStyle/>
          <a:p>
            <a:endParaRPr/>
          </a:p>
        </p:txBody>
      </p:sp>
      <p:sp>
        <p:nvSpPr>
          <p:cNvPr id="34" name="object 34"/>
          <p:cNvSpPr/>
          <p:nvPr/>
        </p:nvSpPr>
        <p:spPr>
          <a:xfrm>
            <a:off x="4716779" y="4539944"/>
            <a:ext cx="359410" cy="364067"/>
          </a:xfrm>
          <a:custGeom>
            <a:avLst/>
            <a:gdLst/>
            <a:ahLst/>
            <a:cxnLst/>
            <a:rect l="l" t="t" r="r" b="b"/>
            <a:pathLst>
              <a:path w="359410" h="273050">
                <a:moveTo>
                  <a:pt x="166997" y="0"/>
                </a:moveTo>
                <a:lnTo>
                  <a:pt x="119722" y="7466"/>
                </a:lnTo>
                <a:lnTo>
                  <a:pt x="77901" y="23675"/>
                </a:lnTo>
                <a:lnTo>
                  <a:pt x="43315" y="47275"/>
                </a:lnTo>
                <a:lnTo>
                  <a:pt x="17744" y="76913"/>
                </a:lnTo>
                <a:lnTo>
                  <a:pt x="753" y="123486"/>
                </a:lnTo>
                <a:lnTo>
                  <a:pt x="0" y="136055"/>
                </a:lnTo>
                <a:lnTo>
                  <a:pt x="624" y="147501"/>
                </a:lnTo>
                <a:lnTo>
                  <a:pt x="16963" y="193876"/>
                </a:lnTo>
                <a:lnTo>
                  <a:pt x="42036" y="223513"/>
                </a:lnTo>
                <a:lnTo>
                  <a:pt x="76235" y="247273"/>
                </a:lnTo>
                <a:lnTo>
                  <a:pt x="117888" y="263836"/>
                </a:lnTo>
                <a:lnTo>
                  <a:pt x="165319" y="271881"/>
                </a:lnTo>
                <a:lnTo>
                  <a:pt x="182125" y="272442"/>
                </a:lnTo>
                <a:lnTo>
                  <a:pt x="198315" y="271740"/>
                </a:lnTo>
                <a:lnTo>
                  <a:pt x="244154" y="263379"/>
                </a:lnTo>
                <a:lnTo>
                  <a:pt x="284587" y="246476"/>
                </a:lnTo>
                <a:lnTo>
                  <a:pt x="317932" y="222105"/>
                </a:lnTo>
                <a:lnTo>
                  <a:pt x="342508" y="191341"/>
                </a:lnTo>
                <a:lnTo>
                  <a:pt x="356632" y="155258"/>
                </a:lnTo>
                <a:lnTo>
                  <a:pt x="359411" y="128777"/>
                </a:lnTo>
                <a:lnTo>
                  <a:pt x="357901" y="116933"/>
                </a:lnTo>
                <a:lnTo>
                  <a:pt x="339086" y="73167"/>
                </a:lnTo>
                <a:lnTo>
                  <a:pt x="312839" y="45366"/>
                </a:lnTo>
                <a:lnTo>
                  <a:pt x="277555" y="23191"/>
                </a:lnTo>
                <a:lnTo>
                  <a:pt x="234466" y="7830"/>
                </a:lnTo>
                <a:lnTo>
                  <a:pt x="184800" y="469"/>
                </a:lnTo>
                <a:lnTo>
                  <a:pt x="166997" y="0"/>
                </a:lnTo>
                <a:close/>
              </a:path>
            </a:pathLst>
          </a:custGeom>
          <a:solidFill>
            <a:srgbClr val="B5CEEC"/>
          </a:solidFill>
        </p:spPr>
        <p:txBody>
          <a:bodyPr wrap="square" lIns="0" tIns="0" rIns="0" bIns="0" rtlCol="0"/>
          <a:lstStyle/>
          <a:p>
            <a:endParaRPr/>
          </a:p>
        </p:txBody>
      </p:sp>
      <p:sp>
        <p:nvSpPr>
          <p:cNvPr id="35" name="object 35"/>
          <p:cNvSpPr/>
          <p:nvPr/>
        </p:nvSpPr>
        <p:spPr>
          <a:xfrm>
            <a:off x="4716779" y="4539944"/>
            <a:ext cx="359410" cy="364067"/>
          </a:xfrm>
          <a:custGeom>
            <a:avLst/>
            <a:gdLst/>
            <a:ahLst/>
            <a:cxnLst/>
            <a:rect l="l" t="t" r="r" b="b"/>
            <a:pathLst>
              <a:path w="359410" h="273050">
                <a:moveTo>
                  <a:pt x="0" y="136055"/>
                </a:moveTo>
                <a:lnTo>
                  <a:pt x="11532" y="87901"/>
                </a:lnTo>
                <a:lnTo>
                  <a:pt x="33702" y="56550"/>
                </a:lnTo>
                <a:lnTo>
                  <a:pt x="65481" y="30787"/>
                </a:lnTo>
                <a:lnTo>
                  <a:pt x="105088" y="11964"/>
                </a:lnTo>
                <a:lnTo>
                  <a:pt x="150743" y="1433"/>
                </a:lnTo>
                <a:lnTo>
                  <a:pt x="166997" y="0"/>
                </a:lnTo>
                <a:lnTo>
                  <a:pt x="184800" y="469"/>
                </a:lnTo>
                <a:lnTo>
                  <a:pt x="234466" y="7830"/>
                </a:lnTo>
                <a:lnTo>
                  <a:pt x="277555" y="23191"/>
                </a:lnTo>
                <a:lnTo>
                  <a:pt x="312839" y="45366"/>
                </a:lnTo>
                <a:lnTo>
                  <a:pt x="339086" y="73167"/>
                </a:lnTo>
                <a:lnTo>
                  <a:pt x="357901" y="116933"/>
                </a:lnTo>
                <a:lnTo>
                  <a:pt x="359411" y="128777"/>
                </a:lnTo>
                <a:lnTo>
                  <a:pt x="358727" y="142233"/>
                </a:lnTo>
                <a:lnTo>
                  <a:pt x="348460" y="179851"/>
                </a:lnTo>
                <a:lnTo>
                  <a:pt x="327182" y="212508"/>
                </a:lnTo>
                <a:lnTo>
                  <a:pt x="296573" y="239129"/>
                </a:lnTo>
                <a:lnTo>
                  <a:pt x="258315" y="258641"/>
                </a:lnTo>
                <a:lnTo>
                  <a:pt x="214091" y="269968"/>
                </a:lnTo>
                <a:lnTo>
                  <a:pt x="182125" y="272442"/>
                </a:lnTo>
                <a:lnTo>
                  <a:pt x="165319" y="271881"/>
                </a:lnTo>
                <a:lnTo>
                  <a:pt x="117888" y="263836"/>
                </a:lnTo>
                <a:lnTo>
                  <a:pt x="76235" y="247273"/>
                </a:lnTo>
                <a:lnTo>
                  <a:pt x="42036" y="223513"/>
                </a:lnTo>
                <a:lnTo>
                  <a:pt x="16963" y="193876"/>
                </a:lnTo>
                <a:lnTo>
                  <a:pt x="624" y="147501"/>
                </a:lnTo>
                <a:lnTo>
                  <a:pt x="0" y="136055"/>
                </a:lnTo>
                <a:close/>
              </a:path>
            </a:pathLst>
          </a:custGeom>
          <a:ln w="9144">
            <a:solidFill>
              <a:srgbClr val="000000"/>
            </a:solidFill>
          </a:ln>
        </p:spPr>
        <p:txBody>
          <a:bodyPr wrap="square" lIns="0" tIns="0" rIns="0" bIns="0" rtlCol="0"/>
          <a:lstStyle/>
          <a:p>
            <a:endParaRPr/>
          </a:p>
        </p:txBody>
      </p:sp>
      <p:sp>
        <p:nvSpPr>
          <p:cNvPr id="36" name="object 36"/>
          <p:cNvSpPr/>
          <p:nvPr/>
        </p:nvSpPr>
        <p:spPr>
          <a:xfrm>
            <a:off x="4643629" y="5616447"/>
            <a:ext cx="504825" cy="500380"/>
          </a:xfrm>
          <a:custGeom>
            <a:avLst/>
            <a:gdLst/>
            <a:ahLst/>
            <a:cxnLst/>
            <a:rect l="l" t="t" r="r" b="b"/>
            <a:pathLst>
              <a:path w="504825" h="375285">
                <a:moveTo>
                  <a:pt x="0" y="187451"/>
                </a:moveTo>
                <a:lnTo>
                  <a:pt x="7329" y="142403"/>
                </a:lnTo>
                <a:lnTo>
                  <a:pt x="28148" y="101305"/>
                </a:lnTo>
                <a:lnTo>
                  <a:pt x="60707" y="65458"/>
                </a:lnTo>
                <a:lnTo>
                  <a:pt x="103254" y="36166"/>
                </a:lnTo>
                <a:lnTo>
                  <a:pt x="154037" y="14730"/>
                </a:lnTo>
                <a:lnTo>
                  <a:pt x="191603" y="5447"/>
                </a:lnTo>
                <a:lnTo>
                  <a:pt x="231533" y="621"/>
                </a:lnTo>
                <a:lnTo>
                  <a:pt x="252222" y="0"/>
                </a:lnTo>
                <a:lnTo>
                  <a:pt x="272910" y="621"/>
                </a:lnTo>
                <a:lnTo>
                  <a:pt x="312840" y="5447"/>
                </a:lnTo>
                <a:lnTo>
                  <a:pt x="350406" y="14730"/>
                </a:lnTo>
                <a:lnTo>
                  <a:pt x="401189" y="36166"/>
                </a:lnTo>
                <a:lnTo>
                  <a:pt x="443736" y="65458"/>
                </a:lnTo>
                <a:lnTo>
                  <a:pt x="476295" y="101305"/>
                </a:lnTo>
                <a:lnTo>
                  <a:pt x="497114" y="142403"/>
                </a:lnTo>
                <a:lnTo>
                  <a:pt x="504444" y="187451"/>
                </a:lnTo>
                <a:lnTo>
                  <a:pt x="503608" y="202826"/>
                </a:lnTo>
                <a:lnTo>
                  <a:pt x="491587" y="246702"/>
                </a:lnTo>
                <a:lnTo>
                  <a:pt x="466660" y="286195"/>
                </a:lnTo>
                <a:lnTo>
                  <a:pt x="430577" y="320001"/>
                </a:lnTo>
                <a:lnTo>
                  <a:pt x="385090" y="346820"/>
                </a:lnTo>
                <a:lnTo>
                  <a:pt x="331951" y="365347"/>
                </a:lnTo>
                <a:lnTo>
                  <a:pt x="293138" y="372450"/>
                </a:lnTo>
                <a:lnTo>
                  <a:pt x="252222" y="374903"/>
                </a:lnTo>
                <a:lnTo>
                  <a:pt x="231533" y="374282"/>
                </a:lnTo>
                <a:lnTo>
                  <a:pt x="191603" y="369456"/>
                </a:lnTo>
                <a:lnTo>
                  <a:pt x="154037" y="360173"/>
                </a:lnTo>
                <a:lnTo>
                  <a:pt x="103254" y="338737"/>
                </a:lnTo>
                <a:lnTo>
                  <a:pt x="60707" y="309445"/>
                </a:lnTo>
                <a:lnTo>
                  <a:pt x="28148" y="273598"/>
                </a:lnTo>
                <a:lnTo>
                  <a:pt x="7329" y="232500"/>
                </a:lnTo>
                <a:lnTo>
                  <a:pt x="0" y="187451"/>
                </a:lnTo>
                <a:close/>
              </a:path>
            </a:pathLst>
          </a:custGeom>
          <a:ln w="9144">
            <a:solidFill>
              <a:srgbClr val="000000"/>
            </a:solidFill>
          </a:ln>
        </p:spPr>
        <p:txBody>
          <a:bodyPr wrap="square" lIns="0" tIns="0" rIns="0" bIns="0" rtlCol="0"/>
          <a:lstStyle/>
          <a:p>
            <a:endParaRPr/>
          </a:p>
        </p:txBody>
      </p:sp>
      <p:sp>
        <p:nvSpPr>
          <p:cNvPr id="37" name="object 37"/>
          <p:cNvSpPr/>
          <p:nvPr/>
        </p:nvSpPr>
        <p:spPr>
          <a:xfrm>
            <a:off x="4715256" y="5694089"/>
            <a:ext cx="361315" cy="359833"/>
          </a:xfrm>
          <a:custGeom>
            <a:avLst/>
            <a:gdLst/>
            <a:ahLst/>
            <a:cxnLst/>
            <a:rect l="l" t="t" r="r" b="b"/>
            <a:pathLst>
              <a:path w="361314" h="269875">
                <a:moveTo>
                  <a:pt x="168093" y="0"/>
                </a:moveTo>
                <a:lnTo>
                  <a:pt x="120532" y="7325"/>
                </a:lnTo>
                <a:lnTo>
                  <a:pt x="78442" y="23326"/>
                </a:lnTo>
                <a:lnTo>
                  <a:pt x="43623" y="46663"/>
                </a:lnTo>
                <a:lnTo>
                  <a:pt x="17873" y="75994"/>
                </a:lnTo>
                <a:lnTo>
                  <a:pt x="759" y="122107"/>
                </a:lnTo>
                <a:lnTo>
                  <a:pt x="0" y="134555"/>
                </a:lnTo>
                <a:lnTo>
                  <a:pt x="525" y="144913"/>
                </a:lnTo>
                <a:lnTo>
                  <a:pt x="16623" y="191099"/>
                </a:lnTo>
                <a:lnTo>
                  <a:pt x="41685" y="220631"/>
                </a:lnTo>
                <a:lnTo>
                  <a:pt x="75951" y="244318"/>
                </a:lnTo>
                <a:lnTo>
                  <a:pt x="117688" y="260836"/>
                </a:lnTo>
                <a:lnTo>
                  <a:pt x="165160" y="268865"/>
                </a:lnTo>
                <a:lnTo>
                  <a:pt x="181959" y="269425"/>
                </a:lnTo>
                <a:lnTo>
                  <a:pt x="198285" y="268788"/>
                </a:lnTo>
                <a:lnTo>
                  <a:pt x="244528" y="260650"/>
                </a:lnTo>
                <a:lnTo>
                  <a:pt x="285344" y="244014"/>
                </a:lnTo>
                <a:lnTo>
                  <a:pt x="319024" y="219966"/>
                </a:lnTo>
                <a:lnTo>
                  <a:pt x="343861" y="189591"/>
                </a:lnTo>
                <a:lnTo>
                  <a:pt x="358148" y="153971"/>
                </a:lnTo>
                <a:lnTo>
                  <a:pt x="360968" y="127848"/>
                </a:lnTo>
                <a:lnTo>
                  <a:pt x="359502" y="116095"/>
                </a:lnTo>
                <a:lnTo>
                  <a:pt x="340739" y="72660"/>
                </a:lnTo>
                <a:lnTo>
                  <a:pt x="314427" y="45062"/>
                </a:lnTo>
                <a:lnTo>
                  <a:pt x="279020" y="23044"/>
                </a:lnTo>
                <a:lnTo>
                  <a:pt x="235774" y="7786"/>
                </a:lnTo>
                <a:lnTo>
                  <a:pt x="185947" y="469"/>
                </a:lnTo>
                <a:lnTo>
                  <a:pt x="168093" y="0"/>
                </a:lnTo>
                <a:close/>
              </a:path>
            </a:pathLst>
          </a:custGeom>
          <a:solidFill>
            <a:srgbClr val="B5CEEC"/>
          </a:solidFill>
        </p:spPr>
        <p:txBody>
          <a:bodyPr wrap="square" lIns="0" tIns="0" rIns="0" bIns="0" rtlCol="0"/>
          <a:lstStyle/>
          <a:p>
            <a:endParaRPr/>
          </a:p>
        </p:txBody>
      </p:sp>
      <p:sp>
        <p:nvSpPr>
          <p:cNvPr id="38" name="object 38"/>
          <p:cNvSpPr/>
          <p:nvPr/>
        </p:nvSpPr>
        <p:spPr>
          <a:xfrm>
            <a:off x="4715256" y="5694089"/>
            <a:ext cx="361315" cy="359833"/>
          </a:xfrm>
          <a:custGeom>
            <a:avLst/>
            <a:gdLst/>
            <a:ahLst/>
            <a:cxnLst/>
            <a:rect l="l" t="t" r="r" b="b"/>
            <a:pathLst>
              <a:path w="361314" h="269875">
                <a:moveTo>
                  <a:pt x="0" y="134555"/>
                </a:moveTo>
                <a:lnTo>
                  <a:pt x="11616" y="86871"/>
                </a:lnTo>
                <a:lnTo>
                  <a:pt x="33943" y="55841"/>
                </a:lnTo>
                <a:lnTo>
                  <a:pt x="65939" y="30357"/>
                </a:lnTo>
                <a:lnTo>
                  <a:pt x="105806" y="11761"/>
                </a:lnTo>
                <a:lnTo>
                  <a:pt x="151742" y="1394"/>
                </a:lnTo>
                <a:lnTo>
                  <a:pt x="168093" y="0"/>
                </a:lnTo>
                <a:lnTo>
                  <a:pt x="185947" y="469"/>
                </a:lnTo>
                <a:lnTo>
                  <a:pt x="235774" y="7786"/>
                </a:lnTo>
                <a:lnTo>
                  <a:pt x="279020" y="23044"/>
                </a:lnTo>
                <a:lnTo>
                  <a:pt x="314427" y="45062"/>
                </a:lnTo>
                <a:lnTo>
                  <a:pt x="340739" y="72660"/>
                </a:lnTo>
                <a:lnTo>
                  <a:pt x="359502" y="116095"/>
                </a:lnTo>
                <a:lnTo>
                  <a:pt x="360968" y="127848"/>
                </a:lnTo>
                <a:lnTo>
                  <a:pt x="360270" y="141121"/>
                </a:lnTo>
                <a:lnTo>
                  <a:pt x="349880" y="178247"/>
                </a:lnTo>
                <a:lnTo>
                  <a:pt x="328370" y="210491"/>
                </a:lnTo>
                <a:lnTo>
                  <a:pt x="297448" y="236768"/>
                </a:lnTo>
                <a:lnTo>
                  <a:pt x="258821" y="255995"/>
                </a:lnTo>
                <a:lnTo>
                  <a:pt x="214197" y="267086"/>
                </a:lnTo>
                <a:lnTo>
                  <a:pt x="181959" y="269425"/>
                </a:lnTo>
                <a:lnTo>
                  <a:pt x="165160" y="268865"/>
                </a:lnTo>
                <a:lnTo>
                  <a:pt x="117688" y="260836"/>
                </a:lnTo>
                <a:lnTo>
                  <a:pt x="75951" y="244318"/>
                </a:lnTo>
                <a:lnTo>
                  <a:pt x="41685" y="220631"/>
                </a:lnTo>
                <a:lnTo>
                  <a:pt x="16623" y="191099"/>
                </a:lnTo>
                <a:lnTo>
                  <a:pt x="525" y="144913"/>
                </a:lnTo>
                <a:lnTo>
                  <a:pt x="0" y="134555"/>
                </a:lnTo>
                <a:close/>
              </a:path>
            </a:pathLst>
          </a:custGeom>
          <a:ln w="914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95249303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200" dirty="0" smtClean="0"/>
              <a:t>PL0</a:t>
            </a:r>
            <a:r>
              <a:rPr kumimoji="1" lang="zh-CN" altLang="en-US" sz="3200" dirty="0" smtClean="0"/>
              <a:t>语</a:t>
            </a:r>
            <a:r>
              <a:rPr kumimoji="1" lang="zh-CN" altLang="en-US" sz="3200" dirty="0" smtClean="0"/>
              <a:t>言的</a:t>
            </a:r>
            <a:r>
              <a:rPr kumimoji="1" lang="zh-CN" altLang="en-US" sz="3200" dirty="0" smtClean="0"/>
              <a:t>单词</a:t>
            </a:r>
            <a:r>
              <a:rPr kumimoji="1" lang="zh-CN" altLang="en-US" sz="3200" dirty="0" smtClean="0"/>
              <a:t>自动机见教材</a:t>
            </a:r>
            <a:r>
              <a:rPr kumimoji="1" lang="en-US" altLang="zh-CN" sz="3200" dirty="0" smtClean="0"/>
              <a:t>p41</a:t>
            </a:r>
            <a:r>
              <a:rPr kumimoji="1" lang="zh-CN" altLang="en-US" sz="3200" dirty="0" smtClean="0"/>
              <a:t>图</a:t>
            </a:r>
            <a:r>
              <a:rPr kumimoji="1" lang="en-US" altLang="zh-CN" sz="3200" dirty="0" smtClean="0"/>
              <a:t>3.2</a:t>
            </a:r>
            <a:endParaRPr kumimoji="1" lang="zh-CN" altLang="en-US" sz="3200" dirty="0"/>
          </a:p>
        </p:txBody>
      </p:sp>
      <p:sp>
        <p:nvSpPr>
          <p:cNvPr id="3" name="内容占位符 2"/>
          <p:cNvSpPr>
            <a:spLocks noGrp="1"/>
          </p:cNvSpPr>
          <p:nvPr>
            <p:ph sz="half" idx="2"/>
          </p:nvPr>
        </p:nvSpPr>
        <p:spPr>
          <a:xfrm>
            <a:off x="1043608" y="2420888"/>
            <a:ext cx="7787208" cy="861774"/>
          </a:xfrm>
        </p:spPr>
        <p:txBody>
          <a:bodyPr/>
          <a:lstStyle/>
          <a:p>
            <a:r>
              <a:rPr kumimoji="1" lang="zh-CN" altLang="en-US" sz="2800" dirty="0" smtClean="0"/>
              <a:t>根据自动机编写语法分析程序参见</a:t>
            </a:r>
            <a:r>
              <a:rPr lang="zh-CN" altLang="en-US" sz="2800" dirty="0" smtClean="0"/>
              <a:t>附录词法分析程序</a:t>
            </a:r>
            <a:r>
              <a:rPr lang="zh-CN" altLang="en-US" sz="2800" dirty="0" smtClean="0"/>
              <a:t>／</a:t>
            </a:r>
            <a:r>
              <a:rPr lang="en-US" altLang="zh-CN" sz="2800" dirty="0" smtClean="0"/>
              <a:t>p42 </a:t>
            </a:r>
            <a:r>
              <a:rPr kumimoji="1" lang="en-US" altLang="zh-CN" sz="2800" dirty="0" err="1" smtClean="0"/>
              <a:t>getsym</a:t>
            </a:r>
            <a:endParaRPr kumimoji="1" lang="zh-CN" altLang="en-US" sz="2800" dirty="0"/>
          </a:p>
        </p:txBody>
      </p:sp>
    </p:spTree>
    <p:extLst>
      <p:ext uri="{BB962C8B-B14F-4D97-AF65-F5344CB8AC3E}">
        <p14:creationId xmlns:p14="http://schemas.microsoft.com/office/powerpoint/2010/main" val="3124586180"/>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690146"/>
            <a:ext cx="7772400" cy="677108"/>
          </a:xfrm>
          <a:prstGeom prst="rect">
            <a:avLst/>
          </a:prstGeom>
        </p:spPr>
        <p:txBody>
          <a:bodyPr vert="horz" wrap="square" lIns="0" tIns="0" rIns="0" bIns="0" rtlCol="0">
            <a:spAutoFit/>
          </a:bodyPr>
          <a:lstStyle/>
          <a:p>
            <a:pPr marL="12700">
              <a:lnSpc>
                <a:spcPct val="100000"/>
              </a:lnSpc>
            </a:pPr>
            <a:r>
              <a:rPr spc="295" dirty="0"/>
              <a:t>词法分析阶段的错误处</a:t>
            </a:r>
            <a:r>
              <a:rPr dirty="0"/>
              <a:t>理</a:t>
            </a:r>
            <a:r>
              <a:rPr spc="-600" dirty="0"/>
              <a:t> </a:t>
            </a:r>
          </a:p>
        </p:txBody>
      </p:sp>
      <p:sp>
        <p:nvSpPr>
          <p:cNvPr id="3" name="object 3"/>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4" name="object 4"/>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5" name="object 5"/>
          <p:cNvSpPr txBox="1"/>
          <p:nvPr/>
        </p:nvSpPr>
        <p:spPr>
          <a:xfrm>
            <a:off x="834644" y="1423106"/>
            <a:ext cx="7722234" cy="461665"/>
          </a:xfrm>
          <a:prstGeom prst="rect">
            <a:avLst/>
          </a:prstGeom>
        </p:spPr>
        <p:txBody>
          <a:bodyPr vert="horz" wrap="square" lIns="0" tIns="0" rIns="0" bIns="0" rtlCol="0">
            <a:spAutoFit/>
          </a:bodyPr>
          <a:lstStyle/>
          <a:p>
            <a:pPr marL="12700">
              <a:lnSpc>
                <a:spcPct val="100000"/>
              </a:lnSpc>
            </a:pPr>
            <a:r>
              <a:rPr sz="3000" spc="5" dirty="0">
                <a:latin typeface="Wingdings"/>
                <a:cs typeface="Wingdings"/>
              </a:rPr>
              <a:t></a:t>
            </a:r>
            <a:r>
              <a:rPr sz="3000" b="1" spc="5" dirty="0" err="1">
                <a:latin typeface="楷体" panose="02010609060101010101" pitchFamily="49" charset="-122"/>
                <a:ea typeface="楷体" panose="02010609060101010101" pitchFamily="49" charset="-122"/>
                <a:cs typeface="Microsoft JhengHei UI"/>
              </a:rPr>
              <a:t>词法分</a:t>
            </a:r>
            <a:r>
              <a:rPr sz="3000" b="1" dirty="0" err="1">
                <a:latin typeface="楷体" panose="02010609060101010101" pitchFamily="49" charset="-122"/>
                <a:ea typeface="楷体" panose="02010609060101010101" pitchFamily="49" charset="-122"/>
                <a:cs typeface="Microsoft JhengHei UI"/>
              </a:rPr>
              <a:t>析阶段可检测错误的类型</a:t>
            </a:r>
            <a:endParaRPr sz="3000" dirty="0">
              <a:latin typeface="楷体" panose="02010609060101010101" pitchFamily="49" charset="-122"/>
              <a:ea typeface="楷体" panose="02010609060101010101" pitchFamily="49" charset="-122"/>
              <a:cs typeface="Microsoft JhengHei UI"/>
            </a:endParaRPr>
          </a:p>
        </p:txBody>
      </p:sp>
      <p:sp>
        <p:nvSpPr>
          <p:cNvPr id="6" name="object 5">
            <a:extLst>
              <a:ext uri="{FF2B5EF4-FFF2-40B4-BE49-F238E27FC236}">
                <a16:creationId xmlns="" xmlns:a16="http://schemas.microsoft.com/office/drawing/2014/main" id="{D1972214-7C4C-4E18-85B9-480254C2082D}"/>
              </a:ext>
            </a:extLst>
          </p:cNvPr>
          <p:cNvSpPr txBox="1"/>
          <p:nvPr/>
        </p:nvSpPr>
        <p:spPr>
          <a:xfrm>
            <a:off x="831675" y="2108200"/>
            <a:ext cx="7722234" cy="846386"/>
          </a:xfrm>
          <a:prstGeom prst="rect">
            <a:avLst/>
          </a:prstGeom>
        </p:spPr>
        <p:txBody>
          <a:bodyPr vert="horz" wrap="square" lIns="0" tIns="0" rIns="0" bIns="0" rtlCol="0">
            <a:spAutoFit/>
          </a:bodyPr>
          <a:lstStyle/>
          <a:p>
            <a:pPr marL="315595">
              <a:lnSpc>
                <a:spcPct val="100000"/>
              </a:lnSpc>
              <a:spcBef>
                <a:spcPts val="630"/>
              </a:spcBef>
            </a:pPr>
            <a:r>
              <a:rPr sz="2500" spc="150" dirty="0">
                <a:latin typeface="Wingdings"/>
                <a:cs typeface="Wingdings"/>
              </a:rPr>
              <a:t></a:t>
            </a:r>
            <a:r>
              <a:rPr sz="2500" b="1" dirty="0">
                <a:latin typeface="楷体" panose="02010609060101010101" pitchFamily="49" charset="-122"/>
                <a:ea typeface="楷体" panose="02010609060101010101" pitchFamily="49" charset="-122"/>
                <a:cs typeface="Microsoft JhengHei UI"/>
              </a:rPr>
              <a:t>单词拼写错误</a:t>
            </a:r>
            <a:endParaRPr sz="2500" dirty="0">
              <a:latin typeface="楷体" panose="02010609060101010101" pitchFamily="49" charset="-122"/>
              <a:ea typeface="楷体" panose="02010609060101010101" pitchFamily="49" charset="-122"/>
              <a:cs typeface="Microsoft JhengHei UI"/>
            </a:endParaRPr>
          </a:p>
          <a:p>
            <a:pPr marL="640080">
              <a:lnSpc>
                <a:spcPct val="100000"/>
              </a:lnSpc>
              <a:spcBef>
                <a:spcPts val="600"/>
              </a:spcBef>
              <a:tabLst>
                <a:tab pos="3361054" algn="l"/>
              </a:tabLst>
            </a:pPr>
            <a:r>
              <a:rPr sz="2500" spc="0" dirty="0">
                <a:latin typeface="Wingdings"/>
                <a:cs typeface="Wingdings"/>
              </a:rPr>
              <a:t></a:t>
            </a:r>
            <a:r>
              <a:rPr sz="2500" b="1" dirty="0">
                <a:latin typeface="楷体" panose="02010609060101010101" pitchFamily="49" charset="-122"/>
                <a:ea typeface="楷体" panose="02010609060101010101" pitchFamily="49" charset="-122"/>
                <a:cs typeface="Microsoft JhengHei UI"/>
              </a:rPr>
              <a:t>例</a:t>
            </a:r>
            <a:r>
              <a:rPr sz="2500" b="1" spc="0" dirty="0">
                <a:latin typeface="Microsoft JhengHei UI"/>
                <a:cs typeface="Microsoft JhengHei UI"/>
              </a:rPr>
              <a:t>：</a:t>
            </a:r>
            <a:r>
              <a:rPr sz="2500" b="1" i="1" spc="-5" dirty="0">
                <a:latin typeface="Times New Roman"/>
                <a:cs typeface="Times New Roman"/>
              </a:rPr>
              <a:t>int i</a:t>
            </a:r>
            <a:r>
              <a:rPr sz="2500" b="1" i="1" dirty="0">
                <a:latin typeface="Times New Roman"/>
                <a:cs typeface="Times New Roman"/>
              </a:rPr>
              <a:t> </a:t>
            </a:r>
            <a:r>
              <a:rPr sz="2500" b="1" spc="-5" dirty="0">
                <a:latin typeface="Times New Roman"/>
                <a:cs typeface="Times New Roman"/>
              </a:rPr>
              <a:t>=</a:t>
            </a:r>
            <a:r>
              <a:rPr sz="2500" b="1" dirty="0">
                <a:latin typeface="Times New Roman"/>
                <a:cs typeface="Times New Roman"/>
              </a:rPr>
              <a:t> </a:t>
            </a:r>
            <a:r>
              <a:rPr sz="2500" b="1" spc="-5" dirty="0">
                <a:solidFill>
                  <a:srgbClr val="FF0000"/>
                </a:solidFill>
                <a:latin typeface="Times New Roman"/>
                <a:cs typeface="Times New Roman"/>
              </a:rPr>
              <a:t>0</a:t>
            </a:r>
            <a:r>
              <a:rPr sz="2500" b="1" i="1" spc="-5" dirty="0">
                <a:solidFill>
                  <a:srgbClr val="FF0000"/>
                </a:solidFill>
                <a:latin typeface="Times New Roman"/>
                <a:cs typeface="Times New Roman"/>
              </a:rPr>
              <a:t>x</a:t>
            </a:r>
            <a:r>
              <a:rPr sz="2500" b="1" spc="-5" dirty="0">
                <a:solidFill>
                  <a:srgbClr val="FF0000"/>
                </a:solidFill>
                <a:latin typeface="Times New Roman"/>
                <a:cs typeface="Times New Roman"/>
              </a:rPr>
              <a:t>3</a:t>
            </a:r>
            <a:r>
              <a:rPr sz="2500" b="1" i="1" spc="-10" dirty="0">
                <a:solidFill>
                  <a:srgbClr val="FF0000"/>
                </a:solidFill>
                <a:latin typeface="Times New Roman"/>
                <a:cs typeface="Times New Roman"/>
              </a:rPr>
              <a:t>G</a:t>
            </a:r>
            <a:r>
              <a:rPr sz="2500" b="1" spc="-5" dirty="0">
                <a:latin typeface="Times New Roman"/>
                <a:cs typeface="Times New Roman"/>
              </a:rPr>
              <a:t>;</a:t>
            </a:r>
            <a:r>
              <a:rPr sz="2500" b="1" dirty="0">
                <a:latin typeface="Times New Roman"/>
                <a:cs typeface="Times New Roman"/>
              </a:rPr>
              <a:t>	</a:t>
            </a:r>
            <a:r>
              <a:rPr sz="2500" b="1" i="1" spc="-5" dirty="0">
                <a:latin typeface="Times New Roman"/>
                <a:cs typeface="Times New Roman"/>
              </a:rPr>
              <a:t>float</a:t>
            </a:r>
            <a:r>
              <a:rPr sz="2500" b="1" i="1" spc="20" dirty="0">
                <a:latin typeface="Times New Roman"/>
                <a:cs typeface="Times New Roman"/>
              </a:rPr>
              <a:t> </a:t>
            </a:r>
            <a:r>
              <a:rPr sz="2500" b="1" i="1" spc="-5" dirty="0">
                <a:latin typeface="Times New Roman"/>
                <a:cs typeface="Times New Roman"/>
              </a:rPr>
              <a:t>j</a:t>
            </a:r>
            <a:r>
              <a:rPr sz="2500" b="1" i="1" spc="5" dirty="0">
                <a:latin typeface="Times New Roman"/>
                <a:cs typeface="Times New Roman"/>
              </a:rPr>
              <a:t> </a:t>
            </a:r>
            <a:r>
              <a:rPr sz="2500" b="1" dirty="0">
                <a:latin typeface="Times New Roman"/>
                <a:cs typeface="Times New Roman"/>
              </a:rPr>
              <a:t>=</a:t>
            </a:r>
            <a:r>
              <a:rPr sz="2500" b="1" spc="-5" dirty="0">
                <a:solidFill>
                  <a:srgbClr val="FF0000"/>
                </a:solidFill>
                <a:latin typeface="Times New Roman"/>
                <a:cs typeface="Times New Roman"/>
              </a:rPr>
              <a:t>1.05</a:t>
            </a:r>
            <a:r>
              <a:rPr sz="2500" b="1" i="1" spc="-10" dirty="0">
                <a:solidFill>
                  <a:srgbClr val="FF0000"/>
                </a:solidFill>
                <a:latin typeface="Times New Roman"/>
                <a:cs typeface="Times New Roman"/>
              </a:rPr>
              <a:t>e</a:t>
            </a:r>
            <a:r>
              <a:rPr sz="2500" b="1" spc="-5" dirty="0">
                <a:latin typeface="Times New Roman"/>
                <a:cs typeface="Times New Roman"/>
              </a:rPr>
              <a:t>;</a:t>
            </a:r>
            <a:endParaRPr sz="2500" dirty="0">
              <a:latin typeface="Times New Roman"/>
              <a:cs typeface="Times New Roman"/>
            </a:endParaRPr>
          </a:p>
        </p:txBody>
      </p:sp>
      <p:sp>
        <p:nvSpPr>
          <p:cNvPr id="7" name="object 5">
            <a:extLst>
              <a:ext uri="{FF2B5EF4-FFF2-40B4-BE49-F238E27FC236}">
                <a16:creationId xmlns="" xmlns:a16="http://schemas.microsoft.com/office/drawing/2014/main" id="{DC29A9B7-5803-484A-8766-05F595D72243}"/>
              </a:ext>
            </a:extLst>
          </p:cNvPr>
          <p:cNvSpPr txBox="1"/>
          <p:nvPr/>
        </p:nvSpPr>
        <p:spPr>
          <a:xfrm>
            <a:off x="831675" y="3429000"/>
            <a:ext cx="7722234" cy="844783"/>
          </a:xfrm>
          <a:prstGeom prst="rect">
            <a:avLst/>
          </a:prstGeom>
        </p:spPr>
        <p:txBody>
          <a:bodyPr vert="horz" wrap="square" lIns="0" tIns="0" rIns="0" bIns="0" rtlCol="0">
            <a:spAutoFit/>
          </a:bodyPr>
          <a:lstStyle/>
          <a:p>
            <a:pPr marL="315595">
              <a:lnSpc>
                <a:spcPct val="100000"/>
              </a:lnSpc>
              <a:spcBef>
                <a:spcPts val="600"/>
              </a:spcBef>
            </a:pPr>
            <a:r>
              <a:rPr sz="2500" spc="150" dirty="0">
                <a:latin typeface="Wingdings"/>
                <a:cs typeface="Wingdings"/>
              </a:rPr>
              <a:t></a:t>
            </a:r>
            <a:r>
              <a:rPr sz="2500" b="1" dirty="0">
                <a:latin typeface="楷体" panose="02010609060101010101" pitchFamily="49" charset="-122"/>
                <a:ea typeface="楷体" panose="02010609060101010101" pitchFamily="49" charset="-122"/>
                <a:cs typeface="Microsoft JhengHei UI"/>
              </a:rPr>
              <a:t>非法字符</a:t>
            </a:r>
          </a:p>
          <a:p>
            <a:pPr marR="5005705" algn="ctr">
              <a:lnSpc>
                <a:spcPts val="2985"/>
              </a:lnSpc>
              <a:spcBef>
                <a:spcPts val="600"/>
              </a:spcBef>
            </a:pPr>
            <a:r>
              <a:rPr sz="2500" spc="0" dirty="0">
                <a:latin typeface="Wingdings"/>
                <a:cs typeface="Wingdings"/>
              </a:rPr>
              <a:t></a:t>
            </a:r>
            <a:r>
              <a:rPr sz="2500" b="1" dirty="0">
                <a:latin typeface="楷体" panose="02010609060101010101" pitchFamily="49" charset="-122"/>
                <a:ea typeface="楷体" panose="02010609060101010101" pitchFamily="49" charset="-122"/>
                <a:cs typeface="Microsoft JhengHei UI"/>
              </a:rPr>
              <a:t>例</a:t>
            </a:r>
            <a:r>
              <a:rPr sz="2500" b="1" spc="0" dirty="0">
                <a:latin typeface="Microsoft JhengHei UI"/>
                <a:cs typeface="Microsoft JhengHei UI"/>
              </a:rPr>
              <a:t>：</a:t>
            </a:r>
            <a:r>
              <a:rPr sz="2500" b="1" spc="-5" dirty="0">
                <a:latin typeface="Times New Roman"/>
                <a:cs typeface="Times New Roman"/>
              </a:rPr>
              <a:t>~</a:t>
            </a:r>
            <a:r>
              <a:rPr sz="2500" b="1" spc="-20" dirty="0">
                <a:latin typeface="Times New Roman"/>
                <a:cs typeface="Times New Roman"/>
              </a:rPr>
              <a:t> </a:t>
            </a:r>
            <a:r>
              <a:rPr sz="2500" b="1" spc="-5" dirty="0">
                <a:latin typeface="Times New Roman"/>
                <a:cs typeface="Times New Roman"/>
              </a:rPr>
              <a:t>@</a:t>
            </a:r>
            <a:endParaRPr sz="2500" dirty="0">
              <a:latin typeface="Times New Roman"/>
              <a:cs typeface="Times New Roman"/>
            </a:endParaRPr>
          </a:p>
        </p:txBody>
      </p:sp>
      <p:sp>
        <p:nvSpPr>
          <p:cNvPr id="8" name="object 5">
            <a:extLst>
              <a:ext uri="{FF2B5EF4-FFF2-40B4-BE49-F238E27FC236}">
                <a16:creationId xmlns="" xmlns:a16="http://schemas.microsoft.com/office/drawing/2014/main" id="{D661664B-9354-46E5-BAE2-E56E8A6FFA47}"/>
              </a:ext>
            </a:extLst>
          </p:cNvPr>
          <p:cNvSpPr txBox="1"/>
          <p:nvPr/>
        </p:nvSpPr>
        <p:spPr>
          <a:xfrm>
            <a:off x="832665" y="4557515"/>
            <a:ext cx="7722234" cy="1615186"/>
          </a:xfrm>
          <a:prstGeom prst="rect">
            <a:avLst/>
          </a:prstGeom>
        </p:spPr>
        <p:txBody>
          <a:bodyPr vert="horz" wrap="square" lIns="0" tIns="0" rIns="0" bIns="0" rtlCol="0">
            <a:spAutoFit/>
          </a:bodyPr>
          <a:lstStyle/>
          <a:p>
            <a:pPr marR="5095240" algn="ctr">
              <a:lnSpc>
                <a:spcPts val="3585"/>
              </a:lnSpc>
            </a:pPr>
            <a:r>
              <a:rPr sz="3000" dirty="0">
                <a:latin typeface="Wingdings"/>
                <a:cs typeface="Wingdings"/>
              </a:rPr>
              <a:t></a:t>
            </a:r>
            <a:r>
              <a:rPr sz="3000" b="1" spc="5" dirty="0">
                <a:latin typeface="楷体" panose="02010609060101010101" pitchFamily="49" charset="-122"/>
                <a:ea typeface="楷体" panose="02010609060101010101" pitchFamily="49" charset="-122"/>
                <a:cs typeface="Microsoft JhengHei UI"/>
              </a:rPr>
              <a:t>词法错</a:t>
            </a:r>
            <a:r>
              <a:rPr sz="3000" b="1" dirty="0">
                <a:latin typeface="楷体" panose="02010609060101010101" pitchFamily="49" charset="-122"/>
                <a:ea typeface="楷体" panose="02010609060101010101" pitchFamily="49" charset="-122"/>
                <a:cs typeface="Microsoft JhengHei UI"/>
              </a:rPr>
              <a:t>误检测</a:t>
            </a:r>
            <a:endParaRPr sz="3000" dirty="0">
              <a:latin typeface="楷体" panose="02010609060101010101" pitchFamily="49" charset="-122"/>
              <a:ea typeface="楷体" panose="02010609060101010101" pitchFamily="49" charset="-122"/>
              <a:cs typeface="Microsoft JhengHei UI"/>
            </a:endParaRPr>
          </a:p>
          <a:p>
            <a:pPr marL="469900" marR="5080">
              <a:lnSpc>
                <a:spcPct val="100000"/>
              </a:lnSpc>
              <a:spcBef>
                <a:spcPts val="10"/>
              </a:spcBef>
            </a:pPr>
            <a:r>
              <a:rPr sz="2500" spc="0" dirty="0">
                <a:latin typeface="Wingdings"/>
                <a:cs typeface="Wingdings"/>
              </a:rPr>
              <a:t></a:t>
            </a:r>
            <a:r>
              <a:rPr sz="2500" b="1" dirty="0" err="1">
                <a:latin typeface="楷体" panose="02010609060101010101" pitchFamily="49" charset="-122"/>
                <a:ea typeface="楷体" panose="02010609060101010101" pitchFamily="49" charset="-122"/>
                <a:cs typeface="Microsoft JhengHei UI"/>
              </a:rPr>
              <a:t>如果当前状态与当前输入符号在转换表对应项中的信息为空</a:t>
            </a:r>
            <a:r>
              <a:rPr lang="zh-CN" altLang="en-US" sz="2500" b="1" dirty="0">
                <a:latin typeface="楷体" panose="02010609060101010101" pitchFamily="49" charset="-122"/>
                <a:ea typeface="楷体" panose="02010609060101010101" pitchFamily="49" charset="-122"/>
                <a:cs typeface="Microsoft JhengHei UI"/>
              </a:rPr>
              <a:t>，</a:t>
            </a:r>
            <a:r>
              <a:rPr sz="2500" b="1" dirty="0" err="1">
                <a:latin typeface="楷体" panose="02010609060101010101" pitchFamily="49" charset="-122"/>
                <a:ea typeface="楷体" panose="02010609060101010101" pitchFamily="49" charset="-122"/>
                <a:cs typeface="Microsoft JhengHei UI"/>
              </a:rPr>
              <a:t>而当前状态又不是终止状态</a:t>
            </a:r>
            <a:r>
              <a:rPr lang="zh-CN" altLang="en-US" sz="2500" b="1" dirty="0">
                <a:latin typeface="楷体" panose="02010609060101010101" pitchFamily="49" charset="-122"/>
                <a:ea typeface="楷体" panose="02010609060101010101" pitchFamily="49" charset="-122"/>
                <a:cs typeface="Microsoft JhengHei UI"/>
              </a:rPr>
              <a:t>，</a:t>
            </a:r>
            <a:r>
              <a:rPr sz="2500" b="1" dirty="0" err="1">
                <a:latin typeface="楷体" panose="02010609060101010101" pitchFamily="49" charset="-122"/>
                <a:ea typeface="楷体" panose="02010609060101010101" pitchFamily="49" charset="-122"/>
                <a:cs typeface="Microsoft JhengHei UI"/>
              </a:rPr>
              <a:t>则调用错误处理程序</a:t>
            </a:r>
            <a:endParaRPr sz="2500" b="1" dirty="0">
              <a:latin typeface="楷体" panose="02010609060101010101" pitchFamily="49" charset="-122"/>
              <a:ea typeface="楷体" panose="02010609060101010101" pitchFamily="49" charset="-122"/>
              <a:cs typeface="Microsoft JhengHei UI"/>
            </a:endParaRPr>
          </a:p>
        </p:txBody>
      </p:sp>
    </p:spTree>
    <p:extLst>
      <p:ext uri="{BB962C8B-B14F-4D97-AF65-F5344CB8AC3E}">
        <p14:creationId xmlns:p14="http://schemas.microsoft.com/office/powerpoint/2010/main" val="330555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6292" y="1406898"/>
            <a:ext cx="8951417" cy="430887"/>
          </a:xfrm>
          <a:prstGeom prst="rect">
            <a:avLst/>
          </a:prstGeom>
        </p:spPr>
        <p:txBody>
          <a:bodyPr vert="horz" wrap="square" lIns="0" tIns="0" rIns="0" bIns="0" rtlCol="0">
            <a:spAutoFit/>
          </a:bodyPr>
          <a:lstStyle/>
          <a:p>
            <a:pPr marL="423545">
              <a:lnSpc>
                <a:spcPct val="100000"/>
              </a:lnSpc>
            </a:pPr>
            <a:r>
              <a:rPr sz="2800" b="0" spc="-10" dirty="0">
                <a:latin typeface="Wingdings"/>
                <a:cs typeface="Wingdings"/>
              </a:rPr>
              <a:t></a:t>
            </a:r>
            <a:r>
              <a:rPr sz="2800" dirty="0" err="1">
                <a:latin typeface="楷体" panose="02010609060101010101" pitchFamily="49" charset="-122"/>
                <a:ea typeface="楷体" panose="02010609060101010101" pitchFamily="49" charset="-122"/>
              </a:rPr>
              <a:t>查找已扫描</a:t>
            </a:r>
            <a:r>
              <a:rPr sz="2800" spc="-5" dirty="0" err="1">
                <a:latin typeface="楷体" panose="02010609060101010101" pitchFamily="49" charset="-122"/>
                <a:ea typeface="楷体" panose="02010609060101010101" pitchFamily="49" charset="-122"/>
              </a:rPr>
              <a:t>字符串中最</a:t>
            </a:r>
            <a:r>
              <a:rPr sz="2800" dirty="0" err="1">
                <a:latin typeface="楷体" panose="02010609060101010101" pitchFamily="49" charset="-122"/>
                <a:ea typeface="楷体" panose="02010609060101010101" pitchFamily="49" charset="-122"/>
              </a:rPr>
              <a:t>后</a:t>
            </a:r>
            <a:r>
              <a:rPr sz="2800" spc="-5" dirty="0" err="1">
                <a:latin typeface="楷体" panose="02010609060101010101" pitchFamily="49" charset="-122"/>
                <a:ea typeface="楷体" panose="02010609060101010101" pitchFamily="49" charset="-122"/>
              </a:rPr>
              <a:t>一个对应于</a:t>
            </a:r>
            <a:r>
              <a:rPr sz="2800" dirty="0" err="1">
                <a:latin typeface="楷体" panose="02010609060101010101" pitchFamily="49" charset="-122"/>
                <a:ea typeface="楷体" panose="02010609060101010101" pitchFamily="49" charset="-122"/>
              </a:rPr>
              <a:t>某</a:t>
            </a:r>
            <a:r>
              <a:rPr sz="2800" spc="-5" dirty="0" err="1">
                <a:latin typeface="楷体" panose="02010609060101010101" pitchFamily="49" charset="-122"/>
                <a:ea typeface="楷体" panose="02010609060101010101" pitchFamily="49" charset="-122"/>
              </a:rPr>
              <a:t>终态的字符</a:t>
            </a:r>
            <a:endParaRPr sz="2800" dirty="0">
              <a:latin typeface="楷体" panose="02010609060101010101" pitchFamily="49" charset="-122"/>
              <a:ea typeface="楷体" panose="02010609060101010101" pitchFamily="49" charset="-122"/>
              <a:cs typeface="Wingdings"/>
            </a:endParaRPr>
          </a:p>
        </p:txBody>
      </p:sp>
      <p:sp>
        <p:nvSpPr>
          <p:cNvPr id="3" name="object 3"/>
          <p:cNvSpPr txBox="1">
            <a:spLocks noGrp="1"/>
          </p:cNvSpPr>
          <p:nvPr>
            <p:ph type="title"/>
          </p:nvPr>
        </p:nvSpPr>
        <p:spPr>
          <a:xfrm>
            <a:off x="990600" y="690146"/>
            <a:ext cx="7772400" cy="677108"/>
          </a:xfrm>
          <a:prstGeom prst="rect">
            <a:avLst/>
          </a:prstGeom>
        </p:spPr>
        <p:txBody>
          <a:bodyPr vert="horz" wrap="square" lIns="0" tIns="0" rIns="0" bIns="0" rtlCol="0">
            <a:spAutoFit/>
          </a:bodyPr>
          <a:lstStyle/>
          <a:p>
            <a:pPr marL="12700">
              <a:lnSpc>
                <a:spcPct val="100000"/>
              </a:lnSpc>
            </a:pPr>
            <a:r>
              <a:rPr spc="295" dirty="0"/>
              <a:t>错误处</a:t>
            </a:r>
            <a:r>
              <a:rPr dirty="0"/>
              <a:t>理</a:t>
            </a:r>
            <a:r>
              <a:rPr spc="-600" dirty="0"/>
              <a:t> </a:t>
            </a:r>
          </a:p>
        </p:txBody>
      </p:sp>
      <p:sp>
        <p:nvSpPr>
          <p:cNvPr id="4" name="object 4"/>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5" name="object 5"/>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6" name="object 2">
            <a:extLst>
              <a:ext uri="{FF2B5EF4-FFF2-40B4-BE49-F238E27FC236}">
                <a16:creationId xmlns="" xmlns:a16="http://schemas.microsoft.com/office/drawing/2014/main" id="{DC9A3132-A376-4E39-B10D-27E2D7B4231A}"/>
              </a:ext>
            </a:extLst>
          </p:cNvPr>
          <p:cNvSpPr txBox="1">
            <a:spLocks/>
          </p:cNvSpPr>
          <p:nvPr/>
        </p:nvSpPr>
        <p:spPr>
          <a:xfrm>
            <a:off x="102230" y="2311400"/>
            <a:ext cx="8951417" cy="1518236"/>
          </a:xfrm>
          <a:prstGeom prst="rect">
            <a:avLst/>
          </a:prstGeom>
        </p:spPr>
        <p:txBody>
          <a:bodyPr vert="horz" wrap="square" lIns="0" tIns="0" rIns="0" bIns="0" rtlCol="0">
            <a:spAutoFit/>
          </a:bodyPr>
          <a:lstStyle>
            <a:lvl1pPr marL="0">
              <a:defRPr sz="2700" b="1" i="0">
                <a:solidFill>
                  <a:schemeClr val="tx1"/>
                </a:solidFill>
                <a:latin typeface="Microsoft JhengHei UI"/>
                <a:ea typeface="+mn-ea"/>
                <a:cs typeface="Microsoft JhengHei U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999490" marR="5080" indent="-273050">
              <a:lnSpc>
                <a:spcPct val="133400"/>
              </a:lnSpc>
              <a:spcBef>
                <a:spcPts val="535"/>
              </a:spcBef>
            </a:pPr>
            <a:r>
              <a:rPr lang="zh-CN" altLang="en-US" sz="2500" b="0" kern="0" spc="155" dirty="0">
                <a:latin typeface="Wingdings"/>
                <a:cs typeface="Wingdings"/>
              </a:rPr>
              <a:t></a:t>
            </a:r>
            <a:r>
              <a:rPr lang="zh-CN" altLang="en-US" sz="2500" kern="0" dirty="0">
                <a:latin typeface="楷体" panose="02010609060101010101" pitchFamily="49" charset="-122"/>
                <a:ea typeface="楷体" panose="02010609060101010101" pitchFamily="49" charset="-122"/>
              </a:rPr>
              <a:t>如</a:t>
            </a:r>
            <a:r>
              <a:rPr lang="zh-CN" altLang="en-US" sz="2500" kern="0" spc="-5" dirty="0">
                <a:latin typeface="楷体" panose="02010609060101010101" pitchFamily="49" charset="-122"/>
                <a:ea typeface="楷体" panose="02010609060101010101" pitchFamily="49" charset="-122"/>
              </a:rPr>
              <a:t>果</a:t>
            </a:r>
            <a:r>
              <a:rPr lang="zh-CN" altLang="en-US" sz="2500" kern="0" spc="-5" dirty="0">
                <a:solidFill>
                  <a:srgbClr val="0000FF"/>
                </a:solidFill>
                <a:latin typeface="楷体" panose="02010609060101010101" pitchFamily="49" charset="-122"/>
                <a:ea typeface="楷体" panose="02010609060101010101" pitchFamily="49" charset="-122"/>
              </a:rPr>
              <a:t>找到</a:t>
            </a:r>
            <a:r>
              <a:rPr lang="zh-CN" altLang="en-US" sz="2500" kern="0" dirty="0">
                <a:latin typeface="楷体" panose="02010609060101010101" pitchFamily="49" charset="-122"/>
                <a:ea typeface="楷体" panose="02010609060101010101" pitchFamily="49" charset="-122"/>
              </a:rPr>
              <a:t>了</a:t>
            </a:r>
            <a:r>
              <a:rPr lang="zh-CN" altLang="en-US" sz="2500" kern="0" spc="-5" dirty="0">
                <a:latin typeface="楷体" panose="02010609060101010101" pitchFamily="49" charset="-122"/>
                <a:ea typeface="楷体" panose="02010609060101010101" pitchFamily="49" charset="-122"/>
              </a:rPr>
              <a:t>，将该</a:t>
            </a:r>
            <a:r>
              <a:rPr lang="zh-CN" altLang="en-US" sz="2500" kern="0" spc="10" dirty="0">
                <a:latin typeface="楷体" panose="02010609060101010101" pitchFamily="49" charset="-122"/>
                <a:ea typeface="楷体" panose="02010609060101010101" pitchFamily="49" charset="-122"/>
              </a:rPr>
              <a:t>字</a:t>
            </a:r>
            <a:r>
              <a:rPr lang="zh-CN" altLang="en-US" sz="2500" kern="0" spc="-5" dirty="0">
                <a:latin typeface="楷体" panose="02010609060101010101" pitchFamily="49" charset="-122"/>
                <a:ea typeface="楷体" panose="02010609060101010101" pitchFamily="49" charset="-122"/>
              </a:rPr>
              <a:t>符与其</a:t>
            </a:r>
            <a:r>
              <a:rPr lang="zh-CN" altLang="en-US" sz="2500" kern="0" spc="10" dirty="0">
                <a:latin typeface="楷体" panose="02010609060101010101" pitchFamily="49" charset="-122"/>
                <a:ea typeface="楷体" panose="02010609060101010101" pitchFamily="49" charset="-122"/>
              </a:rPr>
              <a:t>前</a:t>
            </a:r>
            <a:r>
              <a:rPr lang="zh-CN" altLang="en-US" sz="2500" kern="0" spc="-5" dirty="0">
                <a:latin typeface="楷体" panose="02010609060101010101" pitchFamily="49" charset="-122"/>
                <a:ea typeface="楷体" panose="02010609060101010101" pitchFamily="49" charset="-122"/>
              </a:rPr>
              <a:t>面的字</a:t>
            </a:r>
            <a:r>
              <a:rPr lang="zh-CN" altLang="en-US" sz="2500" kern="0" spc="10" dirty="0">
                <a:latin typeface="楷体" panose="02010609060101010101" pitchFamily="49" charset="-122"/>
                <a:ea typeface="楷体" panose="02010609060101010101" pitchFamily="49" charset="-122"/>
              </a:rPr>
              <a:t>符</a:t>
            </a:r>
            <a:r>
              <a:rPr lang="zh-CN" altLang="en-US" sz="2500" kern="0" spc="-5" dirty="0">
                <a:latin typeface="楷体" panose="02010609060101010101" pitchFamily="49" charset="-122"/>
                <a:ea typeface="楷体" panose="02010609060101010101" pitchFamily="49" charset="-122"/>
              </a:rPr>
              <a:t>识别成</a:t>
            </a:r>
            <a:r>
              <a:rPr lang="zh-CN" altLang="en-US" sz="2500" kern="0" spc="10" dirty="0">
                <a:latin typeface="楷体" panose="02010609060101010101" pitchFamily="49" charset="-122"/>
                <a:ea typeface="楷体" panose="02010609060101010101" pitchFamily="49" charset="-122"/>
              </a:rPr>
              <a:t>一</a:t>
            </a:r>
            <a:r>
              <a:rPr lang="zh-CN" altLang="en-US" sz="2500" kern="0" spc="-5" dirty="0">
                <a:latin typeface="楷体" panose="02010609060101010101" pitchFamily="49" charset="-122"/>
                <a:ea typeface="楷体" panose="02010609060101010101" pitchFamily="49" charset="-122"/>
              </a:rPr>
              <a:t>个单词。 </a:t>
            </a:r>
            <a:r>
              <a:rPr lang="zh-CN" altLang="en-US" sz="2500" kern="0" dirty="0">
                <a:latin typeface="楷体" panose="02010609060101010101" pitchFamily="49" charset="-122"/>
                <a:ea typeface="楷体" panose="02010609060101010101" pitchFamily="49" charset="-122"/>
              </a:rPr>
              <a:t>然后将输入</a:t>
            </a:r>
            <a:r>
              <a:rPr lang="zh-CN" altLang="en-US" sz="2500" kern="0" spc="-5" dirty="0">
                <a:latin typeface="楷体" panose="02010609060101010101" pitchFamily="49" charset="-122"/>
                <a:ea typeface="楷体" panose="02010609060101010101" pitchFamily="49" charset="-122"/>
              </a:rPr>
              <a:t>指针退回到</a:t>
            </a:r>
            <a:r>
              <a:rPr lang="zh-CN" altLang="en-US" sz="2500" kern="0" dirty="0">
                <a:latin typeface="楷体" panose="02010609060101010101" pitchFamily="49" charset="-122"/>
                <a:ea typeface="楷体" panose="02010609060101010101" pitchFamily="49" charset="-122"/>
              </a:rPr>
              <a:t>该</a:t>
            </a:r>
            <a:r>
              <a:rPr lang="zh-CN" altLang="en-US" sz="2500" kern="0" spc="-5" dirty="0">
                <a:latin typeface="楷体" panose="02010609060101010101" pitchFamily="49" charset="-122"/>
                <a:ea typeface="楷体" panose="02010609060101010101" pitchFamily="49" charset="-122"/>
              </a:rPr>
              <a:t>字符，扫描</a:t>
            </a:r>
            <a:r>
              <a:rPr lang="zh-CN" altLang="en-US" sz="2500" kern="0" dirty="0">
                <a:latin typeface="楷体" panose="02010609060101010101" pitchFamily="49" charset="-122"/>
                <a:ea typeface="楷体" panose="02010609060101010101" pitchFamily="49" charset="-122"/>
              </a:rPr>
              <a:t>器</a:t>
            </a:r>
            <a:r>
              <a:rPr lang="zh-CN" altLang="en-US" sz="2500" kern="0" spc="-5" dirty="0">
                <a:latin typeface="楷体" panose="02010609060101010101" pitchFamily="49" charset="-122"/>
                <a:ea typeface="楷体" panose="02010609060101010101" pitchFamily="49" charset="-122"/>
              </a:rPr>
              <a:t>重新回到初</a:t>
            </a:r>
            <a:r>
              <a:rPr lang="zh-CN" altLang="en-US" sz="2500" kern="0" dirty="0">
                <a:latin typeface="楷体" panose="02010609060101010101" pitchFamily="49" charset="-122"/>
                <a:ea typeface="楷体" panose="02010609060101010101" pitchFamily="49" charset="-122"/>
              </a:rPr>
              <a:t>始</a:t>
            </a:r>
            <a:r>
              <a:rPr lang="zh-CN" altLang="en-US" sz="2500" kern="0" spc="-5" dirty="0">
                <a:latin typeface="楷体" panose="02010609060101010101" pitchFamily="49" charset="-122"/>
                <a:ea typeface="楷体" panose="02010609060101010101" pitchFamily="49" charset="-122"/>
              </a:rPr>
              <a:t>状 </a:t>
            </a:r>
            <a:r>
              <a:rPr lang="zh-CN" altLang="en-US" sz="2500" kern="0" dirty="0">
                <a:latin typeface="楷体" panose="02010609060101010101" pitchFamily="49" charset="-122"/>
                <a:ea typeface="楷体" panose="02010609060101010101" pitchFamily="49" charset="-122"/>
              </a:rPr>
              <a:t>态，继续识</a:t>
            </a:r>
            <a:r>
              <a:rPr lang="zh-CN" altLang="en-US" sz="2500" kern="0" spc="-5" dirty="0">
                <a:latin typeface="楷体" panose="02010609060101010101" pitchFamily="49" charset="-122"/>
                <a:ea typeface="楷体" panose="02010609060101010101" pitchFamily="49" charset="-122"/>
              </a:rPr>
              <a:t>别下</a:t>
            </a:r>
            <a:r>
              <a:rPr lang="zh-CN" altLang="en-US" sz="2500" kern="0" dirty="0">
                <a:latin typeface="楷体" panose="02010609060101010101" pitchFamily="49" charset="-122"/>
                <a:ea typeface="楷体" panose="02010609060101010101" pitchFamily="49" charset="-122"/>
              </a:rPr>
              <a:t>一</a:t>
            </a:r>
            <a:r>
              <a:rPr lang="zh-CN" altLang="en-US" sz="2500" kern="0" spc="-5" dirty="0">
                <a:latin typeface="楷体" panose="02010609060101010101" pitchFamily="49" charset="-122"/>
                <a:ea typeface="楷体" panose="02010609060101010101" pitchFamily="49" charset="-122"/>
              </a:rPr>
              <a:t>个单词</a:t>
            </a:r>
            <a:endParaRPr lang="zh-CN" altLang="en-US" sz="2500" kern="0" dirty="0">
              <a:latin typeface="楷体" panose="02010609060101010101" pitchFamily="49" charset="-122"/>
              <a:ea typeface="楷体" panose="02010609060101010101" pitchFamily="49" charset="-122"/>
              <a:cs typeface="Wingdings"/>
            </a:endParaRPr>
          </a:p>
        </p:txBody>
      </p:sp>
      <p:sp>
        <p:nvSpPr>
          <p:cNvPr id="7" name="object 2">
            <a:extLst>
              <a:ext uri="{FF2B5EF4-FFF2-40B4-BE49-F238E27FC236}">
                <a16:creationId xmlns="" xmlns:a16="http://schemas.microsoft.com/office/drawing/2014/main" id="{6C045A49-7FF1-4BCA-846F-7909DA862A9B}"/>
              </a:ext>
            </a:extLst>
          </p:cNvPr>
          <p:cNvSpPr txBox="1">
            <a:spLocks/>
          </p:cNvSpPr>
          <p:nvPr/>
        </p:nvSpPr>
        <p:spPr>
          <a:xfrm>
            <a:off x="96291" y="4582773"/>
            <a:ext cx="8951417" cy="384721"/>
          </a:xfrm>
          <a:prstGeom prst="rect">
            <a:avLst/>
          </a:prstGeom>
        </p:spPr>
        <p:txBody>
          <a:bodyPr vert="horz" wrap="square" lIns="0" tIns="0" rIns="0" bIns="0" rtlCol="0">
            <a:spAutoFit/>
          </a:bodyPr>
          <a:lstStyle>
            <a:lvl1pPr marL="0">
              <a:defRPr sz="2700" b="1" i="0">
                <a:solidFill>
                  <a:schemeClr val="tx1"/>
                </a:solidFill>
                <a:latin typeface="Microsoft JhengHei UI"/>
                <a:ea typeface="+mn-ea"/>
                <a:cs typeface="Microsoft JhengHei U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26440">
              <a:spcBef>
                <a:spcPts val="1595"/>
              </a:spcBef>
            </a:pPr>
            <a:r>
              <a:rPr lang="zh-CN" altLang="en-US" sz="2500" b="0" kern="0" spc="150" dirty="0">
                <a:latin typeface="Wingdings"/>
                <a:cs typeface="Wingdings"/>
              </a:rPr>
              <a:t></a:t>
            </a:r>
            <a:r>
              <a:rPr lang="zh-CN" altLang="en-US" sz="2500" kern="0" dirty="0">
                <a:latin typeface="楷体" panose="02010609060101010101" pitchFamily="49" charset="-122"/>
                <a:ea typeface="楷体" panose="02010609060101010101" pitchFamily="49" charset="-122"/>
              </a:rPr>
              <a:t>如果</a:t>
            </a:r>
            <a:r>
              <a:rPr lang="zh-CN" altLang="en-US" sz="2500" kern="0" dirty="0">
                <a:solidFill>
                  <a:srgbClr val="0000FF"/>
                </a:solidFill>
                <a:latin typeface="楷体" panose="02010609060101010101" pitchFamily="49" charset="-122"/>
                <a:ea typeface="楷体" panose="02010609060101010101" pitchFamily="49" charset="-122"/>
              </a:rPr>
              <a:t>没找到</a:t>
            </a:r>
            <a:r>
              <a:rPr lang="zh-CN" altLang="en-US" sz="2500" kern="0" spc="-5" dirty="0">
                <a:latin typeface="楷体" panose="02010609060101010101" pitchFamily="49" charset="-122"/>
                <a:ea typeface="楷体" panose="02010609060101010101" pitchFamily="49" charset="-122"/>
              </a:rPr>
              <a:t>，则确定出</a:t>
            </a:r>
            <a:r>
              <a:rPr lang="zh-CN" altLang="en-US" sz="2500" kern="0" dirty="0">
                <a:latin typeface="楷体" panose="02010609060101010101" pitchFamily="49" charset="-122"/>
                <a:ea typeface="楷体" panose="02010609060101010101" pitchFamily="49" charset="-122"/>
              </a:rPr>
              <a:t>错</a:t>
            </a:r>
            <a:r>
              <a:rPr lang="zh-CN" altLang="en-US" sz="2500" kern="0" spc="-5" dirty="0">
                <a:latin typeface="楷体" panose="02010609060101010101" pitchFamily="49" charset="-122"/>
                <a:ea typeface="楷体" panose="02010609060101010101" pitchFamily="49" charset="-122"/>
              </a:rPr>
              <a:t>，采用错误</a:t>
            </a:r>
            <a:r>
              <a:rPr lang="zh-CN" altLang="en-US" sz="2500" kern="0" dirty="0">
                <a:latin typeface="楷体" panose="02010609060101010101" pitchFamily="49" charset="-122"/>
                <a:ea typeface="楷体" panose="02010609060101010101" pitchFamily="49" charset="-122"/>
              </a:rPr>
              <a:t>恢</a:t>
            </a:r>
            <a:r>
              <a:rPr lang="zh-CN" altLang="en-US" sz="2500" kern="0" spc="-5" dirty="0">
                <a:latin typeface="楷体" panose="02010609060101010101" pitchFamily="49" charset="-122"/>
                <a:ea typeface="楷体" panose="02010609060101010101" pitchFamily="49" charset="-122"/>
              </a:rPr>
              <a:t>复策略</a:t>
            </a:r>
            <a:endParaRPr lang="zh-CN" altLang="en-US" sz="2500" kern="0" dirty="0">
              <a:latin typeface="楷体" panose="02010609060101010101" pitchFamily="49" charset="-122"/>
              <a:ea typeface="楷体" panose="02010609060101010101" pitchFamily="49" charset="-122"/>
              <a:cs typeface="Wingdings"/>
            </a:endParaRPr>
          </a:p>
        </p:txBody>
      </p:sp>
    </p:spTree>
    <p:extLst>
      <p:ext uri="{BB962C8B-B14F-4D97-AF65-F5344CB8AC3E}">
        <p14:creationId xmlns:p14="http://schemas.microsoft.com/office/powerpoint/2010/main" val="23411772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6292" y="1406898"/>
            <a:ext cx="8742909" cy="984885"/>
          </a:xfrm>
          <a:prstGeom prst="rect">
            <a:avLst/>
          </a:prstGeom>
        </p:spPr>
        <p:txBody>
          <a:bodyPr vert="horz" wrap="square" lIns="0" tIns="0" rIns="0" bIns="0" rtlCol="0">
            <a:spAutoFit/>
          </a:bodyPr>
          <a:lstStyle/>
          <a:p>
            <a:pPr marL="351790">
              <a:lnSpc>
                <a:spcPct val="100000"/>
              </a:lnSpc>
            </a:pPr>
            <a:r>
              <a:rPr b="0" dirty="0">
                <a:latin typeface="Wingdings"/>
                <a:cs typeface="Wingdings"/>
              </a:rPr>
              <a:t></a:t>
            </a:r>
            <a:r>
              <a:rPr spc="5" dirty="0" err="1">
                <a:latin typeface="楷体" panose="02010609060101010101" pitchFamily="49" charset="-122"/>
                <a:ea typeface="楷体" panose="02010609060101010101" pitchFamily="49" charset="-122"/>
                <a:cs typeface="Times New Roman" panose="02020603050405020304" pitchFamily="18" charset="0"/>
              </a:rPr>
              <a:t>最简单</a:t>
            </a:r>
            <a:r>
              <a:rPr dirty="0" err="1">
                <a:latin typeface="楷体" panose="02010609060101010101" pitchFamily="49" charset="-122"/>
                <a:ea typeface="楷体" panose="02010609060101010101" pitchFamily="49" charset="-122"/>
                <a:cs typeface="Times New Roman" panose="02020603050405020304" pitchFamily="18" charset="0"/>
              </a:rPr>
              <a:t>的错误</a:t>
            </a:r>
            <a:r>
              <a:rPr spc="-15" dirty="0" err="1">
                <a:latin typeface="楷体" panose="02010609060101010101" pitchFamily="49" charset="-122"/>
                <a:ea typeface="楷体" panose="02010609060101010101" pitchFamily="49" charset="-122"/>
                <a:cs typeface="Times New Roman" panose="02020603050405020304" pitchFamily="18" charset="0"/>
              </a:rPr>
              <a:t>恢</a:t>
            </a:r>
            <a:r>
              <a:rPr dirty="0" err="1">
                <a:latin typeface="楷体" panose="02010609060101010101" pitchFamily="49" charset="-122"/>
                <a:ea typeface="楷体" panose="02010609060101010101" pitchFamily="49" charset="-122"/>
                <a:cs typeface="Times New Roman" panose="02020603050405020304" pitchFamily="18" charset="0"/>
              </a:rPr>
              <a:t>复策略</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pc="-5"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恐慌模</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式</a:t>
            </a:r>
            <a:r>
              <a:rPr lang="en-US" altLang="zh-CN" sz="2400" spc="-5"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spc="-5"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i="1" spc="-5" dirty="0">
                <a:latin typeface="Times New Roman" panose="02020603050405020304" pitchFamily="18" charset="0"/>
                <a:ea typeface="宋体" panose="02010600030101010101" pitchFamily="2" charset="-122"/>
                <a:cs typeface="Times New Roman" panose="02020603050405020304" pitchFamily="18" charset="0"/>
              </a:rPr>
              <a:t>nic mo</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de</a:t>
            </a:r>
            <a:r>
              <a:rPr lang="en-US" altLang="zh-CN" sz="2400" spc="-5"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spc="565" dirty="0" err="1">
                <a:latin typeface="楷体" panose="02010609060101010101" pitchFamily="49" charset="-122"/>
                <a:ea typeface="楷体" panose="02010609060101010101" pitchFamily="49" charset="-122"/>
                <a:cs typeface="Times New Roman" panose="02020603050405020304" pitchFamily="18" charset="0"/>
              </a:rPr>
              <a:t>恢复</a:t>
            </a:r>
            <a:endParaRPr sz="22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3" name="object 3"/>
          <p:cNvSpPr txBox="1">
            <a:spLocks noGrp="1"/>
          </p:cNvSpPr>
          <p:nvPr>
            <p:ph type="title"/>
          </p:nvPr>
        </p:nvSpPr>
        <p:spPr>
          <a:xfrm>
            <a:off x="990600" y="690146"/>
            <a:ext cx="7772400" cy="677108"/>
          </a:xfrm>
          <a:prstGeom prst="rect">
            <a:avLst/>
          </a:prstGeom>
        </p:spPr>
        <p:txBody>
          <a:bodyPr vert="horz" wrap="square" lIns="0" tIns="0" rIns="0" bIns="0" rtlCol="0">
            <a:spAutoFit/>
          </a:bodyPr>
          <a:lstStyle/>
          <a:p>
            <a:pPr marL="12700">
              <a:lnSpc>
                <a:spcPct val="100000"/>
              </a:lnSpc>
            </a:pPr>
            <a:r>
              <a:rPr spc="295" dirty="0"/>
              <a:t>错误恢复策</a:t>
            </a:r>
            <a:r>
              <a:rPr dirty="0"/>
              <a:t>略</a:t>
            </a:r>
            <a:r>
              <a:rPr spc="-600" dirty="0"/>
              <a:t> </a:t>
            </a:r>
          </a:p>
        </p:txBody>
      </p:sp>
      <p:sp>
        <p:nvSpPr>
          <p:cNvPr id="4" name="object 4"/>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5" name="object 5"/>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6" name="object 2">
            <a:extLst>
              <a:ext uri="{FF2B5EF4-FFF2-40B4-BE49-F238E27FC236}">
                <a16:creationId xmlns="" xmlns:a16="http://schemas.microsoft.com/office/drawing/2014/main" id="{D8F5DF7B-B8CA-4E75-B6BD-A58928C09A6C}"/>
              </a:ext>
            </a:extLst>
          </p:cNvPr>
          <p:cNvSpPr txBox="1">
            <a:spLocks/>
          </p:cNvSpPr>
          <p:nvPr/>
        </p:nvSpPr>
        <p:spPr>
          <a:xfrm>
            <a:off x="96291" y="2311400"/>
            <a:ext cx="9047709" cy="898323"/>
          </a:xfrm>
          <a:prstGeom prst="rect">
            <a:avLst/>
          </a:prstGeom>
        </p:spPr>
        <p:txBody>
          <a:bodyPr vert="horz" wrap="square" lIns="0" tIns="0" rIns="0" bIns="0" rtlCol="0">
            <a:spAutoFit/>
          </a:bodyPr>
          <a:lstStyle>
            <a:lvl1pPr marL="0">
              <a:defRPr sz="2700" b="1" i="0">
                <a:solidFill>
                  <a:schemeClr val="tx1"/>
                </a:solidFill>
                <a:latin typeface="Microsoft JhengHei UI"/>
                <a:ea typeface="+mn-ea"/>
                <a:cs typeface="Microsoft JhengHei U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54685">
              <a:spcBef>
                <a:spcPts val="1560"/>
              </a:spcBef>
            </a:pPr>
            <a:r>
              <a:rPr lang="zh-CN" altLang="en-US" sz="2500" b="0" kern="0" spc="155" dirty="0">
                <a:latin typeface="Wingdings"/>
                <a:cs typeface="Wingdings"/>
              </a:rPr>
              <a:t></a:t>
            </a:r>
            <a:r>
              <a:rPr lang="zh-CN" altLang="en-US" sz="2500" kern="0" dirty="0">
                <a:latin typeface="楷体" panose="02010609060101010101" pitchFamily="49" charset="-122"/>
                <a:ea typeface="楷体" panose="02010609060101010101" pitchFamily="49" charset="-122"/>
              </a:rPr>
              <a:t>从剩余的输</a:t>
            </a:r>
            <a:r>
              <a:rPr lang="zh-CN" altLang="en-US" sz="2500" kern="0" spc="-5" dirty="0">
                <a:latin typeface="楷体" panose="02010609060101010101" pitchFamily="49" charset="-122"/>
                <a:ea typeface="楷体" panose="02010609060101010101" pitchFamily="49" charset="-122"/>
              </a:rPr>
              <a:t>入中</a:t>
            </a:r>
            <a:r>
              <a:rPr lang="zh-CN" altLang="en-US" sz="2500" kern="0" spc="5" dirty="0">
                <a:latin typeface="楷体" panose="02010609060101010101" pitchFamily="49" charset="-122"/>
                <a:ea typeface="楷体" panose="02010609060101010101" pitchFamily="49" charset="-122"/>
              </a:rPr>
              <a:t>不</a:t>
            </a:r>
            <a:r>
              <a:rPr lang="zh-CN" altLang="en-US" sz="2500" kern="0" spc="-5" dirty="0">
                <a:latin typeface="楷体" panose="02010609060101010101" pitchFamily="49" charset="-122"/>
                <a:ea typeface="楷体" panose="02010609060101010101" pitchFamily="49" charset="-122"/>
              </a:rPr>
              <a:t>断删</a:t>
            </a:r>
            <a:r>
              <a:rPr lang="zh-CN" altLang="en-US" sz="2500" kern="0" spc="5" dirty="0">
                <a:latin typeface="楷体" panose="02010609060101010101" pitchFamily="49" charset="-122"/>
                <a:ea typeface="楷体" panose="02010609060101010101" pitchFamily="49" charset="-122"/>
              </a:rPr>
              <a:t>除</a:t>
            </a:r>
            <a:r>
              <a:rPr lang="zh-CN" altLang="en-US" sz="2500" kern="0" spc="-5" dirty="0">
                <a:latin typeface="楷体" panose="02010609060101010101" pitchFamily="49" charset="-122"/>
                <a:ea typeface="楷体" panose="02010609060101010101" pitchFamily="49" charset="-122"/>
              </a:rPr>
              <a:t>字符</a:t>
            </a:r>
            <a:r>
              <a:rPr lang="zh-CN" altLang="en-US" sz="2500" kern="0" spc="5" dirty="0">
                <a:latin typeface="楷体" panose="02010609060101010101" pitchFamily="49" charset="-122"/>
                <a:ea typeface="楷体" panose="02010609060101010101" pitchFamily="49" charset="-122"/>
              </a:rPr>
              <a:t>，</a:t>
            </a:r>
            <a:r>
              <a:rPr lang="zh-CN" altLang="en-US" sz="2500" kern="0" spc="-5" dirty="0">
                <a:latin typeface="楷体" panose="02010609060101010101" pitchFamily="49" charset="-122"/>
                <a:ea typeface="楷体" panose="02010609060101010101" pitchFamily="49" charset="-122"/>
              </a:rPr>
              <a:t>直到</a:t>
            </a:r>
            <a:r>
              <a:rPr lang="zh-CN" altLang="en-US" sz="2500" kern="0" spc="5" dirty="0">
                <a:latin typeface="楷体" panose="02010609060101010101" pitchFamily="49" charset="-122"/>
                <a:ea typeface="楷体" panose="02010609060101010101" pitchFamily="49" charset="-122"/>
              </a:rPr>
              <a:t>词</a:t>
            </a:r>
            <a:r>
              <a:rPr lang="zh-CN" altLang="en-US" sz="2500" kern="0" spc="-5" dirty="0">
                <a:latin typeface="楷体" panose="02010609060101010101" pitchFamily="49" charset="-122"/>
                <a:ea typeface="楷体" panose="02010609060101010101" pitchFamily="49" charset="-122"/>
              </a:rPr>
              <a:t>法分</a:t>
            </a:r>
            <a:r>
              <a:rPr lang="zh-CN" altLang="en-US" sz="2500" kern="0" spc="5" dirty="0">
                <a:latin typeface="楷体" panose="02010609060101010101" pitchFamily="49" charset="-122"/>
                <a:ea typeface="楷体" panose="02010609060101010101" pitchFamily="49" charset="-122"/>
              </a:rPr>
              <a:t>析</a:t>
            </a:r>
            <a:r>
              <a:rPr lang="zh-CN" altLang="en-US" sz="2500" kern="0" spc="-5" dirty="0">
                <a:latin typeface="楷体" panose="02010609060101010101" pitchFamily="49" charset="-122"/>
                <a:ea typeface="楷体" panose="02010609060101010101" pitchFamily="49" charset="-122"/>
              </a:rPr>
              <a:t>器能</a:t>
            </a:r>
            <a:r>
              <a:rPr lang="zh-CN" altLang="en-US" sz="2500" kern="0" spc="5" dirty="0">
                <a:latin typeface="楷体" panose="02010609060101010101" pitchFamily="49" charset="-122"/>
                <a:ea typeface="楷体" panose="02010609060101010101" pitchFamily="49" charset="-122"/>
              </a:rPr>
              <a:t>够</a:t>
            </a:r>
            <a:r>
              <a:rPr lang="zh-CN" altLang="en-US" sz="2500" kern="0" spc="-5" dirty="0">
                <a:latin typeface="楷体" panose="02010609060101010101" pitchFamily="49" charset="-122"/>
                <a:ea typeface="楷体" panose="02010609060101010101" pitchFamily="49" charset="-122"/>
              </a:rPr>
              <a:t>在</a:t>
            </a:r>
            <a:endParaRPr lang="zh-CN" altLang="en-US" sz="2500" kern="0" dirty="0">
              <a:latin typeface="楷体" panose="02010609060101010101" pitchFamily="49" charset="-122"/>
              <a:ea typeface="楷体" panose="02010609060101010101" pitchFamily="49" charset="-122"/>
              <a:cs typeface="Wingdings"/>
            </a:endParaRPr>
          </a:p>
          <a:p>
            <a:pPr marL="927735">
              <a:spcBef>
                <a:spcPts val="1005"/>
              </a:spcBef>
            </a:pPr>
            <a:r>
              <a:rPr lang="zh-CN" altLang="en-US" sz="2500" kern="0" dirty="0">
                <a:latin typeface="楷体" panose="02010609060101010101" pitchFamily="49" charset="-122"/>
                <a:ea typeface="楷体" panose="02010609060101010101" pitchFamily="49" charset="-122"/>
              </a:rPr>
              <a:t>剩余输入的</a:t>
            </a:r>
            <a:r>
              <a:rPr lang="zh-CN" altLang="en-US" sz="2500" kern="0" spc="-5" dirty="0">
                <a:latin typeface="楷体" panose="02010609060101010101" pitchFamily="49" charset="-122"/>
                <a:ea typeface="楷体" panose="02010609060101010101" pitchFamily="49" charset="-122"/>
              </a:rPr>
              <a:t>开头</a:t>
            </a:r>
            <a:r>
              <a:rPr lang="zh-CN" altLang="en-US" sz="2500" kern="0" dirty="0">
                <a:latin typeface="楷体" panose="02010609060101010101" pitchFamily="49" charset="-122"/>
                <a:ea typeface="楷体" panose="02010609060101010101" pitchFamily="49" charset="-122"/>
              </a:rPr>
              <a:t>发</a:t>
            </a:r>
            <a:r>
              <a:rPr lang="zh-CN" altLang="en-US" sz="2500" kern="0" spc="-5" dirty="0">
                <a:latin typeface="楷体" panose="02010609060101010101" pitchFamily="49" charset="-122"/>
                <a:ea typeface="楷体" panose="02010609060101010101" pitchFamily="49" charset="-122"/>
              </a:rPr>
              <a:t>现一</a:t>
            </a:r>
            <a:r>
              <a:rPr lang="zh-CN" altLang="en-US" sz="2500" kern="0" dirty="0">
                <a:latin typeface="楷体" panose="02010609060101010101" pitchFamily="49" charset="-122"/>
                <a:ea typeface="楷体" panose="02010609060101010101" pitchFamily="49" charset="-122"/>
              </a:rPr>
              <a:t>个</a:t>
            </a:r>
            <a:r>
              <a:rPr lang="zh-CN" altLang="en-US" sz="2500" kern="0" spc="-5" dirty="0">
                <a:latin typeface="楷体" panose="02010609060101010101" pitchFamily="49" charset="-122"/>
                <a:ea typeface="楷体" panose="02010609060101010101" pitchFamily="49" charset="-122"/>
              </a:rPr>
              <a:t>正确</a:t>
            </a:r>
            <a:r>
              <a:rPr lang="zh-CN" altLang="en-US" sz="2500" kern="0" dirty="0">
                <a:latin typeface="楷体" panose="02010609060101010101" pitchFamily="49" charset="-122"/>
                <a:ea typeface="楷体" panose="02010609060101010101" pitchFamily="49" charset="-122"/>
              </a:rPr>
              <a:t>的</a:t>
            </a:r>
            <a:r>
              <a:rPr lang="zh-CN" altLang="en-US" sz="2500" kern="0" spc="-5" dirty="0">
                <a:latin typeface="楷体" panose="02010609060101010101" pitchFamily="49" charset="-122"/>
                <a:ea typeface="楷体" panose="02010609060101010101" pitchFamily="49" charset="-122"/>
              </a:rPr>
              <a:t>字符</a:t>
            </a:r>
            <a:r>
              <a:rPr lang="zh-CN" altLang="en-US" sz="2500" kern="0" dirty="0">
                <a:latin typeface="楷体" panose="02010609060101010101" pitchFamily="49" charset="-122"/>
                <a:ea typeface="楷体" panose="02010609060101010101" pitchFamily="49" charset="-122"/>
              </a:rPr>
              <a:t>为</a:t>
            </a:r>
            <a:r>
              <a:rPr lang="zh-CN" altLang="en-US" sz="2500" kern="0" spc="-5" dirty="0">
                <a:latin typeface="楷体" panose="02010609060101010101" pitchFamily="49" charset="-122"/>
                <a:ea typeface="楷体" panose="02010609060101010101" pitchFamily="49" charset="-122"/>
              </a:rPr>
              <a:t>止</a:t>
            </a:r>
            <a:endParaRPr lang="zh-CN" altLang="en-US" sz="25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3652803"/>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4645" y="326681"/>
            <a:ext cx="7474711" cy="677108"/>
          </a:xfrm>
          <a:prstGeom prst="rect">
            <a:avLst/>
          </a:prstGeom>
        </p:spPr>
        <p:txBody>
          <a:bodyPr vert="horz" wrap="square" lIns="0" tIns="0" rIns="0" bIns="0" rtlCol="0">
            <a:spAutoFit/>
          </a:bodyPr>
          <a:lstStyle/>
          <a:p>
            <a:pPr marL="12700">
              <a:lnSpc>
                <a:spcPct val="100000"/>
              </a:lnSpc>
            </a:pPr>
            <a:r>
              <a:rPr lang="zh-CN" altLang="en-US" spc="295" dirty="0">
                <a:latin typeface="微软雅黑" panose="020B0503020204020204" pitchFamily="34" charset="-122"/>
                <a:ea typeface="微软雅黑" panose="020B0503020204020204" pitchFamily="34" charset="-122"/>
              </a:rPr>
              <a:t>作业</a:t>
            </a:r>
            <a:r>
              <a:rPr spc="-600" dirty="0"/>
              <a:t> </a:t>
            </a:r>
          </a:p>
        </p:txBody>
      </p:sp>
      <p:sp>
        <p:nvSpPr>
          <p:cNvPr id="4" name="object 4"/>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5" name="object 5"/>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6" name="object 2">
            <a:extLst>
              <a:ext uri="{FF2B5EF4-FFF2-40B4-BE49-F238E27FC236}">
                <a16:creationId xmlns="" xmlns:a16="http://schemas.microsoft.com/office/drawing/2014/main" id="{D8F5DF7B-B8CA-4E75-B6BD-A58928C09A6C}"/>
              </a:ext>
            </a:extLst>
          </p:cNvPr>
          <p:cNvSpPr txBox="1">
            <a:spLocks/>
          </p:cNvSpPr>
          <p:nvPr/>
        </p:nvSpPr>
        <p:spPr>
          <a:xfrm>
            <a:off x="77788" y="1694359"/>
            <a:ext cx="3607866" cy="384721"/>
          </a:xfrm>
          <a:prstGeom prst="rect">
            <a:avLst/>
          </a:prstGeom>
        </p:spPr>
        <p:txBody>
          <a:bodyPr vert="horz" wrap="square" lIns="0" tIns="0" rIns="0" bIns="0" rtlCol="0">
            <a:spAutoFit/>
          </a:bodyPr>
          <a:lstStyle>
            <a:lvl1pPr marL="0">
              <a:defRPr sz="2700" b="1" i="0">
                <a:solidFill>
                  <a:schemeClr val="tx1"/>
                </a:solidFill>
                <a:latin typeface="Microsoft JhengHei UI"/>
                <a:ea typeface="+mn-ea"/>
                <a:cs typeface="Microsoft JhengHei U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654685">
              <a:spcBef>
                <a:spcPts val="1560"/>
              </a:spcBef>
            </a:pPr>
            <a:r>
              <a:rPr lang="en-US" altLang="zh-CN" sz="2500" kern="0" dirty="0">
                <a:latin typeface="Times New Roman" panose="02020603050405020304" pitchFamily="18" charset="0"/>
                <a:ea typeface="楷体" panose="02010609060101010101" pitchFamily="49" charset="-122"/>
                <a:cs typeface="Times New Roman" panose="02020603050405020304" pitchFamily="18" charset="0"/>
              </a:rPr>
              <a:t>P64 ex2</a:t>
            </a:r>
            <a:r>
              <a:rPr lang="zh-CN" altLang="en-US" sz="2500" kern="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kern="0" dirty="0">
                <a:latin typeface="Times New Roman" panose="02020603050405020304" pitchFamily="18" charset="0"/>
                <a:ea typeface="楷体" panose="02010609060101010101" pitchFamily="49" charset="-122"/>
                <a:cs typeface="Times New Roman" panose="02020603050405020304" pitchFamily="18" charset="0"/>
              </a:rPr>
              <a:t>and ex4</a:t>
            </a:r>
            <a:endParaRPr lang="zh-CN" altLang="en-US" sz="2500" kern="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33045029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p:cNvSpPr>
          <p:nvPr>
            <p:ph type="sldNum" sz="quarter" idx="12"/>
          </p:nvPr>
        </p:nvSpPr>
        <p:spPr>
          <a:noFill/>
        </p:spPr>
        <p:txBody>
          <a:bodyPr/>
          <a:lstStyle/>
          <a:p>
            <a:fld id="{830407EA-E544-4228-8333-74CDE27BB737}" type="slidenum">
              <a:rPr lang="zh-CN" altLang="en-US" smtClean="0"/>
              <a:t>109</a:t>
            </a:fld>
            <a:endParaRPr lang="en-US" altLang="zh-CN" smtClean="0"/>
          </a:p>
        </p:txBody>
      </p:sp>
      <p:sp>
        <p:nvSpPr>
          <p:cNvPr id="72706" name="Text Box 2"/>
          <p:cNvSpPr txBox="1">
            <a:spLocks noChangeArrowheads="1"/>
          </p:cNvSpPr>
          <p:nvPr/>
        </p:nvSpPr>
        <p:spPr bwMode="auto">
          <a:xfrm>
            <a:off x="857250" y="495300"/>
            <a:ext cx="8523288" cy="2862263"/>
          </a:xfrm>
          <a:prstGeom prst="rect">
            <a:avLst/>
          </a:prstGeom>
          <a:noFill/>
          <a:ln w="9525">
            <a:noFill/>
            <a:miter lim="800000"/>
          </a:ln>
        </p:spPr>
        <p:txBody>
          <a:bodyPr wrap="none" anchor="ctr">
            <a:spAutoFit/>
          </a:bodyPr>
          <a:lstStyle/>
          <a:p>
            <a:pPr fontAlgn="ctr">
              <a:spcBef>
                <a:spcPct val="50000"/>
              </a:spcBef>
            </a:pPr>
            <a:r>
              <a:rPr lang="en-US" altLang="zh-CN" sz="3600" i="0" u="none" dirty="0" smtClean="0">
                <a:latin typeface="STXinwei" panose="02010800040101010101" pitchFamily="2" charset="-122"/>
                <a:ea typeface="STXinwei" panose="02010800040101010101" pitchFamily="2" charset="-122"/>
              </a:rPr>
              <a:t>3.7</a:t>
            </a:r>
            <a:r>
              <a:rPr lang="zh-CN" altLang="en-US" sz="3600" i="0" u="none" dirty="0" smtClean="0">
                <a:latin typeface="STXinwei" panose="02010800040101010101" pitchFamily="2" charset="-122"/>
                <a:ea typeface="STXinwei" panose="02010800040101010101" pitchFamily="2" charset="-122"/>
              </a:rPr>
              <a:t>词法分析</a:t>
            </a:r>
            <a:r>
              <a:rPr lang="zh-CN" altLang="en-US" sz="3600" i="0" u="none" dirty="0">
                <a:latin typeface="STXinwei" panose="02010800040101010101" pitchFamily="2" charset="-122"/>
                <a:ea typeface="STXinwei" panose="02010800040101010101" pitchFamily="2" charset="-122"/>
              </a:rPr>
              <a:t>程序的自动构造工具</a:t>
            </a:r>
            <a:r>
              <a:rPr lang="en-US" altLang="zh-CN" sz="3600" i="0" u="none" dirty="0">
                <a:latin typeface="STXinwei" panose="02010800040101010101" pitchFamily="2" charset="-122"/>
                <a:ea typeface="STXinwei" panose="02010800040101010101" pitchFamily="2" charset="-122"/>
                <a:hlinkClick r:id="rId2" action="ppaction://hlinkpres?slideindex=1&amp;slidetitle="/>
              </a:rPr>
              <a:t>LEX</a:t>
            </a:r>
            <a:r>
              <a:rPr lang="zh-CN" altLang="en-US" sz="3600" i="0" u="none" dirty="0">
                <a:latin typeface="STXinwei" panose="02010800040101010101" pitchFamily="2" charset="-122"/>
                <a:ea typeface="STXinwei" panose="02010800040101010101" pitchFamily="2" charset="-122"/>
              </a:rPr>
              <a:t>简介</a:t>
            </a:r>
          </a:p>
          <a:p>
            <a:pPr fontAlgn="ctr">
              <a:spcBef>
                <a:spcPct val="50000"/>
              </a:spcBef>
            </a:pPr>
            <a:endParaRPr lang="en-US" altLang="zh-CN" b="0" i="0" u="none" dirty="0">
              <a:latin typeface="STXinwei" panose="02010800040101010101" pitchFamily="2" charset="-122"/>
              <a:ea typeface="STXinwei" panose="02010800040101010101" pitchFamily="2" charset="-122"/>
            </a:endParaRPr>
          </a:p>
          <a:p>
            <a:pPr fontAlgn="ctr">
              <a:spcBef>
                <a:spcPct val="50000"/>
              </a:spcBef>
            </a:pPr>
            <a:r>
              <a:rPr lang="zh-CN" altLang="en-US" b="0" i="0" u="none" dirty="0">
                <a:latin typeface="STXinwei" panose="02010800040101010101" pitchFamily="2" charset="-122"/>
                <a:ea typeface="STXinwei" panose="02010800040101010101" pitchFamily="2" charset="-122"/>
              </a:rPr>
              <a:t>单词的结构用正规式描述</a:t>
            </a:r>
            <a:endParaRPr lang="zh-CN" altLang="en-US" b="0" i="0" u="none" dirty="0">
              <a:latin typeface="STXinwei" panose="02010800040101010101" pitchFamily="2" charset="-122"/>
              <a:ea typeface="STXinwei" panose="02010800040101010101" pitchFamily="2" charset="-122"/>
              <a:sym typeface="Symbol" panose="05050102010706020507" pitchFamily="18" charset="2"/>
            </a:endParaRPr>
          </a:p>
          <a:p>
            <a:pPr fontAlgn="ctr">
              <a:spcBef>
                <a:spcPct val="50000"/>
              </a:spcBef>
            </a:pPr>
            <a:r>
              <a:rPr lang="zh-CN" altLang="en-US" b="0" i="0" u="none" dirty="0">
                <a:latin typeface="STXinwei" panose="02010800040101010101" pitchFamily="2" charset="-122"/>
                <a:ea typeface="STXinwei" panose="02010800040101010101" pitchFamily="2" charset="-122"/>
              </a:rPr>
              <a:t> 正规式</a:t>
            </a:r>
            <a:r>
              <a:rPr lang="zh-CN" altLang="en-US" b="0" i="0" u="none" dirty="0">
                <a:latin typeface="STXinwei" panose="02010800040101010101" pitchFamily="2" charset="-122"/>
                <a:ea typeface="STXinwei" panose="02010800040101010101" pitchFamily="2" charset="-122"/>
                <a:sym typeface="Symbol" panose="05050102010706020507" pitchFamily="18" charset="2"/>
              </a:rPr>
              <a:t> </a:t>
            </a:r>
            <a:r>
              <a:rPr lang="en-US" altLang="en-US" b="0" i="0" u="none" dirty="0">
                <a:latin typeface="STXinwei" panose="02010800040101010101" pitchFamily="2" charset="-122"/>
                <a:ea typeface="STXinwei" panose="02010800040101010101" pitchFamily="2" charset="-122"/>
                <a:sym typeface="Symbol" panose="05050102010706020507" pitchFamily="18" charset="2"/>
              </a:rPr>
              <a:t>NFA</a:t>
            </a:r>
            <a:r>
              <a:rPr lang="zh-CN" altLang="en-US" b="0" i="0" u="none" dirty="0">
                <a:latin typeface="STXinwei" panose="02010800040101010101" pitchFamily="2" charset="-122"/>
                <a:ea typeface="STXinwei" panose="02010800040101010101" pitchFamily="2" charset="-122"/>
                <a:sym typeface="Symbol" panose="05050102010706020507" pitchFamily="18" charset="2"/>
              </a:rPr>
              <a:t> </a:t>
            </a:r>
            <a:r>
              <a:rPr lang="en-US" altLang="zh-CN" b="0" i="0" u="none" dirty="0">
                <a:latin typeface="STXinwei" panose="02010800040101010101" pitchFamily="2" charset="-122"/>
                <a:ea typeface="STXinwei" panose="02010800040101010101" pitchFamily="2" charset="-122"/>
                <a:sym typeface="Symbol" panose="05050102010706020507" pitchFamily="18" charset="2"/>
              </a:rPr>
              <a:t>DFA </a:t>
            </a:r>
            <a:r>
              <a:rPr lang="zh-CN" altLang="en-US" b="0" i="0" u="none" dirty="0">
                <a:latin typeface="STXinwei" panose="02010800040101010101" pitchFamily="2" charset="-122"/>
                <a:ea typeface="STXinwei" panose="02010800040101010101" pitchFamily="2" charset="-122"/>
                <a:sym typeface="Symbol" panose="05050102010706020507" pitchFamily="18" charset="2"/>
              </a:rPr>
              <a:t></a:t>
            </a:r>
            <a:r>
              <a:rPr lang="en-US" altLang="zh-CN" b="0" i="0" u="none" dirty="0">
                <a:latin typeface="STXinwei" panose="02010800040101010101" pitchFamily="2" charset="-122"/>
                <a:ea typeface="STXinwei" panose="02010800040101010101" pitchFamily="2" charset="-122"/>
                <a:sym typeface="Symbol" panose="05050102010706020507" pitchFamily="18" charset="2"/>
              </a:rPr>
              <a:t>min DFA</a:t>
            </a:r>
          </a:p>
        </p:txBody>
      </p:sp>
      <p:sp>
        <p:nvSpPr>
          <p:cNvPr id="72709" name="Rectangle 5"/>
          <p:cNvSpPr>
            <a:spLocks noChangeArrowheads="1"/>
          </p:cNvSpPr>
          <p:nvPr/>
        </p:nvSpPr>
        <p:spPr bwMode="auto">
          <a:xfrm>
            <a:off x="3582988" y="4643438"/>
            <a:ext cx="1412875" cy="1076325"/>
          </a:xfrm>
          <a:prstGeom prst="rect">
            <a:avLst/>
          </a:prstGeom>
          <a:noFill/>
          <a:ln w="9525">
            <a:noFill/>
            <a:miter lim="800000"/>
          </a:ln>
        </p:spPr>
        <p:txBody>
          <a:bodyPr wrap="none" anchor="ctr">
            <a:spAutoFit/>
          </a:bodyPr>
          <a:lstStyle/>
          <a:p>
            <a:pPr fontAlgn="ctr"/>
            <a:r>
              <a:rPr lang="en-US" altLang="zh-CN">
                <a:latin typeface="STXinwei" panose="02010800040101010101" pitchFamily="2" charset="-122"/>
                <a:ea typeface="STXinwei" panose="02010800040101010101" pitchFamily="2" charset="-122"/>
              </a:rPr>
              <a:t>LEX</a:t>
            </a:r>
          </a:p>
          <a:p>
            <a:pPr fontAlgn="ctr"/>
            <a:r>
              <a:rPr lang="zh-CN" altLang="en-US">
                <a:latin typeface="STXinwei" panose="02010800040101010101" pitchFamily="2" charset="-122"/>
                <a:ea typeface="STXinwei" panose="02010800040101010101" pitchFamily="2" charset="-122"/>
              </a:rPr>
              <a:t>编译器</a:t>
            </a:r>
          </a:p>
        </p:txBody>
      </p:sp>
      <p:sp>
        <p:nvSpPr>
          <p:cNvPr id="72710" name="Line 6"/>
          <p:cNvSpPr>
            <a:spLocks noChangeShapeType="1"/>
          </p:cNvSpPr>
          <p:nvPr/>
        </p:nvSpPr>
        <p:spPr bwMode="auto">
          <a:xfrm>
            <a:off x="2362200" y="5181600"/>
            <a:ext cx="1219200" cy="0"/>
          </a:xfrm>
          <a:prstGeom prst="line">
            <a:avLst/>
          </a:prstGeom>
          <a:noFill/>
          <a:ln w="9525">
            <a:solidFill>
              <a:schemeClr val="tx1"/>
            </a:solidFill>
            <a:round/>
            <a:tailEnd type="triangle" w="med" len="med"/>
          </a:ln>
        </p:spPr>
        <p:txBody>
          <a:bodyPr wrap="none" anchor="ctr"/>
          <a:lstStyle/>
          <a:p>
            <a:endParaRPr lang="zh-CN" altLang="en-US"/>
          </a:p>
        </p:txBody>
      </p:sp>
      <p:sp>
        <p:nvSpPr>
          <p:cNvPr id="72711" name="Line 7"/>
          <p:cNvSpPr>
            <a:spLocks noChangeShapeType="1"/>
          </p:cNvSpPr>
          <p:nvPr/>
        </p:nvSpPr>
        <p:spPr bwMode="auto">
          <a:xfrm>
            <a:off x="5029200" y="5181600"/>
            <a:ext cx="1066800" cy="0"/>
          </a:xfrm>
          <a:prstGeom prst="line">
            <a:avLst/>
          </a:prstGeom>
          <a:noFill/>
          <a:ln w="9525">
            <a:solidFill>
              <a:schemeClr val="tx1"/>
            </a:solidFill>
            <a:round/>
            <a:tailEnd type="triangle" w="med" len="med"/>
          </a:ln>
        </p:spPr>
        <p:txBody>
          <a:bodyPr wrap="none" anchor="ctr"/>
          <a:lstStyle/>
          <a:p>
            <a:endParaRPr lang="zh-CN" altLang="en-US"/>
          </a:p>
        </p:txBody>
      </p:sp>
      <p:sp>
        <p:nvSpPr>
          <p:cNvPr id="72713" name="Rectangle 9"/>
          <p:cNvSpPr>
            <a:spLocks noChangeArrowheads="1"/>
          </p:cNvSpPr>
          <p:nvPr/>
        </p:nvSpPr>
        <p:spPr bwMode="auto">
          <a:xfrm>
            <a:off x="1111250" y="4389438"/>
            <a:ext cx="1403350" cy="1554162"/>
          </a:xfrm>
          <a:prstGeom prst="rect">
            <a:avLst/>
          </a:prstGeom>
          <a:noFill/>
          <a:ln w="9525">
            <a:noFill/>
            <a:miter lim="800000"/>
          </a:ln>
        </p:spPr>
        <p:txBody>
          <a:bodyPr wrap="none" anchor="ctr">
            <a:spAutoFit/>
          </a:bodyPr>
          <a:lstStyle/>
          <a:p>
            <a:pPr fontAlgn="ctr"/>
            <a:r>
              <a:rPr lang="en-US" altLang="zh-CN">
                <a:latin typeface="STXinwei" panose="02010800040101010101" pitchFamily="2" charset="-122"/>
                <a:ea typeface="STXinwei" panose="02010800040101010101" pitchFamily="2" charset="-122"/>
              </a:rPr>
              <a:t>LEX</a:t>
            </a:r>
          </a:p>
          <a:p>
            <a:pPr fontAlgn="ctr"/>
            <a:r>
              <a:rPr lang="zh-CN" altLang="en-US">
                <a:latin typeface="STXinwei" panose="02010800040101010101" pitchFamily="2" charset="-122"/>
                <a:ea typeface="STXinwei" panose="02010800040101010101" pitchFamily="2" charset="-122"/>
              </a:rPr>
              <a:t>源程序</a:t>
            </a:r>
          </a:p>
          <a:p>
            <a:pPr fontAlgn="ctr"/>
            <a:r>
              <a:rPr lang="en-US" altLang="zh-CN">
                <a:latin typeface="STXinwei" panose="02010800040101010101" pitchFamily="2" charset="-122"/>
                <a:ea typeface="STXinwei" panose="02010800040101010101" pitchFamily="2" charset="-122"/>
              </a:rPr>
              <a:t>lex.1</a:t>
            </a:r>
          </a:p>
        </p:txBody>
      </p:sp>
      <p:sp>
        <p:nvSpPr>
          <p:cNvPr id="72714" name="Text Box 10"/>
          <p:cNvSpPr txBox="1">
            <a:spLocks noChangeArrowheads="1"/>
          </p:cNvSpPr>
          <p:nvPr/>
        </p:nvSpPr>
        <p:spPr bwMode="auto">
          <a:xfrm>
            <a:off x="6172200" y="4906963"/>
            <a:ext cx="1606550" cy="579437"/>
          </a:xfrm>
          <a:prstGeom prst="rect">
            <a:avLst/>
          </a:prstGeom>
          <a:noFill/>
          <a:ln w="9525">
            <a:noFill/>
            <a:miter lim="800000"/>
          </a:ln>
        </p:spPr>
        <p:txBody>
          <a:bodyPr wrap="none" anchor="ctr">
            <a:spAutoFit/>
          </a:bodyPr>
          <a:lstStyle/>
          <a:p>
            <a:pPr algn="ctr" fontAlgn="ctr">
              <a:spcBef>
                <a:spcPct val="50000"/>
              </a:spcBef>
            </a:pPr>
            <a:r>
              <a:rPr lang="en-US" altLang="zh-CN"/>
              <a:t>Lex.yy.c</a:t>
            </a:r>
          </a:p>
        </p:txBody>
      </p:sp>
      <p:sp>
        <p:nvSpPr>
          <p:cNvPr id="72715" name="Rectangle 11"/>
          <p:cNvSpPr>
            <a:spLocks noChangeArrowheads="1"/>
          </p:cNvSpPr>
          <p:nvPr/>
        </p:nvSpPr>
        <p:spPr bwMode="auto">
          <a:xfrm>
            <a:off x="1000125" y="3643313"/>
            <a:ext cx="6481763" cy="646112"/>
          </a:xfrm>
          <a:prstGeom prst="rect">
            <a:avLst/>
          </a:prstGeom>
          <a:noFill/>
          <a:ln w="3175">
            <a:noFill/>
            <a:miter lim="800000"/>
          </a:ln>
        </p:spPr>
        <p:txBody>
          <a:bodyPr wrap="none">
            <a:spAutoFit/>
          </a:bodyPr>
          <a:lstStyle/>
          <a:p>
            <a:pPr fontAlgn="ctr">
              <a:spcBef>
                <a:spcPct val="50000"/>
              </a:spcBef>
            </a:pPr>
            <a:r>
              <a:rPr lang="zh-CN" altLang="en-US" sz="3600" i="0">
                <a:solidFill>
                  <a:srgbClr val="FF0000"/>
                </a:solidFill>
                <a:latin typeface="STXinwei" panose="02010800040101010101" pitchFamily="2" charset="-122"/>
                <a:ea typeface="STXinwei" panose="02010800040101010101" pitchFamily="2" charset="-122"/>
              </a:rPr>
              <a:t>用</a:t>
            </a:r>
            <a:r>
              <a:rPr lang="en-US" altLang="zh-CN" sz="3600" i="0">
                <a:solidFill>
                  <a:srgbClr val="FF0000"/>
                </a:solidFill>
                <a:latin typeface="STXinwei" panose="02010800040101010101" pitchFamily="2" charset="-122"/>
                <a:ea typeface="STXinwei" panose="02010800040101010101" pitchFamily="2" charset="-122"/>
              </a:rPr>
              <a:t>LEX</a:t>
            </a:r>
            <a:r>
              <a:rPr lang="zh-CN" altLang="en-US" sz="3600" i="0">
                <a:solidFill>
                  <a:srgbClr val="FF0000"/>
                </a:solidFill>
                <a:latin typeface="STXinwei" panose="02010800040101010101" pitchFamily="2" charset="-122"/>
                <a:ea typeface="STXinwei" panose="02010800040101010101" pitchFamily="2" charset="-122"/>
              </a:rPr>
              <a:t>建立词法分析程序的过程</a:t>
            </a:r>
          </a:p>
        </p:txBody>
      </p:sp>
    </p:spTree>
    <p:extLst>
      <p:ext uri="{BB962C8B-B14F-4D97-AF65-F5344CB8AC3E}">
        <p14:creationId xmlns:p14="http://schemas.microsoft.com/office/powerpoint/2010/main" val="4127244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dissolve">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715"/>
                                        </p:tgtEl>
                                        <p:attrNameLst>
                                          <p:attrName>style.visibility</p:attrName>
                                        </p:attrNameLst>
                                      </p:cBhvr>
                                      <p:to>
                                        <p:strVal val="visible"/>
                                      </p:to>
                                    </p:set>
                                    <p:animEffect transition="in" filter="dissolve">
                                      <p:cBhvr>
                                        <p:cTn id="12" dur="500"/>
                                        <p:tgtEl>
                                          <p:spTgt spid="727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713"/>
                                        </p:tgtEl>
                                        <p:attrNameLst>
                                          <p:attrName>style.visibility</p:attrName>
                                        </p:attrNameLst>
                                      </p:cBhvr>
                                      <p:to>
                                        <p:strVal val="visible"/>
                                      </p:to>
                                    </p:set>
                                    <p:animEffect transition="in" filter="dissolve">
                                      <p:cBhvr>
                                        <p:cTn id="17" dur="500"/>
                                        <p:tgtEl>
                                          <p:spTgt spid="727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dissolve">
                                      <p:cBhvr>
                                        <p:cTn id="22" dur="500"/>
                                        <p:tgtEl>
                                          <p:spTgt spid="727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709"/>
                                        </p:tgtEl>
                                        <p:attrNameLst>
                                          <p:attrName>style.visibility</p:attrName>
                                        </p:attrNameLst>
                                      </p:cBhvr>
                                      <p:to>
                                        <p:strVal val="visible"/>
                                      </p:to>
                                    </p:set>
                                    <p:animEffect transition="in" filter="dissolve">
                                      <p:cBhvr>
                                        <p:cTn id="27" dur="500"/>
                                        <p:tgtEl>
                                          <p:spTgt spid="7270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711"/>
                                        </p:tgtEl>
                                        <p:attrNameLst>
                                          <p:attrName>style.visibility</p:attrName>
                                        </p:attrNameLst>
                                      </p:cBhvr>
                                      <p:to>
                                        <p:strVal val="visible"/>
                                      </p:to>
                                    </p:set>
                                    <p:animEffect transition="in" filter="dissolve">
                                      <p:cBhvr>
                                        <p:cTn id="32" dur="500"/>
                                        <p:tgtEl>
                                          <p:spTgt spid="727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714"/>
                                        </p:tgtEl>
                                        <p:attrNameLst>
                                          <p:attrName>style.visibility</p:attrName>
                                        </p:attrNameLst>
                                      </p:cBhvr>
                                      <p:to>
                                        <p:strVal val="visible"/>
                                      </p:to>
                                    </p:set>
                                    <p:animEffect transition="in" filter="dissolve">
                                      <p:cBhvr>
                                        <p:cTn id="37"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9" grpId="0"/>
      <p:bldP spid="72710" grpId="0" animBg="1"/>
      <p:bldP spid="72711" grpId="0" animBg="1"/>
      <p:bldP spid="72713" grpId="0"/>
      <p:bldP spid="72714" grpId="0"/>
      <p:bldP spid="727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p>
            <a:fld id="{485B7766-4BCD-4C48-80EF-F9EDBACEC383}" type="slidenum">
              <a:rPr lang="zh-CN" altLang="en-US" smtClean="0"/>
              <a:t>11</a:t>
            </a:fld>
            <a:endParaRPr lang="en-US" altLang="zh-CN" smtClean="0"/>
          </a:p>
        </p:txBody>
      </p:sp>
      <p:sp>
        <p:nvSpPr>
          <p:cNvPr id="19459" name="Text Box 3"/>
          <p:cNvSpPr txBox="1">
            <a:spLocks noChangeArrowheads="1"/>
          </p:cNvSpPr>
          <p:nvPr/>
        </p:nvSpPr>
        <p:spPr bwMode="auto">
          <a:xfrm>
            <a:off x="2438400" y="3810000"/>
            <a:ext cx="1371600" cy="1089025"/>
          </a:xfrm>
          <a:prstGeom prst="rect">
            <a:avLst/>
          </a:prstGeom>
          <a:solidFill>
            <a:srgbClr val="FFFFCC"/>
          </a:solidFill>
          <a:ln w="9525">
            <a:solidFill>
              <a:schemeClr val="tx1"/>
            </a:solidFill>
            <a:miter lim="800000"/>
          </a:ln>
        </p:spPr>
        <p:txBody>
          <a:bodyPr>
            <a:spAutoFit/>
          </a:bodyPr>
          <a:lstStyle/>
          <a:p>
            <a:pPr>
              <a:lnSpc>
                <a:spcPct val="90000"/>
              </a:lnSpc>
            </a:pPr>
            <a:r>
              <a:rPr lang="zh-CN" altLang="en-US" sz="3600" i="0" u="none">
                <a:ea typeface="STXinwei" panose="02010800040101010101" pitchFamily="2" charset="-122"/>
              </a:rPr>
              <a:t>词法</a:t>
            </a:r>
          </a:p>
          <a:p>
            <a:pPr>
              <a:lnSpc>
                <a:spcPct val="90000"/>
              </a:lnSpc>
            </a:pPr>
            <a:r>
              <a:rPr lang="zh-CN" altLang="en-US" sz="3600" i="0" u="none">
                <a:ea typeface="STXinwei" panose="02010800040101010101" pitchFamily="2" charset="-122"/>
              </a:rPr>
              <a:t>分析</a:t>
            </a:r>
          </a:p>
        </p:txBody>
      </p:sp>
      <p:sp>
        <p:nvSpPr>
          <p:cNvPr id="19460" name="Text Box 4"/>
          <p:cNvSpPr txBox="1">
            <a:spLocks noChangeArrowheads="1"/>
          </p:cNvSpPr>
          <p:nvPr/>
        </p:nvSpPr>
        <p:spPr bwMode="auto">
          <a:xfrm>
            <a:off x="3505200" y="2514600"/>
            <a:ext cx="2133600" cy="595313"/>
          </a:xfrm>
          <a:prstGeom prst="rect">
            <a:avLst/>
          </a:prstGeom>
          <a:solidFill>
            <a:srgbClr val="CCFFCC"/>
          </a:solidFill>
          <a:ln w="9525">
            <a:solidFill>
              <a:schemeClr val="tx1"/>
            </a:solidFill>
            <a:miter lim="800000"/>
          </a:ln>
        </p:spPr>
        <p:txBody>
          <a:bodyPr>
            <a:spAutoFit/>
          </a:bodyPr>
          <a:lstStyle/>
          <a:p>
            <a:pPr>
              <a:lnSpc>
                <a:spcPct val="90000"/>
              </a:lnSpc>
            </a:pPr>
            <a:r>
              <a:rPr lang="zh-CN" altLang="en-US" sz="3600" i="0" u="none">
                <a:ea typeface="STXinwei" panose="02010800040101010101" pitchFamily="2" charset="-122"/>
              </a:rPr>
              <a:t>语法分析</a:t>
            </a:r>
          </a:p>
        </p:txBody>
      </p:sp>
      <p:sp>
        <p:nvSpPr>
          <p:cNvPr id="19461" name="Rectangle 5"/>
          <p:cNvSpPr>
            <a:spLocks noChangeArrowheads="1"/>
          </p:cNvSpPr>
          <p:nvPr/>
        </p:nvSpPr>
        <p:spPr bwMode="auto">
          <a:xfrm>
            <a:off x="4191000" y="3733800"/>
            <a:ext cx="2971800" cy="1200150"/>
          </a:xfrm>
          <a:prstGeom prst="rect">
            <a:avLst/>
          </a:prstGeom>
          <a:solidFill>
            <a:schemeClr val="folHlink"/>
          </a:solidFill>
          <a:ln w="9525">
            <a:solidFill>
              <a:schemeClr val="tx1"/>
            </a:solidFill>
            <a:miter lim="800000"/>
          </a:ln>
        </p:spPr>
        <p:txBody>
          <a:bodyPr>
            <a:spAutoFit/>
          </a:bodyPr>
          <a:lstStyle/>
          <a:p>
            <a:r>
              <a:rPr lang="zh-CN" altLang="en-US" sz="3600" i="0" u="none">
                <a:ea typeface="STXinwei" panose="02010800040101010101" pitchFamily="2" charset="-122"/>
              </a:rPr>
              <a:t>语义分析和</a:t>
            </a:r>
          </a:p>
          <a:p>
            <a:r>
              <a:rPr lang="zh-CN" altLang="en-US" sz="3600" i="0" u="none">
                <a:ea typeface="STXinwei" panose="02010800040101010101" pitchFamily="2" charset="-122"/>
              </a:rPr>
              <a:t>中间代码生成</a:t>
            </a:r>
          </a:p>
        </p:txBody>
      </p:sp>
      <p:sp>
        <p:nvSpPr>
          <p:cNvPr id="19462" name="Text Box 7"/>
          <p:cNvSpPr txBox="1">
            <a:spLocks noChangeArrowheads="1"/>
          </p:cNvSpPr>
          <p:nvPr/>
        </p:nvSpPr>
        <p:spPr bwMode="auto">
          <a:xfrm>
            <a:off x="1223963" y="3733800"/>
            <a:ext cx="738187" cy="1600200"/>
          </a:xfrm>
          <a:prstGeom prst="rect">
            <a:avLst/>
          </a:prstGeom>
          <a:solidFill>
            <a:schemeClr val="accent1"/>
          </a:solidFill>
          <a:ln w="9525">
            <a:solidFill>
              <a:schemeClr val="tx1"/>
            </a:solidFill>
            <a:miter lim="800000"/>
          </a:ln>
        </p:spPr>
        <p:txBody>
          <a:bodyPr vert="eaVert">
            <a:spAutoFit/>
          </a:bodyPr>
          <a:lstStyle/>
          <a:p>
            <a:pPr>
              <a:spcBef>
                <a:spcPct val="50000"/>
              </a:spcBef>
            </a:pPr>
            <a:r>
              <a:rPr lang="zh-CN" altLang="en-US" sz="3600" i="0" u="none">
                <a:ea typeface="STXinwei" panose="02010800040101010101" pitchFamily="2" charset="-122"/>
              </a:rPr>
              <a:t>源程序</a:t>
            </a:r>
          </a:p>
        </p:txBody>
      </p:sp>
      <p:sp>
        <p:nvSpPr>
          <p:cNvPr id="19463" name="Text Box 8"/>
          <p:cNvSpPr txBox="1">
            <a:spLocks noChangeArrowheads="1"/>
          </p:cNvSpPr>
          <p:nvPr/>
        </p:nvSpPr>
        <p:spPr bwMode="auto">
          <a:xfrm>
            <a:off x="7700963" y="3429000"/>
            <a:ext cx="738187" cy="2057400"/>
          </a:xfrm>
          <a:prstGeom prst="rect">
            <a:avLst/>
          </a:prstGeom>
          <a:solidFill>
            <a:srgbClr val="CCCCFF"/>
          </a:solidFill>
          <a:ln w="9525">
            <a:solidFill>
              <a:schemeClr val="tx1"/>
            </a:solidFill>
            <a:miter lim="800000"/>
          </a:ln>
        </p:spPr>
        <p:txBody>
          <a:bodyPr vert="eaVert">
            <a:spAutoFit/>
          </a:bodyPr>
          <a:lstStyle/>
          <a:p>
            <a:pPr>
              <a:spcBef>
                <a:spcPct val="50000"/>
              </a:spcBef>
            </a:pPr>
            <a:r>
              <a:rPr lang="zh-CN" altLang="en-US" sz="3600" i="0" u="none">
                <a:ea typeface="STXinwei" panose="02010800040101010101" pitchFamily="2" charset="-122"/>
              </a:rPr>
              <a:t>中间代码</a:t>
            </a:r>
          </a:p>
        </p:txBody>
      </p:sp>
      <p:sp>
        <p:nvSpPr>
          <p:cNvPr id="19464" name="Text Box 9"/>
          <p:cNvSpPr txBox="1">
            <a:spLocks noChangeArrowheads="1"/>
          </p:cNvSpPr>
          <p:nvPr/>
        </p:nvSpPr>
        <p:spPr bwMode="auto">
          <a:xfrm>
            <a:off x="3276600" y="5562600"/>
            <a:ext cx="3048000" cy="650875"/>
          </a:xfrm>
          <a:prstGeom prst="rect">
            <a:avLst/>
          </a:prstGeom>
          <a:solidFill>
            <a:srgbClr val="FFCCFF"/>
          </a:solidFill>
          <a:ln w="9525">
            <a:solidFill>
              <a:schemeClr val="tx1"/>
            </a:solidFill>
            <a:miter lim="800000"/>
          </a:ln>
        </p:spPr>
        <p:txBody>
          <a:bodyPr>
            <a:spAutoFit/>
          </a:bodyPr>
          <a:lstStyle/>
          <a:p>
            <a:pPr>
              <a:spcBef>
                <a:spcPct val="50000"/>
              </a:spcBef>
            </a:pPr>
            <a:r>
              <a:rPr lang="zh-CN" altLang="en-US" i="0" u="none"/>
              <a:t> </a:t>
            </a:r>
            <a:r>
              <a:rPr lang="zh-CN" altLang="en-US" sz="3600" i="0" u="none">
                <a:latin typeface="STXinwei" panose="02010800040101010101" pitchFamily="2" charset="-122"/>
                <a:ea typeface="STXinwei" panose="02010800040101010101" pitchFamily="2" charset="-122"/>
              </a:rPr>
              <a:t>符 号 表 管 理</a:t>
            </a:r>
          </a:p>
        </p:txBody>
      </p:sp>
      <p:sp>
        <p:nvSpPr>
          <p:cNvPr id="19465" name="Text Box 10"/>
          <p:cNvSpPr txBox="1">
            <a:spLocks noChangeArrowheads="1"/>
          </p:cNvSpPr>
          <p:nvPr/>
        </p:nvSpPr>
        <p:spPr bwMode="auto">
          <a:xfrm>
            <a:off x="2286000" y="1563688"/>
            <a:ext cx="4572000" cy="650875"/>
          </a:xfrm>
          <a:prstGeom prst="rect">
            <a:avLst/>
          </a:prstGeom>
          <a:solidFill>
            <a:schemeClr val="folHlink"/>
          </a:solidFill>
          <a:ln w="9525">
            <a:solidFill>
              <a:schemeClr val="tx1"/>
            </a:solidFill>
            <a:miter lim="800000"/>
          </a:ln>
        </p:spPr>
        <p:txBody>
          <a:bodyPr>
            <a:spAutoFit/>
          </a:bodyPr>
          <a:lstStyle/>
          <a:p>
            <a:pPr>
              <a:spcBef>
                <a:spcPct val="50000"/>
              </a:spcBef>
            </a:pPr>
            <a:r>
              <a:rPr lang="zh-CN" altLang="en-US" i="0" u="none"/>
              <a:t>  </a:t>
            </a:r>
            <a:r>
              <a:rPr lang="zh-CN" altLang="en-US" sz="3600" i="0" u="none">
                <a:latin typeface="STXinwei" panose="02010800040101010101" pitchFamily="2" charset="-122"/>
                <a:ea typeface="STXinwei" panose="02010800040101010101" pitchFamily="2" charset="-122"/>
              </a:rPr>
              <a:t>错 误 的 诊 查 处 理</a:t>
            </a:r>
          </a:p>
        </p:txBody>
      </p:sp>
      <p:sp>
        <p:nvSpPr>
          <p:cNvPr id="19466" name="Line 11"/>
          <p:cNvSpPr>
            <a:spLocks noChangeShapeType="1"/>
          </p:cNvSpPr>
          <p:nvPr/>
        </p:nvSpPr>
        <p:spPr bwMode="auto">
          <a:xfrm>
            <a:off x="1981200" y="4495800"/>
            <a:ext cx="457200" cy="0"/>
          </a:xfrm>
          <a:prstGeom prst="line">
            <a:avLst/>
          </a:prstGeom>
          <a:noFill/>
          <a:ln w="9525">
            <a:solidFill>
              <a:srgbClr val="003399"/>
            </a:solidFill>
            <a:round/>
            <a:tailEnd type="triangle" w="med" len="med"/>
          </a:ln>
        </p:spPr>
        <p:txBody>
          <a:bodyPr wrap="none" anchor="ctr"/>
          <a:lstStyle/>
          <a:p>
            <a:endParaRPr lang="zh-CN" altLang="en-US"/>
          </a:p>
        </p:txBody>
      </p:sp>
      <p:sp>
        <p:nvSpPr>
          <p:cNvPr id="19467" name="Line 12"/>
          <p:cNvSpPr>
            <a:spLocks noChangeShapeType="1"/>
          </p:cNvSpPr>
          <p:nvPr/>
        </p:nvSpPr>
        <p:spPr bwMode="auto">
          <a:xfrm>
            <a:off x="7162800" y="4343400"/>
            <a:ext cx="533400" cy="0"/>
          </a:xfrm>
          <a:prstGeom prst="line">
            <a:avLst/>
          </a:prstGeom>
          <a:noFill/>
          <a:ln w="9525">
            <a:solidFill>
              <a:srgbClr val="003399"/>
            </a:solidFill>
            <a:round/>
            <a:tailEnd type="triangle" w="med" len="med"/>
          </a:ln>
        </p:spPr>
        <p:txBody>
          <a:bodyPr wrap="none" anchor="ctr"/>
          <a:lstStyle/>
          <a:p>
            <a:endParaRPr lang="zh-CN" altLang="en-US"/>
          </a:p>
        </p:txBody>
      </p:sp>
      <p:sp>
        <p:nvSpPr>
          <p:cNvPr id="19468" name="Line 13"/>
          <p:cNvSpPr>
            <a:spLocks noChangeShapeType="1"/>
          </p:cNvSpPr>
          <p:nvPr/>
        </p:nvSpPr>
        <p:spPr bwMode="auto">
          <a:xfrm flipH="1">
            <a:off x="2971800" y="3163888"/>
            <a:ext cx="914400" cy="528637"/>
          </a:xfrm>
          <a:prstGeom prst="line">
            <a:avLst/>
          </a:prstGeom>
          <a:noFill/>
          <a:ln w="9525">
            <a:solidFill>
              <a:srgbClr val="003399"/>
            </a:solidFill>
            <a:round/>
            <a:tailEnd type="triangle" w="med" len="med"/>
          </a:ln>
        </p:spPr>
        <p:txBody>
          <a:bodyPr wrap="none" anchor="ctr"/>
          <a:lstStyle/>
          <a:p>
            <a:endParaRPr lang="zh-CN" altLang="en-US"/>
          </a:p>
        </p:txBody>
      </p:sp>
      <p:sp>
        <p:nvSpPr>
          <p:cNvPr id="19469" name="Line 14"/>
          <p:cNvSpPr>
            <a:spLocks noChangeShapeType="1"/>
          </p:cNvSpPr>
          <p:nvPr/>
        </p:nvSpPr>
        <p:spPr bwMode="auto">
          <a:xfrm flipV="1">
            <a:off x="3276600" y="3121025"/>
            <a:ext cx="1066800" cy="615950"/>
          </a:xfrm>
          <a:prstGeom prst="line">
            <a:avLst/>
          </a:prstGeom>
          <a:noFill/>
          <a:ln w="9525">
            <a:solidFill>
              <a:srgbClr val="003399"/>
            </a:solidFill>
            <a:round/>
            <a:tailEnd type="triangle" w="med" len="med"/>
          </a:ln>
        </p:spPr>
        <p:txBody>
          <a:bodyPr wrap="none" anchor="ctr"/>
          <a:lstStyle/>
          <a:p>
            <a:endParaRPr lang="zh-CN" altLang="en-US"/>
          </a:p>
        </p:txBody>
      </p:sp>
      <p:sp>
        <p:nvSpPr>
          <p:cNvPr id="19470" name="Line 15"/>
          <p:cNvSpPr>
            <a:spLocks noChangeShapeType="1"/>
          </p:cNvSpPr>
          <p:nvPr/>
        </p:nvSpPr>
        <p:spPr bwMode="auto">
          <a:xfrm>
            <a:off x="5181600" y="3162300"/>
            <a:ext cx="533400" cy="533400"/>
          </a:xfrm>
          <a:prstGeom prst="line">
            <a:avLst/>
          </a:prstGeom>
          <a:noFill/>
          <a:ln w="9525">
            <a:solidFill>
              <a:srgbClr val="003399"/>
            </a:solidFill>
            <a:round/>
            <a:tailEnd type="triangle" w="med" len="med"/>
          </a:ln>
        </p:spPr>
        <p:txBody>
          <a:bodyPr wrap="none" anchor="ctr"/>
          <a:lstStyle/>
          <a:p>
            <a:endParaRPr lang="zh-CN" altLang="en-US"/>
          </a:p>
        </p:txBody>
      </p:sp>
      <p:sp>
        <p:nvSpPr>
          <p:cNvPr id="19471" name="Line 17"/>
          <p:cNvSpPr>
            <a:spLocks noChangeShapeType="1"/>
          </p:cNvSpPr>
          <p:nvPr/>
        </p:nvSpPr>
        <p:spPr bwMode="auto">
          <a:xfrm>
            <a:off x="3352800" y="4953000"/>
            <a:ext cx="533400" cy="5334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2" name="Line 18"/>
          <p:cNvSpPr>
            <a:spLocks noChangeShapeType="1"/>
          </p:cNvSpPr>
          <p:nvPr/>
        </p:nvSpPr>
        <p:spPr bwMode="auto">
          <a:xfrm flipH="1">
            <a:off x="5429250" y="4953000"/>
            <a:ext cx="742950" cy="619125"/>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3" name="Line 19"/>
          <p:cNvSpPr>
            <a:spLocks noChangeShapeType="1"/>
          </p:cNvSpPr>
          <p:nvPr/>
        </p:nvSpPr>
        <p:spPr bwMode="auto">
          <a:xfrm>
            <a:off x="2743200" y="2130425"/>
            <a:ext cx="0" cy="16764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4" name="Line 20"/>
          <p:cNvSpPr>
            <a:spLocks noChangeShapeType="1"/>
          </p:cNvSpPr>
          <p:nvPr/>
        </p:nvSpPr>
        <p:spPr bwMode="auto">
          <a:xfrm>
            <a:off x="4568825" y="2133600"/>
            <a:ext cx="0" cy="3810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5" name="Line 21"/>
          <p:cNvSpPr>
            <a:spLocks noChangeShapeType="1"/>
          </p:cNvSpPr>
          <p:nvPr/>
        </p:nvSpPr>
        <p:spPr bwMode="auto">
          <a:xfrm>
            <a:off x="6172200" y="2209800"/>
            <a:ext cx="0" cy="1524000"/>
          </a:xfrm>
          <a:prstGeom prst="line">
            <a:avLst/>
          </a:prstGeom>
          <a:noFill/>
          <a:ln w="9525">
            <a:solidFill>
              <a:srgbClr val="003399"/>
            </a:solidFill>
            <a:round/>
            <a:headEnd type="triangle" w="med" len="med"/>
            <a:tailEnd type="triangle" w="med" len="med"/>
          </a:ln>
        </p:spPr>
        <p:txBody>
          <a:bodyPr wrap="none" anchor="ctr"/>
          <a:lstStyle/>
          <a:p>
            <a:endParaRPr lang="zh-CN" altLang="en-US"/>
          </a:p>
        </p:txBody>
      </p:sp>
      <p:sp>
        <p:nvSpPr>
          <p:cNvPr id="19476" name="Line 23"/>
          <p:cNvSpPr>
            <a:spLocks noChangeShapeType="1"/>
          </p:cNvSpPr>
          <p:nvPr/>
        </p:nvSpPr>
        <p:spPr bwMode="auto">
          <a:xfrm flipH="1" flipV="1">
            <a:off x="4800600" y="3162300"/>
            <a:ext cx="533400" cy="533400"/>
          </a:xfrm>
          <a:prstGeom prst="line">
            <a:avLst/>
          </a:prstGeom>
          <a:noFill/>
          <a:ln w="9525">
            <a:solidFill>
              <a:srgbClr val="003399"/>
            </a:solidFill>
            <a:round/>
            <a:tailEnd type="triangle" w="med" len="med"/>
          </a:ln>
        </p:spPr>
        <p:txBody>
          <a:bodyPr wrap="none" anchor="ctr"/>
          <a:lstStyle/>
          <a:p>
            <a:endParaRPr lang="zh-CN" altLang="en-US"/>
          </a:p>
        </p:txBody>
      </p:sp>
      <p:sp>
        <p:nvSpPr>
          <p:cNvPr id="19477" name="Rectangle 24"/>
          <p:cNvSpPr>
            <a:spLocks noChangeArrowheads="1"/>
          </p:cNvSpPr>
          <p:nvPr/>
        </p:nvSpPr>
        <p:spPr bwMode="auto">
          <a:xfrm>
            <a:off x="685800" y="566738"/>
            <a:ext cx="7699375" cy="646112"/>
          </a:xfrm>
          <a:prstGeom prst="rect">
            <a:avLst/>
          </a:prstGeom>
          <a:noFill/>
          <a:ln w="3175">
            <a:noFill/>
            <a:miter lim="800000"/>
          </a:ln>
        </p:spPr>
        <p:txBody>
          <a:bodyPr wrap="none">
            <a:spAutoFit/>
          </a:bodyPr>
          <a:lstStyle/>
          <a:p>
            <a:pPr fontAlgn="ctr"/>
            <a:r>
              <a:rPr lang="en-US" altLang="zh-CN" sz="3600" i="0" u="none">
                <a:latin typeface="STXinwei" panose="02010800040101010101" pitchFamily="2" charset="-122"/>
                <a:ea typeface="STXinwei" panose="02010800040101010101" pitchFamily="2" charset="-122"/>
              </a:rPr>
              <a:t>(</a:t>
            </a:r>
            <a:r>
              <a:rPr lang="zh-CN" altLang="en-US" sz="3600" i="0" u="none">
                <a:latin typeface="STXinwei" panose="02010800040101010101" pitchFamily="2" charset="-122"/>
                <a:ea typeface="STXinwei" panose="02010800040101010101" pitchFamily="2" charset="-122"/>
              </a:rPr>
              <a:t>2</a:t>
            </a:r>
            <a:r>
              <a:rPr lang="en-US" altLang="zh-CN" sz="3600" i="0" u="none">
                <a:latin typeface="STXinwei" panose="02010800040101010101" pitchFamily="2" charset="-122"/>
                <a:ea typeface="STXinwei" panose="02010800040101010101" pitchFamily="2" charset="-122"/>
              </a:rPr>
              <a:t>)</a:t>
            </a:r>
            <a:r>
              <a:rPr lang="zh-CN" altLang="en-US" sz="3600" i="0" u="none">
                <a:latin typeface="STXinwei" panose="02010800040101010101" pitchFamily="2" charset="-122"/>
                <a:ea typeface="STXinwei" panose="02010800040101010101" pitchFamily="2" charset="-122"/>
              </a:rPr>
              <a:t>作为语法分析和语义分析的子程序</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a:spLocks noGrp="1"/>
          </p:cNvSpPr>
          <p:nvPr>
            <p:ph type="sldNum" sz="quarter" idx="12"/>
          </p:nvPr>
        </p:nvSpPr>
        <p:spPr>
          <a:noFill/>
        </p:spPr>
        <p:txBody>
          <a:bodyPr/>
          <a:lstStyle/>
          <a:p>
            <a:fld id="{878BCA08-C80A-4712-8353-E4B874943319}" type="slidenum">
              <a:rPr lang="zh-CN" altLang="en-US" smtClean="0"/>
              <a:t>110</a:t>
            </a:fld>
            <a:endParaRPr lang="en-US" altLang="zh-CN" smtClean="0"/>
          </a:p>
        </p:txBody>
      </p:sp>
      <p:sp>
        <p:nvSpPr>
          <p:cNvPr id="99331" name="Text Box 2"/>
          <p:cNvSpPr txBox="1">
            <a:spLocks noChangeArrowheads="1"/>
          </p:cNvSpPr>
          <p:nvPr/>
        </p:nvSpPr>
        <p:spPr bwMode="auto">
          <a:xfrm>
            <a:off x="3810000" y="606425"/>
            <a:ext cx="1412875" cy="1149350"/>
          </a:xfrm>
          <a:prstGeom prst="rect">
            <a:avLst/>
          </a:prstGeom>
          <a:solidFill>
            <a:schemeClr val="bg1"/>
          </a:solidFill>
          <a:ln w="9525">
            <a:solidFill>
              <a:schemeClr val="tx1"/>
            </a:solidFill>
            <a:miter lim="800000"/>
          </a:ln>
        </p:spPr>
        <p:txBody>
          <a:bodyPr wrap="none" anchor="ctr">
            <a:spAutoFit/>
          </a:bodyPr>
          <a:lstStyle/>
          <a:p>
            <a:pPr algn="ctr" fontAlgn="ctr">
              <a:spcBef>
                <a:spcPct val="15000"/>
              </a:spcBef>
            </a:pPr>
            <a:r>
              <a:rPr lang="en-US" altLang="zh-CN"/>
              <a:t>C</a:t>
            </a:r>
          </a:p>
          <a:p>
            <a:pPr algn="ctr" fontAlgn="ctr">
              <a:spcBef>
                <a:spcPct val="15000"/>
              </a:spcBef>
            </a:pPr>
            <a:r>
              <a:rPr lang="zh-CN" altLang="en-US">
                <a:ea typeface="STXinwei" panose="02010800040101010101" pitchFamily="2" charset="-122"/>
              </a:rPr>
              <a:t>编译器</a:t>
            </a:r>
          </a:p>
        </p:txBody>
      </p:sp>
      <p:sp>
        <p:nvSpPr>
          <p:cNvPr id="99332" name="Line 3"/>
          <p:cNvSpPr>
            <a:spLocks noChangeShapeType="1"/>
          </p:cNvSpPr>
          <p:nvPr/>
        </p:nvSpPr>
        <p:spPr bwMode="auto">
          <a:xfrm>
            <a:off x="2667000" y="1219200"/>
            <a:ext cx="1066800" cy="0"/>
          </a:xfrm>
          <a:prstGeom prst="line">
            <a:avLst/>
          </a:prstGeom>
          <a:noFill/>
          <a:ln w="9525">
            <a:solidFill>
              <a:schemeClr val="tx1"/>
            </a:solidFill>
            <a:round/>
            <a:tailEnd type="triangle" w="med" len="med"/>
          </a:ln>
        </p:spPr>
        <p:txBody>
          <a:bodyPr wrap="none" anchor="ctr"/>
          <a:lstStyle/>
          <a:p>
            <a:endParaRPr lang="zh-CN" altLang="en-US"/>
          </a:p>
        </p:txBody>
      </p:sp>
      <p:sp>
        <p:nvSpPr>
          <p:cNvPr id="99333" name="Line 4"/>
          <p:cNvSpPr>
            <a:spLocks noChangeShapeType="1"/>
          </p:cNvSpPr>
          <p:nvPr/>
        </p:nvSpPr>
        <p:spPr bwMode="auto">
          <a:xfrm>
            <a:off x="5257800" y="1219200"/>
            <a:ext cx="838200" cy="0"/>
          </a:xfrm>
          <a:prstGeom prst="line">
            <a:avLst/>
          </a:prstGeom>
          <a:noFill/>
          <a:ln w="9525">
            <a:solidFill>
              <a:schemeClr val="tx1"/>
            </a:solidFill>
            <a:round/>
            <a:tailEnd type="triangle" w="med" len="med"/>
          </a:ln>
        </p:spPr>
        <p:txBody>
          <a:bodyPr wrap="none" anchor="ctr"/>
          <a:lstStyle/>
          <a:p>
            <a:endParaRPr lang="zh-CN" altLang="en-US"/>
          </a:p>
        </p:txBody>
      </p:sp>
      <p:sp>
        <p:nvSpPr>
          <p:cNvPr id="99334" name="Text Box 5"/>
          <p:cNvSpPr txBox="1">
            <a:spLocks noChangeArrowheads="1"/>
          </p:cNvSpPr>
          <p:nvPr/>
        </p:nvSpPr>
        <p:spPr bwMode="auto">
          <a:xfrm>
            <a:off x="798513" y="852488"/>
            <a:ext cx="1606550" cy="579437"/>
          </a:xfrm>
          <a:prstGeom prst="rect">
            <a:avLst/>
          </a:prstGeom>
          <a:noFill/>
          <a:ln w="9525">
            <a:noFill/>
            <a:miter lim="800000"/>
          </a:ln>
        </p:spPr>
        <p:txBody>
          <a:bodyPr wrap="none" anchor="ctr">
            <a:spAutoFit/>
          </a:bodyPr>
          <a:lstStyle/>
          <a:p>
            <a:pPr algn="ctr" fontAlgn="ctr">
              <a:spcBef>
                <a:spcPct val="50000"/>
              </a:spcBef>
            </a:pPr>
            <a:r>
              <a:rPr lang="en-US" altLang="en-US"/>
              <a:t>Lex.yy.c</a:t>
            </a:r>
            <a:endParaRPr lang="en-US" altLang="zh-CN"/>
          </a:p>
        </p:txBody>
      </p:sp>
      <p:sp>
        <p:nvSpPr>
          <p:cNvPr id="99335" name="Text Box 6"/>
          <p:cNvSpPr txBox="1">
            <a:spLocks noChangeArrowheads="1"/>
          </p:cNvSpPr>
          <p:nvPr/>
        </p:nvSpPr>
        <p:spPr bwMode="auto">
          <a:xfrm>
            <a:off x="6324600" y="914400"/>
            <a:ext cx="985838" cy="579438"/>
          </a:xfrm>
          <a:prstGeom prst="rect">
            <a:avLst/>
          </a:prstGeom>
          <a:noFill/>
          <a:ln w="9525">
            <a:noFill/>
            <a:miter lim="800000"/>
          </a:ln>
        </p:spPr>
        <p:txBody>
          <a:bodyPr wrap="none" anchor="ctr">
            <a:spAutoFit/>
          </a:bodyPr>
          <a:lstStyle/>
          <a:p>
            <a:pPr algn="ctr" fontAlgn="ctr">
              <a:spcBef>
                <a:spcPct val="50000"/>
              </a:spcBef>
            </a:pPr>
            <a:r>
              <a:rPr lang="en-US" altLang="zh-CN"/>
              <a:t>a.out</a:t>
            </a:r>
          </a:p>
        </p:txBody>
      </p:sp>
      <p:sp>
        <p:nvSpPr>
          <p:cNvPr id="99336" name="Rectangle 9"/>
          <p:cNvSpPr>
            <a:spLocks noChangeArrowheads="1"/>
          </p:cNvSpPr>
          <p:nvPr/>
        </p:nvSpPr>
        <p:spPr bwMode="auto">
          <a:xfrm>
            <a:off x="3581400" y="2514600"/>
            <a:ext cx="1600200" cy="990600"/>
          </a:xfrm>
          <a:prstGeom prst="rect">
            <a:avLst/>
          </a:prstGeom>
          <a:solidFill>
            <a:schemeClr val="bg1"/>
          </a:solidFill>
          <a:ln w="9525">
            <a:solidFill>
              <a:schemeClr val="tx1"/>
            </a:solidFill>
            <a:miter lim="800000"/>
          </a:ln>
        </p:spPr>
        <p:txBody>
          <a:bodyPr wrap="none" anchor="ctr"/>
          <a:lstStyle/>
          <a:p>
            <a:endParaRPr lang="zh-CN" altLang="en-US"/>
          </a:p>
        </p:txBody>
      </p:sp>
      <p:sp>
        <p:nvSpPr>
          <p:cNvPr id="99337" name="Text Box 11"/>
          <p:cNvSpPr txBox="1">
            <a:spLocks noChangeArrowheads="1"/>
          </p:cNvSpPr>
          <p:nvPr/>
        </p:nvSpPr>
        <p:spPr bwMode="auto">
          <a:xfrm>
            <a:off x="3890963" y="2697163"/>
            <a:ext cx="985837" cy="579437"/>
          </a:xfrm>
          <a:prstGeom prst="rect">
            <a:avLst/>
          </a:prstGeom>
          <a:noFill/>
          <a:ln w="9525">
            <a:noFill/>
            <a:miter lim="800000"/>
          </a:ln>
        </p:spPr>
        <p:txBody>
          <a:bodyPr wrap="none" anchor="ctr">
            <a:spAutoFit/>
          </a:bodyPr>
          <a:lstStyle/>
          <a:p>
            <a:pPr algn="ctr" fontAlgn="ctr"/>
            <a:r>
              <a:rPr lang="en-US" altLang="zh-CN"/>
              <a:t>a.out</a:t>
            </a:r>
          </a:p>
        </p:txBody>
      </p:sp>
      <p:sp>
        <p:nvSpPr>
          <p:cNvPr id="99338" name="Line 13"/>
          <p:cNvSpPr>
            <a:spLocks noChangeShapeType="1"/>
          </p:cNvSpPr>
          <p:nvPr/>
        </p:nvSpPr>
        <p:spPr bwMode="auto">
          <a:xfrm>
            <a:off x="2667000" y="3048000"/>
            <a:ext cx="914400" cy="0"/>
          </a:xfrm>
          <a:prstGeom prst="line">
            <a:avLst/>
          </a:prstGeom>
          <a:noFill/>
          <a:ln w="9525">
            <a:solidFill>
              <a:schemeClr val="tx1"/>
            </a:solidFill>
            <a:round/>
            <a:tailEnd type="triangle" w="med" len="med"/>
          </a:ln>
        </p:spPr>
        <p:txBody>
          <a:bodyPr wrap="none" anchor="ctr"/>
          <a:lstStyle/>
          <a:p>
            <a:endParaRPr lang="zh-CN" altLang="en-US"/>
          </a:p>
        </p:txBody>
      </p:sp>
      <p:sp>
        <p:nvSpPr>
          <p:cNvPr id="99339" name="Line 14"/>
          <p:cNvSpPr>
            <a:spLocks noChangeShapeType="1"/>
          </p:cNvSpPr>
          <p:nvPr/>
        </p:nvSpPr>
        <p:spPr bwMode="auto">
          <a:xfrm>
            <a:off x="5181600" y="2971800"/>
            <a:ext cx="914400" cy="0"/>
          </a:xfrm>
          <a:prstGeom prst="line">
            <a:avLst/>
          </a:prstGeom>
          <a:noFill/>
          <a:ln w="9525">
            <a:solidFill>
              <a:schemeClr val="tx1"/>
            </a:solidFill>
            <a:round/>
            <a:tailEnd type="triangle" w="med" len="med"/>
          </a:ln>
        </p:spPr>
        <p:txBody>
          <a:bodyPr wrap="none" anchor="ctr"/>
          <a:lstStyle/>
          <a:p>
            <a:endParaRPr lang="zh-CN" altLang="en-US"/>
          </a:p>
        </p:txBody>
      </p:sp>
      <p:sp>
        <p:nvSpPr>
          <p:cNvPr id="99340" name="Text Box 15"/>
          <p:cNvSpPr txBox="1">
            <a:spLocks noChangeArrowheads="1"/>
          </p:cNvSpPr>
          <p:nvPr/>
        </p:nvSpPr>
        <p:spPr bwMode="auto">
          <a:xfrm>
            <a:off x="1263650" y="2719388"/>
            <a:ext cx="1403350" cy="579437"/>
          </a:xfrm>
          <a:prstGeom prst="rect">
            <a:avLst/>
          </a:prstGeom>
          <a:noFill/>
          <a:ln w="9525">
            <a:noFill/>
            <a:miter lim="800000"/>
          </a:ln>
        </p:spPr>
        <p:txBody>
          <a:bodyPr wrap="none" anchor="ctr">
            <a:spAutoFit/>
          </a:bodyPr>
          <a:lstStyle/>
          <a:p>
            <a:pPr algn="ctr" fontAlgn="ctr">
              <a:spcBef>
                <a:spcPct val="50000"/>
              </a:spcBef>
            </a:pPr>
            <a:r>
              <a:rPr lang="zh-CN" altLang="en-US">
                <a:ea typeface="STXinwei" panose="02010800040101010101" pitchFamily="2" charset="-122"/>
              </a:rPr>
              <a:t>输入流</a:t>
            </a:r>
          </a:p>
        </p:txBody>
      </p:sp>
      <p:sp>
        <p:nvSpPr>
          <p:cNvPr id="99341" name="Text Box 16"/>
          <p:cNvSpPr txBox="1">
            <a:spLocks noChangeArrowheads="1"/>
          </p:cNvSpPr>
          <p:nvPr/>
        </p:nvSpPr>
        <p:spPr bwMode="auto">
          <a:xfrm>
            <a:off x="6096000" y="2697163"/>
            <a:ext cx="1809750" cy="579437"/>
          </a:xfrm>
          <a:prstGeom prst="rect">
            <a:avLst/>
          </a:prstGeom>
          <a:noFill/>
          <a:ln w="9525">
            <a:noFill/>
            <a:miter lim="800000"/>
          </a:ln>
        </p:spPr>
        <p:txBody>
          <a:bodyPr wrap="none" anchor="ctr">
            <a:spAutoFit/>
          </a:bodyPr>
          <a:lstStyle/>
          <a:p>
            <a:pPr algn="ctr" fontAlgn="ctr">
              <a:spcBef>
                <a:spcPct val="50000"/>
              </a:spcBef>
            </a:pPr>
            <a:r>
              <a:rPr lang="zh-CN" altLang="en-US">
                <a:ea typeface="STXinwei" panose="02010800040101010101" pitchFamily="2" charset="-122"/>
              </a:rPr>
              <a:t>单词序列</a:t>
            </a:r>
          </a:p>
        </p:txBody>
      </p:sp>
    </p:spTree>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a:spLocks noGrp="1"/>
          </p:cNvSpPr>
          <p:nvPr>
            <p:ph type="sldNum" sz="quarter" idx="12"/>
          </p:nvPr>
        </p:nvSpPr>
        <p:spPr>
          <a:noFill/>
        </p:spPr>
        <p:txBody>
          <a:bodyPr/>
          <a:lstStyle/>
          <a:p>
            <a:fld id="{29EFD77B-6E54-4AF4-A493-9CDCF300776E}" type="slidenum">
              <a:rPr lang="zh-CN" altLang="en-US" smtClean="0"/>
              <a:t>111</a:t>
            </a:fld>
            <a:endParaRPr lang="en-US" altLang="zh-CN" smtClean="0"/>
          </a:p>
        </p:txBody>
      </p:sp>
      <p:sp>
        <p:nvSpPr>
          <p:cNvPr id="100355" name="Text Box 3"/>
          <p:cNvSpPr txBox="1">
            <a:spLocks noChangeArrowheads="1"/>
          </p:cNvSpPr>
          <p:nvPr/>
        </p:nvSpPr>
        <p:spPr bwMode="auto">
          <a:xfrm>
            <a:off x="1143000" y="3000375"/>
            <a:ext cx="7639050" cy="2925763"/>
          </a:xfrm>
          <a:prstGeom prst="rect">
            <a:avLst/>
          </a:prstGeom>
          <a:solidFill>
            <a:schemeClr val="bg1"/>
          </a:solidFill>
          <a:ln w="9525">
            <a:solidFill>
              <a:schemeClr val="tx1"/>
            </a:solidFill>
            <a:miter lim="800000"/>
          </a:ln>
        </p:spPr>
        <p:txBody>
          <a:bodyPr anchor="ctr">
            <a:spAutoFit/>
          </a:bodyPr>
          <a:lstStyle/>
          <a:p>
            <a:pPr algn="ctr" fontAlgn="ctr">
              <a:spcBef>
                <a:spcPct val="20000"/>
              </a:spcBef>
            </a:pPr>
            <a:r>
              <a:rPr lang="zh-CN" altLang="en-US">
                <a:latin typeface="STXinwei" panose="02010800040101010101" pitchFamily="2" charset="-122"/>
                <a:ea typeface="STXinwei" panose="02010800040101010101" pitchFamily="2" charset="-122"/>
              </a:rPr>
              <a:t>声明</a:t>
            </a:r>
          </a:p>
          <a:p>
            <a:pPr algn="ctr" fontAlgn="ctr">
              <a:spcBef>
                <a:spcPct val="20000"/>
              </a:spcBef>
            </a:pPr>
            <a:r>
              <a:rPr lang="zh-CN" altLang="en-US">
                <a:latin typeface="STXinwei" panose="02010800040101010101" pitchFamily="2" charset="-122"/>
                <a:ea typeface="STXinwei" panose="02010800040101010101" pitchFamily="2" charset="-122"/>
              </a:rPr>
              <a:t>%%</a:t>
            </a:r>
          </a:p>
          <a:p>
            <a:pPr algn="ctr" fontAlgn="ctr">
              <a:spcBef>
                <a:spcPct val="20000"/>
              </a:spcBef>
            </a:pPr>
            <a:r>
              <a:rPr lang="zh-CN" altLang="en-US">
                <a:latin typeface="STXinwei" panose="02010800040101010101" pitchFamily="2" charset="-122"/>
                <a:ea typeface="STXinwei" panose="02010800040101010101" pitchFamily="2" charset="-122"/>
              </a:rPr>
              <a:t>翻译规则</a:t>
            </a:r>
          </a:p>
          <a:p>
            <a:pPr algn="ctr" fontAlgn="ctr">
              <a:spcBef>
                <a:spcPct val="20000"/>
              </a:spcBef>
            </a:pPr>
            <a:r>
              <a:rPr lang="zh-CN" altLang="en-US">
                <a:latin typeface="STXinwei" panose="02010800040101010101" pitchFamily="2" charset="-122"/>
                <a:ea typeface="STXinwei" panose="02010800040101010101" pitchFamily="2" charset="-122"/>
              </a:rPr>
              <a:t>%%</a:t>
            </a:r>
          </a:p>
          <a:p>
            <a:pPr algn="ctr" fontAlgn="ctr">
              <a:spcBef>
                <a:spcPct val="20000"/>
              </a:spcBef>
            </a:pPr>
            <a:r>
              <a:rPr lang="zh-CN" altLang="en-US">
                <a:latin typeface="STXinwei" panose="02010800040101010101" pitchFamily="2" charset="-122"/>
                <a:ea typeface="STXinwei" panose="02010800040101010101" pitchFamily="2" charset="-122"/>
              </a:rPr>
              <a:t>辅助过程</a:t>
            </a:r>
            <a:endParaRPr lang="en-US" altLang="zh-CN">
              <a:latin typeface="STXinwei" panose="02010800040101010101" pitchFamily="2" charset="-122"/>
              <a:ea typeface="STXinwei" panose="02010800040101010101" pitchFamily="2" charset="-122"/>
            </a:endParaRPr>
          </a:p>
        </p:txBody>
      </p:sp>
      <p:sp>
        <p:nvSpPr>
          <p:cNvPr id="100356" name="Text Box 17"/>
          <p:cNvSpPr txBox="1">
            <a:spLocks noChangeArrowheads="1"/>
          </p:cNvSpPr>
          <p:nvPr/>
        </p:nvSpPr>
        <p:spPr bwMode="auto">
          <a:xfrm>
            <a:off x="1285875" y="714375"/>
            <a:ext cx="7358063" cy="1320800"/>
          </a:xfrm>
          <a:prstGeom prst="rect">
            <a:avLst/>
          </a:prstGeom>
          <a:solidFill>
            <a:schemeClr val="bg1"/>
          </a:solidFill>
          <a:ln w="9525">
            <a:solidFill>
              <a:schemeClr val="tx1"/>
            </a:solidFill>
            <a:miter lim="800000"/>
          </a:ln>
        </p:spPr>
        <p:txBody>
          <a:bodyPr anchor="ctr">
            <a:spAutoFit/>
          </a:bodyPr>
          <a:lstStyle/>
          <a:p>
            <a:pPr fontAlgn="ctr">
              <a:spcBef>
                <a:spcPct val="50000"/>
              </a:spcBef>
            </a:pPr>
            <a:r>
              <a:rPr lang="en-US" altLang="zh-CN" i="0">
                <a:solidFill>
                  <a:srgbClr val="FF0000"/>
                </a:solidFill>
                <a:latin typeface="STXinwei" panose="02010800040101010101" pitchFamily="2" charset="-122"/>
                <a:ea typeface="STXinwei" panose="02010800040101010101" pitchFamily="2" charset="-122"/>
              </a:rPr>
              <a:t>lex</a:t>
            </a:r>
            <a:r>
              <a:rPr lang="zh-CN" altLang="en-US" i="0">
                <a:solidFill>
                  <a:srgbClr val="FF0000"/>
                </a:solidFill>
                <a:latin typeface="STXinwei" panose="02010800040101010101" pitchFamily="2" charset="-122"/>
                <a:ea typeface="STXinwei" panose="02010800040101010101" pitchFamily="2" charset="-122"/>
              </a:rPr>
              <a:t>源程序</a:t>
            </a:r>
          </a:p>
          <a:p>
            <a:pPr fontAlgn="ctr">
              <a:spcBef>
                <a:spcPct val="50000"/>
              </a:spcBef>
            </a:pPr>
            <a:r>
              <a:rPr lang="zh-CN" altLang="en-US">
                <a:latin typeface="STXinwei" panose="02010800040101010101" pitchFamily="2" charset="-122"/>
                <a:ea typeface="STXinwei" panose="02010800040101010101" pitchFamily="2" charset="-122"/>
              </a:rPr>
              <a:t>        </a:t>
            </a:r>
            <a:r>
              <a:rPr lang="en-US" altLang="zh-CN">
                <a:latin typeface="STXinwei" panose="02010800040101010101" pitchFamily="2" charset="-122"/>
                <a:ea typeface="STXinwei" panose="02010800040101010101" pitchFamily="2" charset="-122"/>
              </a:rPr>
              <a:t>lex</a:t>
            </a:r>
            <a:r>
              <a:rPr lang="zh-CN" altLang="en-US">
                <a:latin typeface="STXinwei" panose="02010800040101010101" pitchFamily="2" charset="-122"/>
                <a:ea typeface="STXinwei" panose="02010800040101010101" pitchFamily="2" charset="-122"/>
              </a:rPr>
              <a:t>源程序由三部分组成</a:t>
            </a:r>
          </a:p>
        </p:txBody>
      </p:sp>
    </p:spTree>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p:spPr>
        <p:txBody>
          <a:bodyPr/>
          <a:lstStyle/>
          <a:p>
            <a:fld id="{0A9E5228-B91D-46A1-99C7-8BCF3A57C38D}" type="slidenum">
              <a:rPr lang="zh-CN" altLang="en-US" smtClean="0"/>
              <a:t>112</a:t>
            </a:fld>
            <a:endParaRPr lang="en-US" altLang="zh-CN" smtClean="0"/>
          </a:p>
        </p:txBody>
      </p:sp>
      <p:sp>
        <p:nvSpPr>
          <p:cNvPr id="101379" name="Text Box 4"/>
          <p:cNvSpPr txBox="1">
            <a:spLocks noChangeArrowheads="1"/>
          </p:cNvSpPr>
          <p:nvPr/>
        </p:nvSpPr>
        <p:spPr bwMode="auto">
          <a:xfrm>
            <a:off x="1143000" y="1785938"/>
            <a:ext cx="7608888" cy="3319462"/>
          </a:xfrm>
          <a:prstGeom prst="rect">
            <a:avLst/>
          </a:prstGeom>
          <a:solidFill>
            <a:schemeClr val="bg1"/>
          </a:solidFill>
          <a:ln w="9525">
            <a:solidFill>
              <a:schemeClr val="tx1"/>
            </a:solidFill>
            <a:miter lim="800000"/>
          </a:ln>
        </p:spPr>
        <p:txBody>
          <a:bodyPr anchor="ctr">
            <a:spAutoFit/>
          </a:bodyPr>
          <a:lstStyle/>
          <a:p>
            <a:pPr algn="ctr" fontAlgn="ctr">
              <a:spcBef>
                <a:spcPct val="20000"/>
              </a:spcBef>
            </a:pPr>
            <a:r>
              <a:rPr lang="zh-CN" altLang="en-US">
                <a:latin typeface="STXinwei" panose="02010800040101010101" pitchFamily="2" charset="-122"/>
                <a:ea typeface="STXinwei" panose="02010800040101010101" pitchFamily="2" charset="-122"/>
              </a:rPr>
              <a:t> 声明包括变量，符号常量和正规定义式。</a:t>
            </a:r>
          </a:p>
          <a:p>
            <a:pPr fontAlgn="ctr">
              <a:spcBef>
                <a:spcPct val="20000"/>
              </a:spcBef>
            </a:pPr>
            <a:r>
              <a:rPr lang="zh-CN" altLang="en-US">
                <a:latin typeface="STXinwei" panose="02010800040101010101" pitchFamily="2" charset="-122"/>
                <a:ea typeface="STXinwei" panose="02010800040101010101" pitchFamily="2" charset="-122"/>
              </a:rPr>
              <a:t>      翻译规则的形式为：</a:t>
            </a:r>
          </a:p>
          <a:p>
            <a:pPr fontAlgn="ctr">
              <a:spcBef>
                <a:spcPct val="10000"/>
              </a:spcBef>
            </a:pPr>
            <a:r>
              <a:rPr lang="zh-CN" altLang="en-US">
                <a:latin typeface="STXinwei" panose="02010800040101010101" pitchFamily="2" charset="-122"/>
                <a:ea typeface="STXinwei" panose="02010800040101010101" pitchFamily="2" charset="-122"/>
              </a:rPr>
              <a:t>            </a:t>
            </a:r>
            <a:r>
              <a:rPr lang="en-US" altLang="en-US">
                <a:latin typeface="STXinwei" panose="02010800040101010101" pitchFamily="2" charset="-122"/>
                <a:ea typeface="STXinwei" panose="02010800040101010101" pitchFamily="2" charset="-122"/>
              </a:rPr>
              <a:t>p</a:t>
            </a:r>
            <a:r>
              <a:rPr lang="en-US" altLang="en-US" baseline="-25000">
                <a:latin typeface="STXinwei" panose="02010800040101010101" pitchFamily="2" charset="-122"/>
                <a:ea typeface="STXinwei" panose="02010800040101010101" pitchFamily="2" charset="-122"/>
              </a:rPr>
              <a:t>1</a:t>
            </a:r>
            <a:r>
              <a:rPr lang="en-US" altLang="zh-CN">
                <a:latin typeface="STXinwei" panose="02010800040101010101" pitchFamily="2" charset="-122"/>
                <a:ea typeface="STXinwei" panose="02010800040101010101" pitchFamily="2" charset="-122"/>
              </a:rPr>
              <a:t>              { </a:t>
            </a:r>
            <a:r>
              <a:rPr lang="zh-CN" altLang="en-US">
                <a:latin typeface="STXinwei" panose="02010800040101010101" pitchFamily="2" charset="-122"/>
                <a:ea typeface="STXinwei" panose="02010800040101010101" pitchFamily="2" charset="-122"/>
              </a:rPr>
              <a:t>动作</a:t>
            </a:r>
            <a:r>
              <a:rPr lang="zh-CN" altLang="en-US" baseline="-25000">
                <a:latin typeface="STXinwei" panose="02010800040101010101" pitchFamily="2" charset="-122"/>
                <a:ea typeface="STXinwei" panose="02010800040101010101" pitchFamily="2" charset="-122"/>
              </a:rPr>
              <a:t>1</a:t>
            </a:r>
            <a:r>
              <a:rPr lang="zh-CN" altLang="en-US">
                <a:latin typeface="STXinwei" panose="02010800040101010101" pitchFamily="2" charset="-122"/>
                <a:ea typeface="STXinwei" panose="02010800040101010101" pitchFamily="2" charset="-122"/>
              </a:rPr>
              <a:t>}</a:t>
            </a:r>
          </a:p>
          <a:p>
            <a:pPr fontAlgn="ctr">
              <a:spcBef>
                <a:spcPct val="10000"/>
              </a:spcBef>
            </a:pPr>
            <a:r>
              <a:rPr lang="zh-CN" altLang="en-US">
                <a:latin typeface="STXinwei" panose="02010800040101010101" pitchFamily="2" charset="-122"/>
                <a:ea typeface="STXinwei" panose="02010800040101010101" pitchFamily="2" charset="-122"/>
              </a:rPr>
              <a:t>            </a:t>
            </a:r>
            <a:r>
              <a:rPr lang="en-US" altLang="zh-CN">
                <a:latin typeface="STXinwei" panose="02010800040101010101" pitchFamily="2" charset="-122"/>
                <a:ea typeface="STXinwei" panose="02010800040101010101" pitchFamily="2" charset="-122"/>
              </a:rPr>
              <a:t>p</a:t>
            </a:r>
            <a:r>
              <a:rPr lang="en-US" altLang="zh-CN" baseline="-25000">
                <a:latin typeface="STXinwei" panose="02010800040101010101" pitchFamily="2" charset="-122"/>
                <a:ea typeface="STXinwei" panose="02010800040101010101" pitchFamily="2" charset="-122"/>
              </a:rPr>
              <a:t>2                     </a:t>
            </a:r>
            <a:r>
              <a:rPr lang="en-US" altLang="zh-CN">
                <a:latin typeface="STXinwei" panose="02010800040101010101" pitchFamily="2" charset="-122"/>
                <a:ea typeface="STXinwei" panose="02010800040101010101" pitchFamily="2" charset="-122"/>
              </a:rPr>
              <a:t>{ </a:t>
            </a:r>
            <a:r>
              <a:rPr lang="zh-CN" altLang="en-US">
                <a:latin typeface="STXinwei" panose="02010800040101010101" pitchFamily="2" charset="-122"/>
                <a:ea typeface="STXinwei" panose="02010800040101010101" pitchFamily="2" charset="-122"/>
              </a:rPr>
              <a:t>动作</a:t>
            </a:r>
            <a:r>
              <a:rPr lang="zh-CN" altLang="en-US" baseline="-25000">
                <a:latin typeface="STXinwei" panose="02010800040101010101" pitchFamily="2" charset="-122"/>
                <a:ea typeface="STXinwei" panose="02010800040101010101" pitchFamily="2" charset="-122"/>
              </a:rPr>
              <a:t>2</a:t>
            </a:r>
            <a:r>
              <a:rPr lang="zh-CN" altLang="en-US">
                <a:latin typeface="STXinwei" panose="02010800040101010101" pitchFamily="2" charset="-122"/>
                <a:ea typeface="STXinwei" panose="02010800040101010101" pitchFamily="2" charset="-122"/>
              </a:rPr>
              <a:t>}</a:t>
            </a:r>
          </a:p>
          <a:p>
            <a:pPr fontAlgn="ctr">
              <a:spcBef>
                <a:spcPct val="10000"/>
              </a:spcBef>
            </a:pPr>
            <a:r>
              <a:rPr lang="zh-CN" altLang="en-US">
                <a:latin typeface="STXinwei" panose="02010800040101010101" pitchFamily="2" charset="-122"/>
                <a:ea typeface="STXinwei" panose="02010800040101010101" pitchFamily="2" charset="-122"/>
              </a:rPr>
              <a:t>             </a:t>
            </a:r>
            <a:r>
              <a:rPr lang="zh-CN" altLang="en-US">
                <a:ea typeface="STXinwei" panose="02010800040101010101" pitchFamily="2" charset="-122"/>
              </a:rPr>
              <a:t>…</a:t>
            </a:r>
            <a:r>
              <a:rPr lang="zh-CN" altLang="en-US">
                <a:latin typeface="STXinwei" panose="02010800040101010101" pitchFamily="2" charset="-122"/>
                <a:ea typeface="STXinwei" panose="02010800040101010101" pitchFamily="2" charset="-122"/>
              </a:rPr>
              <a:t>             </a:t>
            </a:r>
            <a:r>
              <a:rPr lang="zh-CN" altLang="en-US">
                <a:ea typeface="STXinwei" panose="02010800040101010101" pitchFamily="2" charset="-122"/>
              </a:rPr>
              <a:t>…</a:t>
            </a:r>
            <a:endParaRPr lang="zh-CN" altLang="en-US">
              <a:latin typeface="STXinwei" panose="02010800040101010101" pitchFamily="2" charset="-122"/>
              <a:ea typeface="STXinwei" panose="02010800040101010101" pitchFamily="2" charset="-122"/>
            </a:endParaRPr>
          </a:p>
          <a:p>
            <a:pPr fontAlgn="ctr">
              <a:spcBef>
                <a:spcPct val="10000"/>
              </a:spcBef>
            </a:pPr>
            <a:r>
              <a:rPr lang="zh-CN" altLang="zh-CN">
                <a:latin typeface="STXinwei" panose="02010800040101010101" pitchFamily="2" charset="-122"/>
                <a:ea typeface="STXinwei" panose="02010800040101010101" pitchFamily="2" charset="-122"/>
              </a:rPr>
              <a:t>           </a:t>
            </a:r>
            <a:r>
              <a:rPr lang="en-US" altLang="zh-CN">
                <a:latin typeface="STXinwei" panose="02010800040101010101" pitchFamily="2" charset="-122"/>
                <a:ea typeface="STXinwei" panose="02010800040101010101" pitchFamily="2" charset="-122"/>
              </a:rPr>
              <a:t>p</a:t>
            </a:r>
            <a:r>
              <a:rPr lang="en-US" altLang="zh-CN" baseline="-25000">
                <a:latin typeface="STXinwei" panose="02010800040101010101" pitchFamily="2" charset="-122"/>
                <a:ea typeface="STXinwei" panose="02010800040101010101" pitchFamily="2" charset="-122"/>
              </a:rPr>
              <a:t> n                        </a:t>
            </a:r>
            <a:r>
              <a:rPr lang="en-US" altLang="zh-CN">
                <a:latin typeface="STXinwei" panose="02010800040101010101" pitchFamily="2" charset="-122"/>
                <a:ea typeface="STXinwei" panose="02010800040101010101" pitchFamily="2" charset="-122"/>
              </a:rPr>
              <a:t>{ </a:t>
            </a:r>
            <a:r>
              <a:rPr lang="zh-CN" altLang="en-US">
                <a:latin typeface="STXinwei" panose="02010800040101010101" pitchFamily="2" charset="-122"/>
                <a:ea typeface="STXinwei" panose="02010800040101010101" pitchFamily="2" charset="-122"/>
              </a:rPr>
              <a:t>动作</a:t>
            </a:r>
            <a:r>
              <a:rPr lang="en-US" altLang="zh-CN" baseline="-25000">
                <a:latin typeface="STXinwei" panose="02010800040101010101" pitchFamily="2" charset="-122"/>
                <a:ea typeface="STXinwei" panose="02010800040101010101" pitchFamily="2" charset="-122"/>
              </a:rPr>
              <a:t>n</a:t>
            </a:r>
            <a:r>
              <a:rPr lang="en-US" altLang="zh-CN">
                <a:latin typeface="STXinwei" panose="02010800040101010101" pitchFamily="2" charset="-122"/>
                <a:ea typeface="STXinwei" panose="02010800040101010101"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a:noFill/>
        </p:spPr>
        <p:txBody>
          <a:bodyPr/>
          <a:lstStyle/>
          <a:p>
            <a:fld id="{2F199D30-1BD3-401E-A4B7-45F1D2209F3A}" type="slidenum">
              <a:rPr lang="zh-CN" altLang="en-US" smtClean="0"/>
              <a:t>113</a:t>
            </a:fld>
            <a:endParaRPr lang="en-US" altLang="zh-CN" smtClean="0"/>
          </a:p>
        </p:txBody>
      </p:sp>
      <p:sp>
        <p:nvSpPr>
          <p:cNvPr id="102403" name="Text Box 2"/>
          <p:cNvSpPr txBox="1">
            <a:spLocks noChangeArrowheads="1"/>
          </p:cNvSpPr>
          <p:nvPr/>
        </p:nvSpPr>
        <p:spPr bwMode="auto">
          <a:xfrm>
            <a:off x="1143000" y="260350"/>
            <a:ext cx="7605713" cy="2298700"/>
          </a:xfrm>
          <a:prstGeom prst="rect">
            <a:avLst/>
          </a:prstGeom>
          <a:solidFill>
            <a:schemeClr val="accent1"/>
          </a:solidFill>
          <a:ln w="9525">
            <a:solidFill>
              <a:schemeClr val="tx1"/>
            </a:solidFill>
            <a:miter lim="800000"/>
          </a:ln>
        </p:spPr>
        <p:txBody>
          <a:bodyPr anchor="ctr">
            <a:spAutoFit/>
          </a:bodyPr>
          <a:lstStyle/>
          <a:p>
            <a:pPr fontAlgn="ctr">
              <a:spcBef>
                <a:spcPct val="50000"/>
              </a:spcBef>
            </a:pPr>
            <a:r>
              <a:rPr lang="zh-CN" altLang="en-US"/>
              <a:t>    </a:t>
            </a:r>
            <a:r>
              <a:rPr lang="zh-CN" altLang="en-US" sz="3600">
                <a:latin typeface="STXinwei" panose="02010800040101010101" pitchFamily="2" charset="-122"/>
                <a:ea typeface="STXinwei" panose="02010800040101010101" pitchFamily="2" charset="-122"/>
              </a:rPr>
              <a:t>每个</a:t>
            </a:r>
            <a:r>
              <a:rPr lang="en-US" altLang="en-US" sz="3600">
                <a:latin typeface="STXinwei" panose="02010800040101010101" pitchFamily="2" charset="-122"/>
                <a:ea typeface="STXinwei" panose="02010800040101010101" pitchFamily="2" charset="-122"/>
              </a:rPr>
              <a:t>p</a:t>
            </a:r>
            <a:r>
              <a:rPr lang="en-US" altLang="en-US" sz="3600" baseline="-25000">
                <a:latin typeface="STXinwei" panose="02010800040101010101" pitchFamily="2" charset="-122"/>
                <a:ea typeface="STXinwei" panose="02010800040101010101" pitchFamily="2" charset="-122"/>
              </a:rPr>
              <a:t>i</a:t>
            </a:r>
            <a:r>
              <a:rPr lang="zh-CN" altLang="en-US" sz="3600">
                <a:latin typeface="STXinwei" panose="02010800040101010101" pitchFamily="2" charset="-122"/>
                <a:ea typeface="STXinwei" panose="02010800040101010101" pitchFamily="2" charset="-122"/>
              </a:rPr>
              <a:t>是正规定义式的名子，每个</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动作</a:t>
            </a:r>
            <a:r>
              <a:rPr lang="en-US" altLang="zh-CN" sz="3600" baseline="-25000">
                <a:latin typeface="STXinwei" panose="02010800040101010101" pitchFamily="2" charset="-122"/>
                <a:ea typeface="STXinwei" panose="02010800040101010101" pitchFamily="2" charset="-122"/>
              </a:rPr>
              <a:t>i</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是正规定义式</a:t>
            </a:r>
            <a:r>
              <a:rPr lang="en-US" altLang="en-US" sz="3600">
                <a:latin typeface="STXinwei" panose="02010800040101010101" pitchFamily="2" charset="-122"/>
                <a:ea typeface="STXinwei" panose="02010800040101010101" pitchFamily="2" charset="-122"/>
              </a:rPr>
              <a:t>p</a:t>
            </a:r>
            <a:r>
              <a:rPr lang="en-US" altLang="en-US" sz="3600" baseline="-25000">
                <a:latin typeface="STXinwei" panose="02010800040101010101" pitchFamily="2" charset="-122"/>
                <a:ea typeface="STXinwei" panose="02010800040101010101" pitchFamily="2" charset="-122"/>
              </a:rPr>
              <a:t>i</a:t>
            </a:r>
            <a:r>
              <a:rPr lang="zh-CN" altLang="en-US" sz="3600">
                <a:latin typeface="STXinwei" panose="02010800040101010101" pitchFamily="2" charset="-122"/>
                <a:ea typeface="STXinwei" panose="02010800040101010101" pitchFamily="2" charset="-122"/>
              </a:rPr>
              <a:t>识别某类单词时，词法分析器应执行动作的程序段。用</a:t>
            </a:r>
            <a:r>
              <a:rPr lang="en-US" altLang="zh-CN" sz="3600">
                <a:latin typeface="STXinwei" panose="02010800040101010101" pitchFamily="2" charset="-122"/>
                <a:ea typeface="STXinwei" panose="02010800040101010101" pitchFamily="2" charset="-122"/>
              </a:rPr>
              <a:t>C</a:t>
            </a:r>
            <a:r>
              <a:rPr lang="zh-CN" altLang="en-US" sz="3600">
                <a:latin typeface="STXinwei" panose="02010800040101010101" pitchFamily="2" charset="-122"/>
                <a:ea typeface="STXinwei" panose="02010800040101010101" pitchFamily="2" charset="-122"/>
              </a:rPr>
              <a:t>书写。</a:t>
            </a:r>
          </a:p>
        </p:txBody>
      </p:sp>
      <p:sp>
        <p:nvSpPr>
          <p:cNvPr id="102404" name="Text Box 5"/>
          <p:cNvSpPr txBox="1">
            <a:spLocks noChangeArrowheads="1"/>
          </p:cNvSpPr>
          <p:nvPr/>
        </p:nvSpPr>
        <p:spPr bwMode="auto">
          <a:xfrm>
            <a:off x="1357313" y="2636838"/>
            <a:ext cx="7391400" cy="3940175"/>
          </a:xfrm>
          <a:prstGeom prst="rect">
            <a:avLst/>
          </a:prstGeom>
          <a:solidFill>
            <a:srgbClr val="FFCCFF"/>
          </a:solidFill>
          <a:ln w="3175">
            <a:solidFill>
              <a:schemeClr val="tx1"/>
            </a:solidFill>
            <a:miter lim="800000"/>
          </a:ln>
        </p:spPr>
        <p:txBody>
          <a:bodyPr>
            <a:spAutoFit/>
          </a:bodyPr>
          <a:lstStyle/>
          <a:p>
            <a:pPr>
              <a:spcBef>
                <a:spcPct val="50000"/>
              </a:spcBef>
            </a:pPr>
            <a:r>
              <a:rPr lang="zh-CN" altLang="en-US" sz="3600">
                <a:latin typeface="STXinwei" panose="02010800040101010101" pitchFamily="2" charset="-122"/>
                <a:ea typeface="STXinwei" panose="02010800040101010101" pitchFamily="2" charset="-122"/>
              </a:rPr>
              <a:t>标识符     </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字母</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字母</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数字</a:t>
            </a:r>
            <a:r>
              <a:rPr lang="en-US" altLang="zh-CN" sz="3600">
                <a:latin typeface="STXinwei" panose="02010800040101010101" pitchFamily="2" charset="-122"/>
                <a:ea typeface="STXinwei" panose="02010800040101010101" pitchFamily="2" charset="-122"/>
              </a:rPr>
              <a:t>})*</a:t>
            </a:r>
          </a:p>
          <a:p>
            <a:pPr>
              <a:spcBef>
                <a:spcPct val="50000"/>
              </a:spcBef>
            </a:pPr>
            <a:r>
              <a:rPr lang="en-US" altLang="zh-CN" sz="3600">
                <a:latin typeface="STXinwei" panose="02010800040101010101" pitchFamily="2" charset="-122"/>
                <a:ea typeface="STXinwei" panose="02010800040101010101" pitchFamily="2" charset="-122"/>
              </a:rPr>
              <a:t>%%</a:t>
            </a:r>
          </a:p>
          <a:p>
            <a:pPr>
              <a:spcBef>
                <a:spcPct val="50000"/>
              </a:spcBef>
            </a:pPr>
            <a:r>
              <a:rPr lang="zh-CN" altLang="en-US" sz="3600">
                <a:latin typeface="STXinwei" panose="02010800040101010101" pitchFamily="2" charset="-122"/>
                <a:ea typeface="STXinwei" panose="02010800040101010101" pitchFamily="2" charset="-122"/>
              </a:rPr>
              <a:t>标识符     </a:t>
            </a:r>
            <a:r>
              <a:rPr lang="en-US" altLang="zh-CN" sz="3600">
                <a:latin typeface="STXinwei" panose="02010800040101010101" pitchFamily="2" charset="-122"/>
                <a:ea typeface="STXinwei" panose="02010800040101010101" pitchFamily="2" charset="-122"/>
              </a:rPr>
              <a:t>{</a:t>
            </a:r>
            <a:r>
              <a:rPr lang="zh-CN" altLang="en-US" sz="3600">
                <a:latin typeface="STXinwei" panose="02010800040101010101" pitchFamily="2" charset="-122"/>
                <a:ea typeface="STXinwei" panose="02010800040101010101" pitchFamily="2" charset="-122"/>
              </a:rPr>
              <a:t>入口地址</a:t>
            </a:r>
            <a:r>
              <a:rPr lang="en-US" altLang="zh-CN" sz="3600">
                <a:latin typeface="STXinwei" panose="02010800040101010101" pitchFamily="2" charset="-122"/>
                <a:ea typeface="STXinwei" panose="02010800040101010101" pitchFamily="2" charset="-122"/>
              </a:rPr>
              <a:t>=LOOKUP();}</a:t>
            </a:r>
          </a:p>
          <a:p>
            <a:pPr>
              <a:spcBef>
                <a:spcPct val="50000"/>
              </a:spcBef>
            </a:pPr>
            <a:r>
              <a:rPr lang="en-US" altLang="zh-CN" sz="3600">
                <a:latin typeface="STXinwei" panose="02010800040101010101" pitchFamily="2" charset="-122"/>
                <a:ea typeface="STXinwei" panose="02010800040101010101" pitchFamily="2" charset="-122"/>
              </a:rPr>
              <a:t>%%</a:t>
            </a:r>
          </a:p>
          <a:p>
            <a:pPr>
              <a:spcBef>
                <a:spcPct val="50000"/>
              </a:spcBef>
            </a:pPr>
            <a:r>
              <a:rPr lang="en-US" altLang="zh-CN" sz="3600">
                <a:latin typeface="STXinwei" panose="02010800040101010101" pitchFamily="2" charset="-122"/>
                <a:ea typeface="STXinwei" panose="02010800040101010101" pitchFamily="2" charset="-122"/>
              </a:rPr>
              <a:t>LOOKUP()</a:t>
            </a:r>
          </a:p>
        </p:txBody>
      </p:sp>
    </p:spTree>
  </p:cSld>
  <p:clrMapOvr>
    <a:masterClrMapping/>
  </p:clrMapOvr>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45056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69" name="Text Box 9"/>
          <p:cNvSpPr txBox="1">
            <a:spLocks noChangeArrowheads="1"/>
          </p:cNvSpPr>
          <p:nvPr/>
        </p:nvSpPr>
        <p:spPr bwMode="auto">
          <a:xfrm>
            <a:off x="755650" y="1484313"/>
            <a:ext cx="8208963" cy="2439987"/>
          </a:xfrm>
          <a:prstGeom prst="rect">
            <a:avLst/>
          </a:prstGeom>
          <a:noFill/>
          <a:ln w="9525">
            <a:noFill/>
            <a:miter lim="800000"/>
          </a:ln>
          <a:effectLst/>
        </p:spPr>
        <p:txBody>
          <a:bodyPr>
            <a:spAutoFit/>
          </a:bodyPr>
          <a:lstStyle/>
          <a:p>
            <a:pPr>
              <a:buClr>
                <a:srgbClr val="800080"/>
              </a:buClr>
            </a:pPr>
            <a:r>
              <a:rPr lang="en-US" altLang="zh-CN" i="0" u="none" dirty="0">
                <a:solidFill>
                  <a:srgbClr val="800080"/>
                </a:solidFill>
              </a:rPr>
              <a:t>  </a:t>
            </a:r>
            <a:r>
              <a:rPr lang="zh-CN" altLang="en-US" i="0" u="none" dirty="0"/>
              <a:t>词法分析程序</a:t>
            </a:r>
            <a:r>
              <a:rPr lang="zh-CN" altLang="en-US" i="0" u="none" dirty="0">
                <a:solidFill>
                  <a:srgbClr val="800080"/>
                </a:solidFill>
              </a:rPr>
              <a:t>自动构造</a:t>
            </a:r>
            <a:r>
              <a:rPr lang="zh-CN" altLang="en-US" i="0" u="none" dirty="0"/>
              <a:t>的典型过程</a:t>
            </a:r>
          </a:p>
          <a:p>
            <a:pPr>
              <a:buClr>
                <a:srgbClr val="800080"/>
              </a:buClr>
              <a:buFont typeface="Wingdings" panose="05000000000000000000" pitchFamily="2" charset="2"/>
              <a:buNone/>
            </a:pPr>
            <a:endParaRPr lang="zh-CN" altLang="en-US" sz="1000" i="0" u="none" dirty="0">
              <a:latin typeface="楷体_GB2312" pitchFamily="49" charset="-122"/>
            </a:endParaRPr>
          </a:p>
          <a:p>
            <a:pPr lvl="1">
              <a:buClr>
                <a:srgbClr val="800080"/>
              </a:buClr>
              <a:buFont typeface="Symbol" panose="05050102010706020507" pitchFamily="18" charset="2"/>
              <a:buChar char="-"/>
            </a:pPr>
            <a:r>
              <a:rPr lang="zh-CN" altLang="en-US" sz="2800" i="0" u="none" dirty="0">
                <a:latin typeface="楷体_GB2312" pitchFamily="49" charset="-122"/>
              </a:rPr>
              <a:t> </a:t>
            </a:r>
            <a:r>
              <a:rPr lang="zh-CN" altLang="en-US" sz="2800" i="0" u="none" dirty="0">
                <a:solidFill>
                  <a:srgbClr val="993366"/>
                </a:solidFill>
                <a:latin typeface="楷体_GB2312" pitchFamily="49" charset="-122"/>
              </a:rPr>
              <a:t>步骤一</a:t>
            </a:r>
            <a:r>
              <a:rPr lang="zh-CN" altLang="en-US" sz="2800" i="0" u="none" dirty="0">
                <a:latin typeface="楷体_GB2312" pitchFamily="49" charset="-122"/>
              </a:rPr>
              <a:t> 使用者用正规表达式作为词法规则的</a:t>
            </a:r>
          </a:p>
          <a:p>
            <a:pPr lvl="1">
              <a:buClr>
                <a:srgbClr val="800080"/>
              </a:buClr>
              <a:buFont typeface="Symbol" panose="05050102010706020507" pitchFamily="18" charset="2"/>
              <a:buNone/>
            </a:pPr>
            <a:r>
              <a:rPr lang="zh-CN" altLang="en-US" sz="2800" i="0" u="none" dirty="0">
                <a:latin typeface="楷体_GB2312" pitchFamily="49" charset="-122"/>
              </a:rPr>
              <a:t>  形式描述，每一类词法单元都对应一个正规表</a:t>
            </a:r>
          </a:p>
          <a:p>
            <a:pPr lvl="1">
              <a:buClr>
                <a:srgbClr val="800080"/>
              </a:buClr>
              <a:buFont typeface="Symbol" panose="05050102010706020507" pitchFamily="18" charset="2"/>
              <a:buNone/>
            </a:pPr>
            <a:r>
              <a:rPr lang="zh-CN" altLang="en-US" sz="2800" i="0" u="none" dirty="0">
                <a:latin typeface="楷体_GB2312" pitchFamily="49" charset="-122"/>
              </a:rPr>
              <a:t>  达式，所有正规表达式以文本方式作为自动构</a:t>
            </a:r>
          </a:p>
          <a:p>
            <a:pPr lvl="1">
              <a:buClr>
                <a:srgbClr val="800080"/>
              </a:buClr>
              <a:buFont typeface="Symbol" panose="05050102010706020507" pitchFamily="18" charset="2"/>
              <a:buNone/>
            </a:pPr>
            <a:r>
              <a:rPr lang="zh-CN" altLang="en-US" sz="2800" i="0" u="none" dirty="0">
                <a:latin typeface="楷体_GB2312" pitchFamily="49" charset="-122"/>
              </a:rPr>
              <a:t>  造工具的输入</a:t>
            </a:r>
          </a:p>
        </p:txBody>
      </p:sp>
      <p:sp>
        <p:nvSpPr>
          <p:cNvPr id="450570" name="Rectangle 10"/>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54171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1713" name="Text Box 17"/>
          <p:cNvSpPr txBox="1">
            <a:spLocks noChangeArrowheads="1"/>
          </p:cNvSpPr>
          <p:nvPr/>
        </p:nvSpPr>
        <p:spPr bwMode="auto">
          <a:xfrm>
            <a:off x="755650" y="1484313"/>
            <a:ext cx="8208963" cy="2073275"/>
          </a:xfrm>
          <a:prstGeom prst="rect">
            <a:avLst/>
          </a:prstGeom>
          <a:noFill/>
          <a:ln w="9525">
            <a:noFill/>
            <a:miter lim="800000"/>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anose="05000000000000000000" pitchFamily="2" charset="2"/>
              <a:buNone/>
            </a:pPr>
            <a:endParaRPr lang="zh-CN" altLang="en-US" sz="1000">
              <a:latin typeface="楷体_GB2312" pitchFamily="49" charset="-122"/>
            </a:endParaRPr>
          </a:p>
          <a:p>
            <a:pPr lvl="1">
              <a:buClr>
                <a:srgbClr val="800080"/>
              </a:buClr>
              <a:buFont typeface="Symbol" panose="05050102010706020507"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步骤二</a:t>
            </a:r>
            <a:r>
              <a:rPr lang="zh-CN" altLang="en-US" sz="2800">
                <a:latin typeface="楷体_GB2312" pitchFamily="49" charset="-122"/>
              </a:rPr>
              <a:t> 自动构造工具将每一个正规表达式转</a:t>
            </a:r>
          </a:p>
          <a:p>
            <a:pPr lvl="1">
              <a:buClr>
                <a:srgbClr val="800080"/>
              </a:buClr>
              <a:buFont typeface="Symbol" panose="05050102010706020507" pitchFamily="18" charset="2"/>
              <a:buNone/>
            </a:pPr>
            <a:r>
              <a:rPr lang="zh-CN" altLang="en-US" sz="2800">
                <a:latin typeface="楷体_GB2312" pitchFamily="49" charset="-122"/>
              </a:rPr>
              <a:t>  换成有限自动机的形式，比如使用 </a:t>
            </a:r>
            <a:r>
              <a:rPr lang="en-US" altLang="zh-CN" sz="2800">
                <a:latin typeface="楷体_GB2312" pitchFamily="49" charset="-122"/>
              </a:rPr>
              <a:t>Thompson</a:t>
            </a:r>
          </a:p>
          <a:p>
            <a:pPr lvl="1">
              <a:buClr>
                <a:srgbClr val="800080"/>
              </a:buClr>
              <a:buFont typeface="Symbol" panose="05050102010706020507" pitchFamily="18" charset="2"/>
              <a:buNone/>
            </a:pPr>
            <a:r>
              <a:rPr lang="en-US" altLang="zh-CN" sz="2800">
                <a:latin typeface="楷体_GB2312" pitchFamily="49" charset="-122"/>
              </a:rPr>
              <a:t>  </a:t>
            </a:r>
            <a:r>
              <a:rPr lang="zh-CN" altLang="en-US" sz="2800">
                <a:latin typeface="楷体_GB2312" pitchFamily="49" charset="-122"/>
              </a:rPr>
              <a:t>构造法将正规表达式转换成 </a:t>
            </a:r>
            <a:r>
              <a:rPr lang="zh-CN" altLang="en-US" sz="2800">
                <a:latin typeface="楷体_GB2312" pitchFamily="49" charset="-122"/>
                <a:sym typeface="Symbol" panose="05050102010706020507" pitchFamily="18" charset="2"/>
              </a:rPr>
              <a:t></a:t>
            </a:r>
            <a:r>
              <a:rPr lang="en-US" altLang="zh-CN" sz="2800">
                <a:latin typeface="楷体_GB2312" pitchFamily="49" charset="-122"/>
              </a:rPr>
              <a:t>-NFA</a:t>
            </a:r>
            <a:r>
              <a:rPr lang="en-US" altLang="zh-CN"/>
              <a:t> </a:t>
            </a:r>
          </a:p>
        </p:txBody>
      </p:sp>
      <p:sp>
        <p:nvSpPr>
          <p:cNvPr id="541714" name="Rectangle 18"/>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8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54068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0687" name="Text Box 15"/>
          <p:cNvSpPr txBox="1">
            <a:spLocks noChangeArrowheads="1"/>
          </p:cNvSpPr>
          <p:nvPr/>
        </p:nvSpPr>
        <p:spPr bwMode="auto">
          <a:xfrm>
            <a:off x="755650" y="1484313"/>
            <a:ext cx="8208963" cy="2012950"/>
          </a:xfrm>
          <a:prstGeom prst="rect">
            <a:avLst/>
          </a:prstGeom>
          <a:noFill/>
          <a:ln w="9525">
            <a:noFill/>
            <a:miter lim="800000"/>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anose="05000000000000000000" pitchFamily="2" charset="2"/>
              <a:buNone/>
            </a:pPr>
            <a:endParaRPr lang="zh-CN" altLang="en-US" sz="1000">
              <a:latin typeface="楷体_GB2312" pitchFamily="49" charset="-122"/>
            </a:endParaRPr>
          </a:p>
          <a:p>
            <a:pPr lvl="1">
              <a:buClr>
                <a:srgbClr val="800080"/>
              </a:buClr>
              <a:buFont typeface="Symbol" panose="05050102010706020507"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步骤三</a:t>
            </a:r>
            <a:r>
              <a:rPr lang="en-US" altLang="zh-CN" sz="2800">
                <a:latin typeface="楷体_GB2312" pitchFamily="49" charset="-122"/>
              </a:rPr>
              <a:t>(</a:t>
            </a:r>
            <a:r>
              <a:rPr lang="zh-CN" altLang="en-US" sz="2800">
                <a:latin typeface="楷体_GB2312" pitchFamily="49" charset="-122"/>
              </a:rPr>
              <a:t>可选</a:t>
            </a:r>
            <a:r>
              <a:rPr lang="en-US" altLang="zh-CN" sz="2800">
                <a:latin typeface="楷体_GB2312" pitchFamily="49" charset="-122"/>
              </a:rPr>
              <a:t>)  </a:t>
            </a:r>
            <a:r>
              <a:rPr lang="zh-CN" altLang="en-US" sz="2800">
                <a:latin typeface="楷体_GB2312" pitchFamily="49" charset="-122"/>
              </a:rPr>
              <a:t>增加一个新的开始状态，从该</a:t>
            </a:r>
          </a:p>
          <a:p>
            <a:pPr lvl="1">
              <a:buClr>
                <a:srgbClr val="800080"/>
              </a:buClr>
              <a:buFont typeface="Symbol" panose="05050102010706020507" pitchFamily="18" charset="2"/>
              <a:buNone/>
            </a:pPr>
            <a:r>
              <a:rPr lang="zh-CN" altLang="en-US" sz="2800">
                <a:latin typeface="楷体_GB2312" pitchFamily="49" charset="-122"/>
              </a:rPr>
              <a:t>  状态引一条 </a:t>
            </a:r>
            <a:r>
              <a:rPr lang="zh-CN" altLang="en-US" sz="2800">
                <a:latin typeface="楷体_GB2312" pitchFamily="49" charset="-122"/>
                <a:sym typeface="Symbol" panose="05050102010706020507" pitchFamily="18" charset="2"/>
              </a:rPr>
              <a:t></a:t>
            </a:r>
            <a:r>
              <a:rPr lang="en-US" altLang="zh-CN" sz="2800">
                <a:latin typeface="楷体_GB2312" pitchFamily="49" charset="-122"/>
              </a:rPr>
              <a:t>-</a:t>
            </a:r>
            <a:r>
              <a:rPr lang="zh-CN" altLang="en-US" sz="2800">
                <a:latin typeface="楷体_GB2312" pitchFamily="49" charset="-122"/>
              </a:rPr>
              <a:t>转移边到上述每一个 </a:t>
            </a:r>
            <a:r>
              <a:rPr lang="zh-CN" altLang="en-US" sz="2800">
                <a:latin typeface="楷体_GB2312" pitchFamily="49" charset="-122"/>
                <a:sym typeface="Symbol" panose="05050102010706020507" pitchFamily="18" charset="2"/>
              </a:rPr>
              <a:t></a:t>
            </a:r>
            <a:r>
              <a:rPr lang="en-US" altLang="zh-CN" sz="2800">
                <a:latin typeface="楷体_GB2312" pitchFamily="49" charset="-122"/>
              </a:rPr>
              <a:t>-NFA </a:t>
            </a:r>
            <a:r>
              <a:rPr lang="zh-CN" altLang="en-US" sz="2800">
                <a:latin typeface="楷体_GB2312" pitchFamily="49" charset="-122"/>
              </a:rPr>
              <a:t>的</a:t>
            </a:r>
          </a:p>
          <a:p>
            <a:pPr lvl="1">
              <a:buClr>
                <a:srgbClr val="800080"/>
              </a:buClr>
              <a:buFont typeface="Symbol" panose="05050102010706020507" pitchFamily="18" charset="2"/>
              <a:buNone/>
            </a:pPr>
            <a:r>
              <a:rPr lang="zh-CN" altLang="en-US" sz="2800">
                <a:latin typeface="楷体_GB2312" pitchFamily="49" charset="-122"/>
              </a:rPr>
              <a:t>  初态，得到一个新的 </a:t>
            </a:r>
            <a:r>
              <a:rPr lang="zh-CN" altLang="en-US" sz="2800">
                <a:latin typeface="楷体_GB2312" pitchFamily="49" charset="-122"/>
                <a:sym typeface="Symbol" panose="05050102010706020507" pitchFamily="18" charset="2"/>
              </a:rPr>
              <a:t></a:t>
            </a:r>
            <a:r>
              <a:rPr lang="en-US" altLang="zh-CN" sz="2800">
                <a:latin typeface="楷体_GB2312" pitchFamily="49" charset="-122"/>
              </a:rPr>
              <a:t>-NFA</a:t>
            </a:r>
          </a:p>
        </p:txBody>
      </p:sp>
      <p:sp>
        <p:nvSpPr>
          <p:cNvPr id="540688" name="Rectangle 16"/>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5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44545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5459" name="Text Box 19"/>
          <p:cNvSpPr txBox="1">
            <a:spLocks noChangeArrowheads="1"/>
          </p:cNvSpPr>
          <p:nvPr/>
        </p:nvSpPr>
        <p:spPr bwMode="auto">
          <a:xfrm>
            <a:off x="755650" y="1484313"/>
            <a:ext cx="8208963" cy="1585912"/>
          </a:xfrm>
          <a:prstGeom prst="rect">
            <a:avLst/>
          </a:prstGeom>
          <a:noFill/>
          <a:ln w="9525">
            <a:noFill/>
            <a:miter lim="800000"/>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anose="05000000000000000000" pitchFamily="2" charset="2"/>
              <a:buNone/>
            </a:pPr>
            <a:endParaRPr lang="zh-CN" altLang="en-US" sz="1000">
              <a:latin typeface="楷体_GB2312" pitchFamily="49" charset="-122"/>
            </a:endParaRPr>
          </a:p>
          <a:p>
            <a:pPr lvl="1">
              <a:buClr>
                <a:srgbClr val="800080"/>
              </a:buClr>
              <a:buFont typeface="Symbol" panose="05050102010706020507"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步骤四</a:t>
            </a:r>
            <a:r>
              <a:rPr lang="zh-CN" altLang="en-US" sz="2800">
                <a:latin typeface="楷体_GB2312" pitchFamily="49" charset="-122"/>
              </a:rPr>
              <a:t> 必要时自动构造工具会将这些 </a:t>
            </a:r>
            <a:r>
              <a:rPr lang="zh-CN" altLang="en-US" sz="2800">
                <a:latin typeface="楷体_GB2312" pitchFamily="49" charset="-122"/>
                <a:sym typeface="Symbol" panose="05050102010706020507" pitchFamily="18" charset="2"/>
              </a:rPr>
              <a:t></a:t>
            </a:r>
            <a:r>
              <a:rPr lang="en-US" altLang="zh-CN" sz="2800">
                <a:latin typeface="楷体_GB2312" pitchFamily="49" charset="-122"/>
              </a:rPr>
              <a:t>-NFA</a:t>
            </a:r>
          </a:p>
          <a:p>
            <a:pPr lvl="1">
              <a:buClr>
                <a:srgbClr val="800080"/>
              </a:buClr>
              <a:buFont typeface="Symbol" panose="05050102010706020507" pitchFamily="18" charset="2"/>
              <a:buNone/>
            </a:pPr>
            <a:r>
              <a:rPr lang="en-US" altLang="zh-CN" sz="2800">
                <a:latin typeface="楷体_GB2312" pitchFamily="49" charset="-122"/>
              </a:rPr>
              <a:t>  </a:t>
            </a:r>
            <a:r>
              <a:rPr lang="zh-CN" altLang="en-US" sz="2800">
                <a:latin typeface="楷体_GB2312" pitchFamily="49" charset="-122"/>
              </a:rPr>
              <a:t>确定化，比如使用子集构造法得到 </a:t>
            </a:r>
            <a:r>
              <a:rPr lang="en-US" altLang="zh-CN" sz="2800">
                <a:latin typeface="楷体_GB2312" pitchFamily="49" charset="-122"/>
              </a:rPr>
              <a:t>DFA</a:t>
            </a:r>
          </a:p>
        </p:txBody>
      </p:sp>
      <p:sp>
        <p:nvSpPr>
          <p:cNvPr id="445460" name="Rectangle 20"/>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55808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8088" name="Text Box 8"/>
          <p:cNvSpPr txBox="1">
            <a:spLocks noChangeArrowheads="1"/>
          </p:cNvSpPr>
          <p:nvPr/>
        </p:nvSpPr>
        <p:spPr bwMode="auto">
          <a:xfrm>
            <a:off x="755650" y="1484313"/>
            <a:ext cx="8208963" cy="1585912"/>
          </a:xfrm>
          <a:prstGeom prst="rect">
            <a:avLst/>
          </a:prstGeom>
          <a:noFill/>
          <a:ln w="9525">
            <a:noFill/>
            <a:miter lim="800000"/>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的典型过程</a:t>
            </a:r>
          </a:p>
          <a:p>
            <a:pPr>
              <a:buClr>
                <a:srgbClr val="800080"/>
              </a:buClr>
              <a:buFont typeface="Wingdings" panose="05000000000000000000" pitchFamily="2" charset="2"/>
              <a:buNone/>
            </a:pPr>
            <a:endParaRPr lang="zh-CN" altLang="en-US" sz="1000">
              <a:latin typeface="楷体_GB2312" pitchFamily="49" charset="-122"/>
            </a:endParaRPr>
          </a:p>
          <a:p>
            <a:pPr lvl="1">
              <a:buClr>
                <a:srgbClr val="800080"/>
              </a:buClr>
              <a:buFont typeface="Symbol" panose="05050102010706020507"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步骤五</a:t>
            </a:r>
            <a:r>
              <a:rPr lang="zh-CN" altLang="en-US" sz="2800">
                <a:latin typeface="楷体_GB2312" pitchFamily="49" charset="-122"/>
              </a:rPr>
              <a:t> 必要时，自动构造工具会将有限自动</a:t>
            </a:r>
          </a:p>
          <a:p>
            <a:pPr lvl="1">
              <a:buClr>
                <a:srgbClr val="800080"/>
              </a:buClr>
              <a:buFont typeface="Symbol" panose="05050102010706020507" pitchFamily="18" charset="2"/>
              <a:buNone/>
            </a:pPr>
            <a:r>
              <a:rPr lang="zh-CN" altLang="en-US" sz="2800">
                <a:latin typeface="楷体_GB2312" pitchFamily="49" charset="-122"/>
              </a:rPr>
              <a:t>  机最小化，得到等价拥有状态数目最少的</a:t>
            </a:r>
            <a:r>
              <a:rPr lang="en-US" altLang="zh-CN" sz="2800">
                <a:latin typeface="楷体_GB2312" pitchFamily="49" charset="-122"/>
              </a:rPr>
              <a:t>DFA </a:t>
            </a:r>
          </a:p>
        </p:txBody>
      </p:sp>
      <p:sp>
        <p:nvSpPr>
          <p:cNvPr id="558089" name="Rectangle 9"/>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3721100"/>
          </a:xfrm>
          <a:prstGeom prst="rect">
            <a:avLst/>
          </a:prstGeom>
          <a:noFill/>
          <a:ln w="9525">
            <a:noFill/>
            <a:miter lim="800000"/>
          </a:ln>
          <a:effectLst/>
        </p:spPr>
        <p:txBody>
          <a:bodyPr>
            <a:spAutoFit/>
          </a:bodyPr>
          <a:lstStyle/>
          <a:p>
            <a:pPr>
              <a:buClr>
                <a:srgbClr val="800080"/>
              </a:buClr>
            </a:pPr>
            <a:r>
              <a:rPr lang="en-US" altLang="zh-CN">
                <a:solidFill>
                  <a:srgbClr val="800080"/>
                </a:solidFill>
              </a:rPr>
              <a:t>  </a:t>
            </a:r>
            <a:r>
              <a:rPr lang="zh-CN" altLang="en-US"/>
              <a:t>词法分析程序</a:t>
            </a:r>
            <a:r>
              <a:rPr lang="zh-CN" altLang="en-US">
                <a:solidFill>
                  <a:srgbClr val="800080"/>
                </a:solidFill>
              </a:rPr>
              <a:t>自动构造</a:t>
            </a:r>
            <a:r>
              <a:rPr lang="zh-CN" altLang="en-US"/>
              <a:t>的典行过程</a:t>
            </a:r>
          </a:p>
          <a:p>
            <a:pPr>
              <a:buClr>
                <a:srgbClr val="800080"/>
              </a:buClr>
              <a:buFont typeface="Wingdings" panose="05000000000000000000" pitchFamily="2" charset="2"/>
              <a:buNone/>
            </a:pPr>
            <a:endParaRPr lang="zh-CN" altLang="en-US" sz="1000">
              <a:latin typeface="楷体_GB2312" pitchFamily="49" charset="-122"/>
            </a:endParaRPr>
          </a:p>
          <a:p>
            <a:pPr lvl="1">
              <a:buClr>
                <a:srgbClr val="800080"/>
              </a:buClr>
              <a:buFont typeface="Symbol" panose="05050102010706020507" pitchFamily="18" charset="2"/>
              <a:buChar char="-"/>
            </a:pPr>
            <a:r>
              <a:rPr lang="zh-CN" altLang="en-US" sz="2800">
                <a:latin typeface="楷体_GB2312" pitchFamily="49" charset="-122"/>
              </a:rPr>
              <a:t> </a:t>
            </a:r>
            <a:r>
              <a:rPr lang="zh-CN" altLang="en-US" sz="2800">
                <a:solidFill>
                  <a:srgbClr val="993366"/>
                </a:solidFill>
                <a:latin typeface="楷体_GB2312" pitchFamily="49" charset="-122"/>
              </a:rPr>
              <a:t>步骤六</a:t>
            </a:r>
            <a:r>
              <a:rPr lang="zh-CN" altLang="en-US" sz="2800">
                <a:latin typeface="楷体_GB2312" pitchFamily="49" charset="-122"/>
              </a:rPr>
              <a:t> 若执行过第</a:t>
            </a:r>
            <a:r>
              <a:rPr lang="en-US" altLang="zh-CN" sz="2800">
                <a:latin typeface="楷体_GB2312" pitchFamily="49" charset="-122"/>
              </a:rPr>
              <a:t>3</a:t>
            </a:r>
            <a:r>
              <a:rPr lang="zh-CN" altLang="en-US" sz="2800">
                <a:latin typeface="楷体_GB2312" pitchFamily="49" charset="-122"/>
              </a:rPr>
              <a:t>步，那么就模拟单个完整</a:t>
            </a:r>
          </a:p>
          <a:p>
            <a:pPr lvl="1">
              <a:buClr>
                <a:srgbClr val="800080"/>
              </a:buClr>
              <a:buFont typeface="Symbol" panose="05050102010706020507" pitchFamily="18" charset="2"/>
              <a:buNone/>
            </a:pPr>
            <a:r>
              <a:rPr lang="zh-CN" altLang="en-US" sz="2800">
                <a:latin typeface="楷体_GB2312" pitchFamily="49" charset="-122"/>
              </a:rPr>
              <a:t>  的自动机；否则，自动构造工具按照一定的控 </a:t>
            </a:r>
          </a:p>
          <a:p>
            <a:pPr lvl="1">
              <a:buClr>
                <a:srgbClr val="800080"/>
              </a:buClr>
              <a:buFont typeface="Symbol" panose="05050102010706020507" pitchFamily="18" charset="2"/>
              <a:buNone/>
            </a:pPr>
            <a:r>
              <a:rPr lang="zh-CN" altLang="en-US" sz="2800">
                <a:latin typeface="楷体_GB2312" pitchFamily="49" charset="-122"/>
              </a:rPr>
              <a:t>  制策略生成词法分析程序中扫描程序的代码，</a:t>
            </a:r>
          </a:p>
          <a:p>
            <a:pPr lvl="1">
              <a:buClr>
                <a:srgbClr val="800080"/>
              </a:buClr>
              <a:buFont typeface="Symbol" panose="05050102010706020507" pitchFamily="18" charset="2"/>
              <a:buNone/>
            </a:pPr>
            <a:r>
              <a:rPr lang="zh-CN" altLang="en-US" sz="2800">
                <a:latin typeface="楷体_GB2312" pitchFamily="49" charset="-122"/>
              </a:rPr>
              <a:t>  该扫描程序可以选择对每一类词法单元所对应</a:t>
            </a:r>
          </a:p>
          <a:p>
            <a:pPr lvl="1">
              <a:buClr>
                <a:srgbClr val="800080"/>
              </a:buClr>
              <a:buFont typeface="Symbol" panose="05050102010706020507" pitchFamily="18" charset="2"/>
              <a:buNone/>
            </a:pPr>
            <a:r>
              <a:rPr lang="zh-CN" altLang="en-US" sz="2800">
                <a:latin typeface="楷体_GB2312" pitchFamily="49" charset="-122"/>
              </a:rPr>
              <a:t>  的有限自动机依次模拟运行，并从当前输入符</a:t>
            </a:r>
          </a:p>
          <a:p>
            <a:pPr lvl="1">
              <a:buClr>
                <a:srgbClr val="800080"/>
              </a:buClr>
              <a:buFont typeface="Symbol" panose="05050102010706020507" pitchFamily="18" charset="2"/>
              <a:buNone/>
            </a:pPr>
            <a:r>
              <a:rPr lang="zh-CN" altLang="en-US" sz="2800">
                <a:latin typeface="楷体_GB2312" pitchFamily="49" charset="-122"/>
              </a:rPr>
              <a:t>  号序列中识别下一个单词，然后返回相应的单</a:t>
            </a:r>
          </a:p>
          <a:p>
            <a:pPr lvl="1">
              <a:buClr>
                <a:srgbClr val="800080"/>
              </a:buClr>
              <a:buFont typeface="Symbol" panose="05050102010706020507" pitchFamily="18" charset="2"/>
              <a:buNone/>
            </a:pPr>
            <a:r>
              <a:rPr lang="zh-CN" altLang="en-US" sz="2800">
                <a:latin typeface="楷体_GB2312" pitchFamily="49" charset="-122"/>
              </a:rPr>
              <a:t>  词记录</a:t>
            </a: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500063"/>
            <a:ext cx="7772400" cy="1143000"/>
          </a:xfrm>
        </p:spPr>
        <p:txBody>
          <a:bodyPr/>
          <a:lstStyle/>
          <a:p>
            <a:pPr eaLnBrk="1" hangingPunct="1"/>
            <a:r>
              <a:rPr lang="en-US" altLang="zh-CN" sz="3600" b="1" dirty="0" smtClean="0"/>
              <a:t>3.1.4</a:t>
            </a:r>
            <a:r>
              <a:rPr lang="zh-CN" altLang="en-US" sz="3600" b="1" dirty="0" smtClean="0"/>
              <a:t>词法分析中如何识别单词</a:t>
            </a:r>
          </a:p>
        </p:txBody>
      </p:sp>
      <p:sp>
        <p:nvSpPr>
          <p:cNvPr id="16387" name="Rectangle 3"/>
          <p:cNvSpPr>
            <a:spLocks noGrp="1" noChangeArrowheads="1"/>
          </p:cNvSpPr>
          <p:nvPr>
            <p:ph idx="1"/>
          </p:nvPr>
        </p:nvSpPr>
        <p:spPr>
          <a:xfrm>
            <a:off x="611560" y="1700808"/>
            <a:ext cx="7772400" cy="4114800"/>
          </a:xfrm>
        </p:spPr>
        <p:txBody>
          <a:bodyPr/>
          <a:lstStyle/>
          <a:p>
            <a:pPr eaLnBrk="1" hangingPunct="1">
              <a:buNone/>
            </a:pPr>
            <a:r>
              <a:rPr lang="zh-CN" altLang="en-US" dirty="0" smtClean="0">
                <a:latin typeface="STXinwei" panose="02010800040101010101" pitchFamily="2" charset="-122"/>
                <a:ea typeface="STXinwei" panose="02010800040101010101" pitchFamily="2" charset="-122"/>
              </a:rPr>
              <a:t>   识别单词：逐个从源程序中读取字符，根据构成单词的</a:t>
            </a:r>
            <a:r>
              <a:rPr lang="zh-CN" altLang="en-US" dirty="0" smtClean="0">
                <a:solidFill>
                  <a:srgbClr val="FF0000"/>
                </a:solidFill>
                <a:latin typeface="STXinwei" panose="02010800040101010101" pitchFamily="2" charset="-122"/>
                <a:ea typeface="STXinwei" panose="02010800040101010101" pitchFamily="2" charset="-122"/>
              </a:rPr>
              <a:t>词法规则</a:t>
            </a:r>
            <a:r>
              <a:rPr lang="zh-CN" altLang="en-US" dirty="0" smtClean="0">
                <a:latin typeface="STXinwei" panose="02010800040101010101" pitchFamily="2" charset="-122"/>
                <a:ea typeface="STXinwei" panose="02010800040101010101" pitchFamily="2" charset="-122"/>
              </a:rPr>
              <a:t>拼成一个有意义的单词</a:t>
            </a:r>
            <a:r>
              <a:rPr lang="en-US" altLang="zh-CN" dirty="0" smtClean="0">
                <a:latin typeface="STXinwei" panose="02010800040101010101" pitchFamily="2" charset="-122"/>
                <a:ea typeface="STXinwei" panose="02010800040101010101" pitchFamily="2" charset="-122"/>
              </a:rPr>
              <a:t>;</a:t>
            </a:r>
          </a:p>
          <a:p>
            <a:pPr eaLnBrk="1" hangingPunct="1">
              <a:buFont typeface="Monotype Sorts" pitchFamily="2" charset="2"/>
              <a:buNone/>
            </a:pPr>
            <a:r>
              <a:rPr lang="zh-CN" altLang="en-US" dirty="0" smtClean="0">
                <a:latin typeface="STXinwei" panose="02010800040101010101" pitchFamily="2" charset="-122"/>
                <a:ea typeface="STXinwei" panose="02010800040101010101" pitchFamily="2" charset="-122"/>
              </a:rPr>
              <a:t>   词法规则描述工具</a:t>
            </a:r>
            <a:r>
              <a:rPr lang="en-US" altLang="zh-CN" dirty="0" smtClean="0">
                <a:latin typeface="STXinwei" panose="02010800040101010101" pitchFamily="2" charset="-122"/>
                <a:ea typeface="STXinwei" panose="02010800040101010101" pitchFamily="2" charset="-122"/>
                <a:sym typeface="Wingdings" panose="05000000000000000000" pitchFamily="2" charset="2"/>
              </a:rPr>
              <a:t>: (1)</a:t>
            </a:r>
            <a:r>
              <a:rPr lang="zh-CN" altLang="en-US" dirty="0" smtClean="0">
                <a:solidFill>
                  <a:srgbClr val="0070C0"/>
                </a:solidFill>
                <a:latin typeface="STXinwei" panose="02010800040101010101" pitchFamily="2" charset="-122"/>
                <a:ea typeface="STXinwei" panose="02010800040101010101" pitchFamily="2" charset="-122"/>
              </a:rPr>
              <a:t>状态转换图 </a:t>
            </a:r>
            <a:r>
              <a:rPr lang="en-US" altLang="zh-CN" dirty="0" smtClean="0">
                <a:solidFill>
                  <a:srgbClr val="7030A0"/>
                </a:solidFill>
                <a:latin typeface="STXinwei" panose="02010800040101010101" pitchFamily="2" charset="-122"/>
                <a:ea typeface="STXinwei" panose="02010800040101010101" pitchFamily="2" charset="-122"/>
              </a:rPr>
              <a:t>(2)</a:t>
            </a:r>
            <a:r>
              <a:rPr lang="zh-CN" altLang="en-US" dirty="0" smtClean="0">
                <a:solidFill>
                  <a:srgbClr val="7030A0"/>
                </a:solidFill>
                <a:latin typeface="STXinwei" panose="02010800040101010101" pitchFamily="2" charset="-122"/>
                <a:ea typeface="STXinwei" panose="02010800040101010101" pitchFamily="2" charset="-122"/>
              </a:rPr>
              <a:t>巴克斯范式</a:t>
            </a:r>
            <a:r>
              <a:rPr lang="en-US" altLang="zh-CN" dirty="0" smtClean="0">
                <a:solidFill>
                  <a:srgbClr val="7030A0"/>
                </a:solidFill>
                <a:latin typeface="STXinwei" panose="02010800040101010101" pitchFamily="2" charset="-122"/>
                <a:ea typeface="STXinwei" panose="02010800040101010101" pitchFamily="2" charset="-122"/>
              </a:rPr>
              <a:t>BNF  </a:t>
            </a:r>
            <a:r>
              <a:rPr lang="en-US" altLang="zh-CN" dirty="0" smtClean="0">
                <a:solidFill>
                  <a:srgbClr val="0070C0"/>
                </a:solidFill>
                <a:latin typeface="STXinwei" panose="02010800040101010101" pitchFamily="2" charset="-122"/>
                <a:ea typeface="STXinwei" panose="02010800040101010101" pitchFamily="2" charset="-122"/>
              </a:rPr>
              <a:t>(3)</a:t>
            </a:r>
            <a:r>
              <a:rPr lang="zh-CN" altLang="en-US" dirty="0" smtClean="0">
                <a:solidFill>
                  <a:srgbClr val="0070C0"/>
                </a:solidFill>
                <a:latin typeface="STXinwei" panose="02010800040101010101" pitchFamily="2" charset="-122"/>
                <a:ea typeface="STXinwei" panose="02010800040101010101" pitchFamily="2" charset="-122"/>
              </a:rPr>
              <a:t>自动机</a:t>
            </a:r>
            <a:r>
              <a:rPr lang="en-US" altLang="zh-CN" dirty="0" smtClean="0">
                <a:solidFill>
                  <a:srgbClr val="0070C0"/>
                </a:solidFill>
                <a:latin typeface="STXinwei" panose="02010800040101010101" pitchFamily="2" charset="-122"/>
                <a:ea typeface="STXinwei" panose="02010800040101010101" pitchFamily="2" charset="-122"/>
              </a:rPr>
              <a:t>DFA  </a:t>
            </a:r>
            <a:r>
              <a:rPr lang="en-US" altLang="zh-CN" dirty="0" smtClean="0">
                <a:solidFill>
                  <a:srgbClr val="7030A0"/>
                </a:solidFill>
                <a:latin typeface="STXinwei" panose="02010800040101010101" pitchFamily="2" charset="-122"/>
                <a:ea typeface="STXinwei" panose="02010800040101010101" pitchFamily="2" charset="-122"/>
              </a:rPr>
              <a:t>(4)</a:t>
            </a:r>
            <a:r>
              <a:rPr lang="zh-CN" altLang="en-US" dirty="0" smtClean="0">
                <a:solidFill>
                  <a:srgbClr val="7030A0"/>
                </a:solidFill>
                <a:latin typeface="STXinwei" panose="02010800040101010101" pitchFamily="2" charset="-122"/>
                <a:ea typeface="STXinwei" panose="02010800040101010101" pitchFamily="2" charset="-122"/>
              </a:rPr>
              <a:t>正则</a:t>
            </a:r>
            <a:r>
              <a:rPr lang="en-US" altLang="zh-CN" dirty="0" smtClean="0">
                <a:solidFill>
                  <a:srgbClr val="7030A0"/>
                </a:solidFill>
                <a:latin typeface="STXinwei" panose="02010800040101010101" pitchFamily="2" charset="-122"/>
                <a:ea typeface="STXinwei" panose="02010800040101010101" pitchFamily="2" charset="-122"/>
              </a:rPr>
              <a:t>(</a:t>
            </a:r>
            <a:r>
              <a:rPr lang="zh-CN" altLang="en-US" dirty="0" smtClean="0">
                <a:solidFill>
                  <a:srgbClr val="7030A0"/>
                </a:solidFill>
                <a:latin typeface="STXinwei" panose="02010800040101010101" pitchFamily="2" charset="-122"/>
                <a:ea typeface="STXinwei" panose="02010800040101010101" pitchFamily="2" charset="-122"/>
              </a:rPr>
              <a:t>规</a:t>
            </a:r>
            <a:r>
              <a:rPr lang="en-US" altLang="zh-CN" dirty="0" smtClean="0">
                <a:solidFill>
                  <a:srgbClr val="7030A0"/>
                </a:solidFill>
                <a:latin typeface="STXinwei" panose="02010800040101010101" pitchFamily="2" charset="-122"/>
                <a:ea typeface="STXinwei" panose="02010800040101010101" pitchFamily="2" charset="-122"/>
              </a:rPr>
              <a:t>)</a:t>
            </a:r>
            <a:r>
              <a:rPr lang="zh-CN" altLang="en-US" dirty="0" smtClean="0">
                <a:solidFill>
                  <a:srgbClr val="7030A0"/>
                </a:solidFill>
                <a:latin typeface="STXinwei" panose="02010800040101010101" pitchFamily="2" charset="-122"/>
                <a:ea typeface="STXinwei" panose="02010800040101010101" pitchFamily="2" charset="-122"/>
              </a:rPr>
              <a:t>表达式</a:t>
            </a:r>
            <a:r>
              <a:rPr lang="en-US" altLang="zh-CN" dirty="0" smtClean="0">
                <a:solidFill>
                  <a:srgbClr val="0070C0"/>
                </a:solidFill>
                <a:latin typeface="STXinwei" panose="02010800040101010101" pitchFamily="2" charset="-122"/>
                <a:ea typeface="STXinwei" panose="02010800040101010101" pitchFamily="2" charset="-122"/>
              </a:rPr>
              <a:t>(5)</a:t>
            </a:r>
            <a:r>
              <a:rPr lang="zh-CN" altLang="en-US" dirty="0" smtClean="0">
                <a:solidFill>
                  <a:srgbClr val="0070C0"/>
                </a:solidFill>
                <a:latin typeface="STXinwei" panose="02010800040101010101" pitchFamily="2" charset="-122"/>
                <a:ea typeface="STXinwei" panose="02010800040101010101" pitchFamily="2" charset="-122"/>
              </a:rPr>
              <a:t>正则文法</a:t>
            </a:r>
            <a:r>
              <a:rPr lang="en-US" altLang="zh-CN" dirty="0" smtClean="0">
                <a:solidFill>
                  <a:srgbClr val="0070C0"/>
                </a:solidFill>
                <a:latin typeface="STXinwei" panose="02010800040101010101" pitchFamily="2" charset="-122"/>
                <a:ea typeface="STXinwei" panose="02010800040101010101" pitchFamily="2" charset="-122"/>
              </a:rPr>
              <a:t>(3</a:t>
            </a:r>
            <a:r>
              <a:rPr lang="zh-CN" altLang="en-US" dirty="0" smtClean="0">
                <a:solidFill>
                  <a:srgbClr val="0070C0"/>
                </a:solidFill>
                <a:latin typeface="STXinwei" panose="02010800040101010101" pitchFamily="2" charset="-122"/>
                <a:ea typeface="STXinwei" panose="02010800040101010101" pitchFamily="2" charset="-122"/>
              </a:rPr>
              <a:t>型文法</a:t>
            </a:r>
            <a:r>
              <a:rPr lang="en-US" altLang="zh-CN" dirty="0" smtClean="0">
                <a:solidFill>
                  <a:srgbClr val="0070C0"/>
                </a:solidFill>
                <a:latin typeface="STXinwei" panose="02010800040101010101" pitchFamily="2" charset="-122"/>
                <a:ea typeface="STXinwei" panose="02010800040101010101" pitchFamily="2" charset="-122"/>
              </a:rPr>
              <a:t>);</a:t>
            </a:r>
          </a:p>
          <a:p>
            <a:pPr eaLnBrk="1" hangingPunct="1">
              <a:buFont typeface="Monotype Sorts" pitchFamily="2" charset="2"/>
              <a:buNone/>
            </a:pPr>
            <a:r>
              <a:rPr lang="zh-CN" altLang="en-US" dirty="0" smtClean="0">
                <a:latin typeface="STXinwei" panose="02010800040101010101" pitchFamily="2" charset="-122"/>
                <a:ea typeface="STXinwei" panose="02010800040101010101" pitchFamily="2" charset="-122"/>
              </a:rPr>
              <a:t>   本章节</a:t>
            </a:r>
            <a:r>
              <a:rPr lang="en-US" altLang="zh-CN" dirty="0" smtClean="0">
                <a:latin typeface="STXinwei" panose="02010800040101010101" pitchFamily="2" charset="-122"/>
                <a:ea typeface="STXinwei" panose="02010800040101010101" pitchFamily="2" charset="-122"/>
              </a:rPr>
              <a:t>3.3-3.6</a:t>
            </a:r>
            <a:r>
              <a:rPr lang="zh-CN" altLang="en-US" dirty="0" smtClean="0">
                <a:latin typeface="STXinwei" panose="02010800040101010101" pitchFamily="2" charset="-122"/>
                <a:ea typeface="STXinwei" panose="02010800040101010101" pitchFamily="2" charset="-122"/>
              </a:rPr>
              <a:t>将介绍以上</a:t>
            </a:r>
            <a:r>
              <a:rPr lang="en-US" altLang="zh-CN" dirty="0" smtClean="0">
                <a:latin typeface="STXinwei" panose="02010800040101010101" pitchFamily="2" charset="-122"/>
                <a:ea typeface="STXinwei" panose="02010800040101010101" pitchFamily="2" charset="-122"/>
              </a:rPr>
              <a:t>5</a:t>
            </a:r>
            <a:r>
              <a:rPr lang="zh-CN" altLang="en-US" dirty="0" smtClean="0">
                <a:latin typeface="STXinwei" panose="02010800040101010101" pitchFamily="2" charset="-122"/>
                <a:ea typeface="STXinwei" panose="02010800040101010101" pitchFamily="2" charset="-122"/>
              </a:rPr>
              <a:t>种描述工具及它们之间的等价性，如何互相转换，如何实现</a:t>
            </a:r>
            <a:r>
              <a:rPr lang="en-US" altLang="zh-CN" dirty="0" smtClean="0">
                <a:latin typeface="STXinwei" panose="02010800040101010101" pitchFamily="2" charset="-122"/>
                <a:ea typeface="STXinwei" panose="02010800040101010101" pitchFamily="2" charset="-122"/>
              </a:rPr>
              <a:t>(</a:t>
            </a:r>
            <a:r>
              <a:rPr lang="en-US" altLang="zh-CN" dirty="0" err="1" smtClean="0">
                <a:latin typeface="STXinwei" panose="02010800040101010101" pitchFamily="2" charset="-122"/>
                <a:ea typeface="STXinwei" panose="02010800040101010101" pitchFamily="2" charset="-122"/>
              </a:rPr>
              <a:t>lex</a:t>
            </a:r>
            <a:r>
              <a:rPr lang="en-US" altLang="zh-CN" dirty="0" smtClean="0">
                <a:latin typeface="STXinwei" panose="02010800040101010101" pitchFamily="2" charset="-122"/>
                <a:ea typeface="STXinwei" panose="02010800040101010101" pitchFamily="2" charset="-122"/>
              </a:rPr>
              <a:t>);</a:t>
            </a:r>
            <a:endParaRPr lang="zh-CN" altLang="en-US" dirty="0" smtClean="0">
              <a:latin typeface="STXinwei" panose="02010800040101010101" pitchFamily="2" charset="-122"/>
              <a:ea typeface="STXinwei" panose="02010800040101010101" pitchFamily="2" charset="-12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ox(out)">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ox(out)">
                                      <p:cBhvr>
                                        <p:cTn id="17" dur="500"/>
                                        <p:tgtEl>
                                          <p:spTgt spid="16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pPr algn="ctr">
              <a:buFont typeface="Wingdings" panose="05000000000000000000" pitchFamily="2" charset="2"/>
              <a:buNone/>
            </a:pPr>
            <a:endParaRPr lang="zh-CN" altLang="zh-CN"/>
          </a:p>
        </p:txBody>
      </p:sp>
      <p:sp>
        <p:nvSpPr>
          <p:cNvPr id="559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9112" name="Text Box 8"/>
          <p:cNvSpPr txBox="1">
            <a:spLocks noChangeArrowheads="1"/>
          </p:cNvSpPr>
          <p:nvPr/>
        </p:nvSpPr>
        <p:spPr bwMode="auto">
          <a:xfrm>
            <a:off x="755650" y="1484313"/>
            <a:ext cx="8208963" cy="4493538"/>
          </a:xfrm>
          <a:prstGeom prst="rect">
            <a:avLst/>
          </a:prstGeom>
          <a:noFill/>
          <a:ln w="9525">
            <a:noFill/>
            <a:miter lim="800000"/>
          </a:ln>
          <a:effectLst/>
        </p:spPr>
        <p:txBody>
          <a:bodyPr>
            <a:spAutoFit/>
          </a:bodyPr>
          <a:lstStyle/>
          <a:p>
            <a:pPr>
              <a:buClr>
                <a:srgbClr val="800080"/>
              </a:buClr>
            </a:pPr>
            <a:r>
              <a:rPr lang="en-US" altLang="zh-CN" dirty="0">
                <a:solidFill>
                  <a:srgbClr val="800080"/>
                </a:solidFill>
              </a:rPr>
              <a:t>  </a:t>
            </a:r>
            <a:r>
              <a:rPr lang="zh-CN" altLang="en-US" dirty="0"/>
              <a:t>词法分析程序</a:t>
            </a:r>
            <a:r>
              <a:rPr lang="zh-CN" altLang="en-US" dirty="0">
                <a:solidFill>
                  <a:srgbClr val="800080"/>
                </a:solidFill>
              </a:rPr>
              <a:t>自动构造</a:t>
            </a:r>
            <a:r>
              <a:rPr lang="zh-CN" altLang="en-US" dirty="0"/>
              <a:t>的典行过程</a:t>
            </a:r>
          </a:p>
          <a:p>
            <a:pPr>
              <a:buClr>
                <a:srgbClr val="800080"/>
              </a:buClr>
              <a:buFont typeface="Wingdings" panose="05000000000000000000" pitchFamily="2" charset="2"/>
              <a:buNone/>
            </a:pPr>
            <a:endParaRPr lang="zh-CN" altLang="en-US" sz="1000" dirty="0">
              <a:latin typeface="楷体_GB2312" pitchFamily="49" charset="-122"/>
            </a:endParaRPr>
          </a:p>
          <a:p>
            <a:pPr lvl="1">
              <a:buClr>
                <a:srgbClr val="800080"/>
              </a:buClr>
              <a:buFont typeface="Symbol" panose="05050102010706020507" pitchFamily="18" charset="2"/>
              <a:buChar char="-"/>
            </a:pPr>
            <a:r>
              <a:rPr lang="zh-CN" altLang="en-US" sz="2800" dirty="0">
                <a:latin typeface="楷体_GB2312" pitchFamily="49" charset="-122"/>
              </a:rPr>
              <a:t> </a:t>
            </a:r>
            <a:r>
              <a:rPr lang="zh-CN" altLang="en-US" sz="2800" dirty="0">
                <a:solidFill>
                  <a:srgbClr val="993366"/>
                </a:solidFill>
                <a:latin typeface="楷体_GB2312" pitchFamily="49" charset="-122"/>
              </a:rPr>
              <a:t>可选的正</a:t>
            </a:r>
            <a:r>
              <a:rPr lang="zh-CN" altLang="en-US" sz="2800" dirty="0" smtClean="0">
                <a:solidFill>
                  <a:srgbClr val="993366"/>
                </a:solidFill>
                <a:latin typeface="楷体_GB2312" pitchFamily="49" charset="-122"/>
              </a:rPr>
              <a:t>规表达式设计方法</a:t>
            </a:r>
            <a:r>
              <a:rPr lang="zh-CN" altLang="en-US" sz="2800" dirty="0" smtClean="0">
                <a:latin typeface="楷体_GB2312" pitchFamily="49" charset="-122"/>
              </a:rPr>
              <a:t> 先设计自动机</a:t>
            </a:r>
            <a:endParaRPr lang="zh-CN" altLang="en-US" sz="2800" dirty="0">
              <a:latin typeface="楷体_GB2312" pitchFamily="49" charset="-122"/>
            </a:endParaRPr>
          </a:p>
          <a:p>
            <a:pPr lvl="1">
              <a:buClr>
                <a:srgbClr val="800080"/>
              </a:buClr>
              <a:buFont typeface="Symbol" panose="05050102010706020507" pitchFamily="18" charset="2"/>
              <a:buNone/>
            </a:pPr>
            <a:r>
              <a:rPr lang="zh-CN" altLang="en-US" sz="1000" dirty="0">
                <a:latin typeface="楷体_GB2312" pitchFamily="49" charset="-122"/>
              </a:rPr>
              <a:t>  </a:t>
            </a:r>
            <a:endParaRPr lang="en-US" altLang="zh-CN" sz="1000" dirty="0" smtClean="0">
              <a:latin typeface="楷体_GB2312" pitchFamily="49" charset="-122"/>
            </a:endParaRPr>
          </a:p>
          <a:p>
            <a:pPr lvl="1">
              <a:buClr>
                <a:srgbClr val="800080"/>
              </a:buClr>
              <a:buFont typeface="Symbol" panose="05050102010706020507" pitchFamily="18" charset="2"/>
              <a:buNone/>
            </a:pPr>
            <a:r>
              <a:rPr lang="en-US" altLang="zh-CN" sz="2800" dirty="0">
                <a:latin typeface="楷体_GB2312" pitchFamily="49" charset="-122"/>
              </a:rPr>
              <a:t>  </a:t>
            </a:r>
            <a:r>
              <a:rPr lang="zh-CN" altLang="en-US" sz="2800" dirty="0" smtClean="0">
                <a:latin typeface="楷体_GB2312" pitchFamily="49" charset="-122"/>
              </a:rPr>
              <a:t>直接设计正规表达式有时比较困难</a:t>
            </a:r>
            <a:endParaRPr lang="en-US" altLang="zh-CN" sz="2800" dirty="0" smtClean="0">
              <a:latin typeface="楷体_GB2312" pitchFamily="49" charset="-122"/>
            </a:endParaRPr>
          </a:p>
          <a:p>
            <a:pPr lvl="1">
              <a:buClr>
                <a:srgbClr val="800080"/>
              </a:buClr>
              <a:buFont typeface="Symbol" panose="05050102010706020507" pitchFamily="18" charset="2"/>
              <a:buNone/>
            </a:pPr>
            <a:endParaRPr lang="zh-CN" altLang="en-US" sz="1000" dirty="0">
              <a:latin typeface="楷体_GB2312" pitchFamily="49" charset="-122"/>
            </a:endParaRPr>
          </a:p>
          <a:p>
            <a:pPr lvl="1">
              <a:buClr>
                <a:srgbClr val="800080"/>
              </a:buClr>
              <a:buFont typeface="Symbol" panose="05050102010706020507" pitchFamily="18" charset="2"/>
              <a:buNone/>
            </a:pPr>
            <a:r>
              <a:rPr lang="zh-CN" altLang="en-US" sz="2800" dirty="0">
                <a:latin typeface="楷体_GB2312" pitchFamily="49" charset="-122"/>
              </a:rPr>
              <a:t>  </a:t>
            </a:r>
            <a:r>
              <a:rPr lang="zh-CN" altLang="en-US" sz="2800" dirty="0">
                <a:solidFill>
                  <a:srgbClr val="993366"/>
                </a:solidFill>
                <a:latin typeface="楷体_GB2312" pitchFamily="49" charset="-122"/>
              </a:rPr>
              <a:t>例如：</a:t>
            </a:r>
            <a:r>
              <a:rPr lang="zh-CN" altLang="zh-CN" sz="2800" dirty="0" smtClean="0"/>
              <a:t>假若想</a:t>
            </a:r>
            <a:r>
              <a:rPr lang="zh-CN" altLang="zh-CN" sz="2800" dirty="0"/>
              <a:t>要为</a:t>
            </a:r>
            <a:r>
              <a:rPr lang="en-US" altLang="zh-CN" sz="2800" b="0" dirty="0"/>
              <a:t>Java</a:t>
            </a:r>
            <a:r>
              <a:rPr lang="zh-CN" altLang="zh-CN" sz="2800" dirty="0"/>
              <a:t>程序中所允许的注释</a:t>
            </a:r>
            <a:r>
              <a:rPr lang="zh-CN" altLang="zh-CN" sz="2800" dirty="0" smtClean="0"/>
              <a:t>给</a:t>
            </a:r>
            <a:endParaRPr lang="en-US" altLang="zh-CN" sz="2800" dirty="0" smtClean="0"/>
          </a:p>
          <a:p>
            <a:pPr lvl="1">
              <a:buClr>
                <a:srgbClr val="800080"/>
              </a:buClr>
              <a:buFont typeface="Symbol" panose="05050102010706020507" pitchFamily="18" charset="2"/>
              <a:buNone/>
            </a:pPr>
            <a:r>
              <a:rPr lang="en-US" altLang="zh-CN" sz="2800" dirty="0"/>
              <a:t> </a:t>
            </a:r>
            <a:r>
              <a:rPr lang="en-US" altLang="zh-CN" sz="2800" dirty="0" smtClean="0"/>
              <a:t>   </a:t>
            </a:r>
            <a:r>
              <a:rPr lang="zh-CN" altLang="zh-CN" sz="2800" dirty="0" smtClean="0"/>
              <a:t>出</a:t>
            </a:r>
            <a:r>
              <a:rPr lang="zh-CN" altLang="zh-CN" sz="2800" dirty="0"/>
              <a:t>正规表达式，这类注释以</a:t>
            </a:r>
            <a:r>
              <a:rPr lang="en-US" altLang="zh-CN" sz="2800" dirty="0"/>
              <a:t>”/*”</a:t>
            </a:r>
            <a:r>
              <a:rPr lang="zh-CN" altLang="zh-CN" sz="2800" dirty="0"/>
              <a:t>开始，以</a:t>
            </a:r>
            <a:r>
              <a:rPr lang="en-US" altLang="zh-CN" sz="2800" dirty="0" smtClean="0"/>
              <a:t>”*/”</a:t>
            </a:r>
          </a:p>
          <a:p>
            <a:pPr lvl="1">
              <a:buClr>
                <a:srgbClr val="800080"/>
              </a:buClr>
              <a:buFont typeface="Symbol" panose="05050102010706020507" pitchFamily="18" charset="2"/>
              <a:buNone/>
            </a:pPr>
            <a:r>
              <a:rPr lang="en-US" altLang="zh-CN" sz="2800" dirty="0"/>
              <a:t> </a:t>
            </a:r>
            <a:r>
              <a:rPr lang="en-US" altLang="zh-CN" sz="2800" dirty="0" smtClean="0"/>
              <a:t>   </a:t>
            </a:r>
            <a:r>
              <a:rPr lang="zh-CN" altLang="zh-CN" sz="2800" dirty="0" smtClean="0"/>
              <a:t>结束</a:t>
            </a:r>
            <a:r>
              <a:rPr lang="zh-CN" altLang="zh-CN" sz="2800" dirty="0"/>
              <a:t>，在</a:t>
            </a:r>
            <a:r>
              <a:rPr lang="en-US" altLang="zh-CN" sz="2800" dirty="0"/>
              <a:t>”/*”</a:t>
            </a:r>
            <a:r>
              <a:rPr lang="zh-CN" altLang="zh-CN" sz="2800" dirty="0"/>
              <a:t>和</a:t>
            </a:r>
            <a:r>
              <a:rPr lang="en-US" altLang="zh-CN" sz="2800" dirty="0"/>
              <a:t>”*/”</a:t>
            </a:r>
            <a:r>
              <a:rPr lang="zh-CN" altLang="zh-CN" sz="2800" dirty="0"/>
              <a:t>之间，除了</a:t>
            </a:r>
            <a:r>
              <a:rPr lang="en-US" altLang="zh-CN" sz="2800" dirty="0"/>
              <a:t>”*/”</a:t>
            </a:r>
            <a:r>
              <a:rPr lang="zh-CN" altLang="zh-CN" sz="2800" dirty="0"/>
              <a:t>序列外，</a:t>
            </a:r>
            <a:r>
              <a:rPr lang="zh-CN" altLang="zh-CN" sz="2800" dirty="0" smtClean="0"/>
              <a:t>可</a:t>
            </a:r>
            <a:endParaRPr lang="en-US" altLang="zh-CN" sz="2800" dirty="0" smtClean="0"/>
          </a:p>
          <a:p>
            <a:pPr lvl="1">
              <a:buClr>
                <a:srgbClr val="800080"/>
              </a:buClr>
              <a:buFont typeface="Symbol" panose="05050102010706020507" pitchFamily="18" charset="2"/>
              <a:buNone/>
            </a:pPr>
            <a:r>
              <a:rPr lang="en-US" altLang="zh-CN" sz="2800" dirty="0"/>
              <a:t> </a:t>
            </a:r>
            <a:r>
              <a:rPr lang="en-US" altLang="zh-CN" sz="2800" dirty="0" smtClean="0"/>
              <a:t>   </a:t>
            </a:r>
            <a:r>
              <a:rPr lang="zh-CN" altLang="zh-CN" sz="2800" dirty="0" smtClean="0"/>
              <a:t>以</a:t>
            </a:r>
            <a:r>
              <a:rPr lang="zh-CN" altLang="zh-CN" sz="2800" dirty="0"/>
              <a:t>出现任意字符</a:t>
            </a:r>
            <a:r>
              <a:rPr lang="zh-CN" altLang="zh-CN" sz="2800" dirty="0" smtClean="0"/>
              <a:t>。对此</a:t>
            </a:r>
            <a:r>
              <a:rPr lang="zh-CN" altLang="zh-CN" sz="2800" dirty="0"/>
              <a:t>类注释</a:t>
            </a:r>
            <a:r>
              <a:rPr lang="zh-CN" altLang="zh-CN" sz="2800" dirty="0" smtClean="0"/>
              <a:t>，</a:t>
            </a:r>
            <a:r>
              <a:rPr lang="zh-CN" altLang="en-US" sz="2800" dirty="0" smtClean="0"/>
              <a:t>某些同学可能</a:t>
            </a:r>
            <a:endParaRPr lang="en-US" altLang="zh-CN" sz="2800" dirty="0" smtClean="0"/>
          </a:p>
          <a:p>
            <a:pPr lvl="1">
              <a:buClr>
                <a:srgbClr val="800080"/>
              </a:buClr>
              <a:buFont typeface="Symbol" panose="05050102010706020507" pitchFamily="18" charset="2"/>
              <a:buNone/>
            </a:pPr>
            <a:r>
              <a:rPr lang="en-US" altLang="zh-CN" sz="2800" dirty="0" smtClean="0"/>
              <a:t>    </a:t>
            </a:r>
            <a:r>
              <a:rPr lang="zh-CN" altLang="en-US" sz="2800" dirty="0" smtClean="0"/>
              <a:t>会认为</a:t>
            </a:r>
            <a:r>
              <a:rPr lang="zh-CN" altLang="zh-CN" sz="2800" dirty="0" smtClean="0"/>
              <a:t>构造</a:t>
            </a:r>
            <a:r>
              <a:rPr lang="en-US" altLang="zh-CN" sz="2800" b="0" dirty="0"/>
              <a:t>DFA</a:t>
            </a:r>
            <a:r>
              <a:rPr lang="zh-CN" altLang="zh-CN" sz="2800" dirty="0"/>
              <a:t>比</a:t>
            </a:r>
            <a:r>
              <a:rPr lang="zh-CN" altLang="zh-CN" sz="2800" dirty="0" smtClean="0"/>
              <a:t>构造</a:t>
            </a:r>
            <a:r>
              <a:rPr lang="zh-CN" altLang="zh-CN" sz="2800" dirty="0"/>
              <a:t>正规表达式更容易，</a:t>
            </a:r>
            <a:r>
              <a:rPr lang="zh-CN" altLang="zh-CN" sz="2800" dirty="0" smtClean="0"/>
              <a:t>所</a:t>
            </a:r>
            <a:endParaRPr lang="en-US" altLang="zh-CN" sz="2800" dirty="0" smtClean="0"/>
          </a:p>
          <a:p>
            <a:pPr lvl="1">
              <a:buClr>
                <a:srgbClr val="800080"/>
              </a:buClr>
              <a:buFont typeface="Symbol" panose="05050102010706020507" pitchFamily="18" charset="2"/>
              <a:buNone/>
            </a:pPr>
            <a:r>
              <a:rPr lang="en-US" altLang="zh-CN" sz="2800" dirty="0" smtClean="0"/>
              <a:t>    </a:t>
            </a:r>
            <a:r>
              <a:rPr lang="zh-CN" altLang="zh-CN" sz="2800" dirty="0" smtClean="0"/>
              <a:t>以</a:t>
            </a:r>
            <a:r>
              <a:rPr lang="zh-CN" altLang="en-US" sz="2800" dirty="0" smtClean="0"/>
              <a:t>可</a:t>
            </a:r>
            <a:r>
              <a:rPr lang="zh-CN" altLang="zh-CN" sz="2800" dirty="0" smtClean="0"/>
              <a:t>先</a:t>
            </a:r>
            <a:r>
              <a:rPr lang="zh-CN" altLang="zh-CN" sz="2800" dirty="0"/>
              <a:t>构造</a:t>
            </a:r>
            <a:r>
              <a:rPr lang="en-US" altLang="zh-CN" sz="2800" b="0" dirty="0"/>
              <a:t>DFA</a:t>
            </a:r>
            <a:r>
              <a:rPr lang="zh-CN" altLang="zh-CN" sz="2800" dirty="0"/>
              <a:t>，</a:t>
            </a:r>
            <a:r>
              <a:rPr lang="zh-CN" altLang="zh-CN" sz="2800" dirty="0" smtClean="0"/>
              <a:t>然后</a:t>
            </a:r>
            <a:r>
              <a:rPr lang="zh-CN" altLang="zh-CN" sz="2800" dirty="0"/>
              <a:t>再转换为正规表达式。</a:t>
            </a:r>
            <a:endParaRPr lang="zh-CN" altLang="en-US" sz="2800" dirty="0">
              <a:latin typeface="楷体_GB2312" pitchFamily="49" charset="-122"/>
            </a:endParaRPr>
          </a:p>
        </p:txBody>
      </p:sp>
      <p:sp>
        <p:nvSpPr>
          <p:cNvPr id="559113" name="Rectangle 9"/>
          <p:cNvSpPr>
            <a:spLocks noChangeArrowheads="1"/>
          </p:cNvSpPr>
          <p:nvPr/>
        </p:nvSpPr>
        <p:spPr bwMode="auto">
          <a:xfrm>
            <a:off x="1260475" y="188913"/>
            <a:ext cx="5975350" cy="641350"/>
          </a:xfrm>
          <a:prstGeom prst="rect">
            <a:avLst/>
          </a:prstGeom>
          <a:noFill/>
          <a:ln w="9525" algn="ctr">
            <a:noFill/>
            <a:miter lim="800000"/>
          </a:ln>
          <a:effectLst/>
        </p:spPr>
        <p:txBody>
          <a:bodyPr>
            <a:spAutoFit/>
          </a:bodyPr>
          <a:lstStyle/>
          <a:p>
            <a:pPr algn="ctr">
              <a:lnSpc>
                <a:spcPct val="90000"/>
              </a:lnSpc>
              <a:buFontTx/>
              <a:buNone/>
            </a:pPr>
            <a:r>
              <a:rPr lang="zh-CN" altLang="en-US" sz="4000">
                <a:solidFill>
                  <a:srgbClr val="800080"/>
                </a:solidFill>
                <a:latin typeface="STXingkai" panose="02010800040101010101" pitchFamily="2" charset="-122"/>
                <a:ea typeface="STXingkai" panose="02010800040101010101" pitchFamily="2" charset="-122"/>
              </a:rPr>
              <a:t>词法分析程序的自动构造</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b="1" smtClean="0">
                <a:solidFill>
                  <a:schemeClr val="tx1"/>
                </a:solidFill>
              </a:rPr>
              <a:t>本章小结</a:t>
            </a:r>
          </a:p>
        </p:txBody>
      </p:sp>
      <p:sp>
        <p:nvSpPr>
          <p:cNvPr id="103427" name="Rectangle 3"/>
          <p:cNvSpPr>
            <a:spLocks noGrp="1" noChangeArrowheads="1"/>
          </p:cNvSpPr>
          <p:nvPr>
            <p:ph idx="1"/>
          </p:nvPr>
        </p:nvSpPr>
        <p:spPr/>
        <p:txBody>
          <a:bodyPr/>
          <a:lstStyle/>
          <a:p>
            <a:pPr eaLnBrk="1" hangingPunct="1">
              <a:buFont typeface="Monotype Sorts" pitchFamily="2" charset="2"/>
              <a:buNone/>
            </a:pPr>
            <a:r>
              <a:rPr lang="zh-CN" altLang="en-US" smtClean="0">
                <a:latin typeface="STXinwei" panose="02010800040101010101" pitchFamily="2" charset="-122"/>
                <a:ea typeface="STXinwei" panose="02010800040101010101" pitchFamily="2" charset="-122"/>
              </a:rPr>
              <a:t>           词法分析程序是编译第一阶段的工作，它读入字符流的源程序，按照词法规则识别单词，交由语法分析程序接下去。</a:t>
            </a:r>
          </a:p>
          <a:p>
            <a:pPr eaLnBrk="1" hangingPunct="1">
              <a:buFont typeface="Monotype Sorts" pitchFamily="2" charset="2"/>
              <a:buNone/>
            </a:pPr>
            <a:r>
              <a:rPr lang="zh-CN" altLang="en-US" smtClean="0">
                <a:latin typeface="STXinwei" panose="02010800040101010101" pitchFamily="2" charset="-122"/>
                <a:ea typeface="STXinwei" panose="02010800040101010101" pitchFamily="2" charset="-122"/>
              </a:rPr>
              <a:t>           本章讲述了词法分析程序设计原则，并介绍了分别作为正规集描述和识别机制的正规式和有穷动机。在此基础上给出了词法分析程序自动构造工具如</a:t>
            </a:r>
            <a:r>
              <a:rPr lang="en-US" altLang="zh-CN" smtClean="0">
                <a:latin typeface="STXinwei" panose="02010800040101010101" pitchFamily="2" charset="-122"/>
                <a:ea typeface="STXinwei" panose="02010800040101010101" pitchFamily="2" charset="-122"/>
              </a:rPr>
              <a:t>LEX</a:t>
            </a:r>
            <a:r>
              <a:rPr lang="zh-CN" altLang="en-US" smtClean="0">
                <a:latin typeface="STXinwei" panose="02010800040101010101" pitchFamily="2" charset="-122"/>
                <a:ea typeface="STXinwei" panose="02010800040101010101" pitchFamily="2" charset="-122"/>
              </a:rPr>
              <a:t>的原理。</a:t>
            </a:r>
          </a:p>
          <a:p>
            <a:pPr eaLnBrk="1" hangingPunct="1">
              <a:buFont typeface="Monotype Sorts" pitchFamily="2" charset="2"/>
              <a:buNone/>
            </a:pPr>
            <a:endParaRPr lang="zh-CN" altLang="en-US" sz="2800" smtClean="0"/>
          </a:p>
        </p:txBody>
      </p:sp>
    </p:spTree>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1071563" y="1357298"/>
            <a:ext cx="7772400" cy="3786214"/>
          </a:xfrm>
          <a:prstGeom prst="rect">
            <a:avLst/>
          </a:prstGeom>
          <a:noFill/>
          <a:ln w="9525">
            <a:noFill/>
            <a:miter lim="800000"/>
          </a:ln>
        </p:spPr>
        <p:txBody>
          <a:bodyPr anchor="ctr"/>
          <a:lstStyle/>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endParaRPr kumimoji="1" lang="en-US" altLang="zh-CN" sz="4400" i="0" u="none" kern="0" dirty="0" smtClean="0">
              <a:solidFill>
                <a:srgbClr val="6699FF"/>
              </a:solidFill>
              <a:latin typeface="+mj-lt"/>
              <a:ea typeface="+mj-ea"/>
              <a:cs typeface="+mj-cs"/>
            </a:endParaRPr>
          </a:p>
          <a:p>
            <a:pPr eaLnBrk="1" hangingPunct="1">
              <a:defRPr/>
            </a:pPr>
            <a:r>
              <a:rPr kumimoji="1" lang="zh-CN" altLang="en-US" sz="4400" i="0" u="none" kern="0" dirty="0" smtClean="0">
                <a:solidFill>
                  <a:srgbClr val="6699FF"/>
                </a:solidFill>
                <a:latin typeface="+mj-lt"/>
                <a:ea typeface="+mj-ea"/>
                <a:cs typeface="+mj-cs"/>
              </a:rPr>
              <a:t>必做作业</a:t>
            </a:r>
            <a:r>
              <a:rPr kumimoji="1" lang="en-US" altLang="zh-CN" sz="4400" i="0" u="none" kern="0" dirty="0">
                <a:solidFill>
                  <a:srgbClr val="6699FF"/>
                </a:solidFill>
                <a:latin typeface="+mj-lt"/>
                <a:ea typeface="+mj-ea"/>
                <a:cs typeface="+mj-cs"/>
              </a:rPr>
              <a:t>:</a:t>
            </a:r>
          </a:p>
          <a:p>
            <a:pPr eaLnBrk="1" hangingPunct="1">
              <a:buFont typeface="Monotype Sorts" pitchFamily="2" charset="2"/>
              <a:buNone/>
              <a:defRPr/>
            </a:pPr>
            <a:r>
              <a:rPr lang="en-US" altLang="zh-CN" b="0" i="0" u="none" dirty="0" smtClean="0"/>
              <a:t>P64   1,2,4(b</a:t>
            </a:r>
            <a:r>
              <a:rPr lang="en-US" altLang="zh-CN" b="0" i="0" u="none" dirty="0"/>
              <a:t>),</a:t>
            </a:r>
            <a:r>
              <a:rPr lang="en-US" altLang="zh-CN" b="0" i="0" u="none" dirty="0" smtClean="0"/>
              <a:t>5,7,8,9,10</a:t>
            </a:r>
          </a:p>
          <a:p>
            <a:pPr eaLnBrk="1" hangingPunct="1">
              <a:buFont typeface="Monotype Sorts" pitchFamily="2" charset="2"/>
              <a:buNone/>
              <a:defRPr/>
            </a:pPr>
            <a:endParaRPr lang="en-US" altLang="zh-CN" sz="4400" dirty="0" smtClean="0"/>
          </a:p>
          <a:p>
            <a:pPr eaLnBrk="1" hangingPunct="1">
              <a:buFont typeface="Monotype Sorts" pitchFamily="2" charset="2"/>
              <a:buNone/>
              <a:defRPr/>
            </a:pPr>
            <a:r>
              <a:rPr kumimoji="1" lang="zh-CN" altLang="en-US" sz="4400" i="0" u="none" kern="0" dirty="0" smtClean="0">
                <a:solidFill>
                  <a:srgbClr val="6699FF"/>
                </a:solidFill>
                <a:latin typeface="+mj-lt"/>
                <a:ea typeface="+mj-ea"/>
                <a:cs typeface="+mj-cs"/>
              </a:rPr>
              <a:t>可选课外作业：</a:t>
            </a:r>
            <a:endParaRPr kumimoji="1" lang="en-US" altLang="zh-CN" sz="4400" i="0" u="none" kern="0" dirty="0" smtClean="0">
              <a:solidFill>
                <a:srgbClr val="6699FF"/>
              </a:solidFill>
              <a:latin typeface="+mj-lt"/>
              <a:ea typeface="+mj-ea"/>
              <a:cs typeface="+mj-cs"/>
            </a:endParaRPr>
          </a:p>
          <a:p>
            <a:pPr eaLnBrk="1" hangingPunct="1">
              <a:buFont typeface="Monotype Sorts" pitchFamily="2" charset="2"/>
              <a:buNone/>
              <a:defRPr/>
            </a:pPr>
            <a:r>
              <a:rPr lang="en-US" altLang="zh-CN" b="0" i="0" u="none" dirty="0" smtClean="0"/>
              <a:t>1.</a:t>
            </a:r>
            <a:r>
              <a:rPr lang="zh-CN" altLang="en-US" b="0" i="0" u="none" dirty="0" smtClean="0"/>
              <a:t>编程实现转换：正规式</a:t>
            </a:r>
            <a:r>
              <a:rPr lang="en-US" altLang="zh-CN" b="0" i="0" u="none" dirty="0" smtClean="0"/>
              <a:t>-NFA-DFA-</a:t>
            </a:r>
            <a:r>
              <a:rPr lang="zh-CN" altLang="en-US" b="0" i="0" u="none" dirty="0" smtClean="0"/>
              <a:t>最小化</a:t>
            </a:r>
            <a:r>
              <a:rPr lang="en-US" altLang="zh-CN" b="0" i="0" u="none" dirty="0" smtClean="0"/>
              <a:t>DFA</a:t>
            </a:r>
          </a:p>
          <a:p>
            <a:pPr eaLnBrk="1" hangingPunct="1">
              <a:buFont typeface="Monotype Sorts" pitchFamily="2" charset="2"/>
              <a:buNone/>
              <a:defRPr/>
            </a:pPr>
            <a:r>
              <a:rPr lang="en-US" altLang="zh-CN" b="0" i="0" u="none" dirty="0" smtClean="0"/>
              <a:t>2.</a:t>
            </a:r>
            <a:r>
              <a:rPr lang="zh-CN" altLang="en-US" b="0" i="0" u="none" dirty="0" smtClean="0"/>
              <a:t>编程实现正规式</a:t>
            </a:r>
            <a:r>
              <a:rPr lang="en-US" altLang="zh-CN" b="0" i="0" u="none" dirty="0" smtClean="0"/>
              <a:t>-</a:t>
            </a:r>
            <a:r>
              <a:rPr lang="zh-CN" altLang="en-US" b="0" i="0" u="none" dirty="0" smtClean="0"/>
              <a:t>三型文法转换</a:t>
            </a:r>
            <a:endParaRPr lang="en-US" altLang="zh-CN" b="0" i="0" u="none" dirty="0" smtClean="0"/>
          </a:p>
          <a:p>
            <a:pPr eaLnBrk="1" hangingPunct="1">
              <a:buFont typeface="Monotype Sorts" pitchFamily="2" charset="2"/>
              <a:buNone/>
              <a:defRPr/>
            </a:pPr>
            <a:r>
              <a:rPr lang="en-US" altLang="zh-CN" b="0" i="0" u="none" dirty="0" smtClean="0"/>
              <a:t>3. </a:t>
            </a:r>
            <a:r>
              <a:rPr lang="zh-CN" altLang="en-US" b="0" i="0" u="none" dirty="0" smtClean="0"/>
              <a:t>解析</a:t>
            </a:r>
            <a:r>
              <a:rPr lang="en-US" altLang="zh-CN" b="0" i="0" u="none" dirty="0" smtClean="0"/>
              <a:t>C</a:t>
            </a:r>
            <a:r>
              <a:rPr lang="zh-CN" altLang="en-US" b="0" i="0" u="none" dirty="0" smtClean="0"/>
              <a:t>语言版本的</a:t>
            </a:r>
            <a:r>
              <a:rPr lang="en-US" altLang="zh-CN" b="0" i="0" u="none" dirty="0" smtClean="0"/>
              <a:t>LEX</a:t>
            </a:r>
            <a:r>
              <a:rPr lang="zh-CN" altLang="en-US" b="0" i="0" u="none" dirty="0" smtClean="0"/>
              <a:t>和</a:t>
            </a:r>
            <a:r>
              <a:rPr lang="en-US" altLang="zh-CN" b="0" i="0" u="none" dirty="0" smtClean="0"/>
              <a:t>JAVA</a:t>
            </a:r>
            <a:r>
              <a:rPr lang="zh-CN" altLang="en-US" b="0" i="0" u="none" dirty="0" smtClean="0"/>
              <a:t>版本的</a:t>
            </a:r>
            <a:r>
              <a:rPr lang="en-US" altLang="zh-CN" b="0" i="0" u="none" smtClean="0"/>
              <a:t>Jlex</a:t>
            </a:r>
            <a:endParaRPr lang="zh-CN" altLang="zh-CN" b="0" i="0" u="none" dirty="0"/>
          </a:p>
          <a:p>
            <a:pPr eaLnBrk="1" hangingPunct="1">
              <a:defRPr/>
            </a:pPr>
            <a:endParaRPr kumimoji="1" lang="zh-CN" altLang="en-US" sz="4400" b="0" i="0" u="none" kern="0" dirty="0">
              <a:solidFill>
                <a:schemeClr val="tx2"/>
              </a:solidFill>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en-US" altLang="zh-CN" dirty="0" smtClean="0"/>
              <a:t>4.</a:t>
            </a:r>
            <a:r>
              <a:rPr lang="zh-CN" altLang="en-US" dirty="0" smtClean="0"/>
              <a:t>可选实验题目</a:t>
            </a:r>
          </a:p>
        </p:txBody>
      </p:sp>
      <p:sp>
        <p:nvSpPr>
          <p:cNvPr id="108547" name="内容占位符 2"/>
          <p:cNvSpPr>
            <a:spLocks noGrp="1"/>
          </p:cNvSpPr>
          <p:nvPr>
            <p:ph idx="1"/>
          </p:nvPr>
        </p:nvSpPr>
        <p:spPr>
          <a:xfrm>
            <a:off x="990600" y="1428750"/>
            <a:ext cx="8153400" cy="4114800"/>
          </a:xfrm>
        </p:spPr>
        <p:txBody>
          <a:bodyPr/>
          <a:lstStyle/>
          <a:p>
            <a:r>
              <a:rPr lang="zh-CN" altLang="en-US" sz="2400" dirty="0" smtClean="0"/>
              <a:t>阅读并翻译</a:t>
            </a:r>
            <a:r>
              <a:rPr lang="en-US" altLang="zh-CN" sz="2400" dirty="0" err="1" smtClean="0"/>
              <a:t>Jlex</a:t>
            </a:r>
            <a:r>
              <a:rPr lang="en-US" altLang="zh-CN" sz="2400" dirty="0" smtClean="0"/>
              <a:t> </a:t>
            </a:r>
            <a:r>
              <a:rPr lang="zh-CN" altLang="en-US" sz="2400" dirty="0" smtClean="0"/>
              <a:t>的</a:t>
            </a:r>
            <a:r>
              <a:rPr lang="en-US" altLang="zh-CN" sz="2400" dirty="0" smtClean="0"/>
              <a:t> </a:t>
            </a:r>
            <a:r>
              <a:rPr lang="en-US" altLang="zh-CN" sz="2400" dirty="0" smtClean="0">
                <a:hlinkClick r:id="rId2" action="ppaction://hlinkfile"/>
              </a:rPr>
              <a:t>readme</a:t>
            </a:r>
            <a:r>
              <a:rPr lang="zh-CN" altLang="en-US" sz="2400" dirty="0" smtClean="0">
                <a:hlinkClick r:id="rId2" action="ppaction://hlinkfile"/>
              </a:rPr>
              <a:t>文件</a:t>
            </a:r>
            <a:r>
              <a:rPr lang="zh-CN" altLang="en-US" sz="2400" dirty="0" smtClean="0"/>
              <a:t>和使用手册</a:t>
            </a:r>
            <a:r>
              <a:rPr lang="en-US" altLang="zh-CN" sz="2400" dirty="0" smtClean="0">
                <a:hlinkClick r:id="rId3" action="ppaction://hlinkfile"/>
              </a:rPr>
              <a:t>http://www.cs.princeton.edu/~appel/modern/java/JLex/current/README</a:t>
            </a:r>
            <a:endParaRPr lang="en-US" altLang="zh-CN" sz="2400" dirty="0" smtClean="0"/>
          </a:p>
          <a:p>
            <a:r>
              <a:rPr lang="zh-CN" altLang="en-US" sz="2400" dirty="0" smtClean="0"/>
              <a:t>安装</a:t>
            </a:r>
            <a:r>
              <a:rPr lang="en-US" altLang="zh-CN" sz="2400" dirty="0" smtClean="0"/>
              <a:t>Java </a:t>
            </a:r>
            <a:r>
              <a:rPr lang="en-US" altLang="zh-CN" sz="2400" dirty="0" err="1" smtClean="0"/>
              <a:t>jdk</a:t>
            </a:r>
            <a:r>
              <a:rPr lang="zh-CN" altLang="en-US" sz="2400" dirty="0" smtClean="0"/>
              <a:t>、</a:t>
            </a:r>
            <a:r>
              <a:rPr lang="en-US" altLang="zh-CN" sz="2400" dirty="0" smtClean="0"/>
              <a:t>eclipse</a:t>
            </a:r>
          </a:p>
          <a:p>
            <a:r>
              <a:rPr lang="zh-CN" altLang="en-US" sz="2400" dirty="0" smtClean="0"/>
              <a:t>下载</a:t>
            </a:r>
            <a:r>
              <a:rPr lang="en-US" altLang="zh-CN" sz="2400" dirty="0" err="1" smtClean="0"/>
              <a:t>Jlex</a:t>
            </a:r>
            <a:endParaRPr lang="en-US" altLang="zh-CN" sz="2400" dirty="0" smtClean="0"/>
          </a:p>
          <a:p>
            <a:r>
              <a:rPr lang="zh-CN" altLang="en-US" sz="2400" dirty="0" smtClean="0"/>
              <a:t>在</a:t>
            </a:r>
            <a:r>
              <a:rPr lang="en-US" altLang="zh-CN" sz="2400" dirty="0" err="1" smtClean="0"/>
              <a:t>cmd</a:t>
            </a:r>
            <a:r>
              <a:rPr lang="zh-CN" altLang="en-US" sz="2400" dirty="0" smtClean="0"/>
              <a:t>或</a:t>
            </a:r>
            <a:r>
              <a:rPr lang="en-US" altLang="zh-CN" sz="2400" dirty="0" smtClean="0"/>
              <a:t>eclipse</a:t>
            </a:r>
            <a:r>
              <a:rPr lang="zh-CN" altLang="en-US" sz="2400" dirty="0" smtClean="0"/>
              <a:t>下编译，</a:t>
            </a:r>
            <a:r>
              <a:rPr lang="en-US" altLang="zh-CN" sz="2400" dirty="0" err="1" smtClean="0"/>
              <a:t>javac</a:t>
            </a:r>
            <a:r>
              <a:rPr lang="en-US" altLang="zh-CN" sz="2400" dirty="0" smtClean="0"/>
              <a:t> </a:t>
            </a:r>
            <a:r>
              <a:rPr lang="en-US" altLang="zh-CN" sz="2400" dirty="0" err="1" smtClean="0"/>
              <a:t>main.java</a:t>
            </a:r>
            <a:endParaRPr lang="en-US" altLang="zh-CN" sz="2400" dirty="0" smtClean="0"/>
          </a:p>
          <a:p>
            <a:r>
              <a:rPr lang="zh-CN" altLang="en-US" sz="2400" dirty="0" smtClean="0"/>
              <a:t>然后运行 </a:t>
            </a:r>
            <a:r>
              <a:rPr lang="en-US" altLang="zh-CN" sz="2400" dirty="0" smtClean="0"/>
              <a:t>java </a:t>
            </a:r>
            <a:r>
              <a:rPr lang="en-US" altLang="zh-CN" sz="2400" dirty="0" err="1" smtClean="0"/>
              <a:t>Jlex.main</a:t>
            </a:r>
            <a:r>
              <a:rPr lang="en-US" altLang="zh-CN" sz="2400" dirty="0" smtClean="0"/>
              <a:t> </a:t>
            </a:r>
            <a:r>
              <a:rPr lang="en-US" altLang="zh-CN" sz="2400" dirty="0" err="1" smtClean="0"/>
              <a:t>sample.lex</a:t>
            </a:r>
            <a:r>
              <a:rPr lang="zh-CN" altLang="en-US" sz="2400" dirty="0" smtClean="0"/>
              <a:t>，产生</a:t>
            </a:r>
            <a:r>
              <a:rPr lang="en-US" altLang="zh-CN" sz="2400" dirty="0" err="1" smtClean="0"/>
              <a:t>sample.lex</a:t>
            </a:r>
            <a:r>
              <a:rPr lang="zh-CN" altLang="en-US" sz="2400" dirty="0" smtClean="0"/>
              <a:t>所定义语言的词法分析器</a:t>
            </a:r>
            <a:r>
              <a:rPr lang="en-US" altLang="zh-CN" sz="2400" dirty="0" err="1" smtClean="0"/>
              <a:t>sample.lex.java</a:t>
            </a:r>
            <a:r>
              <a:rPr lang="zh-CN" altLang="en-US" sz="2400" dirty="0" smtClean="0"/>
              <a:t>的</a:t>
            </a:r>
            <a:r>
              <a:rPr lang="en-US" altLang="zh-CN" sz="2400" dirty="0" smtClean="0"/>
              <a:t>Java</a:t>
            </a:r>
            <a:r>
              <a:rPr lang="zh-CN" altLang="en-US" sz="2400" dirty="0" smtClean="0"/>
              <a:t>语言源程序</a:t>
            </a:r>
            <a:endParaRPr lang="en-US" altLang="zh-CN" sz="2400" dirty="0" smtClean="0"/>
          </a:p>
          <a:p>
            <a:r>
              <a:rPr lang="zh-CN" altLang="en-US" sz="2400" dirty="0" smtClean="0"/>
              <a:t>在</a:t>
            </a:r>
            <a:r>
              <a:rPr lang="en-US" altLang="zh-CN" sz="2400" dirty="0" smtClean="0"/>
              <a:t>Java</a:t>
            </a:r>
            <a:r>
              <a:rPr lang="zh-CN" altLang="en-US" sz="2400" dirty="0" smtClean="0"/>
              <a:t>环境下编译</a:t>
            </a:r>
            <a:r>
              <a:rPr lang="en-US" altLang="zh-CN" sz="2400" dirty="0" err="1" smtClean="0"/>
              <a:t>javac</a:t>
            </a:r>
            <a:r>
              <a:rPr lang="en-US" altLang="zh-CN" sz="2400" dirty="0" smtClean="0"/>
              <a:t> </a:t>
            </a:r>
            <a:r>
              <a:rPr lang="en-US" altLang="zh-CN" sz="2400" dirty="0" err="1" smtClean="0"/>
              <a:t>sample.lex.java</a:t>
            </a:r>
            <a:r>
              <a:rPr lang="en-US" altLang="zh-CN" sz="2400" dirty="0" smtClean="0"/>
              <a:t> </a:t>
            </a:r>
          </a:p>
          <a:p>
            <a:r>
              <a:rPr lang="zh-CN" altLang="en-US" sz="2400" dirty="0" smtClean="0"/>
              <a:t>运行</a:t>
            </a:r>
            <a:r>
              <a:rPr lang="en-US" altLang="zh-CN" sz="2400" dirty="0" smtClean="0"/>
              <a:t>sample</a:t>
            </a:r>
            <a:r>
              <a:rPr lang="zh-CN" altLang="en-US" sz="2400" dirty="0" smtClean="0"/>
              <a:t>的词法分析程序 </a:t>
            </a:r>
            <a:r>
              <a:rPr lang="en-US" altLang="zh-CN" sz="2400" dirty="0" smtClean="0"/>
              <a:t>Java sample</a:t>
            </a:r>
          </a:p>
          <a:p>
            <a:pPr>
              <a:buFont typeface="Monotype Sorts" pitchFamily="2" charset="2"/>
              <a:buNone/>
            </a:pPr>
            <a:endParaRPr lang="en-US" altLang="zh-CN" sz="2400" dirty="0" smtClean="0"/>
          </a:p>
        </p:txBody>
      </p:sp>
    </p:spTree>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1563" y="642938"/>
            <a:ext cx="7772400" cy="5014912"/>
          </a:xfrm>
        </p:spPr>
        <p:txBody>
          <a:bodyPr/>
          <a:lstStyle/>
          <a:p>
            <a:pPr marL="0" indent="0">
              <a:buNone/>
              <a:defRPr/>
            </a:pPr>
            <a:endParaRPr lang="zh-CN" altLang="en-US" sz="2800" dirty="0" smtClean="0">
              <a:solidFill>
                <a:schemeClr val="tx1">
                  <a:lumMod val="50000"/>
                  <a:lumOff val="50000"/>
                </a:schemeClr>
              </a:solidFill>
              <a:latin typeface="STXinwei" panose="02010800040101010101" pitchFamily="2" charset="-122"/>
              <a:ea typeface="STXinwei" panose="02010800040101010101" pitchFamily="2" charset="-122"/>
            </a:endParaRPr>
          </a:p>
          <a:p>
            <a:pPr>
              <a:defRPr/>
            </a:pPr>
            <a:r>
              <a:rPr lang="zh-CN" altLang="en-US" sz="2800" b="1" dirty="0" smtClean="0">
                <a:solidFill>
                  <a:srgbClr val="00B0F0"/>
                </a:solidFill>
                <a:latin typeface="STXinwei" panose="02010800040101010101" pitchFamily="2" charset="-122"/>
                <a:ea typeface="STXinwei" panose="02010800040101010101" pitchFamily="2" charset="-122"/>
                <a:hlinkClick r:id="rId2" action="ppaction://hlinkfile"/>
              </a:rPr>
              <a:t>使用工具自动构造词法分析器。</a:t>
            </a:r>
            <a:r>
              <a:rPr lang="en-US" altLang="zh-CN" sz="2800" b="1" dirty="0" smtClean="0">
                <a:solidFill>
                  <a:srgbClr val="00B0F0"/>
                </a:solidFill>
                <a:latin typeface="STXinwei" panose="02010800040101010101" pitchFamily="2" charset="-122"/>
                <a:ea typeface="STXinwei" panose="02010800040101010101" pitchFamily="2" charset="-122"/>
                <a:hlinkClick r:id="rId2" action="ppaction://hlinkfile"/>
              </a:rPr>
              <a:t>LEX &amp; FLEX </a:t>
            </a:r>
            <a:r>
              <a:rPr lang="zh-CN" altLang="en-US" sz="2800" b="1" dirty="0" smtClean="0">
                <a:solidFill>
                  <a:srgbClr val="00B0F0"/>
                </a:solidFill>
                <a:latin typeface="STXinwei" panose="02010800040101010101" pitchFamily="2" charset="-122"/>
                <a:ea typeface="STXinwei" panose="02010800040101010101" pitchFamily="2" charset="-122"/>
                <a:hlinkClick r:id="rId2" action="ppaction://hlinkfile"/>
              </a:rPr>
              <a:t>实现</a:t>
            </a:r>
            <a:r>
              <a:rPr lang="en-US" altLang="zh-CN" sz="2800" b="1" dirty="0" smtClean="0">
                <a:solidFill>
                  <a:srgbClr val="00B0F0"/>
                </a:solidFill>
                <a:latin typeface="STXinwei" panose="02010800040101010101" pitchFamily="2" charset="-122"/>
                <a:ea typeface="STXinwei" panose="02010800040101010101" pitchFamily="2" charset="-122"/>
                <a:hlinkClick r:id="rId2" action="ppaction://hlinkfile"/>
              </a:rPr>
              <a:t>C</a:t>
            </a:r>
            <a:r>
              <a:rPr lang="zh-CN" altLang="en-US" sz="2800" b="1" dirty="0" smtClean="0">
                <a:solidFill>
                  <a:srgbClr val="00B0F0"/>
                </a:solidFill>
                <a:latin typeface="STXinwei" panose="02010800040101010101" pitchFamily="2" charset="-122"/>
                <a:ea typeface="STXinwei" panose="02010800040101010101" pitchFamily="2" charset="-122"/>
                <a:hlinkClick r:id="rId2" action="ppaction://hlinkfile"/>
              </a:rPr>
              <a:t>语言词法分析器</a:t>
            </a:r>
            <a:endParaRPr lang="en-US" altLang="zh-CN" sz="2800" b="1" dirty="0" smtClean="0">
              <a:solidFill>
                <a:srgbClr val="00B0F0"/>
              </a:solidFill>
              <a:latin typeface="STXinwei" panose="02010800040101010101" pitchFamily="2" charset="-122"/>
              <a:ea typeface="STXinwei" panose="02010800040101010101" pitchFamily="2" charset="-122"/>
            </a:endParaRPr>
          </a:p>
          <a:p>
            <a:pPr>
              <a:buFont typeface="Monotype Sorts" pitchFamily="2" charset="2"/>
              <a:buNone/>
              <a:defRPr/>
            </a:pPr>
            <a:r>
              <a:rPr lang="en-US" altLang="zh-CN" sz="2800" b="1" dirty="0" smtClean="0">
                <a:solidFill>
                  <a:srgbClr val="00B0F0"/>
                </a:solidFill>
                <a:latin typeface="STXinwei" panose="02010800040101010101" pitchFamily="2" charset="-122"/>
                <a:ea typeface="STXinwei" panose="02010800040101010101" pitchFamily="2" charset="-122"/>
                <a:hlinkClick r:id="rId3"/>
              </a:rPr>
              <a:t>http://blog.csdn.net/u014594922/article/details/51224231</a:t>
            </a:r>
            <a:endParaRPr lang="en-US" altLang="zh-CN" sz="2800" b="1" dirty="0" smtClean="0">
              <a:solidFill>
                <a:srgbClr val="00B0F0"/>
              </a:solidFill>
              <a:latin typeface="STXinwei" panose="02010800040101010101" pitchFamily="2" charset="-122"/>
              <a:ea typeface="STXinwei" panose="02010800040101010101" pitchFamily="2" charset="-122"/>
            </a:endParaRPr>
          </a:p>
          <a:p>
            <a:pPr>
              <a:buFont typeface="Monotype Sorts" pitchFamily="2" charset="2"/>
              <a:buNone/>
              <a:defRPr/>
            </a:pPr>
            <a:endParaRPr lang="en-US" altLang="zh-CN" sz="2800" b="1" dirty="0" smtClean="0">
              <a:solidFill>
                <a:srgbClr val="00B0F0"/>
              </a:solidFill>
              <a:latin typeface="STXinwei" panose="02010800040101010101" pitchFamily="2" charset="-122"/>
              <a:ea typeface="STXinwei" panose="02010800040101010101" pitchFamily="2" charset="-122"/>
            </a:endParaRPr>
          </a:p>
          <a:p>
            <a:pPr>
              <a:defRPr/>
            </a:pPr>
            <a:r>
              <a:rPr lang="zh-CN" altLang="en-US" sz="2800" dirty="0" smtClean="0">
                <a:solidFill>
                  <a:srgbClr val="00B0F0"/>
                </a:solidFill>
                <a:latin typeface="STXinwei" panose="02010800040101010101" pitchFamily="2" charset="-122"/>
                <a:ea typeface="STXinwei" panose="02010800040101010101" pitchFamily="2" charset="-122"/>
                <a:hlinkClick r:id="rId4" action="ppaction://hlinkfile"/>
              </a:rPr>
              <a:t>手工编程实现</a:t>
            </a:r>
            <a:r>
              <a:rPr lang="en-US" altLang="zh-CN" sz="2800" dirty="0" smtClean="0">
                <a:solidFill>
                  <a:srgbClr val="00B0F0"/>
                </a:solidFill>
                <a:latin typeface="STXinwei" panose="02010800040101010101" pitchFamily="2" charset="-122"/>
                <a:ea typeface="STXinwei" panose="02010800040101010101" pitchFamily="2" charset="-122"/>
                <a:hlinkClick r:id="rId4" action="ppaction://hlinkfile"/>
              </a:rPr>
              <a:t>PL/0</a:t>
            </a:r>
            <a:r>
              <a:rPr lang="zh-CN" altLang="en-US" sz="2800" dirty="0" smtClean="0">
                <a:solidFill>
                  <a:srgbClr val="00B0F0"/>
                </a:solidFill>
                <a:latin typeface="STXinwei" panose="02010800040101010101" pitchFamily="2" charset="-122"/>
                <a:ea typeface="STXinwei" panose="02010800040101010101" pitchFamily="2" charset="-122"/>
                <a:hlinkClick r:id="rId4" action="ppaction://hlinkfile"/>
              </a:rPr>
              <a:t>语言此法分析。</a:t>
            </a:r>
            <a:r>
              <a:rPr lang="en-US" altLang="zh-CN" sz="2800" dirty="0" smtClean="0">
                <a:solidFill>
                  <a:srgbClr val="00B0F0"/>
                </a:solidFill>
                <a:latin typeface="STXinwei" panose="02010800040101010101" pitchFamily="2" charset="-122"/>
                <a:ea typeface="STXinwei" panose="02010800040101010101" pitchFamily="2" charset="-122"/>
                <a:hlinkClick r:id="rId4" action="ppaction://hlinkfile"/>
              </a:rPr>
              <a:t>PL/0</a:t>
            </a:r>
            <a:r>
              <a:rPr lang="zh-CN" altLang="en-US" sz="2800" dirty="0" smtClean="0">
                <a:solidFill>
                  <a:srgbClr val="00B0F0"/>
                </a:solidFill>
                <a:latin typeface="STXinwei" panose="02010800040101010101" pitchFamily="2" charset="-122"/>
                <a:ea typeface="STXinwei" panose="02010800040101010101" pitchFamily="2" charset="-122"/>
                <a:hlinkClick r:id="rId4" action="ppaction://hlinkfile"/>
              </a:rPr>
              <a:t>编译程序分析</a:t>
            </a:r>
            <a:r>
              <a:rPr lang="en-US" altLang="zh-CN" sz="2800" dirty="0" smtClean="0">
                <a:solidFill>
                  <a:srgbClr val="00B0F0"/>
                </a:solidFill>
                <a:latin typeface="STXinwei" panose="02010800040101010101" pitchFamily="2" charset="-122"/>
                <a:ea typeface="STXinwei" panose="02010800040101010101" pitchFamily="2" charset="-122"/>
                <a:hlinkClick r:id="rId5"/>
              </a:rPr>
              <a:t>http://blog.csdn.net/lifanxi/article/details/3833</a:t>
            </a:r>
            <a:endParaRPr lang="en-US" altLang="zh-CN" sz="2800" dirty="0" smtClean="0">
              <a:solidFill>
                <a:srgbClr val="00B0F0"/>
              </a:solidFill>
              <a:latin typeface="STXinwei" panose="02010800040101010101" pitchFamily="2" charset="-122"/>
              <a:ea typeface="STXinwei" panose="02010800040101010101" pitchFamily="2" charset="-122"/>
            </a:endParaRPr>
          </a:p>
          <a:p>
            <a:pPr>
              <a:defRPr/>
            </a:pPr>
            <a:r>
              <a:rPr lang="en-US" altLang="zh-CN" sz="2800" dirty="0" smtClean="0">
                <a:solidFill>
                  <a:srgbClr val="00B0F0"/>
                </a:solidFill>
                <a:latin typeface="STXinwei" panose="02010800040101010101" pitchFamily="2" charset="-122"/>
                <a:ea typeface="STXinwei" panose="02010800040101010101" pitchFamily="2" charset="-122"/>
              </a:rPr>
              <a:t>Go</a:t>
            </a:r>
            <a:r>
              <a:rPr lang="zh-CN" altLang="en-US" sz="2800" dirty="0" smtClean="0">
                <a:solidFill>
                  <a:srgbClr val="00B0F0"/>
                </a:solidFill>
                <a:latin typeface="STXinwei" panose="02010800040101010101" pitchFamily="2" charset="-122"/>
                <a:ea typeface="STXinwei" panose="02010800040101010101" pitchFamily="2" charset="-122"/>
              </a:rPr>
              <a:t>词法分析</a:t>
            </a:r>
            <a:endParaRPr lang="en-US" altLang="zh-CN" sz="2800" dirty="0" smtClean="0">
              <a:solidFill>
                <a:srgbClr val="00B0F0"/>
              </a:solidFill>
              <a:latin typeface="STXinwei" panose="02010800040101010101" pitchFamily="2" charset="-122"/>
              <a:ea typeface="STXinwei" panose="02010800040101010101" pitchFamily="2" charset="-122"/>
            </a:endParaRPr>
          </a:p>
          <a:p>
            <a:pPr>
              <a:defRPr/>
            </a:pPr>
            <a:r>
              <a:rPr lang="en-US" altLang="zh-CN" sz="2800" dirty="0" smtClean="0">
                <a:solidFill>
                  <a:srgbClr val="00B0F0"/>
                </a:solidFill>
                <a:latin typeface="STXinwei" panose="02010800040101010101" pitchFamily="2" charset="-122"/>
                <a:ea typeface="STXinwei" panose="02010800040101010101" pitchFamily="2" charset="-122"/>
              </a:rPr>
              <a:t>Clang</a:t>
            </a:r>
            <a:r>
              <a:rPr lang="zh-CN" altLang="en-US" sz="2800" dirty="0" smtClean="0">
                <a:solidFill>
                  <a:srgbClr val="00B0F0"/>
                </a:solidFill>
                <a:latin typeface="STXinwei" panose="02010800040101010101" pitchFamily="2" charset="-122"/>
                <a:ea typeface="STXinwei" panose="02010800040101010101" pitchFamily="2" charset="-122"/>
              </a:rPr>
              <a:t>词法分析</a:t>
            </a:r>
            <a:endParaRPr lang="en-US" altLang="zh-CN" sz="2800" dirty="0" smtClean="0">
              <a:solidFill>
                <a:srgbClr val="00B0F0"/>
              </a:solidFill>
              <a:latin typeface="STXinwei" panose="02010800040101010101" pitchFamily="2" charset="-122"/>
              <a:ea typeface="STXinwei" panose="02010800040101010101" pitchFamily="2" charset="-122"/>
            </a:endParaRPr>
          </a:p>
          <a:p>
            <a:pPr>
              <a:defRPr/>
            </a:pPr>
            <a:r>
              <a:rPr lang="en-US" altLang="zh-CN" sz="2800" dirty="0" err="1" smtClean="0">
                <a:solidFill>
                  <a:srgbClr val="00B0F0"/>
                </a:solidFill>
                <a:latin typeface="STXinwei" panose="02010800040101010101" pitchFamily="2" charset="-122"/>
                <a:ea typeface="STXinwei" panose="02010800040101010101" pitchFamily="2" charset="-122"/>
              </a:rPr>
              <a:t>Gcc</a:t>
            </a:r>
            <a:r>
              <a:rPr lang="zh-CN" altLang="en-US" sz="2800" dirty="0" smtClean="0">
                <a:solidFill>
                  <a:srgbClr val="00B0F0"/>
                </a:solidFill>
                <a:latin typeface="STXinwei" panose="02010800040101010101" pitchFamily="2" charset="-122"/>
                <a:ea typeface="STXinwei" panose="02010800040101010101" pitchFamily="2" charset="-122"/>
              </a:rPr>
              <a:t>词法分析</a:t>
            </a:r>
            <a:endParaRPr lang="zh-CN" altLang="en-US" sz="2800" dirty="0">
              <a:solidFill>
                <a:srgbClr val="00B0F0"/>
              </a:solidFill>
              <a:latin typeface="STXinwei" panose="02010800040101010101" pitchFamily="2" charset="-122"/>
              <a:ea typeface="STXinwei" panose="0201080004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2967" name="Text Box 7"/>
          <p:cNvSpPr txBox="1">
            <a:spLocks noChangeArrowheads="1"/>
          </p:cNvSpPr>
          <p:nvPr/>
        </p:nvSpPr>
        <p:spPr bwMode="auto">
          <a:xfrm>
            <a:off x="900113" y="1412875"/>
            <a:ext cx="7489825" cy="1107996"/>
          </a:xfrm>
          <a:prstGeom prst="rect">
            <a:avLst/>
          </a:prstGeom>
          <a:noFill/>
          <a:ln w="9525">
            <a:noFill/>
            <a:miter lim="800000"/>
          </a:ln>
          <a:effectLst/>
        </p:spPr>
        <p:txBody>
          <a:bodyPr>
            <a:spAutoFit/>
          </a:bodyPr>
          <a:lstStyle/>
          <a:p>
            <a:pPr lvl="1">
              <a:buClr>
                <a:srgbClr val="800080"/>
              </a:buClr>
              <a:buFont typeface="Symbol" panose="05050102010706020507" pitchFamily="18" charset="2"/>
              <a:buNone/>
            </a:pPr>
            <a:endParaRPr lang="zh-CN" altLang="en-US" sz="1000" dirty="0">
              <a:latin typeface="楷体_GB2312" pitchFamily="49" charset="-122"/>
            </a:endParaRPr>
          </a:p>
          <a:p>
            <a:pPr lvl="1">
              <a:buClr>
                <a:srgbClr val="800080"/>
              </a:buClr>
              <a:buFont typeface="Symbol" panose="05050102010706020507" pitchFamily="18" charset="2"/>
              <a:buChar char="-"/>
            </a:pPr>
            <a:r>
              <a:rPr lang="zh-CN" altLang="en-US" sz="2800" dirty="0">
                <a:latin typeface="楷体_GB2312" pitchFamily="49" charset="-122"/>
              </a:rPr>
              <a:t> </a:t>
            </a:r>
            <a:r>
              <a:rPr lang="en-US" altLang="zh-CN" sz="2800" dirty="0" smtClean="0">
                <a:latin typeface="楷体_GB2312" pitchFamily="49" charset="-122"/>
              </a:rPr>
              <a:t>PL/0</a:t>
            </a:r>
            <a:r>
              <a:rPr lang="zh-CN" altLang="en-US" sz="2800" dirty="0" smtClean="0">
                <a:solidFill>
                  <a:srgbClr val="800080"/>
                </a:solidFill>
                <a:latin typeface="楷体_GB2312" pitchFamily="49" charset="-122"/>
              </a:rPr>
              <a:t>词法单位</a:t>
            </a:r>
            <a:endParaRPr lang="en-US" altLang="zh-CN" sz="2800" dirty="0" smtClean="0">
              <a:solidFill>
                <a:srgbClr val="800080"/>
              </a:solidFill>
              <a:latin typeface="楷体_GB2312" pitchFamily="49" charset="-122"/>
            </a:endParaRPr>
          </a:p>
          <a:p>
            <a:pPr lvl="1">
              <a:buClr>
                <a:srgbClr val="800080"/>
              </a:buClr>
              <a:buNone/>
            </a:pPr>
            <a:r>
              <a:rPr lang="zh-CN" altLang="en-US" sz="2800" dirty="0" smtClean="0">
                <a:solidFill>
                  <a:srgbClr val="800080"/>
                </a:solidFill>
                <a:latin typeface="楷体_GB2312" pitchFamily="49" charset="-122"/>
              </a:rPr>
              <a:t>（单词符号）</a:t>
            </a:r>
            <a:endParaRPr lang="zh-CN" altLang="en-US" sz="2800" dirty="0">
              <a:solidFill>
                <a:srgbClr val="800080"/>
              </a:solidFill>
              <a:latin typeface="楷体_GB2312" pitchFamily="49" charset="-122"/>
            </a:endParaRPr>
          </a:p>
        </p:txBody>
      </p:sp>
      <p:sp>
        <p:nvSpPr>
          <p:cNvPr id="552968" name="Rectangle 8"/>
          <p:cNvSpPr>
            <a:spLocks noChangeArrowheads="1"/>
          </p:cNvSpPr>
          <p:nvPr/>
        </p:nvSpPr>
        <p:spPr bwMode="auto">
          <a:xfrm>
            <a:off x="1043608" y="404664"/>
            <a:ext cx="7200800" cy="535531"/>
          </a:xfrm>
          <a:prstGeom prst="rect">
            <a:avLst/>
          </a:prstGeom>
          <a:noFill/>
          <a:ln w="9525" algn="ctr">
            <a:noFill/>
            <a:miter lim="800000"/>
          </a:ln>
          <a:effectLst/>
        </p:spPr>
        <p:txBody>
          <a:bodyPr wrap="square">
            <a:spAutoFit/>
          </a:bodyPr>
          <a:lstStyle/>
          <a:p>
            <a:pPr eaLnBrk="1" hangingPunct="1">
              <a:lnSpc>
                <a:spcPct val="90000"/>
              </a:lnSpc>
              <a:buFontTx/>
              <a:buNone/>
              <a:defRPr/>
            </a:pPr>
            <a:r>
              <a:rPr kumimoji="1" lang="en-US" altLang="zh-CN" i="0" u="none" kern="0" dirty="0" smtClean="0">
                <a:solidFill>
                  <a:schemeClr val="tx2"/>
                </a:solidFill>
                <a:latin typeface="+mj-lt"/>
                <a:ea typeface="+mj-ea"/>
                <a:cs typeface="+mj-cs"/>
              </a:rPr>
              <a:t>3.2 PL/0</a:t>
            </a:r>
            <a:r>
              <a:rPr kumimoji="1" lang="zh-CN" altLang="en-US" i="0" u="none" kern="0" dirty="0" smtClean="0">
                <a:solidFill>
                  <a:schemeClr val="tx2"/>
                </a:solidFill>
                <a:latin typeface="+mj-lt"/>
                <a:ea typeface="+mj-ea"/>
                <a:cs typeface="+mj-cs"/>
              </a:rPr>
              <a:t>词法分析</a:t>
            </a:r>
            <a:r>
              <a:rPr kumimoji="1" lang="zh-CN" altLang="en-US" i="0" u="none" kern="0" dirty="0">
                <a:solidFill>
                  <a:schemeClr val="tx2"/>
                </a:solidFill>
                <a:latin typeface="+mj-lt"/>
                <a:ea typeface="+mj-ea"/>
                <a:cs typeface="+mj-cs"/>
              </a:rPr>
              <a:t>程序的设计与实现</a:t>
            </a:r>
          </a:p>
        </p:txBody>
      </p:sp>
      <p:sp>
        <p:nvSpPr>
          <p:cNvPr id="55296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aphicFrame>
        <p:nvGraphicFramePr>
          <p:cNvPr id="552970" name="Object 10"/>
          <p:cNvGraphicFramePr>
            <a:graphicFrameLocks noChangeAspect="1"/>
          </p:cNvGraphicFramePr>
          <p:nvPr/>
        </p:nvGraphicFramePr>
        <p:xfrm>
          <a:off x="1476375" y="4394200"/>
          <a:ext cx="5183188" cy="2081213"/>
        </p:xfrm>
        <a:graphic>
          <a:graphicData uri="http://schemas.openxmlformats.org/presentationml/2006/ole">
            <mc:AlternateContent xmlns:mc="http://schemas.openxmlformats.org/markup-compatibility/2006">
              <mc:Choice xmlns:v="urn:schemas-microsoft-com:vml" Requires="v">
                <p:oleObj spid="_x0000_s2085" name="Visio" r:id="rId3" imgW="4617085" imgH="1862455" progId="">
                  <p:embed/>
                </p:oleObj>
              </mc:Choice>
              <mc:Fallback>
                <p:oleObj name="Visio" r:id="rId3" imgW="4617085" imgH="1862455" progId="">
                  <p:embed/>
                  <p:pic>
                    <p:nvPicPr>
                      <p:cNvPr id="0" name="图片 2048"/>
                      <p:cNvPicPr>
                        <a:picLocks noChangeAspect="1"/>
                      </p:cNvPicPr>
                      <p:nvPr/>
                    </p:nvPicPr>
                    <p:blipFill>
                      <a:blip r:embed="rId4"/>
                      <a:stretch>
                        <a:fillRect/>
                      </a:stretch>
                    </p:blipFill>
                    <p:spPr>
                      <a:xfrm>
                        <a:off x="1476375" y="4394200"/>
                        <a:ext cx="5183188" cy="2081213"/>
                      </a:xfrm>
                      <a:prstGeom prst="rect">
                        <a:avLst/>
                      </a:prstGeom>
                      <a:noFill/>
                      <a:ln w="9525">
                        <a:noFill/>
                      </a:ln>
                    </p:spPr>
                  </p:pic>
                </p:oleObj>
              </mc:Fallback>
            </mc:AlternateContent>
          </a:graphicData>
        </a:graphic>
      </p:graphicFrame>
      <p:graphicFrame>
        <p:nvGraphicFramePr>
          <p:cNvPr id="552972" name="Object 12"/>
          <p:cNvGraphicFramePr>
            <a:graphicFrameLocks noChangeAspect="1"/>
          </p:cNvGraphicFramePr>
          <p:nvPr/>
        </p:nvGraphicFramePr>
        <p:xfrm>
          <a:off x="3851275" y="2257425"/>
          <a:ext cx="4897438" cy="1727200"/>
        </p:xfrm>
        <a:graphic>
          <a:graphicData uri="http://schemas.openxmlformats.org/presentationml/2006/ole">
            <mc:AlternateContent xmlns:mc="http://schemas.openxmlformats.org/markup-compatibility/2006">
              <mc:Choice xmlns:v="urn:schemas-microsoft-com:vml" Requires="v">
                <p:oleObj spid="_x0000_s2086" name="Visio" r:id="rId5" imgW="3364230" imgH="1196340" progId="">
                  <p:embed/>
                </p:oleObj>
              </mc:Choice>
              <mc:Fallback>
                <p:oleObj name="Visio" r:id="rId5" imgW="3364230" imgH="1196340" progId="">
                  <p:embed/>
                  <p:pic>
                    <p:nvPicPr>
                      <p:cNvPr id="0" name="图片 2049"/>
                      <p:cNvPicPr>
                        <a:picLocks noChangeAspect="1"/>
                      </p:cNvPicPr>
                      <p:nvPr/>
                    </p:nvPicPr>
                    <p:blipFill>
                      <a:blip r:embed="rId6"/>
                      <a:stretch>
                        <a:fillRect/>
                      </a:stretch>
                    </p:blipFill>
                    <p:spPr>
                      <a:xfrm>
                        <a:off x="3851275" y="2257425"/>
                        <a:ext cx="4897438" cy="1727200"/>
                      </a:xfrm>
                      <a:prstGeom prst="rect">
                        <a:avLst/>
                      </a:prstGeom>
                      <a:noFill/>
                      <a:ln w="9525">
                        <a:noFill/>
                      </a:ln>
                    </p:spPr>
                  </p:pic>
                </p:oleObj>
              </mc:Fallback>
            </mc:AlternateContent>
          </a:graphicData>
        </a:graphic>
      </p:graphicFrame>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7624" y="332656"/>
            <a:ext cx="7704856" cy="584775"/>
          </a:xfrm>
          <a:prstGeom prst="rect">
            <a:avLst/>
          </a:prstGeom>
        </p:spPr>
        <p:txBody>
          <a:bodyPr wrap="square">
            <a:spAutoFit/>
          </a:bodyPr>
          <a:lstStyle/>
          <a:p>
            <a:r>
              <a:rPr kumimoji="1" lang="en-US" altLang="zh-CN" i="0" u="none" kern="0" dirty="0" smtClean="0">
                <a:solidFill>
                  <a:schemeClr val="tx2"/>
                </a:solidFill>
              </a:rPr>
              <a:t>PL/0</a:t>
            </a:r>
            <a:r>
              <a:rPr kumimoji="1" lang="zh-CN" altLang="en-US" i="0" u="none" kern="0" dirty="0" smtClean="0">
                <a:solidFill>
                  <a:schemeClr val="tx2"/>
                </a:solidFill>
              </a:rPr>
              <a:t>词法分析程序的设计与实现</a:t>
            </a:r>
            <a:endParaRPr lang="zh-CN" altLang="en-US" dirty="0"/>
          </a:p>
        </p:txBody>
      </p:sp>
      <p:sp>
        <p:nvSpPr>
          <p:cNvPr id="3" name="矩形 2"/>
          <p:cNvSpPr/>
          <p:nvPr/>
        </p:nvSpPr>
        <p:spPr>
          <a:xfrm>
            <a:off x="971600" y="2204864"/>
            <a:ext cx="7704856" cy="2431435"/>
          </a:xfrm>
          <a:prstGeom prst="rect">
            <a:avLst/>
          </a:prstGeom>
        </p:spPr>
        <p:txBody>
          <a:bodyPr wrap="square">
            <a:spAutoFit/>
          </a:bodyPr>
          <a:lstStyle/>
          <a:p>
            <a:r>
              <a:rPr kumimoji="1" lang="zh-CN" altLang="en-US" i="0" u="none" kern="0" dirty="0" smtClean="0">
                <a:solidFill>
                  <a:schemeClr val="tx2"/>
                </a:solidFill>
              </a:rPr>
              <a:t>阅读</a:t>
            </a:r>
            <a:r>
              <a:rPr kumimoji="1" lang="en-US" altLang="zh-CN" i="0" u="none" kern="0" dirty="0" smtClean="0">
                <a:solidFill>
                  <a:schemeClr val="tx2"/>
                </a:solidFill>
              </a:rPr>
              <a:t>p39-44</a:t>
            </a:r>
            <a:r>
              <a:rPr kumimoji="1" lang="zh-CN" altLang="en-US" i="0" u="none" kern="0" dirty="0" smtClean="0">
                <a:solidFill>
                  <a:schemeClr val="tx2"/>
                </a:solidFill>
              </a:rPr>
              <a:t>（</a:t>
            </a:r>
            <a:r>
              <a:rPr kumimoji="1" lang="en-US" altLang="zh-CN" i="0" u="none" kern="0" dirty="0" smtClean="0">
                <a:solidFill>
                  <a:schemeClr val="tx2"/>
                </a:solidFill>
              </a:rPr>
              <a:t>15-20</a:t>
            </a:r>
            <a:r>
              <a:rPr kumimoji="1" lang="zh-CN" altLang="en-US" i="0" u="none" kern="0" dirty="0" smtClean="0">
                <a:solidFill>
                  <a:schemeClr val="tx2"/>
                </a:solidFill>
              </a:rPr>
              <a:t>分钟）</a:t>
            </a:r>
            <a:endParaRPr kumimoji="1" lang="en-US" altLang="zh-CN" i="0" u="none" kern="0" dirty="0" smtClean="0">
              <a:solidFill>
                <a:schemeClr val="tx2"/>
              </a:solidFill>
            </a:endParaRPr>
          </a:p>
          <a:p>
            <a:r>
              <a:rPr kumimoji="1" lang="zh-CN" altLang="en-US" sz="2400" i="0" u="none" kern="0" dirty="0" smtClean="0"/>
              <a:t>全局变量</a:t>
            </a:r>
            <a:r>
              <a:rPr kumimoji="1" lang="en-US" altLang="zh-CN" sz="2400" i="0" u="none" kern="0" dirty="0" smtClean="0"/>
              <a:t>sym</a:t>
            </a:r>
            <a:r>
              <a:rPr kumimoji="1" lang="zh-CN" altLang="en-US" sz="2400" i="0" u="none" kern="0" dirty="0" smtClean="0"/>
              <a:t>单词种类，</a:t>
            </a:r>
            <a:r>
              <a:rPr kumimoji="1" lang="en-US" altLang="zh-CN" sz="2400" i="0" u="none" kern="0" dirty="0" smtClean="0"/>
              <a:t>id</a:t>
            </a:r>
            <a:r>
              <a:rPr kumimoji="1" lang="zh-CN" altLang="en-US" sz="2400" i="0" u="none" kern="0" dirty="0" smtClean="0"/>
              <a:t>标示符名字，</a:t>
            </a:r>
            <a:r>
              <a:rPr kumimoji="1" lang="en-US" altLang="zh-CN" sz="2400" i="0" u="none" kern="0" dirty="0" smtClean="0"/>
              <a:t>num</a:t>
            </a:r>
            <a:r>
              <a:rPr kumimoji="1" lang="zh-CN" altLang="en-US" sz="2400" i="0" u="none" kern="0" dirty="0" smtClean="0"/>
              <a:t>整数值</a:t>
            </a:r>
            <a:endParaRPr kumimoji="1" lang="en-US" altLang="zh-CN" sz="2400" i="0" u="none" kern="0" dirty="0" smtClean="0"/>
          </a:p>
          <a:p>
            <a:endParaRPr kumimoji="1" lang="en-US" altLang="zh-CN" i="0" u="none" kern="0" dirty="0" smtClean="0">
              <a:solidFill>
                <a:schemeClr val="tx2"/>
              </a:solidFill>
            </a:endParaRPr>
          </a:p>
          <a:p>
            <a:r>
              <a:rPr kumimoji="1" lang="zh-CN" altLang="en-US" i="0" u="none" kern="0" dirty="0" smtClean="0">
                <a:solidFill>
                  <a:schemeClr val="tx2"/>
                </a:solidFill>
              </a:rPr>
              <a:t>重点</a:t>
            </a:r>
            <a:r>
              <a:rPr kumimoji="1" lang="en-US" altLang="zh-CN" i="0" u="none" kern="0" dirty="0" smtClean="0">
                <a:solidFill>
                  <a:schemeClr val="tx2"/>
                </a:solidFill>
              </a:rPr>
              <a:t>42</a:t>
            </a:r>
            <a:r>
              <a:rPr kumimoji="1" lang="zh-CN" altLang="en-US" i="0" u="none" kern="0" dirty="0" smtClean="0">
                <a:solidFill>
                  <a:schemeClr val="tx2"/>
                </a:solidFill>
              </a:rPr>
              <a:t>页</a:t>
            </a:r>
            <a:r>
              <a:rPr kumimoji="1" lang="en-US" altLang="zh-CN" i="0" u="none" kern="0" dirty="0" err="1" smtClean="0">
                <a:solidFill>
                  <a:schemeClr val="tx2"/>
                </a:solidFill>
              </a:rPr>
              <a:t>getsym</a:t>
            </a:r>
            <a:r>
              <a:rPr kumimoji="1" lang="en-US" altLang="zh-CN" i="0" u="none" kern="0" dirty="0" smtClean="0">
                <a:solidFill>
                  <a:schemeClr val="tx2"/>
                </a:solidFill>
              </a:rPr>
              <a:t>()</a:t>
            </a:r>
          </a:p>
          <a:p>
            <a:endParaRPr kumimoji="1" lang="en-US" altLang="zh-CN" i="0" u="none" kern="0" dirty="0" smtClean="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29723"/>
            <a:ext cx="8424936" cy="5014912"/>
          </a:xfrm>
        </p:spPr>
        <p:txBody>
          <a:bodyPr/>
          <a:lstStyle/>
          <a:p>
            <a:pPr>
              <a:buFont typeface="Monotype Sorts" pitchFamily="2" charset="2"/>
              <a:buNone/>
              <a:defRPr/>
            </a:pPr>
            <a:endParaRPr lang="en-US" altLang="zh-CN" b="1" dirty="0" smtClean="0">
              <a:solidFill>
                <a:srgbClr val="00B0F0"/>
              </a:solidFill>
              <a:latin typeface="STXinwei" panose="02010800040101010101" pitchFamily="2" charset="-122"/>
              <a:ea typeface="STXinwei" panose="02010800040101010101" pitchFamily="2" charset="-122"/>
            </a:endParaRPr>
          </a:p>
          <a:p>
            <a:pPr>
              <a:defRPr/>
            </a:pPr>
            <a:r>
              <a:rPr lang="zh-CN" altLang="en-US" dirty="0" smtClean="0">
                <a:solidFill>
                  <a:srgbClr val="00B0F0"/>
                </a:solidFill>
                <a:latin typeface="STXinwei" panose="02010800040101010101" pitchFamily="2" charset="-122"/>
                <a:ea typeface="STXinwei" panose="02010800040101010101" pitchFamily="2" charset="-122"/>
                <a:hlinkClick r:id="rId2" action="ppaction://hlinkfile"/>
              </a:rPr>
              <a:t>手工编程实现词法分析</a:t>
            </a:r>
          </a:p>
          <a:p>
            <a:pPr lvl="1">
              <a:defRPr/>
            </a:pPr>
            <a:r>
              <a:rPr lang="en-US" altLang="zh-CN" dirty="0" smtClean="0">
                <a:solidFill>
                  <a:srgbClr val="00B0F0"/>
                </a:solidFill>
                <a:latin typeface="STXinwei" panose="02010800040101010101" pitchFamily="2" charset="-122"/>
                <a:ea typeface="STXinwei" panose="02010800040101010101" pitchFamily="2" charset="-122"/>
                <a:hlinkClick r:id="rId2" action="ppaction://hlinkfile"/>
              </a:rPr>
              <a:t>PL/0</a:t>
            </a:r>
            <a:r>
              <a:rPr lang="zh-CN" altLang="en-US" dirty="0" smtClean="0">
                <a:solidFill>
                  <a:srgbClr val="00B0F0"/>
                </a:solidFill>
                <a:latin typeface="STXinwei" panose="02010800040101010101" pitchFamily="2" charset="-122"/>
                <a:ea typeface="STXinwei" panose="02010800040101010101" pitchFamily="2" charset="-122"/>
                <a:hlinkClick r:id="rId2" action="ppaction://hlinkfile"/>
              </a:rPr>
              <a:t>编译程序分析</a:t>
            </a:r>
            <a:r>
              <a:rPr lang="en-US" altLang="zh-CN" dirty="0" smtClean="0">
                <a:solidFill>
                  <a:srgbClr val="00B0F0"/>
                </a:solidFill>
                <a:latin typeface="STXinwei" panose="02010800040101010101" pitchFamily="2" charset="-122"/>
                <a:ea typeface="STXinwei" panose="02010800040101010101" pitchFamily="2" charset="-122"/>
                <a:hlinkClick r:id="rId3"/>
              </a:rPr>
              <a:t>http://blog.csdn.net/lifanxi/article/details/3833</a:t>
            </a:r>
            <a:endParaRPr lang="en-US" altLang="zh-CN" dirty="0" smtClean="0">
              <a:solidFill>
                <a:srgbClr val="00B0F0"/>
              </a:solidFill>
              <a:latin typeface="STXinwei" panose="02010800040101010101" pitchFamily="2" charset="-122"/>
              <a:ea typeface="STXinwei" panose="02010800040101010101" pitchFamily="2" charset="-122"/>
            </a:endParaRPr>
          </a:p>
          <a:p>
            <a:pPr>
              <a:defRPr/>
            </a:pPr>
            <a:r>
              <a:rPr lang="zh-CN" altLang="en-US" b="1" dirty="0" smtClean="0">
                <a:solidFill>
                  <a:srgbClr val="00B0F0"/>
                </a:solidFill>
                <a:latin typeface="STXinwei" panose="02010800040101010101" pitchFamily="2" charset="-122"/>
                <a:ea typeface="STXinwei" panose="02010800040101010101" pitchFamily="2" charset="-122"/>
                <a:hlinkClick r:id="rId4" action="ppaction://hlinkfile"/>
              </a:rPr>
              <a:t>使用工具自动构造词法</a:t>
            </a:r>
            <a:r>
              <a:rPr lang="zh-CN" altLang="en-US" b="1" dirty="0">
                <a:solidFill>
                  <a:srgbClr val="00B0F0"/>
                </a:solidFill>
                <a:latin typeface="STXinwei" panose="02010800040101010101" pitchFamily="2" charset="-122"/>
                <a:ea typeface="STXinwei" panose="02010800040101010101" pitchFamily="2" charset="-122"/>
                <a:hlinkClick r:id="rId4" action="ppaction://hlinkfile"/>
              </a:rPr>
              <a:t>分析器。</a:t>
            </a:r>
            <a:r>
              <a:rPr lang="en-US" altLang="zh-CN" b="1" dirty="0">
                <a:solidFill>
                  <a:srgbClr val="00B0F0"/>
                </a:solidFill>
                <a:latin typeface="STXinwei" panose="02010800040101010101" pitchFamily="2" charset="-122"/>
                <a:ea typeface="STXinwei" panose="02010800040101010101" pitchFamily="2" charset="-122"/>
                <a:hlinkClick r:id="rId4" action="ppaction://hlinkfile"/>
              </a:rPr>
              <a:t>LEX &amp; FLEX </a:t>
            </a:r>
            <a:r>
              <a:rPr lang="zh-CN" altLang="en-US" b="1" dirty="0">
                <a:solidFill>
                  <a:srgbClr val="00B0F0"/>
                </a:solidFill>
                <a:latin typeface="STXinwei" panose="02010800040101010101" pitchFamily="2" charset="-122"/>
                <a:ea typeface="STXinwei" panose="02010800040101010101" pitchFamily="2" charset="-122"/>
                <a:hlinkClick r:id="rId4" action="ppaction://hlinkfile"/>
              </a:rPr>
              <a:t>实现</a:t>
            </a:r>
            <a:r>
              <a:rPr lang="en-US" altLang="zh-CN" b="1" dirty="0">
                <a:solidFill>
                  <a:srgbClr val="00B0F0"/>
                </a:solidFill>
                <a:latin typeface="STXinwei" panose="02010800040101010101" pitchFamily="2" charset="-122"/>
                <a:ea typeface="STXinwei" panose="02010800040101010101" pitchFamily="2" charset="-122"/>
                <a:hlinkClick r:id="rId4" action="ppaction://hlinkfile"/>
              </a:rPr>
              <a:t>C</a:t>
            </a:r>
            <a:r>
              <a:rPr lang="zh-CN" altLang="en-US" b="1" dirty="0">
                <a:solidFill>
                  <a:srgbClr val="00B0F0"/>
                </a:solidFill>
                <a:latin typeface="STXinwei" panose="02010800040101010101" pitchFamily="2" charset="-122"/>
                <a:ea typeface="STXinwei" panose="02010800040101010101" pitchFamily="2" charset="-122"/>
                <a:hlinkClick r:id="rId4" action="ppaction://hlinkfile"/>
              </a:rPr>
              <a:t>语言词法分析器</a:t>
            </a:r>
            <a:endParaRPr lang="en-US" altLang="zh-CN" b="1" dirty="0">
              <a:solidFill>
                <a:srgbClr val="00B0F0"/>
              </a:solidFill>
              <a:latin typeface="STXinwei" panose="02010800040101010101" pitchFamily="2" charset="-122"/>
              <a:ea typeface="STXinwei" panose="02010800040101010101" pitchFamily="2" charset="-122"/>
            </a:endParaRPr>
          </a:p>
          <a:p>
            <a:pPr lvl="1">
              <a:defRPr/>
            </a:pPr>
            <a:r>
              <a:rPr lang="en-US" altLang="zh-CN" b="1" dirty="0">
                <a:solidFill>
                  <a:srgbClr val="00B0F0"/>
                </a:solidFill>
                <a:latin typeface="STXinwei" panose="02010800040101010101" pitchFamily="2" charset="-122"/>
                <a:ea typeface="STXinwei" panose="02010800040101010101" pitchFamily="2" charset="-122"/>
                <a:hlinkClick r:id="rId5"/>
              </a:rPr>
              <a:t>http://blog.csdn.net/u014594922/article/details/</a:t>
            </a:r>
            <a:r>
              <a:rPr lang="en-US" altLang="zh-CN" b="1" dirty="0" smtClean="0">
                <a:solidFill>
                  <a:srgbClr val="00B0F0"/>
                </a:solidFill>
                <a:latin typeface="STXinwei" panose="02010800040101010101" pitchFamily="2" charset="-122"/>
                <a:ea typeface="STXinwei" panose="02010800040101010101" pitchFamily="2" charset="-122"/>
                <a:hlinkClick r:id="rId5"/>
              </a:rPr>
              <a:t>51224231</a:t>
            </a:r>
            <a:endParaRPr lang="en-US" altLang="zh-CN" b="1" dirty="0" smtClean="0">
              <a:solidFill>
                <a:srgbClr val="00B0F0"/>
              </a:solidFill>
              <a:latin typeface="STXinwei" panose="02010800040101010101" pitchFamily="2" charset="-122"/>
              <a:ea typeface="STXinwei" panose="02010800040101010101" pitchFamily="2" charset="-122"/>
            </a:endParaRPr>
          </a:p>
          <a:p>
            <a:pPr marL="0" indent="0">
              <a:buNone/>
              <a:defRPr/>
            </a:pPr>
            <a:r>
              <a:rPr lang="en-US" altLang="zh-CN" dirty="0" smtClean="0">
                <a:solidFill>
                  <a:srgbClr val="00B0F0"/>
                </a:solidFill>
                <a:latin typeface="STXinwei" panose="02010800040101010101" pitchFamily="2" charset="-122"/>
                <a:ea typeface="STXinwei" panose="02010800040101010101" pitchFamily="2" charset="-122"/>
              </a:rPr>
              <a:t>Go</a:t>
            </a:r>
            <a:r>
              <a:rPr lang="zh-CN" altLang="en-US" dirty="0">
                <a:solidFill>
                  <a:srgbClr val="00B0F0"/>
                </a:solidFill>
                <a:latin typeface="STXinwei" panose="02010800040101010101" pitchFamily="2" charset="-122"/>
                <a:ea typeface="STXinwei" panose="02010800040101010101" pitchFamily="2" charset="-122"/>
              </a:rPr>
              <a:t>词法分析</a:t>
            </a:r>
            <a:endParaRPr lang="en-US" altLang="zh-CN" dirty="0">
              <a:solidFill>
                <a:srgbClr val="00B0F0"/>
              </a:solidFill>
              <a:latin typeface="STXinwei" panose="02010800040101010101" pitchFamily="2" charset="-122"/>
              <a:ea typeface="STXinwei" panose="02010800040101010101" pitchFamily="2" charset="-122"/>
            </a:endParaRPr>
          </a:p>
          <a:p>
            <a:pPr marL="0" indent="0">
              <a:buNone/>
              <a:defRPr/>
            </a:pPr>
            <a:r>
              <a:rPr lang="en-US" altLang="zh-CN" dirty="0">
                <a:solidFill>
                  <a:srgbClr val="00B0F0"/>
                </a:solidFill>
                <a:latin typeface="STXinwei" panose="02010800040101010101" pitchFamily="2" charset="-122"/>
                <a:ea typeface="STXinwei" panose="02010800040101010101" pitchFamily="2" charset="-122"/>
              </a:rPr>
              <a:t>Clang</a:t>
            </a:r>
            <a:r>
              <a:rPr lang="zh-CN" altLang="en-US" dirty="0">
                <a:solidFill>
                  <a:srgbClr val="00B0F0"/>
                </a:solidFill>
                <a:latin typeface="STXinwei" panose="02010800040101010101" pitchFamily="2" charset="-122"/>
                <a:ea typeface="STXinwei" panose="02010800040101010101" pitchFamily="2" charset="-122"/>
              </a:rPr>
              <a:t>词法分析</a:t>
            </a:r>
            <a:endParaRPr lang="en-US" altLang="zh-CN" dirty="0">
              <a:solidFill>
                <a:srgbClr val="00B0F0"/>
              </a:solidFill>
              <a:latin typeface="STXinwei" panose="02010800040101010101" pitchFamily="2" charset="-122"/>
              <a:ea typeface="STXinwei" panose="02010800040101010101" pitchFamily="2" charset="-122"/>
            </a:endParaRPr>
          </a:p>
          <a:p>
            <a:pPr marL="0" indent="0">
              <a:buNone/>
              <a:defRPr/>
            </a:pPr>
            <a:r>
              <a:rPr lang="en-US" altLang="zh-CN" dirty="0">
                <a:solidFill>
                  <a:srgbClr val="00B0F0"/>
                </a:solidFill>
                <a:latin typeface="STXinwei" panose="02010800040101010101" pitchFamily="2" charset="-122"/>
                <a:ea typeface="STXinwei" panose="02010800040101010101" pitchFamily="2" charset="-122"/>
              </a:rPr>
              <a:t>GCC</a:t>
            </a:r>
            <a:r>
              <a:rPr lang="zh-CN" altLang="en-US" dirty="0">
                <a:solidFill>
                  <a:srgbClr val="00B0F0"/>
                </a:solidFill>
                <a:latin typeface="STXinwei" panose="02010800040101010101" pitchFamily="2" charset="-122"/>
                <a:ea typeface="STXinwei" panose="02010800040101010101" pitchFamily="2" charset="-122"/>
              </a:rPr>
              <a:t>词法分析</a:t>
            </a:r>
          </a:p>
          <a:p>
            <a:pPr>
              <a:buNone/>
              <a:defRPr/>
            </a:pPr>
            <a:endParaRPr lang="en-US" altLang="zh-CN" b="1" dirty="0">
              <a:solidFill>
                <a:srgbClr val="00B0F0"/>
              </a:solidFill>
              <a:latin typeface="STXinwei" panose="02010800040101010101" pitchFamily="2" charset="-122"/>
              <a:ea typeface="STXinwei" panose="02010800040101010101" pitchFamily="2" charset="-122"/>
            </a:endParaRPr>
          </a:p>
          <a:p>
            <a:pPr>
              <a:defRPr/>
            </a:pPr>
            <a:endParaRPr lang="zh-CN" altLang="en-US" dirty="0">
              <a:solidFill>
                <a:srgbClr val="00B0F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26227077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476672"/>
            <a:ext cx="3719888" cy="584776"/>
          </a:xfrm>
          <a:prstGeom prst="rect">
            <a:avLst/>
          </a:prstGeom>
        </p:spPr>
        <p:txBody>
          <a:bodyPr wrap="none">
            <a:spAutoFit/>
          </a:bodyPr>
          <a:lstStyle/>
          <a:p>
            <a:r>
              <a:rPr lang="en-US" altLang="zh-CN" i="0" dirty="0" err="1"/>
              <a:t>Golang</a:t>
            </a:r>
            <a:r>
              <a:rPr lang="en-US" altLang="zh-CN" i="0" dirty="0"/>
              <a:t> </a:t>
            </a:r>
            <a:r>
              <a:rPr lang="zh-CN" altLang="en-US" i="0" dirty="0" smtClean="0"/>
              <a:t>词法分析器</a:t>
            </a:r>
            <a:endParaRPr lang="zh-CN" altLang="en-US" i="0" dirty="0"/>
          </a:p>
        </p:txBody>
      </p:sp>
      <p:sp>
        <p:nvSpPr>
          <p:cNvPr id="4" name="矩形 3"/>
          <p:cNvSpPr/>
          <p:nvPr/>
        </p:nvSpPr>
        <p:spPr>
          <a:xfrm>
            <a:off x="971600" y="1844824"/>
            <a:ext cx="8172400" cy="1938992"/>
          </a:xfrm>
          <a:prstGeom prst="rect">
            <a:avLst/>
          </a:prstGeom>
        </p:spPr>
        <p:txBody>
          <a:bodyPr wrap="square">
            <a:spAutoFit/>
          </a:bodyPr>
          <a:lstStyle/>
          <a:p>
            <a:r>
              <a:rPr lang="zh-CN" altLang="en-US" sz="2000" i="0" u="none" dirty="0" smtClean="0">
                <a:solidFill>
                  <a:srgbClr val="402000"/>
                </a:solidFill>
              </a:rPr>
              <a:t>词法分析就是一个有限状态</a:t>
            </a:r>
            <a:r>
              <a:rPr lang="zh-CN" altLang="en-US" sz="2000" i="0" u="none" dirty="0">
                <a:solidFill>
                  <a:srgbClr val="402000"/>
                </a:solidFill>
              </a:rPr>
              <a:t>机</a:t>
            </a:r>
            <a:r>
              <a:rPr lang="en-US" altLang="zh-CN" sz="2000" i="0" u="none" dirty="0" smtClean="0">
                <a:solidFill>
                  <a:srgbClr val="402000"/>
                </a:solidFill>
              </a:rPr>
              <a:t>.</a:t>
            </a:r>
            <a:r>
              <a:rPr lang="zh-CN" altLang="en-US" sz="2000" i="0" u="none" dirty="0" smtClean="0">
                <a:solidFill>
                  <a:srgbClr val="402000"/>
                </a:solidFill>
              </a:rPr>
              <a:t>开始词法</a:t>
            </a:r>
            <a:r>
              <a:rPr lang="zh-CN" altLang="en-US" sz="2000" i="0" u="none" dirty="0">
                <a:solidFill>
                  <a:srgbClr val="402000"/>
                </a:solidFill>
              </a:rPr>
              <a:t>分析的过程就是把源文件转换成一组预先定义好的</a:t>
            </a:r>
            <a:r>
              <a:rPr lang="en-US" altLang="zh-CN" sz="2000" i="0" u="none" dirty="0">
                <a:solidFill>
                  <a:srgbClr val="402000"/>
                </a:solidFill>
              </a:rPr>
              <a:t>token</a:t>
            </a:r>
            <a:r>
              <a:rPr lang="zh-CN" altLang="en-US" sz="2000" i="0" u="none" dirty="0">
                <a:solidFill>
                  <a:srgbClr val="402000"/>
                </a:solidFill>
              </a:rPr>
              <a:t>的过程</a:t>
            </a:r>
            <a:r>
              <a:rPr lang="en-US" altLang="zh-CN" sz="2000" i="0" u="none" dirty="0" smtClean="0">
                <a:solidFill>
                  <a:srgbClr val="402000"/>
                </a:solidFill>
              </a:rPr>
              <a:t>.</a:t>
            </a:r>
            <a:r>
              <a:rPr lang="zh-CN" altLang="en-US" sz="2000" i="0" u="none" dirty="0" smtClean="0">
                <a:solidFill>
                  <a:srgbClr val="402000"/>
                </a:solidFill>
              </a:rPr>
              <a:t>。做词法分析就几种</a:t>
            </a:r>
            <a:r>
              <a:rPr lang="zh-CN" altLang="en-US" sz="2000" i="0" u="none" dirty="0">
                <a:solidFill>
                  <a:srgbClr val="402000"/>
                </a:solidFill>
              </a:rPr>
              <a:t>方法</a:t>
            </a:r>
            <a:r>
              <a:rPr lang="en-US" altLang="zh-CN" sz="2000" i="0" u="none" dirty="0">
                <a:solidFill>
                  <a:srgbClr val="402000"/>
                </a:solidFill>
              </a:rPr>
              <a:t>:</a:t>
            </a:r>
            <a:endParaRPr lang="zh-CN" altLang="en-US" sz="2000" i="0" u="none" dirty="0">
              <a:solidFill>
                <a:srgbClr val="402000"/>
              </a:solidFill>
            </a:endParaRPr>
          </a:p>
          <a:p>
            <a:pPr marL="342900" indent="-342900">
              <a:buFont typeface="Arial"/>
              <a:buChar char="•"/>
            </a:pPr>
            <a:r>
              <a:rPr lang="zh-CN" altLang="en-US" sz="2000" i="0" u="none" dirty="0">
                <a:solidFill>
                  <a:srgbClr val="402000"/>
                </a:solidFill>
              </a:rPr>
              <a:t>直接使用工具比如</a:t>
            </a:r>
            <a:r>
              <a:rPr lang="en-US" altLang="zh-CN" sz="2000" i="0" u="none" dirty="0" err="1">
                <a:solidFill>
                  <a:srgbClr val="402000"/>
                </a:solidFill>
              </a:rPr>
              <a:t>lex</a:t>
            </a:r>
            <a:r>
              <a:rPr lang="en-US" altLang="zh-CN" sz="2000" i="0" u="none" dirty="0" smtClean="0">
                <a:solidFill>
                  <a:srgbClr val="402000"/>
                </a:solidFill>
              </a:rPr>
              <a:t>.</a:t>
            </a:r>
            <a:r>
              <a:rPr lang="en-US" altLang="zh-CN" sz="2000" i="0" u="none" dirty="0">
                <a:solidFill>
                  <a:srgbClr val="402000"/>
                </a:solidFill>
              </a:rPr>
              <a:t> </a:t>
            </a:r>
            <a:r>
              <a:rPr lang="zh-CN" altLang="en-US" sz="2000" i="0" u="none" dirty="0" smtClean="0">
                <a:solidFill>
                  <a:srgbClr val="402000"/>
                </a:solidFill>
              </a:rPr>
              <a:t>自动产生</a:t>
            </a:r>
            <a:endParaRPr lang="zh-CN" altLang="en-US" sz="2000" i="0" u="none" dirty="0">
              <a:solidFill>
                <a:srgbClr val="402000"/>
              </a:solidFill>
            </a:endParaRPr>
          </a:p>
          <a:p>
            <a:pPr marL="342900" indent="-342900">
              <a:buFont typeface="Arial"/>
              <a:buChar char="•"/>
            </a:pPr>
            <a:r>
              <a:rPr lang="zh-CN" altLang="en-US" sz="2000" i="0" u="none" dirty="0" smtClean="0">
                <a:solidFill>
                  <a:srgbClr val="402000"/>
                </a:solidFill>
              </a:rPr>
              <a:t>使用正则表达式或正则文法</a:t>
            </a:r>
            <a:r>
              <a:rPr lang="en-US" altLang="zh-CN" sz="2000" i="0" u="none" dirty="0" smtClean="0">
                <a:solidFill>
                  <a:srgbClr val="402000"/>
                </a:solidFill>
              </a:rPr>
              <a:t>.</a:t>
            </a:r>
            <a:endParaRPr lang="zh-CN" altLang="en-US" sz="2000" i="0" u="none" dirty="0">
              <a:solidFill>
                <a:srgbClr val="402000"/>
              </a:solidFill>
            </a:endParaRPr>
          </a:p>
          <a:p>
            <a:pPr marL="342900" indent="-342900">
              <a:buFont typeface="Arial"/>
              <a:buChar char="•"/>
            </a:pPr>
            <a:r>
              <a:rPr lang="zh-CN" altLang="en-US" sz="2000" i="0" u="none" dirty="0">
                <a:solidFill>
                  <a:srgbClr val="402000"/>
                </a:solidFill>
              </a:rPr>
              <a:t>使用状态动作</a:t>
            </a:r>
            <a:r>
              <a:rPr lang="en-US" altLang="zh-CN" sz="2000" i="0" u="none" dirty="0">
                <a:solidFill>
                  <a:srgbClr val="402000"/>
                </a:solidFill>
              </a:rPr>
              <a:t>,</a:t>
            </a:r>
            <a:r>
              <a:rPr lang="zh-CN" altLang="en-US" sz="2000" i="0" u="none" dirty="0">
                <a:solidFill>
                  <a:srgbClr val="402000"/>
                </a:solidFill>
              </a:rPr>
              <a:t>构造一个状态机</a:t>
            </a:r>
            <a:r>
              <a:rPr lang="en-US" altLang="zh-CN" sz="2000" i="0" u="none" dirty="0" smtClean="0">
                <a:solidFill>
                  <a:srgbClr val="402000"/>
                </a:solidFill>
              </a:rPr>
              <a:t>.</a:t>
            </a:r>
            <a:r>
              <a:rPr lang="zh-CN" altLang="en-US" sz="2000" i="0" u="none" dirty="0" smtClean="0">
                <a:solidFill>
                  <a:srgbClr val="402000"/>
                </a:solidFill>
              </a:rPr>
              <a:t>如</a:t>
            </a:r>
            <a:r>
              <a:rPr lang="en-US" altLang="zh-CN" sz="2000" i="0" u="none" dirty="0" smtClean="0">
                <a:solidFill>
                  <a:srgbClr val="402000"/>
                </a:solidFill>
              </a:rPr>
              <a:t>PL0</a:t>
            </a:r>
            <a:r>
              <a:rPr lang="zh-CN" altLang="en-US" sz="2000" i="0" u="none" dirty="0" smtClean="0">
                <a:solidFill>
                  <a:srgbClr val="402000"/>
                </a:solidFill>
              </a:rPr>
              <a:t>巴克斯图</a:t>
            </a:r>
            <a:endParaRPr lang="en-US" altLang="zh-CN" sz="2000" i="0" u="none" dirty="0" smtClean="0">
              <a:solidFill>
                <a:srgbClr val="402000"/>
              </a:solidFill>
            </a:endParaRPr>
          </a:p>
          <a:p>
            <a:endParaRPr lang="zh-CN" altLang="en-US" sz="2000" i="0" u="none" dirty="0">
              <a:solidFill>
                <a:srgbClr val="402000"/>
              </a:solidFill>
            </a:endParaRPr>
          </a:p>
        </p:txBody>
      </p:sp>
      <p:sp>
        <p:nvSpPr>
          <p:cNvPr id="5" name="矩形 4"/>
          <p:cNvSpPr/>
          <p:nvPr/>
        </p:nvSpPr>
        <p:spPr>
          <a:xfrm>
            <a:off x="1043608" y="1196752"/>
            <a:ext cx="7848872" cy="369332"/>
          </a:xfrm>
          <a:prstGeom prst="rect">
            <a:avLst/>
          </a:prstGeom>
        </p:spPr>
        <p:txBody>
          <a:bodyPr wrap="square">
            <a:spAutoFit/>
          </a:bodyPr>
          <a:lstStyle/>
          <a:p>
            <a:r>
              <a:rPr lang="en-US" altLang="zh-CN" sz="1800" dirty="0"/>
              <a:t>https://</a:t>
            </a:r>
            <a:r>
              <a:rPr lang="en-US" altLang="zh-CN" sz="1800" dirty="0" err="1"/>
              <a:t>studygolang.com</a:t>
            </a:r>
            <a:r>
              <a:rPr lang="en-US" altLang="zh-CN" sz="1800" dirty="0"/>
              <a:t>/articles/6708</a:t>
            </a:r>
            <a:endParaRPr lang="zh-CN" altLang="en-US" sz="1800" dirty="0"/>
          </a:p>
        </p:txBody>
      </p:sp>
      <p:sp>
        <p:nvSpPr>
          <p:cNvPr id="6" name="矩形 5"/>
          <p:cNvSpPr/>
          <p:nvPr/>
        </p:nvSpPr>
        <p:spPr>
          <a:xfrm>
            <a:off x="899592" y="3789040"/>
            <a:ext cx="8460432" cy="1323439"/>
          </a:xfrm>
          <a:prstGeom prst="rect">
            <a:avLst/>
          </a:prstGeom>
        </p:spPr>
        <p:txBody>
          <a:bodyPr wrap="square">
            <a:spAutoFit/>
          </a:bodyPr>
          <a:lstStyle/>
          <a:p>
            <a:r>
              <a:rPr lang="zh-CN" altLang="en-US" sz="2000" i="0" u="none" dirty="0" smtClean="0">
                <a:solidFill>
                  <a:srgbClr val="402000"/>
                </a:solidFill>
              </a:rPr>
              <a:t>真正实现一个语</a:t>
            </a:r>
            <a:r>
              <a:rPr lang="zh-CN" altLang="en-US" sz="2000" i="0" u="none" dirty="0">
                <a:solidFill>
                  <a:srgbClr val="402000"/>
                </a:solidFill>
              </a:rPr>
              <a:t>言的话</a:t>
            </a:r>
            <a:r>
              <a:rPr lang="en-US" altLang="zh-CN" sz="2000" i="0" u="none" dirty="0">
                <a:solidFill>
                  <a:srgbClr val="402000"/>
                </a:solidFill>
              </a:rPr>
              <a:t>,</a:t>
            </a:r>
            <a:r>
              <a:rPr lang="zh-CN" altLang="en-US" sz="2000" i="0" u="none" dirty="0">
                <a:solidFill>
                  <a:srgbClr val="402000"/>
                </a:solidFill>
              </a:rPr>
              <a:t>使用工具没有什么错</a:t>
            </a:r>
            <a:r>
              <a:rPr lang="en-US" altLang="zh-CN" sz="2000" i="0" u="none" dirty="0">
                <a:solidFill>
                  <a:srgbClr val="402000"/>
                </a:solidFill>
              </a:rPr>
              <a:t>,</a:t>
            </a:r>
            <a:r>
              <a:rPr lang="zh-CN" altLang="en-US" sz="2000" i="0" u="none" dirty="0">
                <a:solidFill>
                  <a:srgbClr val="402000"/>
                </a:solidFill>
              </a:rPr>
              <a:t>但是问题是</a:t>
            </a:r>
            <a:r>
              <a:rPr lang="en-US" altLang="zh-CN" sz="2000" i="0" u="none" dirty="0">
                <a:solidFill>
                  <a:srgbClr val="402000"/>
                </a:solidFill>
              </a:rPr>
              <a:t>,</a:t>
            </a:r>
            <a:r>
              <a:rPr lang="zh-CN" altLang="en-US" sz="2000" i="0" u="none" dirty="0">
                <a:solidFill>
                  <a:srgbClr val="402000"/>
                </a:solidFill>
              </a:rPr>
              <a:t>很难获得正确的错误提示</a:t>
            </a:r>
            <a:r>
              <a:rPr lang="en-US" altLang="zh-CN" sz="2000" i="0" u="none" dirty="0" smtClean="0">
                <a:solidFill>
                  <a:srgbClr val="402000"/>
                </a:solidFill>
              </a:rPr>
              <a:t>.</a:t>
            </a:r>
            <a:r>
              <a:rPr lang="zh-CN" altLang="en-US" sz="2000" i="0" u="none" dirty="0">
                <a:solidFill>
                  <a:srgbClr val="402000"/>
                </a:solidFill>
              </a:rPr>
              <a:t>。</a:t>
            </a:r>
            <a:r>
              <a:rPr lang="zh-CN" altLang="en-US" sz="2000" i="0" u="none" dirty="0" smtClean="0">
                <a:solidFill>
                  <a:srgbClr val="402000"/>
                </a:solidFill>
              </a:rPr>
              <a:t>工具</a:t>
            </a:r>
            <a:r>
              <a:rPr lang="zh-CN" altLang="en-US" sz="2000" i="0" u="none" dirty="0">
                <a:solidFill>
                  <a:srgbClr val="402000"/>
                </a:solidFill>
              </a:rPr>
              <a:t>生成的错误处理很弱</a:t>
            </a:r>
            <a:r>
              <a:rPr lang="en-US" altLang="zh-CN" sz="2000" i="0" u="none" dirty="0">
                <a:solidFill>
                  <a:srgbClr val="402000"/>
                </a:solidFill>
              </a:rPr>
              <a:t>.</a:t>
            </a:r>
            <a:r>
              <a:rPr lang="zh-CN" altLang="en-US" sz="2000" i="0" u="none" dirty="0">
                <a:solidFill>
                  <a:srgbClr val="402000"/>
                </a:solidFill>
              </a:rPr>
              <a:t>而且需要学习另一门规则或特定的语法</a:t>
            </a:r>
            <a:r>
              <a:rPr lang="en-US" altLang="zh-CN" sz="2000" i="0" u="none" dirty="0">
                <a:solidFill>
                  <a:srgbClr val="402000"/>
                </a:solidFill>
              </a:rPr>
              <a:t>.</a:t>
            </a:r>
            <a:r>
              <a:rPr lang="zh-CN" altLang="en-US" sz="2000" i="0" u="none" dirty="0">
                <a:solidFill>
                  <a:srgbClr val="402000"/>
                </a:solidFill>
              </a:rPr>
              <a:t>生成的代码可能性能不好</a:t>
            </a:r>
            <a:r>
              <a:rPr lang="en-US" altLang="zh-CN" sz="2000" i="0" u="none" dirty="0">
                <a:solidFill>
                  <a:srgbClr val="402000"/>
                </a:solidFill>
              </a:rPr>
              <a:t>,</a:t>
            </a:r>
            <a:r>
              <a:rPr lang="zh-CN" altLang="en-US" sz="2000" i="0" u="none" dirty="0">
                <a:solidFill>
                  <a:srgbClr val="402000"/>
                </a:solidFill>
              </a:rPr>
              <a:t>难以优化</a:t>
            </a:r>
            <a:r>
              <a:rPr lang="en-US" altLang="zh-CN" sz="2000" i="0" u="none" dirty="0">
                <a:solidFill>
                  <a:srgbClr val="402000"/>
                </a:solidFill>
              </a:rPr>
              <a:t>,</a:t>
            </a:r>
            <a:r>
              <a:rPr lang="zh-CN" altLang="en-US" sz="2000" i="0" u="none" dirty="0">
                <a:solidFill>
                  <a:srgbClr val="402000"/>
                </a:solidFill>
              </a:rPr>
              <a:t>但是用工具可以非常简单实现词法分析</a:t>
            </a:r>
          </a:p>
        </p:txBody>
      </p:sp>
      <p:sp>
        <p:nvSpPr>
          <p:cNvPr id="7" name="矩形 6"/>
          <p:cNvSpPr/>
          <p:nvPr/>
        </p:nvSpPr>
        <p:spPr>
          <a:xfrm>
            <a:off x="899592" y="5301208"/>
            <a:ext cx="8064896" cy="1569660"/>
          </a:xfrm>
          <a:prstGeom prst="rect">
            <a:avLst/>
          </a:prstGeom>
        </p:spPr>
        <p:txBody>
          <a:bodyPr wrap="square">
            <a:spAutoFit/>
          </a:bodyPr>
          <a:lstStyle/>
          <a:p>
            <a:r>
              <a:rPr lang="zh-CN" altLang="en-US" sz="2400" i="0" u="none" dirty="0">
                <a:solidFill>
                  <a:srgbClr val="402000"/>
                </a:solidFill>
              </a:rPr>
              <a:t>早期编译器的设计阶段都会使用</a:t>
            </a:r>
            <a:r>
              <a:rPr lang="en-US" altLang="zh-CN" sz="2400" i="0" u="none" dirty="0" err="1">
                <a:solidFill>
                  <a:srgbClr val="402000"/>
                </a:solidFill>
              </a:rPr>
              <a:t>lex</a:t>
            </a:r>
            <a:r>
              <a:rPr lang="zh-CN" altLang="en-US" sz="2400" i="0" u="none" dirty="0">
                <a:solidFill>
                  <a:srgbClr val="402000"/>
                </a:solidFill>
              </a:rPr>
              <a:t>来做词法分析器</a:t>
            </a:r>
            <a:r>
              <a:rPr lang="en-US" altLang="zh-CN" sz="2400" i="0" u="none" dirty="0">
                <a:solidFill>
                  <a:srgbClr val="402000"/>
                </a:solidFill>
              </a:rPr>
              <a:t>,</a:t>
            </a:r>
            <a:r>
              <a:rPr lang="zh-CN" altLang="en-US" sz="2400" i="0" u="none" dirty="0">
                <a:solidFill>
                  <a:srgbClr val="402000"/>
                </a:solidFill>
              </a:rPr>
              <a:t>比如</a:t>
            </a:r>
            <a:r>
              <a:rPr lang="en-US" altLang="zh-CN" sz="2400" i="0" u="none" dirty="0" err="1">
                <a:solidFill>
                  <a:srgbClr val="402000"/>
                </a:solidFill>
              </a:rPr>
              <a:t>gcc</a:t>
            </a:r>
            <a:r>
              <a:rPr lang="zh-CN" altLang="en-US" sz="2400" i="0" u="none" dirty="0">
                <a:solidFill>
                  <a:srgbClr val="402000"/>
                </a:solidFill>
              </a:rPr>
              <a:t>和</a:t>
            </a:r>
            <a:r>
              <a:rPr lang="en-US" altLang="zh-CN" sz="2400" i="0" u="none" dirty="0" smtClean="0">
                <a:solidFill>
                  <a:srgbClr val="402000"/>
                </a:solidFill>
              </a:rPr>
              <a:t>Go</a:t>
            </a:r>
            <a:r>
              <a:rPr lang="zh-CN" altLang="en-US" sz="2400" i="0" u="none" dirty="0" smtClean="0">
                <a:solidFill>
                  <a:srgbClr val="402000"/>
                </a:solidFill>
              </a:rPr>
              <a:t>早起版本都是这么做</a:t>
            </a:r>
            <a:r>
              <a:rPr lang="zh-CN" altLang="en-US" sz="2400" i="0" u="none" dirty="0">
                <a:solidFill>
                  <a:srgbClr val="402000"/>
                </a:solidFill>
              </a:rPr>
              <a:t>的</a:t>
            </a:r>
            <a:r>
              <a:rPr lang="en-US" altLang="zh-CN" sz="2400" i="0" u="none" dirty="0">
                <a:solidFill>
                  <a:srgbClr val="402000"/>
                </a:solidFill>
              </a:rPr>
              <a:t>,</a:t>
            </a:r>
            <a:r>
              <a:rPr lang="zh-CN" altLang="en-US" sz="2400" i="0" u="none" dirty="0">
                <a:solidFill>
                  <a:srgbClr val="402000"/>
                </a:solidFill>
              </a:rPr>
              <a:t>但是到了后期一个真正生产化的语言可能不能依赖生成的代码</a:t>
            </a:r>
            <a:r>
              <a:rPr lang="en-US" altLang="zh-CN" sz="2400" i="0" u="none" dirty="0">
                <a:solidFill>
                  <a:srgbClr val="402000"/>
                </a:solidFill>
              </a:rPr>
              <a:t>,</a:t>
            </a:r>
            <a:r>
              <a:rPr lang="zh-CN" altLang="en-US" sz="2400" i="0" u="none" dirty="0">
                <a:solidFill>
                  <a:srgbClr val="402000"/>
                </a:solidFill>
              </a:rPr>
              <a:t>而需要做自己特定的修改和优化</a:t>
            </a:r>
            <a:r>
              <a:rPr lang="en-US" altLang="zh-CN" sz="2400" i="0" u="none" dirty="0" smtClean="0">
                <a:solidFill>
                  <a:srgbClr val="402000"/>
                </a:solidFill>
              </a:rPr>
              <a:t>,</a:t>
            </a:r>
            <a:r>
              <a:rPr lang="zh-CN" altLang="en-US" sz="2400" i="0" u="none" dirty="0" smtClean="0">
                <a:solidFill>
                  <a:srgbClr val="402000"/>
                </a:solidFill>
              </a:rPr>
              <a:t>现在手工做。</a:t>
            </a:r>
            <a:endParaRPr lang="zh-CN" altLang="en-US" sz="2400" i="0" u="none" dirty="0">
              <a:solidFill>
                <a:srgbClr val="402000"/>
              </a:solidFill>
            </a:endParaRPr>
          </a:p>
        </p:txBody>
      </p:sp>
    </p:spTree>
    <p:extLst>
      <p:ext uri="{BB962C8B-B14F-4D97-AF65-F5344CB8AC3E}">
        <p14:creationId xmlns:p14="http://schemas.microsoft.com/office/powerpoint/2010/main" val="1839981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90600" y="457200"/>
            <a:ext cx="7758113" cy="523875"/>
          </a:xfrm>
        </p:spPr>
        <p:txBody>
          <a:bodyPr/>
          <a:lstStyle/>
          <a:p>
            <a:pPr eaLnBrk="1" hangingPunct="1"/>
            <a:r>
              <a:rPr lang="zh-CN" altLang="en-US" sz="2800" smtClean="0">
                <a:solidFill>
                  <a:srgbClr val="000000"/>
                </a:solidFill>
              </a:rPr>
              <a:t/>
            </a:r>
            <a:br>
              <a:rPr lang="zh-CN" altLang="en-US" sz="2800" smtClean="0">
                <a:solidFill>
                  <a:srgbClr val="000000"/>
                </a:solidFill>
              </a:rPr>
            </a:br>
            <a:endParaRPr lang="zh-CN" altLang="en-US" sz="2800" smtClean="0">
              <a:solidFill>
                <a:srgbClr val="000000"/>
              </a:solidFill>
            </a:endParaRPr>
          </a:p>
        </p:txBody>
      </p:sp>
      <p:sp>
        <p:nvSpPr>
          <p:cNvPr id="20483" name="Rectangle 3"/>
          <p:cNvSpPr>
            <a:spLocks noGrp="1" noChangeArrowheads="1"/>
          </p:cNvSpPr>
          <p:nvPr>
            <p:ph idx="1"/>
          </p:nvPr>
        </p:nvSpPr>
        <p:spPr>
          <a:xfrm>
            <a:off x="990600" y="1557338"/>
            <a:ext cx="7772400" cy="4386262"/>
          </a:xfrm>
        </p:spPr>
        <p:txBody>
          <a:bodyPr/>
          <a:lstStyle/>
          <a:p>
            <a:pPr eaLnBrk="1" hangingPunct="1">
              <a:spcBef>
                <a:spcPct val="50000"/>
              </a:spcBef>
              <a:buClrTx/>
              <a:buSzTx/>
              <a:buFont typeface="Monotype Sorts" pitchFamily="2" charset="2"/>
              <a:buNone/>
            </a:pPr>
            <a:r>
              <a:rPr lang="zh-CN" altLang="en-US" sz="2400" b="1" dirty="0" smtClean="0">
                <a:solidFill>
                  <a:srgbClr val="000000"/>
                </a:solidFill>
              </a:rPr>
              <a:t>用正规文法或者正则表达式描述单词符号的词法构成</a:t>
            </a:r>
            <a:r>
              <a:rPr lang="zh-CN" altLang="en-US" sz="2400" dirty="0" smtClean="0">
                <a:solidFill>
                  <a:srgbClr val="000000"/>
                </a:solidFill>
              </a:rPr>
              <a:t> </a:t>
            </a:r>
            <a:endParaRPr lang="en-US" altLang="zh-CN" sz="2400" dirty="0" smtClean="0">
              <a:solidFill>
                <a:srgbClr val="000000"/>
              </a:solidFill>
            </a:endParaRPr>
          </a:p>
          <a:p>
            <a:pPr eaLnBrk="1" hangingPunct="1">
              <a:spcBef>
                <a:spcPct val="50000"/>
              </a:spcBef>
              <a:buClrTx/>
              <a:buSzTx/>
              <a:buFont typeface="Monotype Sorts" pitchFamily="2" charset="2"/>
              <a:buNone/>
            </a:pPr>
            <a:r>
              <a:rPr lang="en-US" altLang="zh-CN" b="1" dirty="0" smtClean="0"/>
              <a:t>3.3.1 </a:t>
            </a:r>
            <a:r>
              <a:rPr lang="zh-CN" altLang="en-US" b="1" dirty="0" smtClean="0"/>
              <a:t>正规文法</a:t>
            </a:r>
          </a:p>
          <a:p>
            <a:pPr eaLnBrk="1" hangingPunct="1">
              <a:spcBef>
                <a:spcPct val="50000"/>
              </a:spcBef>
              <a:buClrTx/>
              <a:buSzTx/>
              <a:buFontTx/>
              <a:buChar char="•"/>
            </a:pPr>
            <a:r>
              <a:rPr lang="zh-CN" altLang="en-US" sz="2800" b="1" dirty="0" smtClean="0">
                <a:solidFill>
                  <a:srgbClr val="000000"/>
                </a:solidFill>
              </a:rPr>
              <a:t>正规</a:t>
            </a:r>
            <a:r>
              <a:rPr lang="en-US" altLang="zh-CN" sz="2800" b="1" dirty="0" smtClean="0">
                <a:solidFill>
                  <a:srgbClr val="000000"/>
                </a:solidFill>
              </a:rPr>
              <a:t>(3</a:t>
            </a:r>
            <a:r>
              <a:rPr lang="zh-CN" altLang="en-US" sz="2800" b="1" dirty="0" smtClean="0">
                <a:solidFill>
                  <a:srgbClr val="000000"/>
                </a:solidFill>
              </a:rPr>
              <a:t>型</a:t>
            </a:r>
            <a:r>
              <a:rPr lang="en-US" altLang="zh-CN" sz="2800" b="1" dirty="0" smtClean="0">
                <a:solidFill>
                  <a:srgbClr val="000000"/>
                </a:solidFill>
              </a:rPr>
              <a:t>)</a:t>
            </a:r>
            <a:r>
              <a:rPr lang="zh-CN" altLang="en-US" sz="2800" b="1" dirty="0" smtClean="0">
                <a:solidFill>
                  <a:srgbClr val="000000"/>
                </a:solidFill>
              </a:rPr>
              <a:t>文法</a:t>
            </a:r>
            <a:r>
              <a:rPr lang="en-US" altLang="zh-CN" sz="2800" b="1" dirty="0" smtClean="0">
                <a:solidFill>
                  <a:srgbClr val="000000"/>
                </a:solidFill>
              </a:rPr>
              <a:t>G= (V</a:t>
            </a:r>
            <a:r>
              <a:rPr lang="en-US" altLang="zh-CN" sz="2800" b="1" baseline="-25000" dirty="0" smtClean="0">
                <a:solidFill>
                  <a:srgbClr val="000000"/>
                </a:solidFill>
              </a:rPr>
              <a:t>N</a:t>
            </a:r>
            <a:r>
              <a:rPr lang="en-US" altLang="zh-CN" sz="2800" b="1" dirty="0" smtClean="0">
                <a:solidFill>
                  <a:srgbClr val="000000"/>
                </a:solidFill>
              </a:rPr>
              <a:t>,V</a:t>
            </a:r>
            <a:r>
              <a:rPr lang="en-US" altLang="zh-CN" sz="2800" b="1" baseline="-25000" dirty="0" smtClean="0">
                <a:solidFill>
                  <a:srgbClr val="000000"/>
                </a:solidFill>
              </a:rPr>
              <a:t>T</a:t>
            </a:r>
            <a:r>
              <a:rPr lang="en-US" altLang="zh-CN" sz="2800" b="1" dirty="0" smtClean="0">
                <a:solidFill>
                  <a:srgbClr val="000000"/>
                </a:solidFill>
              </a:rPr>
              <a:t>,P,S),</a:t>
            </a:r>
            <a:r>
              <a:rPr lang="zh-CN" altLang="en-US" sz="2800" b="1" dirty="0" smtClean="0">
                <a:solidFill>
                  <a:srgbClr val="000000"/>
                </a:solidFill>
              </a:rPr>
              <a:t>其中</a:t>
            </a:r>
            <a:r>
              <a:rPr lang="en-US" altLang="zh-CN" sz="2800" b="1" dirty="0" smtClean="0">
                <a:solidFill>
                  <a:srgbClr val="000000"/>
                </a:solidFill>
              </a:rPr>
              <a:t>P</a:t>
            </a:r>
            <a:r>
              <a:rPr lang="zh-CN" altLang="en-US" sz="2800" b="1" dirty="0" smtClean="0">
                <a:solidFill>
                  <a:srgbClr val="000000"/>
                </a:solidFill>
              </a:rPr>
              <a:t>中的产生式的形式为</a:t>
            </a:r>
            <a:r>
              <a:rPr lang="en-US" altLang="zh-CN" sz="2800" b="1" dirty="0" smtClean="0">
                <a:solidFill>
                  <a:srgbClr val="000000"/>
                </a:solidFill>
              </a:rPr>
              <a:t>A→</a:t>
            </a:r>
            <a:r>
              <a:rPr lang="en-US" altLang="zh-CN" sz="2800" b="1" dirty="0" smtClean="0">
                <a:solidFill>
                  <a:srgbClr val="000000"/>
                </a:solidFill>
                <a:sym typeface="Symbol" panose="05050102010706020507" pitchFamily="18" charset="2"/>
              </a:rPr>
              <a:t>B</a:t>
            </a:r>
            <a:r>
              <a:rPr lang="zh-CN" altLang="en-US" sz="2800" b="1" dirty="0" smtClean="0">
                <a:solidFill>
                  <a:srgbClr val="000000"/>
                </a:solidFill>
                <a:sym typeface="Symbol" panose="05050102010706020507" pitchFamily="18" charset="2"/>
              </a:rPr>
              <a:t>或者</a:t>
            </a:r>
            <a:r>
              <a:rPr lang="en-US" altLang="zh-CN" sz="2800" b="1" dirty="0" smtClean="0">
                <a:solidFill>
                  <a:srgbClr val="000000"/>
                </a:solidFill>
              </a:rPr>
              <a:t>A→</a:t>
            </a:r>
            <a:r>
              <a:rPr lang="en-US" altLang="zh-CN" sz="2800" b="1" dirty="0" smtClean="0">
                <a:solidFill>
                  <a:srgbClr val="000000"/>
                </a:solidFill>
                <a:sym typeface="Symbol" panose="05050102010706020507" pitchFamily="18" charset="2"/>
              </a:rPr>
              <a:t></a:t>
            </a:r>
            <a:r>
              <a:rPr lang="zh-CN" altLang="en-US" sz="2800" b="1" dirty="0" smtClean="0">
                <a:solidFill>
                  <a:srgbClr val="000000"/>
                </a:solidFill>
                <a:sym typeface="Symbol" panose="05050102010706020507" pitchFamily="18" charset="2"/>
              </a:rPr>
              <a:t>，其中</a:t>
            </a:r>
            <a:r>
              <a:rPr lang="en-US" altLang="zh-CN" sz="2800" b="1" dirty="0" smtClean="0">
                <a:solidFill>
                  <a:srgbClr val="000000"/>
                </a:solidFill>
                <a:sym typeface="Symbol" panose="05050102010706020507" pitchFamily="18" charset="2"/>
              </a:rPr>
              <a:t>A</a:t>
            </a:r>
            <a:r>
              <a:rPr lang="zh-CN" altLang="en-US" sz="2800" b="1" dirty="0" smtClean="0">
                <a:solidFill>
                  <a:srgbClr val="000000"/>
                </a:solidFill>
                <a:sym typeface="Symbol" panose="05050102010706020507" pitchFamily="18" charset="2"/>
              </a:rPr>
              <a:t>和</a:t>
            </a:r>
            <a:r>
              <a:rPr lang="en-US" altLang="zh-CN" sz="2800" b="1" dirty="0" smtClean="0">
                <a:solidFill>
                  <a:srgbClr val="000000"/>
                </a:solidFill>
                <a:sym typeface="Symbol" panose="05050102010706020507" pitchFamily="18" charset="2"/>
              </a:rPr>
              <a:t>B</a:t>
            </a:r>
            <a:r>
              <a:rPr lang="zh-CN" altLang="en-US" sz="2800" b="1" dirty="0" smtClean="0">
                <a:solidFill>
                  <a:srgbClr val="000000"/>
                </a:solidFill>
                <a:sym typeface="Symbol" panose="05050102010706020507" pitchFamily="18" charset="2"/>
              </a:rPr>
              <a:t>是非终结符号，</a:t>
            </a:r>
            <a:r>
              <a:rPr lang="en-US" altLang="zh-CN" sz="2800" b="1" dirty="0" smtClean="0">
                <a:solidFill>
                  <a:srgbClr val="000000"/>
                </a:solidFill>
                <a:sym typeface="Symbol" panose="05050102010706020507" pitchFamily="18" charset="2"/>
              </a:rPr>
              <a:t>V</a:t>
            </a:r>
            <a:r>
              <a:rPr lang="en-US" altLang="zh-CN" sz="2800" b="1" baseline="-25000" dirty="0" smtClean="0">
                <a:solidFill>
                  <a:srgbClr val="000000"/>
                </a:solidFill>
                <a:sym typeface="Symbol" panose="05050102010706020507" pitchFamily="18" charset="2"/>
              </a:rPr>
              <a:t>T</a:t>
            </a:r>
            <a:r>
              <a:rPr lang="en-US" altLang="zh-CN" sz="2800" b="1" dirty="0" smtClean="0">
                <a:solidFill>
                  <a:srgbClr val="000000"/>
                </a:solidFill>
                <a:sym typeface="Symbol" panose="05050102010706020507" pitchFamily="18" charset="2"/>
              </a:rPr>
              <a:t>* </a:t>
            </a:r>
            <a:r>
              <a:rPr lang="zh-CN" altLang="en-US" sz="2800" b="1" dirty="0" smtClean="0">
                <a:solidFill>
                  <a:srgbClr val="000000"/>
                </a:solidFill>
                <a:sym typeface="Symbol" panose="05050102010706020507" pitchFamily="18" charset="2"/>
              </a:rPr>
              <a:t>。</a:t>
            </a:r>
            <a:endParaRPr lang="en-US" altLang="zh-CN" sz="2800" b="1" dirty="0" smtClean="0">
              <a:solidFill>
                <a:srgbClr val="000000"/>
              </a:solidFill>
              <a:sym typeface="Symbol" panose="05050102010706020507" pitchFamily="18" charset="2"/>
            </a:endParaRPr>
          </a:p>
          <a:p>
            <a:pPr eaLnBrk="1" hangingPunct="1">
              <a:spcBef>
                <a:spcPct val="50000"/>
              </a:spcBef>
              <a:buClrTx/>
              <a:buSzTx/>
              <a:buFontTx/>
              <a:buChar char="•"/>
            </a:pPr>
            <a:r>
              <a:rPr lang="zh-CN" altLang="en-US" sz="2800" b="1" dirty="0" smtClean="0">
                <a:solidFill>
                  <a:srgbClr val="000000"/>
                </a:solidFill>
                <a:sym typeface="Symbol" panose="05050102010706020507" pitchFamily="18" charset="2"/>
              </a:rPr>
              <a:t>高级语言中几类单词的</a:t>
            </a:r>
            <a:r>
              <a:rPr lang="en-US" altLang="zh-CN" sz="2800" b="1" dirty="0" smtClean="0">
                <a:solidFill>
                  <a:srgbClr val="000000"/>
                </a:solidFill>
                <a:sym typeface="Symbol" panose="05050102010706020507" pitchFamily="18" charset="2"/>
              </a:rPr>
              <a:t>3</a:t>
            </a:r>
            <a:r>
              <a:rPr lang="zh-CN" altLang="en-US" sz="2800" b="1" dirty="0" smtClean="0">
                <a:solidFill>
                  <a:srgbClr val="000000"/>
                </a:solidFill>
                <a:sym typeface="Symbol" panose="05050102010706020507" pitchFamily="18" charset="2"/>
              </a:rPr>
              <a:t>型文法描述：</a:t>
            </a:r>
            <a:endParaRPr lang="en-US" altLang="zh-CN" sz="2800" b="1" dirty="0" smtClean="0">
              <a:solidFill>
                <a:srgbClr val="000000"/>
              </a:solidFill>
              <a:sym typeface="Symbol" panose="05050102010706020507" pitchFamily="18" charset="2"/>
            </a:endParaRPr>
          </a:p>
          <a:p>
            <a:pPr lvl="1" eaLnBrk="1" hangingPunct="1">
              <a:spcBef>
                <a:spcPct val="50000"/>
              </a:spcBef>
              <a:buClrTx/>
              <a:buFontTx/>
              <a:buChar char="•"/>
            </a:pPr>
            <a:r>
              <a:rPr lang="zh-CN" altLang="en-US" b="1" dirty="0" smtClean="0">
                <a:solidFill>
                  <a:srgbClr val="000000"/>
                </a:solidFill>
                <a:sym typeface="Symbol" panose="05050102010706020507" pitchFamily="18" charset="2"/>
              </a:rPr>
              <a:t>标识符、无符号整数、运算符、标点符号、关键词、无符号实数等。</a:t>
            </a:r>
            <a:endParaRPr lang="en-US" altLang="zh-CN" b="1" dirty="0" smtClean="0">
              <a:solidFill>
                <a:srgbClr val="000000"/>
              </a:solidFill>
              <a:sym typeface="Symbol" panose="05050102010706020507" pitchFamily="18" charset="2"/>
            </a:endParaRPr>
          </a:p>
          <a:p>
            <a:pPr lvl="1" eaLnBrk="1" hangingPunct="1">
              <a:spcBef>
                <a:spcPct val="50000"/>
              </a:spcBef>
              <a:buClrTx/>
              <a:buFontTx/>
              <a:buChar char="•"/>
            </a:pPr>
            <a:r>
              <a:rPr lang="zh-CN" altLang="en-US" b="1" dirty="0" smtClean="0">
                <a:solidFill>
                  <a:srgbClr val="000000"/>
                </a:solidFill>
                <a:sym typeface="Symbol" panose="05050102010706020507" pitchFamily="18" charset="2"/>
              </a:rPr>
              <a:t>例题：</a:t>
            </a:r>
            <a:r>
              <a:rPr lang="en-US" altLang="zh-CN" b="1" dirty="0" smtClean="0">
                <a:solidFill>
                  <a:srgbClr val="000000"/>
                </a:solidFill>
                <a:sym typeface="Symbol" panose="05050102010706020507" pitchFamily="18" charset="2"/>
              </a:rPr>
              <a:t>PL0</a:t>
            </a:r>
            <a:r>
              <a:rPr lang="zh-CN" altLang="en-US" b="1" dirty="0" smtClean="0">
                <a:solidFill>
                  <a:srgbClr val="000000"/>
                </a:solidFill>
                <a:sym typeface="Symbol" panose="05050102010706020507" pitchFamily="18" charset="2"/>
              </a:rPr>
              <a:t>语言</a:t>
            </a:r>
            <a:endParaRPr lang="zh-CN" altLang="en-US" b="1" dirty="0" smtClean="0">
              <a:solidFill>
                <a:srgbClr val="000000"/>
              </a:solidFill>
            </a:endParaRPr>
          </a:p>
        </p:txBody>
      </p:sp>
      <p:sp>
        <p:nvSpPr>
          <p:cNvPr id="7" name="Rectangle 2"/>
          <p:cNvSpPr txBox="1">
            <a:spLocks noChangeArrowheads="1"/>
          </p:cNvSpPr>
          <p:nvPr/>
        </p:nvSpPr>
        <p:spPr bwMode="auto">
          <a:xfrm>
            <a:off x="1143000" y="428625"/>
            <a:ext cx="7772400" cy="1143000"/>
          </a:xfrm>
          <a:prstGeom prst="rect">
            <a:avLst/>
          </a:prstGeom>
          <a:noFill/>
          <a:ln w="9525">
            <a:noFill/>
            <a:miter lim="800000"/>
          </a:ln>
          <a:effectLst/>
        </p:spPr>
        <p:txBody>
          <a:bodyPr anchor="ctr"/>
          <a:lstStyle/>
          <a:p>
            <a:pPr eaLnBrk="1" hangingPunct="1">
              <a:defRPr/>
            </a:pPr>
            <a:r>
              <a:rPr kumimoji="1" lang="en-US" altLang="zh-CN" sz="3600" i="0" u="none" kern="0" dirty="0" smtClean="0">
                <a:latin typeface="+mj-lt"/>
                <a:ea typeface="+mj-ea"/>
                <a:cs typeface="+mj-cs"/>
              </a:rPr>
              <a:t>3.3</a:t>
            </a:r>
            <a:r>
              <a:rPr kumimoji="1" lang="zh-CN" altLang="en-US" sz="3600" i="0" u="none" kern="0" dirty="0" smtClean="0">
                <a:latin typeface="+mj-lt"/>
                <a:ea typeface="+mj-ea"/>
                <a:cs typeface="+mj-cs"/>
              </a:rPr>
              <a:t>单词的形式化描述</a:t>
            </a:r>
            <a:r>
              <a:rPr kumimoji="1" lang="zh-CN" altLang="en-US" sz="3600" i="0" u="none" kern="0" dirty="0">
                <a:latin typeface="+mj-lt"/>
                <a:ea typeface="+mj-ea"/>
                <a:cs typeface="+mj-cs"/>
              </a:rPr>
              <a:t>工具</a:t>
            </a:r>
          </a:p>
        </p:txBody>
      </p:sp>
      <p:sp>
        <p:nvSpPr>
          <p:cNvPr id="20485" name="灯片编号占位符 3"/>
          <p:cNvSpPr>
            <a:spLocks noGrp="1"/>
          </p:cNvSpPr>
          <p:nvPr>
            <p:ph type="sldNum" sz="quarter" idx="12"/>
          </p:nvPr>
        </p:nvSpPr>
        <p:spPr>
          <a:noFill/>
        </p:spPr>
        <p:txBody>
          <a:bodyPr/>
          <a:lstStyle/>
          <a:p>
            <a:fld id="{10764957-27FC-4D8A-BB0E-0B0AE3AEBB4E}" type="slidenum">
              <a:rPr lang="zh-CN" altLang="en-US" smtClean="0"/>
              <a:t>17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6"/>
          <p:cNvSpPr>
            <a:spLocks noGrp="1"/>
          </p:cNvSpPr>
          <p:nvPr>
            <p:ph type="title"/>
          </p:nvPr>
        </p:nvSpPr>
        <p:spPr>
          <a:xfrm>
            <a:off x="1071563" y="500063"/>
            <a:ext cx="7772400" cy="1143000"/>
          </a:xfrm>
        </p:spPr>
        <p:txBody>
          <a:bodyPr/>
          <a:lstStyle/>
          <a:p>
            <a:pPr eaLnBrk="1" hangingPunct="1"/>
            <a:r>
              <a:rPr lang="en-US" altLang="zh-CN" sz="3600" b="1" dirty="0" smtClean="0"/>
              <a:t>3.3.2 </a:t>
            </a:r>
            <a:r>
              <a:rPr lang="zh-CN" altLang="en-US" sz="3600" b="1" dirty="0" smtClean="0"/>
              <a:t>正规式</a:t>
            </a:r>
          </a:p>
        </p:txBody>
      </p:sp>
      <p:sp>
        <p:nvSpPr>
          <p:cNvPr id="21507" name="Rectangle 1027"/>
          <p:cNvSpPr>
            <a:spLocks noGrp="1" noChangeArrowheads="1"/>
          </p:cNvSpPr>
          <p:nvPr>
            <p:ph idx="1"/>
          </p:nvPr>
        </p:nvSpPr>
        <p:spPr/>
        <p:txBody>
          <a:bodyPr/>
          <a:lstStyle/>
          <a:p>
            <a:pPr eaLnBrk="1" hangingPunct="1">
              <a:buFont typeface="Monotype Sorts" pitchFamily="2" charset="2"/>
              <a:buNone/>
            </a:pPr>
            <a:r>
              <a:rPr lang="zh-CN" altLang="en-US" smtClean="0">
                <a:latin typeface="STXinwei" panose="02010800040101010101" pitchFamily="2" charset="-122"/>
                <a:ea typeface="STXinwei" panose="02010800040101010101" pitchFamily="2" charset="-122"/>
              </a:rPr>
              <a:t>   正规式也称正则表达式,是描述单词的构成语法的有效工具，是定义正规集的数学工具。</a:t>
            </a:r>
            <a:endParaRPr lang="en-US"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mtClean="0">
                <a:latin typeface="STXinwei" panose="02010800040101010101" pitchFamily="2" charset="-122"/>
                <a:ea typeface="STXinwei" panose="02010800040101010101" pitchFamily="2" charset="-122"/>
              </a:rPr>
              <a:t>   </a:t>
            </a:r>
            <a:r>
              <a:rPr lang="zh-CN" altLang="en-US" smtClean="0">
                <a:latin typeface="STXinwei" panose="02010800040101010101" pitchFamily="2" charset="-122"/>
                <a:ea typeface="STXinwei" panose="02010800040101010101" pitchFamily="2" charset="-122"/>
              </a:rPr>
              <a:t>正规表达式（</a:t>
            </a:r>
            <a:r>
              <a:rPr lang="en-US" altLang="zh-CN" smtClean="0">
                <a:latin typeface="STXinwei" panose="02010800040101010101" pitchFamily="2" charset="-122"/>
                <a:ea typeface="STXinwei" panose="02010800040101010101" pitchFamily="2" charset="-122"/>
              </a:rPr>
              <a:t>regular expression）</a:t>
            </a:r>
            <a:r>
              <a:rPr lang="zh-CN" altLang="en-US" smtClean="0">
                <a:latin typeface="STXinwei" panose="02010800040101010101" pitchFamily="2" charset="-122"/>
                <a:ea typeface="STXinwei" panose="02010800040101010101" pitchFamily="2" charset="-122"/>
              </a:rPr>
              <a:t>是说明单词的模式(</a:t>
            </a:r>
            <a:r>
              <a:rPr lang="en-US" altLang="zh-CN" smtClean="0">
                <a:latin typeface="STXinwei" panose="02010800040101010101" pitchFamily="2" charset="-122"/>
                <a:ea typeface="STXinwei" panose="02010800040101010101" pitchFamily="2" charset="-122"/>
              </a:rPr>
              <a:t>pattern)</a:t>
            </a:r>
            <a:r>
              <a:rPr lang="zh-CN" altLang="en-US" smtClean="0">
                <a:latin typeface="STXinwei" panose="02010800040101010101" pitchFamily="2" charset="-122"/>
                <a:ea typeface="STXinwei" panose="02010800040101010101" pitchFamily="2" charset="-122"/>
              </a:rPr>
              <a:t>的一种重要的表示法（记号），用以描述单词符号。</a:t>
            </a:r>
            <a:endParaRPr lang="en-US"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zh-CN" altLang="en-US" sz="2800" b="1" smtClean="0">
                <a:latin typeface="STXinwei" panose="02010800040101010101" pitchFamily="2" charset="-122"/>
                <a:ea typeface="STXinwei" panose="02010800040101010101" pitchFamily="2" charset="-122"/>
                <a:sym typeface="Symbol" panose="05050102010706020507" pitchFamily="18" charset="2"/>
              </a:rPr>
              <a:t>    </a:t>
            </a:r>
            <a:endParaRPr lang="zh-CN" altLang="en-US" smtClean="0">
              <a:latin typeface="STXinwei" panose="02010800040101010101" pitchFamily="2" charset="-122"/>
              <a:ea typeface="STXinwei" panose="02010800040101010101" pitchFamily="2" charset="-122"/>
            </a:endParaRPr>
          </a:p>
        </p:txBody>
      </p:sp>
      <p:sp>
        <p:nvSpPr>
          <p:cNvPr id="21508" name="灯片编号占位符 5"/>
          <p:cNvSpPr>
            <a:spLocks noGrp="1"/>
          </p:cNvSpPr>
          <p:nvPr>
            <p:ph type="sldNum" sz="quarter" idx="12"/>
          </p:nvPr>
        </p:nvSpPr>
        <p:spPr>
          <a:noFill/>
        </p:spPr>
        <p:txBody>
          <a:bodyPr/>
          <a:lstStyle/>
          <a:p>
            <a:fld id="{351CCD97-8D96-4E67-8D2E-D29116B0D417}" type="slidenum">
              <a:rPr lang="en-US" altLang="zh-CN" smtClean="0"/>
              <a:t>18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sz="3600" b="1" smtClean="0"/>
              <a:t>正规式的递归定义</a:t>
            </a:r>
          </a:p>
        </p:txBody>
      </p:sp>
      <p:sp>
        <p:nvSpPr>
          <p:cNvPr id="22531" name="内容占位符 2"/>
          <p:cNvSpPr>
            <a:spLocks noGrp="1"/>
          </p:cNvSpPr>
          <p:nvPr>
            <p:ph idx="1"/>
          </p:nvPr>
        </p:nvSpPr>
        <p:spPr>
          <a:xfrm>
            <a:off x="642938" y="1571625"/>
            <a:ext cx="8501062" cy="4114800"/>
          </a:xfrm>
        </p:spPr>
        <p:txBody>
          <a:bodyPr/>
          <a:lstStyle/>
          <a:p>
            <a:pPr eaLnBrk="1" hangingPunct="1">
              <a:lnSpc>
                <a:spcPct val="120000"/>
              </a:lnSpc>
            </a:pPr>
            <a:r>
              <a:rPr lang="en-US" altLang="zh-CN" sz="2400" dirty="0" smtClean="0">
                <a:latin typeface="KaiTi" panose="02010609060101010101" pitchFamily="49" charset="-122"/>
                <a:ea typeface="KaiTi" panose="02010609060101010101" pitchFamily="49" charset="-122"/>
                <a:sym typeface="Symbol" panose="05050102010706020507" pitchFamily="18" charset="2"/>
              </a:rPr>
              <a:t>(1) </a:t>
            </a:r>
            <a:r>
              <a:rPr lang="zh-CN" altLang="en-US" sz="2400" dirty="0" smtClean="0">
                <a:latin typeface="KaiTi" panose="02010609060101010101" pitchFamily="49" charset="-122"/>
                <a:ea typeface="KaiTi" panose="02010609060101010101" pitchFamily="49" charset="-122"/>
                <a:sym typeface="Symbol" panose="05050102010706020507" pitchFamily="18" charset="2"/>
              </a:rPr>
              <a:t>和</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都是字母表</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上的正规式，对应正规集为</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和</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a:t>
            </a:r>
            <a:endParaRPr lang="en-US" altLang="zh-CN" sz="2400" dirty="0" smtClean="0">
              <a:latin typeface="KaiTi" panose="02010609060101010101" pitchFamily="49" charset="-122"/>
              <a:ea typeface="KaiTi" panose="02010609060101010101" pitchFamily="49" charset="-122"/>
              <a:sym typeface="Symbol" panose="05050102010706020507" pitchFamily="18" charset="2"/>
            </a:endParaRPr>
          </a:p>
          <a:p>
            <a:pPr eaLnBrk="1" hangingPunct="1">
              <a:lnSpc>
                <a:spcPct val="120000"/>
              </a:lnSpc>
            </a:pPr>
            <a:r>
              <a:rPr lang="en-US" altLang="zh-CN" sz="2400" dirty="0" smtClean="0">
                <a:latin typeface="KaiTi" panose="02010609060101010101" pitchFamily="49" charset="-122"/>
                <a:ea typeface="KaiTi" panose="02010609060101010101" pitchFamily="49" charset="-122"/>
                <a:sym typeface="Symbol" panose="05050102010706020507" pitchFamily="18" charset="2"/>
              </a:rPr>
              <a:t>(2)</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任何</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a:t>
            </a:r>
            <a:r>
              <a:rPr lang="en-US" altLang="zh-CN" sz="2400" dirty="0" smtClean="0">
                <a:latin typeface="KaiTi" panose="02010609060101010101" pitchFamily="49" charset="-122"/>
                <a:ea typeface="KaiTi" panose="02010609060101010101" pitchFamily="49" charset="-122"/>
                <a:sym typeface="Symbol" panose="05050102010706020507" pitchFamily="18" charset="2"/>
              </a:rPr>
              <a:t>, </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a:t>
            </a:r>
            <a:r>
              <a:rPr lang="zh-CN" altLang="en-US" sz="2400" dirty="0" smtClean="0">
                <a:latin typeface="KaiTi" panose="02010609060101010101" pitchFamily="49" charset="-122"/>
                <a:ea typeface="KaiTi" panose="02010609060101010101" pitchFamily="49" charset="-122"/>
                <a:sym typeface="Symbol" panose="05050102010706020507" pitchFamily="18" charset="2"/>
              </a:rPr>
              <a:t>是</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上的一个正规式，表示的正规集分别为</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a:t>
            </a:r>
            <a:endParaRPr lang="en-US" altLang="zh-CN" sz="2400" dirty="0" smtClean="0">
              <a:latin typeface="KaiTi" panose="02010609060101010101" pitchFamily="49" charset="-122"/>
              <a:ea typeface="KaiTi" panose="02010609060101010101" pitchFamily="49" charset="-122"/>
              <a:sym typeface="Symbol" panose="05050102010706020507" pitchFamily="18" charset="2"/>
            </a:endParaRPr>
          </a:p>
          <a:p>
            <a:pPr eaLnBrk="1" hangingPunct="1">
              <a:lnSpc>
                <a:spcPct val="120000"/>
              </a:lnSpc>
            </a:pPr>
            <a:r>
              <a:rPr lang="en-US" altLang="zh-CN" sz="2400" dirty="0" smtClean="0">
                <a:latin typeface="KaiTi" panose="02010609060101010101" pitchFamily="49" charset="-122"/>
                <a:ea typeface="KaiTi" panose="02010609060101010101" pitchFamily="49" charset="-122"/>
              </a:rPr>
              <a:t>(3)</a:t>
            </a:r>
            <a:r>
              <a:rPr lang="zh-CN" altLang="en-US" sz="2400" dirty="0" smtClean="0">
                <a:latin typeface="KaiTi" panose="02010609060101010101" pitchFamily="49" charset="-122"/>
                <a:ea typeface="KaiTi" panose="02010609060101010101" pitchFamily="49" charset="-122"/>
              </a:rPr>
              <a:t>假设</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zh-CN" altLang="en-US" sz="2400" dirty="0" smtClean="0">
                <a:latin typeface="KaiTi" panose="02010609060101010101" pitchFamily="49" charset="-122"/>
                <a:ea typeface="KaiTi" panose="02010609060101010101" pitchFamily="49" charset="-122"/>
              </a:rPr>
              <a:t>和</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zh-CN" altLang="en-US" sz="2400" dirty="0" smtClean="0">
                <a:latin typeface="KaiTi" panose="02010609060101010101" pitchFamily="49" charset="-122"/>
                <a:ea typeface="KaiTi" panose="02010609060101010101" pitchFamily="49" charset="-122"/>
                <a:sym typeface="Symbol" panose="05050102010706020507" pitchFamily="18" charset="2"/>
              </a:rPr>
              <a:t>都是</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上的正规式，表示的正规集分别为</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和</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，则</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dirty="0" smtClean="0">
                <a:latin typeface="KaiTi" panose="02010609060101010101" pitchFamily="49" charset="-122"/>
                <a:ea typeface="KaiTi" panose="02010609060101010101" pitchFamily="49" charset="-122"/>
                <a:sym typeface="Symbol" panose="05050102010706020507" pitchFamily="18" charset="2"/>
              </a:rPr>
              <a:t>), </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dirty="0" smtClean="0">
                <a:latin typeface="KaiTi" panose="02010609060101010101" pitchFamily="49" charset="-122"/>
                <a:ea typeface="KaiTi" panose="02010609060101010101" pitchFamily="49" charset="-122"/>
              </a:rPr>
              <a:t>|</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en-US" altLang="zh-CN" sz="2400" dirty="0" smtClean="0">
                <a:latin typeface="KaiTi" panose="02010609060101010101" pitchFamily="49" charset="-122"/>
                <a:ea typeface="KaiTi" panose="02010609060101010101" pitchFamily="49" charset="-122"/>
                <a:sym typeface="Symbol" panose="05050102010706020507" pitchFamily="18" charset="2"/>
              </a:rPr>
              <a:t>, </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dirty="0" smtClean="0">
                <a:latin typeface="KaiTi" panose="02010609060101010101" pitchFamily="49" charset="-122"/>
                <a:ea typeface="KaiTi" panose="02010609060101010101" pitchFamily="49" charset="-122"/>
              </a:rPr>
              <a:t>.</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i="1" dirty="0" smtClean="0">
                <a:latin typeface="KaiTi" panose="02010609060101010101" pitchFamily="49" charset="-122"/>
                <a:ea typeface="KaiTi" panose="02010609060101010101" pitchFamily="49" charset="-122"/>
              </a:rPr>
              <a:t> e</a:t>
            </a:r>
            <a:r>
              <a:rPr lang="en-US" altLang="zh-CN" sz="2400" i="1" baseline="-25000" dirty="0" smtClean="0">
                <a:latin typeface="KaiTi" panose="02010609060101010101" pitchFamily="49" charset="-122"/>
                <a:ea typeface="KaiTi" panose="02010609060101010101" pitchFamily="49" charset="-122"/>
              </a:rPr>
              <a:t>1</a:t>
            </a:r>
            <a:r>
              <a:rPr lang="en-US" altLang="zh-CN" sz="2400" i="1" baseline="30000" dirty="0" smtClean="0">
                <a:latin typeface="KaiTi" panose="02010609060101010101" pitchFamily="49" charset="-122"/>
                <a:ea typeface="KaiTi" panose="02010609060101010101" pitchFamily="49" charset="-12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都是</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上的正规式</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它们表示的正规集分别为</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i="1"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dirty="0" smtClean="0">
                <a:latin typeface="KaiTi" panose="02010609060101010101" pitchFamily="49" charset="-122"/>
                <a:ea typeface="KaiTi" panose="02010609060101010101" pitchFamily="49" charset="-122"/>
                <a:sym typeface="Symbol" panose="05050102010706020507" pitchFamily="18" charset="2"/>
              </a:rPr>
              <a:t> ,</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 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1</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)L(</a:t>
            </a:r>
            <a:r>
              <a:rPr lang="en-US" altLang="zh-CN" sz="2400" i="1" dirty="0" smtClean="0">
                <a:latin typeface="KaiTi" panose="02010609060101010101" pitchFamily="49" charset="-122"/>
                <a:ea typeface="KaiTi" panose="02010609060101010101" pitchFamily="49" charset="-122"/>
              </a:rPr>
              <a:t>e</a:t>
            </a:r>
            <a:r>
              <a:rPr lang="en-US" altLang="zh-CN" sz="2400" i="1" baseline="-25000" dirty="0" smtClean="0">
                <a:latin typeface="KaiTi" panose="02010609060101010101" pitchFamily="49" charset="-122"/>
                <a:ea typeface="KaiTi" panose="02010609060101010101" pitchFamily="49" charset="-122"/>
              </a:rPr>
              <a:t>2</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a:t>
            </a:r>
            <a:r>
              <a:rPr lang="en-US" altLang="zh-CN" sz="2400" dirty="0" smtClean="0">
                <a:latin typeface="KaiTi" panose="02010609060101010101" pitchFamily="49" charset="-122"/>
                <a:ea typeface="KaiTi" panose="02010609060101010101" pitchFamily="49" charset="-122"/>
                <a:sym typeface="Symbol" panose="05050102010706020507" pitchFamily="18" charset="2"/>
              </a:rPr>
              <a:t> ,</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 ( L(</a:t>
            </a:r>
            <a:r>
              <a:rPr lang="en-US" altLang="zh-CN" sz="2400" i="1" dirty="0" smtClean="0">
                <a:latin typeface="KaiTi" panose="02010609060101010101" pitchFamily="49" charset="-122"/>
                <a:ea typeface="KaiTi" panose="02010609060101010101" pitchFamily="49" charset="-122"/>
              </a:rPr>
              <a:t> e</a:t>
            </a:r>
            <a:r>
              <a:rPr lang="en-US" altLang="zh-CN" sz="2400" i="1" baseline="-25000" dirty="0" smtClean="0">
                <a:latin typeface="KaiTi" panose="02010609060101010101" pitchFamily="49" charset="-122"/>
                <a:ea typeface="KaiTi" panose="02010609060101010101" pitchFamily="49" charset="-122"/>
              </a:rPr>
              <a:t>1</a:t>
            </a:r>
            <a:r>
              <a:rPr lang="en-US" altLang="zh-CN" sz="2400" i="1" dirty="0" smtClean="0">
                <a:latin typeface="KaiTi" panose="02010609060101010101" pitchFamily="49" charset="-122"/>
                <a:ea typeface="KaiTi" panose="02010609060101010101" pitchFamily="49" charset="-122"/>
                <a:sym typeface="Symbol" panose="05050102010706020507" pitchFamily="18" charset="2"/>
              </a:rPr>
              <a:t> ) ) </a:t>
            </a:r>
            <a:r>
              <a:rPr lang="en-US" altLang="zh-CN" sz="2400" i="1" baseline="30000" dirty="0" smtClean="0">
                <a:latin typeface="KaiTi" panose="02010609060101010101" pitchFamily="49" charset="-122"/>
                <a:ea typeface="KaiTi" panose="02010609060101010101" pitchFamily="49" charset="-12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 ；</a:t>
            </a:r>
            <a:endParaRPr lang="en-US" altLang="zh-CN" sz="2400" dirty="0" smtClean="0">
              <a:latin typeface="KaiTi" panose="02010609060101010101" pitchFamily="49" charset="-122"/>
              <a:ea typeface="KaiTi" panose="02010609060101010101" pitchFamily="49" charset="-122"/>
              <a:sym typeface="Symbol" panose="05050102010706020507" pitchFamily="18" charset="2"/>
            </a:endParaRPr>
          </a:p>
          <a:p>
            <a:pPr eaLnBrk="1" hangingPunct="1">
              <a:lnSpc>
                <a:spcPct val="120000"/>
              </a:lnSpc>
            </a:pPr>
            <a:r>
              <a:rPr lang="en-US" altLang="zh-CN" sz="2400" dirty="0" smtClean="0">
                <a:latin typeface="KaiTi" panose="02010609060101010101" pitchFamily="49" charset="-122"/>
                <a:ea typeface="KaiTi" panose="02010609060101010101" pitchFamily="49" charset="-122"/>
              </a:rPr>
              <a:t>(4)</a:t>
            </a:r>
            <a:r>
              <a:rPr lang="zh-CN" altLang="en-US" sz="2400" dirty="0" smtClean="0">
                <a:latin typeface="KaiTi" panose="02010609060101010101" pitchFamily="49" charset="-122"/>
                <a:ea typeface="KaiTi" panose="02010609060101010101" pitchFamily="49" charset="-122"/>
              </a:rPr>
              <a:t>仅由有限次使用上述三步骤定义</a:t>
            </a:r>
            <a:r>
              <a:rPr lang="zh-CN" altLang="en-US" sz="2400" dirty="0" smtClean="0">
                <a:latin typeface="KaiTi" panose="02010609060101010101" pitchFamily="49" charset="-122"/>
                <a:ea typeface="KaiTi" panose="02010609060101010101" pitchFamily="49" charset="-122"/>
                <a:sym typeface="Symbol" panose="05050102010706020507" pitchFamily="18" charset="2"/>
              </a:rPr>
              <a:t>的表达式才是</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上的正规式，仅有这些正规式表示的子集才是</a:t>
            </a:r>
            <a:r>
              <a:rPr lang="en-US" altLang="zh-CN" sz="2400" dirty="0" smtClean="0">
                <a:latin typeface="KaiTi" panose="02010609060101010101" pitchFamily="49" charset="-122"/>
                <a:ea typeface="KaiTi" panose="02010609060101010101" pitchFamily="49" charset="-122"/>
                <a:sym typeface="Symbol" panose="05050102010706020507" pitchFamily="18" charset="2"/>
              </a:rPr>
              <a:t></a:t>
            </a:r>
            <a:r>
              <a:rPr lang="zh-CN" altLang="en-US" sz="2400" dirty="0" smtClean="0">
                <a:latin typeface="KaiTi" panose="02010609060101010101" pitchFamily="49" charset="-122"/>
                <a:ea typeface="KaiTi" panose="02010609060101010101" pitchFamily="49" charset="-122"/>
                <a:sym typeface="Symbol" panose="05050102010706020507" pitchFamily="18" charset="2"/>
              </a:rPr>
              <a:t>上的正规集。</a:t>
            </a:r>
            <a:endParaRPr lang="en-US" altLang="zh-CN" sz="2400" dirty="0" smtClean="0">
              <a:latin typeface="KaiTi" panose="02010609060101010101" pitchFamily="49" charset="-122"/>
              <a:ea typeface="KaiTi" panose="02010609060101010101" pitchFamily="49" charset="-122"/>
              <a:sym typeface="Symbol" panose="05050102010706020507" pitchFamily="18" charset="2"/>
            </a:endParaRPr>
          </a:p>
          <a:p>
            <a:pPr eaLnBrk="1" hangingPunct="1">
              <a:lnSpc>
                <a:spcPct val="120000"/>
              </a:lnSpc>
            </a:pPr>
            <a:r>
              <a:rPr lang="en-US" altLang="zh-CN" sz="2400" b="1" dirty="0" smtClean="0">
                <a:solidFill>
                  <a:srgbClr val="FF0066"/>
                </a:solidFill>
                <a:latin typeface="KaiTi" panose="02010609060101010101" pitchFamily="49" charset="-122"/>
                <a:ea typeface="KaiTi" panose="02010609060101010101" pitchFamily="49" charset="-122"/>
                <a:sym typeface="Symbol" panose="05050102010706020507" pitchFamily="18" charset="2"/>
              </a:rPr>
              <a:t>* .  | </a:t>
            </a:r>
            <a:r>
              <a:rPr lang="zh-CN" altLang="en-US" sz="2400" b="1" dirty="0" smtClean="0">
                <a:solidFill>
                  <a:srgbClr val="FF0066"/>
                </a:solidFill>
                <a:latin typeface="KaiTi" panose="02010609060101010101" pitchFamily="49" charset="-122"/>
                <a:ea typeface="KaiTi" panose="02010609060101010101" pitchFamily="49" charset="-122"/>
                <a:sym typeface="Symbol" panose="05050102010706020507" pitchFamily="18" charset="2"/>
              </a:rPr>
              <a:t>三个符号的优先级一次降低，都是左结合的</a:t>
            </a:r>
            <a:endParaRPr lang="zh-CN" altLang="en-US" sz="2400" b="1" dirty="0" smtClean="0">
              <a:solidFill>
                <a:srgbClr val="FF0066"/>
              </a:solidFill>
              <a:latin typeface="KaiTi" panose="02010609060101010101" pitchFamily="49" charset="-122"/>
              <a:ea typeface="KaiTi" panose="02010609060101010101" pitchFamily="49" charset="-122"/>
            </a:endParaRPr>
          </a:p>
        </p:txBody>
      </p:sp>
      <p:sp>
        <p:nvSpPr>
          <p:cNvPr id="22532" name="灯片编号占位符 5"/>
          <p:cNvSpPr>
            <a:spLocks noGrp="1"/>
          </p:cNvSpPr>
          <p:nvPr>
            <p:ph type="sldNum" sz="quarter" idx="12"/>
          </p:nvPr>
        </p:nvSpPr>
        <p:spPr>
          <a:noFill/>
        </p:spPr>
        <p:txBody>
          <a:bodyPr/>
          <a:lstStyle/>
          <a:p>
            <a:fld id="{5AD0790E-06AF-4371-8A47-260E77582896}" type="slidenum">
              <a:rPr lang="en-US" altLang="zh-CN" smtClean="0"/>
              <a:t>19</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z="3600" b="1" dirty="0" smtClean="0">
                <a:ea typeface="STXingkai" panose="02010800040101010101" pitchFamily="2" charset="-122"/>
              </a:rPr>
              <a:t>3.1</a:t>
            </a:r>
            <a:r>
              <a:rPr lang="zh-CN" altLang="en-US" sz="3600" b="1" dirty="0" smtClean="0"/>
              <a:t>词法分析</a:t>
            </a:r>
            <a:r>
              <a:rPr lang="en-US" altLang="zh-CN" sz="3600" b="1" dirty="0" smtClean="0"/>
              <a:t>(lexical analysis)</a:t>
            </a:r>
            <a:r>
              <a:rPr lang="zh-CN" altLang="en-US" sz="3600" b="1" dirty="0" smtClean="0"/>
              <a:t>程序设计</a:t>
            </a:r>
          </a:p>
        </p:txBody>
      </p:sp>
      <p:sp>
        <p:nvSpPr>
          <p:cNvPr id="11267" name="Rectangle 3"/>
          <p:cNvSpPr>
            <a:spLocks noGrp="1" noChangeArrowheads="1"/>
          </p:cNvSpPr>
          <p:nvPr>
            <p:ph idx="1"/>
          </p:nvPr>
        </p:nvSpPr>
        <p:spPr/>
        <p:txBody>
          <a:bodyPr/>
          <a:lstStyle/>
          <a:p>
            <a:pPr lvl="1" eaLnBrk="1" hangingPunct="1"/>
            <a:r>
              <a:rPr lang="zh-CN" altLang="en-US" b="1" dirty="0" smtClean="0">
                <a:latin typeface="STLiti" panose="02010800040101010101" pitchFamily="2" charset="-122"/>
                <a:ea typeface="STLiti" panose="02010800040101010101" pitchFamily="2" charset="-122"/>
              </a:rPr>
              <a:t>逐个读入源程序字符并按照</a:t>
            </a:r>
            <a:r>
              <a:rPr lang="zh-CN" altLang="en-US" b="1" dirty="0" smtClean="0">
                <a:solidFill>
                  <a:srgbClr val="FF0000"/>
                </a:solidFill>
                <a:latin typeface="STLiti" panose="02010800040101010101" pitchFamily="2" charset="-122"/>
                <a:ea typeface="STLiti" panose="02010800040101010101" pitchFamily="2" charset="-122"/>
              </a:rPr>
              <a:t>构词规则</a:t>
            </a:r>
            <a:r>
              <a:rPr lang="zh-CN" altLang="en-US" b="1" dirty="0" smtClean="0">
                <a:latin typeface="STLiti" panose="02010800040101010101" pitchFamily="2" charset="-122"/>
                <a:ea typeface="STLiti" panose="02010800040101010101" pitchFamily="2" charset="-122"/>
              </a:rPr>
              <a:t>切分成一系列</a:t>
            </a:r>
            <a:r>
              <a:rPr lang="zh-CN" altLang="en-US" b="1" dirty="0" smtClean="0">
                <a:solidFill>
                  <a:srgbClr val="FF0000"/>
                </a:solidFill>
                <a:latin typeface="STLiti" panose="02010800040101010101" pitchFamily="2" charset="-122"/>
                <a:ea typeface="STLiti" panose="02010800040101010101" pitchFamily="2" charset="-122"/>
              </a:rPr>
              <a:t>单词</a:t>
            </a:r>
            <a:r>
              <a:rPr lang="en-US" altLang="zh-CN" b="1" dirty="0" smtClean="0">
                <a:solidFill>
                  <a:srgbClr val="FF0000"/>
                </a:solidFill>
                <a:latin typeface="STLiti" panose="02010800040101010101" pitchFamily="2" charset="-122"/>
                <a:ea typeface="STLiti" panose="02010800040101010101" pitchFamily="2" charset="-122"/>
              </a:rPr>
              <a:t>(Token)</a:t>
            </a:r>
            <a:r>
              <a:rPr lang="zh-CN" altLang="en-US" b="1" dirty="0" smtClean="0">
                <a:latin typeface="STLiti" panose="02010800040101010101" pitchFamily="2" charset="-122"/>
                <a:ea typeface="STLiti" panose="02010800040101010101" pitchFamily="2" charset="-122"/>
              </a:rPr>
              <a:t>。</a:t>
            </a:r>
            <a:endParaRPr lang="en-US" altLang="zh-CN" b="1" dirty="0" smtClean="0">
              <a:latin typeface="STLiti" panose="02010800040101010101" pitchFamily="2" charset="-122"/>
              <a:ea typeface="STLiti" panose="02010800040101010101" pitchFamily="2" charset="-122"/>
            </a:endParaRPr>
          </a:p>
          <a:p>
            <a:pPr lvl="1" eaLnBrk="1" hangingPunct="1"/>
            <a:r>
              <a:rPr lang="zh-CN" altLang="en-US" b="1" dirty="0" smtClean="0">
                <a:latin typeface="STLiti" panose="02010800040101010101" pitchFamily="2" charset="-122"/>
                <a:ea typeface="STLiti" panose="02010800040101010101" pitchFamily="2" charset="-122"/>
              </a:rPr>
              <a:t>单词是语言中具有</a:t>
            </a:r>
            <a:r>
              <a:rPr lang="zh-CN" altLang="en-US" b="1" dirty="0" smtClean="0">
                <a:solidFill>
                  <a:srgbClr val="FF0000"/>
                </a:solidFill>
                <a:latin typeface="STLiti" panose="02010800040101010101" pitchFamily="2" charset="-122"/>
                <a:ea typeface="STLiti" panose="02010800040101010101" pitchFamily="2" charset="-122"/>
              </a:rPr>
              <a:t>独立意义</a:t>
            </a:r>
            <a:r>
              <a:rPr lang="zh-CN" altLang="en-US" b="1" dirty="0" smtClean="0">
                <a:latin typeface="STLiti" panose="02010800040101010101" pitchFamily="2" charset="-122"/>
                <a:ea typeface="STLiti" panose="02010800040101010101" pitchFamily="2" charset="-122"/>
              </a:rPr>
              <a:t>的最小单位，包括保留关键字、标识符、常量、运算符、标点符号、分界符等。  </a:t>
            </a:r>
            <a:endParaRPr lang="en-US" altLang="zh-CN" b="1" dirty="0" smtClean="0">
              <a:latin typeface="STLiti" panose="02010800040101010101" pitchFamily="2" charset="-122"/>
              <a:ea typeface="STLiti" panose="02010800040101010101" pitchFamily="2" charset="-122"/>
            </a:endParaRPr>
          </a:p>
          <a:p>
            <a:pPr lvl="1" eaLnBrk="1" hangingPunct="1"/>
            <a:r>
              <a:rPr lang="zh-CN" altLang="en-US" b="1" dirty="0" smtClean="0">
                <a:latin typeface="STLiti" panose="02010800040101010101" pitchFamily="2" charset="-122"/>
                <a:ea typeface="STLiti" panose="02010800040101010101" pitchFamily="2" charset="-122"/>
              </a:rPr>
              <a:t>词法分析是编译过程中的一个阶段，在语法分析前进行 。也可和语法分析结合在一起作为一遍，由语法分析程序调用词法分析程序来获得当前单词供语法分析使用。</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3555" name="内容占位符 2"/>
          <p:cNvSpPr>
            <a:spLocks noGrp="1"/>
          </p:cNvSpPr>
          <p:nvPr>
            <p:ph idx="1"/>
          </p:nvPr>
        </p:nvSpPr>
        <p:spPr>
          <a:xfrm>
            <a:off x="928688" y="1571625"/>
            <a:ext cx="8215312" cy="4114800"/>
          </a:xfrm>
        </p:spPr>
        <p:txBody>
          <a:bodyPr/>
          <a:lstStyle/>
          <a:p>
            <a:r>
              <a:rPr lang="zh-CN" altLang="en-US" sz="2400" smtClean="0">
                <a:latin typeface="STXinwei" panose="02010800040101010101" pitchFamily="2" charset="-122"/>
                <a:ea typeface="STXinwei" panose="02010800040101010101" pitchFamily="2" charset="-122"/>
              </a:rPr>
              <a:t>正规式等价：如果它们所表示的正规集相同，称两个正规式等价</a:t>
            </a:r>
            <a:endParaRPr lang="en-US" altLang="zh-CN" sz="2400" smtClean="0">
              <a:latin typeface="STXinwei" panose="02010800040101010101" pitchFamily="2" charset="-122"/>
              <a:ea typeface="STXinwei" panose="02010800040101010101" pitchFamily="2" charset="-122"/>
            </a:endParaRPr>
          </a:p>
          <a:p>
            <a:r>
              <a:rPr lang="zh-CN" altLang="en-US" sz="2400" smtClean="0">
                <a:latin typeface="STXinwei" panose="02010800040101010101" pitchFamily="2" charset="-122"/>
                <a:ea typeface="STXinwei" panose="02010800040101010101" pitchFamily="2" charset="-122"/>
              </a:rPr>
              <a:t>正规式服从的代数规律：</a:t>
            </a:r>
            <a:endParaRPr lang="en-US" altLang="zh-CN" sz="2400" smtClean="0">
              <a:latin typeface="STXinwei" panose="02010800040101010101" pitchFamily="2" charset="-122"/>
              <a:ea typeface="STXinwei" panose="02010800040101010101" pitchFamily="2" charset="-122"/>
            </a:endParaRPr>
          </a:p>
          <a:p>
            <a:pPr lvl="1"/>
            <a:r>
              <a:rPr lang="zh-CN" altLang="en-US"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”交换律</a:t>
            </a:r>
            <a:endParaRPr lang="en-US" altLang="zh-CN" sz="2400" smtClean="0">
              <a:latin typeface="STXinwei" panose="02010800040101010101" pitchFamily="2" charset="-122"/>
              <a:ea typeface="STXinwei" panose="02010800040101010101" pitchFamily="2" charset="-122"/>
            </a:endParaRPr>
          </a:p>
          <a:p>
            <a:pPr lvl="1"/>
            <a:r>
              <a:rPr lang="zh-CN" altLang="en-US"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”可结合律</a:t>
            </a:r>
            <a:endParaRPr lang="en-US" altLang="zh-CN" sz="2400" smtClean="0">
              <a:latin typeface="STXinwei" panose="02010800040101010101" pitchFamily="2" charset="-122"/>
              <a:ea typeface="STXinwei" panose="02010800040101010101" pitchFamily="2" charset="-122"/>
            </a:endParaRPr>
          </a:p>
          <a:p>
            <a:pPr lvl="1"/>
            <a:r>
              <a:rPr lang="zh-CN" altLang="en-US"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”连接结合律</a:t>
            </a:r>
            <a:endParaRPr lang="en-US" altLang="zh-CN" sz="2400" smtClean="0">
              <a:latin typeface="STXinwei" panose="02010800040101010101" pitchFamily="2" charset="-122"/>
              <a:ea typeface="STXinwei" panose="02010800040101010101" pitchFamily="2" charset="-122"/>
            </a:endParaRPr>
          </a:p>
          <a:p>
            <a:pPr lvl="1"/>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对</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的分配律</a:t>
            </a:r>
            <a:endParaRPr lang="en-US" altLang="zh-CN" sz="2400" smtClean="0">
              <a:latin typeface="STXinwei" panose="02010800040101010101" pitchFamily="2" charset="-122"/>
              <a:ea typeface="STXinwei" panose="02010800040101010101" pitchFamily="2" charset="-122"/>
            </a:endParaRPr>
          </a:p>
          <a:p>
            <a:pPr lvl="1"/>
            <a:r>
              <a:rPr lang="zh-CN" altLang="en-US"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”的抽取律 </a:t>
            </a:r>
            <a:r>
              <a:rPr lang="en-US" altLang="zh-CN" sz="2400" smtClean="0">
                <a:latin typeface="STXinwei" panose="02010800040101010101" pitchFamily="2" charset="-122"/>
                <a:ea typeface="STXinwei" panose="02010800040101010101" pitchFamily="2" charset="-122"/>
              </a:rPr>
              <a:t>r|r=r</a:t>
            </a:r>
          </a:p>
          <a:p>
            <a:pPr lvl="1"/>
            <a:r>
              <a:rPr lang="zh-CN" altLang="en-US" sz="2400" smtClean="0">
                <a:latin typeface="STXinwei" panose="02010800040101010101" pitchFamily="2" charset="-122"/>
                <a:ea typeface="STXinwei" panose="02010800040101010101" pitchFamily="2" charset="-122"/>
              </a:rPr>
              <a:t>存在“</a:t>
            </a:r>
            <a:r>
              <a:rPr lang="en-US" altLang="zh-CN" sz="2400" smtClean="0">
                <a:latin typeface="STXinwei" panose="02010800040101010101" pitchFamily="2" charset="-122"/>
                <a:ea typeface="STXinwei" panose="02010800040101010101" pitchFamily="2" charset="-122"/>
              </a:rPr>
              <a:t>.</a:t>
            </a:r>
            <a:r>
              <a:rPr lang="zh-CN" altLang="en-US" sz="2400" smtClean="0">
                <a:latin typeface="STXinwei" panose="02010800040101010101" pitchFamily="2" charset="-122"/>
                <a:ea typeface="STXinwei" panose="02010800040101010101" pitchFamily="2" charset="-122"/>
              </a:rPr>
              <a:t>”连接的恒等元素</a:t>
            </a:r>
            <a:r>
              <a:rPr lang="zh-CN" altLang="en-US" sz="2400" smtClean="0">
                <a:latin typeface="STXinwei" panose="02010800040101010101" pitchFamily="2" charset="-122"/>
                <a:ea typeface="STXinwei" panose="02010800040101010101" pitchFamily="2" charset="-122"/>
                <a:sym typeface="Symbol" panose="05050102010706020507" pitchFamily="18" charset="2"/>
              </a:rPr>
              <a:t></a:t>
            </a:r>
            <a:endParaRPr lang="en-US" altLang="zh-CN" sz="2400" smtClean="0">
              <a:latin typeface="STXinwei" panose="02010800040101010101" pitchFamily="2" charset="-122"/>
              <a:ea typeface="STXinwei" panose="02010800040101010101" pitchFamily="2" charset="-122"/>
              <a:sym typeface="Symbol" panose="05050102010706020507" pitchFamily="18" charset="2"/>
            </a:endParaRPr>
          </a:p>
          <a:p>
            <a:pPr lvl="1"/>
            <a:endParaRPr lang="en-US" altLang="zh-CN" sz="2400" smtClean="0">
              <a:latin typeface="STXinwei" panose="02010800040101010101" pitchFamily="2" charset="-122"/>
              <a:ea typeface="STXinwei" panose="02010800040101010101" pitchFamily="2" charset="-122"/>
              <a:sym typeface="Symbol" panose="05050102010706020507" pitchFamily="18" charset="2"/>
            </a:endParaRPr>
          </a:p>
          <a:p>
            <a:pPr lvl="1"/>
            <a:r>
              <a:rPr lang="zh-CN" altLang="en-US" sz="2400" smtClean="0">
                <a:solidFill>
                  <a:srgbClr val="FF0066"/>
                </a:solidFill>
                <a:latin typeface="STXinwei" panose="02010800040101010101" pitchFamily="2" charset="-122"/>
                <a:ea typeface="STXinwei" panose="02010800040101010101" pitchFamily="2" charset="-122"/>
                <a:sym typeface="Symbol" panose="05050102010706020507" pitchFamily="18" charset="2"/>
              </a:rPr>
              <a:t>教科书</a:t>
            </a:r>
            <a:r>
              <a:rPr lang="en-US" altLang="zh-CN" sz="2400" smtClean="0">
                <a:solidFill>
                  <a:srgbClr val="FF0066"/>
                </a:solidFill>
                <a:latin typeface="STXinwei" panose="02010800040101010101" pitchFamily="2" charset="-122"/>
                <a:ea typeface="STXinwei" panose="02010800040101010101" pitchFamily="2" charset="-122"/>
                <a:sym typeface="Symbol" panose="05050102010706020507" pitchFamily="18" charset="2"/>
              </a:rPr>
              <a:t>p53</a:t>
            </a:r>
            <a:endParaRPr lang="zh-CN" altLang="en-US" sz="2400" smtClean="0">
              <a:solidFill>
                <a:srgbClr val="FF0066"/>
              </a:solidFill>
              <a:latin typeface="STXinwei" panose="02010800040101010101" pitchFamily="2" charset="-122"/>
              <a:ea typeface="STXinwei" panose="02010800040101010101" pitchFamily="2" charset="-122"/>
            </a:endParaRPr>
          </a:p>
        </p:txBody>
      </p:sp>
      <p:sp>
        <p:nvSpPr>
          <p:cNvPr id="23556" name="灯片编号占位符 5"/>
          <p:cNvSpPr>
            <a:spLocks noGrp="1"/>
          </p:cNvSpPr>
          <p:nvPr>
            <p:ph type="sldNum" sz="quarter" idx="12"/>
          </p:nvPr>
        </p:nvSpPr>
        <p:spPr>
          <a:noFill/>
        </p:spPr>
        <p:txBody>
          <a:bodyPr/>
          <a:lstStyle/>
          <a:p>
            <a:fld id="{2EB1A75E-8613-4F20-A145-6697A7194874}" type="slidenum">
              <a:rPr lang="en-US" altLang="zh-CN" smtClean="0"/>
              <a:t>20</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Grp="1" noChangeArrowheads="1"/>
          </p:cNvSpPr>
          <p:nvPr>
            <p:ph type="title"/>
          </p:nvPr>
        </p:nvSpPr>
        <p:spPr>
          <a:xfrm>
            <a:off x="1071563" y="714375"/>
            <a:ext cx="7772400" cy="1143000"/>
          </a:xfrm>
        </p:spPr>
        <p:txBody>
          <a:bodyPr/>
          <a:lstStyle/>
          <a:p>
            <a:pPr eaLnBrk="1" hangingPunct="1"/>
            <a:r>
              <a:rPr lang="zh-CN" altLang="en-US" sz="2800" smtClean="0">
                <a:sym typeface="Symbol" panose="05050102010706020507" pitchFamily="18" charset="2"/>
              </a:rPr>
              <a:t>例</a:t>
            </a:r>
            <a:r>
              <a:rPr lang="en-US" altLang="zh-CN" sz="2800" smtClean="0">
                <a:sym typeface="Symbol" panose="05050102010706020507" pitchFamily="18" charset="2"/>
              </a:rPr>
              <a:t>1. </a:t>
            </a:r>
            <a:r>
              <a:rPr lang="zh-CN" altLang="en-US" sz="2800" smtClean="0">
                <a:sym typeface="Symbol" panose="05050102010706020507" pitchFamily="18" charset="2"/>
              </a:rPr>
              <a:t>={</a:t>
            </a:r>
            <a:r>
              <a:rPr lang="en-US" altLang="zh-CN" sz="2800" smtClean="0">
                <a:sym typeface="Symbol" panose="05050102010706020507" pitchFamily="18" charset="2"/>
              </a:rPr>
              <a:t>a，b}， </a:t>
            </a:r>
            <a:r>
              <a:rPr lang="zh-CN" altLang="en-US" sz="2800" smtClean="0">
                <a:sym typeface="Symbol" panose="05050102010706020507" pitchFamily="18" charset="2"/>
              </a:rPr>
              <a:t>上的正规式和相应的正规集</a:t>
            </a:r>
          </a:p>
        </p:txBody>
      </p:sp>
      <p:sp>
        <p:nvSpPr>
          <p:cNvPr id="238599" name="Rectangle 7"/>
          <p:cNvSpPr>
            <a:spLocks noGrp="1" noChangeArrowheads="1"/>
          </p:cNvSpPr>
          <p:nvPr>
            <p:ph sz="half" idx="1"/>
          </p:nvPr>
        </p:nvSpPr>
        <p:spPr>
          <a:xfrm>
            <a:off x="971550" y="1989138"/>
            <a:ext cx="3810000" cy="4114800"/>
          </a:xfrm>
        </p:spPr>
        <p:txBody>
          <a:bodyPr/>
          <a:lstStyle/>
          <a:p>
            <a:pPr lvl="1" eaLnBrk="1" hangingPunct="1">
              <a:buFontTx/>
              <a:buNone/>
            </a:pPr>
            <a:r>
              <a:rPr lang="en-US" altLang="zh-CN" smtClean="0">
                <a:sym typeface="Symbol" panose="05050102010706020507" pitchFamily="18" charset="2"/>
              </a:rPr>
              <a:t>      a</a:t>
            </a:r>
          </a:p>
          <a:p>
            <a:pPr lvl="1" eaLnBrk="1" hangingPunct="1">
              <a:buFontTx/>
              <a:buNone/>
            </a:pPr>
            <a:r>
              <a:rPr lang="en-US" altLang="zh-CN" smtClean="0">
                <a:sym typeface="Symbol" panose="05050102010706020507" pitchFamily="18" charset="2"/>
              </a:rPr>
              <a:t>      a</a:t>
            </a:r>
            <a:r>
              <a:rPr lang="zh-CN" altLang="en-US" smtClean="0">
                <a:sym typeface="Symbol" panose="05050102010706020507" pitchFamily="18" charset="2"/>
              </a:rPr>
              <a:t></a:t>
            </a:r>
            <a:r>
              <a:rPr lang="en-US" altLang="zh-CN" smtClean="0">
                <a:sym typeface="Symbol" panose="05050102010706020507" pitchFamily="18" charset="2"/>
              </a:rPr>
              <a:t>b		</a:t>
            </a:r>
          </a:p>
          <a:p>
            <a:pPr lvl="1" eaLnBrk="1" hangingPunct="1">
              <a:buFontTx/>
              <a:buNone/>
            </a:pPr>
            <a:r>
              <a:rPr lang="en-US" altLang="zh-CN" smtClean="0">
                <a:sym typeface="Symbol" panose="05050102010706020507" pitchFamily="18" charset="2"/>
              </a:rPr>
              <a:t>     ab		 </a:t>
            </a:r>
          </a:p>
          <a:p>
            <a:pPr lvl="1" eaLnBrk="1" hangingPunct="1">
              <a:buFontTx/>
              <a:buNone/>
            </a:pPr>
            <a:r>
              <a:rPr lang="en-US" altLang="zh-CN" smtClean="0">
                <a:sym typeface="Symbol" panose="05050102010706020507" pitchFamily="18" charset="2"/>
              </a:rPr>
              <a:t>     (a</a:t>
            </a:r>
            <a:r>
              <a:rPr lang="zh-CN" altLang="en-US" smtClean="0">
                <a:sym typeface="Symbol" panose="05050102010706020507" pitchFamily="18" charset="2"/>
              </a:rPr>
              <a:t></a:t>
            </a:r>
            <a:r>
              <a:rPr lang="en-US" altLang="zh-CN" smtClean="0">
                <a:sym typeface="Symbol" panose="05050102010706020507" pitchFamily="18" charset="2"/>
              </a:rPr>
              <a:t>b)(a</a:t>
            </a:r>
            <a:r>
              <a:rPr lang="zh-CN" altLang="en-US" smtClean="0">
                <a:sym typeface="Symbol" panose="05050102010706020507" pitchFamily="18" charset="2"/>
              </a:rPr>
              <a:t></a:t>
            </a:r>
            <a:r>
              <a:rPr lang="en-US" altLang="zh-CN" smtClean="0">
                <a:sym typeface="Symbol" panose="05050102010706020507" pitchFamily="18" charset="2"/>
              </a:rPr>
              <a:t>b)	</a:t>
            </a:r>
          </a:p>
          <a:p>
            <a:pPr lvl="1" eaLnBrk="1" hangingPunct="1">
              <a:buFontTx/>
              <a:buNone/>
            </a:pPr>
            <a:r>
              <a:rPr lang="en-US" altLang="zh-CN" smtClean="0">
                <a:sym typeface="Symbol" panose="05050102010706020507" pitchFamily="18" charset="2"/>
              </a:rPr>
              <a:t>     a </a:t>
            </a:r>
            <a:r>
              <a:rPr lang="en-US" altLang="zh-CN" baseline="30000" smtClean="0">
                <a:sym typeface="Symbol" panose="05050102010706020507" pitchFamily="18" charset="2"/>
              </a:rPr>
              <a:t></a:t>
            </a:r>
            <a:r>
              <a:rPr lang="en-US" altLang="zh-CN" smtClean="0">
                <a:sym typeface="Symbol" panose="05050102010706020507" pitchFamily="18" charset="2"/>
              </a:rPr>
              <a:t>		</a:t>
            </a:r>
          </a:p>
          <a:p>
            <a:pPr lvl="1" eaLnBrk="1" hangingPunct="1">
              <a:buFontTx/>
              <a:buNone/>
            </a:pPr>
            <a:r>
              <a:rPr lang="en-US" altLang="zh-CN" smtClean="0">
                <a:sym typeface="Symbol" panose="05050102010706020507" pitchFamily="18" charset="2"/>
              </a:rPr>
              <a:t>  </a:t>
            </a:r>
            <a:r>
              <a:rPr lang="zh-CN" altLang="en-US" smtClean="0">
                <a:sym typeface="Symbol" panose="05050102010706020507" pitchFamily="18" charset="2"/>
              </a:rPr>
              <a:t>   </a:t>
            </a:r>
            <a:r>
              <a:rPr lang="zh-CN" altLang="zh-CN" smtClean="0">
                <a:sym typeface="Symbol" panose="05050102010706020507" pitchFamily="18" charset="2"/>
              </a:rPr>
              <a:t>(</a:t>
            </a:r>
            <a:r>
              <a:rPr lang="en-US" altLang="zh-CN" smtClean="0">
                <a:sym typeface="Symbol" panose="05050102010706020507" pitchFamily="18" charset="2"/>
              </a:rPr>
              <a:t>a</a:t>
            </a:r>
            <a:r>
              <a:rPr lang="zh-CN" altLang="en-US" smtClean="0">
                <a:sym typeface="Symbol" panose="05050102010706020507" pitchFamily="18" charset="2"/>
              </a:rPr>
              <a:t></a:t>
            </a:r>
            <a:r>
              <a:rPr lang="en-US" altLang="zh-CN" smtClean="0">
                <a:sym typeface="Symbol" panose="05050102010706020507" pitchFamily="18" charset="2"/>
              </a:rPr>
              <a:t>b)</a:t>
            </a:r>
            <a:r>
              <a:rPr lang="en-US" altLang="zh-CN" baseline="30000" smtClean="0">
                <a:sym typeface="Symbol" panose="05050102010706020507" pitchFamily="18" charset="2"/>
              </a:rPr>
              <a:t>	</a:t>
            </a:r>
          </a:p>
          <a:p>
            <a:pPr eaLnBrk="1" hangingPunct="1">
              <a:buFont typeface="Monotype Sorts" pitchFamily="2" charset="2"/>
              <a:buNone/>
            </a:pPr>
            <a:r>
              <a:rPr lang="zh-CN" altLang="en-US" smtClean="0">
                <a:sym typeface="Symbol" panose="05050102010706020507" pitchFamily="18" charset="2"/>
              </a:rPr>
              <a:t>          </a:t>
            </a:r>
            <a:r>
              <a:rPr lang="zh-CN" altLang="zh-CN" smtClean="0">
                <a:sym typeface="Symbol" panose="05050102010706020507" pitchFamily="18" charset="2"/>
              </a:rPr>
              <a:t>(</a:t>
            </a:r>
            <a:r>
              <a:rPr lang="en-US" altLang="zh-CN" smtClean="0">
                <a:sym typeface="Symbol" panose="05050102010706020507" pitchFamily="18" charset="2"/>
              </a:rPr>
              <a:t>a</a:t>
            </a:r>
            <a:r>
              <a:rPr lang="zh-CN" altLang="en-US" smtClean="0">
                <a:sym typeface="Symbol" panose="05050102010706020507" pitchFamily="18" charset="2"/>
              </a:rPr>
              <a:t></a:t>
            </a:r>
            <a:r>
              <a:rPr lang="en-US" altLang="zh-CN" smtClean="0">
                <a:sym typeface="Symbol" panose="05050102010706020507" pitchFamily="18" charset="2"/>
              </a:rPr>
              <a:t>b)</a:t>
            </a:r>
            <a:r>
              <a:rPr lang="en-US" altLang="zh-CN" baseline="30000" smtClean="0">
                <a:sym typeface="Symbol" panose="05050102010706020507" pitchFamily="18" charset="2"/>
              </a:rPr>
              <a:t></a:t>
            </a:r>
            <a:r>
              <a:rPr lang="en-US" altLang="zh-CN" smtClean="0">
                <a:sym typeface="Symbol" panose="05050102010706020507" pitchFamily="18" charset="2"/>
              </a:rPr>
              <a:t>(aabb)(a</a:t>
            </a:r>
            <a:r>
              <a:rPr lang="zh-CN" altLang="en-US" smtClean="0">
                <a:sym typeface="Symbol" panose="05050102010706020507" pitchFamily="18" charset="2"/>
              </a:rPr>
              <a:t></a:t>
            </a:r>
            <a:r>
              <a:rPr lang="en-US" altLang="zh-CN" smtClean="0">
                <a:sym typeface="Symbol" panose="05050102010706020507" pitchFamily="18" charset="2"/>
              </a:rPr>
              <a:t>b)</a:t>
            </a:r>
            <a:r>
              <a:rPr lang="en-US" altLang="zh-CN" baseline="30000" smtClean="0">
                <a:sym typeface="Symbol" panose="05050102010706020507" pitchFamily="18" charset="2"/>
              </a:rPr>
              <a:t></a:t>
            </a:r>
            <a:endParaRPr lang="zh-CN" altLang="en-US" baseline="30000" smtClean="0">
              <a:sym typeface="Symbol" panose="05050102010706020507" pitchFamily="18" charset="2"/>
            </a:endParaRPr>
          </a:p>
          <a:p>
            <a:pPr eaLnBrk="1" hangingPunct="1"/>
            <a:endParaRPr lang="zh-CN" altLang="en-US" smtClean="0"/>
          </a:p>
        </p:txBody>
      </p:sp>
      <p:sp>
        <p:nvSpPr>
          <p:cNvPr id="238601" name="Text Box 9"/>
          <p:cNvSpPr txBox="1">
            <a:spLocks noChangeArrowheads="1"/>
          </p:cNvSpPr>
          <p:nvPr/>
        </p:nvSpPr>
        <p:spPr bwMode="auto">
          <a:xfrm>
            <a:off x="5076825" y="1989138"/>
            <a:ext cx="3600450" cy="5083175"/>
          </a:xfrm>
          <a:prstGeom prst="rect">
            <a:avLst/>
          </a:prstGeom>
          <a:noFill/>
          <a:ln w="9525">
            <a:noFill/>
            <a:miter lim="800000"/>
          </a:ln>
        </p:spPr>
        <p:txBody>
          <a:bodyPr>
            <a:spAutoFit/>
          </a:bodyPr>
          <a:lstStyle/>
          <a:p>
            <a:pPr lvl="1"/>
            <a:r>
              <a:rPr kumimoji="1" lang="en-US" altLang="zh-CN" sz="2400" b="0" i="0" u="none">
                <a:sym typeface="Symbol" panose="05050102010706020507" pitchFamily="18" charset="2"/>
              </a:rPr>
              <a:t>{a}</a:t>
            </a:r>
          </a:p>
          <a:p>
            <a:pPr lvl="1"/>
            <a:r>
              <a:rPr kumimoji="1" lang="en-US" altLang="zh-CN" sz="2400" b="0" i="0" u="none">
                <a:sym typeface="Symbol" panose="05050102010706020507" pitchFamily="18" charset="2"/>
              </a:rPr>
              <a:t>{a,b}</a:t>
            </a:r>
          </a:p>
          <a:p>
            <a:pPr lvl="1"/>
            <a:endParaRPr kumimoji="1" lang="en-US" altLang="zh-CN" sz="800" b="0" i="0" u="none">
              <a:sym typeface="Symbol" panose="05050102010706020507" pitchFamily="18" charset="2"/>
            </a:endParaRPr>
          </a:p>
          <a:p>
            <a:pPr lvl="1"/>
            <a:r>
              <a:rPr kumimoji="1" lang="en-US" altLang="zh-CN" sz="2400" b="0" i="0" u="none">
                <a:sym typeface="Symbol" panose="05050102010706020507" pitchFamily="18" charset="2"/>
              </a:rPr>
              <a:t>{ab}</a:t>
            </a:r>
          </a:p>
          <a:p>
            <a:pPr lvl="1"/>
            <a:r>
              <a:rPr kumimoji="1" lang="en-US" altLang="zh-CN" sz="2400" b="0" i="0" u="none">
                <a:sym typeface="Symbol" panose="05050102010706020507" pitchFamily="18" charset="2"/>
              </a:rPr>
              <a:t>{aa,ab,ba,bb}</a:t>
            </a:r>
          </a:p>
          <a:p>
            <a:pPr lvl="1"/>
            <a:endParaRPr kumimoji="1" lang="en-US" altLang="zh-CN" sz="800" b="0" i="0" u="none">
              <a:sym typeface="Symbol" panose="05050102010706020507" pitchFamily="18" charset="2"/>
            </a:endParaRPr>
          </a:p>
          <a:p>
            <a:pPr lvl="1"/>
            <a:r>
              <a:rPr kumimoji="1" lang="en-US" altLang="zh-CN" sz="2400" b="0" i="0" u="none">
                <a:sym typeface="Symbol" panose="05050102010706020507" pitchFamily="18" charset="2"/>
              </a:rPr>
              <a:t>{</a:t>
            </a:r>
            <a:r>
              <a:rPr kumimoji="1" lang="zh-CN" altLang="en-US" sz="2400" b="0" i="0" u="none">
                <a:sym typeface="Symbol" panose="05050102010706020507" pitchFamily="18" charset="2"/>
              </a:rPr>
              <a:t></a:t>
            </a:r>
            <a:r>
              <a:rPr kumimoji="1" lang="en-US" altLang="zh-CN" sz="2400" b="0" i="0" u="none">
                <a:sym typeface="Symbol" panose="05050102010706020507" pitchFamily="18" charset="2"/>
              </a:rPr>
              <a:t> ,a,aa, </a:t>
            </a:r>
            <a:r>
              <a:rPr kumimoji="1" lang="zh-CN" altLang="en-US" sz="2400" b="0" i="0" u="none">
                <a:sym typeface="Symbol" panose="05050102010706020507" pitchFamily="18" charset="2"/>
              </a:rPr>
              <a:t>……任意个</a:t>
            </a:r>
            <a:r>
              <a:rPr kumimoji="1" lang="en-US" altLang="zh-CN" sz="2400" b="0" i="0" u="none">
                <a:sym typeface="Symbol" panose="05050102010706020507" pitchFamily="18" charset="2"/>
              </a:rPr>
              <a:t>a</a:t>
            </a:r>
            <a:r>
              <a:rPr kumimoji="1" lang="zh-CN" altLang="en-US" sz="2400" b="0" i="0" u="none">
                <a:sym typeface="Symbol" panose="05050102010706020507" pitchFamily="18" charset="2"/>
              </a:rPr>
              <a:t>的串}</a:t>
            </a:r>
          </a:p>
          <a:p>
            <a:r>
              <a:rPr kumimoji="1" lang="en-US" altLang="zh-CN" sz="2400" b="0" i="0" u="none">
                <a:sym typeface="Symbol" panose="05050102010706020507" pitchFamily="18" charset="2"/>
              </a:rPr>
              <a:t> {</a:t>
            </a:r>
            <a:r>
              <a:rPr kumimoji="1" lang="zh-CN" altLang="en-US" sz="2400" b="0" i="0" u="none">
                <a:sym typeface="Symbol" panose="05050102010706020507" pitchFamily="18" charset="2"/>
              </a:rPr>
              <a:t></a:t>
            </a:r>
            <a:r>
              <a:rPr kumimoji="1" lang="en-US" altLang="zh-CN" sz="2400" b="0" i="0" u="none">
                <a:sym typeface="Symbol" panose="05050102010706020507" pitchFamily="18" charset="2"/>
              </a:rPr>
              <a:t> ,a,b,aa,ab,bb </a:t>
            </a:r>
            <a:r>
              <a:rPr kumimoji="1" lang="zh-CN" altLang="en-US" sz="2400" b="0" i="0" u="none">
                <a:sym typeface="Symbol" panose="05050102010706020507" pitchFamily="18" charset="2"/>
              </a:rPr>
              <a:t>……所有由 </a:t>
            </a:r>
            <a:r>
              <a:rPr kumimoji="1" lang="en-US" altLang="zh-CN" sz="2400" b="0" i="0" u="none">
                <a:sym typeface="Symbol" panose="05050102010706020507" pitchFamily="18" charset="2"/>
              </a:rPr>
              <a:t>a</a:t>
            </a:r>
            <a:r>
              <a:rPr kumimoji="1" lang="zh-CN" altLang="en-US" sz="2400" b="0" i="0" u="none">
                <a:sym typeface="Symbol" panose="05050102010706020507" pitchFamily="18" charset="2"/>
              </a:rPr>
              <a:t>和</a:t>
            </a:r>
            <a:r>
              <a:rPr kumimoji="1" lang="en-US" altLang="zh-CN" sz="2400" b="0" i="0" u="none">
                <a:sym typeface="Symbol" panose="05050102010706020507" pitchFamily="18" charset="2"/>
              </a:rPr>
              <a:t>b</a:t>
            </a:r>
            <a:r>
              <a:rPr kumimoji="1" lang="zh-CN" altLang="en-US" sz="2400" b="0" i="0" u="none">
                <a:sym typeface="Symbol" panose="05050102010706020507" pitchFamily="18" charset="2"/>
              </a:rPr>
              <a:t>组成的串}</a:t>
            </a:r>
          </a:p>
          <a:p>
            <a:r>
              <a:rPr kumimoji="1" lang="en-US" altLang="zh-CN" sz="2400" b="0" i="0" u="none">
                <a:sym typeface="Symbol" panose="05050102010706020507" pitchFamily="18" charset="2"/>
              </a:rPr>
              <a:t>  </a:t>
            </a:r>
          </a:p>
          <a:p>
            <a:r>
              <a:rPr kumimoji="1" lang="en-US" altLang="zh-CN" sz="2400" b="0" i="0" u="none">
                <a:sym typeface="Symbol" panose="05050102010706020507" pitchFamily="18" charset="2"/>
              </a:rPr>
              <a:t>{</a:t>
            </a:r>
            <a:r>
              <a:rPr kumimoji="1" lang="zh-CN" altLang="en-US" sz="2400" b="0" i="0" u="none">
                <a:sym typeface="Symbol" panose="05050102010706020507" pitchFamily="18" charset="2"/>
              </a:rPr>
              <a:t></a:t>
            </a:r>
            <a:r>
              <a:rPr kumimoji="1" lang="en-US" altLang="zh-CN" sz="2400" b="0" i="0" u="none">
                <a:sym typeface="Symbol" panose="05050102010706020507" pitchFamily="18" charset="2"/>
              </a:rPr>
              <a:t></a:t>
            </a:r>
            <a:r>
              <a:rPr kumimoji="1" lang="zh-CN" altLang="en-US" sz="2400" b="0" i="0" u="none">
                <a:sym typeface="Symbol" panose="05050102010706020507" pitchFamily="18" charset="2"/>
              </a:rPr>
              <a:t>上所有含有两个相继的</a:t>
            </a:r>
            <a:r>
              <a:rPr kumimoji="1" lang="en-US" altLang="zh-CN" sz="2400" b="0" i="0" u="none">
                <a:sym typeface="Symbol" panose="05050102010706020507" pitchFamily="18" charset="2"/>
              </a:rPr>
              <a:t>a</a:t>
            </a:r>
            <a:r>
              <a:rPr kumimoji="1" lang="zh-CN" altLang="en-US" sz="2400" b="0" i="0" u="none">
                <a:sym typeface="Symbol" panose="05050102010706020507" pitchFamily="18" charset="2"/>
              </a:rPr>
              <a:t>或两个相继的</a:t>
            </a:r>
            <a:r>
              <a:rPr kumimoji="1" lang="en-US" altLang="zh-CN" sz="2400" b="0" i="0" u="none">
                <a:sym typeface="Symbol" panose="05050102010706020507" pitchFamily="18" charset="2"/>
              </a:rPr>
              <a:t>b</a:t>
            </a:r>
            <a:r>
              <a:rPr kumimoji="1" lang="zh-CN" altLang="en-US" sz="2400" b="0" i="0" u="none">
                <a:sym typeface="Symbol" panose="05050102010706020507" pitchFamily="18" charset="2"/>
              </a:rPr>
              <a:t>组成的串}</a:t>
            </a:r>
          </a:p>
          <a:p>
            <a:endParaRPr lang="zh-CN" altLang="en-US" sz="2400"/>
          </a:p>
        </p:txBody>
      </p:sp>
      <p:sp>
        <p:nvSpPr>
          <p:cNvPr id="24581" name="灯片编号占位符 5"/>
          <p:cNvSpPr>
            <a:spLocks noGrp="1"/>
          </p:cNvSpPr>
          <p:nvPr>
            <p:ph type="sldNum" sz="quarter" idx="12"/>
          </p:nvPr>
        </p:nvSpPr>
        <p:spPr>
          <a:xfrm>
            <a:off x="6858000" y="6400800"/>
            <a:ext cx="1905000" cy="457200"/>
          </a:xfrm>
          <a:noFill/>
        </p:spPr>
        <p:txBody>
          <a:bodyPr/>
          <a:lstStyle/>
          <a:p>
            <a:fld id="{E41EACCE-D568-4270-BCAD-721D5039709E}" type="slidenum">
              <a:rPr lang="en-US" altLang="zh-CN" smtClean="0"/>
              <a:t>21</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85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859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85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85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85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8599">
                                            <p:txEl>
                                              <p:pRg st="5" end="5"/>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8599">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86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6" grpId="0"/>
      <p:bldP spid="238599" grpId="0" build="p"/>
      <p:bldP spid="23860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457200"/>
            <a:ext cx="7848600" cy="76200"/>
          </a:xfrm>
        </p:spPr>
        <p:txBody>
          <a:bodyPr/>
          <a:lstStyle/>
          <a:p>
            <a:pPr eaLnBrk="1" hangingPunct="1"/>
            <a:r>
              <a:rPr lang="zh-CN" altLang="en-US" smtClean="0"/>
              <a:t> </a:t>
            </a:r>
            <a:endParaRPr lang="zh-CN" altLang="en-US" sz="2400" smtClean="0"/>
          </a:p>
        </p:txBody>
      </p:sp>
      <p:sp>
        <p:nvSpPr>
          <p:cNvPr id="22531" name="Rectangle 3"/>
          <p:cNvSpPr>
            <a:spLocks noGrp="1" noChangeArrowheads="1"/>
          </p:cNvSpPr>
          <p:nvPr>
            <p:ph idx="1"/>
          </p:nvPr>
        </p:nvSpPr>
        <p:spPr>
          <a:xfrm>
            <a:off x="928688" y="1143000"/>
            <a:ext cx="7848600" cy="4876800"/>
          </a:xfrm>
        </p:spPr>
        <p:txBody>
          <a:bodyPr/>
          <a:lstStyle/>
          <a:p>
            <a:pPr marL="0" indent="0" eaLnBrk="1" hangingPunct="1">
              <a:lnSpc>
                <a:spcPct val="90000"/>
              </a:lnSpc>
              <a:spcBef>
                <a:spcPct val="0"/>
              </a:spcBef>
              <a:buClrTx/>
              <a:buSzTx/>
              <a:buFont typeface="Monotype Sorts" pitchFamily="2" charset="2"/>
              <a:buNone/>
              <a:defRPr/>
            </a:pPr>
            <a:r>
              <a:rPr lang="zh-CN" altLang="en-US" sz="2800" b="1" dirty="0" smtClean="0">
                <a:solidFill>
                  <a:schemeClr val="tx2"/>
                </a:solidFill>
                <a:latin typeface="+mj-lt"/>
                <a:ea typeface="+mj-ea"/>
                <a:cs typeface="+mj-cs"/>
                <a:sym typeface="Symbol" panose="05050102010706020507" pitchFamily="18" charset="2"/>
              </a:rPr>
              <a:t>例</a:t>
            </a:r>
            <a:r>
              <a:rPr lang="en-US" altLang="zh-CN" sz="2800" b="1" dirty="0" smtClean="0">
                <a:solidFill>
                  <a:schemeClr val="tx2"/>
                </a:solidFill>
                <a:latin typeface="+mj-lt"/>
                <a:ea typeface="+mj-ea"/>
                <a:cs typeface="+mj-cs"/>
                <a:sym typeface="Symbol" panose="05050102010706020507" pitchFamily="18" charset="2"/>
              </a:rPr>
              <a:t>2.</a:t>
            </a:r>
            <a:r>
              <a:rPr lang="zh-CN" altLang="en-US" sz="2800" b="1" dirty="0" smtClean="0">
                <a:solidFill>
                  <a:schemeClr val="tx2"/>
                </a:solidFill>
                <a:latin typeface="+mj-lt"/>
                <a:ea typeface="+mj-ea"/>
                <a:cs typeface="+mj-cs"/>
                <a:sym typeface="Symbol" panose="05050102010706020507" pitchFamily="18" charset="2"/>
              </a:rPr>
              <a:t> </a:t>
            </a:r>
          </a:p>
          <a:p>
            <a:pPr eaLnBrk="1" hangingPunct="1">
              <a:lnSpc>
                <a:spcPct val="120000"/>
              </a:lnSpc>
              <a:buFont typeface="Monotype Sorts" pitchFamily="2" charset="2"/>
              <a:buNone/>
              <a:defRPr/>
            </a:pPr>
            <a:r>
              <a:rPr lang="zh-CN" altLang="en-US" sz="2400" b="1" dirty="0" smtClean="0"/>
              <a:t>令</a:t>
            </a:r>
            <a:r>
              <a:rPr lang="zh-CN" altLang="en-US" sz="2400" b="1" dirty="0" smtClean="0">
                <a:sym typeface="Symbol" panose="05050102010706020507" pitchFamily="18" charset="2"/>
              </a:rPr>
              <a:t>={</a:t>
            </a:r>
            <a:r>
              <a:rPr lang="en-US" altLang="zh-CN" sz="2400" b="1" i="1" dirty="0" err="1" smtClean="0">
                <a:sym typeface="Symbol" panose="05050102010706020507" pitchFamily="18" charset="2"/>
              </a:rPr>
              <a:t>l</a:t>
            </a:r>
            <a:r>
              <a:rPr lang="en-US" altLang="zh-CN" sz="2400" b="1" dirty="0" err="1" smtClean="0">
                <a:sym typeface="Symbol" panose="05050102010706020507" pitchFamily="18" charset="2"/>
              </a:rPr>
              <a:t>，</a:t>
            </a:r>
            <a:r>
              <a:rPr lang="en-US" altLang="zh-CN" sz="2400" b="1" i="1" dirty="0" err="1" smtClean="0">
                <a:sym typeface="Symbol" panose="05050102010706020507" pitchFamily="18" charset="2"/>
              </a:rPr>
              <a:t>d</a:t>
            </a:r>
            <a:r>
              <a:rPr lang="en-US" altLang="zh-CN" sz="2400" b="1" dirty="0" smtClean="0">
                <a:sym typeface="Symbol" panose="05050102010706020507" pitchFamily="18" charset="2"/>
              </a:rPr>
              <a:t>}，</a:t>
            </a:r>
            <a:r>
              <a:rPr lang="zh-CN" altLang="en-US" sz="2400" b="1" dirty="0" smtClean="0">
                <a:sym typeface="Symbol" panose="05050102010706020507" pitchFamily="18" charset="2"/>
              </a:rPr>
              <a:t>则上的正规式 </a:t>
            </a:r>
            <a:r>
              <a:rPr lang="en-US" altLang="zh-CN" sz="2400" b="1" dirty="0" smtClean="0">
                <a:sym typeface="Symbol" panose="05050102010706020507" pitchFamily="18" charset="2"/>
              </a:rPr>
              <a:t>r=</a:t>
            </a:r>
            <a:r>
              <a:rPr lang="en-US" altLang="zh-CN" sz="2400" b="1" i="1" dirty="0" smtClean="0">
                <a:sym typeface="Symbol" panose="05050102010706020507" pitchFamily="18" charset="2"/>
              </a:rPr>
              <a:t>l</a:t>
            </a:r>
            <a:r>
              <a:rPr lang="en-US" altLang="zh-CN" sz="2400" b="1" dirty="0" smtClean="0">
                <a:sym typeface="Symbol" panose="05050102010706020507" pitchFamily="18" charset="2"/>
              </a:rPr>
              <a:t>(</a:t>
            </a:r>
            <a:r>
              <a:rPr lang="en-US" altLang="zh-CN" sz="2400" b="1" i="1" dirty="0" smtClean="0">
                <a:sym typeface="Symbol" panose="05050102010706020507" pitchFamily="18" charset="2"/>
              </a:rPr>
              <a:t>l</a:t>
            </a:r>
            <a:r>
              <a:rPr lang="en-US" altLang="zh-CN" sz="2400" b="1" dirty="0" smtClean="0">
                <a:sym typeface="Symbol" panose="05050102010706020507" pitchFamily="18" charset="2"/>
              </a:rPr>
              <a:t> </a:t>
            </a:r>
            <a:r>
              <a:rPr lang="zh-CN" altLang="en-US" sz="2400" b="1" dirty="0" smtClean="0">
                <a:sym typeface="Symbol" panose="05050102010706020507" pitchFamily="18" charset="2"/>
              </a:rPr>
              <a:t></a:t>
            </a:r>
            <a:r>
              <a:rPr lang="en-US" altLang="zh-CN" sz="2400" b="1" i="1" dirty="0" smtClean="0">
                <a:sym typeface="Symbol" panose="05050102010706020507" pitchFamily="18" charset="2"/>
              </a:rPr>
              <a:t>d</a:t>
            </a:r>
            <a:r>
              <a:rPr lang="en-US" altLang="zh-CN" sz="2400" b="1" dirty="0" smtClean="0">
                <a:sym typeface="Symbol" panose="05050102010706020507" pitchFamily="18" charset="2"/>
              </a:rPr>
              <a:t>) </a:t>
            </a:r>
            <a:r>
              <a:rPr lang="en-US" altLang="zh-CN" sz="2400" b="1" baseline="30000" dirty="0" smtClean="0">
                <a:sym typeface="Symbol" panose="05050102010706020507" pitchFamily="18" charset="2"/>
              </a:rPr>
              <a:t></a:t>
            </a:r>
            <a:r>
              <a:rPr lang="zh-CN" altLang="en-US" sz="2400" b="1" dirty="0" smtClean="0">
                <a:sym typeface="Symbol" panose="05050102010706020507" pitchFamily="18" charset="2"/>
              </a:rPr>
              <a:t>定义的正规集为: {</a:t>
            </a:r>
            <a:r>
              <a:rPr lang="en-US" altLang="zh-CN" sz="2400" b="1" i="1" dirty="0" err="1" smtClean="0">
                <a:sym typeface="Symbol" panose="05050102010706020507" pitchFamily="18" charset="2"/>
              </a:rPr>
              <a:t>l,ll,ld,ldd</a:t>
            </a:r>
            <a:r>
              <a:rPr lang="en-US" altLang="zh-CN" sz="2400" b="1" i="1" dirty="0" smtClean="0">
                <a:sym typeface="Symbol" panose="05050102010706020507" pitchFamily="18" charset="2"/>
              </a:rPr>
              <a:t>,</a:t>
            </a:r>
            <a:r>
              <a:rPr lang="en-US" altLang="zh-CN" sz="2400" b="1" dirty="0" smtClean="0">
                <a:sym typeface="Symbol" panose="05050102010706020507" pitchFamily="18" charset="2"/>
              </a:rPr>
              <a:t>……},</a:t>
            </a:r>
            <a:r>
              <a:rPr lang="zh-CN" altLang="en-US" sz="2400" b="1" dirty="0" smtClean="0">
                <a:sym typeface="Symbol" panose="05050102010706020507" pitchFamily="18" charset="2"/>
              </a:rPr>
              <a:t>其中</a:t>
            </a:r>
            <a:r>
              <a:rPr lang="en-US" altLang="zh-CN" sz="2400" b="1" i="1" dirty="0" smtClean="0">
                <a:sym typeface="Symbol" panose="05050102010706020507" pitchFamily="18" charset="2"/>
              </a:rPr>
              <a:t>l</a:t>
            </a:r>
            <a:r>
              <a:rPr lang="zh-CN" altLang="en-US" sz="2400" b="1" dirty="0" smtClean="0">
                <a:sym typeface="Symbol" panose="05050102010706020507" pitchFamily="18" charset="2"/>
              </a:rPr>
              <a:t>代表字母,</a:t>
            </a:r>
            <a:r>
              <a:rPr lang="en-US" altLang="zh-CN" sz="2400" b="1" i="1" dirty="0" smtClean="0">
                <a:sym typeface="Symbol" panose="05050102010706020507" pitchFamily="18" charset="2"/>
              </a:rPr>
              <a:t>d</a:t>
            </a:r>
            <a:r>
              <a:rPr lang="zh-CN" altLang="en-US" sz="2400" b="1" dirty="0" smtClean="0">
                <a:sym typeface="Symbol" panose="05050102010706020507" pitchFamily="18" charset="2"/>
              </a:rPr>
              <a:t>代表数字,正规式 即是 字母(字母|数字)</a:t>
            </a:r>
            <a:r>
              <a:rPr lang="zh-CN" altLang="zh-CN" sz="2400" b="1" dirty="0" smtClean="0">
                <a:sym typeface="Symbol" panose="05050102010706020507" pitchFamily="18" charset="2"/>
              </a:rPr>
              <a:t> </a:t>
            </a:r>
            <a:r>
              <a:rPr lang="zh-CN" altLang="zh-CN" sz="2400" b="1" baseline="30000" dirty="0" smtClean="0">
                <a:sym typeface="Symbol" panose="05050102010706020507" pitchFamily="18" charset="2"/>
              </a:rPr>
              <a:t> </a:t>
            </a:r>
            <a:r>
              <a:rPr lang="zh-CN" altLang="zh-CN" sz="2400" b="1" dirty="0" smtClean="0">
                <a:sym typeface="Symbol" panose="05050102010706020507" pitchFamily="18" charset="2"/>
              </a:rPr>
              <a:t>,</a:t>
            </a:r>
            <a:r>
              <a:rPr lang="zh-CN" altLang="en-US" sz="2400" b="1" dirty="0" smtClean="0">
                <a:sym typeface="Symbol" panose="05050102010706020507" pitchFamily="18" charset="2"/>
              </a:rPr>
              <a:t>它表示的正规集中的每个元素的模式是“字母打头的字母数字串”,就是程序设计语言允许的标识符词法规则.</a:t>
            </a:r>
            <a:endParaRPr lang="en-US" altLang="zh-CN" sz="2400" b="1" dirty="0" smtClean="0">
              <a:sym typeface="Symbol" panose="05050102010706020507" pitchFamily="18" charset="2"/>
            </a:endParaRPr>
          </a:p>
          <a:p>
            <a:pPr eaLnBrk="1" hangingPunct="1">
              <a:lnSpc>
                <a:spcPct val="90000"/>
              </a:lnSpc>
              <a:buFont typeface="Monotype Sorts" pitchFamily="2" charset="2"/>
              <a:buNone/>
              <a:defRPr/>
            </a:pPr>
            <a:endParaRPr lang="zh-CN" altLang="en-US" sz="2400" dirty="0" smtClean="0">
              <a:sym typeface="Symbol" panose="05050102010706020507" pitchFamily="18" charset="2"/>
            </a:endParaRPr>
          </a:p>
          <a:p>
            <a:pPr marL="0" indent="0" eaLnBrk="1" hangingPunct="1">
              <a:spcBef>
                <a:spcPct val="0"/>
              </a:spcBef>
              <a:buClrTx/>
              <a:buSzTx/>
              <a:buFont typeface="Monotype Sorts" pitchFamily="2" charset="2"/>
              <a:buNone/>
              <a:defRPr/>
            </a:pPr>
            <a:r>
              <a:rPr lang="zh-CN" altLang="en-US" sz="2800" b="1" dirty="0" smtClean="0">
                <a:solidFill>
                  <a:schemeClr val="tx2"/>
                </a:solidFill>
                <a:latin typeface="+mj-lt"/>
                <a:ea typeface="+mj-ea"/>
                <a:cs typeface="+mj-cs"/>
                <a:sym typeface="Symbol" panose="05050102010706020507" pitchFamily="18" charset="2"/>
              </a:rPr>
              <a:t>例3</a:t>
            </a:r>
            <a:r>
              <a:rPr lang="en-US" altLang="zh-CN" sz="2800" b="1" dirty="0" smtClean="0">
                <a:solidFill>
                  <a:schemeClr val="tx2"/>
                </a:solidFill>
                <a:latin typeface="+mj-lt"/>
                <a:ea typeface="+mj-ea"/>
                <a:cs typeface="+mj-cs"/>
                <a:sym typeface="Symbol" panose="05050102010706020507" pitchFamily="18" charset="2"/>
              </a:rPr>
              <a:t>.</a:t>
            </a:r>
            <a:endParaRPr lang="zh-CN" altLang="en-US" sz="2800" b="1" dirty="0" smtClean="0">
              <a:solidFill>
                <a:schemeClr val="tx2"/>
              </a:solidFill>
              <a:latin typeface="+mj-lt"/>
              <a:ea typeface="+mj-ea"/>
              <a:cs typeface="+mj-cs"/>
              <a:sym typeface="Symbol" panose="05050102010706020507" pitchFamily="18" charset="2"/>
            </a:endParaRPr>
          </a:p>
          <a:p>
            <a:pPr eaLnBrk="1" hangingPunct="1">
              <a:lnSpc>
                <a:spcPct val="90000"/>
              </a:lnSpc>
              <a:buFont typeface="Monotype Sorts" pitchFamily="2" charset="2"/>
              <a:buNone/>
              <a:defRPr/>
            </a:pPr>
            <a:r>
              <a:rPr lang="zh-CN" altLang="en-US" sz="2400" b="1" dirty="0" smtClean="0">
                <a:sym typeface="Symbol" panose="05050102010706020507" pitchFamily="18" charset="2"/>
              </a:rPr>
              <a:t>={</a:t>
            </a:r>
            <a:r>
              <a:rPr lang="en-US" altLang="zh-CN" sz="2400" b="1" dirty="0" err="1" smtClean="0">
                <a:sym typeface="Symbol" panose="05050102010706020507" pitchFamily="18" charset="2"/>
              </a:rPr>
              <a:t>d，.，e</a:t>
            </a:r>
            <a:r>
              <a:rPr lang="en-US" altLang="zh-CN" sz="2400" b="1" dirty="0" smtClean="0">
                <a:sym typeface="Symbol" panose="05050102010706020507" pitchFamily="18" charset="2"/>
              </a:rPr>
              <a:t>，+，-},</a:t>
            </a:r>
          </a:p>
          <a:p>
            <a:pPr eaLnBrk="1" hangingPunct="1">
              <a:lnSpc>
                <a:spcPct val="90000"/>
              </a:lnSpc>
              <a:buFont typeface="Monotype Sorts" pitchFamily="2" charset="2"/>
              <a:buNone/>
              <a:defRPr/>
            </a:pPr>
            <a:r>
              <a:rPr lang="zh-CN" altLang="en-US" sz="2400" b="1" dirty="0" smtClean="0">
                <a:sym typeface="Symbol" panose="05050102010706020507" pitchFamily="18" charset="2"/>
              </a:rPr>
              <a:t>则上的正规式        </a:t>
            </a:r>
            <a:r>
              <a:rPr lang="en-US" altLang="zh-CN" sz="2400" b="1" dirty="0" smtClean="0">
                <a:sym typeface="Symbol" panose="05050102010706020507" pitchFamily="18" charset="2"/>
              </a:rPr>
              <a:t>d</a:t>
            </a:r>
            <a:r>
              <a:rPr lang="en-US" altLang="zh-CN" sz="2400" b="1" baseline="30000" dirty="0" smtClean="0">
                <a:sym typeface="Symbol" panose="05050102010706020507" pitchFamily="18" charset="2"/>
              </a:rPr>
              <a:t></a:t>
            </a:r>
            <a:r>
              <a:rPr lang="en-US" altLang="zh-CN" sz="2400" b="1" dirty="0" smtClean="0">
                <a:sym typeface="Symbol" panose="05050102010706020507" pitchFamily="18" charset="2"/>
              </a:rPr>
              <a:t>(.</a:t>
            </a:r>
            <a:r>
              <a:rPr lang="en-US" altLang="zh-CN" sz="2400" b="1" dirty="0" err="1" smtClean="0">
                <a:sym typeface="Symbol" panose="05050102010706020507" pitchFamily="18" charset="2"/>
              </a:rPr>
              <a:t>dd</a:t>
            </a:r>
            <a:r>
              <a:rPr lang="en-US" altLang="zh-CN" sz="2400" b="1" dirty="0" smtClean="0">
                <a:sym typeface="Symbol" panose="05050102010706020507" pitchFamily="18" charset="2"/>
              </a:rPr>
              <a:t> </a:t>
            </a:r>
            <a:r>
              <a:rPr lang="en-US" altLang="zh-CN" sz="2400" b="1" baseline="30000" dirty="0" smtClean="0">
                <a:sym typeface="Symbol" panose="05050102010706020507" pitchFamily="18" charset="2"/>
              </a:rPr>
              <a:t></a:t>
            </a:r>
            <a:r>
              <a:rPr lang="en-US" altLang="zh-CN" sz="2400" b="1" dirty="0" smtClean="0">
                <a:sym typeface="Symbol" panose="05050102010706020507" pitchFamily="18" charset="2"/>
              </a:rPr>
              <a:t> </a:t>
            </a:r>
            <a:r>
              <a:rPr lang="zh-CN" altLang="en-US" sz="2400" b="1" dirty="0" smtClean="0">
                <a:sym typeface="Symbol" panose="05050102010706020507" pitchFamily="18" charset="2"/>
              </a:rPr>
              <a:t></a:t>
            </a:r>
            <a:r>
              <a:rPr lang="en-US" altLang="zh-CN" sz="2400" b="1" dirty="0" smtClean="0">
                <a:sym typeface="Symbol" panose="05050102010706020507" pitchFamily="18" charset="2"/>
              </a:rPr>
              <a:t> )(</a:t>
            </a:r>
            <a:r>
              <a:rPr lang="en-US" altLang="zh-CN" sz="2400" b="1" dirty="0" smtClean="0">
                <a:solidFill>
                  <a:srgbClr val="FF0000"/>
                </a:solidFill>
                <a:sym typeface="Symbol" panose="05050102010706020507" pitchFamily="18" charset="2"/>
              </a:rPr>
              <a:t>e(+</a:t>
            </a:r>
            <a:r>
              <a:rPr lang="zh-CN" altLang="en-US" sz="2400" b="1" dirty="0" smtClean="0">
                <a:solidFill>
                  <a:srgbClr val="FF0000"/>
                </a:solidFill>
                <a:sym typeface="Symbol" panose="05050102010706020507" pitchFamily="18" charset="2"/>
              </a:rPr>
              <a:t>- </a:t>
            </a:r>
            <a:r>
              <a:rPr lang="en-US" altLang="zh-CN" sz="2400" b="1" dirty="0" smtClean="0">
                <a:solidFill>
                  <a:srgbClr val="FF0000"/>
                </a:solidFill>
                <a:sym typeface="Symbol" panose="05050102010706020507" pitchFamily="18" charset="2"/>
              </a:rPr>
              <a:t>)</a:t>
            </a:r>
            <a:r>
              <a:rPr lang="en-US" altLang="zh-CN" sz="2400" b="1" dirty="0" err="1" smtClean="0">
                <a:solidFill>
                  <a:srgbClr val="FF0000"/>
                </a:solidFill>
                <a:sym typeface="Symbol" panose="05050102010706020507" pitchFamily="18" charset="2"/>
              </a:rPr>
              <a:t>dd</a:t>
            </a:r>
            <a:r>
              <a:rPr lang="en-US" altLang="zh-CN" sz="2400" b="1" baseline="30000" dirty="0" smtClean="0">
                <a:solidFill>
                  <a:srgbClr val="FF0000"/>
                </a:solidFill>
                <a:sym typeface="Symbol" panose="05050102010706020507" pitchFamily="18" charset="2"/>
              </a:rPr>
              <a:t> </a:t>
            </a:r>
            <a:r>
              <a:rPr lang="zh-CN" altLang="en-US" sz="2400" b="1" dirty="0" smtClean="0">
                <a:sym typeface="Symbol" panose="05050102010706020507" pitchFamily="18" charset="2"/>
              </a:rPr>
              <a:t>)表示的是无符号数的集合。其中</a:t>
            </a:r>
            <a:r>
              <a:rPr lang="en-US" altLang="zh-CN" sz="2400" b="1" dirty="0" smtClean="0">
                <a:sym typeface="Symbol" panose="05050102010706020507" pitchFamily="18" charset="2"/>
              </a:rPr>
              <a:t>d</a:t>
            </a:r>
            <a:r>
              <a:rPr lang="zh-CN" altLang="en-US" sz="2400" b="1" dirty="0" smtClean="0">
                <a:sym typeface="Symbol" panose="05050102010706020507" pitchFamily="18" charset="2"/>
              </a:rPr>
              <a:t>为0~9的数字。</a:t>
            </a:r>
            <a:r>
              <a:rPr lang="zh-CN" altLang="zh-CN" b="1" dirty="0" smtClean="0">
                <a:sym typeface="Symbol" panose="05050102010706020507" pitchFamily="18" charset="2"/>
              </a:rPr>
              <a:t> </a:t>
            </a:r>
          </a:p>
        </p:txBody>
      </p:sp>
      <p:sp>
        <p:nvSpPr>
          <p:cNvPr id="25604" name="灯片编号占位符 5"/>
          <p:cNvSpPr>
            <a:spLocks noGrp="1"/>
          </p:cNvSpPr>
          <p:nvPr>
            <p:ph type="sldNum" sz="quarter" idx="12"/>
          </p:nvPr>
        </p:nvSpPr>
        <p:spPr>
          <a:noFill/>
        </p:spPr>
        <p:txBody>
          <a:bodyPr/>
          <a:lstStyle/>
          <a:p>
            <a:fld id="{F107ABF3-0D19-4A47-9927-94153AE9E33B}" type="slidenum">
              <a:rPr lang="en-US" altLang="zh-CN" smtClean="0"/>
              <a:t>22</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up)">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up)">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wipe(up)">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wipe(up)">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wipe(up)">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sz="3600" b="1" dirty="0" smtClean="0"/>
              <a:t>3.3.3</a:t>
            </a:r>
            <a:r>
              <a:rPr lang="zh-CN" altLang="en-US" sz="3600" b="1" dirty="0" smtClean="0"/>
              <a:t>正规文法和正规式的等价性</a:t>
            </a:r>
          </a:p>
        </p:txBody>
      </p:sp>
      <p:sp>
        <p:nvSpPr>
          <p:cNvPr id="26627" name="内容占位符 2"/>
          <p:cNvSpPr>
            <a:spLocks noGrp="1"/>
          </p:cNvSpPr>
          <p:nvPr>
            <p:ph idx="1"/>
          </p:nvPr>
        </p:nvSpPr>
        <p:spPr/>
        <p:txBody>
          <a:bodyPr/>
          <a:lstStyle/>
          <a:p>
            <a:pPr eaLnBrk="1" hangingPunct="1"/>
            <a:r>
              <a:rPr lang="zh-CN" altLang="en-US" smtClean="0">
                <a:latin typeface="STXinwei" panose="02010800040101010101" pitchFamily="2" charset="-122"/>
                <a:ea typeface="STXinwei" panose="02010800040101010101" pitchFamily="2" charset="-122"/>
              </a:rPr>
              <a:t>一个正规语言可以由正规文法定义，也可以由正规式定义，对于任一个正规式，存在一个生成同一个语言的正规文法；反之亦然。两者可以互相转换。</a:t>
            </a:r>
            <a:endParaRPr lang="en-US" altLang="zh-CN" smtClean="0">
              <a:latin typeface="STXinwei" panose="02010800040101010101" pitchFamily="2" charset="-122"/>
              <a:ea typeface="STXinwei" panose="02010800040101010101" pitchFamily="2" charset="-122"/>
            </a:endParaRPr>
          </a:p>
          <a:p>
            <a:pPr eaLnBrk="1" hangingPunct="1"/>
            <a:endParaRPr lang="en-US" altLang="zh-CN" smtClean="0">
              <a:latin typeface="STXinwei" panose="02010800040101010101" pitchFamily="2" charset="-122"/>
              <a:ea typeface="STXinwei" panose="02010800040101010101" pitchFamily="2" charset="-122"/>
            </a:endParaRPr>
          </a:p>
          <a:p>
            <a:pPr eaLnBrk="1" hangingPunct="1"/>
            <a:r>
              <a:rPr lang="en-US" altLang="zh-CN" smtClean="0">
                <a:latin typeface="STXinwei" panose="02010800040101010101" pitchFamily="2" charset="-122"/>
                <a:ea typeface="STXinwei" panose="02010800040101010101" pitchFamily="2" charset="-122"/>
              </a:rPr>
              <a:t>(1)</a:t>
            </a:r>
            <a:r>
              <a:rPr lang="zh-CN" altLang="en-US" smtClean="0">
                <a:latin typeface="STXinwei" panose="02010800040101010101" pitchFamily="2" charset="-122"/>
                <a:ea typeface="STXinwei" panose="02010800040101010101" pitchFamily="2" charset="-122"/>
              </a:rPr>
              <a:t>正规式转换成正规文法</a:t>
            </a:r>
            <a:r>
              <a:rPr lang="en-US" altLang="zh-CN" smtClean="0">
                <a:latin typeface="STXinwei" panose="02010800040101010101" pitchFamily="2" charset="-122"/>
                <a:ea typeface="STXinwei" panose="02010800040101010101" pitchFamily="2" charset="-122"/>
              </a:rPr>
              <a:t>p54</a:t>
            </a:r>
          </a:p>
          <a:p>
            <a:pPr eaLnBrk="1" hangingPunct="1"/>
            <a:r>
              <a:rPr lang="en-US" altLang="zh-CN" smtClean="0">
                <a:latin typeface="STXinwei" panose="02010800040101010101" pitchFamily="2" charset="-122"/>
                <a:ea typeface="STXinwei" panose="02010800040101010101" pitchFamily="2" charset="-122"/>
              </a:rPr>
              <a:t>(2)</a:t>
            </a:r>
            <a:r>
              <a:rPr lang="zh-CN" altLang="en-US" smtClean="0">
                <a:latin typeface="STXinwei" panose="02010800040101010101" pitchFamily="2" charset="-122"/>
                <a:ea typeface="STXinwei" panose="02010800040101010101" pitchFamily="2" charset="-122"/>
              </a:rPr>
              <a:t>正规文法转换成正规式</a:t>
            </a:r>
            <a:r>
              <a:rPr lang="en-US" altLang="zh-CN" smtClean="0">
                <a:latin typeface="STXinwei" panose="02010800040101010101" pitchFamily="2" charset="-122"/>
                <a:ea typeface="STXinwei" panose="02010800040101010101" pitchFamily="2" charset="-122"/>
              </a:rPr>
              <a:t>p54</a:t>
            </a:r>
          </a:p>
          <a:p>
            <a:pPr eaLnBrk="1" hangingPunct="1"/>
            <a:endParaRPr lang="zh-CN" altLang="en-US" smtClean="0">
              <a:latin typeface="STXinwei" panose="02010800040101010101" pitchFamily="2" charset="-122"/>
              <a:ea typeface="STXinwei" panose="02010800040101010101" pitchFamily="2" charset="-122"/>
            </a:endParaRPr>
          </a:p>
        </p:txBody>
      </p:sp>
      <p:sp>
        <p:nvSpPr>
          <p:cNvPr id="26628" name="灯片编号占位符 5"/>
          <p:cNvSpPr>
            <a:spLocks noGrp="1"/>
          </p:cNvSpPr>
          <p:nvPr>
            <p:ph type="sldNum" sz="quarter" idx="12"/>
          </p:nvPr>
        </p:nvSpPr>
        <p:spPr>
          <a:noFill/>
        </p:spPr>
        <p:txBody>
          <a:bodyPr/>
          <a:lstStyle/>
          <a:p>
            <a:fld id="{26F9E35C-9E1B-46D7-B89A-9D8EF0DEBA9C}" type="slidenum">
              <a:rPr lang="en-US" altLang="zh-CN" smtClean="0"/>
              <a:t>23</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990600" y="214313"/>
            <a:ext cx="7772400" cy="1143000"/>
          </a:xfrm>
        </p:spPr>
        <p:txBody>
          <a:bodyPr/>
          <a:lstStyle/>
          <a:p>
            <a:r>
              <a:rPr lang="en-US" altLang="zh-CN" sz="3200" b="1" smtClean="0">
                <a:solidFill>
                  <a:schemeClr val="tx1"/>
                </a:solidFill>
              </a:rPr>
              <a:t>(1)</a:t>
            </a:r>
            <a:r>
              <a:rPr lang="zh-CN" altLang="en-US" sz="3200" b="1" smtClean="0">
                <a:solidFill>
                  <a:schemeClr val="tx1"/>
                </a:solidFill>
              </a:rPr>
              <a:t>正规式转换成正规文法</a:t>
            </a:r>
          </a:p>
        </p:txBody>
      </p:sp>
      <p:sp>
        <p:nvSpPr>
          <p:cNvPr id="27651" name="内容占位符 2"/>
          <p:cNvSpPr>
            <a:spLocks noGrp="1"/>
          </p:cNvSpPr>
          <p:nvPr>
            <p:ph idx="1"/>
          </p:nvPr>
        </p:nvSpPr>
        <p:spPr>
          <a:xfrm>
            <a:off x="857250" y="1285875"/>
            <a:ext cx="7772400" cy="5167461"/>
          </a:xfrm>
        </p:spPr>
        <p:txBody>
          <a:bodyPr/>
          <a:lstStyle/>
          <a:p>
            <a:pPr>
              <a:buFont typeface="Monotype Sorts" pitchFamily="2" charset="2"/>
              <a:buNone/>
              <a:defRPr/>
            </a:pPr>
            <a:r>
              <a:rPr lang="zh-CN" altLang="en-US" sz="2800" dirty="0" smtClean="0">
                <a:latin typeface="STXinwei" panose="02010800040101010101" pitchFamily="2" charset="-122"/>
                <a:ea typeface="STXinwei" panose="02010800040101010101" pitchFamily="2" charset="-122"/>
              </a:rPr>
              <a:t>将</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上的一个</a:t>
            </a:r>
            <a:r>
              <a:rPr lang="zh-CN" altLang="en-US"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正规式</a:t>
            </a:r>
            <a:r>
              <a:rPr lang="en-US" altLang="zh-CN"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r</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转换成文法</a:t>
            </a:r>
            <a:r>
              <a:rPr lang="en-US" altLang="zh-CN" sz="2800" b="1" dirty="0" smtClean="0">
                <a:solidFill>
                  <a:srgbClr val="000000"/>
                </a:solidFill>
                <a:latin typeface="STXinwei" panose="02010800040101010101" pitchFamily="2" charset="-122"/>
                <a:ea typeface="STXinwei" panose="02010800040101010101" pitchFamily="2" charset="-122"/>
              </a:rPr>
              <a:t>G= (V</a:t>
            </a:r>
            <a:r>
              <a:rPr lang="en-US" altLang="zh-CN" sz="2800" b="1" baseline="-25000" dirty="0" smtClean="0">
                <a:solidFill>
                  <a:srgbClr val="000000"/>
                </a:solidFill>
                <a:latin typeface="STXinwei" panose="02010800040101010101" pitchFamily="2" charset="-122"/>
                <a:ea typeface="STXinwei" panose="02010800040101010101" pitchFamily="2" charset="-122"/>
              </a:rPr>
              <a:t>N</a:t>
            </a:r>
            <a:r>
              <a:rPr lang="en-US" altLang="zh-CN" sz="2800" b="1" dirty="0" smtClean="0">
                <a:solidFill>
                  <a:srgbClr val="000000"/>
                </a:solidFill>
                <a:latin typeface="STXinwei" panose="02010800040101010101" pitchFamily="2" charset="-122"/>
                <a:ea typeface="STXinwei" panose="02010800040101010101" pitchFamily="2" charset="-122"/>
              </a:rPr>
              <a:t>,V</a:t>
            </a:r>
            <a:r>
              <a:rPr lang="en-US" altLang="zh-CN" sz="2800" b="1" baseline="-25000" dirty="0" smtClean="0">
                <a:solidFill>
                  <a:srgbClr val="000000"/>
                </a:solidFill>
                <a:latin typeface="STXinwei" panose="02010800040101010101" pitchFamily="2" charset="-122"/>
                <a:ea typeface="STXinwei" panose="02010800040101010101" pitchFamily="2" charset="-122"/>
              </a:rPr>
              <a:t>T</a:t>
            </a:r>
            <a:r>
              <a:rPr lang="en-US" altLang="zh-CN" sz="2800" b="1" dirty="0" smtClean="0">
                <a:solidFill>
                  <a:srgbClr val="000000"/>
                </a:solidFill>
                <a:latin typeface="STXinwei" panose="02010800040101010101" pitchFamily="2" charset="-122"/>
                <a:ea typeface="STXinwei" panose="02010800040101010101" pitchFamily="2" charset="-122"/>
              </a:rPr>
              <a:t>, S, P)</a:t>
            </a:r>
          </a:p>
          <a:p>
            <a:pPr lvl="1">
              <a:defRPr/>
            </a:pPr>
            <a:r>
              <a:rPr lang="zh-CN" altLang="en-US" b="1" dirty="0" smtClean="0">
                <a:solidFill>
                  <a:srgbClr val="000000"/>
                </a:solidFill>
                <a:latin typeface="STXinwei" panose="02010800040101010101" pitchFamily="2" charset="-122"/>
                <a:ea typeface="STXinwei" panose="02010800040101010101" pitchFamily="2" charset="-122"/>
              </a:rPr>
              <a:t>令</a:t>
            </a:r>
            <a:r>
              <a:rPr lang="en-US" altLang="zh-CN" b="1" dirty="0" smtClean="0">
                <a:solidFill>
                  <a:srgbClr val="000000"/>
                </a:solidFill>
                <a:latin typeface="STXinwei" panose="02010800040101010101" pitchFamily="2" charset="-122"/>
                <a:ea typeface="STXinwei" panose="02010800040101010101" pitchFamily="2" charset="-122"/>
              </a:rPr>
              <a:t>V</a:t>
            </a:r>
            <a:r>
              <a:rPr lang="en-US" altLang="zh-CN" b="1" baseline="-25000" dirty="0" smtClean="0">
                <a:solidFill>
                  <a:srgbClr val="000000"/>
                </a:solidFill>
                <a:latin typeface="STXinwei" panose="02010800040101010101" pitchFamily="2" charset="-122"/>
                <a:ea typeface="STXinwei" panose="02010800040101010101" pitchFamily="2" charset="-122"/>
              </a:rPr>
              <a:t>T</a:t>
            </a:r>
            <a:r>
              <a:rPr lang="en-US" altLang="zh-CN" b="1" dirty="0" smtClean="0">
                <a:solidFill>
                  <a:srgbClr val="000000"/>
                </a:solidFill>
                <a:latin typeface="STXinwei" panose="02010800040101010101" pitchFamily="2" charset="-122"/>
                <a:ea typeface="STXinwei" panose="02010800040101010101" pitchFamily="2" charset="-122"/>
              </a:rPr>
              <a:t>=</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r>
              <a:rPr lang="zh-CN" altLang="en-US" b="1" dirty="0" smtClean="0">
                <a:solidFill>
                  <a:srgbClr val="000000"/>
                </a:solidFill>
                <a:latin typeface="STXinwei" panose="02010800040101010101" pitchFamily="2" charset="-122"/>
                <a:ea typeface="STXinwei" panose="02010800040101010101" pitchFamily="2" charset="-122"/>
              </a:rPr>
              <a:t>，然后确定</a:t>
            </a:r>
            <a:r>
              <a:rPr lang="en-US" altLang="zh-CN" b="1" dirty="0" smtClean="0">
                <a:solidFill>
                  <a:srgbClr val="000000"/>
                </a:solidFill>
                <a:latin typeface="STXinwei" panose="02010800040101010101" pitchFamily="2" charset="-122"/>
                <a:ea typeface="STXinwei" panose="02010800040101010101" pitchFamily="2" charset="-122"/>
              </a:rPr>
              <a:t>P</a:t>
            </a:r>
            <a:r>
              <a:rPr lang="zh-CN" altLang="en-US" b="1" dirty="0" smtClean="0">
                <a:solidFill>
                  <a:srgbClr val="000000"/>
                </a:solidFill>
                <a:latin typeface="STXinwei" panose="02010800040101010101" pitchFamily="2" charset="-122"/>
                <a:ea typeface="STXinwei" panose="02010800040101010101" pitchFamily="2" charset="-122"/>
              </a:rPr>
              <a:t>和</a:t>
            </a:r>
            <a:r>
              <a:rPr lang="en-US" altLang="zh-CN" b="1" dirty="0" smtClean="0">
                <a:solidFill>
                  <a:srgbClr val="000000"/>
                </a:solidFill>
                <a:latin typeface="STXinwei" panose="02010800040101010101" pitchFamily="2" charset="-122"/>
                <a:ea typeface="STXinwei" panose="02010800040101010101" pitchFamily="2" charset="-122"/>
              </a:rPr>
              <a:t>V</a:t>
            </a:r>
            <a:r>
              <a:rPr lang="en-US" altLang="zh-CN" b="1" baseline="-25000" dirty="0" smtClean="0">
                <a:solidFill>
                  <a:srgbClr val="000000"/>
                </a:solidFill>
                <a:latin typeface="STXinwei" panose="02010800040101010101" pitchFamily="2" charset="-122"/>
                <a:ea typeface="STXinwei" panose="02010800040101010101" pitchFamily="2" charset="-122"/>
              </a:rPr>
              <a:t>N</a:t>
            </a:r>
            <a:r>
              <a:rPr lang="zh-CN" altLang="en-US" b="1" baseline="-25000" dirty="0" smtClean="0">
                <a:solidFill>
                  <a:srgbClr val="000000"/>
                </a:solidFill>
                <a:latin typeface="STXinwei" panose="02010800040101010101" pitchFamily="2" charset="-122"/>
                <a:ea typeface="STXinwei" panose="02010800040101010101" pitchFamily="2" charset="-122"/>
              </a:rPr>
              <a:t>。</a:t>
            </a:r>
            <a:endParaRPr lang="en-US" altLang="zh-CN" b="1" baseline="-25000" dirty="0" smtClean="0">
              <a:solidFill>
                <a:srgbClr val="000000"/>
              </a:solidFill>
              <a:latin typeface="STXinwei" panose="02010800040101010101" pitchFamily="2" charset="-122"/>
              <a:ea typeface="STXinwei" panose="02010800040101010101" pitchFamily="2" charset="-122"/>
            </a:endParaRPr>
          </a:p>
          <a:p>
            <a:pPr lvl="2">
              <a:defRPr/>
            </a:pPr>
            <a:r>
              <a:rPr lang="zh-CN" altLang="en-US" b="1" dirty="0" smtClean="0">
                <a:solidFill>
                  <a:srgbClr val="000000"/>
                </a:solidFill>
                <a:latin typeface="STXinwei" panose="02010800040101010101" pitchFamily="2" charset="-122"/>
                <a:ea typeface="STXinwei" panose="02010800040101010101" pitchFamily="2" charset="-122"/>
              </a:rPr>
              <a:t>选定一个非终结符</a:t>
            </a:r>
            <a:r>
              <a:rPr lang="en-US" altLang="zh-CN" b="1" dirty="0" smtClean="0">
                <a:solidFill>
                  <a:srgbClr val="000000"/>
                </a:solidFill>
                <a:latin typeface="STXinwei" panose="02010800040101010101" pitchFamily="2" charset="-122"/>
                <a:ea typeface="STXinwei" panose="02010800040101010101" pitchFamily="2" charset="-122"/>
              </a:rPr>
              <a:t>S</a:t>
            </a:r>
            <a:r>
              <a:rPr lang="zh-CN" altLang="en-US" b="1" dirty="0" smtClean="0">
                <a:solidFill>
                  <a:srgbClr val="000000"/>
                </a:solidFill>
                <a:latin typeface="STXinwei" panose="02010800040101010101" pitchFamily="2" charset="-122"/>
                <a:ea typeface="STXinwei" panose="02010800040101010101" pitchFamily="2" charset="-122"/>
              </a:rPr>
              <a:t>定为识别符号，生成规则</a:t>
            </a:r>
            <a:r>
              <a:rPr lang="en-US" altLang="zh-CN" b="1" dirty="0" err="1" smtClean="0">
                <a:solidFill>
                  <a:srgbClr val="000000"/>
                </a:solidFill>
                <a:latin typeface="STXinwei" panose="02010800040101010101" pitchFamily="2" charset="-122"/>
                <a:ea typeface="STXinwei" panose="02010800040101010101" pitchFamily="2" charset="-122"/>
              </a:rPr>
              <a:t>S</a:t>
            </a:r>
            <a:r>
              <a:rPr lang="en-US" altLang="zh-CN" b="1" dirty="0" err="1" smtClean="0">
                <a:solidFill>
                  <a:srgbClr val="000000"/>
                </a:solidFill>
                <a:latin typeface="STXinwei" panose="02010800040101010101" pitchFamily="2" charset="-122"/>
                <a:ea typeface="STXinwei" panose="02010800040101010101" pitchFamily="2" charset="-122"/>
                <a:sym typeface="Symbol" panose="05050102010706020507" pitchFamily="18" charset="2"/>
              </a:rPr>
              <a:t></a:t>
            </a:r>
            <a:r>
              <a:rPr lang="en-US" altLang="zh-CN" dirty="0" err="1" smtClean="0">
                <a:latin typeface="STXinwei" panose="02010800040101010101" pitchFamily="2" charset="-122"/>
                <a:ea typeface="STXinwei" panose="02010800040101010101" pitchFamily="2" charset="-122"/>
                <a:sym typeface="Symbol" panose="05050102010706020507" pitchFamily="18" charset="2"/>
              </a:rPr>
              <a:t>r</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endParaRPr lang="en-US" altLang="zh-CN" dirty="0" smtClean="0">
              <a:latin typeface="STXinwei" panose="02010800040101010101" pitchFamily="2" charset="-122"/>
              <a:ea typeface="STXinwei" panose="02010800040101010101" pitchFamily="2" charset="-122"/>
              <a:sym typeface="Symbol" panose="05050102010706020507" pitchFamily="18" charset="2"/>
            </a:endParaRPr>
          </a:p>
          <a:p>
            <a:pPr lvl="2">
              <a:defRPr/>
            </a:pP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b="1" dirty="0" err="1" smtClean="0">
                <a:solidFill>
                  <a:srgbClr val="FF0000"/>
                </a:solidFill>
                <a:latin typeface="STXinwei" panose="02010800040101010101" pitchFamily="2" charset="-122"/>
                <a:ea typeface="STXinwei" panose="02010800040101010101" pitchFamily="2" charset="-122"/>
                <a:sym typeface="Symbol" panose="05050102010706020507" pitchFamily="18" charset="2"/>
              </a:rPr>
              <a:t>xy</a:t>
            </a: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是正则式，定义一个规则</a:t>
            </a:r>
            <a:r>
              <a:rPr lang="en-US" altLang="zh-CN" b="1" dirty="0" err="1" smtClean="0">
                <a:solidFill>
                  <a:srgbClr val="FF0000"/>
                </a:solidFill>
                <a:latin typeface="STXinwei" panose="02010800040101010101" pitchFamily="2" charset="-122"/>
                <a:ea typeface="STXinwei" panose="02010800040101010101" pitchFamily="2" charset="-122"/>
              </a:rPr>
              <a:t>A→xy</a:t>
            </a:r>
            <a:r>
              <a:rPr lang="en-US" altLang="zh-CN" b="1" dirty="0" smtClean="0">
                <a:solidFill>
                  <a:srgbClr val="FF0000"/>
                </a:solidFill>
                <a:latin typeface="STXinwei" panose="02010800040101010101" pitchFamily="2" charset="-122"/>
                <a:ea typeface="STXinwei" panose="02010800040101010101" pitchFamily="2" charset="-122"/>
              </a:rPr>
              <a:t>,</a:t>
            </a:r>
            <a:r>
              <a:rPr lang="zh-CN" altLang="en-US" b="1" dirty="0" smtClean="0">
                <a:solidFill>
                  <a:srgbClr val="FF0000"/>
                </a:solidFill>
                <a:latin typeface="STXinwei" panose="02010800040101010101" pitchFamily="2" charset="-122"/>
                <a:ea typeface="STXinwei" panose="02010800040101010101" pitchFamily="2" charset="-122"/>
              </a:rPr>
              <a:t>然后改写成：</a:t>
            </a:r>
            <a:r>
              <a:rPr lang="en-US" altLang="zh-CN" b="1" dirty="0" err="1" smtClean="0">
                <a:solidFill>
                  <a:srgbClr val="FF0000"/>
                </a:solidFill>
                <a:latin typeface="STXinwei" panose="02010800040101010101" pitchFamily="2" charset="-122"/>
                <a:ea typeface="STXinwei" panose="02010800040101010101" pitchFamily="2" charset="-122"/>
              </a:rPr>
              <a:t>A→xB</a:t>
            </a:r>
            <a:r>
              <a:rPr lang="en-US" altLang="zh-CN" b="1" dirty="0" smtClean="0">
                <a:solidFill>
                  <a:srgbClr val="FF0000"/>
                </a:solidFill>
                <a:latin typeface="STXinwei" panose="02010800040101010101" pitchFamily="2" charset="-122"/>
                <a:ea typeface="STXinwei" panose="02010800040101010101" pitchFamily="2" charset="-122"/>
              </a:rPr>
              <a:t>, </a:t>
            </a:r>
            <a:r>
              <a:rPr lang="en-US" altLang="zh-CN" b="1" dirty="0" err="1" smtClean="0">
                <a:solidFill>
                  <a:srgbClr val="FF0000"/>
                </a:solidFill>
                <a:latin typeface="STXinwei" panose="02010800040101010101" pitchFamily="2" charset="-122"/>
                <a:ea typeface="STXinwei" panose="02010800040101010101" pitchFamily="2" charset="-122"/>
              </a:rPr>
              <a:t>B→y</a:t>
            </a: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A,B</a:t>
            </a:r>
            <a:r>
              <a:rPr lang="en-US" altLang="zh-CN" b="1" dirty="0" smtClean="0">
                <a:solidFill>
                  <a:srgbClr val="FF0000"/>
                </a:solidFill>
                <a:latin typeface="STXinwei" panose="02010800040101010101" pitchFamily="2" charset="-122"/>
                <a:ea typeface="STXinwei" panose="02010800040101010101" pitchFamily="2" charset="-122"/>
              </a:rPr>
              <a:t>V</a:t>
            </a:r>
            <a:r>
              <a:rPr lang="en-US" altLang="zh-CN" b="1" baseline="-25000" dirty="0" smtClean="0">
                <a:solidFill>
                  <a:srgbClr val="FF0000"/>
                </a:solidFill>
                <a:latin typeface="STXinwei" panose="02010800040101010101" pitchFamily="2" charset="-122"/>
                <a:ea typeface="STXinwei" panose="02010800040101010101" pitchFamily="2" charset="-122"/>
              </a:rPr>
              <a:t>N</a:t>
            </a:r>
            <a:endPar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endParaRPr>
          </a:p>
          <a:p>
            <a:pPr lvl="2">
              <a:defRPr/>
            </a:pP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x*y</a:t>
            </a: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正则式，定义一个规则</a:t>
            </a:r>
            <a:r>
              <a:rPr lang="en-US" altLang="zh-CN" b="1" dirty="0" err="1" smtClean="0">
                <a:solidFill>
                  <a:srgbClr val="FF0000"/>
                </a:solidFill>
                <a:latin typeface="STXinwei" panose="02010800040101010101" pitchFamily="2" charset="-122"/>
                <a:ea typeface="STXinwei" panose="02010800040101010101" pitchFamily="2" charset="-122"/>
              </a:rPr>
              <a:t>A→x</a:t>
            </a:r>
            <a:r>
              <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b="1" dirty="0" smtClean="0">
                <a:solidFill>
                  <a:srgbClr val="FF0000"/>
                </a:solidFill>
                <a:latin typeface="STXinwei" panose="02010800040101010101" pitchFamily="2" charset="-122"/>
                <a:ea typeface="STXinwei" panose="02010800040101010101" pitchFamily="2" charset="-122"/>
              </a:rPr>
              <a:t>y,</a:t>
            </a:r>
            <a:r>
              <a:rPr lang="zh-CN" altLang="en-US" b="1" dirty="0" smtClean="0">
                <a:solidFill>
                  <a:srgbClr val="FF0000"/>
                </a:solidFill>
                <a:latin typeface="STXinwei" panose="02010800040101010101" pitchFamily="2" charset="-122"/>
                <a:ea typeface="STXinwei" panose="02010800040101010101" pitchFamily="2" charset="-122"/>
              </a:rPr>
              <a:t>然后改写成：</a:t>
            </a:r>
            <a:r>
              <a:rPr lang="en-US" altLang="zh-CN" b="1" dirty="0" smtClean="0">
                <a:solidFill>
                  <a:srgbClr val="FF0000"/>
                </a:solidFill>
                <a:latin typeface="STXinwei" panose="02010800040101010101" pitchFamily="2" charset="-122"/>
                <a:ea typeface="STXinwei" panose="02010800040101010101" pitchFamily="2" charset="-122"/>
              </a:rPr>
              <a:t>, </a:t>
            </a:r>
            <a:r>
              <a:rPr lang="en-US" altLang="zh-CN" b="1" dirty="0" err="1" smtClean="0">
                <a:solidFill>
                  <a:srgbClr val="FF0000"/>
                </a:solidFill>
                <a:latin typeface="STXinwei" panose="02010800040101010101" pitchFamily="2" charset="-122"/>
                <a:ea typeface="STXinwei" panose="02010800040101010101" pitchFamily="2" charset="-122"/>
              </a:rPr>
              <a:t>A→xB|y</a:t>
            </a:r>
            <a:r>
              <a:rPr lang="en-US" altLang="zh-CN" b="1" dirty="0" smtClean="0">
                <a:solidFill>
                  <a:srgbClr val="FF0000"/>
                </a:solidFill>
                <a:latin typeface="STXinwei" panose="02010800040101010101" pitchFamily="2" charset="-122"/>
                <a:ea typeface="STXinwei" panose="02010800040101010101" pitchFamily="2" charset="-122"/>
              </a:rPr>
              <a:t>, </a:t>
            </a:r>
            <a:r>
              <a:rPr lang="en-US" altLang="zh-CN" b="1" dirty="0" err="1" smtClean="0">
                <a:solidFill>
                  <a:srgbClr val="FF0000"/>
                </a:solidFill>
                <a:latin typeface="STXinwei" panose="02010800040101010101" pitchFamily="2" charset="-122"/>
                <a:ea typeface="STXinwei" panose="02010800040101010101" pitchFamily="2" charset="-122"/>
              </a:rPr>
              <a:t>B→x</a:t>
            </a:r>
            <a:r>
              <a:rPr lang="en-US" altLang="zh-CN" b="1" dirty="0" err="1" smtClean="0">
                <a:solidFill>
                  <a:srgbClr val="FF0000"/>
                </a:solidFill>
                <a:latin typeface="STXinwei" panose="02010800040101010101" pitchFamily="2" charset="-122"/>
                <a:ea typeface="STXinwei" panose="02010800040101010101" pitchFamily="2" charset="-122"/>
                <a:sym typeface="Symbol" panose="05050102010706020507" pitchFamily="18" charset="2"/>
              </a:rPr>
              <a:t>B|y</a:t>
            </a: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A,B</a:t>
            </a:r>
            <a:r>
              <a:rPr lang="en-US" altLang="zh-CN" b="1" dirty="0" smtClean="0">
                <a:solidFill>
                  <a:srgbClr val="FF0000"/>
                </a:solidFill>
                <a:latin typeface="STXinwei" panose="02010800040101010101" pitchFamily="2" charset="-122"/>
                <a:ea typeface="STXinwei" panose="02010800040101010101" pitchFamily="2" charset="-122"/>
              </a:rPr>
              <a:t>V</a:t>
            </a:r>
            <a:r>
              <a:rPr lang="en-US" altLang="zh-CN" b="1" baseline="-25000" dirty="0" smtClean="0">
                <a:solidFill>
                  <a:srgbClr val="FF0000"/>
                </a:solidFill>
                <a:latin typeface="STXinwei" panose="02010800040101010101" pitchFamily="2" charset="-122"/>
                <a:ea typeface="STXinwei" panose="02010800040101010101" pitchFamily="2" charset="-122"/>
              </a:rPr>
              <a:t>N</a:t>
            </a:r>
            <a:endPar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endParaRPr>
          </a:p>
          <a:p>
            <a:pPr lvl="2">
              <a:defRPr/>
            </a:pP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b="1" dirty="0" err="1" smtClean="0">
                <a:solidFill>
                  <a:srgbClr val="000000"/>
                </a:solidFill>
                <a:latin typeface="STXinwei" panose="02010800040101010101" pitchFamily="2" charset="-122"/>
                <a:ea typeface="STXinwei" panose="02010800040101010101" pitchFamily="2" charset="-122"/>
                <a:sym typeface="Symbol" panose="05050102010706020507" pitchFamily="18" charset="2"/>
              </a:rPr>
              <a:t>x|y</a:t>
            </a: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正则式，定义一个规则</a:t>
            </a:r>
            <a:r>
              <a:rPr lang="en-US" altLang="zh-CN" b="1" dirty="0" err="1" smtClean="0">
                <a:solidFill>
                  <a:srgbClr val="000000"/>
                </a:solidFill>
                <a:latin typeface="STXinwei" panose="02010800040101010101" pitchFamily="2" charset="-122"/>
                <a:ea typeface="STXinwei" panose="02010800040101010101" pitchFamily="2" charset="-122"/>
              </a:rPr>
              <a:t>A→x|y</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A</a:t>
            </a:r>
            <a:r>
              <a:rPr lang="en-US" altLang="zh-CN" b="1" dirty="0" smtClean="0">
                <a:solidFill>
                  <a:srgbClr val="000000"/>
                </a:solidFill>
                <a:latin typeface="STXinwei" panose="02010800040101010101" pitchFamily="2" charset="-122"/>
                <a:ea typeface="STXinwei" panose="02010800040101010101" pitchFamily="2" charset="-122"/>
              </a:rPr>
              <a:t>V</a:t>
            </a:r>
            <a:r>
              <a:rPr lang="en-US" altLang="zh-CN" b="1" baseline="-25000" dirty="0" smtClean="0">
                <a:solidFill>
                  <a:srgbClr val="000000"/>
                </a:solidFill>
                <a:latin typeface="STXinwei" panose="02010800040101010101" pitchFamily="2" charset="-122"/>
                <a:ea typeface="STXinwei" panose="02010800040101010101" pitchFamily="2" charset="-122"/>
              </a:rPr>
              <a:t>N</a:t>
            </a:r>
          </a:p>
          <a:p>
            <a:pPr lvl="2">
              <a:defRPr/>
            </a:pPr>
            <a:endParaRPr lang="en-US" altLang="zh-CN" b="1" baseline="-25000" dirty="0" smtClean="0">
              <a:solidFill>
                <a:srgbClr val="000000"/>
              </a:solidFill>
              <a:latin typeface="STXinwei" panose="02010800040101010101" pitchFamily="2" charset="-122"/>
              <a:ea typeface="STXinwei" panose="02010800040101010101" pitchFamily="2" charset="-122"/>
            </a:endParaRPr>
          </a:p>
          <a:p>
            <a:pPr lvl="1">
              <a:defRPr/>
            </a:pPr>
            <a:r>
              <a:rPr lang="zh-CN" altLang="en-US" b="1" dirty="0" smtClean="0">
                <a:solidFill>
                  <a:srgbClr val="000000"/>
                </a:solidFill>
                <a:latin typeface="STXinwei" panose="02010800040101010101" pitchFamily="2" charset="-122"/>
                <a:ea typeface="STXinwei" panose="02010800040101010101" pitchFamily="2" charset="-122"/>
              </a:rPr>
              <a:t>例子</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 </a:t>
            </a:r>
            <a:r>
              <a:rPr lang="zh-CN" altLang="en-US"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分别将正规式</a:t>
            </a:r>
            <a:r>
              <a:rPr lang="en-US" altLang="zh-CN" b="1" dirty="0" err="1" smtClean="0">
                <a:solidFill>
                  <a:srgbClr val="000000"/>
                </a:solidFill>
                <a:latin typeface="STXinwei" panose="02010800040101010101" pitchFamily="2" charset="-122"/>
                <a:ea typeface="STXinwei" panose="02010800040101010101" pitchFamily="2" charset="-122"/>
                <a:sym typeface="Wingdings" panose="05000000000000000000" pitchFamily="2" charset="2"/>
              </a:rPr>
              <a:t>ab</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  (</a:t>
            </a:r>
            <a:r>
              <a:rPr lang="en-US" altLang="zh-CN" b="1" dirty="0" err="1" smtClean="0">
                <a:solidFill>
                  <a:srgbClr val="000000"/>
                </a:solidFill>
                <a:latin typeface="STXinwei" panose="02010800040101010101" pitchFamily="2" charset="-122"/>
                <a:ea typeface="STXinwei" panose="02010800040101010101" pitchFamily="2" charset="-122"/>
                <a:sym typeface="Wingdings" panose="05000000000000000000" pitchFamily="2" charset="2"/>
              </a:rPr>
              <a:t>a|b</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 </a:t>
            </a:r>
            <a:r>
              <a:rPr lang="zh-CN" altLang="en-US"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a</a:t>
            </a:r>
            <a:r>
              <a:rPr lang="zh-CN" altLang="en-US"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b*,  (</a:t>
            </a:r>
            <a:r>
              <a:rPr lang="en-US" altLang="zh-CN" b="1" dirty="0" err="1" smtClean="0">
                <a:solidFill>
                  <a:srgbClr val="000000"/>
                </a:solidFill>
                <a:latin typeface="STXinwei" panose="02010800040101010101" pitchFamily="2" charset="-122"/>
                <a:ea typeface="STXinwei" panose="02010800040101010101" pitchFamily="2" charset="-122"/>
                <a:sym typeface="Wingdings" panose="05000000000000000000" pitchFamily="2" charset="2"/>
              </a:rPr>
              <a:t>a|b</a:t>
            </a:r>
            <a:r>
              <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a:t>
            </a:r>
            <a:r>
              <a:rPr lang="zh-CN" altLang="en-US"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rPr>
              <a:t>* ， 其中</a:t>
            </a:r>
            <a:r>
              <a:rPr lang="en-US" altLang="zh-CN" b="1" dirty="0" err="1" smtClean="0">
                <a:solidFill>
                  <a:srgbClr val="000000"/>
                </a:solidFill>
                <a:latin typeface="STXinwei" panose="02010800040101010101" pitchFamily="2" charset="-122"/>
                <a:ea typeface="STXinwei" panose="02010800040101010101" pitchFamily="2" charset="-122"/>
                <a:sym typeface="Wingdings" panose="05000000000000000000" pitchFamily="2" charset="2"/>
              </a:rPr>
              <a:t>a,b</a:t>
            </a:r>
            <a:r>
              <a:rPr lang="en-US" altLang="zh-CN" b="1" dirty="0" err="1" smtClean="0">
                <a:solidFill>
                  <a:srgbClr val="000000"/>
                </a:solidFill>
                <a:latin typeface="STXinwei" panose="02010800040101010101" pitchFamily="2" charset="-122"/>
                <a:ea typeface="STXinwei" panose="02010800040101010101" pitchFamily="2" charset="-122"/>
                <a:sym typeface="Symbol" panose="05050102010706020507"/>
              </a:rPr>
              <a:t>V</a:t>
            </a:r>
            <a:r>
              <a:rPr lang="en-US" altLang="zh-CN" sz="2400" b="1" baseline="-25000" dirty="0" err="1" smtClean="0">
                <a:solidFill>
                  <a:srgbClr val="000000"/>
                </a:solidFill>
                <a:latin typeface="STXinwei" panose="02010800040101010101" pitchFamily="2" charset="-122"/>
                <a:ea typeface="STXinwei" panose="02010800040101010101" pitchFamily="2" charset="-122"/>
                <a:sym typeface="Symbol" panose="05050102010706020507"/>
              </a:rPr>
              <a:t>T</a:t>
            </a: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a:rPr>
              <a:t>转换成正则文法</a:t>
            </a:r>
            <a:endParaRPr lang="en-US" altLang="zh-CN" b="1" dirty="0" smtClean="0">
              <a:solidFill>
                <a:srgbClr val="000000"/>
              </a:solidFill>
              <a:latin typeface="STXinwei" panose="02010800040101010101" pitchFamily="2" charset="-122"/>
              <a:ea typeface="STXinwei" panose="02010800040101010101" pitchFamily="2" charset="-122"/>
              <a:sym typeface="Wingdings" panose="05000000000000000000" pitchFamily="2" charset="2"/>
            </a:endParaRPr>
          </a:p>
        </p:txBody>
      </p:sp>
      <p:sp>
        <p:nvSpPr>
          <p:cNvPr id="27652" name="灯片编号占位符 5"/>
          <p:cNvSpPr>
            <a:spLocks noGrp="1"/>
          </p:cNvSpPr>
          <p:nvPr>
            <p:ph type="sldNum" sz="quarter" idx="12"/>
          </p:nvPr>
        </p:nvSpPr>
        <p:spPr>
          <a:xfrm>
            <a:off x="7024688" y="6096000"/>
            <a:ext cx="1905000" cy="457200"/>
          </a:xfrm>
          <a:noFill/>
        </p:spPr>
        <p:txBody>
          <a:bodyPr/>
          <a:lstStyle/>
          <a:p>
            <a:fld id="{EFF50DF2-008C-4A85-A634-B98E1FE6D3D6}" type="slidenum">
              <a:rPr lang="en-US" altLang="zh-CN" smtClean="0"/>
              <a:t>24</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692696"/>
            <a:ext cx="7772400" cy="1143000"/>
          </a:xfrm>
        </p:spPr>
        <p:txBody>
          <a:bodyPr/>
          <a:lstStyle/>
          <a:p>
            <a:pPr lvl="1">
              <a:defRPr/>
            </a:pPr>
            <a:r>
              <a:rPr lang="zh-CN" altLang="en-US" sz="3200" b="1" dirty="0" smtClean="0">
                <a:solidFill>
                  <a:srgbClr val="000000"/>
                </a:solidFill>
                <a:latin typeface="STXinwei" panose="02010800040101010101" pitchFamily="2" charset="-122"/>
                <a:ea typeface="STXinwei" panose="02010800040101010101" pitchFamily="2" charset="-122"/>
              </a:rPr>
              <a:t>课堂练习：</a:t>
            </a:r>
            <a:r>
              <a:rPr lang="en-US" altLang="zh-CN" sz="3200" b="1" dirty="0" smtClean="0">
                <a:solidFill>
                  <a:srgbClr val="000000"/>
                </a:solidFill>
                <a:latin typeface="STXinwei" panose="02010800040101010101" pitchFamily="2" charset="-122"/>
                <a:ea typeface="STXinwei" panose="02010800040101010101" pitchFamily="2" charset="-122"/>
              </a:rPr>
              <a:t/>
            </a:r>
            <a:br>
              <a:rPr lang="en-US" altLang="zh-CN" sz="3200" b="1" dirty="0" smtClean="0">
                <a:solidFill>
                  <a:srgbClr val="000000"/>
                </a:solidFill>
                <a:latin typeface="STXinwei" panose="02010800040101010101" pitchFamily="2" charset="-122"/>
                <a:ea typeface="STXinwei" panose="02010800040101010101" pitchFamily="2" charset="-122"/>
              </a:rPr>
            </a:br>
            <a:r>
              <a:rPr lang="zh-CN" altLang="en-US" sz="3200" b="1" dirty="0" smtClean="0">
                <a:solidFill>
                  <a:srgbClr val="000000"/>
                </a:solidFill>
                <a:latin typeface="STXinwei" panose="02010800040101010101" pitchFamily="2" charset="-122"/>
                <a:ea typeface="STXinwei" panose="02010800040101010101" pitchFamily="2" charset="-122"/>
              </a:rPr>
              <a:t>求正规式</a:t>
            </a:r>
            <a:r>
              <a:rPr lang="en-US" altLang="zh-CN" sz="3200" b="1" dirty="0" smtClean="0">
                <a:solidFill>
                  <a:srgbClr val="000000"/>
                </a:solidFill>
                <a:latin typeface="STXinwei" panose="02010800040101010101" pitchFamily="2" charset="-122"/>
                <a:ea typeface="STXinwei" panose="02010800040101010101" pitchFamily="2" charset="-122"/>
              </a:rPr>
              <a:t>r=a(</a:t>
            </a:r>
            <a:r>
              <a:rPr lang="en-US" altLang="zh-CN" sz="3200" b="1" u="sng" dirty="0" err="1" smtClean="0">
                <a:solidFill>
                  <a:srgbClr val="000000"/>
                </a:solidFill>
                <a:latin typeface="STXinwei" panose="02010800040101010101" pitchFamily="2" charset="-122"/>
                <a:ea typeface="STXinwei" panose="02010800040101010101" pitchFamily="2" charset="-122"/>
              </a:rPr>
              <a:t>a|d</a:t>
            </a:r>
            <a:r>
              <a:rPr lang="en-US" altLang="zh-CN" sz="3200" b="1" dirty="0" smtClean="0">
                <a:solidFill>
                  <a:srgbClr val="000000"/>
                </a:solidFill>
                <a:latin typeface="STXinwei" panose="02010800040101010101" pitchFamily="2" charset="-122"/>
                <a:ea typeface="STXinwei" panose="02010800040101010101" pitchFamily="2" charset="-122"/>
              </a:rPr>
              <a:t>)*</a:t>
            </a:r>
            <a:r>
              <a:rPr lang="zh-CN" altLang="en-US" sz="3200" b="1" dirty="0" smtClean="0">
                <a:solidFill>
                  <a:srgbClr val="000000"/>
                </a:solidFill>
                <a:latin typeface="STXinwei" panose="02010800040101010101" pitchFamily="2" charset="-122"/>
                <a:ea typeface="STXinwei" panose="02010800040101010101" pitchFamily="2" charset="-122"/>
              </a:rPr>
              <a:t>对应的正规文法</a:t>
            </a:r>
            <a:r>
              <a:rPr lang="en-US" altLang="zh-CN" sz="3200" b="1" dirty="0" smtClean="0">
                <a:solidFill>
                  <a:srgbClr val="000000"/>
                </a:solidFill>
                <a:latin typeface="STXinwei" panose="02010800040101010101" pitchFamily="2" charset="-122"/>
                <a:ea typeface="STXinwei" panose="02010800040101010101" pitchFamily="2" charset="-122"/>
              </a:rPr>
              <a:t/>
            </a:r>
            <a:br>
              <a:rPr lang="en-US" altLang="zh-CN" sz="3200" b="1" dirty="0" smtClean="0">
                <a:solidFill>
                  <a:srgbClr val="000000"/>
                </a:solidFill>
                <a:latin typeface="STXinwei" panose="02010800040101010101" pitchFamily="2" charset="-122"/>
                <a:ea typeface="STXinwei" panose="02010800040101010101" pitchFamily="2" charset="-122"/>
              </a:rPr>
            </a:br>
            <a:endParaRPr lang="zh-CN" altLang="en-US" sz="3200" dirty="0"/>
          </a:p>
        </p:txBody>
      </p:sp>
      <p:sp>
        <p:nvSpPr>
          <p:cNvPr id="3" name="内容占位符 2"/>
          <p:cNvSpPr>
            <a:spLocks noGrp="1"/>
          </p:cNvSpPr>
          <p:nvPr>
            <p:ph idx="1"/>
          </p:nvPr>
        </p:nvSpPr>
        <p:spPr/>
        <p:txBody>
          <a:bodyPr/>
          <a:lstStyle/>
          <a:p>
            <a:pPr lvl="1">
              <a:defRPr/>
            </a:pPr>
            <a:endParaRPr lang="en-US" altLang="zh-CN" b="1" dirty="0" smtClean="0">
              <a:solidFill>
                <a:srgbClr val="000000"/>
              </a:solidFill>
              <a:latin typeface="STXinwei" panose="02010800040101010101" pitchFamily="2" charset="-122"/>
              <a:ea typeface="STXinwei" panose="02010800040101010101" pitchFamily="2" charset="-122"/>
            </a:endParaRPr>
          </a:p>
          <a:p>
            <a:pPr lvl="1">
              <a:defRPr/>
            </a:pPr>
            <a:r>
              <a:rPr lang="en-US" altLang="zh-CN" b="1" dirty="0" err="1" smtClean="0">
                <a:solidFill>
                  <a:srgbClr val="000000"/>
                </a:solidFill>
                <a:latin typeface="STXinwei" panose="02010800040101010101" pitchFamily="2" charset="-122"/>
                <a:ea typeface="STXinwei" panose="02010800040101010101" pitchFamily="2" charset="-122"/>
              </a:rPr>
              <a:t>S→aA</a:t>
            </a:r>
            <a:r>
              <a:rPr lang="en-US" altLang="zh-CN" b="1" dirty="0" smtClean="0">
                <a:solidFill>
                  <a:srgbClr val="000000"/>
                </a:solidFill>
                <a:latin typeface="STXinwei" panose="02010800040101010101" pitchFamily="2" charset="-122"/>
                <a:ea typeface="STXinwei" panose="02010800040101010101" pitchFamily="2" charset="-122"/>
              </a:rPr>
              <a:t>  </a:t>
            </a:r>
          </a:p>
          <a:p>
            <a:pPr lvl="1">
              <a:defRPr/>
            </a:pP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rPr>
              <a:t>A→(</a:t>
            </a:r>
            <a:r>
              <a:rPr lang="en-US" altLang="zh-CN" b="1" dirty="0" err="1" smtClean="0">
                <a:solidFill>
                  <a:schemeClr val="bg2">
                    <a:lumMod val="60000"/>
                    <a:lumOff val="40000"/>
                  </a:schemeClr>
                </a:solidFill>
                <a:latin typeface="STXinwei" panose="02010800040101010101" pitchFamily="2" charset="-122"/>
                <a:ea typeface="STXinwei" panose="02010800040101010101" pitchFamily="2" charset="-122"/>
              </a:rPr>
              <a:t>a|d</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rPr>
              <a:t>)*     A→ (</a:t>
            </a:r>
            <a:r>
              <a:rPr lang="en-US" altLang="zh-CN" b="1" dirty="0" err="1" smtClean="0">
                <a:solidFill>
                  <a:schemeClr val="bg2">
                    <a:lumMod val="60000"/>
                    <a:lumOff val="40000"/>
                  </a:schemeClr>
                </a:solidFill>
                <a:latin typeface="STXinwei" panose="02010800040101010101" pitchFamily="2" charset="-122"/>
                <a:ea typeface="STXinwei" panose="02010800040101010101" pitchFamily="2" charset="-122"/>
              </a:rPr>
              <a:t>a|d</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rPr>
              <a:t>)B |</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sym typeface="Symbol" panose="05050102010706020507" pitchFamily="18" charset="2"/>
              </a:rPr>
              <a:t>    B</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rPr>
              <a:t>→(</a:t>
            </a:r>
            <a:r>
              <a:rPr lang="en-US" altLang="zh-CN" b="1" dirty="0" err="1" smtClean="0">
                <a:solidFill>
                  <a:schemeClr val="bg2">
                    <a:lumMod val="60000"/>
                    <a:lumOff val="40000"/>
                  </a:schemeClr>
                </a:solidFill>
                <a:latin typeface="STXinwei" panose="02010800040101010101" pitchFamily="2" charset="-122"/>
                <a:ea typeface="STXinwei" panose="02010800040101010101" pitchFamily="2" charset="-122"/>
              </a:rPr>
              <a:t>a|d</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rPr>
              <a:t>)B |</a:t>
            </a:r>
            <a:r>
              <a:rPr lang="en-US" altLang="zh-CN" b="1" dirty="0" smtClean="0">
                <a:solidFill>
                  <a:schemeClr val="bg2">
                    <a:lumMod val="60000"/>
                    <a:lumOff val="40000"/>
                  </a:schemeClr>
                </a:solidFill>
                <a:latin typeface="STXinwei" panose="02010800040101010101" pitchFamily="2" charset="-122"/>
                <a:ea typeface="STXinwei" panose="02010800040101010101" pitchFamily="2" charset="-122"/>
                <a:sym typeface="Symbol" panose="05050102010706020507" pitchFamily="18" charset="2"/>
              </a:rPr>
              <a:t> </a:t>
            </a: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  </a:t>
            </a:r>
          </a:p>
          <a:p>
            <a:pPr lvl="1">
              <a:defRPr/>
            </a:pP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 </a:t>
            </a:r>
            <a:r>
              <a:rPr lang="en-US" altLang="zh-CN" b="1" dirty="0" smtClean="0">
                <a:solidFill>
                  <a:srgbClr val="000000"/>
                </a:solidFill>
                <a:latin typeface="STXinwei" panose="02010800040101010101" pitchFamily="2" charset="-122"/>
                <a:ea typeface="STXinwei" panose="02010800040101010101" pitchFamily="2" charset="-122"/>
              </a:rPr>
              <a:t>A→ </a:t>
            </a:r>
            <a:r>
              <a:rPr lang="en-US" altLang="zh-CN" b="1" dirty="0" err="1" smtClean="0">
                <a:solidFill>
                  <a:srgbClr val="000000"/>
                </a:solidFill>
                <a:latin typeface="STXinwei" panose="02010800040101010101" pitchFamily="2" charset="-122"/>
                <a:ea typeface="STXinwei" panose="02010800040101010101" pitchFamily="2" charset="-122"/>
              </a:rPr>
              <a:t>aB|dB</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   </a:t>
            </a:r>
          </a:p>
          <a:p>
            <a:pPr lvl="1">
              <a:defRPr/>
            </a:pP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 </a:t>
            </a:r>
            <a:r>
              <a:rPr lang="en-US" altLang="zh-CN" b="1" dirty="0" err="1" smtClean="0">
                <a:solidFill>
                  <a:srgbClr val="000000"/>
                </a:solidFill>
                <a:latin typeface="STXinwei" panose="02010800040101010101" pitchFamily="2" charset="-122"/>
                <a:ea typeface="STXinwei" panose="02010800040101010101" pitchFamily="2" charset="-122"/>
                <a:sym typeface="Symbol" panose="05050102010706020507" pitchFamily="18" charset="2"/>
              </a:rPr>
              <a:t>B</a:t>
            </a:r>
            <a:r>
              <a:rPr lang="en-US" altLang="zh-CN" b="1" dirty="0" err="1" smtClean="0">
                <a:solidFill>
                  <a:srgbClr val="000000"/>
                </a:solidFill>
                <a:latin typeface="STXinwei" panose="02010800040101010101" pitchFamily="2" charset="-122"/>
                <a:ea typeface="STXinwei" panose="02010800040101010101" pitchFamily="2" charset="-122"/>
              </a:rPr>
              <a:t>→aB|dB</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 </a:t>
            </a:r>
            <a:r>
              <a:rPr lang="en-US" altLang="zh-CN" b="1" dirty="0" smtClean="0">
                <a:solidFill>
                  <a:srgbClr val="000000"/>
                </a:solidFill>
                <a:latin typeface="STXinwei" panose="02010800040101010101" pitchFamily="2" charset="-122"/>
                <a:ea typeface="STXinwei" panose="02010800040101010101" pitchFamily="2" charset="-122"/>
              </a:rPr>
              <a:t>  </a:t>
            </a:r>
          </a:p>
          <a:p>
            <a:endParaRPr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3200" b="1" smtClean="0">
                <a:solidFill>
                  <a:schemeClr val="tx1"/>
                </a:solidFill>
              </a:rPr>
              <a:t>(2)</a:t>
            </a:r>
            <a:r>
              <a:rPr lang="zh-CN" altLang="en-US" sz="3200" b="1" smtClean="0">
                <a:solidFill>
                  <a:schemeClr val="tx1"/>
                </a:solidFill>
              </a:rPr>
              <a:t>正规文法转换成正规式</a:t>
            </a:r>
          </a:p>
        </p:txBody>
      </p:sp>
      <p:sp>
        <p:nvSpPr>
          <p:cNvPr id="28675" name="内容占位符 2"/>
          <p:cNvSpPr>
            <a:spLocks noGrp="1"/>
          </p:cNvSpPr>
          <p:nvPr>
            <p:ph idx="1"/>
          </p:nvPr>
        </p:nvSpPr>
        <p:spPr>
          <a:xfrm>
            <a:off x="827584" y="1571625"/>
            <a:ext cx="8316415" cy="4929209"/>
          </a:xfrm>
        </p:spPr>
        <p:txBody>
          <a:bodyPr/>
          <a:lstStyle/>
          <a:p>
            <a:pPr>
              <a:buFont typeface="Monotype Sorts" pitchFamily="2" charset="2"/>
              <a:buNone/>
            </a:pPr>
            <a:r>
              <a:rPr lang="zh-CN" altLang="en-US" sz="2800" dirty="0" smtClean="0">
                <a:latin typeface="STXinwei" panose="02010800040101010101" pitchFamily="2" charset="-122"/>
                <a:ea typeface="STXinwei" panose="02010800040101010101" pitchFamily="2" charset="-122"/>
              </a:rPr>
              <a:t>将</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上的正则文法</a:t>
            </a:r>
            <a:r>
              <a:rPr lang="en-US" altLang="zh-CN" sz="2800" b="1" dirty="0" smtClean="0">
                <a:solidFill>
                  <a:srgbClr val="000000"/>
                </a:solidFill>
                <a:latin typeface="STXinwei" panose="02010800040101010101" pitchFamily="2" charset="-122"/>
                <a:ea typeface="STXinwei" panose="02010800040101010101" pitchFamily="2" charset="-122"/>
              </a:rPr>
              <a:t>G= (V</a:t>
            </a:r>
            <a:r>
              <a:rPr lang="en-US" altLang="zh-CN" sz="2800" b="1" baseline="-25000" dirty="0" smtClean="0">
                <a:solidFill>
                  <a:srgbClr val="000000"/>
                </a:solidFill>
                <a:latin typeface="STXinwei" panose="02010800040101010101" pitchFamily="2" charset="-122"/>
                <a:ea typeface="STXinwei" panose="02010800040101010101" pitchFamily="2" charset="-122"/>
              </a:rPr>
              <a:t>N</a:t>
            </a:r>
            <a:r>
              <a:rPr lang="en-US" altLang="zh-CN" sz="2800" b="1" dirty="0" smtClean="0">
                <a:solidFill>
                  <a:srgbClr val="000000"/>
                </a:solidFill>
                <a:latin typeface="STXinwei" panose="02010800040101010101" pitchFamily="2" charset="-122"/>
                <a:ea typeface="STXinwei" panose="02010800040101010101" pitchFamily="2" charset="-122"/>
              </a:rPr>
              <a:t>,V</a:t>
            </a:r>
            <a:r>
              <a:rPr lang="en-US" altLang="zh-CN" sz="2800" b="1" baseline="-25000" dirty="0" smtClean="0">
                <a:solidFill>
                  <a:srgbClr val="000000"/>
                </a:solidFill>
                <a:latin typeface="STXinwei" panose="02010800040101010101" pitchFamily="2" charset="-122"/>
                <a:ea typeface="STXinwei" panose="02010800040101010101" pitchFamily="2" charset="-122"/>
              </a:rPr>
              <a:t>T</a:t>
            </a:r>
            <a:r>
              <a:rPr lang="en-US" altLang="zh-CN" sz="2800" b="1" dirty="0" smtClean="0">
                <a:solidFill>
                  <a:srgbClr val="000000"/>
                </a:solidFill>
                <a:latin typeface="STXinwei" panose="02010800040101010101" pitchFamily="2" charset="-122"/>
                <a:ea typeface="STXinwei" panose="02010800040101010101" pitchFamily="2" charset="-122"/>
              </a:rPr>
              <a:t>, S, P)</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转换成</a:t>
            </a:r>
            <a:r>
              <a:rPr lang="zh-CN" altLang="en-US"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正规式</a:t>
            </a:r>
            <a:r>
              <a:rPr lang="en-US" altLang="zh-CN"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r</a:t>
            </a:r>
            <a:endParaRPr lang="en-US" altLang="zh-CN" sz="2800" b="1" dirty="0" smtClean="0">
              <a:solidFill>
                <a:srgbClr val="FF0000"/>
              </a:solidFill>
              <a:latin typeface="STXinwei" panose="02010800040101010101" pitchFamily="2" charset="-122"/>
              <a:ea typeface="STXinwei" panose="02010800040101010101" pitchFamily="2" charset="-122"/>
            </a:endParaRPr>
          </a:p>
          <a:p>
            <a:pPr lvl="1"/>
            <a:r>
              <a:rPr lang="zh-CN" altLang="en-US" b="1" dirty="0" smtClean="0">
                <a:solidFill>
                  <a:srgbClr val="000000"/>
                </a:solidFill>
                <a:latin typeface="STXinwei" panose="02010800040101010101" pitchFamily="2" charset="-122"/>
                <a:ea typeface="STXinwei" panose="02010800040101010101" pitchFamily="2" charset="-122"/>
              </a:rPr>
              <a:t>令</a:t>
            </a:r>
            <a:r>
              <a:rPr lang="en-US" altLang="zh-CN" b="1" dirty="0" smtClean="0">
                <a:solidFill>
                  <a:srgbClr val="000000"/>
                </a:solidFill>
                <a:latin typeface="STXinwei" panose="02010800040101010101" pitchFamily="2" charset="-122"/>
                <a:ea typeface="STXinwei" panose="02010800040101010101" pitchFamily="2" charset="-122"/>
              </a:rPr>
              <a:t>V</a:t>
            </a:r>
            <a:r>
              <a:rPr lang="en-US" altLang="zh-CN" b="1" baseline="-25000" dirty="0" smtClean="0">
                <a:solidFill>
                  <a:srgbClr val="000000"/>
                </a:solidFill>
                <a:latin typeface="STXinwei" panose="02010800040101010101" pitchFamily="2" charset="-122"/>
                <a:ea typeface="STXinwei" panose="02010800040101010101" pitchFamily="2" charset="-122"/>
              </a:rPr>
              <a:t>T</a:t>
            </a:r>
            <a:r>
              <a:rPr lang="en-US" altLang="zh-CN" b="1" dirty="0" smtClean="0">
                <a:solidFill>
                  <a:srgbClr val="000000"/>
                </a:solidFill>
                <a:latin typeface="STXinwei" panose="02010800040101010101" pitchFamily="2" charset="-122"/>
                <a:ea typeface="STXinwei" panose="02010800040101010101" pitchFamily="2" charset="-122"/>
              </a:rPr>
              <a:t>=</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endParaRPr lang="en-US" altLang="zh-CN" b="1" baseline="-25000" dirty="0" smtClean="0">
              <a:solidFill>
                <a:srgbClr val="000000"/>
              </a:solidFill>
              <a:latin typeface="STXinwei" panose="02010800040101010101" pitchFamily="2" charset="-122"/>
              <a:ea typeface="STXinwei" panose="02010800040101010101" pitchFamily="2" charset="-122"/>
            </a:endParaRPr>
          </a:p>
          <a:p>
            <a:pPr lvl="2"/>
            <a:r>
              <a:rPr lang="en-US" altLang="zh-CN" b="1" dirty="0" smtClean="0">
                <a:solidFill>
                  <a:srgbClr val="000000"/>
                </a:solidFill>
                <a:latin typeface="STXinwei" panose="02010800040101010101" pitchFamily="2" charset="-122"/>
                <a:ea typeface="STXinwei" panose="02010800040101010101" pitchFamily="2" charset="-122"/>
              </a:rPr>
              <a:t>S</a:t>
            </a:r>
            <a:r>
              <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a:t>
            </a:r>
            <a:r>
              <a:rPr lang="en-US" altLang="zh-CN" dirty="0" smtClean="0">
                <a:latin typeface="STXinwei" panose="02010800040101010101" pitchFamily="2" charset="-122"/>
                <a:ea typeface="STXinwei" panose="02010800040101010101" pitchFamily="2" charset="-122"/>
                <a:sym typeface="Symbol" panose="05050102010706020507" pitchFamily="18" charset="2"/>
              </a:rPr>
              <a:t>r</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endParaRPr lang="en-US" altLang="zh-CN" dirty="0" smtClean="0">
              <a:latin typeface="STXinwei" panose="02010800040101010101" pitchFamily="2" charset="-122"/>
              <a:ea typeface="STXinwei" panose="02010800040101010101" pitchFamily="2" charset="-122"/>
              <a:sym typeface="Symbol" panose="05050102010706020507" pitchFamily="18" charset="2"/>
            </a:endParaRPr>
          </a:p>
          <a:p>
            <a:pPr lvl="2"/>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b="1" dirty="0" err="1" smtClean="0">
                <a:solidFill>
                  <a:srgbClr val="000000"/>
                </a:solidFill>
                <a:latin typeface="STXinwei" panose="02010800040101010101" pitchFamily="2" charset="-122"/>
                <a:ea typeface="STXinwei" panose="02010800040101010101" pitchFamily="2" charset="-122"/>
              </a:rPr>
              <a:t>A→xB</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B→y</a:t>
            </a:r>
            <a:r>
              <a:rPr lang="zh-CN" altLang="en-US" b="1" dirty="0" smtClean="0">
                <a:solidFill>
                  <a:srgbClr val="000000"/>
                </a:solidFill>
                <a:latin typeface="STXinwei" panose="02010800040101010101" pitchFamily="2" charset="-122"/>
                <a:ea typeface="STXinwei" panose="02010800040101010101" pitchFamily="2" charset="-122"/>
              </a:rPr>
              <a:t>规则</a:t>
            </a: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，定义一个正则式</a:t>
            </a:r>
            <a:r>
              <a:rPr lang="en-US" altLang="zh-CN" b="1" dirty="0" smtClean="0">
                <a:solidFill>
                  <a:srgbClr val="000000"/>
                </a:solidFill>
                <a:latin typeface="STXinwei" panose="02010800040101010101" pitchFamily="2" charset="-122"/>
                <a:ea typeface="STXinwei" panose="02010800040101010101" pitchFamily="2" charset="-122"/>
              </a:rPr>
              <a:t>A=</a:t>
            </a:r>
            <a:r>
              <a:rPr lang="en-US" altLang="zh-CN" b="1" dirty="0" err="1" smtClean="0">
                <a:solidFill>
                  <a:srgbClr val="000000"/>
                </a:solidFill>
                <a:latin typeface="STXinwei" panose="02010800040101010101" pitchFamily="2" charset="-122"/>
                <a:ea typeface="STXinwei" panose="02010800040101010101" pitchFamily="2" charset="-122"/>
              </a:rPr>
              <a:t>xy</a:t>
            </a:r>
            <a:r>
              <a:rPr lang="en-US" altLang="zh-CN" b="1" dirty="0" smtClean="0">
                <a:solidFill>
                  <a:srgbClr val="000000"/>
                </a:solidFill>
                <a:latin typeface="STXinwei" panose="02010800040101010101" pitchFamily="2" charset="-122"/>
                <a:ea typeface="STXinwei" panose="02010800040101010101" pitchFamily="2" charset="-122"/>
              </a:rPr>
              <a:t>,</a:t>
            </a:r>
            <a:endPar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endParaRPr>
          </a:p>
          <a:p>
            <a:pPr lvl="2"/>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b="1" dirty="0" err="1" smtClean="0">
                <a:solidFill>
                  <a:srgbClr val="FF0000"/>
                </a:solidFill>
                <a:latin typeface="STXinwei" panose="02010800040101010101" pitchFamily="2" charset="-122"/>
                <a:ea typeface="STXinwei" panose="02010800040101010101" pitchFamily="2" charset="-122"/>
              </a:rPr>
              <a:t>A→xA|y</a:t>
            </a:r>
            <a:r>
              <a:rPr lang="zh-CN" altLang="en-US" b="1" dirty="0" smtClean="0">
                <a:solidFill>
                  <a:srgbClr val="FF0000"/>
                </a:solidFill>
                <a:latin typeface="STXinwei" panose="02010800040101010101" pitchFamily="2" charset="-122"/>
                <a:ea typeface="STXinwei" panose="02010800040101010101" pitchFamily="2" charset="-122"/>
              </a:rPr>
              <a:t>规则，定义</a:t>
            </a:r>
            <a:r>
              <a:rPr lang="en-US" altLang="zh-CN" b="1" dirty="0" smtClean="0">
                <a:solidFill>
                  <a:srgbClr val="FF0000"/>
                </a:solidFill>
                <a:latin typeface="STXinwei" panose="02010800040101010101" pitchFamily="2" charset="-122"/>
                <a:ea typeface="STXinwei" panose="02010800040101010101" pitchFamily="2" charset="-122"/>
              </a:rPr>
              <a:t>A=</a:t>
            </a:r>
            <a:r>
              <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x*y</a:t>
            </a:r>
            <a:r>
              <a:rPr lang="zh-CN" altLang="en-US"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正则式</a:t>
            </a:r>
            <a:endParaRPr lang="en-US" altLang="zh-CN" b="1" dirty="0" smtClean="0">
              <a:solidFill>
                <a:srgbClr val="FF0000"/>
              </a:solidFill>
              <a:latin typeface="STXinwei" panose="02010800040101010101" pitchFamily="2" charset="-122"/>
              <a:ea typeface="STXinwei" panose="02010800040101010101" pitchFamily="2" charset="-122"/>
              <a:sym typeface="Symbol" panose="05050102010706020507" pitchFamily="18" charset="2"/>
            </a:endParaRPr>
          </a:p>
          <a:p>
            <a:pPr lvl="2"/>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对于规则</a:t>
            </a:r>
            <a:r>
              <a:rPr lang="en-US" altLang="zh-CN" b="1" dirty="0" err="1" smtClean="0">
                <a:solidFill>
                  <a:srgbClr val="000000"/>
                </a:solidFill>
                <a:latin typeface="STXinwei" panose="02010800040101010101" pitchFamily="2" charset="-122"/>
                <a:ea typeface="STXinwei" panose="02010800040101010101" pitchFamily="2" charset="-122"/>
              </a:rPr>
              <a:t>A→x|y</a:t>
            </a:r>
            <a:r>
              <a:rPr lang="en-US" altLang="zh-CN" b="1" dirty="0" smtClean="0">
                <a:solidFill>
                  <a:srgbClr val="000000"/>
                </a:solidFill>
                <a:latin typeface="STXinwei" panose="02010800040101010101" pitchFamily="2" charset="-122"/>
                <a:ea typeface="STXinwei" panose="02010800040101010101" pitchFamily="2" charset="-122"/>
              </a:rPr>
              <a:t>,</a:t>
            </a:r>
            <a:r>
              <a:rPr lang="zh-CN" altLang="en-US" b="1" dirty="0" smtClean="0">
                <a:solidFill>
                  <a:srgbClr val="000000"/>
                </a:solidFill>
                <a:latin typeface="STXinwei" panose="02010800040101010101" pitchFamily="2" charset="-122"/>
                <a:ea typeface="STXinwei" panose="02010800040101010101" pitchFamily="2" charset="-122"/>
              </a:rPr>
              <a:t>定义</a:t>
            </a:r>
            <a:r>
              <a:rPr lang="en-US" altLang="zh-CN" b="1" dirty="0" smtClean="0">
                <a:solidFill>
                  <a:srgbClr val="000000"/>
                </a:solidFill>
                <a:latin typeface="STXinwei" panose="02010800040101010101" pitchFamily="2" charset="-122"/>
                <a:ea typeface="STXinwei" panose="02010800040101010101" pitchFamily="2" charset="-122"/>
              </a:rPr>
              <a:t>A=</a:t>
            </a:r>
            <a:r>
              <a:rPr lang="en-US" altLang="zh-CN" b="1" dirty="0" err="1" smtClean="0">
                <a:solidFill>
                  <a:srgbClr val="000000"/>
                </a:solidFill>
                <a:latin typeface="STXinwei" panose="02010800040101010101" pitchFamily="2" charset="-122"/>
                <a:ea typeface="STXinwei" panose="02010800040101010101" pitchFamily="2" charset="-122"/>
                <a:sym typeface="Symbol" panose="05050102010706020507" pitchFamily="18" charset="2"/>
              </a:rPr>
              <a:t>x|y</a:t>
            </a: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正则式</a:t>
            </a:r>
            <a:endParaRPr lang="en-US" altLang="zh-CN" b="1" baseline="-25000" dirty="0" smtClean="0">
              <a:solidFill>
                <a:srgbClr val="000000"/>
              </a:solidFill>
              <a:latin typeface="STXinwei" panose="02010800040101010101" pitchFamily="2" charset="-122"/>
              <a:ea typeface="STXinwei" panose="02010800040101010101" pitchFamily="2" charset="-122"/>
            </a:endParaRPr>
          </a:p>
          <a:p>
            <a:pPr lvl="1"/>
            <a:r>
              <a:rPr lang="zh-CN" altLang="en-US" b="1" dirty="0" smtClean="0">
                <a:solidFill>
                  <a:srgbClr val="000000"/>
                </a:solidFill>
                <a:latin typeface="STXinwei" panose="02010800040101010101" pitchFamily="2" charset="-122"/>
                <a:ea typeface="STXinwei" panose="02010800040101010101" pitchFamily="2" charset="-122"/>
              </a:rPr>
              <a:t>例子</a:t>
            </a:r>
            <a:r>
              <a:rPr lang="en-US" altLang="zh-CN" b="1" dirty="0" smtClean="0">
                <a:solidFill>
                  <a:srgbClr val="000000"/>
                </a:solidFill>
                <a:latin typeface="STXinwei" panose="02010800040101010101" pitchFamily="2" charset="-122"/>
                <a:ea typeface="STXinwei" panose="02010800040101010101" pitchFamily="2" charset="-122"/>
              </a:rPr>
              <a:t>:</a:t>
            </a:r>
            <a:r>
              <a:rPr lang="zh-CN" altLang="en-US" b="1" dirty="0" smtClean="0">
                <a:solidFill>
                  <a:srgbClr val="000000"/>
                </a:solidFill>
                <a:latin typeface="STXinwei" panose="02010800040101010101" pitchFamily="2" charset="-122"/>
                <a:ea typeface="STXinwei" panose="02010800040101010101" pitchFamily="2" charset="-122"/>
              </a:rPr>
              <a:t>对于文法</a:t>
            </a:r>
            <a:r>
              <a:rPr lang="en-US" altLang="zh-CN" b="1" dirty="0" smtClean="0">
                <a:solidFill>
                  <a:srgbClr val="000000"/>
                </a:solidFill>
                <a:latin typeface="STXinwei" panose="02010800040101010101" pitchFamily="2" charset="-122"/>
                <a:ea typeface="STXinwei" panose="02010800040101010101" pitchFamily="2" charset="-122"/>
              </a:rPr>
              <a:t>G[S]</a:t>
            </a:r>
          </a:p>
          <a:p>
            <a:pPr lvl="1"/>
            <a:r>
              <a:rPr lang="en-US" altLang="zh-CN" b="1" dirty="0" err="1" smtClean="0">
                <a:solidFill>
                  <a:srgbClr val="000000"/>
                </a:solidFill>
                <a:latin typeface="STXinwei" panose="02010800040101010101" pitchFamily="2" charset="-122"/>
                <a:ea typeface="STXinwei" panose="02010800040101010101" pitchFamily="2" charset="-122"/>
              </a:rPr>
              <a:t>S→aA|a</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A→</a:t>
            </a:r>
            <a:r>
              <a:rPr lang="en-US" altLang="zh-CN" dirty="0" err="1" smtClean="0">
                <a:solidFill>
                  <a:srgbClr val="000000"/>
                </a:solidFill>
                <a:latin typeface="STXinwei" panose="02010800040101010101" pitchFamily="2" charset="-122"/>
                <a:ea typeface="STXinwei" panose="02010800040101010101" pitchFamily="2" charset="-122"/>
              </a:rPr>
              <a:t>aA|dA|a|d</a:t>
            </a:r>
            <a:r>
              <a:rPr lang="zh-CN" altLang="en-US" dirty="0" smtClean="0">
                <a:solidFill>
                  <a:srgbClr val="000000"/>
                </a:solidFill>
                <a:latin typeface="STXinwei" panose="02010800040101010101" pitchFamily="2" charset="-122"/>
                <a:ea typeface="STXinwei" panose="02010800040101010101" pitchFamily="2" charset="-122"/>
              </a:rPr>
              <a:t>对应</a:t>
            </a:r>
            <a:r>
              <a:rPr lang="zh-CN" altLang="en-US" b="1" dirty="0" smtClean="0">
                <a:solidFill>
                  <a:srgbClr val="000000"/>
                </a:solidFill>
                <a:latin typeface="STXinwei" panose="02010800040101010101" pitchFamily="2" charset="-122"/>
                <a:ea typeface="STXinwei" panose="02010800040101010101" pitchFamily="2" charset="-122"/>
              </a:rPr>
              <a:t>的</a:t>
            </a:r>
            <a:r>
              <a:rPr lang="zh-CN" altLang="en-US"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rPr>
              <a:t>正则式为</a:t>
            </a:r>
            <a:endParaRPr lang="en-US" altLang="zh-CN" b="1" dirty="0" smtClean="0">
              <a:solidFill>
                <a:srgbClr val="000000"/>
              </a:solidFill>
              <a:latin typeface="STXinwei" panose="02010800040101010101" pitchFamily="2" charset="-122"/>
              <a:ea typeface="STXinwei" panose="02010800040101010101" pitchFamily="2" charset="-122"/>
              <a:sym typeface="Symbol" panose="05050102010706020507" pitchFamily="18" charset="2"/>
            </a:endParaRPr>
          </a:p>
          <a:p>
            <a:pPr lvl="1"/>
            <a:r>
              <a:rPr lang="en-US" altLang="zh-CN" b="1" dirty="0" smtClean="0">
                <a:solidFill>
                  <a:srgbClr val="000000"/>
                </a:solidFill>
                <a:latin typeface="STXinwei" panose="02010800040101010101" pitchFamily="2" charset="-122"/>
                <a:ea typeface="STXinwei" panose="02010800040101010101" pitchFamily="2" charset="-122"/>
              </a:rPr>
              <a:t>A→(</a:t>
            </a:r>
            <a:r>
              <a:rPr lang="en-US" altLang="zh-CN" dirty="0" err="1" smtClean="0">
                <a:solidFill>
                  <a:srgbClr val="000000"/>
                </a:solidFill>
                <a:latin typeface="STXinwei" panose="02010800040101010101" pitchFamily="2" charset="-122"/>
                <a:ea typeface="STXinwei" panose="02010800040101010101" pitchFamily="2" charset="-122"/>
              </a:rPr>
              <a:t>a|d</a:t>
            </a:r>
            <a:r>
              <a:rPr lang="en-US" altLang="zh-CN" dirty="0" smtClean="0">
                <a:solidFill>
                  <a:srgbClr val="000000"/>
                </a:solidFill>
                <a:latin typeface="STXinwei" panose="02010800040101010101" pitchFamily="2" charset="-122"/>
                <a:ea typeface="STXinwei" panose="02010800040101010101" pitchFamily="2" charset="-122"/>
              </a:rPr>
              <a:t>)A|(</a:t>
            </a:r>
            <a:r>
              <a:rPr lang="en-US" altLang="zh-CN" dirty="0" err="1" smtClean="0">
                <a:solidFill>
                  <a:srgbClr val="000000"/>
                </a:solidFill>
                <a:latin typeface="STXinwei" panose="02010800040101010101" pitchFamily="2" charset="-122"/>
                <a:ea typeface="STXinwei" panose="02010800040101010101" pitchFamily="2" charset="-122"/>
              </a:rPr>
              <a:t>a|d</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a|d</a:t>
            </a:r>
            <a:r>
              <a:rPr lang="en-US" altLang="zh-CN" b="1" dirty="0" smtClean="0">
                <a:solidFill>
                  <a:srgbClr val="000000"/>
                </a:solidFill>
                <a:latin typeface="STXinwei" panose="02010800040101010101" pitchFamily="2" charset="-122"/>
                <a:ea typeface="STXinwei" panose="02010800040101010101" pitchFamily="2" charset="-122"/>
              </a:rPr>
              <a:t>)</a:t>
            </a:r>
            <a:r>
              <a:rPr lang="en-US" altLang="zh-CN"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a|d</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a|d</a:t>
            </a:r>
            <a:r>
              <a:rPr lang="en-US" altLang="zh-CN" b="1" dirty="0" smtClean="0">
                <a:solidFill>
                  <a:srgbClr val="000000"/>
                </a:solidFill>
                <a:latin typeface="STXinwei" panose="02010800040101010101" pitchFamily="2" charset="-122"/>
                <a:ea typeface="STXinwei" panose="02010800040101010101" pitchFamily="2" charset="-122"/>
              </a:rPr>
              <a:t>)</a:t>
            </a:r>
            <a:r>
              <a:rPr lang="en-US" altLang="zh-CN" dirty="0" smtClean="0">
                <a:solidFill>
                  <a:srgbClr val="000000"/>
                </a:solidFill>
                <a:latin typeface="STXinwei" panose="02010800040101010101" pitchFamily="2" charset="-122"/>
                <a:ea typeface="STXinwei" panose="02010800040101010101" pitchFamily="2" charset="-122"/>
              </a:rPr>
              <a:t> </a:t>
            </a:r>
            <a:r>
              <a:rPr lang="en-US" altLang="zh-CN" baseline="30000" dirty="0" smtClean="0">
                <a:solidFill>
                  <a:srgbClr val="000000"/>
                </a:solidFill>
                <a:latin typeface="STXinwei" panose="02010800040101010101" pitchFamily="2" charset="-122"/>
                <a:ea typeface="STXinwei" panose="02010800040101010101" pitchFamily="2" charset="-122"/>
              </a:rPr>
              <a:t>+</a:t>
            </a:r>
            <a:endParaRPr lang="en-US" altLang="zh-CN" b="1" baseline="30000" dirty="0" smtClean="0">
              <a:solidFill>
                <a:srgbClr val="000000"/>
              </a:solidFill>
              <a:latin typeface="STXinwei" panose="02010800040101010101" pitchFamily="2" charset="-122"/>
              <a:ea typeface="STXinwei" panose="02010800040101010101" pitchFamily="2" charset="-122"/>
              <a:sym typeface="Symbol" panose="05050102010706020507" pitchFamily="18" charset="2"/>
            </a:endParaRPr>
          </a:p>
          <a:p>
            <a:pPr lvl="1"/>
            <a:r>
              <a:rPr lang="en-US" altLang="zh-CN" dirty="0" smtClean="0">
                <a:solidFill>
                  <a:srgbClr val="000000"/>
                </a:solidFill>
                <a:latin typeface="STXinwei" panose="02010800040101010101" pitchFamily="2" charset="-122"/>
                <a:ea typeface="STXinwei" panose="02010800040101010101" pitchFamily="2" charset="-122"/>
              </a:rPr>
              <a:t>r=S=a(A|</a:t>
            </a:r>
            <a:r>
              <a:rPr lang="en-US" altLang="zh-CN" dirty="0" smtClean="0">
                <a:latin typeface="KaiTi" panose="02010609060101010101" pitchFamily="49" charset="-122"/>
                <a:ea typeface="KaiTi" panose="02010609060101010101" pitchFamily="49" charset="-122"/>
                <a:sym typeface="Symbol" panose="05050102010706020507" pitchFamily="18" charset="2"/>
              </a:rPr>
              <a:t></a:t>
            </a:r>
            <a:r>
              <a:rPr lang="en-US" altLang="zh-CN" dirty="0" smtClean="0">
                <a:solidFill>
                  <a:srgbClr val="000000"/>
                </a:solidFill>
                <a:latin typeface="STXinwei" panose="02010800040101010101" pitchFamily="2" charset="-122"/>
                <a:ea typeface="STXinwei" panose="02010800040101010101" pitchFamily="2" charset="-122"/>
              </a:rPr>
              <a:t>)=a</a:t>
            </a:r>
            <a:r>
              <a:rPr lang="en-US" altLang="zh-CN" b="1" dirty="0" smtClean="0">
                <a:solidFill>
                  <a:srgbClr val="000000"/>
                </a:solidFill>
                <a:latin typeface="STXinwei" panose="02010800040101010101" pitchFamily="2" charset="-122"/>
                <a:ea typeface="STXinwei" panose="02010800040101010101" pitchFamily="2" charset="-122"/>
              </a:rPr>
              <a:t> (</a:t>
            </a:r>
            <a:r>
              <a:rPr lang="en-US" altLang="zh-CN" b="1" dirty="0" err="1" smtClean="0">
                <a:solidFill>
                  <a:srgbClr val="000000"/>
                </a:solidFill>
                <a:latin typeface="STXinwei" panose="02010800040101010101" pitchFamily="2" charset="-122"/>
                <a:ea typeface="STXinwei" panose="02010800040101010101" pitchFamily="2" charset="-122"/>
              </a:rPr>
              <a:t>a|d</a:t>
            </a:r>
            <a:r>
              <a:rPr lang="en-US" altLang="zh-CN" b="1" dirty="0" smtClean="0">
                <a:solidFill>
                  <a:srgbClr val="000000"/>
                </a:solidFill>
                <a:latin typeface="STXinwei" panose="02010800040101010101" pitchFamily="2" charset="-122"/>
                <a:ea typeface="STXinwei" panose="02010800040101010101" pitchFamily="2" charset="-122"/>
              </a:rPr>
              <a:t>)</a:t>
            </a:r>
            <a:r>
              <a:rPr lang="en-US" altLang="zh-CN" dirty="0" smtClean="0">
                <a:solidFill>
                  <a:srgbClr val="000000"/>
                </a:solidFill>
                <a:latin typeface="STXinwei" panose="02010800040101010101" pitchFamily="2" charset="-122"/>
                <a:ea typeface="STXinwei" panose="02010800040101010101" pitchFamily="2" charset="-122"/>
              </a:rPr>
              <a:t> *</a:t>
            </a:r>
            <a:endParaRPr lang="en-US" altLang="zh-CN" b="1" dirty="0" smtClean="0">
              <a:solidFill>
                <a:srgbClr val="000000"/>
              </a:solidFill>
              <a:latin typeface="STXinwei" panose="02010800040101010101" pitchFamily="2" charset="-122"/>
              <a:ea typeface="STXinwei" panose="02010800040101010101" pitchFamily="2" charset="-122"/>
            </a:endParaRPr>
          </a:p>
        </p:txBody>
      </p:sp>
      <p:sp>
        <p:nvSpPr>
          <p:cNvPr id="28676" name="灯片编号占位符 5"/>
          <p:cNvSpPr>
            <a:spLocks noGrp="1"/>
          </p:cNvSpPr>
          <p:nvPr>
            <p:ph type="sldNum" sz="quarter" idx="12"/>
          </p:nvPr>
        </p:nvSpPr>
        <p:spPr>
          <a:noFill/>
        </p:spPr>
        <p:txBody>
          <a:bodyPr/>
          <a:lstStyle/>
          <a:p>
            <a:fld id="{327FBDDC-A240-4D47-895A-7A7C31FF3B78}" type="slidenum">
              <a:rPr lang="en-US" altLang="zh-CN" smtClean="0"/>
              <a:t>26</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000125" y="714375"/>
            <a:ext cx="7772400" cy="1143000"/>
          </a:xfrm>
        </p:spPr>
        <p:txBody>
          <a:bodyPr/>
          <a:lstStyle/>
          <a:p>
            <a:r>
              <a:rPr lang="zh-CN" altLang="en-US" dirty="0" smtClean="0">
                <a:solidFill>
                  <a:schemeClr val="tx1"/>
                </a:solidFill>
              </a:rPr>
              <a:t>课堂练习</a:t>
            </a:r>
            <a:r>
              <a:rPr lang="en-US" altLang="zh-CN" dirty="0" smtClean="0">
                <a:solidFill>
                  <a:schemeClr val="tx1"/>
                </a:solidFill>
              </a:rPr>
              <a:t>P65 ex8</a:t>
            </a:r>
            <a:br>
              <a:rPr lang="en-US" altLang="zh-CN" dirty="0" smtClean="0">
                <a:solidFill>
                  <a:schemeClr val="tx1"/>
                </a:solidFill>
              </a:rPr>
            </a:br>
            <a:endParaRPr lang="zh-CN" altLang="en-US" dirty="0" smtClean="0">
              <a:solidFill>
                <a:schemeClr val="tx1"/>
              </a:solidFill>
            </a:endParaRPr>
          </a:p>
        </p:txBody>
      </p:sp>
      <p:sp>
        <p:nvSpPr>
          <p:cNvPr id="3" name="内容占位符 2"/>
          <p:cNvSpPr>
            <a:spLocks noGrp="1"/>
          </p:cNvSpPr>
          <p:nvPr>
            <p:ph idx="1"/>
          </p:nvPr>
        </p:nvSpPr>
        <p:spPr>
          <a:xfrm>
            <a:off x="1000125" y="1571625"/>
            <a:ext cx="7772400" cy="2721471"/>
          </a:xfrm>
        </p:spPr>
        <p:txBody>
          <a:bodyPr/>
          <a:lstStyle/>
          <a:p>
            <a:r>
              <a:rPr lang="zh-CN" altLang="en-US" dirty="0" smtClean="0"/>
              <a:t>将正则文法转换成正规表达式</a:t>
            </a:r>
            <a:endParaRPr lang="en-US" altLang="zh-CN" dirty="0" smtClean="0"/>
          </a:p>
          <a:p>
            <a:r>
              <a:rPr lang="en-US" altLang="zh-CN" dirty="0" smtClean="0"/>
              <a:t>S=0A|1B</a:t>
            </a:r>
          </a:p>
          <a:p>
            <a:r>
              <a:rPr lang="en-US" altLang="zh-CN" dirty="0" smtClean="0"/>
              <a:t>A=1S|1</a:t>
            </a:r>
          </a:p>
          <a:p>
            <a:r>
              <a:rPr lang="en-US" altLang="zh-CN" dirty="0" smtClean="0"/>
              <a:t>B=0S|0</a:t>
            </a:r>
          </a:p>
        </p:txBody>
      </p:sp>
      <p:sp>
        <p:nvSpPr>
          <p:cNvPr id="29700" name="灯片编号占位符 5"/>
          <p:cNvSpPr>
            <a:spLocks noGrp="1"/>
          </p:cNvSpPr>
          <p:nvPr>
            <p:ph type="sldNum" sz="quarter" idx="12"/>
          </p:nvPr>
        </p:nvSpPr>
        <p:spPr>
          <a:noFill/>
        </p:spPr>
        <p:txBody>
          <a:bodyPr/>
          <a:lstStyle/>
          <a:p>
            <a:fld id="{B38F530F-1E60-4814-99A9-EE6ECD3A6976}" type="slidenum">
              <a:rPr lang="en-US" altLang="zh-CN" smtClean="0"/>
              <a:t>27</a:t>
            </a:fld>
            <a:endParaRPr lang="en-US" altLang="zh-CN" smtClean="0"/>
          </a:p>
        </p:txBody>
      </p:sp>
      <p:sp>
        <p:nvSpPr>
          <p:cNvPr id="5" name="矩形 4"/>
          <p:cNvSpPr/>
          <p:nvPr/>
        </p:nvSpPr>
        <p:spPr>
          <a:xfrm>
            <a:off x="1115616" y="4365104"/>
            <a:ext cx="7200800" cy="1384995"/>
          </a:xfrm>
          <a:prstGeom prst="rect">
            <a:avLst/>
          </a:prstGeom>
        </p:spPr>
        <p:txBody>
          <a:bodyPr wrap="square">
            <a:spAutoFit/>
          </a:bodyPr>
          <a:lstStyle/>
          <a:p>
            <a:r>
              <a:rPr lang="zh-CN" altLang="en-US" sz="2800" i="0" u="none" dirty="0" smtClean="0"/>
              <a:t>将 </a:t>
            </a:r>
            <a:r>
              <a:rPr lang="en-US" altLang="zh-CN" sz="2800" i="0" u="none" dirty="0" smtClean="0"/>
              <a:t>A</a:t>
            </a:r>
            <a:r>
              <a:rPr lang="zh-CN" altLang="en-US" sz="2800" i="0" u="none" dirty="0" smtClean="0"/>
              <a:t>、</a:t>
            </a:r>
            <a:r>
              <a:rPr lang="en-US" altLang="zh-CN" sz="2800" i="0" u="none" dirty="0" smtClean="0"/>
              <a:t>B </a:t>
            </a:r>
            <a:r>
              <a:rPr lang="zh-CN" altLang="en-US" sz="2800" i="0" u="none" dirty="0" smtClean="0"/>
              <a:t>产生式的右部代入 </a:t>
            </a:r>
            <a:r>
              <a:rPr lang="en-US" altLang="zh-CN" sz="2800" i="0" u="none" dirty="0" smtClean="0"/>
              <a:t>S </a:t>
            </a:r>
            <a:r>
              <a:rPr lang="zh-CN" altLang="en-US" sz="2800" i="0" u="none" dirty="0" smtClean="0"/>
              <a:t>中</a:t>
            </a:r>
          </a:p>
          <a:p>
            <a:r>
              <a:rPr lang="en-US" altLang="zh-CN" sz="2800" i="0" u="none" dirty="0" smtClean="0"/>
              <a:t>S=01S|01|10S|10=</a:t>
            </a:r>
            <a:r>
              <a:rPr lang="zh-CN" altLang="en-US" sz="2800" i="0" u="none" dirty="0" smtClean="0"/>
              <a:t>（</a:t>
            </a:r>
            <a:r>
              <a:rPr lang="en-US" altLang="zh-CN" sz="2800" i="0" u="none" dirty="0" smtClean="0"/>
              <a:t>01|10</a:t>
            </a:r>
            <a:r>
              <a:rPr lang="zh-CN" altLang="en-US" sz="2800" i="0" u="none" dirty="0" smtClean="0"/>
              <a:t>）</a:t>
            </a:r>
            <a:r>
              <a:rPr lang="en-US" altLang="zh-CN" sz="2800" i="0" u="none" dirty="0" smtClean="0"/>
              <a:t>S|</a:t>
            </a:r>
            <a:r>
              <a:rPr lang="zh-CN" altLang="en-US" sz="2800" i="0" u="none" dirty="0" smtClean="0"/>
              <a:t>（</a:t>
            </a:r>
            <a:r>
              <a:rPr lang="en-US" altLang="zh-CN" sz="2800" i="0" u="none" dirty="0" smtClean="0"/>
              <a:t>01|10</a:t>
            </a:r>
            <a:r>
              <a:rPr lang="zh-CN" altLang="en-US" sz="2800" i="0" u="none" dirty="0" smtClean="0"/>
              <a:t>）</a:t>
            </a:r>
          </a:p>
          <a:p>
            <a:r>
              <a:rPr lang="zh-CN" altLang="en-US" sz="2800" i="0" u="none" dirty="0" smtClean="0"/>
              <a:t>所以：</a:t>
            </a:r>
            <a:r>
              <a:rPr lang="en-US" altLang="zh-CN" sz="2800" i="0" u="none" dirty="0" smtClean="0"/>
              <a:t>r=S= (01|10) * (01|10)</a:t>
            </a:r>
            <a:endParaRPr lang="zh-CN" altLang="en-US" sz="2800" i="0" u="none" dirty="0" smtClean="0"/>
          </a:p>
        </p:txBody>
      </p:sp>
      <p:sp>
        <p:nvSpPr>
          <p:cNvPr id="2" name="矩形 1"/>
          <p:cNvSpPr/>
          <p:nvPr/>
        </p:nvSpPr>
        <p:spPr>
          <a:xfrm>
            <a:off x="3563888" y="2564904"/>
            <a:ext cx="4572000" cy="1077218"/>
          </a:xfrm>
          <a:prstGeom prst="rect">
            <a:avLst/>
          </a:prstGeom>
        </p:spPr>
        <p:txBody>
          <a:bodyPr>
            <a:spAutoFit/>
          </a:bodyPr>
          <a:lstStyle/>
          <a:p>
            <a:r>
              <a:rPr lang="zh-CN" altLang="en-US" dirty="0">
                <a:solidFill>
                  <a:srgbClr val="FF0000"/>
                </a:solidFill>
                <a:latin typeface="STXinwei" panose="02010800040101010101" pitchFamily="2" charset="-122"/>
                <a:ea typeface="STXinwei" panose="02010800040101010101" pitchFamily="2" charset="-122"/>
                <a:sym typeface="Symbol" panose="05050102010706020507" pitchFamily="18" charset="2"/>
              </a:rPr>
              <a:t>对于</a:t>
            </a:r>
            <a:r>
              <a:rPr lang="en-US" altLang="zh-CN" dirty="0" err="1">
                <a:solidFill>
                  <a:srgbClr val="FF0000"/>
                </a:solidFill>
                <a:latin typeface="STXinwei" panose="02010800040101010101" pitchFamily="2" charset="-122"/>
                <a:ea typeface="STXinwei" panose="02010800040101010101" pitchFamily="2" charset="-122"/>
              </a:rPr>
              <a:t>A→xA|y</a:t>
            </a:r>
            <a:r>
              <a:rPr lang="zh-CN" altLang="en-US" dirty="0">
                <a:solidFill>
                  <a:srgbClr val="FF0000"/>
                </a:solidFill>
                <a:latin typeface="STXinwei" panose="02010800040101010101" pitchFamily="2" charset="-122"/>
                <a:ea typeface="STXinwei" panose="02010800040101010101" pitchFamily="2" charset="-122"/>
              </a:rPr>
              <a:t>规则，定义</a:t>
            </a:r>
            <a:r>
              <a:rPr lang="en-US" altLang="zh-CN" dirty="0">
                <a:solidFill>
                  <a:srgbClr val="FF0000"/>
                </a:solidFill>
                <a:latin typeface="STXinwei" panose="02010800040101010101" pitchFamily="2" charset="-122"/>
                <a:ea typeface="STXinwei" panose="02010800040101010101" pitchFamily="2" charset="-122"/>
              </a:rPr>
              <a:t>A=</a:t>
            </a:r>
            <a:r>
              <a:rPr lang="en-US" altLang="zh-CN" dirty="0">
                <a:solidFill>
                  <a:srgbClr val="FF0000"/>
                </a:solidFill>
                <a:latin typeface="STXinwei" panose="02010800040101010101" pitchFamily="2" charset="-122"/>
                <a:ea typeface="STXinwei" panose="02010800040101010101" pitchFamily="2" charset="-122"/>
                <a:sym typeface="Symbol" panose="05050102010706020507" pitchFamily="18" charset="2"/>
              </a:rPr>
              <a:t>x*y</a:t>
            </a:r>
            <a:r>
              <a:rPr lang="zh-CN" altLang="en-US" dirty="0">
                <a:solidFill>
                  <a:srgbClr val="FF0000"/>
                </a:solidFill>
                <a:latin typeface="STXinwei" panose="02010800040101010101" pitchFamily="2" charset="-122"/>
                <a:ea typeface="STXinwei" panose="02010800040101010101" pitchFamily="2" charset="-122"/>
                <a:sym typeface="Symbol" panose="05050102010706020507" pitchFamily="18" charset="2"/>
              </a:rPr>
              <a:t>正则式</a:t>
            </a:r>
            <a:endParaRPr lang="zh-CN" alt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a:xfrm>
            <a:off x="990600" y="914400"/>
            <a:ext cx="7848600" cy="5334000"/>
          </a:xfrm>
        </p:spPr>
        <p:txBody>
          <a:bodyPr/>
          <a:lstStyle/>
          <a:p>
            <a:pPr eaLnBrk="1" hangingPunct="1">
              <a:spcBef>
                <a:spcPct val="0"/>
              </a:spcBef>
              <a:buFont typeface="Monotype Sorts" pitchFamily="2" charset="2"/>
              <a:buNone/>
              <a:defRPr/>
            </a:pPr>
            <a:r>
              <a:rPr lang="en-US" altLang="zh-CN" sz="3600" b="1" dirty="0" smtClean="0">
                <a:solidFill>
                  <a:schemeClr val="tx2"/>
                </a:solidFill>
                <a:latin typeface="+mj-lt"/>
                <a:ea typeface="+mj-ea"/>
                <a:cs typeface="+mj-cs"/>
              </a:rPr>
              <a:t>3.4</a:t>
            </a:r>
            <a:r>
              <a:rPr lang="zh-CN" altLang="en-US" sz="3600" b="1" dirty="0" smtClean="0">
                <a:solidFill>
                  <a:schemeClr val="tx2"/>
                </a:solidFill>
                <a:latin typeface="+mj-lt"/>
                <a:ea typeface="+mj-ea"/>
                <a:cs typeface="+mj-cs"/>
              </a:rPr>
              <a:t>有穷自动机</a:t>
            </a:r>
          </a:p>
          <a:p>
            <a:pPr eaLnBrk="1" hangingPunct="1">
              <a:buFont typeface="Monotype Sorts" pitchFamily="2" charset="2"/>
              <a:buNone/>
              <a:defRPr/>
            </a:pPr>
            <a:endParaRPr lang="zh-CN" altLang="en-US" sz="2800" b="1" dirty="0" smtClean="0">
              <a:ea typeface="FZShuTi" panose="02010601030101010101" pitchFamily="2" charset="-122"/>
            </a:endParaRPr>
          </a:p>
          <a:p>
            <a:pPr eaLnBrk="1" hangingPunct="1">
              <a:buFont typeface="Monotype Sorts" pitchFamily="2" charset="2"/>
              <a:buNone/>
              <a:defRPr/>
            </a:pPr>
            <a:r>
              <a:rPr lang="zh-CN" altLang="en-US" sz="2800" dirty="0" smtClean="0"/>
              <a:t>    </a:t>
            </a:r>
            <a:r>
              <a:rPr lang="zh-CN" altLang="en-US" sz="2800" dirty="0" smtClean="0">
                <a:latin typeface="STXinwei" panose="02010800040101010101" pitchFamily="2" charset="-122"/>
                <a:ea typeface="STXinwei" panose="02010800040101010101" pitchFamily="2" charset="-122"/>
              </a:rPr>
              <a:t>有穷自动机作为一种单词识别器，能准确地识别正规集，即识别正规式所表示的集合。应用有穷自动机理论，为词法分析程序的自动构造寻找有效的方法和工具。</a:t>
            </a:r>
          </a:p>
          <a:p>
            <a:pPr eaLnBrk="1" hangingPunct="1">
              <a:buFont typeface="Monotype Sorts" pitchFamily="2" charset="2"/>
              <a:buNone/>
              <a:defRPr/>
            </a:pPr>
            <a:r>
              <a:rPr lang="zh-CN" altLang="en-US" sz="2800" dirty="0" smtClean="0">
                <a:latin typeface="STXinwei" panose="02010800040101010101" pitchFamily="2" charset="-122"/>
                <a:ea typeface="STXinwei" panose="02010800040101010101" pitchFamily="2" charset="-122"/>
              </a:rPr>
              <a:t>    </a:t>
            </a:r>
            <a:endParaRPr lang="en-US" altLang="zh-CN" sz="2800" dirty="0" smtClean="0">
              <a:latin typeface="STXinwei" panose="02010800040101010101" pitchFamily="2" charset="-122"/>
              <a:ea typeface="STXinwei" panose="02010800040101010101" pitchFamily="2" charset="-122"/>
            </a:endParaRPr>
          </a:p>
          <a:p>
            <a:pPr eaLnBrk="1" hangingPunct="1">
              <a:buFont typeface="Monotype Sorts" pitchFamily="2" charset="2"/>
              <a:buNone/>
              <a:defRPr/>
            </a:pPr>
            <a:r>
              <a:rPr lang="en-US" altLang="zh-CN" sz="2800" dirty="0" smtClean="0">
                <a:latin typeface="STXinwei" panose="02010800040101010101" pitchFamily="2" charset="-122"/>
                <a:ea typeface="STXinwei" panose="02010800040101010101" pitchFamily="2" charset="-122"/>
              </a:rPr>
              <a:t>    </a:t>
            </a:r>
            <a:r>
              <a:rPr lang="zh-CN" altLang="en-US" sz="2800" dirty="0" smtClean="0">
                <a:latin typeface="STXinwei" panose="02010800040101010101" pitchFamily="2" charset="-122"/>
                <a:ea typeface="STXinwei" panose="02010800040101010101" pitchFamily="2" charset="-122"/>
              </a:rPr>
              <a:t>有穷自动机分为两类：确定的有穷自动机(</a:t>
            </a:r>
            <a:r>
              <a:rPr lang="en-US" altLang="zh-CN" sz="2800" dirty="0" smtClean="0">
                <a:latin typeface="STXinwei" panose="02010800040101010101" pitchFamily="2" charset="-122"/>
                <a:ea typeface="STXinwei" panose="02010800040101010101" pitchFamily="2" charset="-122"/>
              </a:rPr>
              <a:t>Deterministic Finite Automata, </a:t>
            </a:r>
            <a:r>
              <a:rPr lang="en-US" altLang="zh-CN" sz="2800" dirty="0" smtClean="0">
                <a:solidFill>
                  <a:srgbClr val="FF0000"/>
                </a:solidFill>
                <a:latin typeface="STXinwei" panose="02010800040101010101" pitchFamily="2" charset="-122"/>
                <a:ea typeface="STXinwei" panose="02010800040101010101" pitchFamily="2" charset="-122"/>
              </a:rPr>
              <a:t>DFA</a:t>
            </a:r>
            <a:r>
              <a:rPr lang="en-US" altLang="zh-CN" sz="2800" dirty="0" smtClean="0">
                <a:latin typeface="STXinwei" panose="02010800040101010101" pitchFamily="2" charset="-122"/>
                <a:ea typeface="STXinwei" panose="02010800040101010101" pitchFamily="2" charset="-122"/>
              </a:rPr>
              <a:t>)</a:t>
            </a:r>
            <a:r>
              <a:rPr lang="zh-CN" altLang="en-US" sz="2800" dirty="0" smtClean="0">
                <a:latin typeface="STXinwei" panose="02010800040101010101" pitchFamily="2" charset="-122"/>
                <a:ea typeface="STXinwei" panose="02010800040101010101" pitchFamily="2" charset="-122"/>
              </a:rPr>
              <a:t>和不确定的有穷自动机(</a:t>
            </a:r>
            <a:r>
              <a:rPr lang="en-US" altLang="zh-CN" sz="2800" dirty="0" smtClean="0">
                <a:latin typeface="STXinwei" panose="02010800040101010101" pitchFamily="2" charset="-122"/>
                <a:ea typeface="STXinwei" panose="02010800040101010101" pitchFamily="2" charset="-122"/>
              </a:rPr>
              <a:t>Nondeterministic Finite Automata, </a:t>
            </a:r>
            <a:r>
              <a:rPr lang="en-US" altLang="zh-CN" sz="2800" dirty="0" smtClean="0">
                <a:solidFill>
                  <a:srgbClr val="FF0000"/>
                </a:solidFill>
                <a:latin typeface="STXinwei" panose="02010800040101010101" pitchFamily="2" charset="-122"/>
                <a:ea typeface="STXinwei" panose="02010800040101010101" pitchFamily="2" charset="-122"/>
              </a:rPr>
              <a:t>NFA</a:t>
            </a:r>
            <a:r>
              <a:rPr lang="en-US" altLang="zh-CN" sz="2800" dirty="0" smtClean="0">
                <a:latin typeface="STXinwei" panose="02010800040101010101" pitchFamily="2" charset="-122"/>
                <a:ea typeface="STXinwei" panose="02010800040101010101" pitchFamily="2" charset="-122"/>
              </a:rPr>
              <a:t>) </a:t>
            </a:r>
            <a:r>
              <a:rPr lang="zh-CN" altLang="en-US" sz="2800" dirty="0" smtClean="0">
                <a:latin typeface="STXinwei" panose="02010800040101010101" pitchFamily="2" charset="-122"/>
                <a:ea typeface="STXinwei" panose="02010800040101010101" pitchFamily="2" charset="-122"/>
              </a:rPr>
              <a:t>。</a:t>
            </a:r>
          </a:p>
          <a:p>
            <a:pPr eaLnBrk="1" hangingPunct="1">
              <a:buFont typeface="Monotype Sorts" pitchFamily="2" charset="2"/>
              <a:buNone/>
              <a:defRPr/>
            </a:pPr>
            <a:endParaRPr lang="zh-CN" altLang="en-US" sz="2800" dirty="0" smtClean="0"/>
          </a:p>
        </p:txBody>
      </p:sp>
      <p:sp>
        <p:nvSpPr>
          <p:cNvPr id="30723" name="灯片编号占位符 5"/>
          <p:cNvSpPr>
            <a:spLocks noGrp="1"/>
          </p:cNvSpPr>
          <p:nvPr>
            <p:ph type="sldNum" sz="quarter" idx="12"/>
          </p:nvPr>
        </p:nvSpPr>
        <p:spPr>
          <a:noFill/>
        </p:spPr>
        <p:txBody>
          <a:bodyPr/>
          <a:lstStyle/>
          <a:p>
            <a:fld id="{3BBF4AE3-3EDD-4A99-B1FE-B732D6C6DD1B}" type="slidenum">
              <a:rPr lang="en-US" altLang="zh-CN" smtClean="0"/>
              <a:t>28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643063" y="2071688"/>
            <a:ext cx="7143750" cy="4114800"/>
          </a:xfrm>
        </p:spPr>
        <p:txBody>
          <a:bodyPr/>
          <a:lstStyle/>
          <a:p>
            <a:pPr eaLnBrk="1" hangingPunct="1"/>
            <a:r>
              <a:rPr lang="zh-CN" altLang="en-US" sz="3600" dirty="0" smtClean="0">
                <a:latin typeface="STXinwei" panose="02010800040101010101" pitchFamily="2" charset="-122"/>
                <a:ea typeface="STXinwei" panose="02010800040101010101" pitchFamily="2" charset="-122"/>
              </a:rPr>
              <a:t>设计计算不确定有穷自动机</a:t>
            </a:r>
            <a:r>
              <a:rPr lang="en-US" altLang="zh-CN" sz="3600" dirty="0" smtClean="0">
                <a:latin typeface="STXinwei" panose="02010800040101010101" pitchFamily="2" charset="-122"/>
                <a:ea typeface="STXinwei" panose="02010800040101010101" pitchFamily="2" charset="-122"/>
              </a:rPr>
              <a:t>NFA</a:t>
            </a:r>
            <a:endParaRPr lang="zh-CN" altLang="en-US" sz="3600" dirty="0" smtClean="0">
              <a:latin typeface="STXinwei" panose="02010800040101010101" pitchFamily="2" charset="-122"/>
              <a:ea typeface="STXinwei" panose="02010800040101010101" pitchFamily="2" charset="-122"/>
            </a:endParaRPr>
          </a:p>
          <a:p>
            <a:pPr eaLnBrk="1" hangingPunct="1"/>
            <a:r>
              <a:rPr lang="zh-CN" altLang="en-US" sz="3600" dirty="0" smtClean="0">
                <a:latin typeface="STXinwei" panose="02010800040101010101" pitchFamily="2" charset="-122"/>
                <a:ea typeface="STXinwei" panose="02010800040101010101" pitchFamily="2" charset="-122"/>
              </a:rPr>
              <a:t>设计确定有穷自动机</a:t>
            </a:r>
            <a:r>
              <a:rPr lang="en-US" altLang="zh-CN" sz="3600" dirty="0" smtClean="0">
                <a:latin typeface="STXinwei" panose="02010800040101010101" pitchFamily="2" charset="-122"/>
                <a:ea typeface="STXinwei" panose="02010800040101010101" pitchFamily="2" charset="-122"/>
              </a:rPr>
              <a:t>DFA</a:t>
            </a:r>
            <a:endParaRPr lang="zh-CN" altLang="en-US" sz="3600" dirty="0" smtClean="0">
              <a:latin typeface="STXinwei" panose="02010800040101010101" pitchFamily="2" charset="-122"/>
              <a:ea typeface="STXinwei" panose="02010800040101010101" pitchFamily="2" charset="-122"/>
            </a:endParaRPr>
          </a:p>
          <a:p>
            <a:pPr eaLnBrk="1" hangingPunct="1"/>
            <a:r>
              <a:rPr lang="en-US" altLang="zh-CN" sz="3600" dirty="0" smtClean="0">
                <a:latin typeface="STXinwei" panose="02010800040101010101" pitchFamily="2" charset="-122"/>
                <a:ea typeface="STXinwei" panose="02010800040101010101" pitchFamily="2" charset="-122"/>
              </a:rPr>
              <a:t>NFA</a:t>
            </a:r>
            <a:r>
              <a:rPr lang="zh-CN" altLang="en-US" sz="3600" dirty="0" smtClean="0">
                <a:latin typeface="STXinwei" panose="02010800040101010101" pitchFamily="2" charset="-122"/>
                <a:ea typeface="STXinwei" panose="02010800040101010101" pitchFamily="2" charset="-122"/>
              </a:rPr>
              <a:t>转换为</a:t>
            </a:r>
            <a:r>
              <a:rPr lang="en-US" altLang="zh-CN" sz="3600" dirty="0" smtClean="0">
                <a:latin typeface="STXinwei" panose="02010800040101010101" pitchFamily="2" charset="-122"/>
                <a:ea typeface="STXinwei" panose="02010800040101010101" pitchFamily="2" charset="-122"/>
              </a:rPr>
              <a:t>DFA</a:t>
            </a:r>
            <a:endParaRPr lang="zh-CN" altLang="en-US" sz="3600" dirty="0" smtClean="0">
              <a:latin typeface="STXinwei" panose="02010800040101010101" pitchFamily="2" charset="-122"/>
              <a:ea typeface="STXinwei" panose="02010800040101010101" pitchFamily="2" charset="-122"/>
            </a:endParaRPr>
          </a:p>
          <a:p>
            <a:pPr eaLnBrk="1" hangingPunct="1"/>
            <a:r>
              <a:rPr lang="en-US" altLang="zh-CN" sz="3600" dirty="0" smtClean="0">
                <a:latin typeface="STXinwei" panose="02010800040101010101" pitchFamily="2" charset="-122"/>
                <a:ea typeface="STXinwei" panose="02010800040101010101" pitchFamily="2" charset="-122"/>
              </a:rPr>
              <a:t>DFA</a:t>
            </a:r>
            <a:r>
              <a:rPr lang="zh-CN" altLang="en-US" sz="3600" dirty="0" smtClean="0">
                <a:latin typeface="STXinwei" panose="02010800040101010101" pitchFamily="2" charset="-122"/>
                <a:ea typeface="STXinwei" panose="02010800040101010101" pitchFamily="2" charset="-122"/>
              </a:rPr>
              <a:t>的最小化</a:t>
            </a:r>
          </a:p>
        </p:txBody>
      </p:sp>
      <p:sp>
        <p:nvSpPr>
          <p:cNvPr id="31747" name="标题 4"/>
          <p:cNvSpPr>
            <a:spLocks noGrp="1"/>
          </p:cNvSpPr>
          <p:nvPr>
            <p:ph type="title"/>
          </p:nvPr>
        </p:nvSpPr>
        <p:spPr/>
        <p:txBody>
          <a:bodyPr/>
          <a:lstStyle/>
          <a:p>
            <a:endParaRPr lang="zh-CN" altLang="en-US" dirty="0" smtClean="0"/>
          </a:p>
        </p:txBody>
      </p:sp>
      <p:sp>
        <p:nvSpPr>
          <p:cNvPr id="31748" name="灯片编号占位符 5"/>
          <p:cNvSpPr>
            <a:spLocks noGrp="1"/>
          </p:cNvSpPr>
          <p:nvPr>
            <p:ph type="sldNum" sz="quarter" idx="12"/>
          </p:nvPr>
        </p:nvSpPr>
        <p:spPr>
          <a:noFill/>
        </p:spPr>
        <p:txBody>
          <a:bodyPr/>
          <a:lstStyle/>
          <a:p>
            <a:fld id="{A24D245F-0429-49D0-AA9F-F122B93E7162}" type="slidenum">
              <a:rPr lang="en-US" altLang="zh-CN" smtClean="0"/>
              <a:t>29</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200" dirty="0" smtClean="0"/>
              <a:t> </a:t>
            </a:r>
            <a:r>
              <a:rPr lang="en-US" altLang="zh-CN" sz="3200" dirty="0" smtClean="0"/>
              <a:t>3.1.1</a:t>
            </a:r>
            <a:r>
              <a:rPr lang="zh-CN" altLang="en-US" sz="3200" dirty="0" smtClean="0"/>
              <a:t>词法分析程序和语法分析程序的关系</a:t>
            </a:r>
          </a:p>
        </p:txBody>
      </p:sp>
      <p:sp>
        <p:nvSpPr>
          <p:cNvPr id="12291" name="Rectangle 3"/>
          <p:cNvSpPr>
            <a:spLocks noGrp="1" noChangeArrowheads="1"/>
          </p:cNvSpPr>
          <p:nvPr>
            <p:ph sz="half" idx="1"/>
          </p:nvPr>
        </p:nvSpPr>
        <p:spPr>
          <a:xfrm>
            <a:off x="990600" y="1295400"/>
            <a:ext cx="7772400" cy="1981200"/>
          </a:xfrm>
        </p:spPr>
        <p:txBody>
          <a:bodyPr/>
          <a:lstStyle/>
          <a:p>
            <a:pPr eaLnBrk="1" hangingPunct="1"/>
            <a:endParaRPr lang="zh-CN" altLang="en-US" sz="2800" smtClean="0"/>
          </a:p>
        </p:txBody>
      </p:sp>
      <p:sp>
        <p:nvSpPr>
          <p:cNvPr id="12292" name="AutoShape 7"/>
          <p:cNvSpPr>
            <a:spLocks noChangeArrowheads="1"/>
          </p:cNvSpPr>
          <p:nvPr/>
        </p:nvSpPr>
        <p:spPr bwMode="auto">
          <a:xfrm>
            <a:off x="990600" y="2362200"/>
            <a:ext cx="1066800" cy="762000"/>
          </a:xfrm>
          <a:prstGeom prst="roundRect">
            <a:avLst>
              <a:gd name="adj" fmla="val 16667"/>
            </a:avLst>
          </a:prstGeom>
          <a:solidFill>
            <a:schemeClr val="bg1">
              <a:alpha val="50195"/>
            </a:schemeClr>
          </a:solidFill>
          <a:ln w="9525">
            <a:solidFill>
              <a:srgbClr val="FFFFFF"/>
            </a:solidFill>
            <a:round/>
          </a:ln>
        </p:spPr>
        <p:txBody>
          <a:bodyPr wrap="none" anchor="ctr"/>
          <a:lstStyle/>
          <a:p>
            <a:pPr algn="ctr" eaLnBrk="1" hangingPunct="1"/>
            <a:r>
              <a:rPr kumimoji="1" lang="zh-CN" altLang="en-US" sz="2400" b="0" i="0" u="none"/>
              <a:t>源程序</a:t>
            </a:r>
          </a:p>
        </p:txBody>
      </p:sp>
      <p:sp>
        <p:nvSpPr>
          <p:cNvPr id="12293" name="AutoShape 9"/>
          <p:cNvSpPr>
            <a:spLocks noChangeArrowheads="1"/>
          </p:cNvSpPr>
          <p:nvPr/>
        </p:nvSpPr>
        <p:spPr bwMode="auto">
          <a:xfrm>
            <a:off x="3200400" y="2362200"/>
            <a:ext cx="1905000" cy="762000"/>
          </a:xfrm>
          <a:prstGeom prst="roundRect">
            <a:avLst>
              <a:gd name="adj" fmla="val 16667"/>
            </a:avLst>
          </a:prstGeom>
          <a:solidFill>
            <a:srgbClr val="66FFFF"/>
          </a:solidFill>
          <a:ln w="9525">
            <a:solidFill>
              <a:schemeClr val="tx1"/>
            </a:solidFill>
            <a:round/>
          </a:ln>
        </p:spPr>
        <p:txBody>
          <a:bodyPr wrap="none" anchor="ctr"/>
          <a:lstStyle/>
          <a:p>
            <a:pPr algn="ctr" eaLnBrk="1" hangingPunct="1"/>
            <a:r>
              <a:rPr kumimoji="1" lang="zh-CN" altLang="en-US" sz="2400" b="0" i="0" u="none"/>
              <a:t>词法分析程序</a:t>
            </a:r>
          </a:p>
        </p:txBody>
      </p:sp>
      <p:sp>
        <p:nvSpPr>
          <p:cNvPr id="12294" name="AutoShape 10"/>
          <p:cNvSpPr>
            <a:spLocks noChangeArrowheads="1"/>
          </p:cNvSpPr>
          <p:nvPr/>
        </p:nvSpPr>
        <p:spPr bwMode="auto">
          <a:xfrm>
            <a:off x="6400800" y="2362200"/>
            <a:ext cx="1828800" cy="762000"/>
          </a:xfrm>
          <a:prstGeom prst="roundRect">
            <a:avLst>
              <a:gd name="adj" fmla="val 16667"/>
            </a:avLst>
          </a:prstGeom>
          <a:solidFill>
            <a:srgbClr val="66FFFF"/>
          </a:solidFill>
          <a:ln w="9525">
            <a:solidFill>
              <a:schemeClr val="tx1"/>
            </a:solidFill>
            <a:round/>
          </a:ln>
        </p:spPr>
        <p:txBody>
          <a:bodyPr wrap="none" anchor="ctr"/>
          <a:lstStyle/>
          <a:p>
            <a:pPr algn="ctr" eaLnBrk="1" hangingPunct="1"/>
            <a:r>
              <a:rPr kumimoji="1" lang="zh-CN" altLang="en-US" sz="2400" b="0" i="0" u="none"/>
              <a:t>语法分析程序</a:t>
            </a:r>
          </a:p>
        </p:txBody>
      </p:sp>
      <p:sp>
        <p:nvSpPr>
          <p:cNvPr id="12295" name="AutoShape 11"/>
          <p:cNvSpPr>
            <a:spLocks noChangeArrowheads="1"/>
          </p:cNvSpPr>
          <p:nvPr/>
        </p:nvSpPr>
        <p:spPr bwMode="auto">
          <a:xfrm>
            <a:off x="2124075" y="2636838"/>
            <a:ext cx="1066800" cy="381000"/>
          </a:xfrm>
          <a:prstGeom prst="rightArrow">
            <a:avLst>
              <a:gd name="adj1" fmla="val 50000"/>
              <a:gd name="adj2" fmla="val 70000"/>
            </a:avLst>
          </a:prstGeom>
          <a:solidFill>
            <a:srgbClr val="66FFFF"/>
          </a:solidFill>
          <a:ln w="9525">
            <a:solidFill>
              <a:schemeClr val="tx1"/>
            </a:solidFill>
            <a:miter lim="800000"/>
          </a:ln>
        </p:spPr>
        <p:txBody>
          <a:bodyPr wrap="none" anchor="ctr"/>
          <a:lstStyle/>
          <a:p>
            <a:endParaRPr lang="zh-CN" altLang="en-US"/>
          </a:p>
        </p:txBody>
      </p:sp>
      <p:sp>
        <p:nvSpPr>
          <p:cNvPr id="12296" name="Text Box 16"/>
          <p:cNvSpPr txBox="1">
            <a:spLocks noChangeArrowheads="1"/>
          </p:cNvSpPr>
          <p:nvPr/>
        </p:nvSpPr>
        <p:spPr bwMode="auto">
          <a:xfrm>
            <a:off x="5334000" y="2133600"/>
            <a:ext cx="962025" cy="457200"/>
          </a:xfrm>
          <a:prstGeom prst="rect">
            <a:avLst/>
          </a:prstGeom>
          <a:noFill/>
          <a:ln w="9525">
            <a:noFill/>
            <a:miter lim="800000"/>
          </a:ln>
        </p:spPr>
        <p:txBody>
          <a:bodyPr wrap="none">
            <a:spAutoFit/>
          </a:bodyPr>
          <a:lstStyle/>
          <a:p>
            <a:pPr eaLnBrk="1" hangingPunct="1"/>
            <a:r>
              <a:rPr kumimoji="1" lang="en-US" altLang="zh-CN" sz="2400" b="0" i="0" u="none"/>
              <a:t>Token</a:t>
            </a:r>
          </a:p>
        </p:txBody>
      </p:sp>
      <p:sp>
        <p:nvSpPr>
          <p:cNvPr id="12297" name="Line 17"/>
          <p:cNvSpPr>
            <a:spLocks noChangeShapeType="1"/>
          </p:cNvSpPr>
          <p:nvPr/>
        </p:nvSpPr>
        <p:spPr bwMode="auto">
          <a:xfrm flipH="1">
            <a:off x="5181600" y="2895600"/>
            <a:ext cx="1066800" cy="0"/>
          </a:xfrm>
          <a:prstGeom prst="line">
            <a:avLst/>
          </a:prstGeom>
          <a:noFill/>
          <a:ln w="9525">
            <a:solidFill>
              <a:schemeClr val="tx1"/>
            </a:solidFill>
            <a:round/>
            <a:tailEnd type="triangle" w="med" len="med"/>
          </a:ln>
        </p:spPr>
        <p:txBody>
          <a:bodyPr wrap="none" anchor="ctr"/>
          <a:lstStyle/>
          <a:p>
            <a:endParaRPr lang="zh-CN" altLang="en-US"/>
          </a:p>
        </p:txBody>
      </p:sp>
      <p:sp>
        <p:nvSpPr>
          <p:cNvPr id="12298" name="Text Box 18"/>
          <p:cNvSpPr txBox="1">
            <a:spLocks noChangeArrowheads="1"/>
          </p:cNvSpPr>
          <p:nvPr/>
        </p:nvSpPr>
        <p:spPr bwMode="auto">
          <a:xfrm>
            <a:off x="5214938" y="2928938"/>
            <a:ext cx="1308100" cy="457200"/>
          </a:xfrm>
          <a:prstGeom prst="rect">
            <a:avLst/>
          </a:prstGeom>
          <a:noFill/>
          <a:ln w="9525">
            <a:noFill/>
            <a:miter lim="800000"/>
          </a:ln>
        </p:spPr>
        <p:txBody>
          <a:bodyPr wrap="none">
            <a:spAutoFit/>
          </a:bodyPr>
          <a:lstStyle/>
          <a:p>
            <a:pPr eaLnBrk="1" hangingPunct="1"/>
            <a:r>
              <a:rPr kumimoji="1" lang="en-US" altLang="zh-CN" sz="2400" b="0" i="0" u="none"/>
              <a:t>get token</a:t>
            </a:r>
          </a:p>
        </p:txBody>
      </p:sp>
      <p:sp>
        <p:nvSpPr>
          <p:cNvPr id="12307" name="Text Box 19"/>
          <p:cNvSpPr txBox="1">
            <a:spLocks noChangeArrowheads="1"/>
          </p:cNvSpPr>
          <p:nvPr/>
        </p:nvSpPr>
        <p:spPr bwMode="auto">
          <a:xfrm>
            <a:off x="8153400" y="2479675"/>
            <a:ext cx="565150" cy="457200"/>
          </a:xfrm>
          <a:prstGeom prst="rect">
            <a:avLst/>
          </a:prstGeom>
          <a:noFill/>
          <a:ln w="9525">
            <a:noFill/>
            <a:miter lim="800000"/>
          </a:ln>
        </p:spPr>
        <p:txBody>
          <a:bodyPr wrap="none">
            <a:spAutoFit/>
          </a:bodyPr>
          <a:lstStyle/>
          <a:p>
            <a:pPr eaLnBrk="1" hangingPunct="1"/>
            <a:r>
              <a:rPr kumimoji="1" lang="zh-CN" altLang="en-US" sz="2400" b="0" i="0" u="none"/>
              <a:t>….</a:t>
            </a:r>
          </a:p>
        </p:txBody>
      </p:sp>
      <p:sp>
        <p:nvSpPr>
          <p:cNvPr id="12312" name="Rectangle 24"/>
          <p:cNvSpPr>
            <a:spLocks noChangeArrowheads="1"/>
          </p:cNvSpPr>
          <p:nvPr/>
        </p:nvSpPr>
        <p:spPr bwMode="auto">
          <a:xfrm>
            <a:off x="857250" y="1928813"/>
            <a:ext cx="7772400" cy="1981200"/>
          </a:xfrm>
          <a:prstGeom prst="rect">
            <a:avLst/>
          </a:prstGeom>
          <a:noFill/>
          <a:ln w="9525">
            <a:noFill/>
            <a:miter lim="800000"/>
          </a:ln>
        </p:spPr>
        <p:txBody>
          <a:bodyPr/>
          <a:lstStyle/>
          <a:p>
            <a:pPr marL="342900" indent="-342900" eaLnBrk="1" hangingPunct="1">
              <a:spcBef>
                <a:spcPct val="20000"/>
              </a:spcBef>
              <a:buClr>
                <a:schemeClr val="accent1"/>
              </a:buClr>
              <a:buSzPct val="90000"/>
              <a:buFont typeface="Monotype Sorts" pitchFamily="2" charset="2"/>
              <a:buChar char="4"/>
            </a:pPr>
            <a:endParaRPr kumimoji="1" lang="zh-CN" altLang="en-US" sz="2800" b="0" i="0" u="none"/>
          </a:p>
        </p:txBody>
      </p:sp>
      <p:sp>
        <p:nvSpPr>
          <p:cNvPr id="12301" name="AutoShape 29"/>
          <p:cNvSpPr>
            <a:spLocks noChangeArrowheads="1"/>
          </p:cNvSpPr>
          <p:nvPr/>
        </p:nvSpPr>
        <p:spPr bwMode="auto">
          <a:xfrm>
            <a:off x="5162550" y="2501900"/>
            <a:ext cx="1143000" cy="228600"/>
          </a:xfrm>
          <a:prstGeom prst="rightArrow">
            <a:avLst>
              <a:gd name="adj1" fmla="val 50000"/>
              <a:gd name="adj2" fmla="val 125000"/>
            </a:avLst>
          </a:prstGeom>
          <a:solidFill>
            <a:srgbClr val="66FFFF"/>
          </a:solidFill>
          <a:ln w="9525">
            <a:solidFill>
              <a:schemeClr val="tx1"/>
            </a:solidFill>
            <a:miter lim="800000"/>
          </a:ln>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12291"/>
                                        </p:tgtEl>
                                        <p:attrNameLst>
                                          <p:attrName>style.visibility</p:attrName>
                                        </p:attrNameLst>
                                      </p:cBhvr>
                                      <p:to>
                                        <p:strVal val="visible"/>
                                      </p:to>
                                    </p:set>
                                    <p:animEffect transition="in" filter="box(ou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307"/>
                                        </p:tgtEl>
                                        <p:attrNameLst>
                                          <p:attrName>style.visibility</p:attrName>
                                        </p:attrNameLst>
                                      </p:cBhvr>
                                      <p:to>
                                        <p:strVal val="visible"/>
                                      </p:to>
                                    </p:set>
                                    <p:animEffect transition="in" filter="box(out)">
                                      <p:cBhvr>
                                        <p:cTn id="12" dur="500"/>
                                        <p:tgtEl>
                                          <p:spTgt spid="123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nodePh="1">
                                  <p:stCondLst>
                                    <p:cond delay="0"/>
                                  </p:stCondLst>
                                  <p:endCondLst>
                                    <p:cond evt="begin" delay="0">
                                      <p:tn val="15"/>
                                    </p:cond>
                                  </p:endCondLst>
                                  <p:childTnLst>
                                    <p:set>
                                      <p:cBhvr>
                                        <p:cTn id="16" dur="1" fill="hold">
                                          <p:stCondLst>
                                            <p:cond delay="0"/>
                                          </p:stCondLst>
                                        </p:cTn>
                                        <p:tgtEl>
                                          <p:spTgt spid="12312"/>
                                        </p:tgtEl>
                                        <p:attrNameLst>
                                          <p:attrName>style.visibility</p:attrName>
                                        </p:attrNameLst>
                                      </p:cBhvr>
                                      <p:to>
                                        <p:strVal val="visible"/>
                                      </p:to>
                                    </p:set>
                                    <p:animEffect transition="in" filter="box(out)">
                                      <p:cBhvr>
                                        <p:cTn id="17" dur="500"/>
                                        <p:tgtEl>
                                          <p:spTgt spid="12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307" grpId="0" autoUpdateAnimBg="0"/>
      <p:bldP spid="1231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71563" y="642938"/>
            <a:ext cx="7772400" cy="1143000"/>
          </a:xfrm>
        </p:spPr>
        <p:txBody>
          <a:bodyPr/>
          <a:lstStyle/>
          <a:p>
            <a:pPr eaLnBrk="1" hangingPunct="1"/>
            <a:r>
              <a:rPr lang="en-US" altLang="zh-CN" sz="4000" b="1" dirty="0" smtClean="0"/>
              <a:t>3.4.1</a:t>
            </a:r>
            <a:r>
              <a:rPr lang="zh-CN" altLang="en-US" sz="4000" b="1" dirty="0" smtClean="0"/>
              <a:t>确定的有穷自动机</a:t>
            </a:r>
            <a:r>
              <a:rPr lang="en-US" altLang="zh-CN" sz="4000" b="1" dirty="0" smtClean="0"/>
              <a:t>DFA</a:t>
            </a:r>
            <a:endParaRPr lang="zh-CN" altLang="en-US" sz="4000" b="1" dirty="0" smtClean="0"/>
          </a:p>
        </p:txBody>
      </p:sp>
      <p:sp>
        <p:nvSpPr>
          <p:cNvPr id="60419" name="Rectangle 3"/>
          <p:cNvSpPr>
            <a:spLocks noGrp="1" noChangeArrowheads="1"/>
          </p:cNvSpPr>
          <p:nvPr>
            <p:ph idx="1"/>
          </p:nvPr>
        </p:nvSpPr>
        <p:spPr/>
        <p:txBody>
          <a:bodyPr/>
          <a:lstStyle/>
          <a:p>
            <a:pPr eaLnBrk="1" hangingPunct="1">
              <a:spcBef>
                <a:spcPct val="50000"/>
              </a:spcBef>
              <a:buFont typeface="Monotype Sorts" pitchFamily="2" charset="2"/>
              <a:buNone/>
            </a:pPr>
            <a:r>
              <a:rPr lang="en-US" altLang="zh-CN" b="1" smtClean="0">
                <a:latin typeface="STXinwei" panose="02010800040101010101" pitchFamily="2" charset="-122"/>
                <a:ea typeface="STXinwei" panose="02010800040101010101" pitchFamily="2" charset="-122"/>
              </a:rPr>
              <a:t>DFA</a:t>
            </a:r>
            <a:r>
              <a:rPr lang="zh-CN" altLang="en-US" b="1" smtClean="0">
                <a:latin typeface="STXinwei" panose="02010800040101010101" pitchFamily="2" charset="-122"/>
                <a:ea typeface="STXinwei" panose="02010800040101010101" pitchFamily="2" charset="-122"/>
              </a:rPr>
              <a:t>定义：</a:t>
            </a:r>
            <a:endParaRPr lang="zh-CN" altLang="en-US" sz="2800" b="1" smtClean="0">
              <a:latin typeface="STXinwei" panose="02010800040101010101" pitchFamily="2" charset="-122"/>
              <a:ea typeface="STXinwei" panose="02010800040101010101" pitchFamily="2" charset="-122"/>
            </a:endParaRPr>
          </a:p>
          <a:p>
            <a:pPr lvl="1" eaLnBrk="1" hangingPunct="1">
              <a:spcBef>
                <a:spcPct val="50000"/>
              </a:spcBef>
              <a:buFontTx/>
              <a:buNone/>
            </a:pPr>
            <a:r>
              <a:rPr lang="zh-CN" altLang="en-US" b="1" smtClean="0">
                <a:latin typeface="STXinwei" panose="02010800040101010101" pitchFamily="2" charset="-122"/>
                <a:ea typeface="STXinwei" panose="02010800040101010101" pitchFamily="2" charset="-122"/>
              </a:rPr>
              <a:t>一个确定的有穷自动机（</a:t>
            </a:r>
            <a:r>
              <a:rPr lang="en-US" altLang="zh-CN" b="1" smtClean="0">
                <a:latin typeface="STXinwei" panose="02010800040101010101" pitchFamily="2" charset="-122"/>
                <a:ea typeface="STXinwei" panose="02010800040101010101" pitchFamily="2" charset="-122"/>
              </a:rPr>
              <a:t>DFA）M</a:t>
            </a:r>
            <a:r>
              <a:rPr lang="zh-CN" altLang="en-US" b="1" smtClean="0">
                <a:latin typeface="STXinwei" panose="02010800040101010101" pitchFamily="2" charset="-122"/>
                <a:ea typeface="STXinwei" panose="02010800040101010101" pitchFamily="2" charset="-122"/>
              </a:rPr>
              <a:t>是一个五元组：</a:t>
            </a:r>
            <a:r>
              <a:rPr lang="en-US" altLang="zh-CN" b="1" smtClean="0">
                <a:latin typeface="STXinwei" panose="02010800040101010101" pitchFamily="2" charset="-122"/>
                <a:ea typeface="STXinwei" panose="02010800040101010101" pitchFamily="2" charset="-122"/>
              </a:rPr>
              <a:t>M=（K，Σ，f，S，Z）</a:t>
            </a:r>
            <a:r>
              <a:rPr lang="zh-CN" altLang="en-US" b="1" smtClean="0">
                <a:latin typeface="STXinwei" panose="02010800040101010101" pitchFamily="2" charset="-122"/>
                <a:ea typeface="STXinwei" panose="02010800040101010101" pitchFamily="2" charset="-122"/>
              </a:rPr>
              <a:t>其中</a:t>
            </a:r>
          </a:p>
          <a:p>
            <a:pPr lvl="1" eaLnBrk="1" hangingPunct="1">
              <a:spcBef>
                <a:spcPct val="50000"/>
              </a:spcBef>
              <a:buFontTx/>
              <a:buNone/>
            </a:pPr>
            <a:r>
              <a:rPr lang="zh-CN" altLang="en-US" b="1" smtClean="0">
                <a:latin typeface="STXinwei" panose="02010800040101010101" pitchFamily="2" charset="-122"/>
                <a:ea typeface="STXinwei" panose="02010800040101010101" pitchFamily="2" charset="-122"/>
              </a:rPr>
              <a:t>1.</a:t>
            </a:r>
            <a:r>
              <a:rPr lang="en-US" altLang="zh-CN" b="1" smtClean="0">
                <a:latin typeface="STXinwei" panose="02010800040101010101" pitchFamily="2" charset="-122"/>
                <a:ea typeface="STXinwei" panose="02010800040101010101" pitchFamily="2" charset="-122"/>
              </a:rPr>
              <a:t>K</a:t>
            </a:r>
            <a:r>
              <a:rPr lang="zh-CN" altLang="en-US" b="1" smtClean="0">
                <a:latin typeface="STXinwei" panose="02010800040101010101" pitchFamily="2" charset="-122"/>
                <a:ea typeface="STXinwei" panose="02010800040101010101" pitchFamily="2" charset="-122"/>
              </a:rPr>
              <a:t>是一个有穷状态的集，它的每个元素称为一个状态；</a:t>
            </a:r>
          </a:p>
          <a:p>
            <a:pPr lvl="1" eaLnBrk="1" hangingPunct="1">
              <a:spcBef>
                <a:spcPct val="50000"/>
              </a:spcBef>
              <a:buFontTx/>
              <a:buNone/>
            </a:pPr>
            <a:r>
              <a:rPr lang="zh-CN" altLang="en-US" b="1" smtClean="0">
                <a:latin typeface="STXinwei" panose="02010800040101010101" pitchFamily="2" charset="-122"/>
                <a:ea typeface="STXinwei" panose="02010800040101010101" pitchFamily="2" charset="-122"/>
              </a:rPr>
              <a:t>2.</a:t>
            </a:r>
            <a:r>
              <a:rPr lang="en-US" altLang="zh-CN" b="1" smtClean="0">
                <a:latin typeface="STXinwei" panose="02010800040101010101" pitchFamily="2" charset="-122"/>
                <a:ea typeface="STXinwei" panose="02010800040101010101" pitchFamily="2" charset="-122"/>
              </a:rPr>
              <a:t>Σ</a:t>
            </a:r>
            <a:r>
              <a:rPr lang="zh-CN" altLang="en-US" b="1" smtClean="0">
                <a:latin typeface="STXinwei" panose="02010800040101010101" pitchFamily="2" charset="-122"/>
                <a:ea typeface="STXinwei" panose="02010800040101010101" pitchFamily="2" charset="-122"/>
              </a:rPr>
              <a:t>是一个有穷字母表，它的每个元素称为一个输入符号，所以也称</a:t>
            </a:r>
            <a:r>
              <a:rPr lang="en-US" altLang="zh-CN" b="1" smtClean="0">
                <a:latin typeface="STXinwei" panose="02010800040101010101" pitchFamily="2" charset="-122"/>
                <a:ea typeface="STXinwei" panose="02010800040101010101" pitchFamily="2" charset="-122"/>
              </a:rPr>
              <a:t>Σ</a:t>
            </a:r>
            <a:r>
              <a:rPr lang="zh-CN" altLang="en-US" b="1" smtClean="0">
                <a:latin typeface="STXinwei" panose="02010800040101010101" pitchFamily="2" charset="-122"/>
                <a:ea typeface="STXinwei" panose="02010800040101010101" pitchFamily="2" charset="-122"/>
              </a:rPr>
              <a:t>为输入符号表；</a:t>
            </a:r>
          </a:p>
          <a:p>
            <a:pPr eaLnBrk="1" hangingPunct="1">
              <a:buSzTx/>
              <a:buFont typeface="Monotype Sorts" pitchFamily="2" charset="2"/>
              <a:buNone/>
            </a:pPr>
            <a:endParaRPr lang="zh-CN" altLang="en-US" sz="2800" b="1" smtClean="0">
              <a:latin typeface="STXinwei" panose="02010800040101010101" pitchFamily="2" charset="-122"/>
              <a:ea typeface="STXinwei" panose="02010800040101010101" pitchFamily="2" charset="-122"/>
            </a:endParaRPr>
          </a:p>
        </p:txBody>
      </p:sp>
      <p:sp>
        <p:nvSpPr>
          <p:cNvPr id="32772" name="灯片编号占位符 5"/>
          <p:cNvSpPr>
            <a:spLocks noGrp="1"/>
          </p:cNvSpPr>
          <p:nvPr>
            <p:ph type="sldNum" sz="quarter" idx="12"/>
          </p:nvPr>
        </p:nvSpPr>
        <p:spPr>
          <a:noFill/>
        </p:spPr>
        <p:txBody>
          <a:bodyPr/>
          <a:lstStyle/>
          <a:p>
            <a:fld id="{AE856003-26A9-4A0F-B98E-BE4E3F046DC2}" type="slidenum">
              <a:rPr lang="en-US" altLang="zh-CN" smtClean="0"/>
              <a:t>30</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0419">
                                            <p:txEl>
                                              <p:pRg st="3" end="3"/>
                                            </p:txEl>
                                          </p:spTgt>
                                        </p:tgtEl>
                                        <p:attrNameLst>
                                          <p:attrName>style.visibility</p:attrName>
                                        </p:attrNameLst>
                                      </p:cBhvr>
                                      <p:to>
                                        <p:strVal val="visible"/>
                                      </p:to>
                                    </p:set>
                                    <p:anim calcmode="lin" valueType="num">
                                      <p:cBhvr additive="base">
                                        <p:cTn id="19"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600" smtClean="0"/>
              <a:t>DFA</a:t>
            </a:r>
            <a:r>
              <a:rPr lang="zh-CN" altLang="en-US" sz="3600" smtClean="0"/>
              <a:t>定义</a:t>
            </a:r>
            <a:r>
              <a:rPr lang="en-US" altLang="zh-CN" sz="3600" smtClean="0"/>
              <a:t>: </a:t>
            </a:r>
            <a:r>
              <a:rPr lang="zh-CN" altLang="en-US" sz="3600" smtClean="0"/>
              <a:t> </a:t>
            </a:r>
            <a:r>
              <a:rPr lang="en-US" altLang="zh-CN" sz="3200" smtClean="0"/>
              <a:t>M=（K，Σ，f，S，Z</a:t>
            </a:r>
            <a:r>
              <a:rPr lang="en-US" altLang="zh-CN" sz="3200" smtClean="0">
                <a:latin typeface="SimSun" panose="02010600030101010101" pitchFamily="2" charset="-122"/>
              </a:rPr>
              <a:t>）</a:t>
            </a:r>
            <a:endParaRPr lang="zh-CN" altLang="en-US" sz="3200" smtClean="0"/>
          </a:p>
        </p:txBody>
      </p:sp>
      <p:sp>
        <p:nvSpPr>
          <p:cNvPr id="61443" name="Rectangle 3"/>
          <p:cNvSpPr>
            <a:spLocks noGrp="1" noChangeArrowheads="1"/>
          </p:cNvSpPr>
          <p:nvPr>
            <p:ph idx="1"/>
          </p:nvPr>
        </p:nvSpPr>
        <p:spPr/>
        <p:txBody>
          <a:bodyPr/>
          <a:lstStyle/>
          <a:p>
            <a:pPr lvl="1" eaLnBrk="1" hangingPunct="1">
              <a:spcBef>
                <a:spcPct val="50000"/>
              </a:spcBef>
              <a:buFontTx/>
              <a:buNone/>
              <a:defRPr/>
            </a:pPr>
            <a:r>
              <a:rPr lang="zh-CN" altLang="en-US" b="1" dirty="0" smtClean="0">
                <a:latin typeface="STXinwei" panose="02010800040101010101" pitchFamily="2" charset="-122"/>
                <a:ea typeface="STXinwei" panose="02010800040101010101" pitchFamily="2" charset="-122"/>
              </a:rPr>
              <a:t>3.</a:t>
            </a:r>
            <a:r>
              <a:rPr lang="en-US" altLang="zh-CN" b="1" dirty="0" smtClean="0">
                <a:latin typeface="STXinwei" panose="02010800040101010101" pitchFamily="2" charset="-122"/>
                <a:ea typeface="STXinwei" panose="02010800040101010101" pitchFamily="2" charset="-122"/>
              </a:rPr>
              <a:t>f</a:t>
            </a:r>
            <a:r>
              <a:rPr lang="zh-CN" altLang="en-US" b="1" dirty="0" smtClean="0">
                <a:latin typeface="STXinwei" panose="02010800040101010101" pitchFamily="2" charset="-122"/>
                <a:ea typeface="STXinwei" panose="02010800040101010101" pitchFamily="2" charset="-122"/>
              </a:rPr>
              <a:t>是转换函数，是在</a:t>
            </a:r>
            <a:r>
              <a:rPr lang="en-US" altLang="zh-CN" b="1" dirty="0" smtClean="0">
                <a:latin typeface="STXinwei" panose="02010800040101010101" pitchFamily="2" charset="-122"/>
                <a:ea typeface="STXinwei" panose="02010800040101010101" pitchFamily="2" charset="-122"/>
              </a:rPr>
              <a:t>K</a:t>
            </a:r>
            <a:r>
              <a:rPr lang="zh-CN" altLang="en-US" b="1" dirty="0" smtClean="0">
                <a:latin typeface="STXinwei" panose="02010800040101010101" pitchFamily="2" charset="-122"/>
                <a:ea typeface="STXinwei" panose="02010800040101010101" pitchFamily="2" charset="-122"/>
              </a:rPr>
              <a:t>×</a:t>
            </a:r>
            <a:r>
              <a:rPr lang="en-US" altLang="zh-CN" b="1" dirty="0" smtClean="0">
                <a:latin typeface="STXinwei" panose="02010800040101010101" pitchFamily="2" charset="-122"/>
                <a:ea typeface="STXinwei" panose="02010800040101010101" pitchFamily="2" charset="-122"/>
              </a:rPr>
              <a:t>Σ</a:t>
            </a:r>
            <a:r>
              <a:rPr lang="zh-CN" altLang="en-US" b="1" dirty="0" smtClean="0">
                <a:latin typeface="STXinwei" panose="02010800040101010101" pitchFamily="2" charset="-122"/>
                <a:ea typeface="STXinwei" panose="02010800040101010101" pitchFamily="2" charset="-122"/>
              </a:rPr>
              <a:t>→</a:t>
            </a:r>
            <a:r>
              <a:rPr lang="en-US" altLang="zh-CN" b="1" dirty="0" smtClean="0">
                <a:latin typeface="STXinwei" panose="02010800040101010101" pitchFamily="2" charset="-122"/>
                <a:ea typeface="STXinwei" panose="02010800040101010101" pitchFamily="2" charset="-122"/>
              </a:rPr>
              <a:t>K</a:t>
            </a:r>
            <a:r>
              <a:rPr lang="zh-CN" altLang="en-US" b="1" dirty="0" smtClean="0">
                <a:latin typeface="STXinwei" panose="02010800040101010101" pitchFamily="2" charset="-122"/>
                <a:ea typeface="STXinwei" panose="02010800040101010101" pitchFamily="2" charset="-122"/>
              </a:rPr>
              <a:t>上的映射，即，如    </a:t>
            </a:r>
            <a:r>
              <a:rPr lang="en-US" altLang="zh-CN" b="1" dirty="0" err="1" smtClean="0">
                <a:latin typeface="STXinwei" panose="02010800040101010101" pitchFamily="2" charset="-122"/>
                <a:ea typeface="STXinwei" panose="02010800040101010101" pitchFamily="2" charset="-122"/>
              </a:rPr>
              <a:t>f（k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i</a:t>
            </a:r>
            <a:r>
              <a:rPr lang="en-US" altLang="zh-CN" b="1" dirty="0" err="1" smtClean="0">
                <a:latin typeface="STXinwei" panose="02010800040101010101" pitchFamily="2" charset="-122"/>
                <a:ea typeface="STXinwei" panose="02010800040101010101" pitchFamily="2" charset="-122"/>
              </a:rPr>
              <a:t>，a</a:t>
            </a:r>
            <a:r>
              <a:rPr lang="en-US" altLang="zh-CN" b="1" dirty="0" smtClean="0">
                <a:latin typeface="STXinwei" panose="02010800040101010101" pitchFamily="2" charset="-122"/>
                <a:ea typeface="STXinwei" panose="02010800040101010101" pitchFamily="2" charset="-122"/>
              </a:rPr>
              <a:t>）=</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j</a:t>
            </a:r>
            <a:r>
              <a:rPr lang="en-US" altLang="zh-CN" b="1" dirty="0" smtClean="0">
                <a:latin typeface="STXinwei" panose="02010800040101010101" pitchFamily="2" charset="-122"/>
                <a:ea typeface="STXinwei" panose="02010800040101010101" pitchFamily="2" charset="-122"/>
              </a:rPr>
              <a:t>，（</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i</a:t>
            </a:r>
            <a:r>
              <a:rPr lang="zh-CN" altLang="en-US" b="1" dirty="0" smtClean="0">
                <a:latin typeface="STXinwei" panose="02010800040101010101" pitchFamily="2" charset="-122"/>
                <a:ea typeface="STXinwei" panose="02010800040101010101" pitchFamily="2" charset="-122"/>
              </a:rPr>
              <a:t>∈</a:t>
            </a:r>
            <a:r>
              <a:rPr lang="en-US" altLang="zh-CN" b="1" dirty="0" err="1" smtClean="0">
                <a:latin typeface="STXinwei" panose="02010800040101010101" pitchFamily="2" charset="-122"/>
                <a:ea typeface="STXinwei" panose="02010800040101010101" pitchFamily="2" charset="-122"/>
              </a:rPr>
              <a:t>K，k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j</a:t>
            </a:r>
            <a:r>
              <a:rPr lang="zh-CN" altLang="en-US" b="1" dirty="0" smtClean="0">
                <a:latin typeface="STXinwei" panose="02010800040101010101" pitchFamily="2" charset="-122"/>
                <a:ea typeface="STXinwei" panose="02010800040101010101" pitchFamily="2" charset="-122"/>
              </a:rPr>
              <a:t>∈</a:t>
            </a:r>
            <a:r>
              <a:rPr lang="en-US" altLang="zh-CN" b="1" dirty="0" smtClean="0">
                <a:latin typeface="STXinwei" panose="02010800040101010101" pitchFamily="2" charset="-122"/>
                <a:ea typeface="STXinwei" panose="02010800040101010101" pitchFamily="2" charset="-122"/>
              </a:rPr>
              <a:t>K）</a:t>
            </a:r>
            <a:r>
              <a:rPr lang="zh-CN" altLang="en-US" b="1" dirty="0" smtClean="0">
                <a:latin typeface="STXinwei" panose="02010800040101010101" pitchFamily="2" charset="-122"/>
                <a:ea typeface="STXinwei" panose="02010800040101010101" pitchFamily="2" charset="-122"/>
              </a:rPr>
              <a:t>就意味着，当前状态为</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i</a:t>
            </a:r>
            <a:r>
              <a:rPr lang="en-US" altLang="zh-CN" b="1" dirty="0" smtClean="0">
                <a:latin typeface="STXinwei" panose="02010800040101010101" pitchFamily="2" charset="-122"/>
                <a:ea typeface="STXinwei" panose="02010800040101010101" pitchFamily="2" charset="-122"/>
              </a:rPr>
              <a:t>，</a:t>
            </a:r>
            <a:r>
              <a:rPr lang="zh-CN" altLang="en-US" b="1" dirty="0" smtClean="0">
                <a:latin typeface="STXinwei" panose="02010800040101010101" pitchFamily="2" charset="-122"/>
                <a:ea typeface="STXinwei" panose="02010800040101010101" pitchFamily="2" charset="-122"/>
              </a:rPr>
              <a:t>输入符为</a:t>
            </a:r>
            <a:r>
              <a:rPr lang="en-US" altLang="zh-CN" b="1" dirty="0" smtClean="0">
                <a:latin typeface="STXinwei" panose="02010800040101010101" pitchFamily="2" charset="-122"/>
                <a:ea typeface="STXinwei" panose="02010800040101010101" pitchFamily="2" charset="-122"/>
              </a:rPr>
              <a:t>a</a:t>
            </a:r>
            <a:r>
              <a:rPr lang="zh-CN" altLang="en-US" b="1" dirty="0" smtClean="0">
                <a:latin typeface="STXinwei" panose="02010800040101010101" pitchFamily="2" charset="-122"/>
                <a:ea typeface="STXinwei" panose="02010800040101010101" pitchFamily="2" charset="-122"/>
              </a:rPr>
              <a:t>时，将转换为下一个状态</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j</a:t>
            </a:r>
            <a:r>
              <a:rPr lang="en-US" altLang="zh-CN" b="1" dirty="0" smtClean="0">
                <a:latin typeface="STXinwei" panose="02010800040101010101" pitchFamily="2" charset="-122"/>
                <a:ea typeface="STXinwei" panose="02010800040101010101" pitchFamily="2" charset="-122"/>
              </a:rPr>
              <a:t>，</a:t>
            </a:r>
            <a:r>
              <a:rPr lang="zh-CN" altLang="en-US" b="1" dirty="0" smtClean="0">
                <a:latin typeface="STXinwei" panose="02010800040101010101" pitchFamily="2" charset="-122"/>
                <a:ea typeface="STXinwei" panose="02010800040101010101" pitchFamily="2" charset="-122"/>
              </a:rPr>
              <a:t>我们把</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j</a:t>
            </a:r>
            <a:r>
              <a:rPr lang="zh-CN" altLang="en-US" b="1" dirty="0" smtClean="0">
                <a:latin typeface="STXinwei" panose="02010800040101010101" pitchFamily="2" charset="-122"/>
                <a:ea typeface="STXinwei" panose="02010800040101010101" pitchFamily="2" charset="-122"/>
              </a:rPr>
              <a:t>称作</a:t>
            </a:r>
            <a:r>
              <a:rPr lang="en-US" altLang="zh-CN" b="1" dirty="0" err="1" smtClean="0">
                <a:latin typeface="STXinwei" panose="02010800040101010101" pitchFamily="2" charset="-122"/>
                <a:ea typeface="STXinwei" panose="02010800040101010101" pitchFamily="2" charset="-122"/>
              </a:rPr>
              <a:t>k</a:t>
            </a:r>
            <a:r>
              <a:rPr lang="en-US" altLang="zh-CN" b="1" baseline="-25000" dirty="0" err="1" smtClean="0">
                <a:solidFill>
                  <a:srgbClr val="000000"/>
                </a:solidFill>
                <a:latin typeface="STXinwei" panose="02010800040101010101" pitchFamily="2" charset="-122"/>
                <a:ea typeface="STXinwei" panose="02010800040101010101" pitchFamily="2" charset="-122"/>
                <a:cs typeface="+mn-cs"/>
              </a:rPr>
              <a:t>i</a:t>
            </a:r>
            <a:r>
              <a:rPr lang="zh-CN" altLang="en-US" b="1" dirty="0" smtClean="0">
                <a:latin typeface="STXinwei" panose="02010800040101010101" pitchFamily="2" charset="-122"/>
                <a:ea typeface="STXinwei" panose="02010800040101010101" pitchFamily="2" charset="-122"/>
              </a:rPr>
              <a:t>的一个后继状态；</a:t>
            </a:r>
          </a:p>
          <a:p>
            <a:pPr lvl="1" eaLnBrk="1" hangingPunct="1">
              <a:spcBef>
                <a:spcPct val="50000"/>
              </a:spcBef>
              <a:buFontTx/>
              <a:buNone/>
              <a:defRPr/>
            </a:pPr>
            <a:r>
              <a:rPr lang="zh-CN" altLang="en-US" b="1" dirty="0" smtClean="0">
                <a:latin typeface="STXinwei" panose="02010800040101010101" pitchFamily="2" charset="-122"/>
                <a:ea typeface="STXinwei" panose="02010800040101010101" pitchFamily="2" charset="-122"/>
              </a:rPr>
              <a:t>4. </a:t>
            </a:r>
            <a:r>
              <a:rPr lang="en-US" altLang="zh-CN" b="1" dirty="0" smtClean="0">
                <a:latin typeface="STXinwei" panose="02010800040101010101" pitchFamily="2" charset="-122"/>
                <a:ea typeface="STXinwei" panose="02010800040101010101" pitchFamily="2" charset="-122"/>
              </a:rPr>
              <a:t>S</a:t>
            </a:r>
            <a:r>
              <a:rPr lang="zh-CN" altLang="en-US" b="1" dirty="0" smtClean="0">
                <a:latin typeface="STXinwei" panose="02010800040101010101" pitchFamily="2" charset="-122"/>
                <a:ea typeface="STXinwei" panose="02010800040101010101" pitchFamily="2" charset="-122"/>
              </a:rPr>
              <a:t>∈</a:t>
            </a:r>
            <a:r>
              <a:rPr lang="en-US" altLang="zh-CN" b="1" dirty="0" smtClean="0">
                <a:latin typeface="STXinwei" panose="02010800040101010101" pitchFamily="2" charset="-122"/>
                <a:ea typeface="STXinwei" panose="02010800040101010101" pitchFamily="2" charset="-122"/>
              </a:rPr>
              <a:t>K</a:t>
            </a:r>
            <a:r>
              <a:rPr lang="zh-CN" altLang="en-US" b="1" dirty="0" smtClean="0">
                <a:latin typeface="STXinwei" panose="02010800040101010101" pitchFamily="2" charset="-122"/>
                <a:ea typeface="STXinwei" panose="02010800040101010101" pitchFamily="2" charset="-122"/>
              </a:rPr>
              <a:t>是唯一的一个初态；</a:t>
            </a:r>
          </a:p>
          <a:p>
            <a:pPr lvl="1" eaLnBrk="1" hangingPunct="1">
              <a:spcBef>
                <a:spcPct val="50000"/>
              </a:spcBef>
              <a:buFontTx/>
              <a:buNone/>
              <a:defRPr/>
            </a:pPr>
            <a:r>
              <a:rPr lang="zh-CN" altLang="en-US" b="1" dirty="0" smtClean="0">
                <a:latin typeface="STXinwei" panose="02010800040101010101" pitchFamily="2" charset="-122"/>
                <a:ea typeface="STXinwei" panose="02010800040101010101" pitchFamily="2" charset="-122"/>
              </a:rPr>
              <a:t>5.</a:t>
            </a:r>
            <a:r>
              <a:rPr lang="en-US" altLang="zh-CN" b="1" dirty="0" smtClean="0">
                <a:latin typeface="STXinwei" panose="02010800040101010101" pitchFamily="2" charset="-122"/>
                <a:ea typeface="STXinwei" panose="02010800040101010101" pitchFamily="2" charset="-122"/>
              </a:rPr>
              <a:t>Z</a:t>
            </a:r>
            <a:r>
              <a:rPr lang="en-US" altLang="zh-CN" b="1" dirty="0" smtClean="0">
                <a:latin typeface="STXinwei" panose="02010800040101010101" pitchFamily="2" charset="-122"/>
                <a:ea typeface="STXinwei" panose="02010800040101010101" pitchFamily="2" charset="-122"/>
                <a:sym typeface="Symbol" panose="05050102010706020507" pitchFamily="18" charset="2"/>
              </a:rPr>
              <a:t></a:t>
            </a:r>
            <a:r>
              <a:rPr lang="en-US" altLang="zh-CN" b="1" dirty="0" smtClean="0">
                <a:latin typeface="STXinwei" panose="02010800040101010101" pitchFamily="2" charset="-122"/>
                <a:ea typeface="STXinwei" panose="02010800040101010101" pitchFamily="2" charset="-122"/>
              </a:rPr>
              <a:t> K</a:t>
            </a:r>
            <a:r>
              <a:rPr lang="zh-CN" altLang="en-US" b="1" dirty="0" smtClean="0">
                <a:latin typeface="STXinwei" panose="02010800040101010101" pitchFamily="2" charset="-122"/>
                <a:ea typeface="STXinwei" panose="02010800040101010101" pitchFamily="2" charset="-122"/>
              </a:rPr>
              <a:t>是一个终态集，终态也称可接受状态或结束状态。</a:t>
            </a:r>
            <a:endParaRPr lang="zh-CN" altLang="en-US" sz="2400" b="1" dirty="0" smtClean="0">
              <a:latin typeface="STXinwei" panose="02010800040101010101" pitchFamily="2" charset="-122"/>
              <a:ea typeface="STXinwei" panose="02010800040101010101" pitchFamily="2" charset="-122"/>
            </a:endParaRPr>
          </a:p>
          <a:p>
            <a:pPr eaLnBrk="1" hangingPunct="1">
              <a:buSzTx/>
              <a:buFont typeface="Monotype Sorts" pitchFamily="2" charset="2"/>
              <a:buNone/>
              <a:defRPr/>
            </a:pPr>
            <a:endParaRPr lang="zh-CN" altLang="en-US" sz="2800" b="1" dirty="0" smtClean="0">
              <a:latin typeface="STXinwei" panose="02010800040101010101" pitchFamily="2" charset="-122"/>
              <a:ea typeface="STXinwei" panose="02010800040101010101" pitchFamily="2" charset="-122"/>
            </a:endParaRPr>
          </a:p>
        </p:txBody>
      </p:sp>
      <p:sp>
        <p:nvSpPr>
          <p:cNvPr id="33796" name="灯片编号占位符 5"/>
          <p:cNvSpPr>
            <a:spLocks noGrp="1"/>
          </p:cNvSpPr>
          <p:nvPr>
            <p:ph type="sldNum" sz="quarter" idx="12"/>
          </p:nvPr>
        </p:nvSpPr>
        <p:spPr>
          <a:noFill/>
        </p:spPr>
        <p:txBody>
          <a:bodyPr/>
          <a:lstStyle/>
          <a:p>
            <a:fld id="{B10A1188-DD7E-41CE-9485-2FDBF29AEDB2}" type="slidenum">
              <a:rPr lang="en-US" altLang="zh-CN" smtClean="0"/>
              <a:t>31</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71563" y="457200"/>
            <a:ext cx="7691437" cy="1143000"/>
          </a:xfrm>
        </p:spPr>
        <p:txBody>
          <a:bodyPr/>
          <a:lstStyle/>
          <a:p>
            <a:pPr eaLnBrk="1" hangingPunct="1"/>
            <a:r>
              <a:rPr lang="en-US" altLang="zh-CN" b="1" smtClean="0">
                <a:solidFill>
                  <a:schemeClr val="tx1"/>
                </a:solidFill>
              </a:rPr>
              <a:t>DFA </a:t>
            </a:r>
            <a:r>
              <a:rPr lang="zh-CN" altLang="en-US" b="1" smtClean="0">
                <a:solidFill>
                  <a:schemeClr val="tx1"/>
                </a:solidFill>
              </a:rPr>
              <a:t>例子：</a:t>
            </a:r>
          </a:p>
        </p:txBody>
      </p:sp>
      <p:sp>
        <p:nvSpPr>
          <p:cNvPr id="62467" name="Rectangle 3"/>
          <p:cNvSpPr>
            <a:spLocks noGrp="1" noChangeArrowheads="1"/>
          </p:cNvSpPr>
          <p:nvPr>
            <p:ph idx="1"/>
          </p:nvPr>
        </p:nvSpPr>
        <p:spPr/>
        <p:txBody>
          <a:bodyPr/>
          <a:lstStyle/>
          <a:p>
            <a:pPr lvl="1" eaLnBrk="1" hangingPunct="1">
              <a:spcBef>
                <a:spcPct val="50000"/>
              </a:spcBef>
              <a:buFontTx/>
              <a:buNone/>
            </a:pPr>
            <a:r>
              <a:rPr lang="en-US" altLang="zh-CN" smtClean="0"/>
              <a:t>DFA   M=（{S，U，V，Q}，{a，b}，f，S，{Q}）</a:t>
            </a:r>
            <a:r>
              <a:rPr lang="zh-CN" altLang="en-US" smtClean="0"/>
              <a:t>其中</a:t>
            </a:r>
            <a:r>
              <a:rPr lang="en-US" altLang="zh-CN" smtClean="0"/>
              <a:t>f</a:t>
            </a:r>
            <a:r>
              <a:rPr lang="zh-CN" altLang="en-US" smtClean="0"/>
              <a:t>定义为：</a:t>
            </a:r>
          </a:p>
          <a:p>
            <a:pPr lvl="1" eaLnBrk="1" hangingPunct="1">
              <a:spcBef>
                <a:spcPct val="50000"/>
              </a:spcBef>
              <a:buFontTx/>
              <a:buNone/>
            </a:pPr>
            <a:r>
              <a:rPr lang="en-US" altLang="zh-CN" smtClean="0"/>
              <a:t>f（S，a）=U		        f（V，a）=U</a:t>
            </a:r>
          </a:p>
          <a:p>
            <a:pPr lvl="1" eaLnBrk="1" hangingPunct="1">
              <a:spcBef>
                <a:spcPct val="50000"/>
              </a:spcBef>
              <a:buFontTx/>
              <a:buNone/>
            </a:pPr>
            <a:r>
              <a:rPr lang="en-US" altLang="zh-CN" smtClean="0"/>
              <a:t>f（S，b）=V		f（V，b）=Q</a:t>
            </a:r>
          </a:p>
          <a:p>
            <a:pPr lvl="1" eaLnBrk="1" hangingPunct="1">
              <a:spcBef>
                <a:spcPct val="50000"/>
              </a:spcBef>
              <a:buFontTx/>
              <a:buNone/>
            </a:pPr>
            <a:r>
              <a:rPr lang="en-US" altLang="zh-CN" smtClean="0"/>
              <a:t>f（U，a）=Q		f（Q，a）=Q</a:t>
            </a:r>
          </a:p>
          <a:p>
            <a:pPr lvl="1" eaLnBrk="1" hangingPunct="1">
              <a:spcBef>
                <a:spcPct val="50000"/>
              </a:spcBef>
              <a:buFontTx/>
              <a:buNone/>
            </a:pPr>
            <a:r>
              <a:rPr lang="en-US" altLang="zh-CN" smtClean="0"/>
              <a:t>f（U，b）=V		f（Q，b）=Q</a:t>
            </a:r>
          </a:p>
          <a:p>
            <a:pPr eaLnBrk="1" hangingPunct="1">
              <a:buSzTx/>
              <a:buFont typeface="Monotype Sorts" pitchFamily="2" charset="2"/>
              <a:buNone/>
            </a:pPr>
            <a:endParaRPr lang="zh-CN" altLang="en-US" smtClean="0"/>
          </a:p>
        </p:txBody>
      </p:sp>
      <p:sp>
        <p:nvSpPr>
          <p:cNvPr id="34820" name="灯片编号占位符 5"/>
          <p:cNvSpPr>
            <a:spLocks noGrp="1"/>
          </p:cNvSpPr>
          <p:nvPr>
            <p:ph type="sldNum" sz="quarter" idx="12"/>
          </p:nvPr>
        </p:nvSpPr>
        <p:spPr>
          <a:noFill/>
        </p:spPr>
        <p:txBody>
          <a:bodyPr/>
          <a:lstStyle/>
          <a:p>
            <a:fld id="{16AE9C13-A0E2-4E8C-BE88-491C5D83E365}" type="slidenum">
              <a:rPr lang="en-US" altLang="zh-CN" smtClean="0"/>
              <a:t>32</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 calcmode="lin" valueType="num">
                                      <p:cBhvr additive="base">
                                        <p:cTn id="23" dur="500" fill="hold"/>
                                        <p:tgtEl>
                                          <p:spTgt spid="624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246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solidFill>
                  <a:schemeClr val="bg2"/>
                </a:solidFill>
              </a:rPr>
              <a:t> </a:t>
            </a:r>
            <a:r>
              <a:rPr lang="zh-CN" altLang="zh-CN" smtClean="0"/>
              <a:t>DFA 的状态图表示</a:t>
            </a:r>
            <a:endParaRPr lang="zh-CN" altLang="en-US" smtClean="0"/>
          </a:p>
        </p:txBody>
      </p:sp>
      <p:sp>
        <p:nvSpPr>
          <p:cNvPr id="63491" name="Rectangle 3"/>
          <p:cNvSpPr>
            <a:spLocks noGrp="1" noChangeArrowheads="1"/>
          </p:cNvSpPr>
          <p:nvPr>
            <p:ph idx="1"/>
          </p:nvPr>
        </p:nvSpPr>
        <p:spPr/>
        <p:txBody>
          <a:bodyPr/>
          <a:lstStyle/>
          <a:p>
            <a:pPr eaLnBrk="1" hangingPunct="1"/>
            <a:endParaRPr lang="zh-CN" altLang="en-US" smtClean="0"/>
          </a:p>
        </p:txBody>
      </p:sp>
      <p:grpSp>
        <p:nvGrpSpPr>
          <p:cNvPr id="35844" name="Group 7"/>
          <p:cNvGrpSpPr/>
          <p:nvPr/>
        </p:nvGrpSpPr>
        <p:grpSpPr bwMode="auto">
          <a:xfrm>
            <a:off x="1785938" y="1785938"/>
            <a:ext cx="6194425" cy="2919412"/>
            <a:chOff x="1440" y="1440"/>
            <a:chExt cx="3792" cy="2064"/>
          </a:xfrm>
        </p:grpSpPr>
        <p:sp>
          <p:nvSpPr>
            <p:cNvPr id="35855" name="Text Box 8"/>
            <p:cNvSpPr txBox="1">
              <a:spLocks noChangeArrowheads="1"/>
            </p:cNvSpPr>
            <p:nvPr/>
          </p:nvSpPr>
          <p:spPr bwMode="auto">
            <a:xfrm>
              <a:off x="4032" y="3120"/>
              <a:ext cx="288" cy="288"/>
            </a:xfrm>
            <a:prstGeom prst="rect">
              <a:avLst/>
            </a:prstGeom>
            <a:noFill/>
            <a:ln w="9525">
              <a:noFill/>
              <a:miter lim="800000"/>
            </a:ln>
          </p:spPr>
          <p:txBody>
            <a:bodyPr>
              <a:spAutoFit/>
            </a:bodyPr>
            <a:lstStyle/>
            <a:p>
              <a:pPr eaLnBrk="1" hangingPunct="1">
                <a:spcBef>
                  <a:spcPct val="50000"/>
                </a:spcBef>
              </a:pPr>
              <a:r>
                <a:rPr kumimoji="1" lang="en-US" altLang="zh-CN" sz="2400" b="0" i="0" u="none"/>
                <a:t>b</a:t>
              </a:r>
            </a:p>
          </p:txBody>
        </p:sp>
        <p:grpSp>
          <p:nvGrpSpPr>
            <p:cNvPr id="35856" name="Group 9"/>
            <p:cNvGrpSpPr/>
            <p:nvPr/>
          </p:nvGrpSpPr>
          <p:grpSpPr bwMode="auto">
            <a:xfrm>
              <a:off x="1440" y="1440"/>
              <a:ext cx="3600" cy="2064"/>
              <a:chOff x="1488" y="1344"/>
              <a:chExt cx="3600" cy="2064"/>
            </a:xfrm>
          </p:grpSpPr>
          <p:sp>
            <p:nvSpPr>
              <p:cNvPr id="35863" name="Oval 10"/>
              <p:cNvSpPr>
                <a:spLocks noChangeArrowheads="1"/>
              </p:cNvSpPr>
              <p:nvPr/>
            </p:nvSpPr>
            <p:spPr bwMode="auto">
              <a:xfrm>
                <a:off x="1488" y="2112"/>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t>S</a:t>
                </a:r>
              </a:p>
            </p:txBody>
          </p:sp>
          <p:grpSp>
            <p:nvGrpSpPr>
              <p:cNvPr id="35864" name="Group 11"/>
              <p:cNvGrpSpPr/>
              <p:nvPr/>
            </p:nvGrpSpPr>
            <p:grpSpPr bwMode="auto">
              <a:xfrm>
                <a:off x="2976" y="1344"/>
                <a:ext cx="528" cy="2064"/>
                <a:chOff x="2976" y="1344"/>
                <a:chExt cx="528" cy="2064"/>
              </a:xfrm>
            </p:grpSpPr>
            <p:grpSp>
              <p:nvGrpSpPr>
                <p:cNvPr id="35868" name="Group 12"/>
                <p:cNvGrpSpPr/>
                <p:nvPr/>
              </p:nvGrpSpPr>
              <p:grpSpPr bwMode="auto">
                <a:xfrm>
                  <a:off x="2976" y="1584"/>
                  <a:ext cx="528" cy="1584"/>
                  <a:chOff x="2976" y="1584"/>
                  <a:chExt cx="528" cy="1584"/>
                </a:xfrm>
              </p:grpSpPr>
              <p:cxnSp>
                <p:nvCxnSpPr>
                  <p:cNvPr id="35871" name="AutoShape 13"/>
                  <p:cNvCxnSpPr>
                    <a:cxnSpLocks noChangeShapeType="1"/>
                    <a:stCxn id="35869" idx="2"/>
                    <a:endCxn id="35870" idx="2"/>
                  </p:cNvCxnSpPr>
                  <p:nvPr/>
                </p:nvCxnSpPr>
                <p:spPr bwMode="auto">
                  <a:xfrm rot="10800000" flipV="1">
                    <a:off x="2976" y="1584"/>
                    <a:ext cx="48" cy="1584"/>
                  </a:xfrm>
                  <a:prstGeom prst="curvedConnector3">
                    <a:avLst>
                      <a:gd name="adj1" fmla="val 789583"/>
                    </a:avLst>
                  </a:prstGeom>
                  <a:noFill/>
                  <a:ln w="9525">
                    <a:solidFill>
                      <a:schemeClr val="tx1"/>
                    </a:solidFill>
                    <a:round/>
                    <a:tailEnd type="triangle" w="med" len="med"/>
                  </a:ln>
                </p:spPr>
              </p:cxnSp>
              <p:cxnSp>
                <p:nvCxnSpPr>
                  <p:cNvPr id="35872" name="AutoShape 14"/>
                  <p:cNvCxnSpPr>
                    <a:cxnSpLocks noChangeShapeType="1"/>
                    <a:stCxn id="35870" idx="6"/>
                    <a:endCxn id="35869" idx="6"/>
                  </p:cNvCxnSpPr>
                  <p:nvPr/>
                </p:nvCxnSpPr>
                <p:spPr bwMode="auto">
                  <a:xfrm flipV="1">
                    <a:off x="3456" y="1584"/>
                    <a:ext cx="48" cy="1584"/>
                  </a:xfrm>
                  <a:prstGeom prst="curvedConnector3">
                    <a:avLst>
                      <a:gd name="adj1" fmla="val 756245"/>
                    </a:avLst>
                  </a:prstGeom>
                  <a:noFill/>
                  <a:ln w="9525">
                    <a:solidFill>
                      <a:schemeClr val="tx1"/>
                    </a:solidFill>
                    <a:round/>
                    <a:tailEnd type="triangle" w="med" len="med"/>
                  </a:ln>
                </p:spPr>
              </p:cxnSp>
            </p:grpSp>
            <p:sp>
              <p:nvSpPr>
                <p:cNvPr id="35869" name="Oval 15"/>
                <p:cNvSpPr>
                  <a:spLocks noChangeArrowheads="1"/>
                </p:cNvSpPr>
                <p:nvPr/>
              </p:nvSpPr>
              <p:spPr bwMode="auto">
                <a:xfrm>
                  <a:off x="3024" y="1344"/>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t>U</a:t>
                  </a:r>
                </a:p>
              </p:txBody>
            </p:sp>
            <p:sp>
              <p:nvSpPr>
                <p:cNvPr id="35870" name="Oval 16"/>
                <p:cNvSpPr>
                  <a:spLocks noChangeArrowheads="1"/>
                </p:cNvSpPr>
                <p:nvPr/>
              </p:nvSpPr>
              <p:spPr bwMode="auto">
                <a:xfrm>
                  <a:off x="2976" y="2928"/>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t>V</a:t>
                  </a:r>
                </a:p>
              </p:txBody>
            </p:sp>
          </p:grpSp>
          <p:grpSp>
            <p:nvGrpSpPr>
              <p:cNvPr id="35865" name="Group 17"/>
              <p:cNvGrpSpPr/>
              <p:nvPr/>
            </p:nvGrpSpPr>
            <p:grpSpPr bwMode="auto">
              <a:xfrm>
                <a:off x="4512" y="2160"/>
                <a:ext cx="576" cy="576"/>
                <a:chOff x="4032" y="2160"/>
                <a:chExt cx="576" cy="576"/>
              </a:xfrm>
            </p:grpSpPr>
            <p:sp>
              <p:nvSpPr>
                <p:cNvPr id="35866" name="Oval 18"/>
                <p:cNvSpPr>
                  <a:spLocks noChangeArrowheads="1"/>
                </p:cNvSpPr>
                <p:nvPr/>
              </p:nvSpPr>
              <p:spPr bwMode="auto">
                <a:xfrm>
                  <a:off x="4032" y="2160"/>
                  <a:ext cx="576" cy="576"/>
                </a:xfrm>
                <a:prstGeom prst="ellipse">
                  <a:avLst/>
                </a:prstGeom>
                <a:solidFill>
                  <a:srgbClr val="FFFFFF"/>
                </a:solidFill>
                <a:ln w="9525">
                  <a:solidFill>
                    <a:schemeClr val="tx1"/>
                  </a:solidFill>
                  <a:round/>
                </a:ln>
              </p:spPr>
              <p:txBody>
                <a:bodyPr wrap="none" anchor="ctr"/>
                <a:lstStyle/>
                <a:p>
                  <a:endParaRPr lang="zh-CN" altLang="en-US"/>
                </a:p>
              </p:txBody>
            </p:sp>
            <p:sp>
              <p:nvSpPr>
                <p:cNvPr id="35867" name="Oval 19"/>
                <p:cNvSpPr>
                  <a:spLocks noChangeArrowheads="1"/>
                </p:cNvSpPr>
                <p:nvPr/>
              </p:nvSpPr>
              <p:spPr bwMode="auto">
                <a:xfrm>
                  <a:off x="4080" y="2208"/>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t>Q</a:t>
                  </a:r>
                </a:p>
              </p:txBody>
            </p:sp>
          </p:grpSp>
        </p:grpSp>
        <p:cxnSp>
          <p:nvCxnSpPr>
            <p:cNvPr id="35857" name="AutoShape 20"/>
            <p:cNvCxnSpPr>
              <a:cxnSpLocks noChangeShapeType="1"/>
              <a:stCxn id="35863" idx="0"/>
              <a:endCxn id="35869" idx="2"/>
            </p:cNvCxnSpPr>
            <p:nvPr/>
          </p:nvCxnSpPr>
          <p:spPr bwMode="auto">
            <a:xfrm rot="-5400000">
              <a:off x="2064" y="1296"/>
              <a:ext cx="528" cy="1296"/>
            </a:xfrm>
            <a:prstGeom prst="curvedConnector2">
              <a:avLst/>
            </a:prstGeom>
            <a:noFill/>
            <a:ln w="9525">
              <a:solidFill>
                <a:schemeClr val="tx1"/>
              </a:solidFill>
              <a:round/>
              <a:tailEnd type="triangle" w="med" len="med"/>
            </a:ln>
          </p:spPr>
        </p:cxnSp>
        <p:sp>
          <p:nvSpPr>
            <p:cNvPr id="35858" name="Text Box 21"/>
            <p:cNvSpPr txBox="1">
              <a:spLocks noChangeArrowheads="1"/>
            </p:cNvSpPr>
            <p:nvPr/>
          </p:nvSpPr>
          <p:spPr bwMode="auto">
            <a:xfrm>
              <a:off x="1920" y="1584"/>
              <a:ext cx="336" cy="288"/>
            </a:xfrm>
            <a:prstGeom prst="rect">
              <a:avLst/>
            </a:prstGeom>
            <a:noFill/>
            <a:ln w="9525">
              <a:noFill/>
              <a:miter lim="800000"/>
            </a:ln>
          </p:spPr>
          <p:txBody>
            <a:bodyPr>
              <a:spAutoFit/>
            </a:bodyPr>
            <a:lstStyle/>
            <a:p>
              <a:pPr eaLnBrk="1" hangingPunct="1">
                <a:spcBef>
                  <a:spcPct val="50000"/>
                </a:spcBef>
              </a:pPr>
              <a:r>
                <a:rPr kumimoji="1" lang="en-US" altLang="zh-CN" sz="2400" b="0" i="0" u="none"/>
                <a:t>a</a:t>
              </a:r>
            </a:p>
          </p:txBody>
        </p:sp>
        <p:sp>
          <p:nvSpPr>
            <p:cNvPr id="35859" name="Text Box 22"/>
            <p:cNvSpPr txBox="1">
              <a:spLocks noChangeArrowheads="1"/>
            </p:cNvSpPr>
            <p:nvPr/>
          </p:nvSpPr>
          <p:spPr bwMode="auto">
            <a:xfrm>
              <a:off x="3984" y="1536"/>
              <a:ext cx="336" cy="288"/>
            </a:xfrm>
            <a:prstGeom prst="rect">
              <a:avLst/>
            </a:prstGeom>
            <a:noFill/>
            <a:ln w="9525">
              <a:noFill/>
              <a:miter lim="800000"/>
            </a:ln>
          </p:spPr>
          <p:txBody>
            <a:bodyPr>
              <a:spAutoFit/>
            </a:bodyPr>
            <a:lstStyle/>
            <a:p>
              <a:pPr eaLnBrk="1" hangingPunct="1">
                <a:spcBef>
                  <a:spcPct val="50000"/>
                </a:spcBef>
              </a:pPr>
              <a:r>
                <a:rPr kumimoji="1" lang="en-US" altLang="zh-CN" sz="2400" b="0" i="0" u="none"/>
                <a:t>a</a:t>
              </a:r>
            </a:p>
          </p:txBody>
        </p:sp>
        <p:sp>
          <p:nvSpPr>
            <p:cNvPr id="35860" name="Text Box 23"/>
            <p:cNvSpPr txBox="1">
              <a:spLocks noChangeArrowheads="1"/>
            </p:cNvSpPr>
            <p:nvPr/>
          </p:nvSpPr>
          <p:spPr bwMode="auto">
            <a:xfrm>
              <a:off x="3792" y="2160"/>
              <a:ext cx="336" cy="288"/>
            </a:xfrm>
            <a:prstGeom prst="rect">
              <a:avLst/>
            </a:prstGeom>
            <a:noFill/>
            <a:ln w="9525">
              <a:noFill/>
              <a:miter lim="800000"/>
            </a:ln>
          </p:spPr>
          <p:txBody>
            <a:bodyPr>
              <a:spAutoFit/>
            </a:bodyPr>
            <a:lstStyle/>
            <a:p>
              <a:pPr eaLnBrk="1" hangingPunct="1">
                <a:spcBef>
                  <a:spcPct val="50000"/>
                </a:spcBef>
              </a:pPr>
              <a:r>
                <a:rPr kumimoji="1" lang="en-US" altLang="zh-CN" sz="2400" b="0" i="0" u="none"/>
                <a:t>a</a:t>
              </a:r>
            </a:p>
          </p:txBody>
        </p:sp>
        <p:sp>
          <p:nvSpPr>
            <p:cNvPr id="35861" name="Text Box 24"/>
            <p:cNvSpPr txBox="1">
              <a:spLocks noChangeArrowheads="1"/>
            </p:cNvSpPr>
            <p:nvPr/>
          </p:nvSpPr>
          <p:spPr bwMode="auto">
            <a:xfrm>
              <a:off x="1968" y="3024"/>
              <a:ext cx="288" cy="288"/>
            </a:xfrm>
            <a:prstGeom prst="rect">
              <a:avLst/>
            </a:prstGeom>
            <a:noFill/>
            <a:ln w="9525">
              <a:noFill/>
              <a:miter lim="800000"/>
            </a:ln>
          </p:spPr>
          <p:txBody>
            <a:bodyPr>
              <a:spAutoFit/>
            </a:bodyPr>
            <a:lstStyle/>
            <a:p>
              <a:pPr eaLnBrk="1" hangingPunct="1">
                <a:spcBef>
                  <a:spcPct val="50000"/>
                </a:spcBef>
              </a:pPr>
              <a:r>
                <a:rPr kumimoji="1" lang="en-US" altLang="zh-CN" sz="2400" b="0" i="0" u="none"/>
                <a:t>b</a:t>
              </a:r>
            </a:p>
          </p:txBody>
        </p:sp>
        <p:sp>
          <p:nvSpPr>
            <p:cNvPr id="35862" name="Text Box 25"/>
            <p:cNvSpPr txBox="1">
              <a:spLocks noChangeArrowheads="1"/>
            </p:cNvSpPr>
            <p:nvPr/>
          </p:nvSpPr>
          <p:spPr bwMode="auto">
            <a:xfrm>
              <a:off x="4704" y="1872"/>
              <a:ext cx="528" cy="288"/>
            </a:xfrm>
            <a:prstGeom prst="rect">
              <a:avLst/>
            </a:prstGeom>
            <a:noFill/>
            <a:ln w="9525">
              <a:noFill/>
              <a:miter lim="800000"/>
            </a:ln>
          </p:spPr>
          <p:txBody>
            <a:bodyPr>
              <a:spAutoFit/>
            </a:bodyPr>
            <a:lstStyle/>
            <a:p>
              <a:pPr eaLnBrk="1" hangingPunct="1">
                <a:spcBef>
                  <a:spcPct val="50000"/>
                </a:spcBef>
              </a:pPr>
              <a:r>
                <a:rPr kumimoji="1" lang="en-US" altLang="zh-CN" sz="2400" b="0" i="0" u="none"/>
                <a:t>a，b</a:t>
              </a:r>
            </a:p>
          </p:txBody>
        </p:sp>
      </p:grpSp>
      <p:grpSp>
        <p:nvGrpSpPr>
          <p:cNvPr id="35845" name="Group 26"/>
          <p:cNvGrpSpPr/>
          <p:nvPr/>
        </p:nvGrpSpPr>
        <p:grpSpPr bwMode="auto">
          <a:xfrm>
            <a:off x="5000625" y="2125663"/>
            <a:ext cx="2195513" cy="2239962"/>
            <a:chOff x="3204" y="1243"/>
            <a:chExt cx="1344" cy="1411"/>
          </a:xfrm>
        </p:grpSpPr>
        <p:cxnSp>
          <p:nvCxnSpPr>
            <p:cNvPr id="35853" name="AutoShape 27"/>
            <p:cNvCxnSpPr>
              <a:cxnSpLocks noChangeShapeType="1"/>
              <a:stCxn id="35869" idx="6"/>
              <a:endCxn id="35867" idx="0"/>
            </p:cNvCxnSpPr>
            <p:nvPr/>
          </p:nvCxnSpPr>
          <p:spPr bwMode="auto">
            <a:xfrm>
              <a:off x="3252" y="1243"/>
              <a:ext cx="1296" cy="556"/>
            </a:xfrm>
            <a:prstGeom prst="curvedConnector2">
              <a:avLst/>
            </a:prstGeom>
            <a:noFill/>
            <a:ln w="9525">
              <a:solidFill>
                <a:schemeClr val="tx1"/>
              </a:solidFill>
              <a:round/>
              <a:tailEnd type="triangle" w="med" len="med"/>
            </a:ln>
          </p:spPr>
        </p:cxnSp>
        <p:cxnSp>
          <p:nvCxnSpPr>
            <p:cNvPr id="35854" name="AutoShape 28"/>
            <p:cNvCxnSpPr>
              <a:cxnSpLocks noChangeShapeType="1"/>
              <a:stCxn id="35870" idx="6"/>
              <a:endCxn id="35867" idx="4"/>
            </p:cNvCxnSpPr>
            <p:nvPr/>
          </p:nvCxnSpPr>
          <p:spPr bwMode="auto">
            <a:xfrm flipV="1">
              <a:off x="3204" y="2226"/>
              <a:ext cx="1344" cy="428"/>
            </a:xfrm>
            <a:prstGeom prst="curvedConnector2">
              <a:avLst/>
            </a:prstGeom>
            <a:noFill/>
            <a:ln w="9525">
              <a:solidFill>
                <a:schemeClr val="tx1"/>
              </a:solidFill>
              <a:round/>
              <a:tailEnd type="triangle" w="med" len="med"/>
            </a:ln>
          </p:spPr>
        </p:cxnSp>
      </p:grpSp>
      <p:sp>
        <p:nvSpPr>
          <p:cNvPr id="35846" name="AutoShape 29"/>
          <p:cNvSpPr>
            <a:spLocks noChangeArrowheads="1"/>
          </p:cNvSpPr>
          <p:nvPr/>
        </p:nvSpPr>
        <p:spPr bwMode="auto">
          <a:xfrm flipV="1">
            <a:off x="1000125" y="2786063"/>
            <a:ext cx="784225" cy="428625"/>
          </a:xfrm>
          <a:prstGeom prst="rightArrow">
            <a:avLst>
              <a:gd name="adj1" fmla="val 50000"/>
              <a:gd name="adj2" fmla="val 32163"/>
            </a:avLst>
          </a:prstGeom>
          <a:solidFill>
            <a:schemeClr val="accent1"/>
          </a:solidFill>
          <a:ln w="9525">
            <a:solidFill>
              <a:schemeClr val="tx1"/>
            </a:solidFill>
            <a:miter lim="800000"/>
          </a:ln>
        </p:spPr>
        <p:txBody>
          <a:bodyPr wrap="none" anchor="ctr"/>
          <a:lstStyle/>
          <a:p>
            <a:endParaRPr lang="zh-CN" altLang="en-US"/>
          </a:p>
        </p:txBody>
      </p:sp>
      <p:grpSp>
        <p:nvGrpSpPr>
          <p:cNvPr id="35847" name="Group 30"/>
          <p:cNvGrpSpPr/>
          <p:nvPr/>
        </p:nvGrpSpPr>
        <p:grpSpPr bwMode="auto">
          <a:xfrm>
            <a:off x="2178050" y="2938463"/>
            <a:ext cx="5411788" cy="1427162"/>
            <a:chOff x="1474" y="1803"/>
            <a:chExt cx="3313" cy="899"/>
          </a:xfrm>
        </p:grpSpPr>
        <p:cxnSp>
          <p:nvCxnSpPr>
            <p:cNvPr id="35851" name="AutoShape 31"/>
            <p:cNvCxnSpPr>
              <a:cxnSpLocks noChangeShapeType="1"/>
              <a:stCxn id="35863" idx="4"/>
              <a:endCxn id="35870" idx="2"/>
            </p:cNvCxnSpPr>
            <p:nvPr/>
          </p:nvCxnSpPr>
          <p:spPr bwMode="auto">
            <a:xfrm rot="16200000" flipH="1">
              <a:off x="1841" y="1822"/>
              <a:ext cx="513" cy="1248"/>
            </a:xfrm>
            <a:prstGeom prst="curvedConnector2">
              <a:avLst/>
            </a:prstGeom>
            <a:noFill/>
            <a:ln w="9525">
              <a:solidFill>
                <a:schemeClr val="tx1"/>
              </a:solidFill>
              <a:round/>
              <a:tailEnd type="triangle" w="med" len="med"/>
            </a:ln>
          </p:spPr>
        </p:cxnSp>
        <p:cxnSp>
          <p:nvCxnSpPr>
            <p:cNvPr id="35852" name="AutoShape 32"/>
            <p:cNvCxnSpPr>
              <a:cxnSpLocks noChangeShapeType="1"/>
              <a:stCxn id="35866" idx="0"/>
              <a:endCxn id="35867" idx="6"/>
            </p:cNvCxnSpPr>
            <p:nvPr/>
          </p:nvCxnSpPr>
          <p:spPr bwMode="auto">
            <a:xfrm rot="16200000" flipH="1">
              <a:off x="4538" y="1812"/>
              <a:ext cx="257" cy="240"/>
            </a:xfrm>
            <a:prstGeom prst="curvedConnector4">
              <a:avLst>
                <a:gd name="adj1" fmla="val -56116"/>
                <a:gd name="adj2" fmla="val 178310"/>
              </a:avLst>
            </a:prstGeom>
            <a:noFill/>
            <a:ln w="9525">
              <a:solidFill>
                <a:schemeClr val="tx1"/>
              </a:solidFill>
              <a:round/>
              <a:tailEnd type="triangle" w="med" len="med"/>
            </a:ln>
          </p:spPr>
        </p:cxnSp>
      </p:grpSp>
      <p:sp>
        <p:nvSpPr>
          <p:cNvPr id="35848" name="Text Box 36"/>
          <p:cNvSpPr txBox="1">
            <a:spLocks noChangeArrowheads="1"/>
          </p:cNvSpPr>
          <p:nvPr/>
        </p:nvSpPr>
        <p:spPr bwMode="auto">
          <a:xfrm>
            <a:off x="3657600" y="4030663"/>
            <a:ext cx="282575" cy="579437"/>
          </a:xfrm>
          <a:prstGeom prst="rect">
            <a:avLst/>
          </a:prstGeom>
          <a:noFill/>
          <a:ln w="9525">
            <a:noFill/>
            <a:miter lim="800000"/>
          </a:ln>
        </p:spPr>
        <p:txBody>
          <a:bodyPr>
            <a:spAutoFit/>
          </a:bodyPr>
          <a:lstStyle/>
          <a:p>
            <a:pPr>
              <a:spcBef>
                <a:spcPct val="50000"/>
              </a:spcBef>
            </a:pPr>
            <a:r>
              <a:rPr lang="en-US" altLang="zh-CN" b="0" u="none"/>
              <a:t>b</a:t>
            </a:r>
          </a:p>
        </p:txBody>
      </p:sp>
      <p:sp>
        <p:nvSpPr>
          <p:cNvPr id="35849" name="矩形 30"/>
          <p:cNvSpPr>
            <a:spLocks noChangeArrowheads="1"/>
          </p:cNvSpPr>
          <p:nvPr/>
        </p:nvSpPr>
        <p:spPr bwMode="auto">
          <a:xfrm>
            <a:off x="1000125" y="4857750"/>
            <a:ext cx="7858125" cy="1200150"/>
          </a:xfrm>
          <a:prstGeom prst="rect">
            <a:avLst/>
          </a:prstGeom>
          <a:noFill/>
          <a:ln w="9525">
            <a:noFill/>
            <a:miter lim="800000"/>
          </a:ln>
        </p:spPr>
        <p:txBody>
          <a:bodyPr>
            <a:spAutoFit/>
          </a:bodyPr>
          <a:lstStyle/>
          <a:p>
            <a:r>
              <a:rPr lang="zh-CN" altLang="en-US" sz="2400" i="0" u="none">
                <a:latin typeface="STXingkai" panose="02010800040101010101" pitchFamily="2" charset="-122"/>
                <a:ea typeface="STXingkai" panose="02010800040101010101" pitchFamily="2" charset="-122"/>
              </a:rPr>
              <a:t>若存在一条从初态结点到某一终态结点的道路，且这条路径上所有弧的标记符号链接成的符号串等于</a:t>
            </a:r>
            <a:r>
              <a:rPr lang="en-US" altLang="zh-CN" sz="2400" i="0" u="none">
                <a:latin typeface="STXingkai" panose="02010800040101010101" pitchFamily="2" charset="-122"/>
                <a:ea typeface="STXingkai" panose="02010800040101010101" pitchFamily="2" charset="-122"/>
              </a:rPr>
              <a:t>t</a:t>
            </a:r>
            <a:r>
              <a:rPr lang="zh-CN" altLang="en-US" sz="2400" i="0" u="none">
                <a:latin typeface="STXingkai" panose="02010800040101010101" pitchFamily="2" charset="-122"/>
                <a:ea typeface="STXingkai" panose="02010800040101010101" pitchFamily="2" charset="-122"/>
              </a:rPr>
              <a:t>，则称</a:t>
            </a:r>
            <a:r>
              <a:rPr lang="en-US" altLang="zh-CN" sz="2400" i="0" u="none">
                <a:latin typeface="STXingkai" panose="02010800040101010101" pitchFamily="2" charset="-122"/>
                <a:ea typeface="STXingkai" panose="02010800040101010101" pitchFamily="2" charset="-122"/>
              </a:rPr>
              <a:t>t</a:t>
            </a:r>
            <a:r>
              <a:rPr lang="zh-CN" altLang="en-US" sz="2400" i="0" u="none">
                <a:latin typeface="STXingkai" panose="02010800040101010101" pitchFamily="2" charset="-122"/>
                <a:ea typeface="STXingkai" panose="02010800040101010101" pitchFamily="2" charset="-122"/>
              </a:rPr>
              <a:t>被</a:t>
            </a:r>
            <a:r>
              <a:rPr lang="en-US" altLang="zh-CN" sz="2400" i="0" u="none">
                <a:latin typeface="STXingkai" panose="02010800040101010101" pitchFamily="2" charset="-122"/>
                <a:ea typeface="STXingkai" panose="02010800040101010101" pitchFamily="2" charset="-122"/>
                <a:sym typeface="Symbol" panose="05050102010706020507" pitchFamily="18" charset="2"/>
              </a:rPr>
              <a:t>DFA</a:t>
            </a:r>
            <a:r>
              <a:rPr lang="zh-CN" altLang="en-US" sz="2400" i="0" u="none">
                <a:latin typeface="STXingkai" panose="02010800040101010101" pitchFamily="2" charset="-122"/>
                <a:ea typeface="STXingkai" panose="02010800040101010101" pitchFamily="2" charset="-122"/>
              </a:rPr>
              <a:t> 接受。</a:t>
            </a:r>
          </a:p>
        </p:txBody>
      </p:sp>
      <p:sp>
        <p:nvSpPr>
          <p:cNvPr id="35850" name="灯片编号占位符 5"/>
          <p:cNvSpPr>
            <a:spLocks noGrp="1"/>
          </p:cNvSpPr>
          <p:nvPr>
            <p:ph type="sldNum" sz="quarter" idx="12"/>
          </p:nvPr>
        </p:nvSpPr>
        <p:spPr>
          <a:noFill/>
        </p:spPr>
        <p:txBody>
          <a:bodyPr/>
          <a:lstStyle/>
          <a:p>
            <a:fld id="{FA14431A-5EE9-4A04-B288-08F23B4C7433}" type="slidenum">
              <a:rPr lang="en-US" altLang="zh-CN" smtClean="0"/>
              <a:t>33</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b="1" smtClean="0"/>
              <a:t>DFA </a:t>
            </a:r>
            <a:r>
              <a:rPr lang="zh-CN" altLang="en-US" b="1" smtClean="0"/>
              <a:t>的矩阵表示</a:t>
            </a:r>
            <a:endParaRPr lang="zh-CN" altLang="en-US" smtClean="0"/>
          </a:p>
        </p:txBody>
      </p:sp>
      <p:sp>
        <p:nvSpPr>
          <p:cNvPr id="154627" name="Rectangle 3"/>
          <p:cNvSpPr>
            <a:spLocks noGrp="1" noChangeArrowheads="1"/>
          </p:cNvSpPr>
          <p:nvPr>
            <p:ph idx="1"/>
          </p:nvPr>
        </p:nvSpPr>
        <p:spPr>
          <a:xfrm>
            <a:off x="990600" y="1676400"/>
            <a:ext cx="8153400" cy="4876800"/>
          </a:xfrm>
        </p:spPr>
        <p:txBody>
          <a:bodyPr/>
          <a:lstStyle/>
          <a:p>
            <a:pPr eaLnBrk="1" hangingPunct="1">
              <a:buFont typeface="Monotype Sorts" pitchFamily="2" charset="2"/>
              <a:buNone/>
            </a:pPr>
            <a:r>
              <a:rPr lang="en-US" altLang="zh-CN" b="1" smtClean="0"/>
              <a:t>DFA</a:t>
            </a:r>
            <a:r>
              <a:rPr lang="zh-CN" altLang="en-US" b="1" smtClean="0"/>
              <a:t>在计算机内部表示为一个矩阵数据结构</a:t>
            </a:r>
          </a:p>
        </p:txBody>
      </p:sp>
      <p:grpSp>
        <p:nvGrpSpPr>
          <p:cNvPr id="2" name="Group 4"/>
          <p:cNvGrpSpPr/>
          <p:nvPr/>
        </p:nvGrpSpPr>
        <p:grpSpPr bwMode="auto">
          <a:xfrm>
            <a:off x="1828800" y="2819400"/>
            <a:ext cx="6257925" cy="2768600"/>
            <a:chOff x="1152" y="1776"/>
            <a:chExt cx="3942" cy="1744"/>
          </a:xfrm>
        </p:grpSpPr>
        <p:graphicFrame>
          <p:nvGraphicFramePr>
            <p:cNvPr id="2050" name="Object 5"/>
            <p:cNvGraphicFramePr>
              <a:graphicFrameLocks noChangeAspect="1"/>
            </p:cNvGraphicFramePr>
            <p:nvPr/>
          </p:nvGraphicFramePr>
          <p:xfrm>
            <a:off x="1152" y="1776"/>
            <a:ext cx="3942" cy="1744"/>
          </p:xfrm>
          <a:graphic>
            <a:graphicData uri="http://schemas.openxmlformats.org/presentationml/2006/ole">
              <mc:AlternateContent xmlns:mc="http://schemas.openxmlformats.org/markup-compatibility/2006">
                <mc:Choice xmlns:v="urn:schemas-microsoft-com:vml" Requires="v">
                  <p:oleObj spid="_x0000_s3094" name="工作表" r:id="rId3" imgW="2076450" imgH="1019175" progId="Excel.Sheet.8">
                    <p:embed/>
                  </p:oleObj>
                </mc:Choice>
                <mc:Fallback>
                  <p:oleObj name="工作表" r:id="rId3" imgW="2076450" imgH="1019175" progId="Excel.Sheet.8">
                    <p:embed/>
                    <p:pic>
                      <p:nvPicPr>
                        <p:cNvPr id="0" name="Object 5"/>
                        <p:cNvPicPr>
                          <a:picLocks noChangeAspect="1"/>
                        </p:cNvPicPr>
                        <p:nvPr/>
                      </p:nvPicPr>
                      <p:blipFill>
                        <a:blip r:embed="rId4"/>
                        <a:stretch>
                          <a:fillRect/>
                        </a:stretch>
                      </p:blipFill>
                      <p:spPr>
                        <a:xfrm>
                          <a:off x="1152" y="1776"/>
                          <a:ext cx="3942" cy="1744"/>
                        </a:xfrm>
                        <a:prstGeom prst="rect">
                          <a:avLst/>
                        </a:prstGeom>
                        <a:solidFill>
                          <a:srgbClr val="4EC1C4"/>
                        </a:solidFill>
                        <a:ln w="9525" cap="flat" cmpd="sng">
                          <a:solidFill>
                            <a:srgbClr val="6699FF"/>
                          </a:solidFill>
                          <a:prstDash val="solid"/>
                          <a:miter/>
                          <a:headEnd type="none" w="med" len="med"/>
                          <a:tailEnd type="none" w="med" len="med"/>
                        </a:ln>
                      </p:spPr>
                    </p:pic>
                  </p:oleObj>
                </mc:Fallback>
              </mc:AlternateContent>
            </a:graphicData>
          </a:graphic>
        </p:graphicFrame>
        <p:sp>
          <p:nvSpPr>
            <p:cNvPr id="2056" name="Line 6"/>
            <p:cNvSpPr>
              <a:spLocks noChangeShapeType="1"/>
            </p:cNvSpPr>
            <p:nvPr/>
          </p:nvSpPr>
          <p:spPr bwMode="auto">
            <a:xfrm>
              <a:off x="1152" y="1776"/>
              <a:ext cx="1296" cy="336"/>
            </a:xfrm>
            <a:prstGeom prst="line">
              <a:avLst/>
            </a:prstGeom>
            <a:noFill/>
            <a:ln w="9525">
              <a:solidFill>
                <a:srgbClr val="CCCCFF"/>
              </a:solidFill>
              <a:round/>
            </a:ln>
          </p:spPr>
          <p:txBody>
            <a:bodyPr wrap="none" anchor="ctr"/>
            <a:lstStyle/>
            <a:p>
              <a:endParaRPr lang="zh-CN" altLang="en-US"/>
            </a:p>
          </p:txBody>
        </p:sp>
        <p:sp>
          <p:nvSpPr>
            <p:cNvPr id="2057" name="Text Box 7"/>
            <p:cNvSpPr txBox="1">
              <a:spLocks noChangeArrowheads="1"/>
            </p:cNvSpPr>
            <p:nvPr/>
          </p:nvSpPr>
          <p:spPr bwMode="auto">
            <a:xfrm>
              <a:off x="2064" y="1785"/>
              <a:ext cx="576" cy="231"/>
            </a:xfrm>
            <a:prstGeom prst="rect">
              <a:avLst/>
            </a:prstGeom>
            <a:solidFill>
              <a:srgbClr val="4EC1C4"/>
            </a:solidFill>
            <a:ln w="9525">
              <a:noFill/>
              <a:miter lim="800000"/>
            </a:ln>
          </p:spPr>
          <p:txBody>
            <a:bodyPr>
              <a:spAutoFit/>
            </a:bodyPr>
            <a:lstStyle/>
            <a:p>
              <a:pPr eaLnBrk="1" hangingPunct="1">
                <a:spcBef>
                  <a:spcPct val="50000"/>
                </a:spcBef>
              </a:pPr>
              <a:r>
                <a:rPr kumimoji="1" lang="zh-CN" altLang="en-US" sz="1800" i="0" u="none"/>
                <a:t>字符</a:t>
              </a:r>
              <a:endParaRPr kumimoji="1" lang="zh-CN" altLang="en-US" sz="2400" i="0" u="none"/>
            </a:p>
          </p:txBody>
        </p:sp>
        <p:sp>
          <p:nvSpPr>
            <p:cNvPr id="2058" name="Text Box 8"/>
            <p:cNvSpPr txBox="1">
              <a:spLocks noChangeArrowheads="1"/>
            </p:cNvSpPr>
            <p:nvPr/>
          </p:nvSpPr>
          <p:spPr bwMode="auto">
            <a:xfrm>
              <a:off x="1296" y="1881"/>
              <a:ext cx="576" cy="231"/>
            </a:xfrm>
            <a:prstGeom prst="rect">
              <a:avLst/>
            </a:prstGeom>
            <a:solidFill>
              <a:srgbClr val="4EC1C4"/>
            </a:solidFill>
            <a:ln w="9525">
              <a:noFill/>
              <a:miter lim="800000"/>
            </a:ln>
          </p:spPr>
          <p:txBody>
            <a:bodyPr>
              <a:spAutoFit/>
            </a:bodyPr>
            <a:lstStyle/>
            <a:p>
              <a:pPr eaLnBrk="1" hangingPunct="1">
                <a:spcBef>
                  <a:spcPct val="50000"/>
                </a:spcBef>
              </a:pPr>
              <a:r>
                <a:rPr kumimoji="1" lang="zh-CN" altLang="en-US" sz="1800" i="0" u="none"/>
                <a:t>状态</a:t>
              </a:r>
            </a:p>
          </p:txBody>
        </p:sp>
      </p:grpSp>
      <p:sp>
        <p:nvSpPr>
          <p:cNvPr id="2054" name="Text Box 9"/>
          <p:cNvSpPr txBox="1">
            <a:spLocks noChangeArrowheads="1"/>
          </p:cNvSpPr>
          <p:nvPr/>
        </p:nvSpPr>
        <p:spPr bwMode="auto">
          <a:xfrm>
            <a:off x="8153400" y="3429000"/>
            <a:ext cx="387350" cy="2041525"/>
          </a:xfrm>
          <a:prstGeom prst="rect">
            <a:avLst/>
          </a:prstGeom>
          <a:solidFill>
            <a:schemeClr val="folHlink"/>
          </a:solidFill>
          <a:ln w="9525">
            <a:noFill/>
            <a:miter lim="800000"/>
          </a:ln>
        </p:spPr>
        <p:txBody>
          <a:bodyPr wrap="none" anchor="ctr">
            <a:spAutoFit/>
          </a:bodyPr>
          <a:lstStyle/>
          <a:p>
            <a:pPr algn="ctr" eaLnBrk="1" hangingPunct="1"/>
            <a:r>
              <a:rPr kumimoji="1" lang="zh-CN" altLang="en-US" b="0" i="0" u="none"/>
              <a:t>0</a:t>
            </a:r>
          </a:p>
          <a:p>
            <a:pPr algn="ctr" eaLnBrk="1" hangingPunct="1"/>
            <a:r>
              <a:rPr kumimoji="1" lang="zh-CN" altLang="en-US" b="0" i="0" u="none"/>
              <a:t>0</a:t>
            </a:r>
          </a:p>
          <a:p>
            <a:pPr algn="ctr" eaLnBrk="1" hangingPunct="1"/>
            <a:r>
              <a:rPr kumimoji="1" lang="zh-CN" altLang="en-US" b="0" i="0" u="none"/>
              <a:t>0</a:t>
            </a:r>
          </a:p>
          <a:p>
            <a:pPr algn="ctr" eaLnBrk="1" hangingPunct="1"/>
            <a:r>
              <a:rPr kumimoji="1" lang="zh-CN" altLang="en-US" b="0" i="0" u="none"/>
              <a:t>1</a:t>
            </a:r>
            <a:endParaRPr kumimoji="1" lang="zh-CN" altLang="en-US" sz="2400" b="0" i="0" u="none"/>
          </a:p>
        </p:txBody>
      </p:sp>
      <p:sp>
        <p:nvSpPr>
          <p:cNvPr id="2055" name="灯片编号占位符 5"/>
          <p:cNvSpPr>
            <a:spLocks noGrp="1"/>
          </p:cNvSpPr>
          <p:nvPr>
            <p:ph type="sldNum" sz="quarter" idx="12"/>
          </p:nvPr>
        </p:nvSpPr>
        <p:spPr>
          <a:noFill/>
        </p:spPr>
        <p:txBody>
          <a:bodyPr/>
          <a:lstStyle/>
          <a:p>
            <a:fld id="{8EB60853-CE48-458E-A325-920773AAFFC9}" type="slidenum">
              <a:rPr lang="en-US" altLang="zh-CN" smtClean="0"/>
              <a:t>34</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00125" y="714375"/>
            <a:ext cx="7772400" cy="533400"/>
          </a:xfrm>
        </p:spPr>
        <p:txBody>
          <a:bodyPr/>
          <a:lstStyle/>
          <a:p>
            <a:pPr eaLnBrk="1" hangingPunct="1"/>
            <a:r>
              <a:rPr lang="zh-CN" altLang="en-US" sz="3600" b="1" smtClean="0">
                <a:solidFill>
                  <a:schemeClr val="tx1"/>
                </a:solidFill>
                <a:latin typeface="FangSong" panose="02010609060101010101" pitchFamily="49" charset="-122"/>
                <a:ea typeface="FangSong" panose="02010609060101010101" pitchFamily="49" charset="-122"/>
              </a:rPr>
              <a:t>∑</a:t>
            </a:r>
            <a:r>
              <a:rPr lang="zh-CN" altLang="en-US" sz="3600" b="1" baseline="30000" smtClean="0">
                <a:solidFill>
                  <a:schemeClr val="tx1"/>
                </a:solidFill>
                <a:latin typeface="FangSong" panose="02010609060101010101" pitchFamily="49" charset="-122"/>
                <a:ea typeface="FangSong" panose="02010609060101010101" pitchFamily="49" charset="-122"/>
              </a:rPr>
              <a:t>*</a:t>
            </a:r>
            <a:r>
              <a:rPr lang="zh-CN" altLang="en-US" sz="3600" b="1" smtClean="0">
                <a:solidFill>
                  <a:schemeClr val="tx1"/>
                </a:solidFill>
                <a:latin typeface="FangSong" panose="02010609060101010101" pitchFamily="49" charset="-122"/>
                <a:ea typeface="FangSong" panose="02010609060101010101" pitchFamily="49" charset="-122"/>
              </a:rPr>
              <a:t>上的符号串</a:t>
            </a:r>
            <a:r>
              <a:rPr lang="en-US" altLang="zh-CN" sz="3600" b="1" smtClean="0">
                <a:solidFill>
                  <a:schemeClr val="tx1"/>
                </a:solidFill>
                <a:latin typeface="FangSong" panose="02010609060101010101" pitchFamily="49" charset="-122"/>
                <a:ea typeface="FangSong" panose="02010609060101010101" pitchFamily="49" charset="-122"/>
              </a:rPr>
              <a:t>t</a:t>
            </a:r>
            <a:r>
              <a:rPr lang="zh-CN" altLang="en-US" sz="3600" b="1" smtClean="0">
                <a:solidFill>
                  <a:schemeClr val="tx1"/>
                </a:solidFill>
                <a:latin typeface="FangSong" panose="02010609060101010101" pitchFamily="49" charset="-122"/>
                <a:ea typeface="FangSong" panose="02010609060101010101" pitchFamily="49" charset="-122"/>
              </a:rPr>
              <a:t>被</a:t>
            </a:r>
            <a:r>
              <a:rPr lang="en-US" altLang="zh-CN" sz="3600" b="1" smtClean="0">
                <a:solidFill>
                  <a:schemeClr val="tx1"/>
                </a:solidFill>
                <a:latin typeface="FangSong" panose="02010609060101010101" pitchFamily="49" charset="-122"/>
                <a:ea typeface="FangSong" panose="02010609060101010101" pitchFamily="49" charset="-122"/>
                <a:sym typeface="Symbol" panose="05050102010706020507" pitchFamily="18" charset="2"/>
              </a:rPr>
              <a:t>DFA</a:t>
            </a:r>
            <a:r>
              <a:rPr lang="zh-CN" altLang="en-US" sz="3600" b="1" smtClean="0">
                <a:solidFill>
                  <a:schemeClr val="tx1"/>
                </a:solidFill>
                <a:latin typeface="FangSong" panose="02010609060101010101" pitchFamily="49" charset="-122"/>
                <a:ea typeface="FangSong" panose="02010609060101010101" pitchFamily="49" charset="-122"/>
              </a:rPr>
              <a:t> </a:t>
            </a:r>
            <a:r>
              <a:rPr lang="en-US" altLang="zh-CN" sz="3600" b="1" smtClean="0">
                <a:solidFill>
                  <a:schemeClr val="tx1"/>
                </a:solidFill>
                <a:latin typeface="FangSong" panose="02010609060101010101" pitchFamily="49" charset="-122"/>
                <a:ea typeface="FangSong" panose="02010609060101010101" pitchFamily="49" charset="-122"/>
              </a:rPr>
              <a:t>M</a:t>
            </a:r>
            <a:r>
              <a:rPr lang="zh-CN" altLang="en-US" sz="3600" b="1" smtClean="0">
                <a:solidFill>
                  <a:schemeClr val="tx1"/>
                </a:solidFill>
                <a:latin typeface="FangSong" panose="02010609060101010101" pitchFamily="49" charset="-122"/>
                <a:ea typeface="FangSong" panose="02010609060101010101" pitchFamily="49" charset="-122"/>
              </a:rPr>
              <a:t>接受</a:t>
            </a:r>
          </a:p>
        </p:txBody>
      </p:sp>
      <p:sp>
        <p:nvSpPr>
          <p:cNvPr id="36867" name="Rectangle 3"/>
          <p:cNvSpPr>
            <a:spLocks noGrp="1" noChangeArrowheads="1"/>
          </p:cNvSpPr>
          <p:nvPr>
            <p:ph idx="1"/>
          </p:nvPr>
        </p:nvSpPr>
        <p:spPr>
          <a:xfrm>
            <a:off x="785813" y="1714500"/>
            <a:ext cx="7772400" cy="5143500"/>
          </a:xfrm>
          <a:solidFill>
            <a:srgbClr val="CCCCFF"/>
          </a:solidFill>
        </p:spPr>
        <p:txBody>
          <a:bodyPr/>
          <a:lstStyle/>
          <a:p>
            <a:pPr eaLnBrk="1" hangingPunct="1">
              <a:lnSpc>
                <a:spcPct val="80000"/>
              </a:lnSpc>
              <a:spcBef>
                <a:spcPct val="25000"/>
              </a:spcBef>
              <a:buSzTx/>
              <a:buFont typeface="Monotype Sorts" pitchFamily="2" charset="2"/>
              <a:buNone/>
            </a:pPr>
            <a:r>
              <a:rPr lang="zh-CN" altLang="en-US" sz="2800" b="1" smtClean="0"/>
              <a:t>例</a:t>
            </a:r>
            <a:r>
              <a:rPr lang="zh-CN" altLang="en-US" sz="2800" smtClean="0"/>
              <a:t>：</a:t>
            </a:r>
            <a:r>
              <a:rPr lang="zh-CN" altLang="en-US" sz="2800" b="1" smtClean="0"/>
              <a:t>证明</a:t>
            </a:r>
            <a:r>
              <a:rPr lang="en-US" altLang="zh-CN" sz="2800" b="1" smtClean="0">
                <a:solidFill>
                  <a:srgbClr val="FF0066"/>
                </a:solidFill>
              </a:rPr>
              <a:t>t</a:t>
            </a:r>
            <a:r>
              <a:rPr lang="en-US" altLang="zh-CN" sz="2800" b="1" smtClean="0"/>
              <a:t>=</a:t>
            </a:r>
            <a:r>
              <a:rPr lang="en-US" altLang="zh-CN" sz="2800" b="1" smtClean="0">
                <a:solidFill>
                  <a:srgbClr val="FF0066"/>
                </a:solidFill>
              </a:rPr>
              <a:t>baab</a:t>
            </a:r>
            <a:r>
              <a:rPr lang="zh-CN" altLang="en-US" sz="2800" b="1" smtClean="0"/>
              <a:t>被下图的</a:t>
            </a:r>
            <a:r>
              <a:rPr lang="en-US" altLang="zh-CN" sz="2800" b="1" smtClean="0">
                <a:solidFill>
                  <a:srgbClr val="FF0066"/>
                </a:solidFill>
              </a:rPr>
              <a:t>DFA</a:t>
            </a:r>
            <a:r>
              <a:rPr lang="zh-CN" altLang="en-US" sz="2800" b="1" smtClean="0">
                <a:solidFill>
                  <a:srgbClr val="280FE1"/>
                </a:solidFill>
              </a:rPr>
              <a:t>所接受</a:t>
            </a:r>
            <a:r>
              <a:rPr lang="zh-CN" altLang="en-US" sz="2800" b="1" smtClean="0"/>
              <a:t>。</a:t>
            </a:r>
          </a:p>
          <a:p>
            <a:pPr lvl="1" eaLnBrk="1" hangingPunct="1">
              <a:lnSpc>
                <a:spcPct val="80000"/>
              </a:lnSpc>
              <a:spcBef>
                <a:spcPct val="25000"/>
              </a:spcBef>
              <a:buFontTx/>
              <a:buNone/>
            </a:pPr>
            <a:r>
              <a:rPr lang="en-US" altLang="zh-CN" b="1" smtClean="0"/>
              <a:t>f（</a:t>
            </a:r>
            <a:r>
              <a:rPr lang="en-US" altLang="zh-CN" b="1" smtClean="0">
                <a:solidFill>
                  <a:srgbClr val="280FE1"/>
                </a:solidFill>
              </a:rPr>
              <a:t>S</a:t>
            </a:r>
            <a:r>
              <a:rPr lang="en-US" altLang="zh-CN" b="1" smtClean="0"/>
              <a:t>，</a:t>
            </a:r>
            <a:r>
              <a:rPr lang="en-US" altLang="zh-CN" b="1" smtClean="0">
                <a:solidFill>
                  <a:schemeClr val="accent2"/>
                </a:solidFill>
              </a:rPr>
              <a:t>baab</a:t>
            </a:r>
            <a:r>
              <a:rPr lang="en-US" altLang="zh-CN" b="1" smtClean="0"/>
              <a:t>）=f（f（</a:t>
            </a:r>
            <a:r>
              <a:rPr lang="en-US" altLang="zh-CN" b="1" smtClean="0">
                <a:solidFill>
                  <a:srgbClr val="280FE1"/>
                </a:solidFill>
              </a:rPr>
              <a:t>S</a:t>
            </a:r>
            <a:r>
              <a:rPr lang="en-US" altLang="zh-CN" b="1" smtClean="0"/>
              <a:t>，</a:t>
            </a:r>
            <a:r>
              <a:rPr lang="en-US" altLang="zh-CN" b="1" smtClean="0">
                <a:solidFill>
                  <a:schemeClr val="accent2"/>
                </a:solidFill>
              </a:rPr>
              <a:t>b</a:t>
            </a:r>
            <a:r>
              <a:rPr lang="en-US" altLang="zh-CN" b="1" smtClean="0"/>
              <a:t>），</a:t>
            </a:r>
            <a:r>
              <a:rPr lang="en-US" altLang="zh-CN" b="1" smtClean="0">
                <a:solidFill>
                  <a:schemeClr val="accent2"/>
                </a:solidFill>
              </a:rPr>
              <a:t>aab</a:t>
            </a:r>
            <a:r>
              <a:rPr lang="en-US" altLang="zh-CN" b="1" smtClean="0"/>
              <a:t>）</a:t>
            </a:r>
          </a:p>
          <a:p>
            <a:pPr lvl="1" eaLnBrk="1" hangingPunct="1">
              <a:lnSpc>
                <a:spcPct val="80000"/>
              </a:lnSpc>
              <a:spcBef>
                <a:spcPct val="25000"/>
              </a:spcBef>
              <a:buFontTx/>
              <a:buNone/>
            </a:pPr>
            <a:r>
              <a:rPr lang="en-US" altLang="zh-CN" b="1" smtClean="0"/>
              <a:t>  =  f（</a:t>
            </a:r>
            <a:r>
              <a:rPr lang="en-US" altLang="zh-CN" b="1" smtClean="0">
                <a:solidFill>
                  <a:srgbClr val="280FE1"/>
                </a:solidFill>
              </a:rPr>
              <a:t>V</a:t>
            </a:r>
            <a:r>
              <a:rPr lang="en-US" altLang="zh-CN" b="1" smtClean="0"/>
              <a:t>，</a:t>
            </a:r>
            <a:r>
              <a:rPr lang="en-US" altLang="zh-CN" b="1" smtClean="0">
                <a:solidFill>
                  <a:schemeClr val="accent2"/>
                </a:solidFill>
              </a:rPr>
              <a:t>aab</a:t>
            </a:r>
            <a:r>
              <a:rPr lang="en-US" altLang="zh-CN" b="1" smtClean="0"/>
              <a:t>）= f（f（</a:t>
            </a:r>
            <a:r>
              <a:rPr lang="en-US" altLang="zh-CN" b="1" smtClean="0">
                <a:solidFill>
                  <a:srgbClr val="280FE1"/>
                </a:solidFill>
              </a:rPr>
              <a:t>V</a:t>
            </a:r>
            <a:r>
              <a:rPr lang="en-US" altLang="zh-CN" b="1" smtClean="0"/>
              <a:t>，</a:t>
            </a:r>
            <a:r>
              <a:rPr lang="en-US" altLang="zh-CN" b="1" smtClean="0">
                <a:solidFill>
                  <a:schemeClr val="accent2"/>
                </a:solidFill>
              </a:rPr>
              <a:t>a</a:t>
            </a:r>
            <a:r>
              <a:rPr lang="en-US" altLang="zh-CN" b="1" smtClean="0"/>
              <a:t>），</a:t>
            </a:r>
            <a:r>
              <a:rPr lang="en-US" altLang="zh-CN" b="1" smtClean="0">
                <a:solidFill>
                  <a:schemeClr val="accent2"/>
                </a:solidFill>
              </a:rPr>
              <a:t>ab</a:t>
            </a:r>
            <a:r>
              <a:rPr lang="en-US" altLang="zh-CN" b="1" smtClean="0"/>
              <a:t>）</a:t>
            </a:r>
          </a:p>
          <a:p>
            <a:pPr lvl="1" eaLnBrk="1" hangingPunct="1">
              <a:lnSpc>
                <a:spcPct val="80000"/>
              </a:lnSpc>
              <a:spcBef>
                <a:spcPct val="25000"/>
              </a:spcBef>
              <a:buFontTx/>
              <a:buNone/>
            </a:pPr>
            <a:r>
              <a:rPr lang="en-US" altLang="zh-CN" b="1" smtClean="0"/>
              <a:t>  =f（</a:t>
            </a:r>
            <a:r>
              <a:rPr lang="en-US" altLang="zh-CN" b="1" smtClean="0">
                <a:solidFill>
                  <a:srgbClr val="280FE1"/>
                </a:solidFill>
              </a:rPr>
              <a:t>U</a:t>
            </a:r>
            <a:r>
              <a:rPr lang="en-US" altLang="zh-CN" b="1" smtClean="0"/>
              <a:t>，</a:t>
            </a:r>
            <a:r>
              <a:rPr lang="en-US" altLang="zh-CN" b="1" smtClean="0">
                <a:solidFill>
                  <a:schemeClr val="accent2"/>
                </a:solidFill>
              </a:rPr>
              <a:t>ab</a:t>
            </a:r>
            <a:r>
              <a:rPr lang="en-US" altLang="zh-CN" b="1" smtClean="0"/>
              <a:t>）=f（f（</a:t>
            </a:r>
            <a:r>
              <a:rPr lang="en-US" altLang="zh-CN" b="1" smtClean="0">
                <a:solidFill>
                  <a:srgbClr val="280FE1"/>
                </a:solidFill>
              </a:rPr>
              <a:t>U</a:t>
            </a:r>
            <a:r>
              <a:rPr lang="en-US" altLang="zh-CN" b="1" smtClean="0"/>
              <a:t>，</a:t>
            </a:r>
            <a:r>
              <a:rPr lang="en-US" altLang="zh-CN" b="1" smtClean="0">
                <a:solidFill>
                  <a:schemeClr val="accent2"/>
                </a:solidFill>
              </a:rPr>
              <a:t>a</a:t>
            </a:r>
            <a:r>
              <a:rPr lang="en-US" altLang="zh-CN" b="1" smtClean="0"/>
              <a:t>），</a:t>
            </a:r>
            <a:r>
              <a:rPr lang="en-US" altLang="zh-CN" b="1" smtClean="0">
                <a:solidFill>
                  <a:schemeClr val="accent2"/>
                </a:solidFill>
              </a:rPr>
              <a:t>b</a:t>
            </a:r>
            <a:r>
              <a:rPr lang="en-US" altLang="zh-CN" b="1" smtClean="0"/>
              <a:t>）</a:t>
            </a:r>
          </a:p>
          <a:p>
            <a:pPr lvl="1" eaLnBrk="1" hangingPunct="1">
              <a:lnSpc>
                <a:spcPct val="80000"/>
              </a:lnSpc>
              <a:spcBef>
                <a:spcPct val="25000"/>
              </a:spcBef>
              <a:buFontTx/>
              <a:buNone/>
            </a:pPr>
            <a:r>
              <a:rPr lang="en-US" altLang="zh-CN" b="1" smtClean="0"/>
              <a:t>  =f（</a:t>
            </a:r>
            <a:r>
              <a:rPr lang="en-US" altLang="zh-CN" b="1" smtClean="0">
                <a:solidFill>
                  <a:srgbClr val="4D8416"/>
                </a:solidFill>
              </a:rPr>
              <a:t>Q</a:t>
            </a:r>
            <a:r>
              <a:rPr lang="en-US" altLang="zh-CN" b="1" smtClean="0"/>
              <a:t>，</a:t>
            </a:r>
            <a:r>
              <a:rPr lang="en-US" altLang="zh-CN" b="1" smtClean="0">
                <a:solidFill>
                  <a:schemeClr val="accent2"/>
                </a:solidFill>
              </a:rPr>
              <a:t>b</a:t>
            </a:r>
            <a:r>
              <a:rPr lang="en-US" altLang="zh-CN" b="1" smtClean="0"/>
              <a:t>）=</a:t>
            </a:r>
            <a:r>
              <a:rPr lang="en-US" altLang="zh-CN" b="1" smtClean="0">
                <a:solidFill>
                  <a:srgbClr val="3F6F5A"/>
                </a:solidFill>
              </a:rPr>
              <a:t>Q</a:t>
            </a:r>
            <a:endParaRPr lang="en-US" altLang="zh-CN" b="1" smtClean="0"/>
          </a:p>
          <a:p>
            <a:pPr lvl="1" eaLnBrk="1" hangingPunct="1">
              <a:lnSpc>
                <a:spcPct val="80000"/>
              </a:lnSpc>
              <a:spcBef>
                <a:spcPct val="25000"/>
              </a:spcBef>
              <a:buFontTx/>
              <a:buNone/>
            </a:pPr>
            <a:r>
              <a:rPr lang="en-US" altLang="zh-CN" b="1" smtClean="0">
                <a:solidFill>
                  <a:srgbClr val="4D8416"/>
                </a:solidFill>
              </a:rPr>
              <a:t>Q</a:t>
            </a:r>
            <a:r>
              <a:rPr lang="zh-CN" altLang="en-US" b="1" smtClean="0"/>
              <a:t>属于终态。</a:t>
            </a:r>
          </a:p>
          <a:p>
            <a:pPr lvl="1" eaLnBrk="1" hangingPunct="1">
              <a:lnSpc>
                <a:spcPct val="80000"/>
              </a:lnSpc>
              <a:spcBef>
                <a:spcPct val="25000"/>
              </a:spcBef>
              <a:buFontTx/>
              <a:buNone/>
            </a:pPr>
            <a:r>
              <a:rPr lang="zh-CN" altLang="en-US" b="1" smtClean="0"/>
              <a:t>得证。</a:t>
            </a:r>
          </a:p>
        </p:txBody>
      </p:sp>
      <p:grpSp>
        <p:nvGrpSpPr>
          <p:cNvPr id="36868" name="Group 4"/>
          <p:cNvGrpSpPr/>
          <p:nvPr/>
        </p:nvGrpSpPr>
        <p:grpSpPr bwMode="auto">
          <a:xfrm>
            <a:off x="3657600" y="4114800"/>
            <a:ext cx="4648200" cy="2070100"/>
            <a:chOff x="816" y="1440"/>
            <a:chExt cx="4416" cy="2157"/>
          </a:xfrm>
        </p:grpSpPr>
        <p:grpSp>
          <p:nvGrpSpPr>
            <p:cNvPr id="36879" name="Group 5"/>
            <p:cNvGrpSpPr/>
            <p:nvPr/>
          </p:nvGrpSpPr>
          <p:grpSpPr bwMode="auto">
            <a:xfrm>
              <a:off x="1440" y="1440"/>
              <a:ext cx="3792" cy="2157"/>
              <a:chOff x="1296" y="1440"/>
              <a:chExt cx="3792" cy="2157"/>
            </a:xfrm>
          </p:grpSpPr>
          <p:grpSp>
            <p:nvGrpSpPr>
              <p:cNvPr id="36881" name="Group 6"/>
              <p:cNvGrpSpPr/>
              <p:nvPr/>
            </p:nvGrpSpPr>
            <p:grpSpPr bwMode="auto">
              <a:xfrm>
                <a:off x="1296" y="1440"/>
                <a:ext cx="3792" cy="2157"/>
                <a:chOff x="1440" y="1440"/>
                <a:chExt cx="3792" cy="2157"/>
              </a:xfrm>
            </p:grpSpPr>
            <p:sp>
              <p:nvSpPr>
                <p:cNvPr id="36885" name="Text Box 7"/>
                <p:cNvSpPr txBox="1">
                  <a:spLocks noChangeArrowheads="1"/>
                </p:cNvSpPr>
                <p:nvPr/>
              </p:nvSpPr>
              <p:spPr bwMode="auto">
                <a:xfrm>
                  <a:off x="4031" y="3120"/>
                  <a:ext cx="289" cy="477"/>
                </a:xfrm>
                <a:prstGeom prst="rect">
                  <a:avLst/>
                </a:prstGeom>
                <a:noFill/>
                <a:ln w="9525">
                  <a:noFill/>
                  <a:miter lim="800000"/>
                </a:ln>
              </p:spPr>
              <p:txBody>
                <a:bodyPr>
                  <a:spAutoFit/>
                </a:bodyPr>
                <a:lstStyle/>
                <a:p>
                  <a:pPr eaLnBrk="1" hangingPunct="1">
                    <a:spcBef>
                      <a:spcPct val="50000"/>
                    </a:spcBef>
                  </a:pPr>
                  <a:r>
                    <a:rPr kumimoji="1" lang="en-US" altLang="zh-CN" sz="2400" b="0" i="0" u="none"/>
                    <a:t>b</a:t>
                  </a:r>
                </a:p>
              </p:txBody>
            </p:sp>
            <p:grpSp>
              <p:nvGrpSpPr>
                <p:cNvPr id="36886" name="Group 8"/>
                <p:cNvGrpSpPr/>
                <p:nvPr/>
              </p:nvGrpSpPr>
              <p:grpSpPr bwMode="auto">
                <a:xfrm>
                  <a:off x="1440" y="1440"/>
                  <a:ext cx="3600" cy="2064"/>
                  <a:chOff x="1488" y="1344"/>
                  <a:chExt cx="3600" cy="2064"/>
                </a:xfrm>
              </p:grpSpPr>
              <p:sp>
                <p:nvSpPr>
                  <p:cNvPr id="36893" name="Oval 9"/>
                  <p:cNvSpPr>
                    <a:spLocks noChangeArrowheads="1"/>
                  </p:cNvSpPr>
                  <p:nvPr/>
                </p:nvSpPr>
                <p:spPr bwMode="auto">
                  <a:xfrm>
                    <a:off x="1488" y="2112"/>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solidFill>
                          <a:srgbClr val="280FE1"/>
                        </a:solidFill>
                      </a:rPr>
                      <a:t>S</a:t>
                    </a:r>
                    <a:endParaRPr kumimoji="1" lang="en-US" altLang="zh-CN" sz="2400" b="0" i="0" u="none"/>
                  </a:p>
                </p:txBody>
              </p:sp>
              <p:grpSp>
                <p:nvGrpSpPr>
                  <p:cNvPr id="36894" name="Group 10"/>
                  <p:cNvGrpSpPr/>
                  <p:nvPr/>
                </p:nvGrpSpPr>
                <p:grpSpPr bwMode="auto">
                  <a:xfrm>
                    <a:off x="2976" y="1344"/>
                    <a:ext cx="528" cy="2064"/>
                    <a:chOff x="2976" y="1344"/>
                    <a:chExt cx="528" cy="2064"/>
                  </a:xfrm>
                </p:grpSpPr>
                <p:grpSp>
                  <p:nvGrpSpPr>
                    <p:cNvPr id="36898" name="Group 11"/>
                    <p:cNvGrpSpPr/>
                    <p:nvPr/>
                  </p:nvGrpSpPr>
                  <p:grpSpPr bwMode="auto">
                    <a:xfrm>
                      <a:off x="2976" y="1584"/>
                      <a:ext cx="528" cy="1584"/>
                      <a:chOff x="2976" y="1584"/>
                      <a:chExt cx="528" cy="1584"/>
                    </a:xfrm>
                  </p:grpSpPr>
                  <p:cxnSp>
                    <p:nvCxnSpPr>
                      <p:cNvPr id="36901" name="AutoShape 12"/>
                      <p:cNvCxnSpPr>
                        <a:cxnSpLocks noChangeShapeType="1"/>
                        <a:stCxn id="36899" idx="2"/>
                        <a:endCxn id="36900" idx="2"/>
                      </p:cNvCxnSpPr>
                      <p:nvPr/>
                    </p:nvCxnSpPr>
                    <p:spPr bwMode="auto">
                      <a:xfrm rot="10800000" flipV="1">
                        <a:off x="2976" y="1584"/>
                        <a:ext cx="48" cy="1584"/>
                      </a:xfrm>
                      <a:prstGeom prst="curvedConnector3">
                        <a:avLst>
                          <a:gd name="adj1" fmla="val 789583"/>
                        </a:avLst>
                      </a:prstGeom>
                      <a:noFill/>
                      <a:ln w="9525">
                        <a:solidFill>
                          <a:schemeClr val="tx1"/>
                        </a:solidFill>
                        <a:round/>
                        <a:tailEnd type="triangle" w="med" len="med"/>
                      </a:ln>
                    </p:spPr>
                  </p:cxnSp>
                  <p:cxnSp>
                    <p:nvCxnSpPr>
                      <p:cNvPr id="36902" name="AutoShape 13"/>
                      <p:cNvCxnSpPr>
                        <a:cxnSpLocks noChangeShapeType="1"/>
                        <a:stCxn id="36900" idx="6"/>
                        <a:endCxn id="36899" idx="6"/>
                      </p:cNvCxnSpPr>
                      <p:nvPr/>
                    </p:nvCxnSpPr>
                    <p:spPr bwMode="auto">
                      <a:xfrm flipV="1">
                        <a:off x="3456" y="1584"/>
                        <a:ext cx="48" cy="1584"/>
                      </a:xfrm>
                      <a:prstGeom prst="curvedConnector3">
                        <a:avLst>
                          <a:gd name="adj1" fmla="val 756245"/>
                        </a:avLst>
                      </a:prstGeom>
                      <a:noFill/>
                      <a:ln w="9525">
                        <a:solidFill>
                          <a:schemeClr val="tx1"/>
                        </a:solidFill>
                        <a:round/>
                        <a:tailEnd type="triangle" w="med" len="med"/>
                      </a:ln>
                    </p:spPr>
                  </p:cxnSp>
                </p:grpSp>
                <p:sp>
                  <p:nvSpPr>
                    <p:cNvPr id="36899" name="Oval 14"/>
                    <p:cNvSpPr>
                      <a:spLocks noChangeArrowheads="1"/>
                    </p:cNvSpPr>
                    <p:nvPr/>
                  </p:nvSpPr>
                  <p:spPr bwMode="auto">
                    <a:xfrm>
                      <a:off x="3024" y="1344"/>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solidFill>
                            <a:srgbClr val="280FE1"/>
                          </a:solidFill>
                        </a:rPr>
                        <a:t>U</a:t>
                      </a:r>
                      <a:endParaRPr kumimoji="1" lang="en-US" altLang="zh-CN" sz="2400" b="0" i="0" u="none"/>
                    </a:p>
                  </p:txBody>
                </p:sp>
                <p:sp>
                  <p:nvSpPr>
                    <p:cNvPr id="36900" name="Oval 15"/>
                    <p:cNvSpPr>
                      <a:spLocks noChangeArrowheads="1"/>
                    </p:cNvSpPr>
                    <p:nvPr/>
                  </p:nvSpPr>
                  <p:spPr bwMode="auto">
                    <a:xfrm>
                      <a:off x="2976" y="2928"/>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solidFill>
                            <a:srgbClr val="280FE1"/>
                          </a:solidFill>
                        </a:rPr>
                        <a:t>V</a:t>
                      </a:r>
                      <a:endParaRPr kumimoji="1" lang="en-US" altLang="zh-CN" sz="2400" b="0" i="0" u="none"/>
                    </a:p>
                  </p:txBody>
                </p:sp>
              </p:grpSp>
              <p:grpSp>
                <p:nvGrpSpPr>
                  <p:cNvPr id="36895" name="Group 16"/>
                  <p:cNvGrpSpPr/>
                  <p:nvPr/>
                </p:nvGrpSpPr>
                <p:grpSpPr bwMode="auto">
                  <a:xfrm>
                    <a:off x="4512" y="2160"/>
                    <a:ext cx="576" cy="576"/>
                    <a:chOff x="4032" y="2160"/>
                    <a:chExt cx="576" cy="576"/>
                  </a:xfrm>
                </p:grpSpPr>
                <p:sp>
                  <p:nvSpPr>
                    <p:cNvPr id="36896" name="Oval 17"/>
                    <p:cNvSpPr>
                      <a:spLocks noChangeArrowheads="1"/>
                    </p:cNvSpPr>
                    <p:nvPr/>
                  </p:nvSpPr>
                  <p:spPr bwMode="auto">
                    <a:xfrm>
                      <a:off x="4032" y="2160"/>
                      <a:ext cx="576" cy="576"/>
                    </a:xfrm>
                    <a:prstGeom prst="ellipse">
                      <a:avLst/>
                    </a:prstGeom>
                    <a:solidFill>
                      <a:srgbClr val="FFFFFF"/>
                    </a:solidFill>
                    <a:ln w="9525">
                      <a:solidFill>
                        <a:schemeClr val="tx1"/>
                      </a:solidFill>
                      <a:round/>
                    </a:ln>
                  </p:spPr>
                  <p:txBody>
                    <a:bodyPr wrap="none" anchor="ctr"/>
                    <a:lstStyle/>
                    <a:p>
                      <a:endParaRPr lang="zh-CN" altLang="en-US"/>
                    </a:p>
                  </p:txBody>
                </p:sp>
                <p:sp>
                  <p:nvSpPr>
                    <p:cNvPr id="36897" name="Oval 18"/>
                    <p:cNvSpPr>
                      <a:spLocks noChangeArrowheads="1"/>
                    </p:cNvSpPr>
                    <p:nvPr/>
                  </p:nvSpPr>
                  <p:spPr bwMode="auto">
                    <a:xfrm>
                      <a:off x="4080" y="2208"/>
                      <a:ext cx="480" cy="480"/>
                    </a:xfrm>
                    <a:prstGeom prst="ellipse">
                      <a:avLst/>
                    </a:prstGeom>
                    <a:solidFill>
                      <a:srgbClr val="FFFFFF"/>
                    </a:solidFill>
                    <a:ln w="9525">
                      <a:solidFill>
                        <a:schemeClr val="tx1"/>
                      </a:solidFill>
                      <a:round/>
                    </a:ln>
                  </p:spPr>
                  <p:txBody>
                    <a:bodyPr wrap="none" anchor="ctr"/>
                    <a:lstStyle/>
                    <a:p>
                      <a:pPr algn="ctr" eaLnBrk="1" hangingPunct="1"/>
                      <a:r>
                        <a:rPr kumimoji="1" lang="en-US" altLang="zh-CN" sz="2400" b="0" i="0" u="none">
                          <a:solidFill>
                            <a:srgbClr val="3F6F5A"/>
                          </a:solidFill>
                        </a:rPr>
                        <a:t>Q</a:t>
                      </a:r>
                      <a:endParaRPr kumimoji="1" lang="en-US" altLang="zh-CN" sz="2400" b="0" i="0" u="none"/>
                    </a:p>
                  </p:txBody>
                </p:sp>
              </p:grpSp>
            </p:grpSp>
            <p:cxnSp>
              <p:nvCxnSpPr>
                <p:cNvPr id="36887" name="AutoShape 19"/>
                <p:cNvCxnSpPr>
                  <a:cxnSpLocks noChangeShapeType="1"/>
                  <a:stCxn id="36893" idx="0"/>
                  <a:endCxn id="36899" idx="2"/>
                </p:cNvCxnSpPr>
                <p:nvPr/>
              </p:nvCxnSpPr>
              <p:spPr bwMode="auto">
                <a:xfrm rot="-5400000">
                  <a:off x="2064" y="1296"/>
                  <a:ext cx="528" cy="1296"/>
                </a:xfrm>
                <a:prstGeom prst="curvedConnector2">
                  <a:avLst/>
                </a:prstGeom>
                <a:noFill/>
                <a:ln w="9525">
                  <a:solidFill>
                    <a:schemeClr val="tx1"/>
                  </a:solidFill>
                  <a:round/>
                  <a:tailEnd type="triangle" w="med" len="med"/>
                </a:ln>
              </p:spPr>
            </p:cxnSp>
            <p:sp>
              <p:nvSpPr>
                <p:cNvPr id="36888" name="Text Box 20"/>
                <p:cNvSpPr txBox="1">
                  <a:spLocks noChangeArrowheads="1"/>
                </p:cNvSpPr>
                <p:nvPr/>
              </p:nvSpPr>
              <p:spPr bwMode="auto">
                <a:xfrm>
                  <a:off x="1920" y="1584"/>
                  <a:ext cx="336" cy="476"/>
                </a:xfrm>
                <a:prstGeom prst="rect">
                  <a:avLst/>
                </a:prstGeom>
                <a:noFill/>
                <a:ln w="9525">
                  <a:noFill/>
                  <a:miter lim="800000"/>
                </a:ln>
              </p:spPr>
              <p:txBody>
                <a:bodyPr>
                  <a:spAutoFit/>
                </a:bodyPr>
                <a:lstStyle/>
                <a:p>
                  <a:pPr eaLnBrk="1" hangingPunct="1">
                    <a:spcBef>
                      <a:spcPct val="50000"/>
                    </a:spcBef>
                  </a:pPr>
                  <a:endParaRPr kumimoji="1" lang="zh-CN" altLang="zh-CN" sz="2400" b="0" i="0" u="none"/>
                </a:p>
              </p:txBody>
            </p:sp>
            <p:sp>
              <p:nvSpPr>
                <p:cNvPr id="36889" name="Text Box 21"/>
                <p:cNvSpPr txBox="1">
                  <a:spLocks noChangeArrowheads="1"/>
                </p:cNvSpPr>
                <p:nvPr/>
              </p:nvSpPr>
              <p:spPr bwMode="auto">
                <a:xfrm>
                  <a:off x="3985" y="1536"/>
                  <a:ext cx="335" cy="476"/>
                </a:xfrm>
                <a:prstGeom prst="rect">
                  <a:avLst/>
                </a:prstGeom>
                <a:noFill/>
                <a:ln w="9525">
                  <a:noFill/>
                  <a:miter lim="800000"/>
                </a:ln>
              </p:spPr>
              <p:txBody>
                <a:bodyPr>
                  <a:spAutoFit/>
                </a:bodyPr>
                <a:lstStyle/>
                <a:p>
                  <a:pPr eaLnBrk="1" hangingPunct="1">
                    <a:spcBef>
                      <a:spcPct val="50000"/>
                    </a:spcBef>
                  </a:pPr>
                  <a:endParaRPr kumimoji="1" lang="zh-CN" altLang="zh-CN" sz="2400" b="0" i="0" u="none">
                    <a:solidFill>
                      <a:schemeClr val="accent2"/>
                    </a:solidFill>
                  </a:endParaRPr>
                </a:p>
              </p:txBody>
            </p:sp>
            <p:sp>
              <p:nvSpPr>
                <p:cNvPr id="36890" name="Text Box 22"/>
                <p:cNvSpPr txBox="1">
                  <a:spLocks noChangeArrowheads="1"/>
                </p:cNvSpPr>
                <p:nvPr/>
              </p:nvSpPr>
              <p:spPr bwMode="auto">
                <a:xfrm>
                  <a:off x="3792" y="2159"/>
                  <a:ext cx="336" cy="477"/>
                </a:xfrm>
                <a:prstGeom prst="rect">
                  <a:avLst/>
                </a:prstGeom>
                <a:noFill/>
                <a:ln w="9525">
                  <a:noFill/>
                  <a:miter lim="800000"/>
                </a:ln>
              </p:spPr>
              <p:txBody>
                <a:bodyPr>
                  <a:spAutoFit/>
                </a:bodyPr>
                <a:lstStyle/>
                <a:p>
                  <a:pPr eaLnBrk="1" hangingPunct="1">
                    <a:spcBef>
                      <a:spcPct val="50000"/>
                    </a:spcBef>
                  </a:pPr>
                  <a:r>
                    <a:rPr kumimoji="1" lang="en-US" altLang="zh-CN" sz="2400" b="0" i="0" u="none"/>
                    <a:t>a</a:t>
                  </a:r>
                </a:p>
              </p:txBody>
            </p:sp>
            <p:sp>
              <p:nvSpPr>
                <p:cNvPr id="36891" name="Text Box 23"/>
                <p:cNvSpPr txBox="1">
                  <a:spLocks noChangeArrowheads="1"/>
                </p:cNvSpPr>
                <p:nvPr/>
              </p:nvSpPr>
              <p:spPr bwMode="auto">
                <a:xfrm>
                  <a:off x="1968" y="3024"/>
                  <a:ext cx="288" cy="477"/>
                </a:xfrm>
                <a:prstGeom prst="rect">
                  <a:avLst/>
                </a:prstGeom>
                <a:noFill/>
                <a:ln w="9525">
                  <a:noFill/>
                  <a:miter lim="800000"/>
                </a:ln>
              </p:spPr>
              <p:txBody>
                <a:bodyPr>
                  <a:spAutoFit/>
                </a:bodyPr>
                <a:lstStyle/>
                <a:p>
                  <a:pPr eaLnBrk="1" hangingPunct="1">
                    <a:spcBef>
                      <a:spcPct val="50000"/>
                    </a:spcBef>
                  </a:pPr>
                  <a:r>
                    <a:rPr kumimoji="1" lang="en-US" altLang="zh-CN" sz="2400" b="0" i="0" u="none"/>
                    <a:t>b</a:t>
                  </a:r>
                </a:p>
              </p:txBody>
            </p:sp>
            <p:sp>
              <p:nvSpPr>
                <p:cNvPr id="36892" name="Text Box 24"/>
                <p:cNvSpPr txBox="1">
                  <a:spLocks noChangeArrowheads="1"/>
                </p:cNvSpPr>
                <p:nvPr/>
              </p:nvSpPr>
              <p:spPr bwMode="auto">
                <a:xfrm>
                  <a:off x="4704" y="1872"/>
                  <a:ext cx="528" cy="476"/>
                </a:xfrm>
                <a:prstGeom prst="rect">
                  <a:avLst/>
                </a:prstGeom>
                <a:noFill/>
                <a:ln w="9525">
                  <a:noFill/>
                  <a:miter lim="800000"/>
                </a:ln>
              </p:spPr>
              <p:txBody>
                <a:bodyPr>
                  <a:spAutoFit/>
                </a:bodyPr>
                <a:lstStyle/>
                <a:p>
                  <a:pPr eaLnBrk="1" hangingPunct="1">
                    <a:spcBef>
                      <a:spcPct val="50000"/>
                    </a:spcBef>
                  </a:pPr>
                  <a:endParaRPr kumimoji="1" lang="zh-CN" altLang="zh-CN" sz="2400" b="0" i="0" u="none"/>
                </a:p>
              </p:txBody>
            </p:sp>
          </p:grpSp>
          <p:grpSp>
            <p:nvGrpSpPr>
              <p:cNvPr id="36882" name="Group 25"/>
              <p:cNvGrpSpPr/>
              <p:nvPr/>
            </p:nvGrpSpPr>
            <p:grpSpPr bwMode="auto">
              <a:xfrm>
                <a:off x="3264" y="1680"/>
                <a:ext cx="1344" cy="1584"/>
                <a:chOff x="3408" y="1680"/>
                <a:chExt cx="1344" cy="1584"/>
              </a:xfrm>
            </p:grpSpPr>
            <p:cxnSp>
              <p:nvCxnSpPr>
                <p:cNvPr id="36883" name="AutoShape 26"/>
                <p:cNvCxnSpPr>
                  <a:cxnSpLocks noChangeShapeType="1"/>
                  <a:stCxn id="36899" idx="6"/>
                  <a:endCxn id="36897" idx="0"/>
                </p:cNvCxnSpPr>
                <p:nvPr/>
              </p:nvCxnSpPr>
              <p:spPr bwMode="auto">
                <a:xfrm>
                  <a:off x="3456" y="1680"/>
                  <a:ext cx="1296" cy="624"/>
                </a:xfrm>
                <a:prstGeom prst="curvedConnector2">
                  <a:avLst/>
                </a:prstGeom>
                <a:noFill/>
                <a:ln w="9525">
                  <a:solidFill>
                    <a:schemeClr val="tx1"/>
                  </a:solidFill>
                  <a:round/>
                  <a:tailEnd type="triangle" w="med" len="med"/>
                </a:ln>
              </p:spPr>
            </p:cxnSp>
            <p:cxnSp>
              <p:nvCxnSpPr>
                <p:cNvPr id="36884" name="AutoShape 27"/>
                <p:cNvCxnSpPr>
                  <a:cxnSpLocks noChangeShapeType="1"/>
                  <a:stCxn id="36900" idx="6"/>
                  <a:endCxn id="36897" idx="4"/>
                </p:cNvCxnSpPr>
                <p:nvPr/>
              </p:nvCxnSpPr>
              <p:spPr bwMode="auto">
                <a:xfrm flipV="1">
                  <a:off x="3408" y="2784"/>
                  <a:ext cx="1344" cy="480"/>
                </a:xfrm>
                <a:prstGeom prst="curvedConnector2">
                  <a:avLst/>
                </a:prstGeom>
                <a:noFill/>
                <a:ln w="9525">
                  <a:solidFill>
                    <a:schemeClr val="tx1"/>
                  </a:solidFill>
                  <a:round/>
                  <a:tailEnd type="triangle" w="med" len="med"/>
                </a:ln>
              </p:spPr>
            </p:cxnSp>
          </p:grpSp>
        </p:grpSp>
        <p:sp>
          <p:nvSpPr>
            <p:cNvPr id="36880" name="AutoShape 28"/>
            <p:cNvSpPr>
              <a:spLocks noChangeArrowheads="1"/>
            </p:cNvSpPr>
            <p:nvPr/>
          </p:nvSpPr>
          <p:spPr bwMode="auto">
            <a:xfrm>
              <a:off x="816" y="2256"/>
              <a:ext cx="480" cy="384"/>
            </a:xfrm>
            <a:prstGeom prst="rightArrow">
              <a:avLst>
                <a:gd name="adj1" fmla="val 50000"/>
                <a:gd name="adj2" fmla="val 31250"/>
              </a:avLst>
            </a:prstGeom>
            <a:solidFill>
              <a:schemeClr val="accent1"/>
            </a:solidFill>
            <a:ln w="9525">
              <a:solidFill>
                <a:schemeClr val="tx1"/>
              </a:solidFill>
              <a:miter lim="800000"/>
            </a:ln>
          </p:spPr>
          <p:txBody>
            <a:bodyPr wrap="none" anchor="ctr"/>
            <a:lstStyle/>
            <a:p>
              <a:endParaRPr lang="zh-CN" altLang="en-US"/>
            </a:p>
          </p:txBody>
        </p:sp>
      </p:grpSp>
      <p:grpSp>
        <p:nvGrpSpPr>
          <p:cNvPr id="36869" name="Group 29"/>
          <p:cNvGrpSpPr/>
          <p:nvPr/>
        </p:nvGrpSpPr>
        <p:grpSpPr bwMode="auto">
          <a:xfrm>
            <a:off x="4572000" y="4876800"/>
            <a:ext cx="3486150" cy="968375"/>
            <a:chOff x="1680" y="2256"/>
            <a:chExt cx="3312" cy="1008"/>
          </a:xfrm>
        </p:grpSpPr>
        <p:cxnSp>
          <p:nvCxnSpPr>
            <p:cNvPr id="36877" name="AutoShape 30"/>
            <p:cNvCxnSpPr>
              <a:cxnSpLocks noChangeShapeType="1"/>
              <a:stCxn id="36893" idx="4"/>
              <a:endCxn id="36900" idx="2"/>
            </p:cNvCxnSpPr>
            <p:nvPr/>
          </p:nvCxnSpPr>
          <p:spPr bwMode="auto">
            <a:xfrm rot="16200000" flipH="1">
              <a:off x="2016" y="2352"/>
              <a:ext cx="576" cy="1248"/>
            </a:xfrm>
            <a:prstGeom prst="curvedConnector2">
              <a:avLst/>
            </a:prstGeom>
            <a:noFill/>
            <a:ln w="9525">
              <a:solidFill>
                <a:schemeClr val="tx1"/>
              </a:solidFill>
              <a:round/>
              <a:tailEnd type="triangle" w="med" len="med"/>
            </a:ln>
          </p:spPr>
        </p:cxnSp>
        <p:cxnSp>
          <p:nvCxnSpPr>
            <p:cNvPr id="36878" name="AutoShape 31"/>
            <p:cNvCxnSpPr>
              <a:cxnSpLocks noChangeShapeType="1"/>
              <a:stCxn id="36896" idx="0"/>
              <a:endCxn id="36897" idx="6"/>
            </p:cNvCxnSpPr>
            <p:nvPr/>
          </p:nvCxnSpPr>
          <p:spPr bwMode="auto">
            <a:xfrm rot="5400000" flipV="1">
              <a:off x="4728" y="2280"/>
              <a:ext cx="288" cy="240"/>
            </a:xfrm>
            <a:prstGeom prst="curvedConnector4">
              <a:avLst>
                <a:gd name="adj1" fmla="val -50000"/>
                <a:gd name="adj2" fmla="val 180000"/>
              </a:avLst>
            </a:prstGeom>
            <a:noFill/>
            <a:ln w="9525">
              <a:solidFill>
                <a:schemeClr val="tx1"/>
              </a:solidFill>
              <a:round/>
              <a:tailEnd type="triangle" w="med" len="med"/>
            </a:ln>
          </p:spPr>
        </p:cxnSp>
      </p:grpSp>
      <p:sp>
        <p:nvSpPr>
          <p:cNvPr id="36870" name="Text Box 32"/>
          <p:cNvSpPr txBox="1">
            <a:spLocks noChangeArrowheads="1"/>
          </p:cNvSpPr>
          <p:nvPr/>
        </p:nvSpPr>
        <p:spPr bwMode="auto">
          <a:xfrm>
            <a:off x="5318125" y="4918075"/>
            <a:ext cx="336550" cy="457200"/>
          </a:xfrm>
          <a:prstGeom prst="rect">
            <a:avLst/>
          </a:prstGeom>
          <a:noFill/>
          <a:ln w="9525">
            <a:noFill/>
            <a:miter lim="800000"/>
          </a:ln>
        </p:spPr>
        <p:txBody>
          <a:bodyPr wrap="none">
            <a:spAutoFit/>
          </a:bodyPr>
          <a:lstStyle/>
          <a:p>
            <a:pPr eaLnBrk="1" hangingPunct="1"/>
            <a:r>
              <a:rPr kumimoji="1" lang="en-US" altLang="zh-CN" sz="2400" b="0" i="0" u="none">
                <a:solidFill>
                  <a:schemeClr val="accent2"/>
                </a:solidFill>
              </a:rPr>
              <a:t>b</a:t>
            </a:r>
            <a:endParaRPr kumimoji="1" lang="zh-CN" altLang="en-US" sz="2400" b="0" i="0" u="none"/>
          </a:p>
        </p:txBody>
      </p:sp>
      <p:sp>
        <p:nvSpPr>
          <p:cNvPr id="36871" name="Text Box 33"/>
          <p:cNvSpPr txBox="1">
            <a:spLocks noChangeArrowheads="1"/>
          </p:cNvSpPr>
          <p:nvPr/>
        </p:nvSpPr>
        <p:spPr bwMode="auto">
          <a:xfrm>
            <a:off x="8229600" y="43434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36872" name="Text Box 34"/>
          <p:cNvSpPr txBox="1">
            <a:spLocks noChangeArrowheads="1"/>
          </p:cNvSpPr>
          <p:nvPr/>
        </p:nvSpPr>
        <p:spPr bwMode="auto">
          <a:xfrm>
            <a:off x="8077200" y="4343400"/>
            <a:ext cx="260350" cy="457200"/>
          </a:xfrm>
          <a:prstGeom prst="rect">
            <a:avLst/>
          </a:prstGeom>
          <a:noFill/>
          <a:ln w="9525">
            <a:noFill/>
            <a:miter lim="800000"/>
          </a:ln>
        </p:spPr>
        <p:txBody>
          <a:bodyPr wrap="none" anchor="ctr">
            <a:spAutoFit/>
          </a:bodyPr>
          <a:lstStyle/>
          <a:p>
            <a:pPr algn="ctr" eaLnBrk="1" hangingPunct="1"/>
            <a:r>
              <a:rPr kumimoji="1" lang="zh-CN" altLang="en-US" sz="2400" b="0" i="0" u="none"/>
              <a:t>,</a:t>
            </a:r>
          </a:p>
        </p:txBody>
      </p:sp>
      <p:sp>
        <p:nvSpPr>
          <p:cNvPr id="36873" name="Text Box 35"/>
          <p:cNvSpPr txBox="1">
            <a:spLocks noChangeArrowheads="1"/>
          </p:cNvSpPr>
          <p:nvPr/>
        </p:nvSpPr>
        <p:spPr bwMode="auto">
          <a:xfrm>
            <a:off x="7924800" y="4343400"/>
            <a:ext cx="336550" cy="45720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b="0" i="0" u="none"/>
              <a:t>b</a:t>
            </a:r>
          </a:p>
        </p:txBody>
      </p:sp>
      <p:sp>
        <p:nvSpPr>
          <p:cNvPr id="36874" name="Text Box 36"/>
          <p:cNvSpPr txBox="1">
            <a:spLocks noChangeArrowheads="1"/>
          </p:cNvSpPr>
          <p:nvPr/>
        </p:nvSpPr>
        <p:spPr bwMode="auto">
          <a:xfrm>
            <a:off x="4832350" y="4152900"/>
            <a:ext cx="319088" cy="45720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b="0" i="0" u="none"/>
              <a:t>a</a:t>
            </a:r>
          </a:p>
        </p:txBody>
      </p:sp>
      <p:sp>
        <p:nvSpPr>
          <p:cNvPr id="36875" name="Text Box 37"/>
          <p:cNvSpPr txBox="1">
            <a:spLocks noChangeArrowheads="1"/>
          </p:cNvSpPr>
          <p:nvPr/>
        </p:nvSpPr>
        <p:spPr bwMode="auto">
          <a:xfrm>
            <a:off x="6965950" y="4076700"/>
            <a:ext cx="319088" cy="457200"/>
          </a:xfrm>
          <a:prstGeom prst="rect">
            <a:avLst/>
          </a:prstGeom>
          <a:noFill/>
          <a:ln w="9525">
            <a:noFill/>
            <a:miter lim="800000"/>
          </a:ln>
        </p:spPr>
        <p:txBody>
          <a:bodyPr wrap="none" anchor="ctr">
            <a:spAutoFit/>
          </a:bodyPr>
          <a:lstStyle/>
          <a:p>
            <a:pPr algn="ctr" eaLnBrk="1" hangingPunct="1">
              <a:spcBef>
                <a:spcPct val="50000"/>
              </a:spcBef>
            </a:pPr>
            <a:r>
              <a:rPr kumimoji="1" lang="en-US" altLang="zh-CN" sz="2400" b="0" i="0" u="none">
                <a:solidFill>
                  <a:schemeClr val="accent2"/>
                </a:solidFill>
              </a:rPr>
              <a:t>a</a:t>
            </a:r>
            <a:endParaRPr kumimoji="1" lang="en-US" altLang="zh-CN" sz="2400" b="0" i="0" u="none"/>
          </a:p>
        </p:txBody>
      </p:sp>
      <p:sp>
        <p:nvSpPr>
          <p:cNvPr id="36876" name="灯片编号占位符 5"/>
          <p:cNvSpPr>
            <a:spLocks noGrp="1"/>
          </p:cNvSpPr>
          <p:nvPr>
            <p:ph type="sldNum" sz="quarter" idx="12"/>
          </p:nvPr>
        </p:nvSpPr>
        <p:spPr>
          <a:xfrm>
            <a:off x="7096125" y="6096000"/>
            <a:ext cx="1905000" cy="457200"/>
          </a:xfrm>
          <a:noFill/>
        </p:spPr>
        <p:txBody>
          <a:bodyPr/>
          <a:lstStyle/>
          <a:p>
            <a:fld id="{B25BDBF5-0BAA-4FEF-BD87-ECAC31B4DF5E}" type="slidenum">
              <a:rPr lang="en-US" altLang="zh-CN" smtClean="0"/>
              <a:t>35</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mtClean="0">
                <a:solidFill>
                  <a:schemeClr val="bg2"/>
                </a:solidFill>
              </a:rPr>
              <a:t/>
            </a:r>
            <a:br>
              <a:rPr lang="zh-CN" altLang="en-US" smtClean="0">
                <a:solidFill>
                  <a:schemeClr val="bg2"/>
                </a:solidFill>
              </a:rPr>
            </a:br>
            <a:endParaRPr lang="zh-CN" altLang="zh-CN" smtClean="0"/>
          </a:p>
        </p:txBody>
      </p:sp>
      <p:sp>
        <p:nvSpPr>
          <p:cNvPr id="68611" name="Rectangle 3"/>
          <p:cNvSpPr>
            <a:spLocks noGrp="1" noChangeArrowheads="1"/>
          </p:cNvSpPr>
          <p:nvPr>
            <p:ph idx="1"/>
          </p:nvPr>
        </p:nvSpPr>
        <p:spPr>
          <a:xfrm>
            <a:off x="990600" y="1524000"/>
            <a:ext cx="7772400" cy="4953000"/>
          </a:xfrm>
        </p:spPr>
        <p:txBody>
          <a:bodyPr/>
          <a:lstStyle/>
          <a:p>
            <a:pPr eaLnBrk="1" hangingPunct="1">
              <a:buSzTx/>
              <a:buFont typeface="Monotype Sorts" pitchFamily="2" charset="2"/>
              <a:buNone/>
            </a:pPr>
            <a:r>
              <a:rPr lang="en-US" altLang="zh-CN" smtClean="0"/>
              <a:t>DFA M</a:t>
            </a:r>
            <a:r>
              <a:rPr lang="zh-CN" altLang="en-US" smtClean="0"/>
              <a:t>所能接受的符</a:t>
            </a:r>
            <a:r>
              <a:rPr lang="zh-CN" altLang="en-US" smtClean="0">
                <a:latin typeface="SimSun" panose="02010600030101010101" pitchFamily="2" charset="-122"/>
              </a:rPr>
              <a:t>号</a:t>
            </a:r>
            <a:r>
              <a:rPr lang="zh-CN" altLang="en-US" smtClean="0"/>
              <a:t>串的全体记为</a:t>
            </a:r>
            <a:r>
              <a:rPr lang="en-US" altLang="zh-CN" smtClean="0"/>
              <a:t>L(M).</a:t>
            </a:r>
          </a:p>
          <a:p>
            <a:pPr eaLnBrk="1" hangingPunct="1">
              <a:buSzTx/>
              <a:buFont typeface="Monotype Sorts" pitchFamily="2" charset="2"/>
              <a:buNone/>
            </a:pPr>
            <a:endParaRPr lang="zh-CN" altLang="en-US" smtClean="0"/>
          </a:p>
          <a:p>
            <a:pPr eaLnBrk="1" hangingPunct="1">
              <a:buSzTx/>
              <a:buFont typeface="Monotype Sorts" pitchFamily="2" charset="2"/>
              <a:buNone/>
            </a:pPr>
            <a:r>
              <a:rPr lang="zh-CN" altLang="en-US" smtClean="0"/>
              <a:t>结论：</a:t>
            </a:r>
          </a:p>
          <a:p>
            <a:pPr lvl="1" eaLnBrk="1" hangingPunct="1">
              <a:buFontTx/>
              <a:buNone/>
            </a:pPr>
            <a:r>
              <a:rPr lang="zh-CN" altLang="en-US" smtClean="0"/>
              <a:t> </a:t>
            </a:r>
            <a:r>
              <a:rPr lang="zh-CN" altLang="en-US" smtClean="0">
                <a:sym typeface="Symbol" panose="05050102010706020507" pitchFamily="18" charset="2"/>
              </a:rPr>
              <a:t>上一个符</a:t>
            </a:r>
            <a:r>
              <a:rPr lang="zh-CN" altLang="en-US" smtClean="0">
                <a:latin typeface="SimSun" panose="02010600030101010101" pitchFamily="2" charset="-122"/>
              </a:rPr>
              <a:t>号</a:t>
            </a:r>
            <a:r>
              <a:rPr lang="zh-CN" altLang="en-US" smtClean="0">
                <a:sym typeface="Symbol" panose="05050102010706020507" pitchFamily="18" charset="2"/>
              </a:rPr>
              <a:t>串集</a:t>
            </a:r>
            <a:r>
              <a:rPr lang="en-US" altLang="zh-CN" smtClean="0">
                <a:sym typeface="Symbol" panose="05050102010706020507" pitchFamily="18" charset="2"/>
              </a:rPr>
              <a:t>V</a:t>
            </a:r>
            <a:r>
              <a:rPr lang="en-US" altLang="zh-CN" baseline="30000" smtClean="0">
                <a:sym typeface="Symbol" panose="05050102010706020507" pitchFamily="18" charset="2"/>
              </a:rPr>
              <a:t></a:t>
            </a:r>
            <a:r>
              <a:rPr lang="zh-CN" altLang="en-US" smtClean="0">
                <a:sym typeface="Symbol" panose="05050102010706020507" pitchFamily="18" charset="2"/>
              </a:rPr>
              <a:t>是正规的，当且仅当存在一个上的确定有穷自动机</a:t>
            </a:r>
            <a:r>
              <a:rPr lang="en-US" altLang="zh-CN" smtClean="0">
                <a:sym typeface="Symbol" panose="05050102010706020507" pitchFamily="18" charset="2"/>
              </a:rPr>
              <a:t>M，</a:t>
            </a:r>
            <a:r>
              <a:rPr lang="zh-CN" altLang="en-US" smtClean="0">
                <a:sym typeface="Symbol" panose="05050102010706020507" pitchFamily="18" charset="2"/>
              </a:rPr>
              <a:t>使得</a:t>
            </a:r>
          </a:p>
          <a:p>
            <a:pPr lvl="1" eaLnBrk="1" hangingPunct="1">
              <a:spcBef>
                <a:spcPct val="50000"/>
              </a:spcBef>
              <a:buFontTx/>
              <a:buNone/>
            </a:pPr>
            <a:r>
              <a:rPr lang="en-US" altLang="zh-CN" smtClean="0">
                <a:sym typeface="Symbol" panose="05050102010706020507" pitchFamily="18" charset="2"/>
              </a:rPr>
              <a:t>V=L(M)。</a:t>
            </a:r>
          </a:p>
          <a:p>
            <a:pPr lvl="1" eaLnBrk="1" hangingPunct="1">
              <a:spcBef>
                <a:spcPct val="50000"/>
              </a:spcBef>
              <a:buFontTx/>
              <a:buNone/>
            </a:pPr>
            <a:r>
              <a:rPr lang="en-US" altLang="zh-CN" smtClean="0">
                <a:sym typeface="Symbol" panose="05050102010706020507" pitchFamily="18" charset="2"/>
              </a:rPr>
              <a:t>DFA</a:t>
            </a:r>
            <a:r>
              <a:rPr lang="zh-CN" altLang="en-US" smtClean="0">
                <a:sym typeface="Symbol" panose="05050102010706020507" pitchFamily="18" charset="2"/>
              </a:rPr>
              <a:t>的确定性表现在转换函数</a:t>
            </a:r>
            <a:r>
              <a:rPr lang="en-US" altLang="zh-CN" smtClean="0">
                <a:sym typeface="Symbol" panose="05050102010706020507" pitchFamily="18" charset="2"/>
              </a:rPr>
              <a:t>f: K</a:t>
            </a:r>
            <a:r>
              <a:rPr lang="zh-CN" altLang="en-US" smtClean="0"/>
              <a:t> </a:t>
            </a:r>
            <a:r>
              <a:rPr lang="zh-CN" altLang="en-US" smtClean="0">
                <a:sym typeface="Symbol" panose="05050102010706020507" pitchFamily="18" charset="2"/>
              </a:rPr>
              <a:t></a:t>
            </a:r>
            <a:r>
              <a:rPr lang="en-US" altLang="zh-CN" smtClean="0">
                <a:sym typeface="Symbol" panose="05050102010706020507" pitchFamily="18" charset="2"/>
              </a:rPr>
              <a:t>K</a:t>
            </a:r>
            <a:r>
              <a:rPr lang="zh-CN" altLang="en-US" smtClean="0">
                <a:sym typeface="Symbol" panose="05050102010706020507" pitchFamily="18" charset="2"/>
              </a:rPr>
              <a:t>是单值函数．</a:t>
            </a:r>
            <a:endParaRPr lang="en-US" altLang="zh-CN" smtClean="0">
              <a:sym typeface="Symbol" panose="05050102010706020507" pitchFamily="18" charset="2"/>
            </a:endParaRPr>
          </a:p>
          <a:p>
            <a:pPr lvl="1" eaLnBrk="1" hangingPunct="1">
              <a:spcBef>
                <a:spcPct val="50000"/>
              </a:spcBef>
              <a:buFontTx/>
              <a:buNone/>
            </a:pPr>
            <a:endParaRPr lang="zh-CN" altLang="en-US" smtClean="0"/>
          </a:p>
        </p:txBody>
      </p:sp>
      <p:sp>
        <p:nvSpPr>
          <p:cNvPr id="37892" name="灯片编号占位符 5"/>
          <p:cNvSpPr>
            <a:spLocks noGrp="1"/>
          </p:cNvSpPr>
          <p:nvPr>
            <p:ph type="sldNum" sz="quarter" idx="12"/>
          </p:nvPr>
        </p:nvSpPr>
        <p:spPr>
          <a:noFill/>
        </p:spPr>
        <p:txBody>
          <a:bodyPr/>
          <a:lstStyle/>
          <a:p>
            <a:fld id="{4AB95D8F-1CBE-422C-8756-114B54B8934A}" type="slidenum">
              <a:rPr lang="en-US" altLang="zh-CN" smtClean="0"/>
              <a:t>36</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anim calcmode="lin" valueType="num">
                                      <p:cBhvr additive="base">
                                        <p:cTn id="13" dur="500" fill="hold"/>
                                        <p:tgtEl>
                                          <p:spTgt spid="6861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2" end="2"/>
                                            </p:txEl>
                                          </p:spTgt>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0-#ppt_h/2"/>
                                          </p:val>
                                        </p:tav>
                                        <p:tav tm="100000">
                                          <p:val>
                                            <p:strVal val="#ppt_y"/>
                                          </p:val>
                                        </p:tav>
                                      </p:tavLst>
                                    </p:anim>
                                  </p:childTnLst>
                                </p:cTn>
                              </p:par>
                              <p:par>
                                <p:cTn id="19" presetID="2" presetClass="entr" presetSubtype="9" fill="hold" grpId="0" nodeType="withEffect">
                                  <p:stCondLst>
                                    <p:cond delay="0"/>
                                  </p:stCondLst>
                                  <p:childTnLst>
                                    <p:set>
                                      <p:cBhvr>
                                        <p:cTn id="20" dur="1" fill="hold">
                                          <p:stCondLst>
                                            <p:cond delay="0"/>
                                          </p:stCondLst>
                                        </p:cTn>
                                        <p:tgtEl>
                                          <p:spTgt spid="68611">
                                            <p:txEl>
                                              <p:pRg st="4" end="4"/>
                                            </p:txEl>
                                          </p:spTgt>
                                        </p:tgtEl>
                                        <p:attrNameLst>
                                          <p:attrName>style.visibility</p:attrName>
                                        </p:attrNameLst>
                                      </p:cBhvr>
                                      <p:to>
                                        <p:strVal val="visible"/>
                                      </p:to>
                                    </p:set>
                                    <p:anim calcmode="lin" valueType="num">
                                      <p:cBhvr additive="base">
                                        <p:cTn id="21" dur="500" fill="hold"/>
                                        <p:tgtEl>
                                          <p:spTgt spid="6861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8611">
                                            <p:txEl>
                                              <p:pRg st="4" end="4"/>
                                            </p:txEl>
                                          </p:spTgt>
                                        </p:tgtEl>
                                        <p:attrNameLst>
                                          <p:attrName>ppt_y</p:attrName>
                                        </p:attrNameLst>
                                      </p:cBhvr>
                                      <p:tavLst>
                                        <p:tav tm="0">
                                          <p:val>
                                            <p:strVal val="0-#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68611">
                                            <p:txEl>
                                              <p:pRg st="5" end="5"/>
                                            </p:txEl>
                                          </p:spTgt>
                                        </p:tgtEl>
                                        <p:attrNameLst>
                                          <p:attrName>style.visibility</p:attrName>
                                        </p:attrNameLst>
                                      </p:cBhvr>
                                      <p:to>
                                        <p:strVal val="visible"/>
                                      </p:to>
                                    </p:set>
                                    <p:anim calcmode="lin" valueType="num">
                                      <p:cBhvr additive="base">
                                        <p:cTn id="25" dur="500" fill="hold"/>
                                        <p:tgtEl>
                                          <p:spTgt spid="6861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1">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z="3600" b="1" dirty="0" smtClean="0"/>
              <a:t>3.4.2 </a:t>
            </a:r>
            <a:r>
              <a:rPr lang="zh-CN" altLang="en-US" sz="3600" b="1" dirty="0" smtClean="0"/>
              <a:t>不确定有穷自动机</a:t>
            </a:r>
            <a:r>
              <a:rPr lang="en-US" altLang="zh-CN" sz="3600" b="1" dirty="0" smtClean="0"/>
              <a:t>NFA</a:t>
            </a:r>
          </a:p>
        </p:txBody>
      </p:sp>
      <p:sp>
        <p:nvSpPr>
          <p:cNvPr id="72707" name="Rectangle 3"/>
          <p:cNvSpPr>
            <a:spLocks noGrp="1" noChangeArrowheads="1"/>
          </p:cNvSpPr>
          <p:nvPr>
            <p:ph idx="1"/>
          </p:nvPr>
        </p:nvSpPr>
        <p:spPr/>
        <p:txBody>
          <a:bodyPr/>
          <a:lstStyle/>
          <a:p>
            <a:pPr eaLnBrk="1" hangingPunct="1">
              <a:buSzTx/>
              <a:buFont typeface="Monotype Sorts" pitchFamily="2" charset="2"/>
              <a:buNone/>
            </a:pPr>
            <a:r>
              <a:rPr lang="zh-CN" altLang="en-US" smtClean="0"/>
              <a:t>定义</a:t>
            </a:r>
          </a:p>
          <a:p>
            <a:pPr lvl="1" eaLnBrk="1" hangingPunct="1">
              <a:buFontTx/>
              <a:buNone/>
            </a:pPr>
            <a:r>
              <a:rPr lang="en-US" altLang="zh-CN" sz="2400" smtClean="0"/>
              <a:t>NFA  M</a:t>
            </a:r>
            <a:r>
              <a:rPr lang="en-US" altLang="zh-CN" smtClean="0"/>
              <a:t>=</a:t>
            </a:r>
            <a:r>
              <a:rPr lang="en-US" altLang="zh-CN" smtClean="0">
                <a:sym typeface="Symbol" panose="05050102010706020507" pitchFamily="18" charset="2"/>
              </a:rPr>
              <a:t>K，，f，S，Z，</a:t>
            </a:r>
            <a:r>
              <a:rPr lang="zh-CN" altLang="en-US" smtClean="0">
                <a:sym typeface="Symbol" panose="05050102010706020507" pitchFamily="18" charset="2"/>
              </a:rPr>
              <a:t>其中</a:t>
            </a:r>
            <a:r>
              <a:rPr lang="en-US" altLang="zh-CN" smtClean="0">
                <a:sym typeface="Symbol" panose="05050102010706020507" pitchFamily="18" charset="2"/>
              </a:rPr>
              <a:t>K</a:t>
            </a:r>
            <a:r>
              <a:rPr lang="zh-CN" altLang="en-US" smtClean="0">
                <a:sym typeface="Symbol" panose="05050102010706020507" pitchFamily="18" charset="2"/>
              </a:rPr>
              <a:t>为状态的有穷非空集， </a:t>
            </a:r>
            <a:r>
              <a:rPr lang="zh-CN" altLang="zh-CN" smtClean="0">
                <a:sym typeface="Symbol" panose="05050102010706020507" pitchFamily="18" charset="2"/>
              </a:rPr>
              <a:t></a:t>
            </a:r>
            <a:r>
              <a:rPr lang="zh-CN" altLang="en-US" smtClean="0">
                <a:sym typeface="Symbol" panose="05050102010706020507" pitchFamily="18" charset="2"/>
              </a:rPr>
              <a:t> 为有穷输入字母表，</a:t>
            </a:r>
            <a:r>
              <a:rPr lang="en-US" altLang="zh-CN" smtClean="0">
                <a:solidFill>
                  <a:srgbClr val="FF0000"/>
                </a:solidFill>
                <a:sym typeface="Symbol" panose="05050102010706020507" pitchFamily="18" charset="2"/>
              </a:rPr>
              <a:t>f</a:t>
            </a:r>
            <a:r>
              <a:rPr lang="zh-CN" altLang="en-US" smtClean="0">
                <a:solidFill>
                  <a:srgbClr val="FF0000"/>
                </a:solidFill>
                <a:sym typeface="Symbol" panose="05050102010706020507" pitchFamily="18" charset="2"/>
              </a:rPr>
              <a:t>为</a:t>
            </a:r>
            <a:r>
              <a:rPr lang="en-US" altLang="zh-CN" smtClean="0">
                <a:solidFill>
                  <a:srgbClr val="FF0000"/>
                </a:solidFill>
                <a:sym typeface="Symbol" panose="05050102010706020507" pitchFamily="18" charset="2"/>
              </a:rPr>
              <a:t>K * </a:t>
            </a:r>
            <a:r>
              <a:rPr lang="zh-CN" altLang="en-US" smtClean="0">
                <a:solidFill>
                  <a:srgbClr val="FF0000"/>
                </a:solidFill>
                <a:sym typeface="Symbol" panose="05050102010706020507" pitchFamily="18" charset="2"/>
              </a:rPr>
              <a:t>到</a:t>
            </a:r>
            <a:r>
              <a:rPr lang="en-US" altLang="zh-CN" smtClean="0">
                <a:solidFill>
                  <a:srgbClr val="FF0000"/>
                </a:solidFill>
                <a:sym typeface="Symbol" panose="05050102010706020507" pitchFamily="18" charset="2"/>
              </a:rPr>
              <a:t>K</a:t>
            </a:r>
            <a:r>
              <a:rPr lang="zh-CN" altLang="en-US" smtClean="0">
                <a:solidFill>
                  <a:srgbClr val="FF0000"/>
                </a:solidFill>
                <a:sym typeface="Symbol" panose="05050102010706020507" pitchFamily="18" charset="2"/>
              </a:rPr>
              <a:t>的子集（2 </a:t>
            </a:r>
            <a:r>
              <a:rPr lang="en-US" altLang="zh-CN" baseline="30000" smtClean="0">
                <a:solidFill>
                  <a:srgbClr val="FF0000"/>
                </a:solidFill>
                <a:sym typeface="Symbol" panose="05050102010706020507" pitchFamily="18" charset="2"/>
              </a:rPr>
              <a:t>K</a:t>
            </a:r>
            <a:r>
              <a:rPr lang="en-US" altLang="zh-CN" smtClean="0">
                <a:solidFill>
                  <a:srgbClr val="FF0000"/>
                </a:solidFill>
                <a:sym typeface="Symbol" panose="05050102010706020507" pitchFamily="18" charset="2"/>
              </a:rPr>
              <a:t>）</a:t>
            </a:r>
            <a:r>
              <a:rPr lang="zh-CN" altLang="en-US" smtClean="0">
                <a:solidFill>
                  <a:srgbClr val="FF0000"/>
                </a:solidFill>
                <a:sym typeface="Symbol" panose="05050102010706020507" pitchFamily="18" charset="2"/>
              </a:rPr>
              <a:t>的一种映射</a:t>
            </a:r>
            <a:r>
              <a:rPr lang="zh-CN" altLang="en-US" smtClean="0">
                <a:sym typeface="Symbol" panose="05050102010706020507" pitchFamily="18" charset="2"/>
              </a:rPr>
              <a:t>，</a:t>
            </a:r>
            <a:r>
              <a:rPr lang="en-US" altLang="zh-CN" smtClean="0">
                <a:solidFill>
                  <a:srgbClr val="FF0000"/>
                </a:solidFill>
                <a:sym typeface="Symbol" panose="05050102010706020507" pitchFamily="18" charset="2"/>
              </a:rPr>
              <a:t>SK</a:t>
            </a:r>
            <a:r>
              <a:rPr lang="zh-CN" altLang="en-US" smtClean="0">
                <a:solidFill>
                  <a:srgbClr val="FF0000"/>
                </a:solidFill>
                <a:sym typeface="Symbol" panose="05050102010706020507" pitchFamily="18" charset="2"/>
              </a:rPr>
              <a:t>是初始状态集，</a:t>
            </a:r>
            <a:r>
              <a:rPr lang="en-US" altLang="zh-CN" smtClean="0">
                <a:sym typeface="Symbol" panose="05050102010706020507" pitchFamily="18" charset="2"/>
              </a:rPr>
              <a:t>Z K</a:t>
            </a:r>
            <a:r>
              <a:rPr lang="zh-CN" altLang="en-US" smtClean="0">
                <a:sym typeface="Symbol" panose="05050102010706020507" pitchFamily="18" charset="2"/>
              </a:rPr>
              <a:t>为终止状态集.</a:t>
            </a:r>
            <a:endParaRPr lang="en-US" altLang="zh-CN" smtClean="0">
              <a:sym typeface="Symbol" panose="05050102010706020507" pitchFamily="18" charset="2"/>
            </a:endParaRPr>
          </a:p>
          <a:p>
            <a:pPr lvl="1" eaLnBrk="1" hangingPunct="1">
              <a:buFontTx/>
              <a:buNone/>
            </a:pPr>
            <a:endParaRPr lang="en-US" altLang="zh-CN" smtClean="0">
              <a:sym typeface="Symbol" panose="05050102010706020507" pitchFamily="18" charset="2"/>
            </a:endParaRPr>
          </a:p>
          <a:p>
            <a:pPr lvl="1" eaLnBrk="1" hangingPunct="1">
              <a:buFontTx/>
              <a:buNone/>
            </a:pPr>
            <a:r>
              <a:rPr lang="en-US" altLang="zh-CN" smtClean="0">
                <a:sym typeface="Symbol" panose="05050102010706020507" pitchFamily="18" charset="2"/>
              </a:rPr>
              <a:t>NFA</a:t>
            </a:r>
            <a:r>
              <a:rPr lang="zh-CN" altLang="en-US" smtClean="0">
                <a:sym typeface="Symbol" panose="05050102010706020507" pitchFamily="18" charset="2"/>
              </a:rPr>
              <a:t>不确定性表现在转换函数</a:t>
            </a:r>
            <a:r>
              <a:rPr lang="en-US" altLang="zh-CN" smtClean="0">
                <a:sym typeface="Symbol" panose="05050102010706020507" pitchFamily="18" charset="2"/>
              </a:rPr>
              <a:t>f: K</a:t>
            </a:r>
            <a:r>
              <a:rPr lang="zh-CN" altLang="en-US" smtClean="0"/>
              <a:t> </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2 </a:t>
            </a:r>
            <a:r>
              <a:rPr lang="en-US" altLang="zh-CN" baseline="30000" smtClean="0">
                <a:sym typeface="Symbol" panose="05050102010706020507" pitchFamily="18" charset="2"/>
              </a:rPr>
              <a:t>K</a:t>
            </a:r>
            <a:r>
              <a:rPr lang="zh-CN" altLang="en-US" smtClean="0">
                <a:sym typeface="Symbol" panose="05050102010706020507" pitchFamily="18" charset="2"/>
              </a:rPr>
              <a:t>是多值函数</a:t>
            </a:r>
            <a:r>
              <a:rPr lang="en-US" altLang="zh-CN" smtClean="0">
                <a:sym typeface="Symbol" panose="05050102010706020507" pitchFamily="18" charset="2"/>
              </a:rPr>
              <a:t>.</a:t>
            </a:r>
            <a:endParaRPr lang="zh-CN" altLang="en-US" smtClean="0">
              <a:sym typeface="Symbol" panose="05050102010706020507" pitchFamily="18" charset="2"/>
            </a:endParaRPr>
          </a:p>
        </p:txBody>
      </p:sp>
      <p:sp>
        <p:nvSpPr>
          <p:cNvPr id="38916" name="灯片编号占位符 5"/>
          <p:cNvSpPr>
            <a:spLocks noGrp="1"/>
          </p:cNvSpPr>
          <p:nvPr>
            <p:ph type="sldNum" sz="quarter" idx="12"/>
          </p:nvPr>
        </p:nvSpPr>
        <p:spPr>
          <a:noFill/>
        </p:spPr>
        <p:txBody>
          <a:bodyPr/>
          <a:lstStyle/>
          <a:p>
            <a:fld id="{6DB0B3D7-87A6-402C-A59D-40E05FB50062}" type="slidenum">
              <a:rPr lang="en-US" altLang="zh-CN" smtClean="0"/>
              <a:t>37</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 calcmode="lin" valueType="num">
                                      <p:cBhvr additive="base">
                                        <p:cTn id="11"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270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anim calcmode="lin" valueType="num">
                                      <p:cBhvr additive="base">
                                        <p:cTn id="15" dur="500" fill="hold"/>
                                        <p:tgtEl>
                                          <p:spTgt spid="7270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27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457200"/>
            <a:ext cx="7620000" cy="381000"/>
          </a:xfrm>
        </p:spPr>
        <p:txBody>
          <a:bodyPr/>
          <a:lstStyle/>
          <a:p>
            <a:pPr eaLnBrk="1" hangingPunct="1"/>
            <a:endParaRPr lang="zh-CN" altLang="en-US" smtClean="0"/>
          </a:p>
        </p:txBody>
      </p:sp>
      <p:sp>
        <p:nvSpPr>
          <p:cNvPr id="39939" name="Rectangle 3"/>
          <p:cNvSpPr>
            <a:spLocks noGrp="1" noChangeArrowheads="1"/>
          </p:cNvSpPr>
          <p:nvPr>
            <p:ph idx="1"/>
          </p:nvPr>
        </p:nvSpPr>
        <p:spPr>
          <a:xfrm>
            <a:off x="914400" y="1371600"/>
            <a:ext cx="7848600" cy="4572000"/>
          </a:xfrm>
        </p:spPr>
        <p:txBody>
          <a:bodyPr/>
          <a:lstStyle/>
          <a:p>
            <a:pPr lvl="1" eaLnBrk="1" hangingPunct="1">
              <a:buFontTx/>
              <a:buNone/>
            </a:pPr>
            <a:endParaRPr lang="zh-CN" altLang="en-US" sz="2400" smtClean="0">
              <a:sym typeface="Symbol" panose="05050102010706020507" pitchFamily="18" charset="2"/>
            </a:endParaRPr>
          </a:p>
          <a:p>
            <a:pPr eaLnBrk="1" hangingPunct="1">
              <a:buSzTx/>
              <a:buFont typeface="Monotype Sorts" pitchFamily="2" charset="2"/>
              <a:buNone/>
            </a:pPr>
            <a:r>
              <a:rPr lang="zh-CN" altLang="en-US" sz="2800" smtClean="0">
                <a:sym typeface="Symbol" panose="05050102010706020507" pitchFamily="18" charset="2"/>
              </a:rPr>
              <a:t>例子 </a:t>
            </a:r>
          </a:p>
          <a:p>
            <a:pPr lvl="1" eaLnBrk="1" hangingPunct="1">
              <a:buFontTx/>
              <a:buNone/>
            </a:pPr>
            <a:r>
              <a:rPr lang="en-US" altLang="zh-CN" sz="2400" smtClean="0">
                <a:sym typeface="Symbol" panose="05050102010706020507" pitchFamily="18" charset="2"/>
              </a:rPr>
              <a:t>NFA  M=（{S，P，Z}，{0，1}，</a:t>
            </a:r>
            <a:r>
              <a:rPr lang="en-US" altLang="zh-CN" sz="2400" smtClean="0">
                <a:solidFill>
                  <a:srgbClr val="FF0000"/>
                </a:solidFill>
                <a:sym typeface="Symbol" panose="05050102010706020507" pitchFamily="18" charset="2"/>
              </a:rPr>
              <a:t>f，{S，P}</a:t>
            </a:r>
            <a:r>
              <a:rPr lang="en-US" altLang="zh-CN" sz="2400" smtClean="0">
                <a:sym typeface="Symbol" panose="05050102010706020507" pitchFamily="18" charset="2"/>
              </a:rPr>
              <a:t>，{Z}）</a:t>
            </a:r>
          </a:p>
          <a:p>
            <a:pPr lvl="1" eaLnBrk="1" hangingPunct="1">
              <a:buFontTx/>
              <a:buNone/>
            </a:pPr>
            <a:r>
              <a:rPr lang="zh-CN" altLang="en-US" sz="2400" smtClean="0">
                <a:sym typeface="Symbol" panose="05050102010706020507" pitchFamily="18" charset="2"/>
              </a:rPr>
              <a:t>其中 </a:t>
            </a:r>
          </a:p>
          <a:p>
            <a:pPr lvl="1" eaLnBrk="1" hangingPunct="1">
              <a:buFontTx/>
              <a:buNone/>
            </a:pPr>
            <a:r>
              <a:rPr lang="zh-CN" altLang="en-US" sz="2400" smtClean="0">
                <a:sym typeface="Symbol" panose="05050102010706020507" pitchFamily="18" charset="2"/>
              </a:rPr>
              <a:t> </a:t>
            </a:r>
            <a:r>
              <a:rPr lang="en-US" altLang="zh-CN" sz="2400" smtClean="0">
                <a:sym typeface="Symbol" panose="05050102010706020507" pitchFamily="18" charset="2"/>
              </a:rPr>
              <a:t>f（S，0）={P}</a:t>
            </a:r>
          </a:p>
          <a:p>
            <a:pPr lvl="1" eaLnBrk="1" hangingPunct="1">
              <a:buFontTx/>
              <a:buNone/>
            </a:pPr>
            <a:r>
              <a:rPr lang="en-US" altLang="zh-CN" sz="2400" smtClean="0"/>
              <a:t>f（S，1）={S，Z} </a:t>
            </a:r>
          </a:p>
          <a:p>
            <a:pPr lvl="1" eaLnBrk="1" hangingPunct="1">
              <a:buFontTx/>
              <a:buNone/>
            </a:pPr>
            <a:r>
              <a:rPr lang="en-US" altLang="zh-CN" sz="2400" smtClean="0"/>
              <a:t>f（P，1）={Z}</a:t>
            </a:r>
          </a:p>
          <a:p>
            <a:pPr lvl="1" eaLnBrk="1" hangingPunct="1">
              <a:buFontTx/>
              <a:buNone/>
            </a:pPr>
            <a:r>
              <a:rPr lang="en-US" altLang="zh-CN" sz="2400" smtClean="0"/>
              <a:t>f（Z，0）={P}</a:t>
            </a:r>
          </a:p>
          <a:p>
            <a:pPr lvl="1" eaLnBrk="1" hangingPunct="1">
              <a:buFontTx/>
              <a:buNone/>
            </a:pPr>
            <a:r>
              <a:rPr lang="en-US" altLang="zh-CN" sz="2400" smtClean="0"/>
              <a:t>f（Z，1）={P}</a:t>
            </a:r>
            <a:endParaRPr lang="en-US" altLang="zh-CN" sz="2400" smtClean="0">
              <a:sym typeface="Symbol" panose="05050102010706020507" pitchFamily="18" charset="2"/>
            </a:endParaRPr>
          </a:p>
          <a:p>
            <a:pPr eaLnBrk="1" hangingPunct="1"/>
            <a:endParaRPr lang="zh-CN" altLang="en-US" sz="2800" smtClean="0"/>
          </a:p>
        </p:txBody>
      </p:sp>
      <p:sp>
        <p:nvSpPr>
          <p:cNvPr id="39940" name="灯片编号占位符 5"/>
          <p:cNvSpPr>
            <a:spLocks noGrp="1"/>
          </p:cNvSpPr>
          <p:nvPr>
            <p:ph type="sldNum" sz="quarter" idx="12"/>
          </p:nvPr>
        </p:nvSpPr>
        <p:spPr>
          <a:noFill/>
        </p:spPr>
        <p:txBody>
          <a:bodyPr/>
          <a:lstStyle/>
          <a:p>
            <a:fld id="{F2513A5E-4A8F-4EEC-92B3-28B5C4B4D70E}" type="slidenum">
              <a:rPr lang="en-US" altLang="zh-CN" smtClean="0"/>
              <a:t>38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sym typeface="Symbol" panose="05050102010706020507" pitchFamily="18" charset="2"/>
              </a:rPr>
              <a:t/>
            </a:r>
            <a:br>
              <a:rPr lang="zh-CN" altLang="en-US" smtClean="0">
                <a:sym typeface="Symbol" panose="05050102010706020507" pitchFamily="18" charset="2"/>
              </a:rPr>
            </a:br>
            <a:endParaRPr lang="zh-CN" altLang="en-US" smtClean="0"/>
          </a:p>
        </p:txBody>
      </p:sp>
      <p:sp>
        <p:nvSpPr>
          <p:cNvPr id="73731" name="Rectangle 3"/>
          <p:cNvSpPr>
            <a:spLocks noGrp="1" noChangeArrowheads="1"/>
          </p:cNvSpPr>
          <p:nvPr>
            <p:ph idx="1"/>
          </p:nvPr>
        </p:nvSpPr>
        <p:spPr/>
        <p:txBody>
          <a:bodyPr/>
          <a:lstStyle/>
          <a:p>
            <a:pPr eaLnBrk="1" hangingPunct="1">
              <a:buFont typeface="Monotype Sorts" pitchFamily="2" charset="2"/>
              <a:buNone/>
            </a:pPr>
            <a:r>
              <a:rPr lang="zh-CN" altLang="en-US" smtClean="0"/>
              <a:t>状态图表示</a:t>
            </a:r>
          </a:p>
          <a:p>
            <a:pPr lvl="1" eaLnBrk="1" hangingPunct="1"/>
            <a:endParaRPr lang="zh-CN" altLang="en-US" smtClean="0"/>
          </a:p>
        </p:txBody>
      </p:sp>
      <p:grpSp>
        <p:nvGrpSpPr>
          <p:cNvPr id="2" name="Group 7"/>
          <p:cNvGrpSpPr/>
          <p:nvPr/>
        </p:nvGrpSpPr>
        <p:grpSpPr bwMode="auto">
          <a:xfrm>
            <a:off x="1600200" y="3124200"/>
            <a:ext cx="4191000" cy="1905000"/>
            <a:chOff x="912" y="2784"/>
            <a:chExt cx="2640" cy="1200"/>
          </a:xfrm>
        </p:grpSpPr>
        <p:sp>
          <p:nvSpPr>
            <p:cNvPr id="40969" name="Oval 8"/>
            <p:cNvSpPr>
              <a:spLocks noChangeArrowheads="1"/>
            </p:cNvSpPr>
            <p:nvPr/>
          </p:nvSpPr>
          <p:spPr bwMode="auto">
            <a:xfrm>
              <a:off x="1200" y="297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sp>
          <p:nvSpPr>
            <p:cNvPr id="40970" name="Oval 9"/>
            <p:cNvSpPr>
              <a:spLocks noChangeArrowheads="1"/>
            </p:cNvSpPr>
            <p:nvPr/>
          </p:nvSpPr>
          <p:spPr bwMode="auto">
            <a:xfrm>
              <a:off x="2160" y="3648"/>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P</a:t>
              </a:r>
            </a:p>
          </p:txBody>
        </p:sp>
        <p:sp>
          <p:nvSpPr>
            <p:cNvPr id="40971" name="Oval 10"/>
            <p:cNvSpPr>
              <a:spLocks noChangeArrowheads="1"/>
            </p:cNvSpPr>
            <p:nvPr/>
          </p:nvSpPr>
          <p:spPr bwMode="auto">
            <a:xfrm>
              <a:off x="3216" y="3120"/>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Z</a:t>
              </a:r>
            </a:p>
          </p:txBody>
        </p:sp>
        <p:cxnSp>
          <p:nvCxnSpPr>
            <p:cNvPr id="40972" name="AutoShape 11"/>
            <p:cNvCxnSpPr>
              <a:cxnSpLocks noChangeShapeType="1"/>
              <a:stCxn id="40969" idx="2"/>
              <a:endCxn id="40969" idx="0"/>
            </p:cNvCxnSpPr>
            <p:nvPr/>
          </p:nvCxnSpPr>
          <p:spPr bwMode="auto">
            <a:xfrm rot="10800000" flipH="1">
              <a:off x="1200" y="2976"/>
              <a:ext cx="168" cy="168"/>
            </a:xfrm>
            <a:prstGeom prst="curvedConnector4">
              <a:avLst>
                <a:gd name="adj1" fmla="val -85713"/>
                <a:gd name="adj2" fmla="val 185713"/>
              </a:avLst>
            </a:prstGeom>
            <a:noFill/>
            <a:ln w="9525">
              <a:solidFill>
                <a:schemeClr val="tx1"/>
              </a:solidFill>
              <a:round/>
              <a:tailEnd type="triangle" w="med" len="med"/>
            </a:ln>
          </p:spPr>
        </p:cxnSp>
        <p:cxnSp>
          <p:nvCxnSpPr>
            <p:cNvPr id="40973" name="AutoShape 12"/>
            <p:cNvCxnSpPr>
              <a:cxnSpLocks noChangeShapeType="1"/>
              <a:stCxn id="40969" idx="3"/>
              <a:endCxn id="40970" idx="2"/>
            </p:cNvCxnSpPr>
            <p:nvPr/>
          </p:nvCxnSpPr>
          <p:spPr bwMode="auto">
            <a:xfrm rot="16200000" flipH="1">
              <a:off x="1428" y="3084"/>
              <a:ext cx="553" cy="911"/>
            </a:xfrm>
            <a:prstGeom prst="curvedConnector2">
              <a:avLst/>
            </a:prstGeom>
            <a:noFill/>
            <a:ln w="9525">
              <a:solidFill>
                <a:schemeClr val="tx1"/>
              </a:solidFill>
              <a:round/>
              <a:tailEnd type="triangle" w="med" len="med"/>
            </a:ln>
          </p:spPr>
        </p:cxnSp>
        <p:sp>
          <p:nvSpPr>
            <p:cNvPr id="40974" name="Text Box 13"/>
            <p:cNvSpPr txBox="1">
              <a:spLocks noChangeArrowheads="1"/>
            </p:cNvSpPr>
            <p:nvPr/>
          </p:nvSpPr>
          <p:spPr bwMode="auto">
            <a:xfrm>
              <a:off x="1392" y="3600"/>
              <a:ext cx="212" cy="288"/>
            </a:xfrm>
            <a:prstGeom prst="rect">
              <a:avLst/>
            </a:prstGeom>
            <a:noFill/>
            <a:ln w="9525">
              <a:noFill/>
              <a:miter lim="800000"/>
            </a:ln>
          </p:spPr>
          <p:txBody>
            <a:bodyPr wrap="none">
              <a:spAutoFit/>
            </a:bodyPr>
            <a:lstStyle/>
            <a:p>
              <a:pPr eaLnBrk="1" hangingPunct="1"/>
              <a:r>
                <a:rPr kumimoji="1" lang="zh-CN" altLang="en-US" sz="2400" b="0" i="0" u="none"/>
                <a:t>0</a:t>
              </a:r>
            </a:p>
          </p:txBody>
        </p:sp>
        <p:cxnSp>
          <p:nvCxnSpPr>
            <p:cNvPr id="40975" name="AutoShape 14"/>
            <p:cNvCxnSpPr>
              <a:cxnSpLocks noChangeShapeType="1"/>
              <a:stCxn id="40971" idx="2"/>
              <a:endCxn id="40970" idx="7"/>
            </p:cNvCxnSpPr>
            <p:nvPr/>
          </p:nvCxnSpPr>
          <p:spPr bwMode="auto">
            <a:xfrm rot="10800000" flipV="1">
              <a:off x="2447" y="3288"/>
              <a:ext cx="769" cy="409"/>
            </a:xfrm>
            <a:prstGeom prst="curvedConnector2">
              <a:avLst/>
            </a:prstGeom>
            <a:noFill/>
            <a:ln w="9525">
              <a:solidFill>
                <a:schemeClr val="tx1"/>
              </a:solidFill>
              <a:round/>
              <a:tailEnd type="triangle" w="med" len="med"/>
            </a:ln>
          </p:spPr>
        </p:cxnSp>
        <p:cxnSp>
          <p:nvCxnSpPr>
            <p:cNvPr id="40976" name="AutoShape 15"/>
            <p:cNvCxnSpPr>
              <a:cxnSpLocks noChangeShapeType="1"/>
              <a:stCxn id="40970" idx="6"/>
              <a:endCxn id="40971" idx="3"/>
            </p:cNvCxnSpPr>
            <p:nvPr/>
          </p:nvCxnSpPr>
          <p:spPr bwMode="auto">
            <a:xfrm flipV="1">
              <a:off x="2496" y="3407"/>
              <a:ext cx="769" cy="409"/>
            </a:xfrm>
            <a:prstGeom prst="curvedConnector2">
              <a:avLst/>
            </a:prstGeom>
            <a:noFill/>
            <a:ln w="9525">
              <a:solidFill>
                <a:schemeClr val="tx1"/>
              </a:solidFill>
              <a:round/>
              <a:tailEnd type="triangle" w="med" len="med"/>
            </a:ln>
          </p:spPr>
        </p:cxnSp>
        <p:sp>
          <p:nvSpPr>
            <p:cNvPr id="40977" name="Text Box 16"/>
            <p:cNvSpPr txBox="1">
              <a:spLocks noChangeArrowheads="1"/>
            </p:cNvSpPr>
            <p:nvPr/>
          </p:nvSpPr>
          <p:spPr bwMode="auto">
            <a:xfrm>
              <a:off x="2352" y="3168"/>
              <a:ext cx="356" cy="288"/>
            </a:xfrm>
            <a:prstGeom prst="rect">
              <a:avLst/>
            </a:prstGeom>
            <a:noFill/>
            <a:ln w="9525">
              <a:noFill/>
              <a:miter lim="800000"/>
            </a:ln>
          </p:spPr>
          <p:txBody>
            <a:bodyPr wrap="none">
              <a:spAutoFit/>
            </a:bodyPr>
            <a:lstStyle/>
            <a:p>
              <a:pPr eaLnBrk="1" hangingPunct="1"/>
              <a:r>
                <a:rPr kumimoji="1" lang="zh-CN" altLang="en-US" sz="2400" b="0" i="0" u="none"/>
                <a:t>0,1</a:t>
              </a:r>
            </a:p>
          </p:txBody>
        </p:sp>
        <p:sp>
          <p:nvSpPr>
            <p:cNvPr id="40978" name="Text Box 17"/>
            <p:cNvSpPr txBox="1">
              <a:spLocks noChangeArrowheads="1"/>
            </p:cNvSpPr>
            <p:nvPr/>
          </p:nvSpPr>
          <p:spPr bwMode="auto">
            <a:xfrm>
              <a:off x="912" y="2976"/>
              <a:ext cx="212" cy="288"/>
            </a:xfrm>
            <a:prstGeom prst="rect">
              <a:avLst/>
            </a:prstGeom>
            <a:noFill/>
            <a:ln w="9525">
              <a:noFill/>
              <a:miter lim="800000"/>
            </a:ln>
          </p:spPr>
          <p:txBody>
            <a:bodyPr wrap="none">
              <a:spAutoFit/>
            </a:bodyPr>
            <a:lstStyle/>
            <a:p>
              <a:pPr eaLnBrk="1" hangingPunct="1"/>
              <a:r>
                <a:rPr kumimoji="1" lang="zh-CN" altLang="en-US" sz="2400" b="0" i="0" u="none"/>
                <a:t>1</a:t>
              </a:r>
            </a:p>
          </p:txBody>
        </p:sp>
        <p:sp>
          <p:nvSpPr>
            <p:cNvPr id="40979" name="Text Box 18"/>
            <p:cNvSpPr txBox="1">
              <a:spLocks noChangeArrowheads="1"/>
            </p:cNvSpPr>
            <p:nvPr/>
          </p:nvSpPr>
          <p:spPr bwMode="auto">
            <a:xfrm>
              <a:off x="2880" y="3648"/>
              <a:ext cx="212" cy="288"/>
            </a:xfrm>
            <a:prstGeom prst="rect">
              <a:avLst/>
            </a:prstGeom>
            <a:noFill/>
            <a:ln w="9525">
              <a:noFill/>
              <a:miter lim="800000"/>
            </a:ln>
          </p:spPr>
          <p:txBody>
            <a:bodyPr wrap="none">
              <a:spAutoFit/>
            </a:bodyPr>
            <a:lstStyle/>
            <a:p>
              <a:pPr eaLnBrk="1" hangingPunct="1"/>
              <a:r>
                <a:rPr kumimoji="1" lang="zh-CN" altLang="en-US" sz="2400" b="0" i="0" u="none"/>
                <a:t>1</a:t>
              </a:r>
            </a:p>
          </p:txBody>
        </p:sp>
        <p:cxnSp>
          <p:nvCxnSpPr>
            <p:cNvPr id="40980" name="AutoShape 19"/>
            <p:cNvCxnSpPr>
              <a:cxnSpLocks noChangeShapeType="1"/>
              <a:stCxn id="40969" idx="7"/>
              <a:endCxn id="40971" idx="1"/>
            </p:cNvCxnSpPr>
            <p:nvPr/>
          </p:nvCxnSpPr>
          <p:spPr bwMode="auto">
            <a:xfrm rot="5400000" flipV="1">
              <a:off x="2304" y="2208"/>
              <a:ext cx="144" cy="1778"/>
            </a:xfrm>
            <a:prstGeom prst="curvedConnector3">
              <a:avLst>
                <a:gd name="adj1" fmla="val -134028"/>
              </a:avLst>
            </a:prstGeom>
            <a:noFill/>
            <a:ln w="9525">
              <a:solidFill>
                <a:schemeClr val="tx1"/>
              </a:solidFill>
              <a:round/>
              <a:tailEnd type="triangle" w="med" len="med"/>
            </a:ln>
          </p:spPr>
        </p:cxnSp>
        <p:sp>
          <p:nvSpPr>
            <p:cNvPr id="40981" name="Text Box 20"/>
            <p:cNvSpPr txBox="1">
              <a:spLocks noChangeArrowheads="1"/>
            </p:cNvSpPr>
            <p:nvPr/>
          </p:nvSpPr>
          <p:spPr bwMode="auto">
            <a:xfrm>
              <a:off x="2016" y="2784"/>
              <a:ext cx="212" cy="288"/>
            </a:xfrm>
            <a:prstGeom prst="rect">
              <a:avLst/>
            </a:prstGeom>
            <a:noFill/>
            <a:ln w="9525">
              <a:noFill/>
              <a:miter lim="800000"/>
            </a:ln>
          </p:spPr>
          <p:txBody>
            <a:bodyPr wrap="none">
              <a:spAutoFit/>
            </a:bodyPr>
            <a:lstStyle/>
            <a:p>
              <a:pPr eaLnBrk="1" hangingPunct="1"/>
              <a:r>
                <a:rPr kumimoji="1" lang="zh-CN" altLang="en-US" sz="2400" b="0" i="0" u="none"/>
                <a:t>1</a:t>
              </a:r>
            </a:p>
          </p:txBody>
        </p:sp>
      </p:grpSp>
      <p:sp>
        <p:nvSpPr>
          <p:cNvPr id="40965" name="Oval 21"/>
          <p:cNvSpPr>
            <a:spLocks noChangeArrowheads="1"/>
          </p:cNvSpPr>
          <p:nvPr/>
        </p:nvSpPr>
        <p:spPr bwMode="auto">
          <a:xfrm>
            <a:off x="5334000" y="3733800"/>
            <a:ext cx="381000" cy="381000"/>
          </a:xfrm>
          <a:prstGeom prst="ellipse">
            <a:avLst/>
          </a:prstGeom>
          <a:noFill/>
          <a:ln w="9525">
            <a:solidFill>
              <a:schemeClr val="tx1"/>
            </a:solidFill>
            <a:round/>
          </a:ln>
        </p:spPr>
        <p:txBody>
          <a:bodyPr wrap="none" anchor="ctr"/>
          <a:lstStyle/>
          <a:p>
            <a:endParaRPr lang="zh-CN" altLang="en-US"/>
          </a:p>
        </p:txBody>
      </p:sp>
      <p:sp>
        <p:nvSpPr>
          <p:cNvPr id="40966" name="AutoShape 22"/>
          <p:cNvSpPr>
            <a:spLocks noChangeArrowheads="1"/>
          </p:cNvSpPr>
          <p:nvPr/>
        </p:nvSpPr>
        <p:spPr bwMode="auto">
          <a:xfrm>
            <a:off x="1295400" y="3733800"/>
            <a:ext cx="609600" cy="257175"/>
          </a:xfrm>
          <a:prstGeom prst="rightArrow">
            <a:avLst>
              <a:gd name="adj1" fmla="val 50000"/>
              <a:gd name="adj2" fmla="val 59259"/>
            </a:avLst>
          </a:prstGeom>
          <a:solidFill>
            <a:schemeClr val="accent1"/>
          </a:solidFill>
          <a:ln w="9525">
            <a:solidFill>
              <a:schemeClr val="tx1"/>
            </a:solidFill>
            <a:miter lim="800000"/>
          </a:ln>
        </p:spPr>
        <p:txBody>
          <a:bodyPr wrap="none" anchor="ctr"/>
          <a:lstStyle/>
          <a:p>
            <a:endParaRPr lang="zh-CN" altLang="en-US"/>
          </a:p>
        </p:txBody>
      </p:sp>
      <p:sp>
        <p:nvSpPr>
          <p:cNvPr id="40967" name="AutoShape 23"/>
          <p:cNvSpPr>
            <a:spLocks noChangeArrowheads="1"/>
          </p:cNvSpPr>
          <p:nvPr/>
        </p:nvSpPr>
        <p:spPr bwMode="auto">
          <a:xfrm>
            <a:off x="2971800" y="4876800"/>
            <a:ext cx="609600" cy="257175"/>
          </a:xfrm>
          <a:prstGeom prst="rightArrow">
            <a:avLst>
              <a:gd name="adj1" fmla="val 50000"/>
              <a:gd name="adj2" fmla="val 59259"/>
            </a:avLst>
          </a:prstGeom>
          <a:solidFill>
            <a:schemeClr val="accent1"/>
          </a:solidFill>
          <a:ln w="9525">
            <a:solidFill>
              <a:schemeClr val="tx1"/>
            </a:solidFill>
            <a:miter lim="800000"/>
          </a:ln>
        </p:spPr>
        <p:txBody>
          <a:bodyPr wrap="none" anchor="ctr"/>
          <a:lstStyle/>
          <a:p>
            <a:endParaRPr lang="zh-CN" altLang="en-US"/>
          </a:p>
        </p:txBody>
      </p:sp>
      <p:sp>
        <p:nvSpPr>
          <p:cNvPr id="40968" name="灯片编号占位符 5"/>
          <p:cNvSpPr>
            <a:spLocks noGrp="1"/>
          </p:cNvSpPr>
          <p:nvPr>
            <p:ph type="sldNum" sz="quarter" idx="12"/>
          </p:nvPr>
        </p:nvSpPr>
        <p:spPr>
          <a:noFill/>
        </p:spPr>
        <p:txBody>
          <a:bodyPr/>
          <a:lstStyle/>
          <a:p>
            <a:fld id="{AEBF80A5-11F8-4F3F-B97C-477B89B5645B}" type="slidenum">
              <a:rPr lang="en-US" altLang="zh-CN" smtClean="0"/>
              <a:t>39</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slide(fromLeft)">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b="1" dirty="0" smtClean="0"/>
              <a:t> </a:t>
            </a:r>
            <a:r>
              <a:rPr lang="en-US" altLang="zh-CN" sz="3600" b="1" dirty="0" smtClean="0"/>
              <a:t>3.1.2</a:t>
            </a:r>
            <a:r>
              <a:rPr lang="zh-CN" altLang="en-US" sz="3600" b="1" dirty="0" smtClean="0"/>
              <a:t>词法分析程序的主要任务及输出</a:t>
            </a:r>
          </a:p>
        </p:txBody>
      </p:sp>
      <p:sp>
        <p:nvSpPr>
          <p:cNvPr id="13315" name="Rectangle 3"/>
          <p:cNvSpPr>
            <a:spLocks noGrp="1" noChangeArrowheads="1"/>
          </p:cNvSpPr>
          <p:nvPr>
            <p:ph idx="1"/>
          </p:nvPr>
        </p:nvSpPr>
        <p:spPr>
          <a:xfrm>
            <a:off x="857250" y="1714500"/>
            <a:ext cx="7772400" cy="4114800"/>
          </a:xfrm>
        </p:spPr>
        <p:txBody>
          <a:bodyPr/>
          <a:lstStyle/>
          <a:p>
            <a:pPr lvl="1" eaLnBrk="1" hangingPunct="1"/>
            <a:r>
              <a:rPr lang="zh-CN" altLang="en-US" b="1" dirty="0" smtClean="0">
                <a:solidFill>
                  <a:srgbClr val="FF0000"/>
                </a:solidFill>
                <a:latin typeface="STXinwei" panose="02010800040101010101" pitchFamily="2" charset="-122"/>
                <a:ea typeface="STXinwei" panose="02010800040101010101" pitchFamily="2" charset="-122"/>
              </a:rPr>
              <a:t>读源程序，产生用二元组表示的单词符号</a:t>
            </a:r>
            <a:r>
              <a:rPr lang="en-US" altLang="zh-CN" b="1" dirty="0" smtClean="0">
                <a:solidFill>
                  <a:srgbClr val="FF0000"/>
                </a:solidFill>
                <a:latin typeface="STXinwei" panose="02010800040101010101" pitchFamily="2" charset="-122"/>
                <a:ea typeface="STXinwei" panose="02010800040101010101" pitchFamily="2" charset="-122"/>
              </a:rPr>
              <a:t>(</a:t>
            </a:r>
            <a:r>
              <a:rPr lang="zh-CN" altLang="en-US" b="1" dirty="0" smtClean="0">
                <a:solidFill>
                  <a:srgbClr val="FF0000"/>
                </a:solidFill>
                <a:latin typeface="STXinwei" panose="02010800040101010101" pitchFamily="2" charset="-122"/>
                <a:ea typeface="STXinwei" panose="02010800040101010101" pitchFamily="2" charset="-122"/>
              </a:rPr>
              <a:t>单词种类，单词自身的值</a:t>
            </a:r>
            <a:r>
              <a:rPr lang="en-US" altLang="zh-CN" b="1" dirty="0" smtClean="0">
                <a:solidFill>
                  <a:srgbClr val="FF0000"/>
                </a:solidFill>
                <a:latin typeface="STXinwei" panose="02010800040101010101" pitchFamily="2" charset="-122"/>
                <a:ea typeface="STXinwei" panose="02010800040101010101" pitchFamily="2" charset="-122"/>
              </a:rPr>
              <a:t>)</a:t>
            </a:r>
            <a:r>
              <a:rPr lang="zh-CN" altLang="en-US" b="1" dirty="0" smtClean="0">
                <a:solidFill>
                  <a:srgbClr val="FF0000"/>
                </a:solidFill>
                <a:latin typeface="STXinwei" panose="02010800040101010101" pitchFamily="2" charset="-122"/>
                <a:ea typeface="STXinwei" panose="02010800040101010101" pitchFamily="2" charset="-122"/>
              </a:rPr>
              <a:t>。</a:t>
            </a:r>
            <a:r>
              <a:rPr lang="zh-CN" altLang="en-US" sz="2400" dirty="0" smtClean="0">
                <a:solidFill>
                  <a:srgbClr val="000000"/>
                </a:solidFill>
                <a:latin typeface="STXinwei" panose="02010800040101010101" pitchFamily="2" charset="-122"/>
                <a:ea typeface="STXinwei" panose="02010800040101010101" pitchFamily="2" charset="-122"/>
              </a:rPr>
              <a:t>单词种类是语法分析需要的信息，单词自身的值是语义分析和代码生成阶段需要的信息。</a:t>
            </a:r>
            <a:endParaRPr lang="en-US" altLang="zh-CN" sz="2400" dirty="0" smtClean="0">
              <a:solidFill>
                <a:srgbClr val="000000"/>
              </a:solidFill>
              <a:latin typeface="STXinwei" panose="02010800040101010101" pitchFamily="2" charset="-122"/>
              <a:ea typeface="STXinwei" panose="02010800040101010101" pitchFamily="2" charset="-122"/>
            </a:endParaRPr>
          </a:p>
          <a:p>
            <a:pPr lvl="2" eaLnBrk="1" hangingPunct="1"/>
            <a:r>
              <a:rPr lang="zh-CN" altLang="en-US" dirty="0" smtClean="0">
                <a:solidFill>
                  <a:srgbClr val="0070C0"/>
                </a:solidFill>
                <a:latin typeface="STXinwei" panose="02010800040101010101" pitchFamily="2" charset="-122"/>
                <a:ea typeface="STXinwei" panose="02010800040101010101" pitchFamily="2" charset="-122"/>
              </a:rPr>
              <a:t>如 </a:t>
            </a:r>
            <a:r>
              <a:rPr lang="en-US" altLang="zh-CN" dirty="0" err="1" smtClean="0">
                <a:solidFill>
                  <a:srgbClr val="0070C0"/>
                </a:solidFill>
                <a:latin typeface="STXinwei" panose="02010800040101010101" pitchFamily="2" charset="-122"/>
                <a:ea typeface="STXinwei" panose="02010800040101010101" pitchFamily="2" charset="-122"/>
              </a:rPr>
              <a:t>const</a:t>
            </a:r>
            <a:r>
              <a:rPr lang="en-US" altLang="zh-CN" dirty="0" smtClean="0">
                <a:solidFill>
                  <a:srgbClr val="0070C0"/>
                </a:solidFill>
                <a:latin typeface="STXinwei" panose="02010800040101010101" pitchFamily="2" charset="-122"/>
                <a:ea typeface="STXinwei" panose="02010800040101010101" pitchFamily="2" charset="-122"/>
              </a:rPr>
              <a:t> </a:t>
            </a:r>
            <a:r>
              <a:rPr lang="en-US" altLang="zh-CN" dirty="0" err="1" smtClean="0">
                <a:solidFill>
                  <a:srgbClr val="0070C0"/>
                </a:solidFill>
                <a:latin typeface="STXinwei" panose="02010800040101010101" pitchFamily="2" charset="-122"/>
                <a:ea typeface="STXinwei" panose="02010800040101010101" pitchFamily="2" charset="-122"/>
              </a:rPr>
              <a:t>i</a:t>
            </a:r>
            <a:r>
              <a:rPr lang="en-US" altLang="zh-CN" dirty="0" smtClean="0">
                <a:solidFill>
                  <a:srgbClr val="0070C0"/>
                </a:solidFill>
                <a:latin typeface="STXinwei" panose="02010800040101010101" pitchFamily="2" charset="-122"/>
                <a:ea typeface="STXinwei" panose="02010800040101010101" pitchFamily="2" charset="-122"/>
              </a:rPr>
              <a:t>=25,yes=1; </a:t>
            </a:r>
            <a:r>
              <a:rPr lang="zh-CN" altLang="en-US" dirty="0" smtClean="0">
                <a:solidFill>
                  <a:srgbClr val="0070C0"/>
                </a:solidFill>
                <a:latin typeface="STXinwei" panose="02010800040101010101" pitchFamily="2" charset="-122"/>
                <a:ea typeface="STXinwei" panose="02010800040101010101" pitchFamily="2" charset="-122"/>
              </a:rPr>
              <a:t>两个单词种类是常数，常数值分别为</a:t>
            </a:r>
            <a:r>
              <a:rPr lang="en-US" altLang="zh-CN" dirty="0" smtClean="0">
                <a:solidFill>
                  <a:srgbClr val="0070C0"/>
                </a:solidFill>
                <a:latin typeface="STXinwei" panose="02010800040101010101" pitchFamily="2" charset="-122"/>
                <a:ea typeface="STXinwei" panose="02010800040101010101" pitchFamily="2" charset="-122"/>
              </a:rPr>
              <a:t>25,   1.</a:t>
            </a:r>
          </a:p>
          <a:p>
            <a:pPr lvl="1" eaLnBrk="1" hangingPunct="1"/>
            <a:r>
              <a:rPr lang="zh-CN" altLang="en-US" b="1" dirty="0" smtClean="0">
                <a:solidFill>
                  <a:srgbClr val="FF0000"/>
                </a:solidFill>
                <a:latin typeface="STXinwei" panose="02010800040101010101" pitchFamily="2" charset="-122"/>
                <a:ea typeface="STXinwei" panose="02010800040101010101" pitchFamily="2" charset="-122"/>
              </a:rPr>
              <a:t>滤掉空格，跳过注释、换行符</a:t>
            </a:r>
          </a:p>
          <a:p>
            <a:pPr lvl="1" eaLnBrk="1" hangingPunct="1"/>
            <a:r>
              <a:rPr lang="zh-CN" altLang="en-US" b="1" dirty="0" smtClean="0">
                <a:solidFill>
                  <a:srgbClr val="FF0000"/>
                </a:solidFill>
                <a:latin typeface="STXinwei" panose="02010800040101010101" pitchFamily="2" charset="-122"/>
                <a:ea typeface="STXinwei" panose="02010800040101010101" pitchFamily="2" charset="-122"/>
              </a:rPr>
              <a:t>记录源程序的行号，以便出错处理程序准确定位源程序的错误</a:t>
            </a:r>
          </a:p>
          <a:p>
            <a:pPr lvl="1" eaLnBrk="1" hangingPunct="1"/>
            <a:r>
              <a:rPr lang="zh-CN" altLang="en-US" b="1" dirty="0" smtClean="0">
                <a:solidFill>
                  <a:srgbClr val="FF0000"/>
                </a:solidFill>
                <a:latin typeface="STXinwei" panose="02010800040101010101" pitchFamily="2" charset="-122"/>
                <a:ea typeface="STXinwei" panose="02010800040101010101" pitchFamily="2" charset="-122"/>
              </a:rPr>
              <a:t>宏展开等……预处理过程</a:t>
            </a:r>
          </a:p>
          <a:p>
            <a:pPr eaLnBrk="1" hangingPunct="1"/>
            <a:endParaRPr lang="zh-CN" altLang="en-US" dirty="0" smtClean="0">
              <a:latin typeface="STXinwei" panose="02010800040101010101" pitchFamily="2" charset="-122"/>
              <a:ea typeface="STXinwei" panose="0201080004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smtClean="0"/>
              <a:t>矩阵表示</a:t>
            </a:r>
          </a:p>
        </p:txBody>
      </p:sp>
      <p:sp>
        <p:nvSpPr>
          <p:cNvPr id="3077" name="Rectangle 3"/>
          <p:cNvSpPr>
            <a:spLocks noGrp="1" noChangeArrowheads="1"/>
          </p:cNvSpPr>
          <p:nvPr>
            <p:ph idx="1"/>
          </p:nvPr>
        </p:nvSpPr>
        <p:spPr/>
        <p:txBody>
          <a:bodyPr/>
          <a:lstStyle/>
          <a:p>
            <a:pPr eaLnBrk="1" hangingPunct="1">
              <a:buFont typeface="Monotype Sorts" pitchFamily="2" charset="2"/>
              <a:buNone/>
            </a:pPr>
            <a:r>
              <a:rPr lang="zh-CN" altLang="en-US" smtClean="0"/>
              <a:t>矩阵表示</a:t>
            </a:r>
          </a:p>
          <a:p>
            <a:pPr lvl="1" eaLnBrk="1" hangingPunct="1"/>
            <a:endParaRPr lang="zh-CN" altLang="en-US" smtClean="0"/>
          </a:p>
        </p:txBody>
      </p:sp>
      <p:graphicFrame>
        <p:nvGraphicFramePr>
          <p:cNvPr id="74756" name="Object 4"/>
          <p:cNvGraphicFramePr>
            <a:graphicFrameLocks noChangeAspect="1"/>
          </p:cNvGraphicFramePr>
          <p:nvPr/>
        </p:nvGraphicFramePr>
        <p:xfrm>
          <a:off x="1524000" y="2438400"/>
          <a:ext cx="4648200" cy="1382713"/>
        </p:xfrm>
        <a:graphic>
          <a:graphicData uri="http://schemas.openxmlformats.org/presentationml/2006/ole">
            <mc:AlternateContent xmlns:mc="http://schemas.openxmlformats.org/markup-compatibility/2006">
              <mc:Choice xmlns:v="urn:schemas-microsoft-com:vml" Requires="v">
                <p:oleObj spid="_x0000_s4133" name="工作表" r:id="rId3" imgW="2697480" imgH="807720" progId="">
                  <p:embed/>
                </p:oleObj>
              </mc:Choice>
              <mc:Fallback>
                <p:oleObj name="工作表" r:id="rId3" imgW="2697480" imgH="807720" progId="">
                  <p:embed/>
                  <p:pic>
                    <p:nvPicPr>
                      <p:cNvPr id="0" name="Object 4"/>
                      <p:cNvPicPr>
                        <a:picLocks noChangeAspect="1"/>
                      </p:cNvPicPr>
                      <p:nvPr/>
                    </p:nvPicPr>
                    <p:blipFill>
                      <a:blip r:embed="rId4"/>
                      <a:stretch>
                        <a:fillRect/>
                      </a:stretch>
                    </p:blipFill>
                    <p:spPr>
                      <a:xfrm>
                        <a:off x="1524000" y="2438400"/>
                        <a:ext cx="4648200" cy="1382713"/>
                      </a:xfrm>
                      <a:prstGeom prst="rect">
                        <a:avLst/>
                      </a:prstGeom>
                      <a:noFill/>
                      <a:ln w="9525">
                        <a:noFill/>
                      </a:ln>
                    </p:spPr>
                  </p:pic>
                </p:oleObj>
              </mc:Fallback>
            </mc:AlternateContent>
          </a:graphicData>
        </a:graphic>
      </p:graphicFrame>
      <p:grpSp>
        <p:nvGrpSpPr>
          <p:cNvPr id="2" name="Group 5"/>
          <p:cNvGrpSpPr/>
          <p:nvPr/>
        </p:nvGrpSpPr>
        <p:grpSpPr bwMode="auto">
          <a:xfrm>
            <a:off x="6400800" y="2895600"/>
            <a:ext cx="1524000" cy="609600"/>
            <a:chOff x="2016" y="3360"/>
            <a:chExt cx="960" cy="384"/>
          </a:xfrm>
        </p:grpSpPr>
        <p:sp>
          <p:nvSpPr>
            <p:cNvPr id="3080" name="Text Box 6"/>
            <p:cNvSpPr txBox="1">
              <a:spLocks noChangeArrowheads="1"/>
            </p:cNvSpPr>
            <p:nvPr/>
          </p:nvSpPr>
          <p:spPr bwMode="auto">
            <a:xfrm>
              <a:off x="2054" y="3360"/>
              <a:ext cx="692" cy="288"/>
            </a:xfrm>
            <a:prstGeom prst="rect">
              <a:avLst/>
            </a:prstGeom>
            <a:noFill/>
            <a:ln w="9525">
              <a:noFill/>
              <a:miter lim="800000"/>
            </a:ln>
          </p:spPr>
          <p:txBody>
            <a:bodyPr wrap="none">
              <a:spAutoFit/>
            </a:bodyPr>
            <a:lstStyle/>
            <a:p>
              <a:pPr eaLnBrk="1" hangingPunct="1"/>
              <a:r>
                <a:rPr kumimoji="1" lang="zh-CN" altLang="en-US" sz="2400" b="0" i="0" u="none"/>
                <a:t>简化为</a:t>
              </a:r>
            </a:p>
          </p:txBody>
        </p:sp>
        <p:sp>
          <p:nvSpPr>
            <p:cNvPr id="3081" name="AutoShape 7"/>
            <p:cNvSpPr>
              <a:spLocks noChangeArrowheads="1"/>
            </p:cNvSpPr>
            <p:nvPr/>
          </p:nvSpPr>
          <p:spPr bwMode="auto">
            <a:xfrm>
              <a:off x="2016" y="3600"/>
              <a:ext cx="960" cy="144"/>
            </a:xfrm>
            <a:prstGeom prst="rightArrow">
              <a:avLst>
                <a:gd name="adj1" fmla="val 50000"/>
                <a:gd name="adj2" fmla="val 166667"/>
              </a:avLst>
            </a:prstGeom>
            <a:solidFill>
              <a:schemeClr val="accent1"/>
            </a:solidFill>
            <a:ln w="9525">
              <a:solidFill>
                <a:schemeClr val="tx1"/>
              </a:solidFill>
              <a:miter lim="800000"/>
            </a:ln>
          </p:spPr>
          <p:txBody>
            <a:bodyPr wrap="none" anchor="ctr"/>
            <a:lstStyle/>
            <a:p>
              <a:endParaRPr lang="zh-CN" altLang="en-US"/>
            </a:p>
          </p:txBody>
        </p:sp>
      </p:grpSp>
      <p:graphicFrame>
        <p:nvGraphicFramePr>
          <p:cNvPr id="74760" name="Object 8"/>
          <p:cNvGraphicFramePr>
            <a:graphicFrameLocks noChangeAspect="1"/>
          </p:cNvGraphicFramePr>
          <p:nvPr/>
        </p:nvGraphicFramePr>
        <p:xfrm>
          <a:off x="3048000" y="4572000"/>
          <a:ext cx="4648200" cy="1382713"/>
        </p:xfrm>
        <a:graphic>
          <a:graphicData uri="http://schemas.openxmlformats.org/presentationml/2006/ole">
            <mc:AlternateContent xmlns:mc="http://schemas.openxmlformats.org/markup-compatibility/2006">
              <mc:Choice xmlns:v="urn:schemas-microsoft-com:vml" Requires="v">
                <p:oleObj spid="_x0000_s4134" name="工作表" r:id="rId5" imgW="2697480" imgH="807720" progId="">
                  <p:embed/>
                </p:oleObj>
              </mc:Choice>
              <mc:Fallback>
                <p:oleObj name="工作表" r:id="rId5" imgW="2697480" imgH="807720" progId="">
                  <p:embed/>
                  <p:pic>
                    <p:nvPicPr>
                      <p:cNvPr id="0" name="Object 8"/>
                      <p:cNvPicPr>
                        <a:picLocks noChangeAspect="1"/>
                      </p:cNvPicPr>
                      <p:nvPr/>
                    </p:nvPicPr>
                    <p:blipFill>
                      <a:blip r:embed="rId6"/>
                      <a:stretch>
                        <a:fillRect/>
                      </a:stretch>
                    </p:blipFill>
                    <p:spPr>
                      <a:xfrm>
                        <a:off x="3048000" y="4572000"/>
                        <a:ext cx="4648200" cy="1382713"/>
                      </a:xfrm>
                      <a:prstGeom prst="rect">
                        <a:avLst/>
                      </a:prstGeom>
                      <a:noFill/>
                      <a:ln w="9525">
                        <a:noFill/>
                      </a:ln>
                    </p:spPr>
                  </p:pic>
                </p:oleObj>
              </mc:Fallback>
            </mc:AlternateContent>
          </a:graphicData>
        </a:graphic>
      </p:graphicFrame>
      <p:sp>
        <p:nvSpPr>
          <p:cNvPr id="3079" name="灯片编号占位符 5"/>
          <p:cNvSpPr>
            <a:spLocks noGrp="1"/>
          </p:cNvSpPr>
          <p:nvPr>
            <p:ph type="sldNum" sz="quarter" idx="12"/>
          </p:nvPr>
        </p:nvSpPr>
        <p:spPr>
          <a:noFill/>
        </p:spPr>
        <p:txBody>
          <a:bodyPr/>
          <a:lstStyle/>
          <a:p>
            <a:fld id="{FC45E8C4-570B-481C-AFB5-64BE0E8835F5}" type="slidenum">
              <a:rPr lang="en-US" altLang="zh-CN" smtClean="0"/>
              <a:t>40</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strips(downRight)">
                                      <p:cBhvr>
                                        <p:cTn id="7" dur="500"/>
                                        <p:tgtEl>
                                          <p:spTgt spid="747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strips(upLeft)">
                                      <p:cBhvr>
                                        <p:cTn id="17"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600" b="1" smtClean="0"/>
              <a:t>具有</a:t>
            </a:r>
            <a:r>
              <a:rPr lang="zh-CN" altLang="en-US" sz="3600" b="1" smtClean="0">
                <a:sym typeface="Symbol" panose="05050102010706020507" pitchFamily="18" charset="2"/>
              </a:rPr>
              <a:t></a:t>
            </a:r>
            <a:r>
              <a:rPr lang="zh-CN" altLang="en-US" sz="3600" b="1" smtClean="0"/>
              <a:t>转移的不确定的有穷自动机</a:t>
            </a:r>
            <a:endParaRPr lang="zh-CN" altLang="en-US" sz="3600" b="1" smtClean="0">
              <a:sym typeface="Symbol" panose="05050102010706020507" pitchFamily="18" charset="2"/>
            </a:endParaRPr>
          </a:p>
        </p:txBody>
      </p:sp>
      <p:sp>
        <p:nvSpPr>
          <p:cNvPr id="41987" name="Rectangle 3"/>
          <p:cNvSpPr>
            <a:spLocks noGrp="1" noChangeArrowheads="1"/>
          </p:cNvSpPr>
          <p:nvPr>
            <p:ph idx="1"/>
          </p:nvPr>
        </p:nvSpPr>
        <p:spPr>
          <a:xfrm>
            <a:off x="990600" y="2187575"/>
            <a:ext cx="6927850" cy="4213225"/>
          </a:xfrm>
        </p:spPr>
        <p:txBody>
          <a:bodyPr/>
          <a:lstStyle/>
          <a:p>
            <a:pPr eaLnBrk="1" hangingPunct="1">
              <a:buFont typeface="Monotype Sorts" pitchFamily="2" charset="2"/>
              <a:buNone/>
            </a:pPr>
            <a:endParaRPr lang="zh-CN" altLang="en-US" smtClean="0"/>
          </a:p>
          <a:p>
            <a:pPr eaLnBrk="1" hangingPunct="1">
              <a:buFont typeface="Monotype Sorts" pitchFamily="2" charset="2"/>
              <a:buNone/>
            </a:pPr>
            <a:r>
              <a:rPr lang="zh-CN" altLang="en-US" smtClean="0">
                <a:sym typeface="Symbol" panose="05050102010706020507" pitchFamily="18" charset="2"/>
              </a:rPr>
              <a:t>   在</a:t>
            </a:r>
            <a:r>
              <a:rPr lang="en-US" altLang="zh-CN" smtClean="0">
                <a:sym typeface="Symbol" panose="05050102010706020507" pitchFamily="18" charset="2"/>
              </a:rPr>
              <a:t>NFA</a:t>
            </a:r>
            <a:r>
              <a:rPr lang="zh-CN" altLang="en-US" smtClean="0">
                <a:sym typeface="Symbol" panose="05050102010706020507" pitchFamily="18" charset="2"/>
              </a:rPr>
              <a:t>中</a:t>
            </a:r>
            <a:r>
              <a:rPr lang="en-US" altLang="zh-CN" smtClean="0">
                <a:sym typeface="Symbol" panose="05050102010706020507" pitchFamily="18" charset="2"/>
              </a:rPr>
              <a:t>f</a:t>
            </a:r>
            <a:r>
              <a:rPr lang="zh-CN" altLang="en-US" smtClean="0">
                <a:sym typeface="Symbol" panose="05050102010706020507" pitchFamily="18" charset="2"/>
              </a:rPr>
              <a:t>为</a:t>
            </a:r>
            <a:r>
              <a:rPr lang="en-US" altLang="zh-CN" smtClean="0">
                <a:sym typeface="Symbol" panose="05050102010706020507" pitchFamily="18" charset="2"/>
              </a:rPr>
              <a:t>K * </a:t>
            </a:r>
            <a:r>
              <a:rPr lang="zh-CN" altLang="en-US" smtClean="0">
                <a:sym typeface="Symbol" panose="05050102010706020507" pitchFamily="18" charset="2"/>
              </a:rPr>
              <a:t>到</a:t>
            </a:r>
            <a:r>
              <a:rPr lang="en-US" altLang="zh-CN" smtClean="0">
                <a:sym typeface="Symbol" panose="05050102010706020507" pitchFamily="18" charset="2"/>
              </a:rPr>
              <a:t>K</a:t>
            </a:r>
            <a:r>
              <a:rPr lang="zh-CN" altLang="en-US" smtClean="0">
                <a:sym typeface="Symbol" panose="05050102010706020507" pitchFamily="18" charset="2"/>
              </a:rPr>
              <a:t>的子集（2 </a:t>
            </a:r>
            <a:r>
              <a:rPr lang="en-US" altLang="zh-CN" baseline="30000" smtClean="0">
                <a:sym typeface="Symbol" panose="05050102010706020507" pitchFamily="18" charset="2"/>
              </a:rPr>
              <a:t>K</a:t>
            </a:r>
            <a:r>
              <a:rPr lang="en-US" altLang="zh-CN" smtClean="0">
                <a:sym typeface="Symbol" panose="05050102010706020507" pitchFamily="18" charset="2"/>
              </a:rPr>
              <a:t>）</a:t>
            </a:r>
            <a:r>
              <a:rPr lang="zh-CN" altLang="en-US" smtClean="0">
                <a:sym typeface="Symbol" panose="05050102010706020507" pitchFamily="18" charset="2"/>
              </a:rPr>
              <a:t>的一种映射</a:t>
            </a:r>
            <a:endParaRPr lang="zh-CN" altLang="en-US" smtClean="0"/>
          </a:p>
          <a:p>
            <a:pPr eaLnBrk="1" hangingPunct="1">
              <a:buFont typeface="Monotype Sorts" pitchFamily="2" charset="2"/>
              <a:buNone/>
            </a:pPr>
            <a:endParaRPr lang="zh-CN" altLang="en-US" smtClean="0"/>
          </a:p>
          <a:p>
            <a:pPr lvl="1" eaLnBrk="1" hangingPunct="1"/>
            <a:r>
              <a:rPr lang="zh-CN" altLang="en-US" smtClean="0"/>
              <a:t> </a:t>
            </a:r>
            <a:endParaRPr lang="zh-CN" altLang="zh-CN" smtClean="0"/>
          </a:p>
        </p:txBody>
      </p:sp>
      <p:sp>
        <p:nvSpPr>
          <p:cNvPr id="41988" name="Oval 7"/>
          <p:cNvSpPr>
            <a:spLocks noChangeArrowheads="1"/>
          </p:cNvSpPr>
          <p:nvPr/>
        </p:nvSpPr>
        <p:spPr bwMode="auto">
          <a:xfrm>
            <a:off x="3200400" y="5286375"/>
            <a:ext cx="444500" cy="334963"/>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1</a:t>
            </a:r>
          </a:p>
        </p:txBody>
      </p:sp>
      <p:sp>
        <p:nvSpPr>
          <p:cNvPr id="41989" name="Oval 8"/>
          <p:cNvSpPr>
            <a:spLocks noChangeArrowheads="1"/>
          </p:cNvSpPr>
          <p:nvPr/>
        </p:nvSpPr>
        <p:spPr bwMode="auto">
          <a:xfrm>
            <a:off x="4343400" y="5286375"/>
            <a:ext cx="442913" cy="334963"/>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2</a:t>
            </a:r>
          </a:p>
        </p:txBody>
      </p:sp>
      <p:cxnSp>
        <p:nvCxnSpPr>
          <p:cNvPr id="41990" name="AutoShape 9"/>
          <p:cNvCxnSpPr>
            <a:cxnSpLocks noChangeShapeType="1"/>
            <a:stCxn id="41988" idx="6"/>
            <a:endCxn id="41989" idx="2"/>
          </p:cNvCxnSpPr>
          <p:nvPr/>
        </p:nvCxnSpPr>
        <p:spPr bwMode="auto">
          <a:xfrm>
            <a:off x="3644900" y="5454650"/>
            <a:ext cx="698500" cy="1588"/>
          </a:xfrm>
          <a:prstGeom prst="straightConnector1">
            <a:avLst/>
          </a:prstGeom>
          <a:noFill/>
          <a:ln w="9525">
            <a:solidFill>
              <a:schemeClr val="tx1"/>
            </a:solidFill>
            <a:round/>
            <a:tailEnd type="triangle" w="med" len="med"/>
          </a:ln>
        </p:spPr>
      </p:cxnSp>
      <p:sp>
        <p:nvSpPr>
          <p:cNvPr id="41991" name="Text Box 10"/>
          <p:cNvSpPr txBox="1">
            <a:spLocks noChangeArrowheads="1"/>
          </p:cNvSpPr>
          <p:nvPr/>
        </p:nvSpPr>
        <p:spPr bwMode="auto">
          <a:xfrm>
            <a:off x="3886200" y="5065713"/>
            <a:ext cx="282575" cy="460375"/>
          </a:xfrm>
          <a:prstGeom prst="rect">
            <a:avLst/>
          </a:prstGeom>
          <a:noFill/>
          <a:ln w="9525">
            <a:noFill/>
            <a:miter lim="800000"/>
          </a:ln>
        </p:spPr>
        <p:txBody>
          <a:bodyPr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1992" name="Text Box 11"/>
          <p:cNvSpPr txBox="1">
            <a:spLocks noChangeArrowheads="1"/>
          </p:cNvSpPr>
          <p:nvPr/>
        </p:nvSpPr>
        <p:spPr bwMode="auto">
          <a:xfrm>
            <a:off x="5105400" y="5105400"/>
            <a:ext cx="317500" cy="457200"/>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grpSp>
        <p:nvGrpSpPr>
          <p:cNvPr id="41993" name="Group 12"/>
          <p:cNvGrpSpPr/>
          <p:nvPr/>
        </p:nvGrpSpPr>
        <p:grpSpPr bwMode="auto">
          <a:xfrm>
            <a:off x="5562600" y="5218113"/>
            <a:ext cx="444500" cy="420687"/>
            <a:chOff x="4032" y="2352"/>
            <a:chExt cx="384" cy="482"/>
          </a:xfrm>
        </p:grpSpPr>
        <p:grpSp>
          <p:nvGrpSpPr>
            <p:cNvPr id="42004" name="Group 13"/>
            <p:cNvGrpSpPr/>
            <p:nvPr/>
          </p:nvGrpSpPr>
          <p:grpSpPr bwMode="auto">
            <a:xfrm>
              <a:off x="4032" y="2400"/>
              <a:ext cx="384" cy="384"/>
              <a:chOff x="2928" y="1440"/>
              <a:chExt cx="384" cy="384"/>
            </a:xfrm>
          </p:grpSpPr>
          <p:sp>
            <p:nvSpPr>
              <p:cNvPr id="42006" name="Oval 14"/>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42007" name="Oval 15"/>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42005" name="Text Box 16"/>
            <p:cNvSpPr txBox="1">
              <a:spLocks noChangeArrowheads="1"/>
            </p:cNvSpPr>
            <p:nvPr/>
          </p:nvSpPr>
          <p:spPr bwMode="auto">
            <a:xfrm>
              <a:off x="4105" y="2352"/>
              <a:ext cx="260" cy="482"/>
            </a:xfrm>
            <a:prstGeom prst="rect">
              <a:avLst/>
            </a:prstGeom>
            <a:noFill/>
            <a:ln w="9525">
              <a:noFill/>
              <a:miter lim="800000"/>
            </a:ln>
          </p:spPr>
          <p:txBody>
            <a:bodyPr wrap="none" anchor="ctr">
              <a:spAutoFit/>
            </a:bodyPr>
            <a:lstStyle/>
            <a:p>
              <a:pPr algn="ctr" eaLnBrk="1" hangingPunct="1"/>
              <a:r>
                <a:rPr kumimoji="1" lang="zh-CN" altLang="en-US" sz="2400" b="0" i="0" u="none"/>
                <a:t>3</a:t>
              </a:r>
            </a:p>
          </p:txBody>
        </p:sp>
      </p:grpSp>
      <p:sp>
        <p:nvSpPr>
          <p:cNvPr id="41994" name="AutoShape 17"/>
          <p:cNvSpPr>
            <a:spLocks noChangeArrowheads="1"/>
          </p:cNvSpPr>
          <p:nvPr/>
        </p:nvSpPr>
        <p:spPr bwMode="auto">
          <a:xfrm>
            <a:off x="2743200" y="5287963"/>
            <a:ext cx="339725" cy="350837"/>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41995" name="Freeform 18"/>
          <p:cNvSpPr/>
          <p:nvPr/>
        </p:nvSpPr>
        <p:spPr bwMode="auto">
          <a:xfrm>
            <a:off x="3276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1996" name="Freeform 19"/>
          <p:cNvSpPr/>
          <p:nvPr/>
        </p:nvSpPr>
        <p:spPr bwMode="auto">
          <a:xfrm>
            <a:off x="4419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1997" name="Freeform 20"/>
          <p:cNvSpPr/>
          <p:nvPr/>
        </p:nvSpPr>
        <p:spPr bwMode="auto">
          <a:xfrm>
            <a:off x="5562600" y="5105400"/>
            <a:ext cx="414338" cy="211138"/>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1998" name="Line 21"/>
          <p:cNvSpPr>
            <a:spLocks noChangeShapeType="1"/>
          </p:cNvSpPr>
          <p:nvPr/>
        </p:nvSpPr>
        <p:spPr bwMode="auto">
          <a:xfrm>
            <a:off x="4876800" y="5410200"/>
            <a:ext cx="685800" cy="0"/>
          </a:xfrm>
          <a:prstGeom prst="line">
            <a:avLst/>
          </a:prstGeom>
          <a:noFill/>
          <a:ln w="9525">
            <a:solidFill>
              <a:schemeClr val="tx1"/>
            </a:solidFill>
            <a:round/>
            <a:tailEnd type="triangle" w="med" len="med"/>
          </a:ln>
        </p:spPr>
        <p:txBody>
          <a:bodyPr wrap="none" anchor="ctr"/>
          <a:lstStyle/>
          <a:p>
            <a:endParaRPr lang="zh-CN" altLang="en-US"/>
          </a:p>
        </p:txBody>
      </p:sp>
      <p:cxnSp>
        <p:nvCxnSpPr>
          <p:cNvPr id="41999" name="AutoShape 22"/>
          <p:cNvCxnSpPr>
            <a:cxnSpLocks noChangeShapeType="1"/>
          </p:cNvCxnSpPr>
          <p:nvPr/>
        </p:nvCxnSpPr>
        <p:spPr bwMode="auto">
          <a:xfrm>
            <a:off x="4800600" y="5410200"/>
            <a:ext cx="763588" cy="1588"/>
          </a:xfrm>
          <a:prstGeom prst="straightConnector1">
            <a:avLst/>
          </a:prstGeom>
          <a:noFill/>
          <a:ln w="9525">
            <a:solidFill>
              <a:schemeClr val="tx1"/>
            </a:solidFill>
            <a:round/>
            <a:tailEnd type="triangle" w="med" len="med"/>
          </a:ln>
        </p:spPr>
      </p:cxnSp>
      <p:sp>
        <p:nvSpPr>
          <p:cNvPr id="42000" name="Text Box 23"/>
          <p:cNvSpPr txBox="1">
            <a:spLocks noChangeArrowheads="1"/>
          </p:cNvSpPr>
          <p:nvPr/>
        </p:nvSpPr>
        <p:spPr bwMode="auto">
          <a:xfrm>
            <a:off x="3276600" y="4837113"/>
            <a:ext cx="284163" cy="460375"/>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42001" name="Text Box 24"/>
          <p:cNvSpPr txBox="1">
            <a:spLocks noChangeArrowheads="1"/>
          </p:cNvSpPr>
          <p:nvPr/>
        </p:nvSpPr>
        <p:spPr bwMode="auto">
          <a:xfrm>
            <a:off x="4410075" y="4760913"/>
            <a:ext cx="300038" cy="460375"/>
          </a:xfrm>
          <a:prstGeom prst="rect">
            <a:avLst/>
          </a:prstGeom>
          <a:noFill/>
          <a:ln w="9525">
            <a:noFill/>
            <a:miter lim="800000"/>
          </a:ln>
        </p:spPr>
        <p:txBody>
          <a:bodyPr anchor="ctr">
            <a:spAutoFit/>
          </a:bodyPr>
          <a:lstStyle/>
          <a:p>
            <a:pPr algn="ctr" eaLnBrk="1" hangingPunct="1"/>
            <a:r>
              <a:rPr kumimoji="1" lang="en-US" altLang="zh-CN" sz="2400" b="0" i="0" u="none"/>
              <a:t>b</a:t>
            </a:r>
          </a:p>
        </p:txBody>
      </p:sp>
      <p:sp>
        <p:nvSpPr>
          <p:cNvPr id="42002" name="Text Box 25"/>
          <p:cNvSpPr txBox="1">
            <a:spLocks noChangeArrowheads="1"/>
          </p:cNvSpPr>
          <p:nvPr/>
        </p:nvSpPr>
        <p:spPr bwMode="auto">
          <a:xfrm>
            <a:off x="5562600" y="47244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c</a:t>
            </a:r>
          </a:p>
        </p:txBody>
      </p:sp>
      <p:sp>
        <p:nvSpPr>
          <p:cNvPr id="42003" name="灯片编号占位符 5"/>
          <p:cNvSpPr>
            <a:spLocks noGrp="1"/>
          </p:cNvSpPr>
          <p:nvPr>
            <p:ph type="sldNum" sz="quarter" idx="12"/>
          </p:nvPr>
        </p:nvSpPr>
        <p:spPr>
          <a:noFill/>
        </p:spPr>
        <p:txBody>
          <a:bodyPr/>
          <a:lstStyle/>
          <a:p>
            <a:fld id="{A7306B7C-2D81-41B2-BE3D-B401DB91194F}" type="slidenum">
              <a:rPr lang="en-US" altLang="zh-CN" smtClean="0"/>
              <a:t>41</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solidFill>
                  <a:schemeClr val="tx1"/>
                </a:solidFill>
              </a:rPr>
              <a:t>有如下定理:</a:t>
            </a:r>
          </a:p>
        </p:txBody>
      </p:sp>
      <p:sp>
        <p:nvSpPr>
          <p:cNvPr id="43011" name="Rectangle 3"/>
          <p:cNvSpPr>
            <a:spLocks noGrp="1" noChangeArrowheads="1"/>
          </p:cNvSpPr>
          <p:nvPr>
            <p:ph idx="1"/>
          </p:nvPr>
        </p:nvSpPr>
        <p:spPr>
          <a:xfrm>
            <a:off x="785813" y="1928813"/>
            <a:ext cx="8001000" cy="1928812"/>
          </a:xfrm>
        </p:spPr>
        <p:txBody>
          <a:bodyPr/>
          <a:lstStyle/>
          <a:p>
            <a:pPr lvl="1" algn="ctr" eaLnBrk="1" hangingPunct="1">
              <a:buFontTx/>
              <a:buNone/>
            </a:pPr>
            <a:r>
              <a:rPr lang="zh-CN" altLang="en-US" smtClean="0">
                <a:latin typeface="STXinwei" panose="02010800040101010101" pitchFamily="2" charset="-122"/>
                <a:ea typeface="STXinwei" panose="02010800040101010101" pitchFamily="2" charset="-122"/>
              </a:rPr>
              <a:t> 对任何一个</a:t>
            </a:r>
            <a:r>
              <a:rPr lang="zh-CN" altLang="en-US" smtClean="0">
                <a:solidFill>
                  <a:srgbClr val="FF0000"/>
                </a:solidFill>
                <a:latin typeface="STXinwei" panose="02010800040101010101" pitchFamily="2" charset="-122"/>
                <a:ea typeface="STXinwei" panose="02010800040101010101" pitchFamily="2" charset="-122"/>
              </a:rPr>
              <a:t>具有</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zh-CN" altLang="en-US" smtClean="0">
                <a:solidFill>
                  <a:srgbClr val="FF0000"/>
                </a:solidFill>
                <a:latin typeface="STXinwei" panose="02010800040101010101" pitchFamily="2" charset="-122"/>
                <a:ea typeface="STXinwei" panose="02010800040101010101" pitchFamily="2" charset="-122"/>
              </a:rPr>
              <a:t>转移的不确定</a:t>
            </a:r>
            <a:r>
              <a:rPr lang="zh-CN" altLang="en-US" smtClean="0">
                <a:latin typeface="STXinwei" panose="02010800040101010101" pitchFamily="2" charset="-122"/>
                <a:ea typeface="STXinwei" panose="02010800040101010101" pitchFamily="2" charset="-122"/>
              </a:rPr>
              <a:t>的有穷自动机</a:t>
            </a:r>
            <a:r>
              <a:rPr lang="en-US" altLang="zh-CN" smtClean="0">
                <a:latin typeface="STXinwei" panose="02010800040101010101" pitchFamily="2" charset="-122"/>
                <a:ea typeface="STXinwei" panose="02010800040101010101" pitchFamily="2" charset="-122"/>
              </a:rPr>
              <a:t>NFA 　N，</a:t>
            </a:r>
            <a:r>
              <a:rPr lang="zh-CN" altLang="en-US" smtClean="0">
                <a:latin typeface="STXinwei" panose="02010800040101010101" pitchFamily="2" charset="-122"/>
                <a:ea typeface="STXinwei" panose="02010800040101010101" pitchFamily="2" charset="-122"/>
              </a:rPr>
              <a:t>一定存在一个</a:t>
            </a:r>
            <a:r>
              <a:rPr lang="zh-CN" altLang="en-US" smtClean="0">
                <a:solidFill>
                  <a:srgbClr val="FF0000"/>
                </a:solidFill>
                <a:latin typeface="STXinwei" panose="02010800040101010101" pitchFamily="2" charset="-122"/>
                <a:ea typeface="STXinwei" panose="02010800040101010101" pitchFamily="2" charset="-122"/>
              </a:rPr>
              <a:t>不具有</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zh-CN" altLang="en-US" smtClean="0">
                <a:solidFill>
                  <a:srgbClr val="FF0000"/>
                </a:solidFill>
                <a:latin typeface="STXinwei" panose="02010800040101010101" pitchFamily="2" charset="-122"/>
                <a:ea typeface="STXinwei" panose="02010800040101010101" pitchFamily="2" charset="-122"/>
              </a:rPr>
              <a:t>转移的不确定</a:t>
            </a:r>
            <a:r>
              <a:rPr lang="zh-CN" altLang="en-US" smtClean="0">
                <a:latin typeface="STXinwei" panose="02010800040101010101" pitchFamily="2" charset="-122"/>
                <a:ea typeface="STXinwei" panose="02010800040101010101" pitchFamily="2" charset="-122"/>
              </a:rPr>
              <a:t>的有穷自动机</a:t>
            </a:r>
            <a:r>
              <a:rPr lang="en-US" altLang="zh-CN" smtClean="0">
                <a:latin typeface="STXinwei" panose="02010800040101010101" pitchFamily="2" charset="-122"/>
                <a:ea typeface="STXinwei" panose="02010800040101010101" pitchFamily="2" charset="-122"/>
              </a:rPr>
              <a:t>NFA　</a:t>
            </a:r>
            <a:r>
              <a:rPr lang="zh-CN" altLang="en-US" smtClean="0">
                <a:latin typeface="STXinwei" panose="02010800040101010101" pitchFamily="2" charset="-122"/>
                <a:ea typeface="STXinwei" panose="02010800040101010101" pitchFamily="2" charset="-122"/>
              </a:rPr>
              <a:t>Ｍ ，使得</a:t>
            </a:r>
            <a:r>
              <a:rPr lang="en-US" altLang="zh-CN" smtClean="0">
                <a:latin typeface="STXinwei" panose="02010800040101010101" pitchFamily="2" charset="-122"/>
                <a:ea typeface="STXinwei" panose="02010800040101010101" pitchFamily="2" charset="-122"/>
              </a:rPr>
              <a:t>L(M)=L(N)。</a:t>
            </a:r>
            <a:endParaRPr lang="zh-CN"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endParaRPr lang="zh-CN" altLang="en-US" smtClean="0"/>
          </a:p>
        </p:txBody>
      </p:sp>
      <p:sp>
        <p:nvSpPr>
          <p:cNvPr id="43012" name="Oval 4"/>
          <p:cNvSpPr>
            <a:spLocks noChangeArrowheads="1"/>
          </p:cNvSpPr>
          <p:nvPr/>
        </p:nvSpPr>
        <p:spPr bwMode="auto">
          <a:xfrm>
            <a:off x="7515225" y="4114800"/>
            <a:ext cx="682625" cy="592138"/>
          </a:xfrm>
          <a:prstGeom prst="ellipse">
            <a:avLst/>
          </a:prstGeom>
          <a:solidFill>
            <a:schemeClr val="accent1"/>
          </a:solidFill>
          <a:ln w="9525">
            <a:solidFill>
              <a:schemeClr val="tx1"/>
            </a:solidFill>
            <a:round/>
          </a:ln>
        </p:spPr>
        <p:txBody>
          <a:bodyPr wrap="none" anchor="ctr"/>
          <a:lstStyle/>
          <a:p>
            <a:pPr algn="ctr" eaLnBrk="1" hangingPunct="1"/>
            <a:r>
              <a:rPr kumimoji="1" lang="zh-CN" altLang="zh-CN" sz="2400" b="0" i="0" u="none"/>
              <a:t>2</a:t>
            </a:r>
          </a:p>
        </p:txBody>
      </p:sp>
      <p:cxnSp>
        <p:nvCxnSpPr>
          <p:cNvPr id="43013" name="AutoShape 5"/>
          <p:cNvCxnSpPr>
            <a:cxnSpLocks noChangeShapeType="1"/>
          </p:cNvCxnSpPr>
          <p:nvPr/>
        </p:nvCxnSpPr>
        <p:spPr bwMode="auto">
          <a:xfrm rot="-5400000">
            <a:off x="6533356" y="4129882"/>
            <a:ext cx="625475" cy="1252538"/>
          </a:xfrm>
          <a:prstGeom prst="curvedConnector2">
            <a:avLst/>
          </a:prstGeom>
          <a:noFill/>
          <a:ln w="9525">
            <a:solidFill>
              <a:schemeClr val="tx1"/>
            </a:solidFill>
            <a:round/>
            <a:tailEnd type="triangle" w="med" len="med"/>
          </a:ln>
        </p:spPr>
      </p:cxnSp>
      <p:cxnSp>
        <p:nvCxnSpPr>
          <p:cNvPr id="43014" name="AutoShape 6"/>
          <p:cNvCxnSpPr>
            <a:cxnSpLocks noChangeShapeType="1"/>
            <a:endCxn id="43012" idx="3"/>
          </p:cNvCxnSpPr>
          <p:nvPr/>
        </p:nvCxnSpPr>
        <p:spPr bwMode="auto">
          <a:xfrm flipV="1">
            <a:off x="6488113" y="4619625"/>
            <a:ext cx="1127125" cy="400050"/>
          </a:xfrm>
          <a:prstGeom prst="curvedConnector2">
            <a:avLst/>
          </a:prstGeom>
          <a:noFill/>
          <a:ln w="9525">
            <a:solidFill>
              <a:schemeClr val="tx1"/>
            </a:solidFill>
            <a:round/>
            <a:tailEnd type="triangle" w="med" len="med"/>
          </a:ln>
        </p:spPr>
      </p:cxnSp>
      <p:sp>
        <p:nvSpPr>
          <p:cNvPr id="43015" name="Text Box 7"/>
          <p:cNvSpPr txBox="1">
            <a:spLocks noChangeArrowheads="1"/>
          </p:cNvSpPr>
          <p:nvPr/>
        </p:nvSpPr>
        <p:spPr bwMode="auto">
          <a:xfrm>
            <a:off x="6392863" y="4213225"/>
            <a:ext cx="319087" cy="460375"/>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3016" name="Text Box 8"/>
          <p:cNvSpPr txBox="1">
            <a:spLocks noChangeArrowheads="1"/>
          </p:cNvSpPr>
          <p:nvPr/>
        </p:nvSpPr>
        <p:spPr bwMode="auto">
          <a:xfrm>
            <a:off x="7896225" y="4953000"/>
            <a:ext cx="319088" cy="455613"/>
          </a:xfrm>
          <a:prstGeom prst="rect">
            <a:avLst/>
          </a:prstGeom>
          <a:noFill/>
          <a:ln w="9525">
            <a:noFill/>
            <a:miter lim="800000"/>
          </a:ln>
        </p:spPr>
        <p:txBody>
          <a:bodyPr wrap="none" anchor="ctr">
            <a:spAutoFit/>
          </a:bodyPr>
          <a:lstStyle/>
          <a:p>
            <a:pPr algn="ctr" eaLnBrk="1" hangingPunct="1"/>
            <a:r>
              <a:rPr kumimoji="1" lang="en-US" altLang="zh-CN" sz="2400" b="0" i="0" u="none"/>
              <a:t>c</a:t>
            </a:r>
          </a:p>
        </p:txBody>
      </p:sp>
      <p:sp>
        <p:nvSpPr>
          <p:cNvPr id="43017" name="Text Box 9"/>
          <p:cNvSpPr txBox="1">
            <a:spLocks noChangeArrowheads="1"/>
          </p:cNvSpPr>
          <p:nvPr/>
        </p:nvSpPr>
        <p:spPr bwMode="auto">
          <a:xfrm>
            <a:off x="6635750" y="5940425"/>
            <a:ext cx="336550" cy="460375"/>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3018" name="Text Box 10"/>
          <p:cNvSpPr txBox="1">
            <a:spLocks noChangeArrowheads="1"/>
          </p:cNvSpPr>
          <p:nvPr/>
        </p:nvSpPr>
        <p:spPr bwMode="auto">
          <a:xfrm>
            <a:off x="7439025" y="5029200"/>
            <a:ext cx="336550" cy="45561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cxnSp>
        <p:nvCxnSpPr>
          <p:cNvPr id="43019" name="AutoShape 11"/>
          <p:cNvCxnSpPr>
            <a:cxnSpLocks noChangeShapeType="1"/>
          </p:cNvCxnSpPr>
          <p:nvPr/>
        </p:nvCxnSpPr>
        <p:spPr bwMode="auto">
          <a:xfrm rot="10800000" flipH="1">
            <a:off x="5991225" y="5049838"/>
            <a:ext cx="93663" cy="193675"/>
          </a:xfrm>
          <a:prstGeom prst="curvedConnector4">
            <a:avLst>
              <a:gd name="adj1" fmla="val -244069"/>
              <a:gd name="adj2" fmla="val 259838"/>
            </a:avLst>
          </a:prstGeom>
          <a:noFill/>
          <a:ln w="9525">
            <a:solidFill>
              <a:schemeClr val="tx1"/>
            </a:solidFill>
            <a:round/>
            <a:tailEnd type="triangle" w="med" len="med"/>
          </a:ln>
        </p:spPr>
      </p:cxnSp>
      <p:cxnSp>
        <p:nvCxnSpPr>
          <p:cNvPr id="43020" name="AutoShape 12"/>
          <p:cNvCxnSpPr>
            <a:cxnSpLocks noChangeShapeType="1"/>
          </p:cNvCxnSpPr>
          <p:nvPr/>
        </p:nvCxnSpPr>
        <p:spPr bwMode="auto">
          <a:xfrm rot="16200000" flipH="1">
            <a:off x="7833519" y="5777706"/>
            <a:ext cx="1588" cy="485775"/>
          </a:xfrm>
          <a:prstGeom prst="curvedConnector3">
            <a:avLst>
              <a:gd name="adj1" fmla="val 20700009"/>
            </a:avLst>
          </a:prstGeom>
          <a:noFill/>
          <a:ln w="9525">
            <a:solidFill>
              <a:schemeClr val="tx1"/>
            </a:solidFill>
            <a:round/>
            <a:tailEnd type="triangle" w="med" len="med"/>
          </a:ln>
        </p:spPr>
      </p:cxnSp>
      <p:cxnSp>
        <p:nvCxnSpPr>
          <p:cNvPr id="43021" name="AutoShape 13"/>
          <p:cNvCxnSpPr>
            <a:cxnSpLocks noChangeShapeType="1"/>
            <a:stCxn id="43012" idx="1"/>
            <a:endCxn id="43012" idx="7"/>
          </p:cNvCxnSpPr>
          <p:nvPr/>
        </p:nvCxnSpPr>
        <p:spPr bwMode="auto">
          <a:xfrm rot="5400000" flipV="1">
            <a:off x="7855744" y="3961607"/>
            <a:ext cx="1587" cy="482600"/>
          </a:xfrm>
          <a:prstGeom prst="curvedConnector3">
            <a:avLst>
              <a:gd name="adj1" fmla="val -19900009"/>
            </a:avLst>
          </a:prstGeom>
          <a:noFill/>
          <a:ln w="9525">
            <a:solidFill>
              <a:schemeClr val="tx1"/>
            </a:solidFill>
            <a:round/>
            <a:tailEnd type="triangle" w="med" len="med"/>
          </a:ln>
        </p:spPr>
      </p:cxnSp>
      <p:cxnSp>
        <p:nvCxnSpPr>
          <p:cNvPr id="43022" name="AutoShape 14"/>
          <p:cNvCxnSpPr>
            <a:cxnSpLocks noChangeShapeType="1"/>
          </p:cNvCxnSpPr>
          <p:nvPr/>
        </p:nvCxnSpPr>
        <p:spPr bwMode="auto">
          <a:xfrm rot="16200000" flipH="1">
            <a:off x="6665913" y="5133975"/>
            <a:ext cx="685800" cy="1238250"/>
          </a:xfrm>
          <a:prstGeom prst="curvedConnector2">
            <a:avLst/>
          </a:prstGeom>
          <a:noFill/>
          <a:ln w="9525">
            <a:solidFill>
              <a:schemeClr val="tx1"/>
            </a:solidFill>
            <a:round/>
            <a:tailEnd type="triangle" w="med" len="med"/>
          </a:ln>
        </p:spPr>
      </p:cxnSp>
      <p:cxnSp>
        <p:nvCxnSpPr>
          <p:cNvPr id="43023" name="AutoShape 15"/>
          <p:cNvCxnSpPr>
            <a:cxnSpLocks noChangeShapeType="1"/>
          </p:cNvCxnSpPr>
          <p:nvPr/>
        </p:nvCxnSpPr>
        <p:spPr bwMode="auto">
          <a:xfrm rot="16200000" flipH="1">
            <a:off x="6806406" y="4993482"/>
            <a:ext cx="385763" cy="1219200"/>
          </a:xfrm>
          <a:prstGeom prst="curvedConnector2">
            <a:avLst/>
          </a:prstGeom>
          <a:noFill/>
          <a:ln w="9525">
            <a:solidFill>
              <a:schemeClr val="tx1"/>
            </a:solidFill>
            <a:round/>
            <a:tailEnd type="triangle" w="med" len="med"/>
          </a:ln>
        </p:spPr>
      </p:cxnSp>
      <p:cxnSp>
        <p:nvCxnSpPr>
          <p:cNvPr id="43024" name="AutoShape 16"/>
          <p:cNvCxnSpPr>
            <a:cxnSpLocks noChangeShapeType="1"/>
          </p:cNvCxnSpPr>
          <p:nvPr/>
        </p:nvCxnSpPr>
        <p:spPr bwMode="auto">
          <a:xfrm rot="16200000" flipH="1">
            <a:off x="6667500" y="5132388"/>
            <a:ext cx="554038" cy="1109662"/>
          </a:xfrm>
          <a:prstGeom prst="curvedConnector2">
            <a:avLst/>
          </a:prstGeom>
          <a:noFill/>
          <a:ln w="9525">
            <a:solidFill>
              <a:schemeClr val="tx1"/>
            </a:solidFill>
            <a:round/>
            <a:tailEnd type="triangle" w="med" len="med"/>
          </a:ln>
        </p:spPr>
      </p:cxnSp>
      <p:grpSp>
        <p:nvGrpSpPr>
          <p:cNvPr id="43025" name="Group 17"/>
          <p:cNvGrpSpPr/>
          <p:nvPr/>
        </p:nvGrpSpPr>
        <p:grpSpPr bwMode="auto">
          <a:xfrm>
            <a:off x="7591425" y="5715000"/>
            <a:ext cx="498475" cy="457200"/>
            <a:chOff x="4032" y="2352"/>
            <a:chExt cx="384" cy="482"/>
          </a:xfrm>
        </p:grpSpPr>
        <p:grpSp>
          <p:nvGrpSpPr>
            <p:cNvPr id="43059" name="Group 18"/>
            <p:cNvGrpSpPr/>
            <p:nvPr/>
          </p:nvGrpSpPr>
          <p:grpSpPr bwMode="auto">
            <a:xfrm>
              <a:off x="4032" y="2400"/>
              <a:ext cx="384" cy="384"/>
              <a:chOff x="2928" y="1440"/>
              <a:chExt cx="384" cy="384"/>
            </a:xfrm>
          </p:grpSpPr>
          <p:sp>
            <p:nvSpPr>
              <p:cNvPr id="43061" name="Oval 19"/>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43062" name="Oval 20"/>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43060" name="Text Box 21"/>
            <p:cNvSpPr txBox="1">
              <a:spLocks noChangeArrowheads="1"/>
            </p:cNvSpPr>
            <p:nvPr/>
          </p:nvSpPr>
          <p:spPr bwMode="auto">
            <a:xfrm>
              <a:off x="4105" y="2352"/>
              <a:ext cx="260" cy="482"/>
            </a:xfrm>
            <a:prstGeom prst="rect">
              <a:avLst/>
            </a:prstGeom>
            <a:noFill/>
            <a:ln w="9525">
              <a:noFill/>
              <a:miter lim="800000"/>
            </a:ln>
          </p:spPr>
          <p:txBody>
            <a:bodyPr wrap="none" anchor="ctr">
              <a:spAutoFit/>
            </a:bodyPr>
            <a:lstStyle/>
            <a:p>
              <a:pPr algn="ctr" eaLnBrk="1" hangingPunct="1"/>
              <a:r>
                <a:rPr kumimoji="1" lang="zh-CN" altLang="en-US" sz="2400" b="0" i="0" u="none"/>
                <a:t>3</a:t>
              </a:r>
            </a:p>
          </p:txBody>
        </p:sp>
      </p:grpSp>
      <p:grpSp>
        <p:nvGrpSpPr>
          <p:cNvPr id="43026" name="Group 22"/>
          <p:cNvGrpSpPr/>
          <p:nvPr/>
        </p:nvGrpSpPr>
        <p:grpSpPr bwMode="auto">
          <a:xfrm>
            <a:off x="6067425" y="4953000"/>
            <a:ext cx="609600" cy="457200"/>
            <a:chOff x="4032" y="2352"/>
            <a:chExt cx="384" cy="482"/>
          </a:xfrm>
        </p:grpSpPr>
        <p:grpSp>
          <p:nvGrpSpPr>
            <p:cNvPr id="43055" name="Group 23"/>
            <p:cNvGrpSpPr/>
            <p:nvPr/>
          </p:nvGrpSpPr>
          <p:grpSpPr bwMode="auto">
            <a:xfrm>
              <a:off x="4032" y="2400"/>
              <a:ext cx="384" cy="384"/>
              <a:chOff x="2928" y="1440"/>
              <a:chExt cx="384" cy="384"/>
            </a:xfrm>
          </p:grpSpPr>
          <p:sp>
            <p:nvSpPr>
              <p:cNvPr id="43057" name="Oval 24"/>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43058" name="Oval 25"/>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43056" name="Text Box 26"/>
            <p:cNvSpPr txBox="1">
              <a:spLocks noChangeArrowheads="1"/>
            </p:cNvSpPr>
            <p:nvPr/>
          </p:nvSpPr>
          <p:spPr bwMode="auto">
            <a:xfrm>
              <a:off x="4129" y="2352"/>
              <a:ext cx="212" cy="482"/>
            </a:xfrm>
            <a:prstGeom prst="rect">
              <a:avLst/>
            </a:prstGeom>
            <a:noFill/>
            <a:ln w="9525">
              <a:noFill/>
              <a:miter lim="800000"/>
            </a:ln>
          </p:spPr>
          <p:txBody>
            <a:bodyPr wrap="none" anchor="ctr">
              <a:spAutoFit/>
            </a:bodyPr>
            <a:lstStyle/>
            <a:p>
              <a:pPr algn="ctr" eaLnBrk="1" hangingPunct="1"/>
              <a:r>
                <a:rPr kumimoji="1" lang="zh-CN" altLang="en-US" sz="2400" b="0" i="0" u="none"/>
                <a:t>1</a:t>
              </a:r>
            </a:p>
          </p:txBody>
        </p:sp>
      </p:grpSp>
      <p:sp>
        <p:nvSpPr>
          <p:cNvPr id="43027" name="Text Box 27"/>
          <p:cNvSpPr txBox="1">
            <a:spLocks noChangeArrowheads="1"/>
          </p:cNvSpPr>
          <p:nvPr/>
        </p:nvSpPr>
        <p:spPr bwMode="auto">
          <a:xfrm>
            <a:off x="6829425" y="55626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3028" name="Text Box 28"/>
          <p:cNvSpPr txBox="1">
            <a:spLocks noChangeArrowheads="1"/>
          </p:cNvSpPr>
          <p:nvPr/>
        </p:nvSpPr>
        <p:spPr bwMode="auto">
          <a:xfrm>
            <a:off x="6829425" y="53340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c</a:t>
            </a:r>
          </a:p>
        </p:txBody>
      </p:sp>
      <p:sp>
        <p:nvSpPr>
          <p:cNvPr id="43029" name="Text Box 29"/>
          <p:cNvSpPr txBox="1">
            <a:spLocks noChangeArrowheads="1"/>
          </p:cNvSpPr>
          <p:nvPr/>
        </p:nvSpPr>
        <p:spPr bwMode="auto">
          <a:xfrm>
            <a:off x="5457825" y="45720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3030" name="Text Box 30"/>
          <p:cNvSpPr txBox="1">
            <a:spLocks noChangeArrowheads="1"/>
          </p:cNvSpPr>
          <p:nvPr/>
        </p:nvSpPr>
        <p:spPr bwMode="auto">
          <a:xfrm>
            <a:off x="7591425" y="61722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c</a:t>
            </a:r>
          </a:p>
        </p:txBody>
      </p:sp>
      <p:sp>
        <p:nvSpPr>
          <p:cNvPr id="43031" name="Text Box 31"/>
          <p:cNvSpPr txBox="1">
            <a:spLocks noChangeArrowheads="1"/>
          </p:cNvSpPr>
          <p:nvPr/>
        </p:nvSpPr>
        <p:spPr bwMode="auto">
          <a:xfrm>
            <a:off x="6905625" y="4495800"/>
            <a:ext cx="336550" cy="457200"/>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3032" name="Text Box 32"/>
          <p:cNvSpPr txBox="1">
            <a:spLocks noChangeArrowheads="1"/>
          </p:cNvSpPr>
          <p:nvPr/>
        </p:nvSpPr>
        <p:spPr bwMode="auto">
          <a:xfrm>
            <a:off x="7786688" y="3571875"/>
            <a:ext cx="336550" cy="457200"/>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3033" name="AutoShape 33"/>
          <p:cNvSpPr>
            <a:spLocks noChangeArrowheads="1"/>
          </p:cNvSpPr>
          <p:nvPr/>
        </p:nvSpPr>
        <p:spPr bwMode="auto">
          <a:xfrm>
            <a:off x="5457825" y="5029200"/>
            <a:ext cx="381000" cy="3810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43034" name="Line 34"/>
          <p:cNvSpPr>
            <a:spLocks noChangeShapeType="1"/>
          </p:cNvSpPr>
          <p:nvPr/>
        </p:nvSpPr>
        <p:spPr bwMode="auto">
          <a:xfrm>
            <a:off x="7743825" y="4724400"/>
            <a:ext cx="0" cy="990600"/>
          </a:xfrm>
          <a:prstGeom prst="line">
            <a:avLst/>
          </a:prstGeom>
          <a:noFill/>
          <a:ln w="9525">
            <a:solidFill>
              <a:schemeClr val="tx1"/>
            </a:solidFill>
            <a:round/>
            <a:tailEnd type="triangle" w="med" len="med"/>
          </a:ln>
        </p:spPr>
        <p:txBody>
          <a:bodyPr/>
          <a:lstStyle/>
          <a:p>
            <a:endParaRPr lang="zh-CN" altLang="en-US"/>
          </a:p>
        </p:txBody>
      </p:sp>
      <p:sp>
        <p:nvSpPr>
          <p:cNvPr id="43035" name="Line 35"/>
          <p:cNvSpPr>
            <a:spLocks noChangeShapeType="1"/>
          </p:cNvSpPr>
          <p:nvPr/>
        </p:nvSpPr>
        <p:spPr bwMode="auto">
          <a:xfrm>
            <a:off x="7972425" y="4648200"/>
            <a:ext cx="0" cy="1143000"/>
          </a:xfrm>
          <a:prstGeom prst="line">
            <a:avLst/>
          </a:prstGeom>
          <a:noFill/>
          <a:ln w="9525">
            <a:solidFill>
              <a:schemeClr val="tx1"/>
            </a:solidFill>
            <a:round/>
            <a:tailEnd type="triangle" w="med" len="med"/>
          </a:ln>
        </p:spPr>
        <p:txBody>
          <a:bodyPr/>
          <a:lstStyle/>
          <a:p>
            <a:endParaRPr lang="zh-CN" altLang="en-US"/>
          </a:p>
        </p:txBody>
      </p:sp>
      <p:sp>
        <p:nvSpPr>
          <p:cNvPr id="43036" name="Oval 7"/>
          <p:cNvSpPr>
            <a:spLocks noChangeArrowheads="1"/>
          </p:cNvSpPr>
          <p:nvPr/>
        </p:nvSpPr>
        <p:spPr bwMode="auto">
          <a:xfrm>
            <a:off x="1836738" y="5133975"/>
            <a:ext cx="444500" cy="334963"/>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1</a:t>
            </a:r>
          </a:p>
        </p:txBody>
      </p:sp>
      <p:sp>
        <p:nvSpPr>
          <p:cNvPr id="43037" name="Oval 8"/>
          <p:cNvSpPr>
            <a:spLocks noChangeArrowheads="1"/>
          </p:cNvSpPr>
          <p:nvPr/>
        </p:nvSpPr>
        <p:spPr bwMode="auto">
          <a:xfrm>
            <a:off x="2979738" y="5133975"/>
            <a:ext cx="442912" cy="334963"/>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2</a:t>
            </a:r>
          </a:p>
        </p:txBody>
      </p:sp>
      <p:sp>
        <p:nvSpPr>
          <p:cNvPr id="43038" name="Text Box 10"/>
          <p:cNvSpPr txBox="1">
            <a:spLocks noChangeArrowheads="1"/>
          </p:cNvSpPr>
          <p:nvPr/>
        </p:nvSpPr>
        <p:spPr bwMode="auto">
          <a:xfrm>
            <a:off x="2522538" y="4913313"/>
            <a:ext cx="282575" cy="461962"/>
          </a:xfrm>
          <a:prstGeom prst="rect">
            <a:avLst/>
          </a:prstGeom>
          <a:noFill/>
          <a:ln w="9525">
            <a:noFill/>
            <a:miter lim="800000"/>
          </a:ln>
        </p:spPr>
        <p:txBody>
          <a:bodyPr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3039" name="Text Box 11"/>
          <p:cNvSpPr txBox="1">
            <a:spLocks noChangeArrowheads="1"/>
          </p:cNvSpPr>
          <p:nvPr/>
        </p:nvSpPr>
        <p:spPr bwMode="auto">
          <a:xfrm>
            <a:off x="3741738" y="4953000"/>
            <a:ext cx="317500" cy="457200"/>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grpSp>
        <p:nvGrpSpPr>
          <p:cNvPr id="43040" name="Group 12"/>
          <p:cNvGrpSpPr/>
          <p:nvPr/>
        </p:nvGrpSpPr>
        <p:grpSpPr bwMode="auto">
          <a:xfrm>
            <a:off x="4198938" y="5065713"/>
            <a:ext cx="444500" cy="420687"/>
            <a:chOff x="4032" y="2352"/>
            <a:chExt cx="384" cy="482"/>
          </a:xfrm>
        </p:grpSpPr>
        <p:grpSp>
          <p:nvGrpSpPr>
            <p:cNvPr id="43051" name="Group 13"/>
            <p:cNvGrpSpPr/>
            <p:nvPr/>
          </p:nvGrpSpPr>
          <p:grpSpPr bwMode="auto">
            <a:xfrm>
              <a:off x="4032" y="2400"/>
              <a:ext cx="384" cy="384"/>
              <a:chOff x="2928" y="1440"/>
              <a:chExt cx="384" cy="384"/>
            </a:xfrm>
          </p:grpSpPr>
          <p:sp>
            <p:nvSpPr>
              <p:cNvPr id="43053" name="Oval 14"/>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43054" name="Oval 15"/>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43052" name="Text Box 16"/>
            <p:cNvSpPr txBox="1">
              <a:spLocks noChangeArrowheads="1"/>
            </p:cNvSpPr>
            <p:nvPr/>
          </p:nvSpPr>
          <p:spPr bwMode="auto">
            <a:xfrm>
              <a:off x="4105" y="2352"/>
              <a:ext cx="260" cy="482"/>
            </a:xfrm>
            <a:prstGeom prst="rect">
              <a:avLst/>
            </a:prstGeom>
            <a:noFill/>
            <a:ln w="9525">
              <a:noFill/>
              <a:miter lim="800000"/>
            </a:ln>
          </p:spPr>
          <p:txBody>
            <a:bodyPr wrap="none" anchor="ctr">
              <a:spAutoFit/>
            </a:bodyPr>
            <a:lstStyle/>
            <a:p>
              <a:pPr algn="ctr" eaLnBrk="1" hangingPunct="1"/>
              <a:r>
                <a:rPr kumimoji="1" lang="zh-CN" altLang="en-US" sz="2400" b="0" i="0" u="none"/>
                <a:t>3</a:t>
              </a:r>
            </a:p>
          </p:txBody>
        </p:sp>
      </p:grpSp>
      <p:sp>
        <p:nvSpPr>
          <p:cNvPr id="43041" name="AutoShape 17"/>
          <p:cNvSpPr>
            <a:spLocks noChangeArrowheads="1"/>
          </p:cNvSpPr>
          <p:nvPr/>
        </p:nvSpPr>
        <p:spPr bwMode="auto">
          <a:xfrm>
            <a:off x="1341438" y="5072063"/>
            <a:ext cx="339725" cy="350837"/>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cxnSp>
        <p:nvCxnSpPr>
          <p:cNvPr id="43042" name="AutoShape 22"/>
          <p:cNvCxnSpPr>
            <a:cxnSpLocks noChangeShapeType="1"/>
          </p:cNvCxnSpPr>
          <p:nvPr/>
        </p:nvCxnSpPr>
        <p:spPr bwMode="auto">
          <a:xfrm>
            <a:off x="3436938" y="5257800"/>
            <a:ext cx="763587" cy="1588"/>
          </a:xfrm>
          <a:prstGeom prst="straightConnector1">
            <a:avLst/>
          </a:prstGeom>
          <a:noFill/>
          <a:ln w="9525">
            <a:solidFill>
              <a:schemeClr val="tx1"/>
            </a:solidFill>
            <a:round/>
            <a:tailEnd type="triangle" w="med" len="med"/>
          </a:ln>
        </p:spPr>
      </p:cxnSp>
      <p:sp>
        <p:nvSpPr>
          <p:cNvPr id="43043" name="Text Box 23"/>
          <p:cNvSpPr txBox="1">
            <a:spLocks noChangeArrowheads="1"/>
          </p:cNvSpPr>
          <p:nvPr/>
        </p:nvSpPr>
        <p:spPr bwMode="auto">
          <a:xfrm>
            <a:off x="1912938" y="4684713"/>
            <a:ext cx="284162" cy="461962"/>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43044" name="Text Box 25"/>
          <p:cNvSpPr txBox="1">
            <a:spLocks noChangeArrowheads="1"/>
          </p:cNvSpPr>
          <p:nvPr/>
        </p:nvSpPr>
        <p:spPr bwMode="auto">
          <a:xfrm>
            <a:off x="4198938" y="4572000"/>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a:t>c</a:t>
            </a:r>
          </a:p>
        </p:txBody>
      </p:sp>
      <p:cxnSp>
        <p:nvCxnSpPr>
          <p:cNvPr id="43045" name="AutoShape 22"/>
          <p:cNvCxnSpPr>
            <a:cxnSpLocks noChangeShapeType="1"/>
          </p:cNvCxnSpPr>
          <p:nvPr/>
        </p:nvCxnSpPr>
        <p:spPr bwMode="auto">
          <a:xfrm>
            <a:off x="2270125" y="5327650"/>
            <a:ext cx="763588" cy="1588"/>
          </a:xfrm>
          <a:prstGeom prst="straightConnector1">
            <a:avLst/>
          </a:prstGeom>
          <a:noFill/>
          <a:ln w="9525">
            <a:solidFill>
              <a:schemeClr val="tx1"/>
            </a:solidFill>
            <a:round/>
            <a:tailEnd type="triangle" w="med" len="med"/>
          </a:ln>
        </p:spPr>
      </p:cxnSp>
      <p:sp>
        <p:nvSpPr>
          <p:cNvPr id="43046" name="Freeform 18"/>
          <p:cNvSpPr/>
          <p:nvPr/>
        </p:nvSpPr>
        <p:spPr bwMode="auto">
          <a:xfrm flipH="1">
            <a:off x="1770063" y="4970463"/>
            <a:ext cx="500062"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3047" name="Freeform 18"/>
          <p:cNvSpPr/>
          <p:nvPr/>
        </p:nvSpPr>
        <p:spPr bwMode="auto">
          <a:xfrm flipH="1">
            <a:off x="2913063" y="4970463"/>
            <a:ext cx="500062"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3048" name="Freeform 18"/>
          <p:cNvSpPr/>
          <p:nvPr/>
        </p:nvSpPr>
        <p:spPr bwMode="auto">
          <a:xfrm flipH="1">
            <a:off x="4127500" y="4970463"/>
            <a:ext cx="500063" cy="285750"/>
          </a:xfrm>
          <a:custGeom>
            <a:avLst/>
            <a:gdLst>
              <a:gd name="T0" fmla="*/ 0 w 261"/>
              <a:gd name="T1" fmla="*/ 2147483647 h 133"/>
              <a:gd name="T2" fmla="*/ 2147483647 w 261"/>
              <a:gd name="T3" fmla="*/ 0 h 133"/>
              <a:gd name="T4" fmla="*/ 2147483647 w 261"/>
              <a:gd name="T5" fmla="*/ 2147483647 h 133"/>
              <a:gd name="T6" fmla="*/ 2147483647 w 261"/>
              <a:gd name="T7" fmla="*/ 2147483647 h 133"/>
              <a:gd name="T8" fmla="*/ 0 60000 65536"/>
              <a:gd name="T9" fmla="*/ 0 60000 65536"/>
              <a:gd name="T10" fmla="*/ 0 60000 65536"/>
              <a:gd name="T11" fmla="*/ 0 60000 65536"/>
              <a:gd name="T12" fmla="*/ 0 w 261"/>
              <a:gd name="T13" fmla="*/ 0 h 133"/>
              <a:gd name="T14" fmla="*/ 261 w 261"/>
              <a:gd name="T15" fmla="*/ 133 h 133"/>
            </a:gdLst>
            <a:ahLst/>
            <a:cxnLst>
              <a:cxn ang="T8">
                <a:pos x="T0" y="T1"/>
              </a:cxn>
              <a:cxn ang="T9">
                <a:pos x="T2" y="T3"/>
              </a:cxn>
              <a:cxn ang="T10">
                <a:pos x="T4" y="T5"/>
              </a:cxn>
              <a:cxn ang="T11">
                <a:pos x="T6" y="T7"/>
              </a:cxn>
            </a:cxnLst>
            <a:rect l="T12" t="T13" r="T14" b="T15"/>
            <a:pathLst>
              <a:path w="261" h="133">
                <a:moveTo>
                  <a:pt x="0" y="133"/>
                </a:moveTo>
                <a:cubicBezTo>
                  <a:pt x="14" y="48"/>
                  <a:pt x="4" y="27"/>
                  <a:pt x="89" y="0"/>
                </a:cubicBezTo>
                <a:cubicBezTo>
                  <a:pt x="122" y="4"/>
                  <a:pt x="156" y="3"/>
                  <a:pt x="189" y="11"/>
                </a:cubicBezTo>
                <a:cubicBezTo>
                  <a:pt x="246" y="25"/>
                  <a:pt x="261" y="83"/>
                  <a:pt x="222" y="122"/>
                </a:cubicBezTo>
              </a:path>
            </a:pathLst>
          </a:custGeom>
          <a:noFill/>
          <a:ln w="9525">
            <a:solidFill>
              <a:schemeClr val="tx1"/>
            </a:solidFill>
            <a:round/>
          </a:ln>
        </p:spPr>
        <p:txBody>
          <a:bodyPr wrap="none" anchor="ctr"/>
          <a:lstStyle/>
          <a:p>
            <a:endParaRPr lang="zh-CN" altLang="en-US"/>
          </a:p>
        </p:txBody>
      </p:sp>
      <p:sp>
        <p:nvSpPr>
          <p:cNvPr id="43049" name="Text Box 23"/>
          <p:cNvSpPr txBox="1">
            <a:spLocks noChangeArrowheads="1"/>
          </p:cNvSpPr>
          <p:nvPr/>
        </p:nvSpPr>
        <p:spPr bwMode="auto">
          <a:xfrm>
            <a:off x="3055938" y="4613275"/>
            <a:ext cx="284162" cy="461963"/>
          </a:xfrm>
          <a:prstGeom prst="rect">
            <a:avLst/>
          </a:prstGeom>
          <a:noFill/>
          <a:ln w="9525">
            <a:noFill/>
            <a:miter lim="800000"/>
          </a:ln>
        </p:spPr>
        <p:txBody>
          <a:bodyPr anchor="ctr">
            <a:spAutoFit/>
          </a:bodyPr>
          <a:lstStyle/>
          <a:p>
            <a:pPr algn="ctr" eaLnBrk="1" hangingPunct="1"/>
            <a:r>
              <a:rPr kumimoji="1" lang="en-US" altLang="zh-CN" sz="2400" b="0" i="0" u="none"/>
              <a:t>b</a:t>
            </a:r>
          </a:p>
        </p:txBody>
      </p:sp>
      <p:sp>
        <p:nvSpPr>
          <p:cNvPr id="43050" name="灯片编号占位符 5"/>
          <p:cNvSpPr>
            <a:spLocks noGrp="1"/>
          </p:cNvSpPr>
          <p:nvPr>
            <p:ph type="sldNum" sz="quarter" idx="12"/>
          </p:nvPr>
        </p:nvSpPr>
        <p:spPr>
          <a:noFill/>
        </p:spPr>
        <p:txBody>
          <a:bodyPr/>
          <a:lstStyle/>
          <a:p>
            <a:fld id="{352466F8-FDB4-4B70-8667-712E9724117E}" type="slidenum">
              <a:rPr lang="en-US" altLang="zh-CN" smtClean="0"/>
              <a:t>42</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z="3200" b="1" smtClean="0">
                <a:solidFill>
                  <a:schemeClr val="tx1"/>
                </a:solidFill>
              </a:rPr>
              <a:t>对</a:t>
            </a:r>
            <a:r>
              <a:rPr lang="en-US" altLang="zh-CN" sz="3200" b="1" smtClean="0">
                <a:solidFill>
                  <a:schemeClr val="tx1"/>
                </a:solidFill>
              </a:rPr>
              <a:t>NFA M=</a:t>
            </a:r>
            <a:r>
              <a:rPr lang="en-US" altLang="zh-CN" sz="3200" b="1" smtClean="0">
                <a:solidFill>
                  <a:schemeClr val="tx1"/>
                </a:solidFill>
                <a:sym typeface="Symbol" panose="05050102010706020507" pitchFamily="18" charset="2"/>
              </a:rPr>
              <a:t>K，，f，S，Z</a:t>
            </a:r>
            <a:r>
              <a:rPr lang="zh-CN" altLang="en-US" sz="3200" b="1" smtClean="0">
                <a:solidFill>
                  <a:schemeClr val="tx1"/>
                </a:solidFill>
                <a:sym typeface="Symbol" panose="05050102010706020507" pitchFamily="18" charset="2"/>
              </a:rPr>
              <a:t>有如下定义</a:t>
            </a:r>
          </a:p>
        </p:txBody>
      </p:sp>
      <p:sp>
        <p:nvSpPr>
          <p:cNvPr id="44035" name="Rectangle 3"/>
          <p:cNvSpPr>
            <a:spLocks noGrp="1" noChangeArrowheads="1"/>
          </p:cNvSpPr>
          <p:nvPr>
            <p:ph idx="1"/>
          </p:nvPr>
        </p:nvSpPr>
        <p:spPr>
          <a:xfrm>
            <a:off x="1000125" y="2643188"/>
            <a:ext cx="8143875" cy="2185987"/>
          </a:xfrm>
        </p:spPr>
        <p:txBody>
          <a:bodyPr/>
          <a:lstStyle/>
          <a:p>
            <a:pPr eaLnBrk="1" hangingPunct="1">
              <a:buSzTx/>
              <a:buFont typeface="Monotype Sorts" pitchFamily="2" charset="2"/>
              <a:buNone/>
            </a:pPr>
            <a:r>
              <a:rPr lang="zh-CN" altLang="en-US" smtClean="0"/>
              <a:t>     ∑*上的符</a:t>
            </a:r>
            <a:r>
              <a:rPr lang="zh-CN" altLang="en-US" smtClean="0">
                <a:latin typeface="SimSun" panose="02010600030101010101" pitchFamily="2" charset="-122"/>
              </a:rPr>
              <a:t>号</a:t>
            </a:r>
            <a:r>
              <a:rPr lang="zh-CN" altLang="en-US" smtClean="0"/>
              <a:t>串</a:t>
            </a:r>
            <a:r>
              <a:rPr lang="en-US" altLang="zh-CN" smtClean="0"/>
              <a:t>t</a:t>
            </a:r>
            <a:r>
              <a:rPr lang="zh-CN" altLang="en-US" smtClean="0"/>
              <a:t>被</a:t>
            </a:r>
            <a:r>
              <a:rPr lang="en-US" altLang="zh-CN" smtClean="0"/>
              <a:t>NFA</a:t>
            </a:r>
            <a:r>
              <a:rPr lang="zh-CN" altLang="en-US" smtClean="0"/>
              <a:t> </a:t>
            </a:r>
            <a:r>
              <a:rPr lang="en-US" altLang="zh-CN" smtClean="0"/>
              <a:t>M</a:t>
            </a:r>
            <a:r>
              <a:rPr lang="zh-CN" altLang="en-US" smtClean="0"/>
              <a:t>接受：</a:t>
            </a:r>
          </a:p>
          <a:p>
            <a:pPr lvl="1" eaLnBrk="1" hangingPunct="1">
              <a:spcBef>
                <a:spcPct val="50000"/>
              </a:spcBef>
              <a:buFontTx/>
              <a:buNone/>
            </a:pPr>
            <a:r>
              <a:rPr lang="zh-CN" altLang="en-US" sz="3200" smtClean="0"/>
              <a:t>若</a:t>
            </a:r>
            <a:r>
              <a:rPr lang="en-US" altLang="zh-CN" sz="3200" smtClean="0"/>
              <a:t>t</a:t>
            </a:r>
            <a:r>
              <a:rPr lang="en-US" altLang="zh-CN" sz="3200" smtClean="0">
                <a:sym typeface="Symbol" panose="05050102010706020507" pitchFamily="18" charset="2"/>
              </a:rPr>
              <a:t> </a:t>
            </a:r>
            <a:r>
              <a:rPr lang="zh-CN" altLang="en-US" sz="3200" smtClean="0"/>
              <a:t>∑*，</a:t>
            </a:r>
            <a:r>
              <a:rPr lang="en-US" altLang="zh-CN" sz="3200" smtClean="0"/>
              <a:t>f(S</a:t>
            </a:r>
            <a:r>
              <a:rPr lang="en-US" altLang="zh-CN" sz="3200" baseline="-25000" smtClean="0"/>
              <a:t>0</a:t>
            </a:r>
            <a:r>
              <a:rPr lang="en-US" altLang="zh-CN" sz="3200" smtClean="0"/>
              <a:t>，t)=P，</a:t>
            </a:r>
            <a:r>
              <a:rPr lang="zh-CN" altLang="en-US" sz="3200" smtClean="0"/>
              <a:t>其中</a:t>
            </a:r>
            <a:r>
              <a:rPr lang="en-US" altLang="zh-CN" sz="3200" smtClean="0"/>
              <a:t>S</a:t>
            </a:r>
            <a:r>
              <a:rPr lang="en-US" altLang="zh-CN" sz="3200" baseline="-25000" smtClean="0"/>
              <a:t>0</a:t>
            </a:r>
            <a:r>
              <a:rPr lang="zh-CN" altLang="en-US" sz="3200" smtClean="0"/>
              <a:t> ∈</a:t>
            </a:r>
            <a:r>
              <a:rPr lang="en-US" altLang="zh-CN" sz="3200" smtClean="0"/>
              <a:t>S</a:t>
            </a:r>
            <a:r>
              <a:rPr lang="zh-CN" altLang="en-US" sz="3200" smtClean="0"/>
              <a:t>，</a:t>
            </a:r>
            <a:r>
              <a:rPr lang="en-US" altLang="zh-CN" sz="3200" smtClean="0"/>
              <a:t>P </a:t>
            </a:r>
            <a:r>
              <a:rPr lang="en-US" altLang="zh-CN" sz="3200" smtClean="0">
                <a:sym typeface="Symbol" panose="05050102010706020507" pitchFamily="18" charset="2"/>
              </a:rPr>
              <a:t> Z，</a:t>
            </a:r>
            <a:endParaRPr lang="zh-CN" altLang="en-US" sz="3200" smtClean="0">
              <a:sym typeface="Symbol" panose="05050102010706020507" pitchFamily="18" charset="2"/>
            </a:endParaRPr>
          </a:p>
          <a:p>
            <a:pPr lvl="1" eaLnBrk="1" hangingPunct="1">
              <a:spcBef>
                <a:spcPct val="50000"/>
              </a:spcBef>
              <a:buFontTx/>
              <a:buNone/>
            </a:pPr>
            <a:r>
              <a:rPr lang="zh-CN" altLang="en-US" sz="3200" smtClean="0">
                <a:sym typeface="Symbol" panose="05050102010706020507" pitchFamily="18" charset="2"/>
              </a:rPr>
              <a:t>则称</a:t>
            </a:r>
            <a:r>
              <a:rPr lang="en-US" altLang="zh-CN" sz="3200" smtClean="0">
                <a:sym typeface="Symbol" panose="05050102010706020507" pitchFamily="18" charset="2"/>
              </a:rPr>
              <a:t>t</a:t>
            </a:r>
            <a:r>
              <a:rPr lang="zh-CN" altLang="en-US" sz="3200" smtClean="0">
                <a:sym typeface="Symbol" panose="05050102010706020507" pitchFamily="18" charset="2"/>
              </a:rPr>
              <a:t>为</a:t>
            </a:r>
            <a:r>
              <a:rPr lang="en-US" altLang="zh-CN" sz="3200" smtClean="0">
                <a:sym typeface="Symbol" panose="05050102010706020507" pitchFamily="18" charset="2"/>
              </a:rPr>
              <a:t>NFA M</a:t>
            </a:r>
            <a:r>
              <a:rPr lang="zh-CN" altLang="en-US" sz="3200" smtClean="0">
                <a:sym typeface="Symbol" panose="05050102010706020507" pitchFamily="18" charset="2"/>
              </a:rPr>
              <a:t>所</a:t>
            </a:r>
            <a:r>
              <a:rPr lang="zh-CN" altLang="en-US" sz="3200" b="1" smtClean="0">
                <a:sym typeface="Symbol" panose="05050102010706020507" pitchFamily="18" charset="2"/>
              </a:rPr>
              <a:t>接受</a:t>
            </a:r>
            <a:r>
              <a:rPr lang="zh-CN" altLang="en-US" sz="3200" smtClean="0">
                <a:sym typeface="Symbol" panose="05050102010706020507" pitchFamily="18" charset="2"/>
              </a:rPr>
              <a:t>（</a:t>
            </a:r>
            <a:r>
              <a:rPr lang="zh-CN" altLang="en-US" sz="3200" b="1" smtClean="0">
                <a:sym typeface="Symbol" panose="05050102010706020507" pitchFamily="18" charset="2"/>
              </a:rPr>
              <a:t>识别</a:t>
            </a:r>
            <a:r>
              <a:rPr lang="zh-CN" altLang="en-US" sz="3200" smtClean="0">
                <a:sym typeface="Symbol" panose="05050102010706020507" pitchFamily="18" charset="2"/>
              </a:rPr>
              <a:t>）</a:t>
            </a:r>
          </a:p>
          <a:p>
            <a:pPr eaLnBrk="1" hangingPunct="1">
              <a:buFont typeface="Monotype Sorts" pitchFamily="2" charset="2"/>
              <a:buNone/>
            </a:pPr>
            <a:endParaRPr lang="zh-CN" altLang="en-US" smtClean="0"/>
          </a:p>
        </p:txBody>
      </p:sp>
      <p:sp>
        <p:nvSpPr>
          <p:cNvPr id="44036" name="灯片编号占位符 5"/>
          <p:cNvSpPr>
            <a:spLocks noGrp="1"/>
          </p:cNvSpPr>
          <p:nvPr>
            <p:ph type="sldNum" sz="quarter" idx="12"/>
          </p:nvPr>
        </p:nvSpPr>
        <p:spPr>
          <a:noFill/>
        </p:spPr>
        <p:txBody>
          <a:bodyPr/>
          <a:lstStyle/>
          <a:p>
            <a:fld id="{F9636BD8-CD27-4BD6-9436-FCE433403F6A}" type="slidenum">
              <a:rPr lang="en-US" altLang="zh-CN" smtClean="0"/>
              <a:t>43</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609600"/>
            <a:ext cx="7848600" cy="762000"/>
          </a:xfrm>
        </p:spPr>
        <p:txBody>
          <a:bodyPr/>
          <a:lstStyle/>
          <a:p>
            <a:pPr eaLnBrk="1" hangingPunct="1"/>
            <a:r>
              <a:rPr lang="zh-CN" altLang="en-US" sz="4000" smtClean="0"/>
              <a:t/>
            </a:r>
            <a:br>
              <a:rPr lang="zh-CN" altLang="en-US" sz="4000" smtClean="0"/>
            </a:br>
            <a:r>
              <a:rPr lang="zh-CN" altLang="en-US" sz="4000" smtClean="0"/>
              <a:t> </a:t>
            </a:r>
            <a:r>
              <a:rPr lang="zh-CN" altLang="en-US" sz="3200" smtClean="0"/>
              <a:t>∑*上的符号串</a:t>
            </a:r>
            <a:r>
              <a:rPr lang="en-US" altLang="zh-CN" sz="3200" smtClean="0"/>
              <a:t>t</a:t>
            </a:r>
            <a:r>
              <a:rPr lang="zh-CN" altLang="en-US" sz="3200" smtClean="0"/>
              <a:t>被</a:t>
            </a:r>
            <a:r>
              <a:rPr lang="en-US" altLang="zh-CN" sz="3200" smtClean="0"/>
              <a:t>NFA</a:t>
            </a:r>
            <a:r>
              <a:rPr lang="zh-CN" altLang="en-US" sz="3200" smtClean="0"/>
              <a:t> </a:t>
            </a:r>
            <a:r>
              <a:rPr lang="en-US" altLang="zh-CN" sz="3200" smtClean="0"/>
              <a:t>M</a:t>
            </a:r>
            <a:r>
              <a:rPr lang="zh-CN" altLang="en-US" sz="3200" smtClean="0"/>
              <a:t>接受理解</a:t>
            </a:r>
            <a:r>
              <a:rPr lang="en-US" altLang="zh-CN" sz="3200" smtClean="0"/>
              <a:t>:</a:t>
            </a:r>
            <a:r>
              <a:rPr lang="zh-CN" altLang="en-US" sz="4000" smtClean="0"/>
              <a:t/>
            </a:r>
            <a:br>
              <a:rPr lang="zh-CN" altLang="en-US" sz="4000" smtClean="0"/>
            </a:br>
            <a:endParaRPr lang="zh-CN" altLang="en-US" sz="4000" smtClean="0"/>
          </a:p>
        </p:txBody>
      </p:sp>
      <p:sp>
        <p:nvSpPr>
          <p:cNvPr id="45059" name="Rectangle 3"/>
          <p:cNvSpPr>
            <a:spLocks noGrp="1" noChangeArrowheads="1"/>
          </p:cNvSpPr>
          <p:nvPr>
            <p:ph idx="1"/>
          </p:nvPr>
        </p:nvSpPr>
        <p:spPr/>
        <p:txBody>
          <a:bodyPr/>
          <a:lstStyle/>
          <a:p>
            <a:pPr eaLnBrk="1" hangingPunct="1">
              <a:lnSpc>
                <a:spcPct val="120000"/>
              </a:lnSpc>
              <a:buFont typeface="Monotype Sorts" pitchFamily="2" charset="2"/>
              <a:buNone/>
            </a:pPr>
            <a:r>
              <a:rPr lang="zh-CN" altLang="en-US" sz="2800" b="1" smtClean="0">
                <a:latin typeface="STXinwei" panose="02010800040101010101" pitchFamily="2" charset="-122"/>
                <a:ea typeface="STXinwei" panose="02010800040101010101" pitchFamily="2" charset="-122"/>
              </a:rPr>
              <a:t>    对于</a:t>
            </a:r>
            <a:r>
              <a:rPr lang="en-US" altLang="zh-CN" sz="2800" b="1" smtClean="0">
                <a:latin typeface="STXinwei" panose="02010800040101010101" pitchFamily="2" charset="-122"/>
                <a:ea typeface="STXinwei" panose="02010800040101010101" pitchFamily="2" charset="-122"/>
                <a:cs typeface="Arial" panose="020B0604020202020204" pitchFamily="34" charset="0"/>
              </a:rPr>
              <a:t>Σ</a:t>
            </a:r>
            <a:r>
              <a:rPr lang="en-US" altLang="zh-CN" sz="2800" b="1" smtClean="0">
                <a:latin typeface="STXinwei" panose="02010800040101010101" pitchFamily="2" charset="-122"/>
                <a:ea typeface="STXinwei" panose="02010800040101010101" pitchFamily="2" charset="-122"/>
              </a:rPr>
              <a:t>﹡</a:t>
            </a:r>
            <a:r>
              <a:rPr lang="zh-CN" altLang="en-US" sz="2800" b="1" smtClean="0">
                <a:latin typeface="STXinwei" panose="02010800040101010101" pitchFamily="2" charset="-122"/>
                <a:ea typeface="STXinwei" panose="02010800040101010101" pitchFamily="2" charset="-122"/>
              </a:rPr>
              <a:t>中的任何一个串</a:t>
            </a:r>
            <a:r>
              <a:rPr lang="en-US" altLang="zh-CN" sz="2800" b="1" smtClean="0">
                <a:latin typeface="STXinwei" panose="02010800040101010101" pitchFamily="2" charset="-122"/>
                <a:ea typeface="STXinwei" panose="02010800040101010101" pitchFamily="2" charset="-122"/>
              </a:rPr>
              <a:t>t，</a:t>
            </a:r>
            <a:r>
              <a:rPr lang="zh-CN" altLang="en-US" sz="2800" b="1" smtClean="0">
                <a:latin typeface="STXinwei" panose="02010800040101010101" pitchFamily="2" charset="-122"/>
                <a:ea typeface="STXinwei" panose="02010800040101010101" pitchFamily="2" charset="-122"/>
              </a:rPr>
              <a:t>若存在一条从某</a:t>
            </a:r>
            <a:r>
              <a:rPr lang="zh-CN" altLang="en-US" sz="2800" b="1" smtClean="0">
                <a:solidFill>
                  <a:srgbClr val="FF0000"/>
                </a:solidFill>
                <a:latin typeface="STXinwei" panose="02010800040101010101" pitchFamily="2" charset="-122"/>
                <a:ea typeface="STXinwei" panose="02010800040101010101" pitchFamily="2" charset="-122"/>
              </a:rPr>
              <a:t>一初态到某一终态的道路</a:t>
            </a:r>
            <a:r>
              <a:rPr lang="zh-CN" altLang="en-US" sz="2800" b="1" smtClean="0">
                <a:latin typeface="STXinwei" panose="02010800040101010101" pitchFamily="2" charset="-122"/>
                <a:ea typeface="STXinwei" panose="02010800040101010101" pitchFamily="2" charset="-122"/>
              </a:rPr>
              <a:t>，且这条道路上所有弧的标记字依序连接成的串(忽略</a:t>
            </a:r>
            <a:r>
              <a:rPr lang="en-US" altLang="zh-CN" sz="2800" b="1" smtClean="0">
                <a:latin typeface="STXinwei" panose="02010800040101010101" pitchFamily="2" charset="-122"/>
                <a:ea typeface="STXinwei" panose="02010800040101010101" pitchFamily="2" charset="-122"/>
              </a:rPr>
              <a:t>ε</a:t>
            </a:r>
            <a:r>
              <a:rPr lang="zh-CN" altLang="en-US" sz="2800" b="1" smtClean="0">
                <a:latin typeface="STXinwei" panose="02010800040101010101" pitchFamily="2" charset="-122"/>
                <a:ea typeface="STXinwei" panose="02010800040101010101" pitchFamily="2" charset="-122"/>
              </a:rPr>
              <a:t>弧)等于</a:t>
            </a:r>
            <a:r>
              <a:rPr lang="en-US" altLang="zh-CN" sz="2800" b="1" smtClean="0">
                <a:latin typeface="STXinwei" panose="02010800040101010101" pitchFamily="2" charset="-122"/>
                <a:ea typeface="STXinwei" panose="02010800040101010101" pitchFamily="2" charset="-122"/>
              </a:rPr>
              <a:t>t，</a:t>
            </a:r>
            <a:r>
              <a:rPr lang="zh-CN" altLang="en-US" sz="2800" b="1" smtClean="0">
                <a:latin typeface="STXinwei" panose="02010800040101010101" pitchFamily="2" charset="-122"/>
                <a:ea typeface="STXinwei" panose="02010800040101010101" pitchFamily="2" charset="-122"/>
              </a:rPr>
              <a:t>则称</a:t>
            </a:r>
            <a:r>
              <a:rPr lang="en-US" altLang="zh-CN" sz="2800" b="1" smtClean="0">
                <a:latin typeface="STXinwei" panose="02010800040101010101" pitchFamily="2" charset="-122"/>
                <a:ea typeface="STXinwei" panose="02010800040101010101" pitchFamily="2" charset="-122"/>
              </a:rPr>
              <a:t>t</a:t>
            </a:r>
            <a:r>
              <a:rPr lang="zh-CN" altLang="en-US" sz="2800" b="1" smtClean="0">
                <a:latin typeface="STXinwei" panose="02010800040101010101" pitchFamily="2" charset="-122"/>
                <a:ea typeface="STXinwei" panose="02010800040101010101" pitchFamily="2" charset="-122"/>
              </a:rPr>
              <a:t>可为</a:t>
            </a:r>
            <a:r>
              <a:rPr lang="en-US" altLang="zh-CN" sz="2800" b="1" smtClean="0">
                <a:latin typeface="STXinwei" panose="02010800040101010101" pitchFamily="2" charset="-122"/>
                <a:ea typeface="STXinwei" panose="02010800040101010101" pitchFamily="2" charset="-122"/>
              </a:rPr>
              <a:t>NFA M</a:t>
            </a:r>
            <a:r>
              <a:rPr lang="zh-CN" altLang="en-US" sz="2800" b="1" smtClean="0">
                <a:latin typeface="STXinwei" panose="02010800040101010101" pitchFamily="2" charset="-122"/>
                <a:ea typeface="STXinwei" panose="02010800040101010101" pitchFamily="2" charset="-122"/>
              </a:rPr>
              <a:t>所识别(读出或接受)。</a:t>
            </a:r>
            <a:endParaRPr lang="en-US" altLang="zh-CN" sz="2800" b="1" smtClean="0">
              <a:latin typeface="STXinwei" panose="02010800040101010101" pitchFamily="2" charset="-122"/>
              <a:ea typeface="STXinwei" panose="02010800040101010101" pitchFamily="2" charset="-122"/>
            </a:endParaRPr>
          </a:p>
          <a:p>
            <a:pPr eaLnBrk="1" hangingPunct="1">
              <a:lnSpc>
                <a:spcPct val="120000"/>
              </a:lnSpc>
              <a:buFont typeface="Monotype Sorts" pitchFamily="2" charset="2"/>
              <a:buNone/>
            </a:pPr>
            <a:r>
              <a:rPr lang="zh-CN" altLang="en-US" sz="2800" b="1" smtClean="0">
                <a:latin typeface="STXinwei" panose="02010800040101010101" pitchFamily="2" charset="-122"/>
                <a:ea typeface="STXinwei" panose="02010800040101010101" pitchFamily="2" charset="-122"/>
              </a:rPr>
              <a:t>   </a:t>
            </a:r>
            <a:r>
              <a:rPr lang="en-US" altLang="zh-CN" sz="2800" b="1" smtClean="0">
                <a:latin typeface="STXinwei" panose="02010800040101010101" pitchFamily="2" charset="-122"/>
                <a:ea typeface="STXinwei" panose="02010800040101010101" pitchFamily="2" charset="-122"/>
              </a:rPr>
              <a:t> </a:t>
            </a:r>
            <a:r>
              <a:rPr lang="zh-CN" altLang="en-US" sz="2800" b="1" smtClean="0">
                <a:latin typeface="STXinwei" panose="02010800040101010101" pitchFamily="2" charset="-122"/>
                <a:ea typeface="STXinwei" panose="02010800040101010101" pitchFamily="2" charset="-122"/>
              </a:rPr>
              <a:t>若</a:t>
            </a:r>
            <a:r>
              <a:rPr lang="en-US" altLang="zh-CN" sz="2800" b="1" smtClean="0">
                <a:latin typeface="STXinwei" panose="02010800040101010101" pitchFamily="2" charset="-122"/>
                <a:ea typeface="STXinwei" panose="02010800040101010101" pitchFamily="2" charset="-122"/>
              </a:rPr>
              <a:t>M</a:t>
            </a:r>
            <a:r>
              <a:rPr lang="zh-CN" altLang="en-US" sz="2800" b="1" smtClean="0">
                <a:latin typeface="STXinwei" panose="02010800040101010101" pitchFamily="2" charset="-122"/>
                <a:ea typeface="STXinwei" panose="02010800040101010101" pitchFamily="2" charset="-122"/>
              </a:rPr>
              <a:t>的某些结点既是初态结又是终态，或者存在一条从某个初态到某个终态的道路,其上所有弧的标记均为</a:t>
            </a:r>
            <a:r>
              <a:rPr lang="en-US" altLang="zh-CN" sz="2800" b="1" smtClean="0">
                <a:latin typeface="STXinwei" panose="02010800040101010101" pitchFamily="2" charset="-122"/>
                <a:ea typeface="STXinwei" panose="02010800040101010101" pitchFamily="2" charset="-122"/>
              </a:rPr>
              <a:t>ε</a:t>
            </a:r>
            <a:r>
              <a:rPr lang="zh-CN" altLang="en-US" sz="2800" b="1" smtClean="0">
                <a:latin typeface="STXinwei" panose="02010800040101010101" pitchFamily="2" charset="-122"/>
                <a:ea typeface="STXinwei" panose="02010800040101010101" pitchFamily="2" charset="-122"/>
              </a:rPr>
              <a:t>，那么空字可为</a:t>
            </a:r>
            <a:r>
              <a:rPr lang="en-US" altLang="zh-CN" sz="2800" b="1" smtClean="0">
                <a:latin typeface="STXinwei" panose="02010800040101010101" pitchFamily="2" charset="-122"/>
                <a:ea typeface="STXinwei" panose="02010800040101010101" pitchFamily="2" charset="-122"/>
              </a:rPr>
              <a:t>M</a:t>
            </a:r>
            <a:r>
              <a:rPr lang="zh-CN" altLang="en-US" sz="2800" b="1" smtClean="0">
                <a:latin typeface="STXinwei" panose="02010800040101010101" pitchFamily="2" charset="-122"/>
                <a:ea typeface="STXinwei" panose="02010800040101010101" pitchFamily="2" charset="-122"/>
              </a:rPr>
              <a:t>所接受。</a:t>
            </a:r>
          </a:p>
          <a:p>
            <a:pPr eaLnBrk="1" hangingPunct="1">
              <a:lnSpc>
                <a:spcPct val="120000"/>
              </a:lnSpc>
            </a:pPr>
            <a:endParaRPr lang="zh-CN" altLang="en-US" sz="2800" b="1" smtClean="0">
              <a:latin typeface="STXinwei" panose="02010800040101010101" pitchFamily="2" charset="-122"/>
              <a:ea typeface="STXinwei" panose="02010800040101010101" pitchFamily="2" charset="-122"/>
            </a:endParaRPr>
          </a:p>
        </p:txBody>
      </p:sp>
      <p:sp>
        <p:nvSpPr>
          <p:cNvPr id="45060" name="灯片编号占位符 5"/>
          <p:cNvSpPr>
            <a:spLocks noGrp="1"/>
          </p:cNvSpPr>
          <p:nvPr>
            <p:ph type="sldNum" sz="quarter" idx="12"/>
          </p:nvPr>
        </p:nvSpPr>
        <p:spPr>
          <a:noFill/>
        </p:spPr>
        <p:txBody>
          <a:bodyPr/>
          <a:lstStyle/>
          <a:p>
            <a:fld id="{AF4322E3-0EDF-4323-AED5-0516E191562A}" type="slidenum">
              <a:rPr lang="en-US" altLang="zh-CN" smtClean="0"/>
              <a:t>44</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457200"/>
            <a:ext cx="7772400" cy="533400"/>
          </a:xfrm>
        </p:spPr>
        <p:txBody>
          <a:bodyPr/>
          <a:lstStyle/>
          <a:p>
            <a:pPr eaLnBrk="1" hangingPunct="1"/>
            <a:endParaRPr lang="zh-CN" altLang="en-US" smtClean="0"/>
          </a:p>
        </p:txBody>
      </p:sp>
      <p:sp>
        <p:nvSpPr>
          <p:cNvPr id="46083" name="Rectangle 3"/>
          <p:cNvSpPr>
            <a:spLocks noGrp="1" noChangeArrowheads="1"/>
          </p:cNvSpPr>
          <p:nvPr>
            <p:ph type="body" sz="half" idx="1"/>
          </p:nvPr>
        </p:nvSpPr>
        <p:spPr>
          <a:xfrm>
            <a:off x="990600" y="2133600"/>
            <a:ext cx="2743200" cy="3810000"/>
          </a:xfrm>
        </p:spPr>
        <p:txBody>
          <a:bodyPr/>
          <a:lstStyle/>
          <a:p>
            <a:pPr eaLnBrk="1" hangingPunct="1">
              <a:buFont typeface="Monotype Sorts" pitchFamily="2" charset="2"/>
              <a:buNone/>
            </a:pPr>
            <a:r>
              <a:rPr lang="zh-CN" altLang="en-US" sz="2800" b="1" smtClean="0"/>
              <a:t>000</a:t>
            </a:r>
          </a:p>
          <a:p>
            <a:pPr eaLnBrk="1" hangingPunct="1">
              <a:buFont typeface="Monotype Sorts" pitchFamily="2" charset="2"/>
              <a:buNone/>
            </a:pPr>
            <a:r>
              <a:rPr lang="zh-CN" altLang="en-US" sz="2800" b="1" smtClean="0"/>
              <a:t>111</a:t>
            </a:r>
          </a:p>
          <a:p>
            <a:pPr eaLnBrk="1" hangingPunct="1">
              <a:buFont typeface="Monotype Sorts" pitchFamily="2" charset="2"/>
              <a:buNone/>
            </a:pPr>
            <a:r>
              <a:rPr lang="zh-CN" altLang="en-US" sz="2800" b="1" smtClean="0"/>
              <a:t>1010001</a:t>
            </a:r>
          </a:p>
          <a:p>
            <a:pPr eaLnBrk="1" hangingPunct="1">
              <a:buFont typeface="Monotype Sorts" pitchFamily="2" charset="2"/>
              <a:buNone/>
            </a:pPr>
            <a:r>
              <a:rPr lang="zh-CN" altLang="en-US" sz="2800" b="1" smtClean="0"/>
              <a:t>110000001</a:t>
            </a:r>
          </a:p>
          <a:p>
            <a:pPr eaLnBrk="1" hangingPunct="1">
              <a:buFont typeface="Monotype Sorts" pitchFamily="2" charset="2"/>
              <a:buNone/>
            </a:pPr>
            <a:endParaRPr lang="zh-CN" altLang="en-US" sz="2800" smtClean="0"/>
          </a:p>
          <a:p>
            <a:pPr eaLnBrk="1" hangingPunct="1">
              <a:buFont typeface="Monotype Sorts" pitchFamily="2" charset="2"/>
              <a:buNone/>
            </a:pPr>
            <a:r>
              <a:rPr lang="zh-CN" altLang="en-US" sz="2800" smtClean="0">
                <a:solidFill>
                  <a:srgbClr val="FF0000"/>
                </a:solidFill>
              </a:rPr>
              <a:t>00</a:t>
            </a:r>
          </a:p>
          <a:p>
            <a:pPr eaLnBrk="1" hangingPunct="1">
              <a:buFont typeface="Monotype Sorts" pitchFamily="2" charset="2"/>
              <a:buNone/>
            </a:pPr>
            <a:r>
              <a:rPr lang="zh-CN" altLang="en-US" sz="2800" smtClean="0">
                <a:solidFill>
                  <a:srgbClr val="FF0000"/>
                </a:solidFill>
              </a:rPr>
              <a:t>01100</a:t>
            </a:r>
          </a:p>
        </p:txBody>
      </p:sp>
      <p:pic>
        <p:nvPicPr>
          <p:cNvPr id="46084" name="Picture 4"/>
          <p:cNvPicPr>
            <a:picLocks noGrp="1" noChangeAspect="1" noChangeArrowheads="1"/>
          </p:cNvPicPr>
          <p:nvPr>
            <p:ph type="clipArt" sz="half" idx="2"/>
          </p:nvPr>
        </p:nvPicPr>
        <p:blipFill>
          <a:blip r:embed="rId2" cstate="print"/>
          <a:srcRect/>
          <a:stretch>
            <a:fillRect/>
          </a:stretch>
        </p:blipFill>
        <p:spPr>
          <a:xfrm>
            <a:off x="3000375" y="2071688"/>
            <a:ext cx="5900738" cy="3714750"/>
          </a:xfrm>
        </p:spPr>
      </p:pic>
      <p:sp>
        <p:nvSpPr>
          <p:cNvPr id="46085" name="灯片编号占位符 5"/>
          <p:cNvSpPr>
            <a:spLocks noGrp="1"/>
          </p:cNvSpPr>
          <p:nvPr>
            <p:ph type="sldNum" sz="quarter" idx="12"/>
          </p:nvPr>
        </p:nvSpPr>
        <p:spPr>
          <a:noFill/>
        </p:spPr>
        <p:txBody>
          <a:bodyPr/>
          <a:lstStyle/>
          <a:p>
            <a:fld id="{E95D2BD1-EC13-4104-A787-729BE33570ED}" type="slidenum">
              <a:rPr lang="en-US" altLang="zh-CN" smtClean="0"/>
              <a:t>45</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solidFill>
                  <a:schemeClr val="bg2"/>
                </a:solidFill>
              </a:rPr>
              <a:t/>
            </a:r>
            <a:br>
              <a:rPr lang="zh-CN" altLang="en-US" smtClean="0">
                <a:solidFill>
                  <a:schemeClr val="bg2"/>
                </a:solidFill>
              </a:rPr>
            </a:br>
            <a:endParaRPr lang="zh-CN" altLang="zh-CN" smtClean="0"/>
          </a:p>
        </p:txBody>
      </p:sp>
      <p:sp>
        <p:nvSpPr>
          <p:cNvPr id="47107" name="Rectangle 3"/>
          <p:cNvSpPr>
            <a:spLocks noGrp="1" noChangeArrowheads="1"/>
          </p:cNvSpPr>
          <p:nvPr>
            <p:ph idx="1"/>
          </p:nvPr>
        </p:nvSpPr>
        <p:spPr/>
        <p:txBody>
          <a:bodyPr/>
          <a:lstStyle/>
          <a:p>
            <a:pPr eaLnBrk="1" hangingPunct="1">
              <a:buFont typeface="Monotype Sorts" pitchFamily="2" charset="2"/>
              <a:buNone/>
            </a:pPr>
            <a:r>
              <a:rPr lang="en-US" altLang="zh-CN" smtClean="0"/>
              <a:t>NFA M</a:t>
            </a:r>
            <a:r>
              <a:rPr lang="zh-CN" altLang="en-US" smtClean="0"/>
              <a:t>所能接受的符</a:t>
            </a:r>
            <a:r>
              <a:rPr lang="zh-CN" altLang="en-US" smtClean="0">
                <a:latin typeface="SimSun" panose="02010600030101010101" pitchFamily="2" charset="-122"/>
              </a:rPr>
              <a:t>号</a:t>
            </a:r>
            <a:r>
              <a:rPr lang="zh-CN" altLang="en-US" smtClean="0"/>
              <a:t>串的全体记为</a:t>
            </a:r>
          </a:p>
          <a:p>
            <a:pPr eaLnBrk="1" hangingPunct="1">
              <a:buFont typeface="Monotype Sorts" pitchFamily="2" charset="2"/>
              <a:buNone/>
            </a:pPr>
            <a:r>
              <a:rPr lang="zh-CN" altLang="zh-CN" smtClean="0"/>
              <a:t>        </a:t>
            </a:r>
            <a:r>
              <a:rPr lang="en-US" altLang="zh-CN" smtClean="0"/>
              <a:t>L(M)</a:t>
            </a:r>
          </a:p>
          <a:p>
            <a:pPr eaLnBrk="1" hangingPunct="1">
              <a:buFont typeface="Monotype Sorts" pitchFamily="2" charset="2"/>
              <a:buNone/>
            </a:pPr>
            <a:r>
              <a:rPr lang="zh-CN" altLang="en-US" smtClean="0"/>
              <a:t>结论：</a:t>
            </a:r>
          </a:p>
          <a:p>
            <a:pPr lvl="1" eaLnBrk="1" hangingPunct="1">
              <a:buFontTx/>
              <a:buNone/>
            </a:pPr>
            <a:r>
              <a:rPr lang="zh-CN" altLang="en-US" smtClean="0"/>
              <a:t>   </a:t>
            </a:r>
            <a:r>
              <a:rPr lang="zh-CN" altLang="en-US" smtClean="0">
                <a:sym typeface="Symbol" panose="05050102010706020507" pitchFamily="18" charset="2"/>
              </a:rPr>
              <a:t>上一个</a:t>
            </a:r>
            <a:r>
              <a:rPr lang="zh-CN" altLang="en-US" smtClean="0">
                <a:solidFill>
                  <a:srgbClr val="FF0000"/>
                </a:solidFill>
                <a:sym typeface="Symbol" panose="05050102010706020507" pitchFamily="18" charset="2"/>
              </a:rPr>
              <a:t>符</a:t>
            </a:r>
            <a:r>
              <a:rPr lang="zh-CN" altLang="en-US" smtClean="0">
                <a:solidFill>
                  <a:srgbClr val="FF0000"/>
                </a:solidFill>
                <a:latin typeface="SimSun" panose="02010600030101010101" pitchFamily="2" charset="-122"/>
              </a:rPr>
              <a:t>号</a:t>
            </a:r>
            <a:r>
              <a:rPr lang="zh-CN" altLang="en-US" smtClean="0">
                <a:solidFill>
                  <a:srgbClr val="FF0000"/>
                </a:solidFill>
                <a:sym typeface="Symbol" panose="05050102010706020507" pitchFamily="18" charset="2"/>
              </a:rPr>
              <a:t>串集</a:t>
            </a:r>
            <a:r>
              <a:rPr lang="en-US" altLang="zh-CN" smtClean="0">
                <a:sym typeface="Symbol" panose="05050102010706020507" pitchFamily="18" charset="2"/>
              </a:rPr>
              <a:t>V</a:t>
            </a:r>
            <a:r>
              <a:rPr lang="en-US" altLang="zh-CN" baseline="30000" smtClean="0">
                <a:sym typeface="Symbol" panose="05050102010706020507" pitchFamily="18" charset="2"/>
              </a:rPr>
              <a:t></a:t>
            </a:r>
            <a:r>
              <a:rPr lang="zh-CN" altLang="en-US" smtClean="0">
                <a:sym typeface="Symbol" panose="05050102010706020507" pitchFamily="18" charset="2"/>
              </a:rPr>
              <a:t>是正规的，当且仅当存在一个上的</a:t>
            </a:r>
            <a:r>
              <a:rPr lang="zh-CN" altLang="en-US" smtClean="0">
                <a:solidFill>
                  <a:srgbClr val="FF0000"/>
                </a:solidFill>
                <a:sym typeface="Symbol" panose="05050102010706020507" pitchFamily="18" charset="2"/>
              </a:rPr>
              <a:t>不确定</a:t>
            </a:r>
            <a:r>
              <a:rPr lang="zh-CN" altLang="en-US" smtClean="0">
                <a:sym typeface="Symbol" panose="05050102010706020507" pitchFamily="18" charset="2"/>
              </a:rPr>
              <a:t>的有穷自动机</a:t>
            </a:r>
            <a:r>
              <a:rPr lang="en-US" altLang="zh-CN" smtClean="0">
                <a:sym typeface="Symbol" panose="05050102010706020507" pitchFamily="18" charset="2"/>
              </a:rPr>
              <a:t>M，</a:t>
            </a:r>
            <a:r>
              <a:rPr lang="zh-CN" altLang="en-US" smtClean="0">
                <a:sym typeface="Symbol" panose="05050102010706020507" pitchFamily="18" charset="2"/>
              </a:rPr>
              <a:t>使得</a:t>
            </a:r>
            <a:r>
              <a:rPr lang="en-US" altLang="zh-CN" smtClean="0">
                <a:solidFill>
                  <a:srgbClr val="FF0000"/>
                </a:solidFill>
                <a:sym typeface="Symbol" panose="05050102010706020507" pitchFamily="18" charset="2"/>
              </a:rPr>
              <a:t>V=L(M)</a:t>
            </a:r>
            <a:r>
              <a:rPr lang="en-US" altLang="zh-CN" smtClean="0">
                <a:sym typeface="Symbol" panose="05050102010706020507" pitchFamily="18" charset="2"/>
              </a:rPr>
              <a:t>。</a:t>
            </a:r>
            <a:endParaRPr lang="zh-CN" altLang="en-US" smtClean="0">
              <a:sym typeface="Symbol" panose="05050102010706020507" pitchFamily="18" charset="2"/>
            </a:endParaRPr>
          </a:p>
        </p:txBody>
      </p:sp>
      <p:sp>
        <p:nvSpPr>
          <p:cNvPr id="47108" name="灯片编号占位符 5"/>
          <p:cNvSpPr>
            <a:spLocks noGrp="1"/>
          </p:cNvSpPr>
          <p:nvPr>
            <p:ph type="sldNum" sz="quarter" idx="12"/>
          </p:nvPr>
        </p:nvSpPr>
        <p:spPr>
          <a:noFill/>
        </p:spPr>
        <p:txBody>
          <a:bodyPr/>
          <a:lstStyle/>
          <a:p>
            <a:fld id="{D6BBBB7C-A7D8-47F9-AAAC-C736AD0EF886}" type="slidenum">
              <a:rPr lang="en-US" altLang="zh-CN" smtClean="0"/>
              <a:t>46</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p>
            <a:fld id="{888F77AF-212F-4B5C-BE49-180DC9157D9D}" type="slidenum">
              <a:rPr lang="en-US" altLang="zh-CN" smtClean="0"/>
              <a:t>47</a:t>
            </a:fld>
            <a:endParaRPr lang="en-US" altLang="zh-CN" smtClean="0"/>
          </a:p>
        </p:txBody>
      </p:sp>
      <p:sp>
        <p:nvSpPr>
          <p:cNvPr id="49155" name="Rectangle 3"/>
          <p:cNvSpPr>
            <a:spLocks noGrp="1" noChangeArrowheads="1"/>
          </p:cNvSpPr>
          <p:nvPr>
            <p:ph type="body" idx="1"/>
          </p:nvPr>
        </p:nvSpPr>
        <p:spPr>
          <a:xfrm>
            <a:off x="838200" y="1571625"/>
            <a:ext cx="8305800" cy="3929063"/>
          </a:xfrm>
        </p:spPr>
        <p:txBody>
          <a:bodyPr/>
          <a:lstStyle/>
          <a:p>
            <a:pPr eaLnBrk="1" hangingPunct="1">
              <a:lnSpc>
                <a:spcPct val="90000"/>
              </a:lnSpc>
              <a:buFont typeface="Monotype Sorts" pitchFamily="2" charset="2"/>
              <a:buNone/>
            </a:pPr>
            <a:r>
              <a:rPr lang="zh-CN" altLang="en-US" sz="2800" b="1" u="sng" dirty="0" smtClean="0">
                <a:solidFill>
                  <a:srgbClr val="FF0000"/>
                </a:solidFill>
                <a:latin typeface="楷体_GB2312" pitchFamily="49" charset="-122"/>
                <a:ea typeface="楷体_GB2312" pitchFamily="49" charset="-122"/>
              </a:rPr>
              <a:t>定理</a:t>
            </a:r>
            <a:r>
              <a:rPr lang="zh-CN" altLang="en-US" sz="2800" b="1" dirty="0" smtClean="0">
                <a:latin typeface="楷体_GB2312" pitchFamily="49" charset="-122"/>
                <a:ea typeface="楷体_GB2312" pitchFamily="49" charset="-122"/>
              </a:rPr>
              <a:t> </a:t>
            </a:r>
            <a:r>
              <a:rPr lang="zh-CN" altLang="en-US" sz="2800" b="1" dirty="0" smtClean="0">
                <a:latin typeface="SimSun" panose="02010600030101010101" pitchFamily="2" charset="-122"/>
              </a:rPr>
              <a:t> 设</a:t>
            </a:r>
            <a:r>
              <a:rPr lang="en-US" altLang="zh-CN" sz="2800" dirty="0" smtClean="0">
                <a:latin typeface="SimSun" panose="02010600030101010101" pitchFamily="2" charset="-122"/>
              </a:rPr>
              <a:t>G=</a:t>
            </a:r>
            <a:r>
              <a:rPr lang="zh-CN" altLang="en-US" sz="2800" dirty="0" smtClean="0">
                <a:latin typeface="SimSun" panose="02010600030101010101" pitchFamily="2" charset="-122"/>
              </a:rPr>
              <a:t>（</a:t>
            </a:r>
            <a:r>
              <a:rPr lang="en-US" altLang="zh-CN" sz="2800" dirty="0" smtClean="0">
                <a:latin typeface="SimSun" panose="02010600030101010101" pitchFamily="2" charset="-122"/>
              </a:rPr>
              <a:t>V</a:t>
            </a:r>
            <a:r>
              <a:rPr lang="en-US" altLang="zh-CN" sz="2800" baseline="-25000" dirty="0" smtClean="0">
                <a:latin typeface="SimSun" panose="02010600030101010101" pitchFamily="2" charset="-122"/>
              </a:rPr>
              <a:t>N</a:t>
            </a:r>
            <a:r>
              <a:rPr lang="zh-CN" altLang="en-US" sz="2800" dirty="0" smtClean="0">
                <a:latin typeface="SimSun" panose="02010600030101010101" pitchFamily="2" charset="-122"/>
              </a:rPr>
              <a:t>，</a:t>
            </a:r>
            <a:r>
              <a:rPr lang="en-US" altLang="zh-CN" sz="2800" dirty="0" smtClean="0">
                <a:latin typeface="SimSun" panose="02010600030101010101" pitchFamily="2" charset="-122"/>
              </a:rPr>
              <a:t>V</a:t>
            </a:r>
            <a:r>
              <a:rPr lang="en-US" altLang="zh-CN" sz="2800" baseline="-25000" dirty="0" smtClean="0">
                <a:latin typeface="SimSun" panose="02010600030101010101" pitchFamily="2" charset="-122"/>
              </a:rPr>
              <a:t>T</a:t>
            </a:r>
            <a:r>
              <a:rPr lang="zh-CN" altLang="en-US" sz="2800" dirty="0" smtClean="0">
                <a:latin typeface="SimSun" panose="02010600030101010101" pitchFamily="2" charset="-122"/>
              </a:rPr>
              <a:t>，</a:t>
            </a:r>
            <a:r>
              <a:rPr lang="en-US" altLang="zh-CN" sz="2800" dirty="0" smtClean="0">
                <a:latin typeface="SimSun" panose="02010600030101010101" pitchFamily="2" charset="-122"/>
              </a:rPr>
              <a:t>P</a:t>
            </a:r>
            <a:r>
              <a:rPr lang="zh-CN" altLang="en-US" sz="2800" dirty="0" smtClean="0">
                <a:latin typeface="SimSun" panose="02010600030101010101" pitchFamily="2" charset="-122"/>
              </a:rPr>
              <a:t>，</a:t>
            </a:r>
            <a:r>
              <a:rPr lang="en-US" altLang="zh-CN" sz="2800" dirty="0" smtClean="0">
                <a:latin typeface="SimSun" panose="02010600030101010101" pitchFamily="2" charset="-122"/>
              </a:rPr>
              <a:t>S</a:t>
            </a:r>
            <a:r>
              <a:rPr lang="zh-CN" altLang="en-US" sz="2800" dirty="0" smtClean="0">
                <a:latin typeface="SimSun" panose="02010600030101010101" pitchFamily="2" charset="-122"/>
              </a:rPr>
              <a:t>）是</a:t>
            </a:r>
            <a:r>
              <a:rPr lang="en-US" altLang="zh-CN" sz="2800" b="1" dirty="0" smtClean="0">
                <a:latin typeface="SimSun" panose="02010600030101010101" pitchFamily="2" charset="-122"/>
              </a:rPr>
              <a:t>3</a:t>
            </a:r>
            <a:r>
              <a:rPr lang="zh-CN" altLang="en-US" sz="2800" b="1" dirty="0" smtClean="0">
                <a:latin typeface="SimSun" panose="02010600030101010101" pitchFamily="2" charset="-122"/>
              </a:rPr>
              <a:t>型文法，则存在一   个非确定有穷自动机 </a:t>
            </a:r>
            <a:r>
              <a:rPr lang="en-US" altLang="zh-CN" sz="2800" b="1" dirty="0" smtClean="0">
                <a:latin typeface="SimSun" panose="02010600030101010101" pitchFamily="2" charset="-122"/>
              </a:rPr>
              <a:t>M=(K, ∑ , f, A, Z)</a:t>
            </a:r>
            <a:r>
              <a:rPr lang="zh-CN" altLang="en-US" sz="2800" b="1" dirty="0" smtClean="0">
                <a:latin typeface="SimSun" panose="02010600030101010101" pitchFamily="2" charset="-122"/>
              </a:rPr>
              <a:t>，使得</a:t>
            </a:r>
            <a:r>
              <a:rPr lang="en-US" altLang="zh-CN" sz="2800" b="1" dirty="0" smtClean="0">
                <a:latin typeface="SimSun" panose="02010600030101010101" pitchFamily="2" charset="-122"/>
              </a:rPr>
              <a:t>L(M)=L(G)</a:t>
            </a:r>
          </a:p>
          <a:p>
            <a:pPr eaLnBrk="1" hangingPunct="1">
              <a:lnSpc>
                <a:spcPct val="90000"/>
              </a:lnSpc>
              <a:buFont typeface="Monotype Sorts" pitchFamily="2" charset="2"/>
              <a:buNone/>
            </a:pPr>
            <a:endParaRPr lang="en-US" altLang="zh-CN" sz="2800" b="1" dirty="0" smtClean="0">
              <a:latin typeface="SimSun" panose="02010600030101010101" pitchFamily="2" charset="-122"/>
            </a:endParaRPr>
          </a:p>
          <a:p>
            <a:pPr eaLnBrk="1" hangingPunct="1">
              <a:lnSpc>
                <a:spcPct val="90000"/>
              </a:lnSpc>
              <a:buFont typeface="Monotype Sorts" pitchFamily="2" charset="2"/>
              <a:buNone/>
            </a:pPr>
            <a:r>
              <a:rPr lang="en-US" altLang="zh-CN" sz="2400" b="1" dirty="0" smtClean="0">
                <a:latin typeface="SimSun" panose="02010600030101010101" pitchFamily="2" charset="-122"/>
              </a:rPr>
              <a:t>NFA M</a:t>
            </a:r>
            <a:r>
              <a:rPr lang="zh-CN" altLang="en-US" sz="2400" b="1" dirty="0" smtClean="0">
                <a:latin typeface="SimSun" panose="02010600030101010101" pitchFamily="2" charset="-122"/>
              </a:rPr>
              <a:t>五元组构造如下：</a:t>
            </a:r>
          </a:p>
          <a:p>
            <a:pPr eaLnBrk="1" hangingPunct="1">
              <a:lnSpc>
                <a:spcPct val="90000"/>
              </a:lnSpc>
              <a:buFont typeface="Monotype Sorts" pitchFamily="2" charset="2"/>
              <a:buNone/>
            </a:pPr>
            <a:r>
              <a:rPr lang="en-US" altLang="zh-CN" sz="2400" b="1" dirty="0" smtClean="0">
                <a:latin typeface="Arial" panose="020B0604020202020204" pitchFamily="34" charset="0"/>
              </a:rPr>
              <a:t>·</a:t>
            </a:r>
            <a:r>
              <a:rPr lang="en-US" altLang="zh-CN" sz="2400" b="1" dirty="0" smtClean="0">
                <a:latin typeface="SimSun" panose="02010600030101010101" pitchFamily="2" charset="-122"/>
              </a:rPr>
              <a:t>  ∑= </a:t>
            </a:r>
            <a:r>
              <a:rPr lang="en-US" altLang="zh-CN" sz="2400" dirty="0" smtClean="0">
                <a:latin typeface="SimSun" panose="02010600030101010101" pitchFamily="2" charset="-122"/>
              </a:rPr>
              <a:t>V</a:t>
            </a:r>
            <a:r>
              <a:rPr lang="en-US" altLang="zh-CN" sz="2400" baseline="-25000" dirty="0" smtClean="0">
                <a:latin typeface="SimSun" panose="02010600030101010101" pitchFamily="2" charset="-122"/>
              </a:rPr>
              <a:t>T</a:t>
            </a:r>
            <a:endParaRPr lang="en-US" altLang="zh-CN" sz="2400" b="1" dirty="0" smtClean="0">
              <a:latin typeface="SimSun" panose="02010600030101010101" pitchFamily="2" charset="-122"/>
            </a:endParaRPr>
          </a:p>
          <a:p>
            <a:pPr eaLnBrk="1" hangingPunct="1">
              <a:lnSpc>
                <a:spcPct val="90000"/>
              </a:lnSpc>
              <a:buFont typeface="Monotype Sorts" pitchFamily="2" charset="2"/>
              <a:buNone/>
            </a:pPr>
            <a:r>
              <a:rPr lang="en-US" altLang="zh-CN" sz="2400" b="1" dirty="0" smtClean="0">
                <a:latin typeface="Arial" panose="020B0604020202020204" pitchFamily="34" charset="0"/>
              </a:rPr>
              <a:t>·</a:t>
            </a:r>
            <a:r>
              <a:rPr lang="en-US" altLang="zh-CN" sz="2400" b="1" dirty="0" smtClean="0">
                <a:latin typeface="SimSun" panose="02010600030101010101" pitchFamily="2" charset="-122"/>
              </a:rPr>
              <a:t>  K= </a:t>
            </a:r>
            <a:r>
              <a:rPr lang="en-US" altLang="zh-CN" sz="2400" dirty="0" smtClean="0">
                <a:latin typeface="SimSun" panose="02010600030101010101" pitchFamily="2" charset="-122"/>
              </a:rPr>
              <a:t>V</a:t>
            </a:r>
            <a:r>
              <a:rPr lang="en-US" altLang="zh-CN" sz="2400" baseline="-25000" dirty="0" smtClean="0">
                <a:latin typeface="SimSun" panose="02010600030101010101" pitchFamily="2" charset="-122"/>
              </a:rPr>
              <a:t>N </a:t>
            </a:r>
            <a:r>
              <a:rPr lang="en-US" altLang="zh-CN" sz="2400" dirty="0" smtClean="0">
                <a:latin typeface="SimSun" panose="02010600030101010101" pitchFamily="2" charset="-122"/>
              </a:rPr>
              <a:t>∪{</a:t>
            </a:r>
            <a:r>
              <a:rPr lang="en-US" altLang="zh-CN" sz="2400" b="1" dirty="0" smtClean="0">
                <a:latin typeface="SimSun" panose="02010600030101010101" pitchFamily="2" charset="-122"/>
              </a:rPr>
              <a:t>N}, N</a:t>
            </a:r>
            <a:r>
              <a:rPr lang="zh-CN" altLang="en-US" sz="2400" b="1" dirty="0" smtClean="0">
                <a:latin typeface="SimSun" panose="02010600030101010101" pitchFamily="2" charset="-122"/>
              </a:rPr>
              <a:t>为新状态</a:t>
            </a:r>
            <a:r>
              <a:rPr lang="en-US" altLang="zh-CN" sz="2400" b="1" dirty="0" smtClean="0">
                <a:latin typeface="SimSun" panose="02010600030101010101" pitchFamily="2" charset="-122"/>
              </a:rPr>
              <a:t>,</a:t>
            </a:r>
            <a:r>
              <a:rPr lang="zh-CN" altLang="en-US" sz="2400" b="1" dirty="0" smtClean="0">
                <a:latin typeface="SimSun" panose="02010600030101010101" pitchFamily="2" charset="-122"/>
              </a:rPr>
              <a:t>它不在</a:t>
            </a:r>
            <a:r>
              <a:rPr lang="en-US" altLang="zh-CN" sz="2400" dirty="0" smtClean="0">
                <a:latin typeface="SimSun" panose="02010600030101010101" pitchFamily="2" charset="-122"/>
              </a:rPr>
              <a:t>V</a:t>
            </a:r>
            <a:r>
              <a:rPr lang="en-US" altLang="zh-CN" sz="2400" baseline="-25000" dirty="0" smtClean="0">
                <a:latin typeface="SimSun" panose="02010600030101010101" pitchFamily="2" charset="-122"/>
              </a:rPr>
              <a:t>N</a:t>
            </a:r>
            <a:r>
              <a:rPr lang="zh-CN" altLang="en-US" sz="2400" dirty="0" smtClean="0">
                <a:latin typeface="SimSun" panose="02010600030101010101" pitchFamily="2" charset="-122"/>
              </a:rPr>
              <a:t>中</a:t>
            </a:r>
            <a:endParaRPr lang="zh-CN" altLang="en-US" sz="2400" b="1" dirty="0" smtClean="0">
              <a:latin typeface="SimSun" panose="02010600030101010101" pitchFamily="2" charset="-122"/>
            </a:endParaRPr>
          </a:p>
          <a:p>
            <a:pPr eaLnBrk="1" hangingPunct="1">
              <a:lnSpc>
                <a:spcPct val="90000"/>
              </a:lnSpc>
              <a:buFont typeface="Monotype Sorts" pitchFamily="2" charset="2"/>
              <a:buNone/>
            </a:pPr>
            <a:r>
              <a:rPr lang="en-US" altLang="zh-CN" sz="2400" b="1" dirty="0" smtClean="0">
                <a:latin typeface="Arial" panose="020B0604020202020204" pitchFamily="34" charset="0"/>
              </a:rPr>
              <a:t>·</a:t>
            </a:r>
            <a:r>
              <a:rPr lang="en-US" altLang="zh-CN" sz="2400" b="1" dirty="0" smtClean="0">
                <a:latin typeface="SimSun" panose="02010600030101010101" pitchFamily="2" charset="-122"/>
              </a:rPr>
              <a:t>  A=S </a:t>
            </a:r>
          </a:p>
          <a:p>
            <a:pPr eaLnBrk="1" hangingPunct="1">
              <a:lnSpc>
                <a:spcPct val="90000"/>
              </a:lnSpc>
              <a:buFont typeface="Monotype Sorts" pitchFamily="2" charset="2"/>
              <a:buNone/>
            </a:pPr>
            <a:r>
              <a:rPr lang="en-US" altLang="zh-CN" sz="2400" b="1" dirty="0" smtClean="0">
                <a:latin typeface="Arial" panose="020B0604020202020204" pitchFamily="34" charset="0"/>
              </a:rPr>
              <a:t>·</a:t>
            </a:r>
            <a:r>
              <a:rPr lang="en-US" altLang="zh-CN" sz="2400" b="1" dirty="0" smtClean="0">
                <a:latin typeface="SimSun" panose="02010600030101010101" pitchFamily="2" charset="-122"/>
              </a:rPr>
              <a:t>  Z={N} </a:t>
            </a:r>
          </a:p>
          <a:p>
            <a:pPr eaLnBrk="1" hangingPunct="1">
              <a:lnSpc>
                <a:spcPct val="90000"/>
              </a:lnSpc>
              <a:buFont typeface="Monotype Sorts" pitchFamily="2" charset="2"/>
              <a:buNone/>
            </a:pPr>
            <a:r>
              <a:rPr lang="en-US" altLang="zh-CN" sz="2400" b="1" dirty="0" smtClean="0">
                <a:latin typeface="Arial" panose="020B0604020202020204" pitchFamily="34" charset="0"/>
              </a:rPr>
              <a:t>·</a:t>
            </a:r>
            <a:r>
              <a:rPr lang="en-US" altLang="zh-CN" sz="2400" b="1" dirty="0" smtClean="0">
                <a:latin typeface="SimSun" panose="02010600030101010101" pitchFamily="2" charset="-122"/>
              </a:rPr>
              <a:t> </a:t>
            </a:r>
            <a:r>
              <a:rPr lang="zh-CN" altLang="en-US" sz="2400" b="1" dirty="0" smtClean="0">
                <a:solidFill>
                  <a:srgbClr val="FF0000"/>
                </a:solidFill>
                <a:latin typeface="SimSun" panose="02010600030101010101" pitchFamily="2" charset="-122"/>
              </a:rPr>
              <a:t>对</a:t>
            </a:r>
            <a:r>
              <a:rPr lang="en-US" altLang="zh-CN" sz="2400" b="1" dirty="0" smtClean="0">
                <a:solidFill>
                  <a:srgbClr val="FF0000"/>
                </a:solidFill>
                <a:latin typeface="SimSun" panose="02010600030101010101" pitchFamily="2" charset="-122"/>
              </a:rPr>
              <a:t>G</a:t>
            </a:r>
            <a:r>
              <a:rPr lang="zh-CN" altLang="en-US" sz="2400" b="1" dirty="0" smtClean="0">
                <a:solidFill>
                  <a:srgbClr val="FF0000"/>
                </a:solidFill>
                <a:latin typeface="SimSun" panose="02010600030101010101" pitchFamily="2" charset="-122"/>
              </a:rPr>
              <a:t>中的形如 </a:t>
            </a:r>
            <a:r>
              <a:rPr lang="en-US" altLang="zh-CN" sz="2400" b="1" dirty="0" err="1" smtClean="0">
                <a:solidFill>
                  <a:srgbClr val="FF0000"/>
                </a:solidFill>
                <a:latin typeface="SimSun" panose="02010600030101010101" pitchFamily="2" charset="-122"/>
              </a:rPr>
              <a:t>D→tB</a:t>
            </a:r>
            <a:r>
              <a:rPr lang="zh-CN" altLang="en-US" sz="2400" b="1" dirty="0" smtClean="0">
                <a:solidFill>
                  <a:srgbClr val="FF0000"/>
                </a:solidFill>
                <a:latin typeface="SimSun" panose="02010600030101010101" pitchFamily="2" charset="-122"/>
              </a:rPr>
              <a:t>的产生式</a:t>
            </a:r>
            <a:r>
              <a:rPr lang="en-US" altLang="zh-CN" sz="2400" b="1" dirty="0" smtClean="0">
                <a:solidFill>
                  <a:srgbClr val="FF0000"/>
                </a:solidFill>
                <a:latin typeface="SimSun" panose="02010600030101010101" pitchFamily="2" charset="-122"/>
              </a:rPr>
              <a:t>,t</a:t>
            </a:r>
            <a:r>
              <a:rPr lang="zh-CN" altLang="en-US" sz="2400" b="1" dirty="0" smtClean="0">
                <a:solidFill>
                  <a:srgbClr val="FF0000"/>
                </a:solidFill>
                <a:latin typeface="SimSun" panose="02010600030101010101" pitchFamily="2" charset="-122"/>
              </a:rPr>
              <a:t>为终结符或</a:t>
            </a:r>
            <a:r>
              <a:rPr lang="en-US" altLang="zh-CN" sz="2400" b="1" dirty="0" err="1" smtClean="0">
                <a:solidFill>
                  <a:srgbClr val="FF0000"/>
                </a:solidFill>
                <a:latin typeface="SimSun" panose="02010600030101010101" pitchFamily="2" charset="-122"/>
              </a:rPr>
              <a:t>ε</a:t>
            </a:r>
            <a:r>
              <a:rPr lang="en-US" altLang="zh-CN" sz="2400" b="1" dirty="0" smtClean="0">
                <a:solidFill>
                  <a:srgbClr val="FF0000"/>
                </a:solidFill>
                <a:latin typeface="SimSun" panose="02010600030101010101" pitchFamily="2" charset="-122"/>
              </a:rPr>
              <a:t>,</a:t>
            </a:r>
            <a:r>
              <a:rPr lang="zh-CN" altLang="en-US" sz="2400" b="1" dirty="0" smtClean="0">
                <a:solidFill>
                  <a:srgbClr val="FF0000"/>
                </a:solidFill>
                <a:latin typeface="SimSun" panose="02010600030101010101" pitchFamily="2" charset="-122"/>
              </a:rPr>
              <a:t>有</a:t>
            </a:r>
            <a:r>
              <a:rPr lang="en-US" altLang="zh-CN" sz="2400" b="1" dirty="0" smtClean="0">
                <a:solidFill>
                  <a:srgbClr val="FF0000"/>
                </a:solidFill>
                <a:latin typeface="SimSun" panose="02010600030101010101" pitchFamily="2" charset="-122"/>
              </a:rPr>
              <a:t>f(</a:t>
            </a:r>
            <a:r>
              <a:rPr lang="en-US" altLang="zh-CN" sz="2400" b="1" dirty="0" err="1" smtClean="0">
                <a:solidFill>
                  <a:srgbClr val="FF0000"/>
                </a:solidFill>
                <a:latin typeface="SimSun" panose="02010600030101010101" pitchFamily="2" charset="-122"/>
              </a:rPr>
              <a:t>D,t</a:t>
            </a:r>
            <a:r>
              <a:rPr lang="en-US" altLang="zh-CN" sz="2400" b="1" dirty="0" smtClean="0">
                <a:solidFill>
                  <a:srgbClr val="FF0000"/>
                </a:solidFill>
                <a:latin typeface="SimSun" panose="02010600030101010101" pitchFamily="2" charset="-122"/>
              </a:rPr>
              <a:t>)=B</a:t>
            </a:r>
            <a:r>
              <a:rPr lang="zh-CN" altLang="en-US" sz="2400" b="1" dirty="0" smtClean="0">
                <a:solidFill>
                  <a:srgbClr val="FF0000"/>
                </a:solidFill>
                <a:latin typeface="SimSun" panose="02010600030101010101" pitchFamily="2" charset="-122"/>
              </a:rPr>
              <a:t>；</a:t>
            </a:r>
          </a:p>
          <a:p>
            <a:pPr eaLnBrk="1" hangingPunct="1">
              <a:lnSpc>
                <a:spcPct val="90000"/>
              </a:lnSpc>
              <a:buFont typeface="Monotype Sorts" pitchFamily="2" charset="2"/>
              <a:buNone/>
            </a:pPr>
            <a:r>
              <a:rPr lang="zh-CN" altLang="en-US" sz="2400" b="1" dirty="0" smtClean="0">
                <a:solidFill>
                  <a:srgbClr val="FF0000"/>
                </a:solidFill>
                <a:latin typeface="SimSun" panose="02010600030101010101" pitchFamily="2" charset="-122"/>
              </a:rPr>
              <a:t>  对</a:t>
            </a:r>
            <a:r>
              <a:rPr lang="en-US" altLang="zh-CN" sz="2400" b="1" dirty="0" smtClean="0">
                <a:solidFill>
                  <a:srgbClr val="FF0000"/>
                </a:solidFill>
                <a:latin typeface="SimSun" panose="02010600030101010101" pitchFamily="2" charset="-122"/>
              </a:rPr>
              <a:t>G</a:t>
            </a:r>
            <a:r>
              <a:rPr lang="zh-CN" altLang="en-US" sz="2400" b="1" dirty="0" smtClean="0">
                <a:solidFill>
                  <a:srgbClr val="FF0000"/>
                </a:solidFill>
                <a:latin typeface="SimSun" panose="02010600030101010101" pitchFamily="2" charset="-122"/>
              </a:rPr>
              <a:t>中形如</a:t>
            </a:r>
            <a:r>
              <a:rPr lang="en-US" altLang="zh-CN" sz="2400" b="1" dirty="0" err="1" smtClean="0">
                <a:solidFill>
                  <a:srgbClr val="FF0000"/>
                </a:solidFill>
                <a:latin typeface="SimSun" panose="02010600030101010101" pitchFamily="2" charset="-122"/>
              </a:rPr>
              <a:t>D→t</a:t>
            </a:r>
            <a:r>
              <a:rPr lang="zh-CN" altLang="en-US" sz="2400" b="1" dirty="0" smtClean="0">
                <a:solidFill>
                  <a:srgbClr val="FF0000"/>
                </a:solidFill>
                <a:latin typeface="SimSun" panose="02010600030101010101" pitchFamily="2" charset="-122"/>
              </a:rPr>
              <a:t>的产生式， </a:t>
            </a:r>
            <a:r>
              <a:rPr lang="en-US" altLang="zh-CN" sz="2400" b="1" dirty="0" smtClean="0">
                <a:solidFill>
                  <a:srgbClr val="FF0000"/>
                </a:solidFill>
                <a:latin typeface="SimSun" panose="02010600030101010101" pitchFamily="2" charset="-122"/>
              </a:rPr>
              <a:t>t</a:t>
            </a:r>
            <a:r>
              <a:rPr lang="zh-CN" altLang="en-US" sz="2400" b="1" dirty="0" smtClean="0">
                <a:solidFill>
                  <a:srgbClr val="FF0000"/>
                </a:solidFill>
                <a:latin typeface="SimSun" panose="02010600030101010101" pitchFamily="2" charset="-122"/>
              </a:rPr>
              <a:t>为终结符或</a:t>
            </a:r>
            <a:r>
              <a:rPr lang="en-US" altLang="zh-CN" sz="2400" b="1" dirty="0" err="1" smtClean="0">
                <a:solidFill>
                  <a:srgbClr val="FF0000"/>
                </a:solidFill>
                <a:latin typeface="SimSun" panose="02010600030101010101" pitchFamily="2" charset="-122"/>
              </a:rPr>
              <a:t>ε</a:t>
            </a:r>
            <a:r>
              <a:rPr lang="en-US" altLang="zh-CN" sz="2400" b="1" dirty="0" smtClean="0">
                <a:solidFill>
                  <a:srgbClr val="FF0000"/>
                </a:solidFill>
                <a:latin typeface="SimSun" panose="02010600030101010101" pitchFamily="2" charset="-122"/>
              </a:rPr>
              <a:t>,</a:t>
            </a:r>
            <a:r>
              <a:rPr lang="zh-CN" altLang="en-US" sz="2400" b="1" dirty="0" smtClean="0">
                <a:solidFill>
                  <a:srgbClr val="FF0000"/>
                </a:solidFill>
                <a:latin typeface="SimSun" panose="02010600030101010101" pitchFamily="2" charset="-122"/>
              </a:rPr>
              <a:t>有</a:t>
            </a:r>
            <a:r>
              <a:rPr lang="en-US" altLang="zh-CN" sz="2400" b="1" dirty="0" smtClean="0">
                <a:solidFill>
                  <a:srgbClr val="FF0000"/>
                </a:solidFill>
                <a:latin typeface="SimSun" panose="02010600030101010101" pitchFamily="2" charset="-122"/>
              </a:rPr>
              <a:t>f(</a:t>
            </a:r>
            <a:r>
              <a:rPr lang="en-US" altLang="zh-CN" sz="2400" b="1" dirty="0" err="1" smtClean="0">
                <a:solidFill>
                  <a:srgbClr val="FF0000"/>
                </a:solidFill>
                <a:latin typeface="SimSun" panose="02010600030101010101" pitchFamily="2" charset="-122"/>
              </a:rPr>
              <a:t>D,t</a:t>
            </a:r>
            <a:r>
              <a:rPr lang="en-US" altLang="zh-CN" sz="2400" b="1" dirty="0" smtClean="0">
                <a:solidFill>
                  <a:srgbClr val="FF0000"/>
                </a:solidFill>
                <a:latin typeface="SimSun" panose="02010600030101010101" pitchFamily="2" charset="-122"/>
              </a:rPr>
              <a:t>)=N</a:t>
            </a:r>
          </a:p>
        </p:txBody>
      </p:sp>
      <p:sp>
        <p:nvSpPr>
          <p:cNvPr id="5" name="Rectangle 2"/>
          <p:cNvSpPr txBox="1">
            <a:spLocks noChangeArrowheads="1"/>
          </p:cNvSpPr>
          <p:nvPr/>
        </p:nvSpPr>
        <p:spPr bwMode="auto">
          <a:xfrm>
            <a:off x="957263" y="357188"/>
            <a:ext cx="7543800" cy="714375"/>
          </a:xfrm>
          <a:prstGeom prst="rect">
            <a:avLst/>
          </a:prstGeom>
          <a:noFill/>
          <a:ln w="9525">
            <a:noFill/>
            <a:miter lim="800000"/>
          </a:ln>
        </p:spPr>
        <p:txBody>
          <a:bodyPr anchor="b"/>
          <a:lstStyle/>
          <a:p>
            <a:pPr eaLnBrk="1" hangingPunct="1">
              <a:defRPr/>
            </a:pPr>
            <a:r>
              <a:rPr lang="en-US" altLang="zh-CN" i="0" u="none" kern="0" dirty="0">
                <a:solidFill>
                  <a:schemeClr val="tx2"/>
                </a:solidFill>
                <a:latin typeface="+mj-lt"/>
                <a:ea typeface="+mj-ea"/>
                <a:cs typeface="+mj-cs"/>
              </a:rPr>
              <a:t/>
            </a:r>
            <a:br>
              <a:rPr lang="en-US" altLang="zh-CN" i="0" u="none" kern="0" dirty="0">
                <a:solidFill>
                  <a:schemeClr val="tx2"/>
                </a:solidFill>
                <a:latin typeface="+mj-lt"/>
                <a:ea typeface="+mj-ea"/>
                <a:cs typeface="+mj-cs"/>
              </a:rPr>
            </a:br>
            <a:r>
              <a:rPr lang="en-US" altLang="zh-CN" i="0" u="none" kern="0" dirty="0">
                <a:solidFill>
                  <a:schemeClr val="tx2"/>
                </a:solidFill>
                <a:latin typeface="+mj-lt"/>
                <a:ea typeface="+mj-ea"/>
                <a:cs typeface="+mj-cs"/>
              </a:rPr>
              <a:t>                                                                                </a:t>
            </a:r>
            <a:br>
              <a:rPr lang="en-US" altLang="zh-CN" i="0" u="none" kern="0" dirty="0">
                <a:solidFill>
                  <a:schemeClr val="tx2"/>
                </a:solidFill>
                <a:latin typeface="+mj-lt"/>
                <a:ea typeface="+mj-ea"/>
                <a:cs typeface="+mj-cs"/>
              </a:rPr>
            </a:br>
            <a:r>
              <a:rPr lang="en-US" altLang="zh-CN" i="0" u="none" dirty="0" smtClean="0"/>
              <a:t> 3.4</a:t>
            </a:r>
            <a:r>
              <a:rPr lang="zh-CN" altLang="en-US" i="0" u="none" kern="0" dirty="0" smtClean="0">
                <a:solidFill>
                  <a:schemeClr val="tx2"/>
                </a:solidFill>
                <a:latin typeface="+mj-lt"/>
                <a:ea typeface="+mj-ea"/>
                <a:cs typeface="+mj-cs"/>
              </a:rPr>
              <a:t>自动机</a:t>
            </a:r>
            <a:r>
              <a:rPr lang="zh-CN" altLang="en-US" i="0" u="none" kern="0" dirty="0">
                <a:solidFill>
                  <a:schemeClr val="tx2"/>
                </a:solidFill>
                <a:latin typeface="+mj-lt"/>
                <a:ea typeface="+mj-ea"/>
                <a:cs typeface="+mj-cs"/>
              </a:rPr>
              <a:t>与</a:t>
            </a:r>
            <a:r>
              <a:rPr lang="en-US" altLang="zh-CN" i="0" u="none" kern="0" dirty="0">
                <a:solidFill>
                  <a:schemeClr val="tx2"/>
                </a:solidFill>
                <a:latin typeface="+mj-lt"/>
                <a:ea typeface="+mj-ea"/>
                <a:cs typeface="+mj-cs"/>
              </a:rPr>
              <a:t>3</a:t>
            </a:r>
            <a:r>
              <a:rPr lang="zh-CN" altLang="en-US" i="0" u="none" kern="0" dirty="0" smtClean="0">
                <a:solidFill>
                  <a:schemeClr val="tx2"/>
                </a:solidFill>
                <a:latin typeface="+mj-lt"/>
                <a:ea typeface="+mj-ea"/>
                <a:cs typeface="+mj-cs"/>
              </a:rPr>
              <a:t>型</a:t>
            </a:r>
            <a:r>
              <a:rPr lang="en-US" altLang="zh-CN" i="0" u="none" kern="0" dirty="0" smtClean="0">
                <a:solidFill>
                  <a:schemeClr val="tx2"/>
                </a:solidFill>
                <a:latin typeface="+mj-lt"/>
                <a:ea typeface="+mj-ea"/>
                <a:cs typeface="+mj-cs"/>
              </a:rPr>
              <a:t>(</a:t>
            </a:r>
            <a:r>
              <a:rPr lang="zh-CN" altLang="en-US" i="0" u="none" kern="0" dirty="0" smtClean="0">
                <a:solidFill>
                  <a:schemeClr val="tx2"/>
                </a:solidFill>
                <a:latin typeface="+mj-lt"/>
                <a:ea typeface="+mj-ea"/>
                <a:cs typeface="+mj-cs"/>
              </a:rPr>
              <a:t>正规</a:t>
            </a:r>
            <a:r>
              <a:rPr lang="en-US" altLang="zh-CN" i="0" u="none" kern="0" dirty="0" smtClean="0">
                <a:solidFill>
                  <a:schemeClr val="tx2"/>
                </a:solidFill>
                <a:latin typeface="+mj-lt"/>
                <a:ea typeface="+mj-ea"/>
                <a:cs typeface="+mj-cs"/>
              </a:rPr>
              <a:t>)</a:t>
            </a:r>
            <a:r>
              <a:rPr lang="zh-CN" altLang="en-US" i="0" u="none" kern="0" dirty="0" smtClean="0">
                <a:solidFill>
                  <a:schemeClr val="tx2"/>
                </a:solidFill>
                <a:latin typeface="+mj-lt"/>
                <a:ea typeface="+mj-ea"/>
                <a:cs typeface="+mj-cs"/>
              </a:rPr>
              <a:t>文法</a:t>
            </a:r>
            <a:endParaRPr lang="en-US" altLang="zh-CN" i="0" u="none" kern="0" dirty="0">
              <a:solidFill>
                <a:schemeClr val="tx2"/>
              </a:solidFill>
              <a:latin typeface="+mj-lt"/>
              <a:ea typeface="+mj-ea"/>
              <a:cs typeface="+mj-cs"/>
            </a:endParaRP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6"/>
          <p:cNvSpPr>
            <a:spLocks noGrp="1"/>
          </p:cNvSpPr>
          <p:nvPr>
            <p:ph type="sldNum" sz="quarter" idx="12"/>
          </p:nvPr>
        </p:nvSpPr>
        <p:spPr>
          <a:noFill/>
        </p:spPr>
        <p:txBody>
          <a:bodyPr/>
          <a:lstStyle/>
          <a:p>
            <a:fld id="{B179C5D0-E045-42C4-8D0C-882AE3C9404A}" type="slidenum">
              <a:rPr lang="en-US" altLang="zh-CN" smtClean="0"/>
              <a:t>48</a:t>
            </a:fld>
            <a:endParaRPr lang="en-US" altLang="zh-CN" smtClean="0"/>
          </a:p>
        </p:txBody>
      </p:sp>
      <p:sp>
        <p:nvSpPr>
          <p:cNvPr id="50179" name="Rectangle 1026"/>
          <p:cNvSpPr>
            <a:spLocks noGrp="1" noChangeArrowheads="1"/>
          </p:cNvSpPr>
          <p:nvPr>
            <p:ph type="title"/>
          </p:nvPr>
        </p:nvSpPr>
        <p:spPr>
          <a:xfrm>
            <a:off x="1514475" y="228600"/>
            <a:ext cx="7772400" cy="1143000"/>
          </a:xfrm>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0180" name="Rectangle 1027"/>
          <p:cNvSpPr>
            <a:spLocks noGrp="1" noChangeArrowheads="1"/>
          </p:cNvSpPr>
          <p:nvPr>
            <p:ph type="body" sz="half" idx="1"/>
          </p:nvPr>
        </p:nvSpPr>
        <p:spPr>
          <a:xfrm>
            <a:off x="1071563" y="1885950"/>
            <a:ext cx="3200400" cy="4171950"/>
          </a:xfrm>
        </p:spPr>
        <p:txBody>
          <a:bodyPr/>
          <a:lstStyle/>
          <a:p>
            <a:pPr eaLnBrk="1" hangingPunct="1">
              <a:buFont typeface="Monotype Sorts" pitchFamily="2" charset="2"/>
              <a:buNone/>
            </a:pPr>
            <a:r>
              <a:rPr lang="en-US" altLang="zh-CN" sz="2800" smtClean="0"/>
              <a:t>G</a:t>
            </a:r>
            <a:r>
              <a:rPr lang="zh-CN" altLang="en-US" sz="2800" smtClean="0"/>
              <a:t>［Ｓ］：</a:t>
            </a:r>
          </a:p>
          <a:p>
            <a:pPr eaLnBrk="1" hangingPunct="1">
              <a:buFont typeface="Monotype Sorts" pitchFamily="2" charset="2"/>
              <a:buNone/>
            </a:pPr>
            <a:r>
              <a:rPr lang="zh-CN" altLang="en-US" sz="2800" smtClean="0"/>
              <a:t>       </a:t>
            </a:r>
            <a:r>
              <a:rPr lang="en-US" altLang="zh-CN" sz="2800" smtClean="0"/>
              <a:t>S→aA|bB</a:t>
            </a:r>
            <a:endParaRPr lang="en-US" altLang="zh-CN" sz="2800" smtClean="0">
              <a:cs typeface="Times New Roman" panose="02020603050405020304" pitchFamily="18" charset="0"/>
            </a:endParaRPr>
          </a:p>
          <a:p>
            <a:pPr eaLnBrk="1" hangingPunct="1">
              <a:buFont typeface="Monotype Sorts" pitchFamily="2" charset="2"/>
              <a:buNone/>
            </a:pPr>
            <a:r>
              <a:rPr lang="en-US" altLang="zh-CN" sz="2800" smtClean="0"/>
              <a:t>      </a:t>
            </a:r>
            <a:r>
              <a:rPr lang="en-US" altLang="zh-CN" sz="2800" smtClean="0">
                <a:latin typeface="Arial" panose="020B0604020202020204" pitchFamily="34" charset="0"/>
                <a:cs typeface="Arial" panose="020B0604020202020204" pitchFamily="34" charset="0"/>
              </a:rPr>
              <a:t>A</a:t>
            </a:r>
            <a:r>
              <a:rPr lang="en-US" altLang="zh-CN" sz="2800" smtClean="0"/>
              <a:t>→bB|aD|a</a:t>
            </a:r>
            <a:endParaRPr lang="en-US" altLang="zh-CN" sz="2800" smtClean="0">
              <a:cs typeface="Times New Roman" panose="02020603050405020304" pitchFamily="18" charset="0"/>
            </a:endParaRPr>
          </a:p>
          <a:p>
            <a:pPr eaLnBrk="1" hangingPunct="1">
              <a:buFont typeface="Monotype Sorts" pitchFamily="2" charset="2"/>
              <a:buNone/>
            </a:pPr>
            <a:r>
              <a:rPr lang="en-US" altLang="zh-CN" sz="2800" smtClean="0"/>
              <a:t>      B→aA|bD|b</a:t>
            </a:r>
          </a:p>
          <a:p>
            <a:pPr eaLnBrk="1" hangingPunct="1">
              <a:buFont typeface="Monotype Sorts" pitchFamily="2" charset="2"/>
              <a:buNone/>
            </a:pPr>
            <a:r>
              <a:rPr lang="en-US" altLang="zh-CN" sz="2800" smtClean="0"/>
              <a:t>      D→aD|bD|a|b</a:t>
            </a:r>
          </a:p>
        </p:txBody>
      </p:sp>
      <p:sp>
        <p:nvSpPr>
          <p:cNvPr id="50181" name="Rectangle 2048"/>
          <p:cNvSpPr>
            <a:spLocks noGrp="1" noChangeArrowheads="1" noTextEdit="1"/>
          </p:cNvSpPr>
          <p:nvPr>
            <p:ph type="chart" sz="half" idx="2"/>
          </p:nvPr>
        </p:nvSpPr>
        <p:spPr>
          <a:xfrm>
            <a:off x="3714750" y="2209800"/>
            <a:ext cx="4953000" cy="2933700"/>
          </a:xfrm>
        </p:spPr>
      </p:sp>
      <p:sp>
        <p:nvSpPr>
          <p:cNvPr id="34822" name="Oval 1053"/>
          <p:cNvSpPr>
            <a:spLocks noChangeArrowheads="1"/>
          </p:cNvSpPr>
          <p:nvPr/>
        </p:nvSpPr>
        <p:spPr bwMode="auto">
          <a:xfrm>
            <a:off x="5507038" y="3276600"/>
            <a:ext cx="398462" cy="349250"/>
          </a:xfrm>
          <a:prstGeom prst="ellipse">
            <a:avLst/>
          </a:prstGeom>
          <a:solidFill>
            <a:schemeClr val="tx2">
              <a:lumMod val="20000"/>
              <a:lumOff val="80000"/>
              <a:alpha val="97000"/>
            </a:schemeClr>
          </a:solidFill>
          <a:ln w="9525">
            <a:solidFill>
              <a:schemeClr val="tx1"/>
            </a:solidFill>
            <a:round/>
          </a:ln>
        </p:spPr>
        <p:txBody>
          <a:bodyPr wrap="none" anchor="ctr"/>
          <a:lstStyle/>
          <a:p>
            <a:pPr algn="ctr" eaLnBrk="1" hangingPunct="1">
              <a:defRPr/>
            </a:pPr>
            <a:r>
              <a:rPr lang="en-US" altLang="zh-CN" u="none" dirty="0"/>
              <a:t>B</a:t>
            </a:r>
          </a:p>
        </p:txBody>
      </p:sp>
      <p:sp>
        <p:nvSpPr>
          <p:cNvPr id="34823" name="Oval 1054"/>
          <p:cNvSpPr>
            <a:spLocks noChangeArrowheads="1"/>
          </p:cNvSpPr>
          <p:nvPr/>
        </p:nvSpPr>
        <p:spPr bwMode="auto">
          <a:xfrm>
            <a:off x="5507038" y="2179638"/>
            <a:ext cx="398462" cy="349250"/>
          </a:xfrm>
          <a:prstGeom prst="ellipse">
            <a:avLst/>
          </a:prstGeom>
          <a:solidFill>
            <a:schemeClr val="tx2">
              <a:lumMod val="20000"/>
              <a:lumOff val="80000"/>
            </a:schemeClr>
          </a:solidFill>
          <a:ln w="9525">
            <a:solidFill>
              <a:schemeClr val="tx1"/>
            </a:solidFill>
            <a:round/>
          </a:ln>
        </p:spPr>
        <p:txBody>
          <a:bodyPr wrap="none" anchor="ctr"/>
          <a:lstStyle/>
          <a:p>
            <a:pPr algn="ctr" eaLnBrk="1" hangingPunct="1">
              <a:defRPr/>
            </a:pPr>
            <a:r>
              <a:rPr lang="en-US" altLang="zh-CN" u="none" dirty="0"/>
              <a:t>A</a:t>
            </a:r>
          </a:p>
        </p:txBody>
      </p:sp>
      <p:sp>
        <p:nvSpPr>
          <p:cNvPr id="34824" name="Oval 1055"/>
          <p:cNvSpPr>
            <a:spLocks noChangeArrowheads="1"/>
          </p:cNvSpPr>
          <p:nvPr/>
        </p:nvSpPr>
        <p:spPr bwMode="auto">
          <a:xfrm>
            <a:off x="4586288" y="2770188"/>
            <a:ext cx="395287" cy="349250"/>
          </a:xfrm>
          <a:prstGeom prst="ellipse">
            <a:avLst/>
          </a:prstGeom>
          <a:solidFill>
            <a:schemeClr val="tx2">
              <a:lumMod val="20000"/>
              <a:lumOff val="80000"/>
            </a:schemeClr>
          </a:solidFill>
          <a:ln w="9525">
            <a:solidFill>
              <a:schemeClr val="tx1"/>
            </a:solidFill>
            <a:round/>
          </a:ln>
        </p:spPr>
        <p:txBody>
          <a:bodyPr wrap="none" anchor="ctr"/>
          <a:lstStyle/>
          <a:p>
            <a:pPr algn="ctr" eaLnBrk="1" hangingPunct="1">
              <a:defRPr/>
            </a:pPr>
            <a:r>
              <a:rPr lang="en-US" altLang="zh-CN" u="none" dirty="0"/>
              <a:t>S</a:t>
            </a:r>
          </a:p>
        </p:txBody>
      </p:sp>
      <p:cxnSp>
        <p:nvCxnSpPr>
          <p:cNvPr id="50185" name="AutoShape 1056"/>
          <p:cNvCxnSpPr>
            <a:cxnSpLocks noChangeShapeType="1"/>
            <a:stCxn id="34824" idx="0"/>
            <a:endCxn id="34823" idx="2"/>
          </p:cNvCxnSpPr>
          <p:nvPr/>
        </p:nvCxnSpPr>
        <p:spPr bwMode="auto">
          <a:xfrm rot="-5400000">
            <a:off x="4937919" y="2201069"/>
            <a:ext cx="415925" cy="722313"/>
          </a:xfrm>
          <a:prstGeom prst="curvedConnector2">
            <a:avLst/>
          </a:prstGeom>
          <a:noFill/>
          <a:ln w="9525">
            <a:solidFill>
              <a:schemeClr val="tx1"/>
            </a:solidFill>
            <a:round/>
            <a:tailEnd type="triangle" w="med" len="med"/>
          </a:ln>
        </p:spPr>
      </p:cxnSp>
      <p:cxnSp>
        <p:nvCxnSpPr>
          <p:cNvPr id="50186" name="AutoShape 1057"/>
          <p:cNvCxnSpPr>
            <a:cxnSpLocks noChangeShapeType="1"/>
            <a:stCxn id="34824" idx="4"/>
            <a:endCxn id="34822" idx="2"/>
          </p:cNvCxnSpPr>
          <p:nvPr/>
        </p:nvCxnSpPr>
        <p:spPr bwMode="auto">
          <a:xfrm rot="16200000" flipH="1">
            <a:off x="4979988" y="2924175"/>
            <a:ext cx="331787" cy="722313"/>
          </a:xfrm>
          <a:prstGeom prst="curvedConnector2">
            <a:avLst/>
          </a:prstGeom>
          <a:noFill/>
          <a:ln w="9525">
            <a:solidFill>
              <a:schemeClr val="tx1"/>
            </a:solidFill>
            <a:round/>
            <a:tailEnd type="triangle" w="med" len="med"/>
          </a:ln>
        </p:spPr>
      </p:cxnSp>
      <p:cxnSp>
        <p:nvCxnSpPr>
          <p:cNvPr id="50187" name="AutoShape 1058"/>
          <p:cNvCxnSpPr>
            <a:cxnSpLocks noChangeShapeType="1"/>
            <a:stCxn id="34822" idx="7"/>
            <a:endCxn id="34823" idx="5"/>
          </p:cNvCxnSpPr>
          <p:nvPr/>
        </p:nvCxnSpPr>
        <p:spPr bwMode="auto">
          <a:xfrm rot="-5400000">
            <a:off x="5422107" y="2902744"/>
            <a:ext cx="849312" cy="0"/>
          </a:xfrm>
          <a:prstGeom prst="straightConnector1">
            <a:avLst/>
          </a:prstGeom>
          <a:noFill/>
          <a:ln w="9525">
            <a:solidFill>
              <a:schemeClr val="tx1"/>
            </a:solidFill>
            <a:round/>
            <a:tailEnd type="triangle" w="med" len="med"/>
          </a:ln>
        </p:spPr>
      </p:cxnSp>
      <p:cxnSp>
        <p:nvCxnSpPr>
          <p:cNvPr id="50188" name="AutoShape 1059"/>
          <p:cNvCxnSpPr>
            <a:cxnSpLocks noChangeShapeType="1"/>
            <a:stCxn id="34823" idx="3"/>
            <a:endCxn id="34822" idx="1"/>
          </p:cNvCxnSpPr>
          <p:nvPr/>
        </p:nvCxnSpPr>
        <p:spPr bwMode="auto">
          <a:xfrm rot="5400000">
            <a:off x="5141119" y="2902744"/>
            <a:ext cx="849312" cy="0"/>
          </a:xfrm>
          <a:prstGeom prst="straightConnector1">
            <a:avLst/>
          </a:prstGeom>
          <a:noFill/>
          <a:ln w="9525">
            <a:solidFill>
              <a:schemeClr val="tx1"/>
            </a:solidFill>
            <a:round/>
            <a:tailEnd type="triangle" w="med" len="med"/>
          </a:ln>
        </p:spPr>
      </p:cxnSp>
      <p:cxnSp>
        <p:nvCxnSpPr>
          <p:cNvPr id="50189" name="AutoShape 1060"/>
          <p:cNvCxnSpPr>
            <a:cxnSpLocks noChangeShapeType="1"/>
            <a:stCxn id="34822" idx="6"/>
          </p:cNvCxnSpPr>
          <p:nvPr/>
        </p:nvCxnSpPr>
        <p:spPr bwMode="auto">
          <a:xfrm>
            <a:off x="5905500" y="3451225"/>
            <a:ext cx="876300" cy="0"/>
          </a:xfrm>
          <a:prstGeom prst="straightConnector1">
            <a:avLst/>
          </a:prstGeom>
          <a:noFill/>
          <a:ln w="9525">
            <a:solidFill>
              <a:schemeClr val="tx1"/>
            </a:solidFill>
            <a:round/>
            <a:tailEnd type="triangle" w="med" len="med"/>
          </a:ln>
        </p:spPr>
      </p:cxnSp>
      <p:cxnSp>
        <p:nvCxnSpPr>
          <p:cNvPr id="50190" name="AutoShape 1061"/>
          <p:cNvCxnSpPr>
            <a:cxnSpLocks noChangeShapeType="1"/>
          </p:cNvCxnSpPr>
          <p:nvPr/>
        </p:nvCxnSpPr>
        <p:spPr bwMode="auto">
          <a:xfrm rot="16200000" flipH="1">
            <a:off x="6978650" y="3435350"/>
            <a:ext cx="1588" cy="280988"/>
          </a:xfrm>
          <a:prstGeom prst="curvedConnector3">
            <a:avLst>
              <a:gd name="adj1" fmla="val 17600009"/>
            </a:avLst>
          </a:prstGeom>
          <a:noFill/>
          <a:ln w="9525">
            <a:solidFill>
              <a:schemeClr val="tx1"/>
            </a:solidFill>
            <a:round/>
            <a:tailEnd type="triangle" w="med" len="med"/>
          </a:ln>
        </p:spPr>
      </p:cxnSp>
      <p:sp>
        <p:nvSpPr>
          <p:cNvPr id="50191" name="Text Box 1062"/>
          <p:cNvSpPr txBox="1">
            <a:spLocks noChangeArrowheads="1"/>
          </p:cNvSpPr>
          <p:nvPr/>
        </p:nvSpPr>
        <p:spPr bwMode="auto">
          <a:xfrm>
            <a:off x="4800600" y="2133600"/>
            <a:ext cx="390525" cy="584200"/>
          </a:xfrm>
          <a:prstGeom prst="rect">
            <a:avLst/>
          </a:prstGeom>
          <a:noFill/>
          <a:ln w="9525">
            <a:noFill/>
            <a:miter lim="800000"/>
          </a:ln>
        </p:spPr>
        <p:txBody>
          <a:bodyPr wrap="none" anchor="ctr">
            <a:spAutoFit/>
          </a:bodyPr>
          <a:lstStyle/>
          <a:p>
            <a:pPr algn="ctr" eaLnBrk="1" hangingPunct="1"/>
            <a:r>
              <a:rPr lang="en-US" altLang="zh-CN" u="none"/>
              <a:t>a</a:t>
            </a:r>
          </a:p>
        </p:txBody>
      </p:sp>
      <p:sp>
        <p:nvSpPr>
          <p:cNvPr id="50192" name="Text Box 1063"/>
          <p:cNvSpPr txBox="1">
            <a:spLocks noChangeArrowheads="1"/>
          </p:cNvSpPr>
          <p:nvPr/>
        </p:nvSpPr>
        <p:spPr bwMode="auto">
          <a:xfrm>
            <a:off x="5748338" y="2593975"/>
            <a:ext cx="390525" cy="584200"/>
          </a:xfrm>
          <a:prstGeom prst="rect">
            <a:avLst/>
          </a:prstGeom>
          <a:noFill/>
          <a:ln w="9525">
            <a:noFill/>
            <a:miter lim="800000"/>
          </a:ln>
        </p:spPr>
        <p:txBody>
          <a:bodyPr wrap="none" anchor="ctr">
            <a:spAutoFit/>
          </a:bodyPr>
          <a:lstStyle/>
          <a:p>
            <a:pPr algn="ctr" eaLnBrk="1" hangingPunct="1"/>
            <a:r>
              <a:rPr lang="en-US" altLang="zh-CN" u="none"/>
              <a:t>a</a:t>
            </a:r>
          </a:p>
        </p:txBody>
      </p:sp>
      <p:sp>
        <p:nvSpPr>
          <p:cNvPr id="50193" name="Text Box 1064"/>
          <p:cNvSpPr txBox="1">
            <a:spLocks noChangeArrowheads="1"/>
          </p:cNvSpPr>
          <p:nvPr/>
        </p:nvSpPr>
        <p:spPr bwMode="auto">
          <a:xfrm>
            <a:off x="6265863" y="2311400"/>
            <a:ext cx="390525" cy="584200"/>
          </a:xfrm>
          <a:prstGeom prst="rect">
            <a:avLst/>
          </a:prstGeom>
          <a:noFill/>
          <a:ln w="9525">
            <a:noFill/>
            <a:miter lim="800000"/>
          </a:ln>
        </p:spPr>
        <p:txBody>
          <a:bodyPr wrap="none" anchor="ctr">
            <a:spAutoFit/>
          </a:bodyPr>
          <a:lstStyle/>
          <a:p>
            <a:pPr algn="ctr" eaLnBrk="1" hangingPunct="1"/>
            <a:r>
              <a:rPr lang="en-US" altLang="zh-CN" u="none"/>
              <a:t>a</a:t>
            </a:r>
          </a:p>
        </p:txBody>
      </p:sp>
      <p:sp>
        <p:nvSpPr>
          <p:cNvPr id="50194" name="Text Box 1065"/>
          <p:cNvSpPr txBox="1">
            <a:spLocks noChangeArrowheads="1"/>
          </p:cNvSpPr>
          <p:nvPr/>
        </p:nvSpPr>
        <p:spPr bwMode="auto">
          <a:xfrm>
            <a:off x="4953000" y="3249613"/>
            <a:ext cx="381000" cy="584200"/>
          </a:xfrm>
          <a:prstGeom prst="rect">
            <a:avLst/>
          </a:prstGeom>
          <a:noFill/>
          <a:ln w="9525">
            <a:noFill/>
            <a:miter lim="800000"/>
          </a:ln>
        </p:spPr>
        <p:txBody>
          <a:bodyPr anchor="ctr">
            <a:spAutoFit/>
          </a:bodyPr>
          <a:lstStyle/>
          <a:p>
            <a:pPr algn="ctr" eaLnBrk="1" hangingPunct="1"/>
            <a:r>
              <a:rPr lang="en-US" altLang="zh-CN" u="none"/>
              <a:t>b</a:t>
            </a:r>
          </a:p>
        </p:txBody>
      </p:sp>
      <p:sp>
        <p:nvSpPr>
          <p:cNvPr id="50195" name="Text Box 1066"/>
          <p:cNvSpPr txBox="1">
            <a:spLocks noChangeArrowheads="1"/>
          </p:cNvSpPr>
          <p:nvPr/>
        </p:nvSpPr>
        <p:spPr bwMode="auto">
          <a:xfrm>
            <a:off x="5305425" y="2640013"/>
            <a:ext cx="390525" cy="584200"/>
          </a:xfrm>
          <a:prstGeom prst="rect">
            <a:avLst/>
          </a:prstGeom>
          <a:noFill/>
          <a:ln w="9525">
            <a:noFill/>
            <a:miter lim="800000"/>
          </a:ln>
        </p:spPr>
        <p:txBody>
          <a:bodyPr wrap="none" anchor="ctr">
            <a:spAutoFit/>
          </a:bodyPr>
          <a:lstStyle/>
          <a:p>
            <a:pPr algn="ctr" eaLnBrk="1" hangingPunct="1"/>
            <a:r>
              <a:rPr lang="en-US" altLang="zh-CN" u="none"/>
              <a:t>b</a:t>
            </a:r>
          </a:p>
        </p:txBody>
      </p:sp>
      <p:sp>
        <p:nvSpPr>
          <p:cNvPr id="50196" name="Text Box 1067"/>
          <p:cNvSpPr txBox="1">
            <a:spLocks noChangeArrowheads="1"/>
          </p:cNvSpPr>
          <p:nvPr/>
        </p:nvSpPr>
        <p:spPr bwMode="auto">
          <a:xfrm>
            <a:off x="6270625" y="3333750"/>
            <a:ext cx="390525" cy="584200"/>
          </a:xfrm>
          <a:prstGeom prst="rect">
            <a:avLst/>
          </a:prstGeom>
          <a:noFill/>
          <a:ln w="9525">
            <a:noFill/>
            <a:miter lim="800000"/>
          </a:ln>
        </p:spPr>
        <p:txBody>
          <a:bodyPr wrap="none" anchor="ctr">
            <a:spAutoFit/>
          </a:bodyPr>
          <a:lstStyle/>
          <a:p>
            <a:pPr algn="ctr" eaLnBrk="1" hangingPunct="1"/>
            <a:r>
              <a:rPr lang="en-US" altLang="zh-CN" u="none"/>
              <a:t>b</a:t>
            </a:r>
          </a:p>
        </p:txBody>
      </p:sp>
      <p:sp>
        <p:nvSpPr>
          <p:cNvPr id="50197" name="Text Box 1068"/>
          <p:cNvSpPr txBox="1">
            <a:spLocks noChangeArrowheads="1"/>
          </p:cNvSpPr>
          <p:nvPr/>
        </p:nvSpPr>
        <p:spPr bwMode="auto">
          <a:xfrm>
            <a:off x="6781800" y="3629025"/>
            <a:ext cx="696913" cy="584200"/>
          </a:xfrm>
          <a:prstGeom prst="rect">
            <a:avLst/>
          </a:prstGeom>
          <a:noFill/>
          <a:ln w="9525">
            <a:noFill/>
            <a:miter lim="800000"/>
          </a:ln>
        </p:spPr>
        <p:txBody>
          <a:bodyPr wrap="none" anchor="ctr">
            <a:spAutoFit/>
          </a:bodyPr>
          <a:lstStyle/>
          <a:p>
            <a:pPr algn="ctr" eaLnBrk="1" hangingPunct="1"/>
            <a:r>
              <a:rPr lang="en-US" altLang="zh-CN" u="none"/>
              <a:t>a,b</a:t>
            </a:r>
          </a:p>
        </p:txBody>
      </p:sp>
      <p:cxnSp>
        <p:nvCxnSpPr>
          <p:cNvPr id="50198" name="AutoShape 1069"/>
          <p:cNvCxnSpPr>
            <a:cxnSpLocks noChangeShapeType="1"/>
          </p:cNvCxnSpPr>
          <p:nvPr/>
        </p:nvCxnSpPr>
        <p:spPr bwMode="auto">
          <a:xfrm>
            <a:off x="7239000" y="3505200"/>
            <a:ext cx="795338" cy="0"/>
          </a:xfrm>
          <a:prstGeom prst="straightConnector1">
            <a:avLst/>
          </a:prstGeom>
          <a:noFill/>
          <a:ln w="9525">
            <a:solidFill>
              <a:schemeClr val="tx1"/>
            </a:solidFill>
            <a:round/>
            <a:tailEnd type="triangle" w="med" len="med"/>
          </a:ln>
        </p:spPr>
      </p:cxnSp>
      <p:cxnSp>
        <p:nvCxnSpPr>
          <p:cNvPr id="50199" name="AutoShape 1070"/>
          <p:cNvCxnSpPr>
            <a:cxnSpLocks noChangeShapeType="1"/>
            <a:stCxn id="34823" idx="6"/>
          </p:cNvCxnSpPr>
          <p:nvPr/>
        </p:nvCxnSpPr>
        <p:spPr bwMode="auto">
          <a:xfrm>
            <a:off x="5905500" y="2354263"/>
            <a:ext cx="1135063" cy="858837"/>
          </a:xfrm>
          <a:prstGeom prst="curvedConnector3">
            <a:avLst>
              <a:gd name="adj1" fmla="val 50000"/>
            </a:avLst>
          </a:prstGeom>
          <a:noFill/>
          <a:ln w="9525">
            <a:solidFill>
              <a:schemeClr val="tx1"/>
            </a:solidFill>
            <a:round/>
            <a:tailEnd type="triangle" w="med" len="med"/>
          </a:ln>
        </p:spPr>
      </p:cxnSp>
      <p:sp>
        <p:nvSpPr>
          <p:cNvPr id="34840" name="Oval 1071"/>
          <p:cNvSpPr>
            <a:spLocks noChangeArrowheads="1"/>
          </p:cNvSpPr>
          <p:nvPr/>
        </p:nvSpPr>
        <p:spPr bwMode="auto">
          <a:xfrm>
            <a:off x="6781800" y="3200400"/>
            <a:ext cx="381000" cy="371475"/>
          </a:xfrm>
          <a:prstGeom prst="ellipse">
            <a:avLst/>
          </a:prstGeom>
          <a:solidFill>
            <a:schemeClr val="tx2">
              <a:lumMod val="20000"/>
              <a:lumOff val="80000"/>
            </a:schemeClr>
          </a:solidFill>
          <a:ln w="9525">
            <a:solidFill>
              <a:schemeClr val="tx1"/>
            </a:solidFill>
            <a:round/>
          </a:ln>
        </p:spPr>
        <p:txBody>
          <a:bodyPr wrap="none" anchor="ctr"/>
          <a:lstStyle/>
          <a:p>
            <a:pPr algn="ctr" eaLnBrk="1" hangingPunct="1">
              <a:defRPr/>
            </a:pPr>
            <a:r>
              <a:rPr lang="en-US" altLang="zh-CN" u="none" dirty="0"/>
              <a:t>D</a:t>
            </a:r>
          </a:p>
        </p:txBody>
      </p:sp>
      <p:grpSp>
        <p:nvGrpSpPr>
          <p:cNvPr id="50201" name="Group 1072"/>
          <p:cNvGrpSpPr/>
          <p:nvPr/>
        </p:nvGrpSpPr>
        <p:grpSpPr bwMode="auto">
          <a:xfrm>
            <a:off x="8001000" y="3159125"/>
            <a:ext cx="357188" cy="379413"/>
            <a:chOff x="3456" y="2688"/>
            <a:chExt cx="432" cy="432"/>
          </a:xfrm>
        </p:grpSpPr>
        <p:sp>
          <p:nvSpPr>
            <p:cNvPr id="50210" name="Oval 1073"/>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u="none"/>
            </a:p>
          </p:txBody>
        </p:sp>
        <p:sp>
          <p:nvSpPr>
            <p:cNvPr id="34851" name="Oval 1074"/>
            <p:cNvSpPr>
              <a:spLocks noChangeArrowheads="1"/>
            </p:cNvSpPr>
            <p:nvPr/>
          </p:nvSpPr>
          <p:spPr bwMode="auto">
            <a:xfrm>
              <a:off x="3504" y="2737"/>
              <a:ext cx="336" cy="334"/>
            </a:xfrm>
            <a:prstGeom prst="ellipse">
              <a:avLst/>
            </a:prstGeom>
            <a:solidFill>
              <a:schemeClr val="tx2">
                <a:lumMod val="20000"/>
                <a:lumOff val="80000"/>
              </a:schemeClr>
            </a:solidFill>
            <a:ln w="9525">
              <a:solidFill>
                <a:schemeClr val="tx1"/>
              </a:solidFill>
              <a:round/>
            </a:ln>
          </p:spPr>
          <p:txBody>
            <a:bodyPr wrap="none" anchor="ctr"/>
            <a:lstStyle/>
            <a:p>
              <a:pPr algn="ctr" eaLnBrk="1" hangingPunct="1">
                <a:defRPr/>
              </a:pPr>
              <a:r>
                <a:rPr lang="en-US" altLang="zh-CN" u="none" dirty="0"/>
                <a:t>Z</a:t>
              </a:r>
            </a:p>
          </p:txBody>
        </p:sp>
      </p:grpSp>
      <p:cxnSp>
        <p:nvCxnSpPr>
          <p:cNvPr id="50202" name="AutoShape 1078"/>
          <p:cNvCxnSpPr>
            <a:cxnSpLocks noChangeShapeType="1"/>
          </p:cNvCxnSpPr>
          <p:nvPr/>
        </p:nvCxnSpPr>
        <p:spPr bwMode="auto">
          <a:xfrm flipV="1">
            <a:off x="5867400" y="3505200"/>
            <a:ext cx="2214563" cy="11113"/>
          </a:xfrm>
          <a:prstGeom prst="curvedConnector4">
            <a:avLst>
              <a:gd name="adj1" fmla="val 19282"/>
              <a:gd name="adj2" fmla="val -6528574"/>
            </a:avLst>
          </a:prstGeom>
          <a:noFill/>
          <a:ln w="9525">
            <a:solidFill>
              <a:schemeClr val="tx1"/>
            </a:solidFill>
            <a:round/>
            <a:tailEnd type="triangle" w="med" len="med"/>
          </a:ln>
        </p:spPr>
      </p:cxnSp>
      <p:cxnSp>
        <p:nvCxnSpPr>
          <p:cNvPr id="50203" name="AutoShape 1079"/>
          <p:cNvCxnSpPr>
            <a:cxnSpLocks noChangeShapeType="1"/>
            <a:stCxn id="34823" idx="0"/>
            <a:endCxn id="34851" idx="0"/>
          </p:cNvCxnSpPr>
          <p:nvPr/>
        </p:nvCxnSpPr>
        <p:spPr bwMode="auto">
          <a:xfrm rot="16200000" flipH="1">
            <a:off x="6432551" y="1454150"/>
            <a:ext cx="1022350" cy="2473325"/>
          </a:xfrm>
          <a:prstGeom prst="curvedConnector3">
            <a:avLst>
              <a:gd name="adj1" fmla="val -22356"/>
            </a:avLst>
          </a:prstGeom>
          <a:noFill/>
          <a:ln w="9525">
            <a:solidFill>
              <a:schemeClr val="tx1"/>
            </a:solidFill>
            <a:round/>
            <a:tailEnd type="triangle" w="med" len="med"/>
          </a:ln>
        </p:spPr>
      </p:cxnSp>
      <p:sp>
        <p:nvSpPr>
          <p:cNvPr id="50204" name="Text Box 1080"/>
          <p:cNvSpPr txBox="1">
            <a:spLocks noChangeArrowheads="1"/>
          </p:cNvSpPr>
          <p:nvPr/>
        </p:nvSpPr>
        <p:spPr bwMode="auto">
          <a:xfrm>
            <a:off x="7239000" y="2057400"/>
            <a:ext cx="439738" cy="584200"/>
          </a:xfrm>
          <a:prstGeom prst="rect">
            <a:avLst/>
          </a:prstGeom>
          <a:noFill/>
          <a:ln w="9525">
            <a:noFill/>
            <a:miter lim="800000"/>
          </a:ln>
        </p:spPr>
        <p:txBody>
          <a:bodyPr anchor="ctr">
            <a:spAutoFit/>
          </a:bodyPr>
          <a:lstStyle/>
          <a:p>
            <a:pPr algn="ctr" eaLnBrk="1" hangingPunct="1"/>
            <a:r>
              <a:rPr lang="en-US" altLang="zh-CN" u="none"/>
              <a:t>a</a:t>
            </a:r>
          </a:p>
        </p:txBody>
      </p:sp>
      <p:sp>
        <p:nvSpPr>
          <p:cNvPr id="50205" name="Text Box 1081"/>
          <p:cNvSpPr txBox="1">
            <a:spLocks noChangeArrowheads="1"/>
          </p:cNvSpPr>
          <p:nvPr/>
        </p:nvSpPr>
        <p:spPr bwMode="auto">
          <a:xfrm>
            <a:off x="6248400" y="3857625"/>
            <a:ext cx="381000" cy="584200"/>
          </a:xfrm>
          <a:prstGeom prst="rect">
            <a:avLst/>
          </a:prstGeom>
          <a:noFill/>
          <a:ln w="9525">
            <a:noFill/>
            <a:miter lim="800000"/>
          </a:ln>
        </p:spPr>
        <p:txBody>
          <a:bodyPr anchor="ctr">
            <a:spAutoFit/>
          </a:bodyPr>
          <a:lstStyle/>
          <a:p>
            <a:pPr algn="ctr" eaLnBrk="1" hangingPunct="1"/>
            <a:r>
              <a:rPr lang="en-US" altLang="zh-CN" u="none"/>
              <a:t>b</a:t>
            </a:r>
          </a:p>
        </p:txBody>
      </p:sp>
      <p:cxnSp>
        <p:nvCxnSpPr>
          <p:cNvPr id="50206" name="AutoShape 1082"/>
          <p:cNvCxnSpPr>
            <a:cxnSpLocks noChangeShapeType="1"/>
            <a:endCxn id="34851" idx="1"/>
          </p:cNvCxnSpPr>
          <p:nvPr/>
        </p:nvCxnSpPr>
        <p:spPr bwMode="auto">
          <a:xfrm>
            <a:off x="7162800" y="3235325"/>
            <a:ext cx="919163" cy="9525"/>
          </a:xfrm>
          <a:prstGeom prst="curvedConnector4">
            <a:avLst>
              <a:gd name="adj1" fmla="val 47667"/>
              <a:gd name="adj2" fmla="val -316667"/>
            </a:avLst>
          </a:prstGeom>
          <a:noFill/>
          <a:ln w="9525">
            <a:solidFill>
              <a:schemeClr val="tx1"/>
            </a:solidFill>
            <a:round/>
            <a:tailEnd type="triangle" w="med" len="med"/>
          </a:ln>
        </p:spPr>
      </p:cxnSp>
      <p:sp>
        <p:nvSpPr>
          <p:cNvPr id="50207" name="Text Box 1083"/>
          <p:cNvSpPr txBox="1">
            <a:spLocks noChangeArrowheads="1"/>
          </p:cNvSpPr>
          <p:nvPr/>
        </p:nvSpPr>
        <p:spPr bwMode="auto">
          <a:xfrm>
            <a:off x="7391400" y="2790825"/>
            <a:ext cx="381000" cy="584200"/>
          </a:xfrm>
          <a:prstGeom prst="rect">
            <a:avLst/>
          </a:prstGeom>
          <a:noFill/>
          <a:ln w="9525">
            <a:noFill/>
            <a:miter lim="800000"/>
          </a:ln>
        </p:spPr>
        <p:txBody>
          <a:bodyPr anchor="ctr">
            <a:spAutoFit/>
          </a:bodyPr>
          <a:lstStyle/>
          <a:p>
            <a:pPr algn="ctr" eaLnBrk="1" hangingPunct="1"/>
            <a:r>
              <a:rPr lang="en-US" altLang="zh-CN" u="none"/>
              <a:t>a</a:t>
            </a:r>
          </a:p>
        </p:txBody>
      </p:sp>
      <p:sp>
        <p:nvSpPr>
          <p:cNvPr id="50208" name="Text Box 1084"/>
          <p:cNvSpPr txBox="1">
            <a:spLocks noChangeArrowheads="1"/>
          </p:cNvSpPr>
          <p:nvPr/>
        </p:nvSpPr>
        <p:spPr bwMode="auto">
          <a:xfrm>
            <a:off x="7315200" y="3248025"/>
            <a:ext cx="457200" cy="584200"/>
          </a:xfrm>
          <a:prstGeom prst="rect">
            <a:avLst/>
          </a:prstGeom>
          <a:noFill/>
          <a:ln w="9525">
            <a:noFill/>
            <a:miter lim="800000"/>
          </a:ln>
        </p:spPr>
        <p:txBody>
          <a:bodyPr anchor="ctr">
            <a:spAutoFit/>
          </a:bodyPr>
          <a:lstStyle/>
          <a:p>
            <a:pPr algn="ctr" eaLnBrk="1" hangingPunct="1"/>
            <a:r>
              <a:rPr lang="en-US" altLang="zh-CN" u="none"/>
              <a:t>b</a:t>
            </a:r>
          </a:p>
        </p:txBody>
      </p:sp>
      <p:sp>
        <p:nvSpPr>
          <p:cNvPr id="50209" name="Text Box 1086"/>
          <p:cNvSpPr txBox="1">
            <a:spLocks noChangeArrowheads="1"/>
          </p:cNvSpPr>
          <p:nvPr/>
        </p:nvSpPr>
        <p:spPr bwMode="auto">
          <a:xfrm>
            <a:off x="4168775" y="2636838"/>
            <a:ext cx="534988" cy="519112"/>
          </a:xfrm>
          <a:prstGeom prst="rect">
            <a:avLst/>
          </a:prstGeom>
          <a:noFill/>
          <a:ln w="9525">
            <a:noFill/>
            <a:miter lim="800000"/>
          </a:ln>
        </p:spPr>
        <p:txBody>
          <a:bodyPr wrap="none" anchor="ctr">
            <a:spAutoFit/>
          </a:bodyPr>
          <a:lstStyle/>
          <a:p>
            <a:pPr algn="ctr" eaLnBrk="1" hangingPunct="1"/>
            <a:r>
              <a:rPr lang="en-US" altLang="zh-CN" sz="2800">
                <a:sym typeface="Symbol" panose="05050102010706020507" pitchFamily="18" charset="2"/>
              </a:rPr>
              <a:t></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p:spPr>
        <p:txBody>
          <a:bodyPr/>
          <a:lstStyle/>
          <a:p>
            <a:fld id="{DB60B8CB-E462-4EEE-B63C-D49716329C28}" type="slidenum">
              <a:rPr lang="en-US" altLang="zh-CN" smtClean="0"/>
              <a:t>49</a:t>
            </a:fld>
            <a:endParaRPr lang="en-US" altLang="zh-CN" smtClean="0"/>
          </a:p>
        </p:txBody>
      </p:sp>
      <p:sp>
        <p:nvSpPr>
          <p:cNvPr id="51203" name="Rectangle 2"/>
          <p:cNvSpPr>
            <a:spLocks noGrp="1" noChangeArrowheads="1"/>
          </p:cNvSpPr>
          <p:nvPr>
            <p:ph type="title"/>
          </p:nvPr>
        </p:nvSpPr>
        <p:spPr>
          <a:xfrm>
            <a:off x="928688" y="571500"/>
            <a:ext cx="7639050" cy="750888"/>
          </a:xfrm>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1204" name="Rectangle 3"/>
          <p:cNvSpPr>
            <a:spLocks noGrp="1" noChangeArrowheads="1"/>
          </p:cNvSpPr>
          <p:nvPr>
            <p:ph type="body" idx="1"/>
          </p:nvPr>
        </p:nvSpPr>
        <p:spPr/>
        <p:txBody>
          <a:bodyPr/>
          <a:lstStyle/>
          <a:p>
            <a:pPr eaLnBrk="1" hangingPunct="1">
              <a:lnSpc>
                <a:spcPct val="90000"/>
              </a:lnSpc>
              <a:buFont typeface="Monotype Sorts" pitchFamily="2" charset="2"/>
              <a:buNone/>
            </a:pPr>
            <a:r>
              <a:rPr lang="zh-CN" altLang="en-US" b="1" u="sng" smtClean="0"/>
              <a:t>定理</a:t>
            </a:r>
            <a:r>
              <a:rPr lang="zh-CN" altLang="en-US" smtClean="0"/>
              <a:t> </a:t>
            </a:r>
            <a:r>
              <a:rPr lang="zh-CN" altLang="en-US" b="1" smtClean="0">
                <a:latin typeface="SimSun" panose="02010600030101010101" pitchFamily="2" charset="-122"/>
              </a:rPr>
              <a:t>已知一有穷自动机</a:t>
            </a:r>
            <a:r>
              <a:rPr lang="en-US" altLang="zh-CN" b="1" smtClean="0">
                <a:latin typeface="SimSun" panose="02010600030101010101" pitchFamily="2" charset="-122"/>
              </a:rPr>
              <a:t>DFA M= </a:t>
            </a:r>
            <a:r>
              <a:rPr lang="en-US" altLang="zh-CN" sz="2800" b="1" smtClean="0">
                <a:latin typeface="SimSun" panose="02010600030101010101" pitchFamily="2" charset="-122"/>
              </a:rPr>
              <a:t>(K, ∑ , f, A, Z)</a:t>
            </a:r>
            <a:r>
              <a:rPr lang="en-US" altLang="zh-CN" b="1" smtClean="0">
                <a:latin typeface="SimSun" panose="02010600030101010101" pitchFamily="2" charset="-122"/>
              </a:rPr>
              <a:t>,</a:t>
            </a:r>
            <a:r>
              <a:rPr lang="zh-CN" altLang="en-US" b="1" smtClean="0">
                <a:latin typeface="SimSun" panose="02010600030101010101" pitchFamily="2" charset="-122"/>
              </a:rPr>
              <a:t>一定存在一个</a:t>
            </a:r>
            <a:r>
              <a:rPr lang="en-US" altLang="zh-CN" b="1" smtClean="0">
                <a:latin typeface="SimSun" panose="02010600030101010101" pitchFamily="2" charset="-122"/>
              </a:rPr>
              <a:t>3</a:t>
            </a:r>
            <a:r>
              <a:rPr lang="zh-CN" altLang="en-US" b="1" smtClean="0">
                <a:latin typeface="SimSun" panose="02010600030101010101" pitchFamily="2" charset="-122"/>
              </a:rPr>
              <a:t>型文法</a:t>
            </a:r>
            <a:r>
              <a:rPr lang="en-US" altLang="zh-CN" b="1" smtClean="0">
                <a:latin typeface="SimSun" panose="02010600030101010101" pitchFamily="2" charset="-122"/>
              </a:rPr>
              <a:t>G = </a:t>
            </a:r>
            <a:r>
              <a:rPr lang="zh-CN" altLang="en-US" sz="2800" b="1" smtClean="0">
                <a:latin typeface="SimSun" panose="02010600030101010101" pitchFamily="2" charset="-122"/>
              </a:rPr>
              <a:t>（</a:t>
            </a:r>
            <a:r>
              <a:rPr lang="en-US" altLang="zh-CN" sz="2800" b="1" smtClean="0">
                <a:latin typeface="SimSun" panose="02010600030101010101" pitchFamily="2" charset="-122"/>
              </a:rPr>
              <a:t>V</a:t>
            </a:r>
            <a:r>
              <a:rPr lang="en-US" altLang="zh-CN" sz="2800" b="1" baseline="-25000" smtClean="0">
                <a:latin typeface="SimSun" panose="02010600030101010101" pitchFamily="2" charset="-122"/>
              </a:rPr>
              <a:t>N</a:t>
            </a:r>
            <a:r>
              <a:rPr lang="zh-CN" altLang="en-US" sz="2800" b="1" smtClean="0">
                <a:latin typeface="SimSun" panose="02010600030101010101" pitchFamily="2" charset="-122"/>
              </a:rPr>
              <a:t>，</a:t>
            </a:r>
            <a:r>
              <a:rPr lang="en-US" altLang="zh-CN" sz="2800" b="1" smtClean="0">
                <a:latin typeface="SimSun" panose="02010600030101010101" pitchFamily="2" charset="-122"/>
              </a:rPr>
              <a:t>V</a:t>
            </a:r>
            <a:r>
              <a:rPr lang="en-US" altLang="zh-CN" sz="2800" b="1" baseline="-25000" smtClean="0">
                <a:latin typeface="SimSun" panose="02010600030101010101" pitchFamily="2" charset="-122"/>
              </a:rPr>
              <a:t>T</a:t>
            </a:r>
            <a:r>
              <a:rPr lang="zh-CN" altLang="en-US" sz="2800" b="1" smtClean="0">
                <a:latin typeface="SimSun" panose="02010600030101010101" pitchFamily="2" charset="-122"/>
              </a:rPr>
              <a:t>，</a:t>
            </a:r>
            <a:r>
              <a:rPr lang="en-US" altLang="zh-CN" sz="2800" b="1" smtClean="0">
                <a:latin typeface="SimSun" panose="02010600030101010101" pitchFamily="2" charset="-122"/>
              </a:rPr>
              <a:t>P</a:t>
            </a:r>
            <a:r>
              <a:rPr lang="zh-CN" altLang="en-US" sz="2800" b="1" smtClean="0">
                <a:latin typeface="SimSun" panose="02010600030101010101" pitchFamily="2" charset="-122"/>
              </a:rPr>
              <a:t>，</a:t>
            </a:r>
            <a:r>
              <a:rPr lang="en-US" altLang="zh-CN" sz="2800" b="1" smtClean="0">
                <a:latin typeface="SimSun" panose="02010600030101010101" pitchFamily="2" charset="-122"/>
              </a:rPr>
              <a:t>S</a:t>
            </a:r>
            <a:r>
              <a:rPr lang="zh-CN" altLang="en-US" sz="2800" b="1" smtClean="0">
                <a:latin typeface="SimSun" panose="02010600030101010101" pitchFamily="2" charset="-122"/>
              </a:rPr>
              <a:t>）</a:t>
            </a:r>
            <a:r>
              <a:rPr lang="en-US" altLang="zh-CN" b="1" smtClean="0">
                <a:latin typeface="SimSun" panose="02010600030101010101" pitchFamily="2" charset="-122"/>
              </a:rPr>
              <a:t>,</a:t>
            </a:r>
            <a:r>
              <a:rPr lang="zh-CN" altLang="en-US" b="1" smtClean="0">
                <a:latin typeface="SimSun" panose="02010600030101010101" pitchFamily="2" charset="-122"/>
              </a:rPr>
              <a:t>使得</a:t>
            </a:r>
            <a:r>
              <a:rPr lang="en-US" altLang="zh-CN" b="1" smtClean="0">
                <a:latin typeface="SimSun" panose="02010600030101010101" pitchFamily="2" charset="-122"/>
              </a:rPr>
              <a:t>L(G)=L(M)</a:t>
            </a:r>
          </a:p>
          <a:p>
            <a:pPr eaLnBrk="1" hangingPunct="1">
              <a:lnSpc>
                <a:spcPct val="90000"/>
              </a:lnSpc>
              <a:buFont typeface="Monotype Sorts" pitchFamily="2" charset="2"/>
              <a:buNone/>
            </a:pPr>
            <a:endParaRPr lang="en-US" altLang="zh-CN" smtClean="0">
              <a:latin typeface="SimSun" panose="02010600030101010101" pitchFamily="2" charset="-122"/>
            </a:endParaRPr>
          </a:p>
          <a:p>
            <a:pPr eaLnBrk="1" hangingPunct="1">
              <a:lnSpc>
                <a:spcPct val="90000"/>
              </a:lnSpc>
              <a:buFont typeface="Monotype Sorts" pitchFamily="2" charset="2"/>
              <a:buNone/>
            </a:pPr>
            <a:r>
              <a:rPr lang="en-US" altLang="zh-CN" sz="2400" b="1" smtClean="0">
                <a:latin typeface="SimSun" panose="02010600030101010101" pitchFamily="2" charset="-122"/>
              </a:rPr>
              <a:t>G </a:t>
            </a:r>
            <a:r>
              <a:rPr lang="zh-CN" altLang="en-US" sz="2400" b="1" smtClean="0">
                <a:latin typeface="SimSun" panose="02010600030101010101" pitchFamily="2" charset="-122"/>
              </a:rPr>
              <a:t>的定义：</a:t>
            </a:r>
          </a:p>
          <a:p>
            <a:pPr eaLnBrk="1" hangingPunct="1">
              <a:lnSpc>
                <a:spcPct val="90000"/>
              </a:lnSpc>
              <a:buFont typeface="Monotype Sorts" pitchFamily="2" charset="2"/>
              <a:buNone/>
            </a:pPr>
            <a:r>
              <a:rPr lang="en-US" altLang="zh-CN" sz="2400" b="1" smtClean="0">
                <a:latin typeface="Arial" panose="020B0604020202020204" pitchFamily="34" charset="0"/>
              </a:rPr>
              <a:t>·</a:t>
            </a:r>
            <a:r>
              <a:rPr lang="en-US" altLang="zh-CN" sz="2400" b="1" smtClean="0">
                <a:latin typeface="SimSun" panose="02010600030101010101" pitchFamily="2" charset="-122"/>
              </a:rPr>
              <a:t>  V</a:t>
            </a:r>
            <a:r>
              <a:rPr lang="en-US" altLang="zh-CN" sz="2400" b="1" baseline="-25000" smtClean="0">
                <a:latin typeface="SimSun" panose="02010600030101010101" pitchFamily="2" charset="-122"/>
              </a:rPr>
              <a:t>T </a:t>
            </a:r>
            <a:r>
              <a:rPr lang="en-US" altLang="zh-CN" sz="2400" b="1" smtClean="0">
                <a:latin typeface="SimSun" panose="02010600030101010101" pitchFamily="2" charset="-122"/>
              </a:rPr>
              <a:t>=∑            V</a:t>
            </a:r>
            <a:r>
              <a:rPr lang="en-US" altLang="zh-CN" sz="2400" b="1" baseline="-25000" smtClean="0">
                <a:latin typeface="SimSun" panose="02010600030101010101" pitchFamily="2" charset="-122"/>
              </a:rPr>
              <a:t>N</a:t>
            </a:r>
            <a:r>
              <a:rPr lang="en-US" altLang="zh-CN" sz="2400" b="1" smtClean="0">
                <a:latin typeface="SimSun" panose="02010600030101010101" pitchFamily="2" charset="-122"/>
              </a:rPr>
              <a:t>= K</a:t>
            </a:r>
          </a:p>
          <a:p>
            <a:pPr eaLnBrk="1" hangingPunct="1">
              <a:lnSpc>
                <a:spcPct val="90000"/>
              </a:lnSpc>
              <a:buFont typeface="Monotype Sorts" pitchFamily="2" charset="2"/>
              <a:buNone/>
            </a:pPr>
            <a:r>
              <a:rPr lang="en-US" altLang="zh-CN" sz="2400" b="1" smtClean="0">
                <a:latin typeface="Arial" panose="020B0604020202020204" pitchFamily="34" charset="0"/>
              </a:rPr>
              <a:t>·</a:t>
            </a:r>
            <a:r>
              <a:rPr lang="en-US" altLang="zh-CN" sz="2400" b="1" smtClean="0">
                <a:latin typeface="SimSun" panose="02010600030101010101" pitchFamily="2" charset="-122"/>
              </a:rPr>
              <a:t>  S = A</a:t>
            </a:r>
          </a:p>
          <a:p>
            <a:pPr eaLnBrk="1" hangingPunct="1">
              <a:lnSpc>
                <a:spcPct val="90000"/>
              </a:lnSpc>
              <a:buFont typeface="Monotype Sorts" pitchFamily="2" charset="2"/>
              <a:buNone/>
            </a:pPr>
            <a:r>
              <a:rPr lang="en-US" altLang="zh-CN" sz="2400" b="1" smtClean="0">
                <a:latin typeface="Arial" panose="020B0604020202020204" pitchFamily="34" charset="0"/>
              </a:rPr>
              <a:t>·</a:t>
            </a:r>
            <a:r>
              <a:rPr lang="en-US" altLang="zh-CN" sz="2400" b="1" smtClean="0">
                <a:latin typeface="SimSun" panose="02010600030101010101" pitchFamily="2" charset="-122"/>
              </a:rPr>
              <a:t> </a:t>
            </a:r>
            <a:r>
              <a:rPr lang="zh-CN" altLang="en-US" sz="2400" b="1" smtClean="0">
                <a:latin typeface="SimSun" panose="02010600030101010101" pitchFamily="2" charset="-122"/>
              </a:rPr>
              <a:t>若 </a:t>
            </a:r>
            <a:r>
              <a:rPr lang="en-US" altLang="zh-CN" sz="2400" b="1" smtClean="0">
                <a:latin typeface="SimSun" panose="02010600030101010101" pitchFamily="2" charset="-122"/>
              </a:rPr>
              <a:t>f(D,t)=B </a:t>
            </a:r>
            <a:r>
              <a:rPr lang="zh-CN" altLang="en-US" sz="2400" b="1" smtClean="0">
                <a:latin typeface="SimSun" panose="02010600030101010101" pitchFamily="2" charset="-122"/>
              </a:rPr>
              <a:t>，则</a:t>
            </a:r>
            <a:r>
              <a:rPr lang="en-US" altLang="zh-CN" sz="2400" b="1" smtClean="0">
                <a:latin typeface="SimSun" panose="02010600030101010101" pitchFamily="2" charset="-122"/>
              </a:rPr>
              <a:t>D→tB</a:t>
            </a:r>
            <a:r>
              <a:rPr lang="zh-CN" altLang="en-US" sz="2400" b="1" smtClean="0">
                <a:latin typeface="SimSun" panose="02010600030101010101" pitchFamily="2" charset="-122"/>
              </a:rPr>
              <a:t>在</a:t>
            </a:r>
            <a:r>
              <a:rPr lang="en-US" altLang="zh-CN" sz="2400" b="1" smtClean="0">
                <a:latin typeface="SimSun" panose="02010600030101010101" pitchFamily="2" charset="-122"/>
              </a:rPr>
              <a:t>P</a:t>
            </a:r>
            <a:r>
              <a:rPr lang="zh-CN" altLang="en-US" sz="2400" b="1" smtClean="0">
                <a:latin typeface="SimSun" panose="02010600030101010101" pitchFamily="2" charset="-122"/>
              </a:rPr>
              <a:t>中  </a:t>
            </a:r>
          </a:p>
          <a:p>
            <a:pPr eaLnBrk="1" hangingPunct="1">
              <a:lnSpc>
                <a:spcPct val="90000"/>
              </a:lnSpc>
              <a:buFont typeface="Monotype Sorts" pitchFamily="2" charset="2"/>
              <a:buNone/>
            </a:pPr>
            <a:r>
              <a:rPr lang="zh-CN" altLang="en-US" sz="2400" b="1" smtClean="0">
                <a:latin typeface="SimSun" panose="02010600030101010101" pitchFamily="2" charset="-122"/>
              </a:rPr>
              <a:t>  若 </a:t>
            </a:r>
            <a:r>
              <a:rPr lang="en-US" altLang="zh-CN" sz="2400" b="1" smtClean="0">
                <a:latin typeface="SimSun" panose="02010600030101010101" pitchFamily="2" charset="-122"/>
              </a:rPr>
              <a:t>f(D,t)=B </a:t>
            </a:r>
            <a:r>
              <a:rPr lang="zh-CN" altLang="en-US" sz="2400" b="1" smtClean="0">
                <a:latin typeface="SimSun" panose="02010600030101010101" pitchFamily="2" charset="-122"/>
              </a:rPr>
              <a:t>，且</a:t>
            </a:r>
            <a:r>
              <a:rPr lang="en-US" altLang="zh-CN" sz="2400" b="1" smtClean="0">
                <a:latin typeface="SimSun" panose="02010600030101010101" pitchFamily="2" charset="-122"/>
              </a:rPr>
              <a:t>B</a:t>
            </a:r>
            <a:r>
              <a:rPr lang="zh-CN" altLang="en-US" sz="2400" b="1" smtClean="0">
                <a:latin typeface="SimSun" panose="02010600030101010101" pitchFamily="2" charset="-122"/>
              </a:rPr>
              <a:t>在</a:t>
            </a:r>
            <a:r>
              <a:rPr lang="en-US" altLang="zh-CN" sz="2400" b="1" smtClean="0">
                <a:latin typeface="SimSun" panose="02010600030101010101" pitchFamily="2" charset="-122"/>
              </a:rPr>
              <a:t>Z</a:t>
            </a:r>
            <a:r>
              <a:rPr lang="zh-CN" altLang="en-US" sz="2400" b="1" smtClean="0">
                <a:latin typeface="SimSun" panose="02010600030101010101" pitchFamily="2" charset="-122"/>
              </a:rPr>
              <a:t>中，则</a:t>
            </a:r>
            <a:r>
              <a:rPr lang="en-US" altLang="zh-CN" sz="2400" b="1" smtClean="0">
                <a:latin typeface="SimSun" panose="02010600030101010101" pitchFamily="2" charset="-122"/>
              </a:rPr>
              <a:t>D→t</a:t>
            </a:r>
            <a:r>
              <a:rPr lang="zh-CN" altLang="en-US" sz="2400" b="1" smtClean="0">
                <a:latin typeface="SimSun" panose="02010600030101010101" pitchFamily="2" charset="-122"/>
              </a:rPr>
              <a:t>在</a:t>
            </a:r>
            <a:r>
              <a:rPr lang="en-US" altLang="zh-CN" sz="2400" b="1" smtClean="0">
                <a:latin typeface="SimSun" panose="02010600030101010101" pitchFamily="2" charset="-122"/>
              </a:rPr>
              <a:t>P</a:t>
            </a:r>
            <a:r>
              <a:rPr lang="zh-CN" altLang="en-US" sz="2400" b="1" smtClean="0">
                <a:latin typeface="SimSun" panose="02010600030101010101" pitchFamily="2" charset="-122"/>
              </a:rPr>
              <a:t>中</a:t>
            </a:r>
          </a:p>
          <a:p>
            <a:pPr eaLnBrk="1" hangingPunct="1">
              <a:lnSpc>
                <a:spcPct val="90000"/>
              </a:lnSpc>
              <a:buFont typeface="Monotype Sorts" pitchFamily="2" charset="2"/>
              <a:buNone/>
            </a:pPr>
            <a:endParaRPr lang="en-US" altLang="zh-CN" smtClean="0">
              <a:latin typeface="SimSun" panose="02010600030101010101"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z="3600" b="1" smtClean="0"/>
              <a:t> 词法分析程序的主要任务</a:t>
            </a:r>
          </a:p>
        </p:txBody>
      </p:sp>
      <p:sp>
        <p:nvSpPr>
          <p:cNvPr id="14339" name="Rectangle 3"/>
          <p:cNvSpPr>
            <a:spLocks noGrp="1" noChangeArrowheads="1"/>
          </p:cNvSpPr>
          <p:nvPr>
            <p:ph idx="1"/>
          </p:nvPr>
        </p:nvSpPr>
        <p:spPr>
          <a:xfrm>
            <a:off x="857250" y="1500188"/>
            <a:ext cx="7772400" cy="4114800"/>
          </a:xfrm>
        </p:spPr>
        <p:txBody>
          <a:bodyPr/>
          <a:lstStyle/>
          <a:p>
            <a:pPr lvl="1" eaLnBrk="1" hangingPunct="1">
              <a:defRPr/>
            </a:pPr>
            <a:r>
              <a:rPr lang="zh-CN" altLang="en-US" sz="3200" b="1" kern="1200" dirty="0" smtClean="0">
                <a:ea typeface="STXinwei" panose="02010800040101010101" pitchFamily="2" charset="-122"/>
                <a:cs typeface="+mn-cs"/>
              </a:rPr>
              <a:t>读源程序，产生用二元组表示的单词符号</a:t>
            </a:r>
            <a:r>
              <a:rPr lang="en-US" altLang="zh-CN" sz="3200" b="1" kern="1200" dirty="0" smtClean="0">
                <a:ea typeface="STXinwei" panose="02010800040101010101" pitchFamily="2" charset="-122"/>
                <a:cs typeface="+mn-cs"/>
              </a:rPr>
              <a:t>(</a:t>
            </a:r>
            <a:r>
              <a:rPr lang="zh-CN" altLang="en-US" sz="3200" b="1" kern="1200" dirty="0" smtClean="0">
                <a:ea typeface="STXinwei" panose="02010800040101010101" pitchFamily="2" charset="-122"/>
                <a:cs typeface="+mn-cs"/>
              </a:rPr>
              <a:t>单词种别，单词自身的值</a:t>
            </a:r>
            <a:r>
              <a:rPr lang="en-US" altLang="zh-CN" sz="3200" b="1" kern="1200" dirty="0" smtClean="0">
                <a:ea typeface="STXinwei" panose="02010800040101010101" pitchFamily="2" charset="-122"/>
                <a:cs typeface="+mn-cs"/>
              </a:rPr>
              <a:t>)</a:t>
            </a:r>
            <a:r>
              <a:rPr lang="zh-CN" altLang="en-US" sz="3200" b="1" kern="1200" dirty="0" smtClean="0">
                <a:ea typeface="STXinwei" panose="02010800040101010101" pitchFamily="2" charset="-122"/>
                <a:cs typeface="+mn-cs"/>
              </a:rPr>
              <a:t>。</a:t>
            </a:r>
            <a:endParaRPr lang="en-US" altLang="zh-CN" sz="3200" b="1" kern="1200" dirty="0" smtClean="0">
              <a:ea typeface="STXinwei" panose="02010800040101010101" pitchFamily="2" charset="-122"/>
              <a:cs typeface="+mn-cs"/>
            </a:endParaRPr>
          </a:p>
          <a:p>
            <a:pPr lvl="1" eaLnBrk="1" hangingPunct="1">
              <a:defRPr/>
            </a:pPr>
            <a:r>
              <a:rPr lang="zh-CN" altLang="en-US" sz="3200" b="1" kern="1200" dirty="0" smtClean="0">
                <a:ea typeface="STXinwei" panose="02010800040101010101" pitchFamily="2" charset="-122"/>
                <a:cs typeface="+mn-cs"/>
              </a:rPr>
              <a:t>对某些单词来说，不仅仅需要它的值，还需要其它信息以方便代码生成。</a:t>
            </a:r>
            <a:endParaRPr lang="en-US" altLang="zh-CN" sz="3200" b="1" kern="1200" dirty="0" smtClean="0">
              <a:ea typeface="STXinwei" panose="02010800040101010101" pitchFamily="2" charset="-122"/>
              <a:cs typeface="+mn-cs"/>
            </a:endParaRPr>
          </a:p>
          <a:p>
            <a:pPr lvl="2" eaLnBrk="1" hangingPunct="1">
              <a:defRPr/>
            </a:pPr>
            <a:r>
              <a:rPr lang="zh-CN" altLang="en-US" sz="2800" b="1" kern="1200" dirty="0" smtClean="0">
                <a:ea typeface="STXinwei" panose="02010800040101010101" pitchFamily="2" charset="-122"/>
                <a:cs typeface="+mn-cs"/>
              </a:rPr>
              <a:t>如标识符还需要记载它的层次，类别</a:t>
            </a:r>
            <a:r>
              <a:rPr lang="en-US" altLang="zh-CN" sz="2800" b="1" kern="1200" dirty="0" smtClean="0">
                <a:ea typeface="STXinwei" panose="02010800040101010101" pitchFamily="2" charset="-122"/>
                <a:cs typeface="+mn-cs"/>
              </a:rPr>
              <a:t>(</a:t>
            </a:r>
            <a:r>
              <a:rPr lang="zh-CN" altLang="en-US" sz="2800" b="1" kern="1200" dirty="0" smtClean="0">
                <a:ea typeface="STXinwei" panose="02010800040101010101" pitchFamily="2" charset="-122"/>
                <a:cs typeface="+mn-cs"/>
              </a:rPr>
              <a:t>整形、实形、布尔等</a:t>
            </a:r>
            <a:r>
              <a:rPr lang="en-US" altLang="zh-CN" sz="2800" b="1" kern="1200" dirty="0" smtClean="0">
                <a:ea typeface="STXinwei" panose="02010800040101010101" pitchFamily="2" charset="-122"/>
                <a:cs typeface="+mn-cs"/>
              </a:rPr>
              <a:t>)</a:t>
            </a:r>
            <a:r>
              <a:rPr lang="zh-CN" altLang="en-US" sz="2800" b="1" kern="1200" dirty="0" smtClean="0">
                <a:ea typeface="STXinwei" panose="02010800040101010101" pitchFamily="2" charset="-122"/>
                <a:cs typeface="+mn-cs"/>
              </a:rPr>
              <a:t>，这些属性都收集到一个符号表中。</a:t>
            </a:r>
            <a:endParaRPr lang="en-US" altLang="zh-CN" sz="2800" b="1" kern="1200" dirty="0" smtClean="0">
              <a:ea typeface="STXinwei" panose="02010800040101010101" pitchFamily="2" charset="-122"/>
              <a:cs typeface="+mn-cs"/>
            </a:endParaRPr>
          </a:p>
          <a:p>
            <a:pPr lvl="2" eaLnBrk="1" hangingPunct="1">
              <a:defRPr/>
            </a:pPr>
            <a:r>
              <a:rPr lang="zh-CN" altLang="en-US" sz="2800" b="1" kern="1200" dirty="0" smtClean="0">
                <a:ea typeface="STXinwei" panose="02010800040101010101" pitchFamily="2" charset="-122"/>
                <a:cs typeface="+mn-cs"/>
              </a:rPr>
              <a:t>二元组无法描述这多信息，一般将词法分析输出的单词二元表示设计成指向该标示符所在符号表中位置指针。</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6"/>
          <p:cNvSpPr>
            <a:spLocks noGrp="1"/>
          </p:cNvSpPr>
          <p:nvPr>
            <p:ph type="sldNum" sz="quarter" idx="12"/>
          </p:nvPr>
        </p:nvSpPr>
        <p:spPr>
          <a:noFill/>
        </p:spPr>
        <p:txBody>
          <a:bodyPr/>
          <a:lstStyle/>
          <a:p>
            <a:fld id="{6F7D1BFE-0AF5-4750-B089-CACA02BDA674}" type="slidenum">
              <a:rPr lang="en-US" altLang="zh-CN" smtClean="0"/>
              <a:t>50</a:t>
            </a:fld>
            <a:endParaRPr lang="en-US" altLang="zh-CN" smtClean="0"/>
          </a:p>
        </p:txBody>
      </p:sp>
      <p:sp>
        <p:nvSpPr>
          <p:cNvPr id="52227" name="Rectangle 1026"/>
          <p:cNvSpPr>
            <a:spLocks noGrp="1" noChangeArrowheads="1"/>
          </p:cNvSpPr>
          <p:nvPr>
            <p:ph type="title"/>
          </p:nvPr>
        </p:nvSpPr>
        <p:spPr/>
        <p:txBody>
          <a:bodyPr/>
          <a:lstStyle/>
          <a:p>
            <a:pPr eaLnBrk="1" hangingPunct="1"/>
            <a:r>
              <a:rPr lang="en-US" altLang="zh-CN" sz="3200" b="1" smtClean="0"/>
              <a:t>3</a:t>
            </a:r>
            <a:r>
              <a:rPr lang="zh-CN" altLang="en-US" sz="3200" b="1" smtClean="0"/>
              <a:t>型文法   </a:t>
            </a:r>
            <a:r>
              <a:rPr lang="zh-CN" altLang="en-US" sz="2400" smtClean="0"/>
              <a:t>和 </a:t>
            </a:r>
            <a:r>
              <a:rPr lang="zh-CN" altLang="en-US" sz="3200" b="1" smtClean="0"/>
              <a:t>有穷自动机（</a:t>
            </a:r>
            <a:r>
              <a:rPr lang="en-US" altLang="zh-CN" sz="3200" b="1" smtClean="0"/>
              <a:t>FA</a:t>
            </a:r>
            <a:r>
              <a:rPr lang="zh-CN" altLang="en-US" sz="3200" b="1" smtClean="0"/>
              <a:t>）</a:t>
            </a:r>
          </a:p>
        </p:txBody>
      </p:sp>
      <p:sp>
        <p:nvSpPr>
          <p:cNvPr id="52228" name="Rectangle 1028"/>
          <p:cNvSpPr>
            <a:spLocks noGrp="1" noChangeArrowheads="1"/>
          </p:cNvSpPr>
          <p:nvPr>
            <p:ph type="body" sz="half" idx="2"/>
          </p:nvPr>
        </p:nvSpPr>
        <p:spPr/>
        <p:txBody>
          <a:bodyPr/>
          <a:lstStyle/>
          <a:p>
            <a:pPr eaLnBrk="1" hangingPunct="1">
              <a:buFont typeface="Monotype Sorts" pitchFamily="2" charset="2"/>
              <a:buNone/>
            </a:pPr>
            <a:r>
              <a:rPr lang="en-US" altLang="zh-CN" smtClean="0"/>
              <a:t>G</a:t>
            </a:r>
            <a:r>
              <a:rPr lang="zh-CN" altLang="en-US" smtClean="0"/>
              <a:t>［Ｓ］：</a:t>
            </a:r>
          </a:p>
          <a:p>
            <a:pPr eaLnBrk="1" hangingPunct="1">
              <a:buFont typeface="Monotype Sorts" pitchFamily="2" charset="2"/>
              <a:buNone/>
            </a:pPr>
            <a:r>
              <a:rPr lang="zh-CN" altLang="en-US" smtClean="0"/>
              <a:t>       </a:t>
            </a:r>
            <a:r>
              <a:rPr lang="en-US" altLang="zh-CN" smtClean="0"/>
              <a:t>S→aA|bB</a:t>
            </a:r>
            <a:endParaRPr lang="en-US" altLang="zh-CN" smtClean="0">
              <a:cs typeface="Times New Roman" panose="02020603050405020304" pitchFamily="18" charset="0"/>
            </a:endParaRPr>
          </a:p>
          <a:p>
            <a:pPr eaLnBrk="1" hangingPunct="1">
              <a:buFont typeface="Monotype Sorts" pitchFamily="2" charset="2"/>
              <a:buNone/>
            </a:pPr>
            <a:r>
              <a:rPr lang="en-US" altLang="zh-CN" smtClean="0"/>
              <a:t>      </a:t>
            </a:r>
            <a:r>
              <a:rPr lang="en-US" altLang="zh-CN" smtClean="0">
                <a:latin typeface="Arial" panose="020B0604020202020204" pitchFamily="34" charset="0"/>
                <a:cs typeface="Arial" panose="020B0604020202020204" pitchFamily="34" charset="0"/>
              </a:rPr>
              <a:t>A</a:t>
            </a:r>
            <a:r>
              <a:rPr lang="en-US" altLang="zh-CN" smtClean="0"/>
              <a:t>→bB|aD|a</a:t>
            </a:r>
            <a:endParaRPr lang="en-US" altLang="zh-CN" smtClean="0">
              <a:cs typeface="Times New Roman" panose="02020603050405020304" pitchFamily="18" charset="0"/>
            </a:endParaRPr>
          </a:p>
          <a:p>
            <a:pPr eaLnBrk="1" hangingPunct="1">
              <a:buFont typeface="Monotype Sorts" pitchFamily="2" charset="2"/>
              <a:buNone/>
            </a:pPr>
            <a:r>
              <a:rPr lang="en-US" altLang="zh-CN" smtClean="0"/>
              <a:t>      B→aA|bD|b</a:t>
            </a:r>
          </a:p>
          <a:p>
            <a:pPr eaLnBrk="1" hangingPunct="1">
              <a:buFont typeface="Monotype Sorts" pitchFamily="2" charset="2"/>
              <a:buNone/>
            </a:pPr>
            <a:r>
              <a:rPr lang="en-US" altLang="zh-CN" smtClean="0"/>
              <a:t>      D→aD|bD|a|b</a:t>
            </a:r>
          </a:p>
          <a:p>
            <a:pPr eaLnBrk="1" hangingPunct="1">
              <a:buFont typeface="Monotype Sorts" pitchFamily="2" charset="2"/>
              <a:buNone/>
            </a:pPr>
            <a:endParaRPr lang="en-US" altLang="zh-CN" smtClean="0"/>
          </a:p>
        </p:txBody>
      </p:sp>
      <p:grpSp>
        <p:nvGrpSpPr>
          <p:cNvPr id="52229" name="Group 1030"/>
          <p:cNvGrpSpPr/>
          <p:nvPr/>
        </p:nvGrpSpPr>
        <p:grpSpPr bwMode="auto">
          <a:xfrm>
            <a:off x="3124200" y="4038600"/>
            <a:ext cx="357188" cy="379413"/>
            <a:chOff x="3456" y="2688"/>
            <a:chExt cx="432" cy="432"/>
          </a:xfrm>
        </p:grpSpPr>
        <p:sp>
          <p:nvSpPr>
            <p:cNvPr id="52249" name="Oval 1031"/>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52250" name="Oval 1032"/>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lang="en-US" altLang="zh-CN"/>
                <a:t>D</a:t>
              </a:r>
            </a:p>
          </p:txBody>
        </p:sp>
      </p:grpSp>
      <p:sp>
        <p:nvSpPr>
          <p:cNvPr id="52230" name="Oval 1033"/>
          <p:cNvSpPr>
            <a:spLocks noChangeArrowheads="1"/>
          </p:cNvSpPr>
          <p:nvPr/>
        </p:nvSpPr>
        <p:spPr bwMode="auto">
          <a:xfrm>
            <a:off x="1981200" y="4038600"/>
            <a:ext cx="381000" cy="379413"/>
          </a:xfrm>
          <a:prstGeom prst="ellipse">
            <a:avLst/>
          </a:prstGeom>
          <a:solidFill>
            <a:schemeClr val="accent1"/>
          </a:solidFill>
          <a:ln w="9525">
            <a:solidFill>
              <a:schemeClr val="tx1"/>
            </a:solidFill>
            <a:round/>
          </a:ln>
        </p:spPr>
        <p:txBody>
          <a:bodyPr wrap="none" anchor="ctr"/>
          <a:lstStyle/>
          <a:p>
            <a:pPr algn="ctr" eaLnBrk="1" hangingPunct="1"/>
            <a:r>
              <a:rPr lang="en-US" altLang="zh-CN"/>
              <a:t>B</a:t>
            </a:r>
          </a:p>
        </p:txBody>
      </p:sp>
      <p:sp>
        <p:nvSpPr>
          <p:cNvPr id="52231" name="Oval 1034"/>
          <p:cNvSpPr>
            <a:spLocks noChangeArrowheads="1"/>
          </p:cNvSpPr>
          <p:nvPr/>
        </p:nvSpPr>
        <p:spPr bwMode="auto">
          <a:xfrm>
            <a:off x="1978025" y="2911475"/>
            <a:ext cx="358775" cy="379413"/>
          </a:xfrm>
          <a:prstGeom prst="ellipse">
            <a:avLst/>
          </a:prstGeom>
          <a:solidFill>
            <a:schemeClr val="accent1"/>
          </a:solidFill>
          <a:ln w="9525">
            <a:solidFill>
              <a:schemeClr val="tx1"/>
            </a:solidFill>
            <a:round/>
          </a:ln>
        </p:spPr>
        <p:txBody>
          <a:bodyPr wrap="none" anchor="ctr"/>
          <a:lstStyle/>
          <a:p>
            <a:pPr algn="ctr" eaLnBrk="1" hangingPunct="1"/>
            <a:r>
              <a:rPr lang="en-US" altLang="zh-CN"/>
              <a:t>A</a:t>
            </a:r>
          </a:p>
        </p:txBody>
      </p:sp>
      <p:sp>
        <p:nvSpPr>
          <p:cNvPr id="52232" name="Oval 1035"/>
          <p:cNvSpPr>
            <a:spLocks noChangeArrowheads="1"/>
          </p:cNvSpPr>
          <p:nvPr/>
        </p:nvSpPr>
        <p:spPr bwMode="auto">
          <a:xfrm>
            <a:off x="1143000" y="3505200"/>
            <a:ext cx="357188" cy="379413"/>
          </a:xfrm>
          <a:prstGeom prst="ellipse">
            <a:avLst/>
          </a:prstGeom>
          <a:solidFill>
            <a:schemeClr val="accent1"/>
          </a:solidFill>
          <a:ln w="9525">
            <a:solidFill>
              <a:schemeClr val="tx1"/>
            </a:solidFill>
            <a:round/>
          </a:ln>
        </p:spPr>
        <p:txBody>
          <a:bodyPr wrap="none" anchor="ctr"/>
          <a:lstStyle/>
          <a:p>
            <a:pPr algn="ctr" eaLnBrk="1" hangingPunct="1"/>
            <a:r>
              <a:rPr lang="en-US" altLang="zh-CN"/>
              <a:t>S</a:t>
            </a:r>
          </a:p>
        </p:txBody>
      </p:sp>
      <p:cxnSp>
        <p:nvCxnSpPr>
          <p:cNvPr id="52233" name="AutoShape 1036"/>
          <p:cNvCxnSpPr>
            <a:cxnSpLocks noChangeShapeType="1"/>
          </p:cNvCxnSpPr>
          <p:nvPr/>
        </p:nvCxnSpPr>
        <p:spPr bwMode="auto">
          <a:xfrm rot="-5400000">
            <a:off x="1423194" y="2996406"/>
            <a:ext cx="400050" cy="655638"/>
          </a:xfrm>
          <a:prstGeom prst="curvedConnector2">
            <a:avLst/>
          </a:prstGeom>
          <a:noFill/>
          <a:ln w="9525">
            <a:solidFill>
              <a:schemeClr val="tx1"/>
            </a:solidFill>
            <a:round/>
            <a:tailEnd type="triangle" w="med" len="med"/>
          </a:ln>
        </p:spPr>
      </p:cxnSp>
      <p:cxnSp>
        <p:nvCxnSpPr>
          <p:cNvPr id="52234" name="AutoShape 1037"/>
          <p:cNvCxnSpPr>
            <a:cxnSpLocks noChangeShapeType="1"/>
            <a:stCxn id="52232" idx="4"/>
            <a:endCxn id="52230" idx="2"/>
          </p:cNvCxnSpPr>
          <p:nvPr/>
        </p:nvCxnSpPr>
        <p:spPr bwMode="auto">
          <a:xfrm rot="16200000" flipH="1">
            <a:off x="1479550" y="3727451"/>
            <a:ext cx="344487" cy="658812"/>
          </a:xfrm>
          <a:prstGeom prst="curvedConnector2">
            <a:avLst/>
          </a:prstGeom>
          <a:noFill/>
          <a:ln w="9525">
            <a:solidFill>
              <a:schemeClr val="tx1"/>
            </a:solidFill>
            <a:round/>
            <a:tailEnd type="triangle" w="med" len="med"/>
          </a:ln>
        </p:spPr>
      </p:cxnSp>
      <p:cxnSp>
        <p:nvCxnSpPr>
          <p:cNvPr id="52235" name="AutoShape 1038"/>
          <p:cNvCxnSpPr>
            <a:cxnSpLocks noChangeShapeType="1"/>
            <a:stCxn id="52230" idx="7"/>
            <a:endCxn id="52231" idx="5"/>
          </p:cNvCxnSpPr>
          <p:nvPr/>
        </p:nvCxnSpPr>
        <p:spPr bwMode="auto">
          <a:xfrm rot="5400000" flipH="1">
            <a:off x="1866107" y="3653631"/>
            <a:ext cx="858838" cy="22225"/>
          </a:xfrm>
          <a:prstGeom prst="curvedConnector3">
            <a:avLst>
              <a:gd name="adj1" fmla="val 49907"/>
            </a:avLst>
          </a:prstGeom>
          <a:noFill/>
          <a:ln w="9525">
            <a:solidFill>
              <a:schemeClr val="tx1"/>
            </a:solidFill>
            <a:round/>
            <a:tailEnd type="triangle" w="med" len="med"/>
          </a:ln>
        </p:spPr>
      </p:cxnSp>
      <p:cxnSp>
        <p:nvCxnSpPr>
          <p:cNvPr id="52236" name="AutoShape 1039"/>
          <p:cNvCxnSpPr>
            <a:cxnSpLocks noChangeShapeType="1"/>
            <a:stCxn id="52231" idx="3"/>
            <a:endCxn id="52230" idx="1"/>
          </p:cNvCxnSpPr>
          <p:nvPr/>
        </p:nvCxnSpPr>
        <p:spPr bwMode="auto">
          <a:xfrm rot="16200000" flipH="1">
            <a:off x="1604169" y="3661569"/>
            <a:ext cx="858838" cy="6350"/>
          </a:xfrm>
          <a:prstGeom prst="curvedConnector3">
            <a:avLst>
              <a:gd name="adj1" fmla="val 49907"/>
            </a:avLst>
          </a:prstGeom>
          <a:noFill/>
          <a:ln w="9525">
            <a:solidFill>
              <a:schemeClr val="tx1"/>
            </a:solidFill>
            <a:round/>
            <a:tailEnd type="triangle" w="med" len="med"/>
          </a:ln>
        </p:spPr>
      </p:cxnSp>
      <p:cxnSp>
        <p:nvCxnSpPr>
          <p:cNvPr id="52237" name="AutoShape 1040"/>
          <p:cNvCxnSpPr>
            <a:cxnSpLocks noChangeShapeType="1"/>
          </p:cNvCxnSpPr>
          <p:nvPr/>
        </p:nvCxnSpPr>
        <p:spPr bwMode="auto">
          <a:xfrm>
            <a:off x="2362200" y="4191000"/>
            <a:ext cx="795338" cy="0"/>
          </a:xfrm>
          <a:prstGeom prst="straightConnector1">
            <a:avLst/>
          </a:prstGeom>
          <a:noFill/>
          <a:ln w="9525">
            <a:solidFill>
              <a:schemeClr val="tx1"/>
            </a:solidFill>
            <a:round/>
            <a:tailEnd type="triangle" w="med" len="med"/>
          </a:ln>
        </p:spPr>
      </p:cxnSp>
      <p:cxnSp>
        <p:nvCxnSpPr>
          <p:cNvPr id="52238" name="AutoShape 1041"/>
          <p:cNvCxnSpPr>
            <a:cxnSpLocks noChangeShapeType="1"/>
            <a:stCxn id="52249" idx="3"/>
            <a:endCxn id="52249" idx="5"/>
          </p:cNvCxnSpPr>
          <p:nvPr/>
        </p:nvCxnSpPr>
        <p:spPr bwMode="auto">
          <a:xfrm rot="16200000" flipH="1">
            <a:off x="3302000" y="4237038"/>
            <a:ext cx="1588" cy="252412"/>
          </a:xfrm>
          <a:prstGeom prst="curvedConnector3">
            <a:avLst>
              <a:gd name="adj1" fmla="val 17900009"/>
            </a:avLst>
          </a:prstGeom>
          <a:noFill/>
          <a:ln w="9525">
            <a:solidFill>
              <a:schemeClr val="tx1"/>
            </a:solidFill>
            <a:round/>
            <a:tailEnd type="triangle" w="med" len="med"/>
          </a:ln>
        </p:spPr>
      </p:cxnSp>
      <p:sp>
        <p:nvSpPr>
          <p:cNvPr id="52239" name="Text Box 1042"/>
          <p:cNvSpPr txBox="1">
            <a:spLocks noChangeArrowheads="1"/>
          </p:cNvSpPr>
          <p:nvPr/>
        </p:nvSpPr>
        <p:spPr bwMode="auto">
          <a:xfrm>
            <a:off x="1346200" y="2895600"/>
            <a:ext cx="317500" cy="457200"/>
          </a:xfrm>
          <a:prstGeom prst="rect">
            <a:avLst/>
          </a:prstGeom>
          <a:noFill/>
          <a:ln w="9525">
            <a:noFill/>
            <a:miter lim="800000"/>
          </a:ln>
        </p:spPr>
        <p:txBody>
          <a:bodyPr wrap="none" anchor="ctr">
            <a:spAutoFit/>
          </a:bodyPr>
          <a:lstStyle/>
          <a:p>
            <a:pPr algn="ctr" eaLnBrk="1" hangingPunct="1"/>
            <a:r>
              <a:rPr lang="en-US" altLang="zh-CN"/>
              <a:t>a</a:t>
            </a:r>
          </a:p>
        </p:txBody>
      </p:sp>
      <p:sp>
        <p:nvSpPr>
          <p:cNvPr id="52240" name="Text Box 1043"/>
          <p:cNvSpPr txBox="1">
            <a:spLocks noChangeArrowheads="1"/>
          </p:cNvSpPr>
          <p:nvPr/>
        </p:nvSpPr>
        <p:spPr bwMode="auto">
          <a:xfrm>
            <a:off x="2209800" y="3429000"/>
            <a:ext cx="317500" cy="457200"/>
          </a:xfrm>
          <a:prstGeom prst="rect">
            <a:avLst/>
          </a:prstGeom>
          <a:noFill/>
          <a:ln w="9525">
            <a:noFill/>
            <a:miter lim="800000"/>
          </a:ln>
        </p:spPr>
        <p:txBody>
          <a:bodyPr wrap="none" anchor="ctr">
            <a:spAutoFit/>
          </a:bodyPr>
          <a:lstStyle/>
          <a:p>
            <a:pPr algn="ctr" eaLnBrk="1" hangingPunct="1"/>
            <a:r>
              <a:rPr lang="en-US" altLang="zh-CN"/>
              <a:t>a</a:t>
            </a:r>
          </a:p>
        </p:txBody>
      </p:sp>
      <p:sp>
        <p:nvSpPr>
          <p:cNvPr id="52241" name="Text Box 1044"/>
          <p:cNvSpPr txBox="1">
            <a:spLocks noChangeArrowheads="1"/>
          </p:cNvSpPr>
          <p:nvPr/>
        </p:nvSpPr>
        <p:spPr bwMode="auto">
          <a:xfrm>
            <a:off x="2652713" y="3160713"/>
            <a:ext cx="315912" cy="457200"/>
          </a:xfrm>
          <a:prstGeom prst="rect">
            <a:avLst/>
          </a:prstGeom>
          <a:noFill/>
          <a:ln w="9525">
            <a:noFill/>
            <a:miter lim="800000"/>
          </a:ln>
        </p:spPr>
        <p:txBody>
          <a:bodyPr wrap="none" anchor="ctr">
            <a:spAutoFit/>
          </a:bodyPr>
          <a:lstStyle/>
          <a:p>
            <a:pPr algn="ctr" eaLnBrk="1" hangingPunct="1"/>
            <a:r>
              <a:rPr lang="en-US" altLang="zh-CN"/>
              <a:t>a</a:t>
            </a:r>
          </a:p>
        </p:txBody>
      </p:sp>
      <p:sp>
        <p:nvSpPr>
          <p:cNvPr id="52242" name="Text Box 1045"/>
          <p:cNvSpPr txBox="1">
            <a:spLocks noChangeArrowheads="1"/>
          </p:cNvSpPr>
          <p:nvPr/>
        </p:nvSpPr>
        <p:spPr bwMode="auto">
          <a:xfrm>
            <a:off x="1462088" y="3994150"/>
            <a:ext cx="333375" cy="457200"/>
          </a:xfrm>
          <a:prstGeom prst="rect">
            <a:avLst/>
          </a:prstGeom>
          <a:noFill/>
          <a:ln w="9525">
            <a:noFill/>
            <a:miter lim="800000"/>
          </a:ln>
        </p:spPr>
        <p:txBody>
          <a:bodyPr wrap="none" anchor="ctr">
            <a:spAutoFit/>
          </a:bodyPr>
          <a:lstStyle/>
          <a:p>
            <a:pPr algn="ctr" eaLnBrk="1" hangingPunct="1"/>
            <a:r>
              <a:rPr lang="en-US" altLang="zh-CN"/>
              <a:t>b</a:t>
            </a:r>
          </a:p>
        </p:txBody>
      </p:sp>
      <p:sp>
        <p:nvSpPr>
          <p:cNvPr id="52243" name="Text Box 1046"/>
          <p:cNvSpPr txBox="1">
            <a:spLocks noChangeArrowheads="1"/>
          </p:cNvSpPr>
          <p:nvPr/>
        </p:nvSpPr>
        <p:spPr bwMode="auto">
          <a:xfrm>
            <a:off x="1779588" y="3487738"/>
            <a:ext cx="334962" cy="457200"/>
          </a:xfrm>
          <a:prstGeom prst="rect">
            <a:avLst/>
          </a:prstGeom>
          <a:noFill/>
          <a:ln w="9525">
            <a:noFill/>
            <a:miter lim="800000"/>
          </a:ln>
        </p:spPr>
        <p:txBody>
          <a:bodyPr wrap="none" anchor="ctr">
            <a:spAutoFit/>
          </a:bodyPr>
          <a:lstStyle/>
          <a:p>
            <a:pPr algn="ctr" eaLnBrk="1" hangingPunct="1"/>
            <a:r>
              <a:rPr lang="en-US" altLang="zh-CN"/>
              <a:t>b</a:t>
            </a:r>
          </a:p>
        </p:txBody>
      </p:sp>
      <p:sp>
        <p:nvSpPr>
          <p:cNvPr id="52244" name="Text Box 1047"/>
          <p:cNvSpPr txBox="1">
            <a:spLocks noChangeArrowheads="1"/>
          </p:cNvSpPr>
          <p:nvPr/>
        </p:nvSpPr>
        <p:spPr bwMode="auto">
          <a:xfrm>
            <a:off x="3019425" y="4572000"/>
            <a:ext cx="547688" cy="457200"/>
          </a:xfrm>
          <a:prstGeom prst="rect">
            <a:avLst/>
          </a:prstGeom>
          <a:noFill/>
          <a:ln w="9525">
            <a:noFill/>
            <a:miter lim="800000"/>
          </a:ln>
        </p:spPr>
        <p:txBody>
          <a:bodyPr wrap="none" anchor="ctr">
            <a:spAutoFit/>
          </a:bodyPr>
          <a:lstStyle/>
          <a:p>
            <a:pPr algn="ctr" eaLnBrk="1" hangingPunct="1"/>
            <a:r>
              <a:rPr lang="en-US" altLang="zh-CN"/>
              <a:t>a,b</a:t>
            </a:r>
          </a:p>
        </p:txBody>
      </p:sp>
      <p:cxnSp>
        <p:nvCxnSpPr>
          <p:cNvPr id="52245" name="AutoShape 1048"/>
          <p:cNvCxnSpPr>
            <a:cxnSpLocks noChangeShapeType="1"/>
          </p:cNvCxnSpPr>
          <p:nvPr/>
        </p:nvCxnSpPr>
        <p:spPr bwMode="auto">
          <a:xfrm>
            <a:off x="2286000" y="3124200"/>
            <a:ext cx="1020763" cy="927100"/>
          </a:xfrm>
          <a:prstGeom prst="curvedConnector2">
            <a:avLst/>
          </a:prstGeom>
          <a:noFill/>
          <a:ln w="9525">
            <a:solidFill>
              <a:schemeClr val="tx1"/>
            </a:solidFill>
            <a:round/>
            <a:tailEnd type="triangle" w="med" len="med"/>
          </a:ln>
        </p:spPr>
      </p:cxnSp>
      <p:sp>
        <p:nvSpPr>
          <p:cNvPr id="52246" name="Rectangle 1051"/>
          <p:cNvSpPr>
            <a:spLocks noGrp="1" noChangeArrowheads="1"/>
          </p:cNvSpPr>
          <p:nvPr>
            <p:ph type="body" sz="half" idx="1"/>
          </p:nvPr>
        </p:nvSpPr>
        <p:spPr/>
        <p:txBody>
          <a:bodyPr/>
          <a:lstStyle/>
          <a:p>
            <a:pPr algn="ctr" eaLnBrk="1" hangingPunct="1">
              <a:spcBef>
                <a:spcPct val="0"/>
              </a:spcBef>
              <a:buClrTx/>
              <a:buFontTx/>
              <a:buNone/>
            </a:pPr>
            <a:endParaRPr lang="zh-CN" altLang="zh-CN" b="1" smtClean="0">
              <a:sym typeface="Symbol" panose="05050102010706020507" pitchFamily="18" charset="2"/>
            </a:endParaRPr>
          </a:p>
        </p:txBody>
      </p:sp>
      <p:sp>
        <p:nvSpPr>
          <p:cNvPr id="52247" name="Text Box 1052"/>
          <p:cNvSpPr txBox="1">
            <a:spLocks noChangeArrowheads="1"/>
          </p:cNvSpPr>
          <p:nvPr/>
        </p:nvSpPr>
        <p:spPr bwMode="auto">
          <a:xfrm>
            <a:off x="2590800" y="4191000"/>
            <a:ext cx="334963" cy="457200"/>
          </a:xfrm>
          <a:prstGeom prst="rect">
            <a:avLst/>
          </a:prstGeom>
          <a:noFill/>
          <a:ln w="9525">
            <a:noFill/>
            <a:miter lim="800000"/>
          </a:ln>
        </p:spPr>
        <p:txBody>
          <a:bodyPr wrap="none" anchor="ctr">
            <a:spAutoFit/>
          </a:bodyPr>
          <a:lstStyle/>
          <a:p>
            <a:pPr algn="ctr" eaLnBrk="1" hangingPunct="1"/>
            <a:r>
              <a:rPr lang="en-US" altLang="zh-CN"/>
              <a:t>b</a:t>
            </a:r>
          </a:p>
        </p:txBody>
      </p:sp>
      <p:sp>
        <p:nvSpPr>
          <p:cNvPr id="52248" name="Text Box 1053"/>
          <p:cNvSpPr txBox="1">
            <a:spLocks noChangeArrowheads="1"/>
          </p:cNvSpPr>
          <p:nvPr/>
        </p:nvSpPr>
        <p:spPr bwMode="auto">
          <a:xfrm>
            <a:off x="730250" y="3398838"/>
            <a:ext cx="534988" cy="519112"/>
          </a:xfrm>
          <a:prstGeom prst="rect">
            <a:avLst/>
          </a:prstGeom>
          <a:noFill/>
          <a:ln w="9525">
            <a:noFill/>
            <a:miter lim="800000"/>
          </a:ln>
        </p:spPr>
        <p:txBody>
          <a:bodyPr wrap="none" anchor="ctr">
            <a:spAutoFit/>
          </a:bodyPr>
          <a:lstStyle/>
          <a:p>
            <a:pPr algn="ctr" eaLnBrk="1" hangingPunct="1"/>
            <a:r>
              <a:rPr lang="en-US" altLang="zh-CN" sz="2800" u="none">
                <a:sym typeface="Symbol" panose="05050102010706020507" pitchFamily="18" charset="2"/>
              </a:rPr>
              <a:t></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3600" b="1" dirty="0" smtClean="0">
                <a:solidFill>
                  <a:schemeClr val="tx1"/>
                </a:solidFill>
              </a:rPr>
              <a:t>3.4.3 NFA</a:t>
            </a:r>
            <a:r>
              <a:rPr lang="zh-CN" altLang="en-US" sz="3600" b="1" dirty="0" smtClean="0">
                <a:solidFill>
                  <a:schemeClr val="tx1"/>
                </a:solidFill>
              </a:rPr>
              <a:t>转换为等价的</a:t>
            </a:r>
            <a:r>
              <a:rPr lang="en-US" altLang="zh-CN" sz="3600" b="1" dirty="0" smtClean="0">
                <a:solidFill>
                  <a:schemeClr val="tx1"/>
                </a:solidFill>
              </a:rPr>
              <a:t>DFA</a:t>
            </a:r>
            <a:endParaRPr lang="zh-CN" altLang="en-US" sz="3600" b="1" dirty="0" smtClean="0">
              <a:solidFill>
                <a:schemeClr val="tx1"/>
              </a:solidFill>
            </a:endParaRPr>
          </a:p>
        </p:txBody>
      </p:sp>
      <p:sp>
        <p:nvSpPr>
          <p:cNvPr id="53251" name="Rectangle 3"/>
          <p:cNvSpPr>
            <a:spLocks noGrp="1" noChangeArrowheads="1"/>
          </p:cNvSpPr>
          <p:nvPr>
            <p:ph idx="1"/>
          </p:nvPr>
        </p:nvSpPr>
        <p:spPr>
          <a:xfrm>
            <a:off x="785813" y="1785938"/>
            <a:ext cx="7772400" cy="4114800"/>
          </a:xfrm>
        </p:spPr>
        <p:txBody>
          <a:bodyPr/>
          <a:lstStyle/>
          <a:p>
            <a:pPr lvl="1" eaLnBrk="1" hangingPunct="1">
              <a:buFontTx/>
              <a:buNone/>
            </a:pPr>
            <a:r>
              <a:rPr lang="zh-CN" altLang="zh-CN" smtClean="0"/>
              <a:t>  </a:t>
            </a:r>
            <a:r>
              <a:rPr lang="en-US" altLang="zh-CN" smtClean="0"/>
              <a:t>DFA</a:t>
            </a:r>
            <a:r>
              <a:rPr lang="zh-CN" altLang="en-US" smtClean="0"/>
              <a:t>是</a:t>
            </a:r>
            <a:r>
              <a:rPr lang="en-US" altLang="zh-CN" smtClean="0"/>
              <a:t>NFA</a:t>
            </a:r>
            <a:r>
              <a:rPr lang="zh-CN" altLang="en-US" smtClean="0"/>
              <a:t>的特例.</a:t>
            </a:r>
            <a:endParaRPr lang="en-US" altLang="zh-CN" smtClean="0"/>
          </a:p>
          <a:p>
            <a:pPr lvl="1" eaLnBrk="1" hangingPunct="1">
              <a:buFontTx/>
              <a:buNone/>
            </a:pPr>
            <a:r>
              <a:rPr lang="zh-CN" altLang="en-US" smtClean="0">
                <a:solidFill>
                  <a:srgbClr val="FF0000"/>
                </a:solidFill>
              </a:rPr>
              <a:t>  对每个</a:t>
            </a:r>
            <a:r>
              <a:rPr lang="en-US" altLang="zh-CN" smtClean="0">
                <a:solidFill>
                  <a:srgbClr val="FF0000"/>
                </a:solidFill>
              </a:rPr>
              <a:t>NFA 　N</a:t>
            </a:r>
            <a:r>
              <a:rPr lang="zh-CN" altLang="en-US" smtClean="0">
                <a:solidFill>
                  <a:srgbClr val="FF0000"/>
                </a:solidFill>
              </a:rPr>
              <a:t>一定存在一个</a:t>
            </a:r>
            <a:r>
              <a:rPr lang="en-US" altLang="zh-CN" smtClean="0">
                <a:solidFill>
                  <a:srgbClr val="FF0000"/>
                </a:solidFill>
              </a:rPr>
              <a:t>DFA　</a:t>
            </a:r>
            <a:r>
              <a:rPr lang="zh-CN" altLang="en-US" smtClean="0">
                <a:solidFill>
                  <a:srgbClr val="FF0000"/>
                </a:solidFill>
              </a:rPr>
              <a:t>Ｍ ，使得  </a:t>
            </a:r>
            <a:r>
              <a:rPr lang="en-US" altLang="zh-CN" smtClean="0">
                <a:solidFill>
                  <a:srgbClr val="FF0000"/>
                </a:solidFill>
              </a:rPr>
              <a:t>L(M)=L(N)。</a:t>
            </a:r>
          </a:p>
          <a:p>
            <a:pPr lvl="1" eaLnBrk="1" hangingPunct="1">
              <a:buFontTx/>
              <a:buNone/>
            </a:pPr>
            <a:r>
              <a:rPr lang="zh-CN" altLang="en-US" smtClean="0">
                <a:solidFill>
                  <a:srgbClr val="FF0000"/>
                </a:solidFill>
              </a:rPr>
              <a:t>   </a:t>
            </a:r>
            <a:endParaRPr lang="en-US" altLang="zh-CN" smtClean="0">
              <a:solidFill>
                <a:srgbClr val="FF0000"/>
              </a:solidFill>
            </a:endParaRPr>
          </a:p>
          <a:p>
            <a:pPr lvl="1" eaLnBrk="1" hangingPunct="1">
              <a:buFontTx/>
              <a:buNone/>
            </a:pPr>
            <a:r>
              <a:rPr lang="zh-CN" altLang="en-US" smtClean="0">
                <a:solidFill>
                  <a:srgbClr val="FF0000"/>
                </a:solidFill>
              </a:rPr>
              <a:t> </a:t>
            </a:r>
            <a:r>
              <a:rPr lang="en-US" altLang="zh-CN" smtClean="0"/>
              <a:t>  </a:t>
            </a:r>
            <a:r>
              <a:rPr lang="zh-CN" altLang="en-US" smtClean="0"/>
              <a:t>将</a:t>
            </a:r>
            <a:r>
              <a:rPr lang="en-US" altLang="zh-CN" smtClean="0"/>
              <a:t>NFA</a:t>
            </a:r>
            <a:r>
              <a:rPr lang="zh-CN" altLang="en-US" smtClean="0"/>
              <a:t>转换成接受同样语言的</a:t>
            </a:r>
            <a:r>
              <a:rPr lang="en-US" altLang="zh-CN" smtClean="0"/>
              <a:t>DFA.</a:t>
            </a:r>
            <a:r>
              <a:rPr lang="zh-CN" altLang="en-US" smtClean="0"/>
              <a:t>这种算法称为</a:t>
            </a:r>
            <a:r>
              <a:rPr lang="zh-CN" altLang="en-US" b="1" smtClean="0">
                <a:solidFill>
                  <a:srgbClr val="FF0000"/>
                </a:solidFill>
              </a:rPr>
              <a:t>子集法.</a:t>
            </a:r>
          </a:p>
          <a:p>
            <a:pPr lvl="1" eaLnBrk="1" hangingPunct="1">
              <a:buFontTx/>
              <a:buNone/>
            </a:pPr>
            <a:r>
              <a:rPr lang="zh-CN" altLang="en-US" b="1" smtClean="0">
                <a:solidFill>
                  <a:srgbClr val="002060"/>
                </a:solidFill>
              </a:rPr>
              <a:t>   </a:t>
            </a:r>
            <a:r>
              <a:rPr lang="zh-CN" altLang="en-US" b="1" smtClean="0">
                <a:solidFill>
                  <a:srgbClr val="FF0000"/>
                </a:solidFill>
              </a:rPr>
              <a:t>与某一</a:t>
            </a:r>
            <a:r>
              <a:rPr lang="en-US" altLang="zh-CN" b="1" smtClean="0">
                <a:solidFill>
                  <a:srgbClr val="FF0000"/>
                </a:solidFill>
              </a:rPr>
              <a:t>NFA</a:t>
            </a:r>
            <a:r>
              <a:rPr lang="zh-CN" altLang="en-US" b="1" smtClean="0">
                <a:solidFill>
                  <a:srgbClr val="FF0000"/>
                </a:solidFill>
              </a:rPr>
              <a:t>等价的</a:t>
            </a:r>
            <a:r>
              <a:rPr lang="en-US" altLang="zh-CN" b="1" smtClean="0">
                <a:solidFill>
                  <a:srgbClr val="FF0000"/>
                </a:solidFill>
              </a:rPr>
              <a:t>DFA</a:t>
            </a:r>
            <a:r>
              <a:rPr lang="zh-CN" altLang="en-US" b="1" smtClean="0">
                <a:solidFill>
                  <a:srgbClr val="FF0000"/>
                </a:solidFill>
              </a:rPr>
              <a:t>不唯一。</a:t>
            </a:r>
            <a:endParaRPr lang="zh-CN" altLang="en-US" smtClean="0">
              <a:solidFill>
                <a:srgbClr val="FF0000"/>
              </a:solidFill>
            </a:endParaRPr>
          </a:p>
        </p:txBody>
      </p:sp>
      <p:sp>
        <p:nvSpPr>
          <p:cNvPr id="53252" name="灯片编号占位符 5"/>
          <p:cNvSpPr>
            <a:spLocks noGrp="1"/>
          </p:cNvSpPr>
          <p:nvPr>
            <p:ph type="sldNum" sz="quarter" idx="12"/>
          </p:nvPr>
        </p:nvSpPr>
        <p:spPr>
          <a:noFill/>
        </p:spPr>
        <p:txBody>
          <a:bodyPr/>
          <a:lstStyle/>
          <a:p>
            <a:fld id="{11AE04DD-09DA-486A-A570-78818A962A76}" type="slidenum">
              <a:rPr lang="en-US" altLang="zh-CN" smtClean="0"/>
              <a:t>51</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85850" y="538163"/>
            <a:ext cx="7772400" cy="533400"/>
          </a:xfrm>
        </p:spPr>
        <p:txBody>
          <a:bodyPr/>
          <a:lstStyle/>
          <a:p>
            <a:pPr eaLnBrk="1" hangingPunct="1"/>
            <a:r>
              <a:rPr lang="zh-CN" altLang="en-US" sz="3600" b="1" smtClean="0">
                <a:solidFill>
                  <a:srgbClr val="000000"/>
                </a:solidFill>
              </a:rPr>
              <a:t/>
            </a:r>
            <a:br>
              <a:rPr lang="zh-CN" altLang="en-US" sz="3600" b="1" smtClean="0">
                <a:solidFill>
                  <a:srgbClr val="000000"/>
                </a:solidFill>
              </a:rPr>
            </a:br>
            <a:r>
              <a:rPr lang="en-US" altLang="zh-CN" sz="3600" b="1" smtClean="0">
                <a:solidFill>
                  <a:srgbClr val="FF0000"/>
                </a:solidFill>
              </a:rPr>
              <a:t>NFA</a:t>
            </a:r>
            <a:r>
              <a:rPr lang="zh-CN" altLang="en-US" sz="3600" b="1" smtClean="0">
                <a:solidFill>
                  <a:srgbClr val="000000"/>
                </a:solidFill>
              </a:rPr>
              <a:t>状态集合</a:t>
            </a:r>
            <a:r>
              <a:rPr lang="en-US" altLang="zh-CN" sz="3600" b="1" smtClean="0">
                <a:solidFill>
                  <a:srgbClr val="000000"/>
                </a:solidFill>
              </a:rPr>
              <a:t>I</a:t>
            </a:r>
            <a:r>
              <a:rPr lang="zh-CN" altLang="en-US" sz="3600" b="1" smtClean="0">
                <a:solidFill>
                  <a:srgbClr val="000000"/>
                </a:solidFill>
              </a:rPr>
              <a:t>：</a:t>
            </a:r>
            <a:br>
              <a:rPr lang="zh-CN" altLang="en-US" sz="3600" b="1" smtClean="0">
                <a:solidFill>
                  <a:srgbClr val="000000"/>
                </a:solidFill>
              </a:rPr>
            </a:br>
            <a:endParaRPr lang="zh-CN" altLang="zh-CN" sz="3600" b="1" smtClean="0">
              <a:solidFill>
                <a:srgbClr val="000000"/>
              </a:solidFill>
            </a:endParaRPr>
          </a:p>
        </p:txBody>
      </p:sp>
      <p:sp>
        <p:nvSpPr>
          <p:cNvPr id="54275" name="Rectangle 3"/>
          <p:cNvSpPr>
            <a:spLocks noGrp="1" noChangeArrowheads="1"/>
          </p:cNvSpPr>
          <p:nvPr>
            <p:ph idx="1"/>
          </p:nvPr>
        </p:nvSpPr>
        <p:spPr>
          <a:xfrm>
            <a:off x="857250" y="1643063"/>
            <a:ext cx="7924800" cy="4724400"/>
          </a:xfrm>
        </p:spPr>
        <p:txBody>
          <a:bodyPr/>
          <a:lstStyle/>
          <a:p>
            <a:pPr eaLnBrk="1" hangingPunct="1">
              <a:buFont typeface="Monotype Sorts" pitchFamily="2" charset="2"/>
              <a:buNone/>
            </a:pPr>
            <a:r>
              <a:rPr lang="zh-CN" altLang="en-US" b="1" dirty="0" smtClean="0">
                <a:solidFill>
                  <a:srgbClr val="FF0000"/>
                </a:solidFill>
                <a:latin typeface="STXinwei" panose="02010800040101010101" pitchFamily="2" charset="-122"/>
                <a:ea typeface="STXinwei" panose="02010800040101010101" pitchFamily="2" charset="-122"/>
              </a:rPr>
              <a:t>   </a:t>
            </a:r>
            <a:r>
              <a:rPr lang="en-US" altLang="zh-CN" b="1" dirty="0" smtClean="0">
                <a:solidFill>
                  <a:srgbClr val="FF0000"/>
                </a:solidFill>
                <a:latin typeface="STXinwei" panose="02010800040101010101" pitchFamily="2" charset="-122"/>
                <a:ea typeface="STXinwei" panose="02010800040101010101" pitchFamily="2" charset="-122"/>
              </a:rPr>
              <a:t>NFA</a:t>
            </a:r>
            <a:r>
              <a:rPr lang="zh-CN" altLang="en-US" b="1" dirty="0" smtClean="0">
                <a:solidFill>
                  <a:srgbClr val="FF0000"/>
                </a:solidFill>
                <a:latin typeface="STXinwei" panose="02010800040101010101" pitchFamily="2" charset="-122"/>
                <a:ea typeface="STXinwei" panose="02010800040101010101" pitchFamily="2" charset="-122"/>
              </a:rPr>
              <a:t>状态集合</a:t>
            </a:r>
            <a:r>
              <a:rPr lang="en-US" altLang="zh-CN" b="1" dirty="0" smtClean="0">
                <a:solidFill>
                  <a:srgbClr val="FF0000"/>
                </a:solidFill>
                <a:latin typeface="STXinwei" panose="02010800040101010101" pitchFamily="2" charset="-122"/>
                <a:ea typeface="STXinwei" panose="02010800040101010101" pitchFamily="2" charset="-122"/>
              </a:rPr>
              <a:t>I</a:t>
            </a:r>
            <a:r>
              <a:rPr lang="zh-CN" altLang="en-US" dirty="0" smtClean="0">
                <a:solidFill>
                  <a:srgbClr val="FF0000"/>
                </a:solidFill>
                <a:latin typeface="STXinwei" panose="02010800040101010101" pitchFamily="2" charset="-122"/>
                <a:ea typeface="STXinwei" panose="02010800040101010101" pitchFamily="2" charset="-122"/>
              </a:rPr>
              <a:t>的</a:t>
            </a:r>
            <a:r>
              <a:rPr lang="en-US" altLang="zh-CN" dirty="0" smtClean="0">
                <a:solidFill>
                  <a:srgbClr val="FF0000"/>
                </a:solidFill>
                <a:latin typeface="STXinwei" panose="02010800040101010101" pitchFamily="2" charset="-122"/>
                <a:ea typeface="STXinwei" panose="02010800040101010101" pitchFamily="2" charset="-122"/>
              </a:rPr>
              <a:t>ε-</a:t>
            </a:r>
            <a:r>
              <a:rPr lang="zh-CN" altLang="en-US" dirty="0" smtClean="0">
                <a:solidFill>
                  <a:srgbClr val="FF0000"/>
                </a:solidFill>
                <a:latin typeface="STXinwei" panose="02010800040101010101" pitchFamily="2" charset="-122"/>
                <a:ea typeface="STXinwei" panose="02010800040101010101" pitchFamily="2" charset="-122"/>
              </a:rPr>
              <a:t>闭包</a:t>
            </a:r>
            <a:r>
              <a:rPr lang="en-US" altLang="zh-CN" sz="2800" b="1" dirty="0" smtClean="0">
                <a:latin typeface="STXinwei" panose="02010800040101010101" pitchFamily="2" charset="-122"/>
                <a:ea typeface="STXinwei" panose="02010800040101010101" pitchFamily="2" charset="-122"/>
              </a:rPr>
              <a:t>ε-closure(I)</a:t>
            </a:r>
            <a:r>
              <a:rPr lang="zh-CN" altLang="en-US" sz="2800" b="1" dirty="0" smtClean="0">
                <a:latin typeface="STXinwei" panose="02010800040101010101" pitchFamily="2" charset="-122"/>
                <a:ea typeface="STXinwei" panose="02010800040101010101" pitchFamily="2" charset="-122"/>
              </a:rPr>
              <a:t>定义</a:t>
            </a:r>
            <a:r>
              <a:rPr lang="en-US" altLang="zh-CN" sz="2800" b="1" dirty="0" smtClean="0">
                <a:latin typeface="STXinwei" panose="02010800040101010101" pitchFamily="2" charset="-122"/>
                <a:ea typeface="STXinwei" panose="02010800040101010101" pitchFamily="2" charset="-122"/>
              </a:rPr>
              <a:t>:</a:t>
            </a:r>
          </a:p>
          <a:p>
            <a:pPr eaLnBrk="1" hangingPunct="1">
              <a:buFont typeface="Monotype Sorts" pitchFamily="2" charset="2"/>
              <a:buNone/>
            </a:pPr>
            <a:r>
              <a:rPr lang="zh-CN" altLang="en-US" sz="2800" b="1" dirty="0" smtClean="0">
                <a:latin typeface="STXinwei" panose="02010800040101010101" pitchFamily="2" charset="-122"/>
                <a:ea typeface="STXinwei" panose="02010800040101010101" pitchFamily="2" charset="-122"/>
              </a:rPr>
              <a:t>    为一新状态子集，是状态集</a:t>
            </a:r>
            <a:r>
              <a:rPr lang="en-US" altLang="zh-CN" sz="2800" b="1" dirty="0" smtClean="0">
                <a:latin typeface="STXinwei" panose="02010800040101010101" pitchFamily="2" charset="-122"/>
                <a:ea typeface="STXinwei" panose="02010800040101010101" pitchFamily="2" charset="-122"/>
              </a:rPr>
              <a:t>I</a:t>
            </a:r>
            <a:r>
              <a:rPr lang="zh-CN" altLang="en-US" sz="2800" b="1" dirty="0" smtClean="0">
                <a:latin typeface="STXinwei" panose="02010800040101010101" pitchFamily="2" charset="-122"/>
                <a:ea typeface="STXinwei" panose="02010800040101010101" pitchFamily="2" charset="-122"/>
              </a:rPr>
              <a:t>中的任何状态</a:t>
            </a:r>
            <a:r>
              <a:rPr lang="en-US" altLang="zh-CN" sz="2800" b="1" dirty="0" smtClean="0">
                <a:latin typeface="STXinwei" panose="02010800040101010101" pitchFamily="2" charset="-122"/>
                <a:ea typeface="STXinwei" panose="02010800040101010101" pitchFamily="2" charset="-122"/>
              </a:rPr>
              <a:t>S</a:t>
            </a:r>
            <a:r>
              <a:rPr lang="zh-CN" altLang="en-US" sz="2800" b="1" dirty="0" smtClean="0">
                <a:latin typeface="STXinwei" panose="02010800040101010101" pitchFamily="2" charset="-122"/>
                <a:ea typeface="STXinwei" panose="02010800040101010101" pitchFamily="2" charset="-122"/>
              </a:rPr>
              <a:t>经任意条</a:t>
            </a:r>
            <a:r>
              <a:rPr lang="en-US" altLang="zh-CN" sz="2800" b="1" dirty="0" smtClean="0">
                <a:latin typeface="STXinwei" panose="02010800040101010101" pitchFamily="2" charset="-122"/>
                <a:ea typeface="STXinwei" panose="02010800040101010101" pitchFamily="2" charset="-122"/>
              </a:rPr>
              <a:t>ε</a:t>
            </a:r>
            <a:r>
              <a:rPr lang="zh-CN" altLang="en-US" sz="2800" b="1" dirty="0" smtClean="0">
                <a:latin typeface="STXinwei" panose="02010800040101010101" pitchFamily="2" charset="-122"/>
                <a:ea typeface="STXinwei" panose="02010800040101010101" pitchFamily="2" charset="-122"/>
              </a:rPr>
              <a:t>弧而能到达的状态的集合。</a:t>
            </a:r>
          </a:p>
          <a:p>
            <a:pPr eaLnBrk="1" hangingPunct="1">
              <a:buFont typeface="Monotype Sorts" pitchFamily="2" charset="2"/>
              <a:buNone/>
            </a:pPr>
            <a:r>
              <a:rPr lang="zh-CN" altLang="en-US" sz="2800" b="1" dirty="0" smtClean="0">
                <a:latin typeface="STXinwei" panose="02010800040101010101" pitchFamily="2" charset="-122"/>
                <a:ea typeface="STXinwei" panose="02010800040101010101" pitchFamily="2" charset="-122"/>
              </a:rPr>
              <a:t>     状态集合</a:t>
            </a:r>
            <a:r>
              <a:rPr lang="en-US" altLang="zh-CN" sz="2800" b="1" dirty="0" smtClean="0">
                <a:latin typeface="STXinwei" panose="02010800040101010101" pitchFamily="2" charset="-122"/>
                <a:ea typeface="STXinwei" panose="02010800040101010101" pitchFamily="2" charset="-122"/>
              </a:rPr>
              <a:t>I</a:t>
            </a:r>
            <a:r>
              <a:rPr lang="zh-CN" altLang="en-US" sz="2800" b="1" dirty="0" smtClean="0">
                <a:latin typeface="STXinwei" panose="02010800040101010101" pitchFamily="2" charset="-122"/>
                <a:ea typeface="STXinwei" panose="02010800040101010101" pitchFamily="2" charset="-122"/>
              </a:rPr>
              <a:t>的任何状态</a:t>
            </a:r>
            <a:r>
              <a:rPr lang="en-US" altLang="zh-CN" sz="2800" b="1" dirty="0" smtClean="0">
                <a:latin typeface="STXinwei" panose="02010800040101010101" pitchFamily="2" charset="-122"/>
                <a:ea typeface="STXinwei" panose="02010800040101010101" pitchFamily="2" charset="-122"/>
              </a:rPr>
              <a:t>S</a:t>
            </a:r>
            <a:r>
              <a:rPr lang="zh-CN" altLang="en-US" sz="2800" b="1" dirty="0" smtClean="0">
                <a:latin typeface="STXinwei" panose="02010800040101010101" pitchFamily="2" charset="-122"/>
                <a:ea typeface="STXinwei" panose="02010800040101010101" pitchFamily="2" charset="-122"/>
              </a:rPr>
              <a:t>都属于</a:t>
            </a:r>
            <a:r>
              <a:rPr lang="en-US" altLang="zh-CN" sz="2800" b="1" dirty="0" smtClean="0">
                <a:latin typeface="STXinwei" panose="02010800040101010101" pitchFamily="2" charset="-122"/>
                <a:ea typeface="STXinwei" panose="02010800040101010101" pitchFamily="2" charset="-122"/>
                <a:cs typeface="Arial" panose="020B0604020202020204" pitchFamily="34" charset="0"/>
              </a:rPr>
              <a:t>ε-</a:t>
            </a:r>
            <a:r>
              <a:rPr lang="en-US" altLang="zh-CN" sz="2800" b="1" dirty="0" smtClean="0">
                <a:latin typeface="STXinwei" panose="02010800040101010101" pitchFamily="2" charset="-122"/>
                <a:ea typeface="STXinwei" panose="02010800040101010101" pitchFamily="2" charset="-122"/>
              </a:rPr>
              <a:t>closure(I)。</a:t>
            </a:r>
            <a:r>
              <a:rPr lang="zh-CN" altLang="en-US" sz="2800" b="1" dirty="0" smtClean="0">
                <a:latin typeface="STXinwei" panose="02010800040101010101" pitchFamily="2" charset="-122"/>
                <a:ea typeface="STXinwei" panose="02010800040101010101" pitchFamily="2" charset="-122"/>
              </a:rPr>
              <a:t>即</a:t>
            </a:r>
            <a:endParaRPr lang="en-US" altLang="zh-CN" sz="2800" b="1" dirty="0"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z="2800" b="1" dirty="0" smtClean="0">
                <a:latin typeface="STXinwei" panose="02010800040101010101" pitchFamily="2" charset="-122"/>
                <a:ea typeface="STXinwei" panose="02010800040101010101" pitchFamily="2" charset="-122"/>
              </a:rPr>
              <a:t>     </a:t>
            </a:r>
            <a:r>
              <a:rPr lang="en-US" altLang="zh-CN" sz="2800" b="1" dirty="0" err="1" smtClean="0">
                <a:latin typeface="STXinwei" panose="02010800040101010101" pitchFamily="2" charset="-122"/>
                <a:ea typeface="STXinwei" panose="02010800040101010101" pitchFamily="2" charset="-122"/>
              </a:rPr>
              <a:t>I</a:t>
            </a:r>
            <a:r>
              <a:rPr lang="en-US" altLang="zh-CN" sz="2800" b="1" dirty="0" err="1" smtClean="0">
                <a:latin typeface="STXinwei" panose="02010800040101010101" pitchFamily="2" charset="-122"/>
                <a:ea typeface="STXinwei" panose="02010800040101010101" pitchFamily="2" charset="-122"/>
                <a:sym typeface="Symbol" panose="05050102010706020507" pitchFamily="18" charset="2"/>
              </a:rPr>
              <a:t></a:t>
            </a:r>
            <a:r>
              <a:rPr lang="en-US" altLang="zh-CN" sz="2800" b="1" dirty="0" err="1" smtClean="0">
                <a:latin typeface="STXinwei" panose="02010800040101010101" pitchFamily="2" charset="-122"/>
                <a:ea typeface="STXinwei" panose="02010800040101010101" pitchFamily="2" charset="-122"/>
              </a:rPr>
              <a:t>ε</a:t>
            </a:r>
            <a:r>
              <a:rPr lang="en-US" altLang="zh-CN" sz="2800" b="1" dirty="0" smtClean="0">
                <a:latin typeface="STXinwei" panose="02010800040101010101" pitchFamily="2" charset="-122"/>
                <a:ea typeface="STXinwei" panose="02010800040101010101" pitchFamily="2" charset="-122"/>
              </a:rPr>
              <a:t>-closure(I)</a:t>
            </a:r>
          </a:p>
          <a:p>
            <a:pPr eaLnBrk="1" hangingPunct="1">
              <a:buFont typeface="Monotype Sorts" pitchFamily="2" charset="2"/>
              <a:buNone/>
            </a:pPr>
            <a:endParaRPr lang="en-US" altLang="zh-CN" sz="2400" b="1" dirty="0"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b="1" dirty="0" smtClean="0">
                <a:solidFill>
                  <a:srgbClr val="FF0000"/>
                </a:solidFill>
                <a:latin typeface="STXinwei" panose="02010800040101010101" pitchFamily="2" charset="-122"/>
                <a:ea typeface="STXinwei" panose="02010800040101010101" pitchFamily="2" charset="-122"/>
              </a:rPr>
              <a:t>   </a:t>
            </a:r>
            <a:r>
              <a:rPr lang="zh-CN" altLang="en-US" b="1" dirty="0" smtClean="0">
                <a:solidFill>
                  <a:srgbClr val="FF0000"/>
                </a:solidFill>
                <a:latin typeface="STXinwei" panose="02010800040101010101" pitchFamily="2" charset="-122"/>
                <a:ea typeface="STXinwei" panose="02010800040101010101" pitchFamily="2" charset="-122"/>
              </a:rPr>
              <a:t>状态集合</a:t>
            </a:r>
            <a:r>
              <a:rPr lang="en-US" altLang="zh-CN" b="1" dirty="0" smtClean="0">
                <a:solidFill>
                  <a:srgbClr val="FF0000"/>
                </a:solidFill>
                <a:latin typeface="STXinwei" panose="02010800040101010101" pitchFamily="2" charset="-122"/>
                <a:ea typeface="STXinwei" panose="02010800040101010101" pitchFamily="2" charset="-122"/>
              </a:rPr>
              <a:t>I</a:t>
            </a:r>
            <a:r>
              <a:rPr lang="zh-CN" altLang="en-US" dirty="0" smtClean="0">
                <a:solidFill>
                  <a:srgbClr val="FF0000"/>
                </a:solidFill>
                <a:latin typeface="STXinwei" panose="02010800040101010101" pitchFamily="2" charset="-122"/>
                <a:ea typeface="STXinwei" panose="02010800040101010101" pitchFamily="2" charset="-122"/>
              </a:rPr>
              <a:t>的</a:t>
            </a:r>
            <a:r>
              <a:rPr lang="en-US" altLang="zh-CN" dirty="0" smtClean="0">
                <a:solidFill>
                  <a:srgbClr val="FF0000"/>
                </a:solidFill>
                <a:latin typeface="STXinwei" panose="02010800040101010101" pitchFamily="2" charset="-122"/>
                <a:ea typeface="STXinwei" panose="02010800040101010101" pitchFamily="2" charset="-122"/>
              </a:rPr>
              <a:t>a</a:t>
            </a:r>
            <a:r>
              <a:rPr lang="zh-CN" altLang="en-US" dirty="0" smtClean="0">
                <a:solidFill>
                  <a:srgbClr val="FF0000"/>
                </a:solidFill>
                <a:latin typeface="STXinwei" panose="02010800040101010101" pitchFamily="2" charset="-122"/>
                <a:ea typeface="STXinwei" panose="02010800040101010101" pitchFamily="2" charset="-122"/>
              </a:rPr>
              <a:t>弧转换</a:t>
            </a:r>
            <a:r>
              <a:rPr lang="en-US" altLang="zh-CN" sz="2800" b="1" dirty="0" smtClean="0">
                <a:latin typeface="STXinwei" panose="02010800040101010101" pitchFamily="2" charset="-122"/>
                <a:ea typeface="STXinwei" panose="02010800040101010101" pitchFamily="2" charset="-122"/>
              </a:rPr>
              <a:t>move(I, a)</a:t>
            </a:r>
            <a:r>
              <a:rPr lang="zh-CN" altLang="en-US" sz="2800" b="1" dirty="0" smtClean="0">
                <a:latin typeface="STXinwei" panose="02010800040101010101" pitchFamily="2" charset="-122"/>
                <a:ea typeface="STXinwei" panose="02010800040101010101" pitchFamily="2" charset="-122"/>
              </a:rPr>
              <a:t>定义：</a:t>
            </a:r>
            <a:endParaRPr lang="en-US" altLang="zh-CN" sz="2800" b="1" dirty="0"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z="2800" b="1" dirty="0" smtClean="0">
                <a:latin typeface="STXinwei" panose="02010800040101010101" pitchFamily="2" charset="-122"/>
                <a:ea typeface="STXinwei" panose="02010800040101010101" pitchFamily="2" charset="-122"/>
              </a:rPr>
              <a:t>   </a:t>
            </a:r>
            <a:r>
              <a:rPr lang="zh-CN" altLang="en-US" sz="2800" b="1" dirty="0" smtClean="0">
                <a:latin typeface="STXinwei" panose="02010800040101010101" pitchFamily="2" charset="-122"/>
                <a:ea typeface="STXinwei" panose="02010800040101010101" pitchFamily="2" charset="-122"/>
              </a:rPr>
              <a:t>为状态集合</a:t>
            </a:r>
            <a:r>
              <a:rPr lang="en-US" altLang="zh-CN" sz="2800" b="1" dirty="0" smtClean="0">
                <a:latin typeface="STXinwei" panose="02010800040101010101" pitchFamily="2" charset="-122"/>
                <a:ea typeface="STXinwei" panose="02010800040101010101" pitchFamily="2" charset="-122"/>
              </a:rPr>
              <a:t>J，</a:t>
            </a:r>
            <a:r>
              <a:rPr lang="zh-CN" altLang="en-US" sz="2800" b="1" dirty="0" smtClean="0">
                <a:latin typeface="STXinwei" panose="02010800040101010101" pitchFamily="2" charset="-122"/>
                <a:ea typeface="STXinwei" panose="02010800040101010101" pitchFamily="2" charset="-122"/>
              </a:rPr>
              <a:t>其中</a:t>
            </a:r>
            <a:r>
              <a:rPr lang="en-US" altLang="zh-CN" sz="2800" b="1" dirty="0" smtClean="0">
                <a:latin typeface="STXinwei" panose="02010800040101010101" pitchFamily="2" charset="-122"/>
                <a:ea typeface="STXinwei" panose="02010800040101010101" pitchFamily="2" charset="-122"/>
              </a:rPr>
              <a:t>J</a:t>
            </a:r>
            <a:r>
              <a:rPr lang="zh-CN" altLang="en-US" sz="2800" b="1" dirty="0" smtClean="0">
                <a:latin typeface="STXinwei" panose="02010800040101010101" pitchFamily="2" charset="-122"/>
                <a:ea typeface="STXinwei" panose="02010800040101010101" pitchFamily="2" charset="-122"/>
              </a:rPr>
              <a:t>是所有那些可</a:t>
            </a:r>
            <a:r>
              <a:rPr lang="zh-CN" altLang="en-US" sz="2800" b="1" dirty="0" smtClean="0">
                <a:solidFill>
                  <a:srgbClr val="FF0000"/>
                </a:solidFill>
                <a:latin typeface="STXinwei" panose="02010800040101010101" pitchFamily="2" charset="-122"/>
                <a:ea typeface="STXinwei" panose="02010800040101010101" pitchFamily="2" charset="-122"/>
              </a:rPr>
              <a:t>从</a:t>
            </a:r>
            <a:r>
              <a:rPr lang="en-US" altLang="zh-CN" sz="2800" b="1" dirty="0" smtClean="0">
                <a:solidFill>
                  <a:srgbClr val="FF0000"/>
                </a:solidFill>
                <a:latin typeface="STXinwei" panose="02010800040101010101" pitchFamily="2" charset="-122"/>
                <a:ea typeface="STXinwei" panose="02010800040101010101" pitchFamily="2" charset="-122"/>
              </a:rPr>
              <a:t>I</a:t>
            </a:r>
            <a:r>
              <a:rPr lang="zh-CN" altLang="en-US" sz="2800" b="1" dirty="0" smtClean="0">
                <a:solidFill>
                  <a:srgbClr val="FF0000"/>
                </a:solidFill>
                <a:latin typeface="STXinwei" panose="02010800040101010101" pitchFamily="2" charset="-122"/>
                <a:ea typeface="STXinwei" panose="02010800040101010101" pitchFamily="2" charset="-122"/>
              </a:rPr>
              <a:t>中的某一状态经过一条</a:t>
            </a:r>
            <a:r>
              <a:rPr lang="en-US" altLang="zh-CN" sz="2800" b="1" dirty="0" smtClean="0">
                <a:solidFill>
                  <a:srgbClr val="FF0000"/>
                </a:solidFill>
                <a:latin typeface="STXinwei" panose="02010800040101010101" pitchFamily="2" charset="-122"/>
                <a:ea typeface="STXinwei" panose="02010800040101010101" pitchFamily="2" charset="-122"/>
              </a:rPr>
              <a:t>a</a:t>
            </a:r>
            <a:r>
              <a:rPr lang="zh-CN" altLang="en-US" sz="2800" b="1" dirty="0" smtClean="0">
                <a:solidFill>
                  <a:srgbClr val="FF0000"/>
                </a:solidFill>
                <a:latin typeface="STXinwei" panose="02010800040101010101" pitchFamily="2" charset="-122"/>
                <a:ea typeface="STXinwei" panose="02010800040101010101" pitchFamily="2" charset="-122"/>
              </a:rPr>
              <a:t>弧</a:t>
            </a:r>
            <a:r>
              <a:rPr lang="en-US" altLang="zh-CN" sz="2800" b="1" dirty="0" smtClean="0">
                <a:solidFill>
                  <a:srgbClr val="FF0000"/>
                </a:solidFill>
                <a:latin typeface="STXinwei" panose="02010800040101010101" pitchFamily="2" charset="-122"/>
                <a:ea typeface="STXinwei" panose="02010800040101010101" pitchFamily="2" charset="-122"/>
              </a:rPr>
              <a:t>(a</a:t>
            </a:r>
            <a:r>
              <a:rPr lang="zh-CN" altLang="en-US" sz="2800" b="1" dirty="0" smtClean="0">
                <a:solidFill>
                  <a:srgbClr val="FF0000"/>
                </a:solidFill>
                <a:latin typeface="STXinwei" panose="02010800040101010101" pitchFamily="2" charset="-122"/>
                <a:ea typeface="STXinwei" panose="02010800040101010101" pitchFamily="2" charset="-122"/>
              </a:rPr>
              <a:t>前可以有若干</a:t>
            </a:r>
            <a:r>
              <a:rPr lang="en-US" altLang="zh-CN" sz="2800" b="1" dirty="0" smtClean="0">
                <a:solidFill>
                  <a:srgbClr val="FF0000"/>
                </a:solidFill>
                <a:latin typeface="STXinwei" panose="02010800040101010101" pitchFamily="2" charset="-122"/>
                <a:ea typeface="STXinwei" panose="02010800040101010101" pitchFamily="2" charset="-122"/>
              </a:rPr>
              <a:t>ε)</a:t>
            </a:r>
            <a:r>
              <a:rPr lang="zh-CN" altLang="en-US" sz="2800" b="1" dirty="0" smtClean="0">
                <a:solidFill>
                  <a:srgbClr val="FF0000"/>
                </a:solidFill>
                <a:latin typeface="STXinwei" panose="02010800040101010101" pitchFamily="2" charset="-122"/>
                <a:ea typeface="STXinwei" panose="02010800040101010101" pitchFamily="2" charset="-122"/>
              </a:rPr>
              <a:t>而到达的状态的集合</a:t>
            </a:r>
            <a:r>
              <a:rPr lang="zh-CN" altLang="en-US" sz="2800" b="1" dirty="0" smtClean="0">
                <a:latin typeface="STXinwei" panose="02010800040101010101" pitchFamily="2" charset="-122"/>
                <a:ea typeface="STXinwei" panose="02010800040101010101" pitchFamily="2" charset="-122"/>
              </a:rPr>
              <a:t>。</a:t>
            </a:r>
          </a:p>
          <a:p>
            <a:pPr eaLnBrk="1" hangingPunct="1">
              <a:buFont typeface="Monotype Sorts" pitchFamily="2" charset="2"/>
              <a:buNone/>
            </a:pPr>
            <a:endParaRPr lang="zh-CN" altLang="en-US" dirty="0" smtClean="0">
              <a:latin typeface="STXinwei" panose="02010800040101010101" pitchFamily="2" charset="-122"/>
              <a:ea typeface="STXinwei" panose="02010800040101010101" pitchFamily="2" charset="-122"/>
            </a:endParaRPr>
          </a:p>
        </p:txBody>
      </p:sp>
      <p:sp>
        <p:nvSpPr>
          <p:cNvPr id="54276" name="灯片编号占位符 5"/>
          <p:cNvSpPr>
            <a:spLocks noGrp="1"/>
          </p:cNvSpPr>
          <p:nvPr>
            <p:ph type="sldNum" sz="quarter" idx="12"/>
          </p:nvPr>
        </p:nvSpPr>
        <p:spPr>
          <a:noFill/>
        </p:spPr>
        <p:txBody>
          <a:bodyPr/>
          <a:lstStyle/>
          <a:p>
            <a:fld id="{E5C861B5-9ECE-4058-9354-10E638E21607}" type="slidenum">
              <a:rPr lang="en-US" altLang="zh-CN" smtClean="0"/>
              <a:t>52</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z="3600" smtClean="0">
                <a:solidFill>
                  <a:srgbClr val="000000"/>
                </a:solidFill>
              </a:rPr>
              <a:t>例</a:t>
            </a:r>
            <a:r>
              <a:rPr lang="en-US" altLang="zh-CN" sz="3600" smtClean="0">
                <a:solidFill>
                  <a:srgbClr val="000000"/>
                </a:solidFill>
              </a:rPr>
              <a:t>1:</a:t>
            </a:r>
            <a:endParaRPr lang="zh-CN" altLang="en-US" sz="3600" smtClean="0">
              <a:solidFill>
                <a:srgbClr val="000000"/>
              </a:solidFill>
            </a:endParaRPr>
          </a:p>
        </p:txBody>
      </p:sp>
      <p:sp>
        <p:nvSpPr>
          <p:cNvPr id="55299" name="Rectangle 3"/>
          <p:cNvSpPr>
            <a:spLocks noGrp="1" noChangeArrowheads="1"/>
          </p:cNvSpPr>
          <p:nvPr>
            <p:ph idx="1"/>
          </p:nvPr>
        </p:nvSpPr>
        <p:spPr>
          <a:xfrm>
            <a:off x="990600" y="1524000"/>
            <a:ext cx="7772400" cy="5029200"/>
          </a:xfrm>
        </p:spPr>
        <p:txBody>
          <a:bodyPr/>
          <a:lstStyle/>
          <a:p>
            <a:pPr lvl="1" eaLnBrk="1" hangingPunct="1">
              <a:buFontTx/>
              <a:buNone/>
            </a:pPr>
            <a:r>
              <a:rPr lang="en-US" altLang="zh-CN" dirty="0" smtClean="0"/>
              <a:t>I={1}, </a:t>
            </a:r>
            <a:r>
              <a:rPr lang="zh-CN" altLang="en-US" dirty="0" smtClean="0">
                <a:sym typeface="Symbol" panose="05050102010706020507" pitchFamily="18" charset="2"/>
              </a:rPr>
              <a:t>-</a:t>
            </a:r>
            <a:r>
              <a:rPr lang="en-US" altLang="zh-CN" dirty="0" smtClean="0">
                <a:sym typeface="Symbol" panose="05050102010706020507" pitchFamily="18" charset="2"/>
              </a:rPr>
              <a:t>closure(I)={1,2}；</a:t>
            </a:r>
          </a:p>
          <a:p>
            <a:pPr lvl="1" eaLnBrk="1" hangingPunct="1">
              <a:buFontTx/>
              <a:buNone/>
            </a:pPr>
            <a:r>
              <a:rPr lang="en-US" altLang="zh-CN" dirty="0" smtClean="0">
                <a:sym typeface="Symbol" panose="05050102010706020507" pitchFamily="18" charset="2"/>
              </a:rPr>
              <a:t>I={5}, </a:t>
            </a:r>
            <a:r>
              <a:rPr lang="zh-CN" altLang="en-US" dirty="0" smtClean="0">
                <a:sym typeface="Symbol" panose="05050102010706020507" pitchFamily="18" charset="2"/>
              </a:rPr>
              <a:t>-</a:t>
            </a:r>
            <a:r>
              <a:rPr lang="en-US" altLang="zh-CN" dirty="0" smtClean="0">
                <a:sym typeface="Symbol" panose="05050102010706020507" pitchFamily="18" charset="2"/>
              </a:rPr>
              <a:t>closure(I)={5,6,2}；</a:t>
            </a:r>
          </a:p>
          <a:p>
            <a:pPr lvl="1" eaLnBrk="1" hangingPunct="1">
              <a:buFontTx/>
              <a:buNone/>
            </a:pPr>
            <a:r>
              <a:rPr lang="en-US" altLang="zh-CN" dirty="0" smtClean="0">
                <a:sym typeface="Symbol" panose="05050102010706020507" pitchFamily="18" charset="2"/>
              </a:rPr>
              <a:t>move({1,2},a)={5, 4,3}</a:t>
            </a:r>
          </a:p>
          <a:p>
            <a:pPr lvl="1" eaLnBrk="1" hangingPunct="1">
              <a:buFontTx/>
              <a:buNone/>
            </a:pPr>
            <a:r>
              <a:rPr lang="zh-CN" altLang="en-US" dirty="0" smtClean="0">
                <a:sym typeface="Symbol" panose="05050102010706020507" pitchFamily="18" charset="2"/>
              </a:rPr>
              <a:t>-</a:t>
            </a:r>
            <a:r>
              <a:rPr lang="en-US" altLang="zh-CN" dirty="0" smtClean="0">
                <a:sym typeface="Symbol" panose="05050102010706020507" pitchFamily="18" charset="2"/>
              </a:rPr>
              <a:t>closure({5,4,3})={5,4,3,6,2,7,8}；</a:t>
            </a:r>
          </a:p>
          <a:p>
            <a:pPr lvl="1" eaLnBrk="1" hangingPunct="1">
              <a:buFontTx/>
              <a:buNone/>
            </a:pPr>
            <a:r>
              <a:rPr lang="zh-CN" altLang="en-US" dirty="0" smtClean="0">
                <a:solidFill>
                  <a:srgbClr val="C00000"/>
                </a:solidFill>
                <a:sym typeface="Symbol" panose="05050102010706020507" pitchFamily="18" charset="2"/>
              </a:rPr>
              <a:t>一个</a:t>
            </a:r>
            <a:r>
              <a:rPr lang="en-US" altLang="zh-CN" dirty="0" smtClean="0">
                <a:solidFill>
                  <a:srgbClr val="C00000"/>
                </a:solidFill>
                <a:sym typeface="Symbol" panose="05050102010706020507" pitchFamily="18" charset="2"/>
              </a:rPr>
              <a:t>NFA</a:t>
            </a:r>
            <a:r>
              <a:rPr lang="zh-CN" altLang="en-US" dirty="0" smtClean="0">
                <a:solidFill>
                  <a:srgbClr val="C00000"/>
                </a:solidFill>
                <a:sym typeface="Symbol" panose="05050102010706020507" pitchFamily="18" charset="2"/>
              </a:rPr>
              <a:t>如下</a:t>
            </a:r>
            <a:r>
              <a:rPr lang="zh-CN" altLang="en-US" dirty="0" smtClean="0">
                <a:sym typeface="Symbol" panose="05050102010706020507" pitchFamily="18" charset="2"/>
              </a:rPr>
              <a:t>：</a:t>
            </a:r>
            <a:endParaRPr lang="zh-CN" altLang="zh-CN" dirty="0" smtClean="0">
              <a:sym typeface="Symbol" panose="05050102010706020507" pitchFamily="18" charset="2"/>
            </a:endParaRPr>
          </a:p>
        </p:txBody>
      </p:sp>
      <p:grpSp>
        <p:nvGrpSpPr>
          <p:cNvPr id="55300" name="Group 6"/>
          <p:cNvGrpSpPr/>
          <p:nvPr/>
        </p:nvGrpSpPr>
        <p:grpSpPr bwMode="auto">
          <a:xfrm>
            <a:off x="1524000" y="4038600"/>
            <a:ext cx="3657600" cy="2401888"/>
            <a:chOff x="1008" y="1310"/>
            <a:chExt cx="3408" cy="2375"/>
          </a:xfrm>
        </p:grpSpPr>
        <p:sp>
          <p:nvSpPr>
            <p:cNvPr id="55303" name="Oval 7"/>
            <p:cNvSpPr>
              <a:spLocks noChangeArrowheads="1"/>
            </p:cNvSpPr>
            <p:nvPr/>
          </p:nvSpPr>
          <p:spPr bwMode="auto">
            <a:xfrm>
              <a:off x="1008" y="2400"/>
              <a:ext cx="384" cy="384"/>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1</a:t>
              </a:r>
            </a:p>
          </p:txBody>
        </p:sp>
        <p:sp>
          <p:nvSpPr>
            <p:cNvPr id="55304" name="Oval 8"/>
            <p:cNvSpPr>
              <a:spLocks noChangeArrowheads="1"/>
            </p:cNvSpPr>
            <p:nvPr/>
          </p:nvSpPr>
          <p:spPr bwMode="auto">
            <a:xfrm>
              <a:off x="1872" y="2400"/>
              <a:ext cx="384" cy="384"/>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2</a:t>
              </a:r>
            </a:p>
          </p:txBody>
        </p:sp>
        <p:sp>
          <p:nvSpPr>
            <p:cNvPr id="55305" name="Oval 9"/>
            <p:cNvSpPr>
              <a:spLocks noChangeArrowheads="1"/>
            </p:cNvSpPr>
            <p:nvPr/>
          </p:nvSpPr>
          <p:spPr bwMode="auto">
            <a:xfrm>
              <a:off x="1872" y="1440"/>
              <a:ext cx="384" cy="384"/>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5</a:t>
              </a:r>
            </a:p>
          </p:txBody>
        </p:sp>
        <p:sp>
          <p:nvSpPr>
            <p:cNvPr id="55306" name="Oval 10"/>
            <p:cNvSpPr>
              <a:spLocks noChangeArrowheads="1"/>
            </p:cNvSpPr>
            <p:nvPr/>
          </p:nvSpPr>
          <p:spPr bwMode="auto">
            <a:xfrm>
              <a:off x="2940" y="2400"/>
              <a:ext cx="384" cy="384"/>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3</a:t>
              </a:r>
            </a:p>
          </p:txBody>
        </p:sp>
        <p:sp>
          <p:nvSpPr>
            <p:cNvPr id="55307" name="Oval 11"/>
            <p:cNvSpPr>
              <a:spLocks noChangeArrowheads="1"/>
            </p:cNvSpPr>
            <p:nvPr/>
          </p:nvSpPr>
          <p:spPr bwMode="auto">
            <a:xfrm>
              <a:off x="1872" y="3264"/>
              <a:ext cx="384" cy="384"/>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4</a:t>
              </a:r>
            </a:p>
          </p:txBody>
        </p:sp>
        <p:grpSp>
          <p:nvGrpSpPr>
            <p:cNvPr id="55308" name="Group 12"/>
            <p:cNvGrpSpPr/>
            <p:nvPr/>
          </p:nvGrpSpPr>
          <p:grpSpPr bwMode="auto">
            <a:xfrm>
              <a:off x="2940" y="1407"/>
              <a:ext cx="384" cy="452"/>
              <a:chOff x="2940" y="1407"/>
              <a:chExt cx="384" cy="452"/>
            </a:xfrm>
          </p:grpSpPr>
          <p:grpSp>
            <p:nvGrpSpPr>
              <p:cNvPr id="55335" name="Group 13"/>
              <p:cNvGrpSpPr/>
              <p:nvPr/>
            </p:nvGrpSpPr>
            <p:grpSpPr bwMode="auto">
              <a:xfrm>
                <a:off x="2940" y="1440"/>
                <a:ext cx="384" cy="384"/>
                <a:chOff x="2928" y="1440"/>
                <a:chExt cx="384" cy="384"/>
              </a:xfrm>
            </p:grpSpPr>
            <p:sp>
              <p:nvSpPr>
                <p:cNvPr id="55337" name="Oval 14"/>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55338" name="Oval 15"/>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55336" name="Text Box 16"/>
              <p:cNvSpPr txBox="1">
                <a:spLocks noChangeArrowheads="1"/>
              </p:cNvSpPr>
              <p:nvPr/>
            </p:nvSpPr>
            <p:spPr bwMode="auto">
              <a:xfrm>
                <a:off x="2975" y="1407"/>
                <a:ext cx="314" cy="452"/>
              </a:xfrm>
              <a:prstGeom prst="rect">
                <a:avLst/>
              </a:prstGeom>
              <a:noFill/>
              <a:ln w="9525">
                <a:noFill/>
                <a:miter lim="800000"/>
              </a:ln>
            </p:spPr>
            <p:txBody>
              <a:bodyPr wrap="none" anchor="ctr">
                <a:spAutoFit/>
              </a:bodyPr>
              <a:lstStyle/>
              <a:p>
                <a:pPr algn="ctr" eaLnBrk="1" hangingPunct="1"/>
                <a:r>
                  <a:rPr kumimoji="1" lang="zh-CN" altLang="en-US" sz="2400" b="0" i="0" u="none"/>
                  <a:t>6</a:t>
                </a:r>
              </a:p>
            </p:txBody>
          </p:sp>
        </p:grpSp>
        <p:grpSp>
          <p:nvGrpSpPr>
            <p:cNvPr id="55309" name="Group 17"/>
            <p:cNvGrpSpPr/>
            <p:nvPr/>
          </p:nvGrpSpPr>
          <p:grpSpPr bwMode="auto">
            <a:xfrm>
              <a:off x="4032" y="2366"/>
              <a:ext cx="384" cy="453"/>
              <a:chOff x="4032" y="2366"/>
              <a:chExt cx="384" cy="453"/>
            </a:xfrm>
          </p:grpSpPr>
          <p:grpSp>
            <p:nvGrpSpPr>
              <p:cNvPr id="55331" name="Group 18"/>
              <p:cNvGrpSpPr/>
              <p:nvPr/>
            </p:nvGrpSpPr>
            <p:grpSpPr bwMode="auto">
              <a:xfrm>
                <a:off x="4032" y="2400"/>
                <a:ext cx="384" cy="384"/>
                <a:chOff x="2928" y="1440"/>
                <a:chExt cx="384" cy="384"/>
              </a:xfrm>
            </p:grpSpPr>
            <p:sp>
              <p:nvSpPr>
                <p:cNvPr id="55333" name="Oval 19"/>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55334" name="Oval 20"/>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55332" name="Text Box 21"/>
              <p:cNvSpPr txBox="1">
                <a:spLocks noChangeArrowheads="1"/>
              </p:cNvSpPr>
              <p:nvPr/>
            </p:nvSpPr>
            <p:spPr bwMode="auto">
              <a:xfrm>
                <a:off x="4077" y="2366"/>
                <a:ext cx="314" cy="453"/>
              </a:xfrm>
              <a:prstGeom prst="rect">
                <a:avLst/>
              </a:prstGeom>
              <a:noFill/>
              <a:ln w="9525">
                <a:noFill/>
                <a:miter lim="800000"/>
              </a:ln>
            </p:spPr>
            <p:txBody>
              <a:bodyPr wrap="none" anchor="ctr">
                <a:spAutoFit/>
              </a:bodyPr>
              <a:lstStyle/>
              <a:p>
                <a:pPr algn="ctr" eaLnBrk="1" hangingPunct="1"/>
                <a:r>
                  <a:rPr kumimoji="1" lang="zh-CN" altLang="en-US" sz="2400" b="0" i="0" u="none"/>
                  <a:t>8</a:t>
                </a:r>
              </a:p>
            </p:txBody>
          </p:sp>
        </p:grpSp>
        <p:grpSp>
          <p:nvGrpSpPr>
            <p:cNvPr id="55310" name="Group 22"/>
            <p:cNvGrpSpPr/>
            <p:nvPr/>
          </p:nvGrpSpPr>
          <p:grpSpPr bwMode="auto">
            <a:xfrm>
              <a:off x="2940" y="3233"/>
              <a:ext cx="384" cy="452"/>
              <a:chOff x="2940" y="3233"/>
              <a:chExt cx="384" cy="452"/>
            </a:xfrm>
          </p:grpSpPr>
          <p:grpSp>
            <p:nvGrpSpPr>
              <p:cNvPr id="55327" name="Group 23"/>
              <p:cNvGrpSpPr/>
              <p:nvPr/>
            </p:nvGrpSpPr>
            <p:grpSpPr bwMode="auto">
              <a:xfrm>
                <a:off x="2940" y="3264"/>
                <a:ext cx="384" cy="384"/>
                <a:chOff x="2928" y="1440"/>
                <a:chExt cx="384" cy="384"/>
              </a:xfrm>
            </p:grpSpPr>
            <p:sp>
              <p:nvSpPr>
                <p:cNvPr id="55329" name="Oval 24"/>
                <p:cNvSpPr>
                  <a:spLocks noChangeArrowheads="1"/>
                </p:cNvSpPr>
                <p:nvPr/>
              </p:nvSpPr>
              <p:spPr bwMode="auto">
                <a:xfrm>
                  <a:off x="2928" y="1440"/>
                  <a:ext cx="384" cy="384"/>
                </a:xfrm>
                <a:prstGeom prst="ellipse">
                  <a:avLst/>
                </a:prstGeom>
                <a:solidFill>
                  <a:schemeClr val="accent1"/>
                </a:solidFill>
                <a:ln w="9525">
                  <a:solidFill>
                    <a:schemeClr val="tx1"/>
                  </a:solidFill>
                  <a:round/>
                </a:ln>
              </p:spPr>
              <p:txBody>
                <a:bodyPr wrap="none" anchor="ctr"/>
                <a:lstStyle/>
                <a:p>
                  <a:endParaRPr lang="zh-CN" altLang="en-US"/>
                </a:p>
              </p:txBody>
            </p:sp>
            <p:sp>
              <p:nvSpPr>
                <p:cNvPr id="55330" name="Oval 25"/>
                <p:cNvSpPr>
                  <a:spLocks noChangeArrowheads="1"/>
                </p:cNvSpPr>
                <p:nvPr/>
              </p:nvSpPr>
              <p:spPr bwMode="auto">
                <a:xfrm>
                  <a:off x="2976" y="1488"/>
                  <a:ext cx="288" cy="288"/>
                </a:xfrm>
                <a:prstGeom prst="ellipse">
                  <a:avLst/>
                </a:prstGeom>
                <a:solidFill>
                  <a:schemeClr val="accent1"/>
                </a:solidFill>
                <a:ln w="9525">
                  <a:solidFill>
                    <a:schemeClr val="tx1"/>
                  </a:solidFill>
                  <a:round/>
                </a:ln>
              </p:spPr>
              <p:txBody>
                <a:bodyPr wrap="none" anchor="ctr"/>
                <a:lstStyle/>
                <a:p>
                  <a:endParaRPr lang="zh-CN" altLang="en-US"/>
                </a:p>
              </p:txBody>
            </p:sp>
          </p:grpSp>
          <p:sp>
            <p:nvSpPr>
              <p:cNvPr id="55328" name="Text Box 26"/>
              <p:cNvSpPr txBox="1">
                <a:spLocks noChangeArrowheads="1"/>
              </p:cNvSpPr>
              <p:nvPr/>
            </p:nvSpPr>
            <p:spPr bwMode="auto">
              <a:xfrm>
                <a:off x="2975" y="3233"/>
                <a:ext cx="314" cy="452"/>
              </a:xfrm>
              <a:prstGeom prst="rect">
                <a:avLst/>
              </a:prstGeom>
              <a:noFill/>
              <a:ln w="9525">
                <a:noFill/>
                <a:miter lim="800000"/>
              </a:ln>
            </p:spPr>
            <p:txBody>
              <a:bodyPr wrap="none" anchor="ctr">
                <a:spAutoFit/>
              </a:bodyPr>
              <a:lstStyle/>
              <a:p>
                <a:pPr algn="ctr" eaLnBrk="1" hangingPunct="1"/>
                <a:r>
                  <a:rPr kumimoji="1" lang="zh-CN" altLang="en-US" sz="2400" b="0" i="0" u="none"/>
                  <a:t>7</a:t>
                </a:r>
              </a:p>
            </p:txBody>
          </p:sp>
        </p:grpSp>
        <p:cxnSp>
          <p:nvCxnSpPr>
            <p:cNvPr id="55311" name="AutoShape 27"/>
            <p:cNvCxnSpPr>
              <a:cxnSpLocks noChangeShapeType="1"/>
              <a:stCxn id="55307" idx="6"/>
              <a:endCxn id="55329" idx="2"/>
            </p:cNvCxnSpPr>
            <p:nvPr/>
          </p:nvCxnSpPr>
          <p:spPr bwMode="auto">
            <a:xfrm>
              <a:off x="2256" y="3456"/>
              <a:ext cx="684" cy="0"/>
            </a:xfrm>
            <a:prstGeom prst="straightConnector1">
              <a:avLst/>
            </a:prstGeom>
            <a:noFill/>
            <a:ln w="9525">
              <a:solidFill>
                <a:schemeClr val="tx1"/>
              </a:solidFill>
              <a:round/>
              <a:tailEnd type="triangle" w="med" len="med"/>
            </a:ln>
          </p:spPr>
        </p:cxnSp>
        <p:cxnSp>
          <p:nvCxnSpPr>
            <p:cNvPr id="55312" name="AutoShape 28"/>
            <p:cNvCxnSpPr>
              <a:cxnSpLocks noChangeShapeType="1"/>
              <a:stCxn id="55304" idx="6"/>
              <a:endCxn id="55306" idx="2"/>
            </p:cNvCxnSpPr>
            <p:nvPr/>
          </p:nvCxnSpPr>
          <p:spPr bwMode="auto">
            <a:xfrm>
              <a:off x="2256" y="2592"/>
              <a:ext cx="684" cy="0"/>
            </a:xfrm>
            <a:prstGeom prst="straightConnector1">
              <a:avLst/>
            </a:prstGeom>
            <a:noFill/>
            <a:ln w="9525">
              <a:solidFill>
                <a:schemeClr val="tx1"/>
              </a:solidFill>
              <a:round/>
              <a:tailEnd type="triangle" w="med" len="med"/>
            </a:ln>
          </p:spPr>
        </p:cxnSp>
        <p:cxnSp>
          <p:nvCxnSpPr>
            <p:cNvPr id="55313" name="AutoShape 29"/>
            <p:cNvCxnSpPr>
              <a:cxnSpLocks noChangeShapeType="1"/>
              <a:stCxn id="55337" idx="3"/>
              <a:endCxn id="55304" idx="7"/>
            </p:cNvCxnSpPr>
            <p:nvPr/>
          </p:nvCxnSpPr>
          <p:spPr bwMode="auto">
            <a:xfrm rot="5400000">
              <a:off x="2254" y="1714"/>
              <a:ext cx="688" cy="796"/>
            </a:xfrm>
            <a:prstGeom prst="curvedConnector3">
              <a:avLst>
                <a:gd name="adj1" fmla="val 50000"/>
              </a:avLst>
            </a:prstGeom>
            <a:noFill/>
            <a:ln w="9525">
              <a:solidFill>
                <a:schemeClr val="tx1"/>
              </a:solidFill>
              <a:round/>
              <a:tailEnd type="triangle" w="med" len="med"/>
            </a:ln>
          </p:spPr>
        </p:cxnSp>
        <p:cxnSp>
          <p:nvCxnSpPr>
            <p:cNvPr id="55314" name="AutoShape 30"/>
            <p:cNvCxnSpPr>
              <a:cxnSpLocks noChangeShapeType="1"/>
              <a:stCxn id="55305" idx="6"/>
              <a:endCxn id="55337" idx="2"/>
            </p:cNvCxnSpPr>
            <p:nvPr/>
          </p:nvCxnSpPr>
          <p:spPr bwMode="auto">
            <a:xfrm>
              <a:off x="2256" y="1632"/>
              <a:ext cx="684" cy="0"/>
            </a:xfrm>
            <a:prstGeom prst="straightConnector1">
              <a:avLst/>
            </a:prstGeom>
            <a:noFill/>
            <a:ln w="9525">
              <a:solidFill>
                <a:schemeClr val="tx1"/>
              </a:solidFill>
              <a:round/>
              <a:tailEnd type="triangle" w="med" len="med"/>
            </a:ln>
          </p:spPr>
        </p:cxnSp>
        <p:cxnSp>
          <p:nvCxnSpPr>
            <p:cNvPr id="55315" name="AutoShape 31"/>
            <p:cNvCxnSpPr>
              <a:cxnSpLocks noChangeShapeType="1"/>
              <a:stCxn id="55303" idx="6"/>
              <a:endCxn id="55304" idx="2"/>
            </p:cNvCxnSpPr>
            <p:nvPr/>
          </p:nvCxnSpPr>
          <p:spPr bwMode="auto">
            <a:xfrm>
              <a:off x="1392" y="2592"/>
              <a:ext cx="480" cy="0"/>
            </a:xfrm>
            <a:prstGeom prst="straightConnector1">
              <a:avLst/>
            </a:prstGeom>
            <a:noFill/>
            <a:ln w="9525">
              <a:solidFill>
                <a:schemeClr val="tx1"/>
              </a:solidFill>
              <a:round/>
              <a:tailEnd type="triangle" w="med" len="med"/>
            </a:ln>
          </p:spPr>
        </p:cxnSp>
        <p:cxnSp>
          <p:nvCxnSpPr>
            <p:cNvPr id="55316" name="AutoShape 32"/>
            <p:cNvCxnSpPr>
              <a:cxnSpLocks noChangeShapeType="1"/>
              <a:stCxn id="55303" idx="0"/>
              <a:endCxn id="55305" idx="2"/>
            </p:cNvCxnSpPr>
            <p:nvPr/>
          </p:nvCxnSpPr>
          <p:spPr bwMode="auto">
            <a:xfrm rot="-5400000">
              <a:off x="1152" y="1680"/>
              <a:ext cx="768" cy="672"/>
            </a:xfrm>
            <a:prstGeom prst="curvedConnector2">
              <a:avLst/>
            </a:prstGeom>
            <a:noFill/>
            <a:ln w="9525">
              <a:solidFill>
                <a:schemeClr val="tx1"/>
              </a:solidFill>
              <a:round/>
              <a:tailEnd type="triangle" w="med" len="med"/>
            </a:ln>
          </p:spPr>
        </p:cxnSp>
        <p:cxnSp>
          <p:nvCxnSpPr>
            <p:cNvPr id="55317" name="AutoShape 33"/>
            <p:cNvCxnSpPr>
              <a:cxnSpLocks noChangeShapeType="1"/>
              <a:stCxn id="55303" idx="4"/>
              <a:endCxn id="55307" idx="2"/>
            </p:cNvCxnSpPr>
            <p:nvPr/>
          </p:nvCxnSpPr>
          <p:spPr bwMode="auto">
            <a:xfrm rot="16200000" flipH="1">
              <a:off x="1200" y="2784"/>
              <a:ext cx="672" cy="672"/>
            </a:xfrm>
            <a:prstGeom prst="curvedConnector2">
              <a:avLst/>
            </a:prstGeom>
            <a:noFill/>
            <a:ln w="9525">
              <a:solidFill>
                <a:schemeClr val="tx1"/>
              </a:solidFill>
              <a:round/>
              <a:tailEnd type="triangle" w="med" len="med"/>
            </a:ln>
          </p:spPr>
        </p:cxnSp>
        <p:cxnSp>
          <p:nvCxnSpPr>
            <p:cNvPr id="55318" name="AutoShape 34"/>
            <p:cNvCxnSpPr>
              <a:cxnSpLocks noChangeShapeType="1"/>
              <a:stCxn id="55306" idx="6"/>
              <a:endCxn id="55333" idx="2"/>
            </p:cNvCxnSpPr>
            <p:nvPr/>
          </p:nvCxnSpPr>
          <p:spPr bwMode="auto">
            <a:xfrm>
              <a:off x="3324" y="2592"/>
              <a:ext cx="708" cy="0"/>
            </a:xfrm>
            <a:prstGeom prst="straightConnector1">
              <a:avLst/>
            </a:prstGeom>
            <a:noFill/>
            <a:ln w="9525">
              <a:solidFill>
                <a:schemeClr val="tx1"/>
              </a:solidFill>
              <a:round/>
              <a:tailEnd type="triangle" w="med" len="med"/>
            </a:ln>
          </p:spPr>
        </p:cxnSp>
        <p:sp>
          <p:nvSpPr>
            <p:cNvPr id="55319" name="Text Box 35"/>
            <p:cNvSpPr txBox="1">
              <a:spLocks noChangeArrowheads="1"/>
            </p:cNvSpPr>
            <p:nvPr/>
          </p:nvSpPr>
          <p:spPr bwMode="auto">
            <a:xfrm>
              <a:off x="1200" y="1552"/>
              <a:ext cx="298" cy="452"/>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5320" name="Text Box 36"/>
            <p:cNvSpPr txBox="1">
              <a:spLocks noChangeArrowheads="1"/>
            </p:cNvSpPr>
            <p:nvPr/>
          </p:nvSpPr>
          <p:spPr bwMode="auto">
            <a:xfrm>
              <a:off x="1245" y="3087"/>
              <a:ext cx="297" cy="452"/>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5321" name="Text Box 37"/>
            <p:cNvSpPr txBox="1">
              <a:spLocks noChangeArrowheads="1"/>
            </p:cNvSpPr>
            <p:nvPr/>
          </p:nvSpPr>
          <p:spPr bwMode="auto">
            <a:xfrm>
              <a:off x="1435" y="2271"/>
              <a:ext cx="296" cy="452"/>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5322" name="Text Box 38"/>
            <p:cNvSpPr txBox="1">
              <a:spLocks noChangeArrowheads="1"/>
            </p:cNvSpPr>
            <p:nvPr/>
          </p:nvSpPr>
          <p:spPr bwMode="auto">
            <a:xfrm>
              <a:off x="2351" y="1793"/>
              <a:ext cx="296" cy="452"/>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5323" name="Text Box 39"/>
            <p:cNvSpPr txBox="1">
              <a:spLocks noChangeArrowheads="1"/>
            </p:cNvSpPr>
            <p:nvPr/>
          </p:nvSpPr>
          <p:spPr bwMode="auto">
            <a:xfrm>
              <a:off x="2393" y="1310"/>
              <a:ext cx="295" cy="452"/>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5324" name="Text Box 40"/>
            <p:cNvSpPr txBox="1">
              <a:spLocks noChangeArrowheads="1"/>
            </p:cNvSpPr>
            <p:nvPr/>
          </p:nvSpPr>
          <p:spPr bwMode="auto">
            <a:xfrm>
              <a:off x="3458" y="2270"/>
              <a:ext cx="295" cy="453"/>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5325" name="Text Box 41"/>
            <p:cNvSpPr txBox="1">
              <a:spLocks noChangeArrowheads="1"/>
            </p:cNvSpPr>
            <p:nvPr/>
          </p:nvSpPr>
          <p:spPr bwMode="auto">
            <a:xfrm>
              <a:off x="2400" y="3135"/>
              <a:ext cx="296" cy="452"/>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5326" name="Text Box 42"/>
            <p:cNvSpPr txBox="1">
              <a:spLocks noChangeArrowheads="1"/>
            </p:cNvSpPr>
            <p:nvPr/>
          </p:nvSpPr>
          <p:spPr bwMode="auto">
            <a:xfrm>
              <a:off x="2447" y="2270"/>
              <a:ext cx="298" cy="45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grpSp>
      <p:sp>
        <p:nvSpPr>
          <p:cNvPr id="55301" name="AutoShape 43"/>
          <p:cNvSpPr>
            <a:spLocks noChangeArrowheads="1"/>
          </p:cNvSpPr>
          <p:nvPr/>
        </p:nvSpPr>
        <p:spPr bwMode="auto">
          <a:xfrm>
            <a:off x="1119188" y="5072063"/>
            <a:ext cx="381000" cy="485775"/>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55302" name="灯片编号占位符 5"/>
          <p:cNvSpPr>
            <a:spLocks noGrp="1"/>
          </p:cNvSpPr>
          <p:nvPr>
            <p:ph type="sldNum" sz="quarter" idx="12"/>
          </p:nvPr>
        </p:nvSpPr>
        <p:spPr>
          <a:noFill/>
        </p:spPr>
        <p:txBody>
          <a:bodyPr/>
          <a:lstStyle/>
          <a:p>
            <a:fld id="{6539947A-C991-4145-8A13-E2C39C24DF8D}" type="slidenum">
              <a:rPr lang="en-US" altLang="zh-CN" smtClean="0"/>
              <a:t>53</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b="1" smtClean="0"/>
              <a:t>  </a:t>
            </a:r>
            <a:r>
              <a:rPr lang="en-US" altLang="zh-CN" sz="3600" b="1" smtClean="0"/>
              <a:t>NFA</a:t>
            </a:r>
            <a:r>
              <a:rPr lang="zh-CN" altLang="en-US" sz="3600" b="1" smtClean="0"/>
              <a:t>确定化算法</a:t>
            </a:r>
            <a:r>
              <a:rPr lang="en-US" altLang="zh-CN" sz="3600" b="1" smtClean="0"/>
              <a:t>-</a:t>
            </a:r>
            <a:r>
              <a:rPr lang="zh-CN" altLang="en-US" sz="3600" b="1" smtClean="0">
                <a:solidFill>
                  <a:srgbClr val="FF0000"/>
                </a:solidFill>
              </a:rPr>
              <a:t>子集法</a:t>
            </a:r>
            <a:r>
              <a:rPr lang="zh-CN" altLang="en-US" sz="3600" b="1" smtClean="0"/>
              <a:t>:</a:t>
            </a:r>
          </a:p>
        </p:txBody>
      </p:sp>
      <p:sp>
        <p:nvSpPr>
          <p:cNvPr id="81923" name="Rectangle 3"/>
          <p:cNvSpPr>
            <a:spLocks noGrp="1" noChangeArrowheads="1"/>
          </p:cNvSpPr>
          <p:nvPr>
            <p:ph idx="1"/>
          </p:nvPr>
        </p:nvSpPr>
        <p:spPr/>
        <p:txBody>
          <a:bodyPr/>
          <a:lstStyle/>
          <a:p>
            <a:pPr eaLnBrk="1" hangingPunct="1">
              <a:lnSpc>
                <a:spcPct val="150000"/>
              </a:lnSpc>
              <a:buFont typeface="Monotype Sorts" pitchFamily="2" charset="2"/>
              <a:buNone/>
            </a:pPr>
            <a:r>
              <a:rPr lang="zh-CN" altLang="en-US" smtClean="0">
                <a:latin typeface="STXinwei" panose="02010800040101010101" pitchFamily="2" charset="-122"/>
                <a:ea typeface="STXinwei" panose="02010800040101010101" pitchFamily="2" charset="-122"/>
              </a:rPr>
              <a:t>   设</a:t>
            </a:r>
            <a:r>
              <a:rPr lang="en-US" altLang="zh-CN" smtClean="0">
                <a:latin typeface="STXinwei" panose="02010800040101010101" pitchFamily="2" charset="-122"/>
                <a:ea typeface="STXinwei" panose="02010800040101010101" pitchFamily="2" charset="-122"/>
              </a:rPr>
              <a:t>NFA N=(K, </a:t>
            </a:r>
            <a:r>
              <a:rPr lang="en-US" altLang="zh-CN" smtClean="0">
                <a:latin typeface="STXinwei" panose="02010800040101010101" pitchFamily="2" charset="-122"/>
                <a:ea typeface="STXinwei" panose="02010800040101010101" pitchFamily="2" charset="-122"/>
                <a:sym typeface="Symbol" panose="05050102010706020507" pitchFamily="18" charset="2"/>
              </a:rPr>
              <a:t>, f, K</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0</a:t>
            </a:r>
            <a:r>
              <a:rPr lang="en-US" altLang="zh-CN" smtClean="0">
                <a:latin typeface="STXinwei" panose="02010800040101010101" pitchFamily="2" charset="-122"/>
                <a:ea typeface="STXinwei" panose="02010800040101010101" pitchFamily="2" charset="-122"/>
                <a:sym typeface="Symbol" panose="05050102010706020507" pitchFamily="18" charset="2"/>
              </a:rPr>
              <a:t>, K</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，按如下办法构造一个</a:t>
            </a:r>
            <a:r>
              <a:rPr lang="en-US" altLang="zh-CN" smtClean="0">
                <a:latin typeface="STXinwei" panose="02010800040101010101" pitchFamily="2" charset="-122"/>
                <a:ea typeface="STXinwei" panose="02010800040101010101" pitchFamily="2" charset="-122"/>
              </a:rPr>
              <a:t>DFA  M=(S, </a:t>
            </a:r>
            <a:r>
              <a:rPr lang="en-US" altLang="zh-CN" smtClean="0">
                <a:latin typeface="STXinwei" panose="02010800040101010101" pitchFamily="2" charset="-122"/>
                <a:ea typeface="STXinwei" panose="02010800040101010101" pitchFamily="2" charset="-122"/>
                <a:sym typeface="Symbol" panose="05050102010706020507" pitchFamily="18" charset="2"/>
              </a:rPr>
              <a:t>, d,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0</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使得</a:t>
            </a:r>
            <a:r>
              <a:rPr lang="en-US" altLang="en-US" smtClean="0">
                <a:latin typeface="STXinwei" panose="02010800040101010101" pitchFamily="2" charset="-122"/>
                <a:ea typeface="STXinwei" panose="02010800040101010101" pitchFamily="2" charset="-122"/>
              </a:rPr>
              <a:t>L(M)=L(N)</a:t>
            </a:r>
            <a:r>
              <a:rPr lang="en-US" altLang="zh-CN" smtClean="0">
                <a:latin typeface="STXinwei" panose="02010800040101010101" pitchFamily="2" charset="-122"/>
                <a:ea typeface="STXinwei" panose="02010800040101010101" pitchFamily="2" charset="-122"/>
              </a:rPr>
              <a:t>：</a:t>
            </a:r>
          </a:p>
          <a:p>
            <a:pPr lvl="1" eaLnBrk="1" hangingPunct="1">
              <a:lnSpc>
                <a:spcPct val="150000"/>
              </a:lnSpc>
              <a:buFontTx/>
              <a:buNone/>
            </a:pPr>
            <a:r>
              <a:rPr lang="en-US" altLang="zh-CN" smtClean="0">
                <a:latin typeface="STXinwei" panose="02010800040101010101" pitchFamily="2" charset="-122"/>
                <a:ea typeface="STXinwei" panose="02010800040101010101" pitchFamily="2" charset="-122"/>
              </a:rPr>
              <a:t>(1)  M</a:t>
            </a:r>
            <a:r>
              <a:rPr lang="zh-CN" altLang="en-US" smtClean="0">
                <a:latin typeface="STXinwei" panose="02010800040101010101" pitchFamily="2" charset="-122"/>
                <a:ea typeface="STXinwei" panose="02010800040101010101" pitchFamily="2" charset="-122"/>
              </a:rPr>
              <a:t>的状态集</a:t>
            </a:r>
            <a:r>
              <a:rPr lang="en-US" altLang="zh-CN" smtClean="0">
                <a:latin typeface="STXinwei" panose="02010800040101010101" pitchFamily="2" charset="-122"/>
                <a:ea typeface="STXinwei" panose="02010800040101010101" pitchFamily="2" charset="-122"/>
              </a:rPr>
              <a:t>S</a:t>
            </a:r>
            <a:r>
              <a:rPr lang="zh-CN" altLang="en-US" smtClean="0">
                <a:latin typeface="STXinwei" panose="02010800040101010101" pitchFamily="2" charset="-122"/>
                <a:ea typeface="STXinwei" panose="02010800040101010101" pitchFamily="2" charset="-122"/>
              </a:rPr>
              <a:t>由</a:t>
            </a:r>
            <a:r>
              <a:rPr lang="en-US" altLang="zh-CN" sz="3200" b="1" smtClean="0">
                <a:solidFill>
                  <a:srgbClr val="FF0000"/>
                </a:solidFill>
                <a:latin typeface="STXinwei" panose="02010800040101010101" pitchFamily="2" charset="-122"/>
                <a:ea typeface="STXinwei" panose="02010800040101010101" pitchFamily="2" charset="-122"/>
              </a:rPr>
              <a:t>K</a:t>
            </a:r>
            <a:r>
              <a:rPr lang="zh-CN" altLang="en-US" sz="3200" b="1" smtClean="0">
                <a:solidFill>
                  <a:srgbClr val="FF0000"/>
                </a:solidFill>
                <a:latin typeface="STXinwei" panose="02010800040101010101" pitchFamily="2" charset="-122"/>
                <a:ea typeface="STXinwei" panose="02010800040101010101" pitchFamily="2" charset="-122"/>
              </a:rPr>
              <a:t>的一些子集</a:t>
            </a:r>
            <a:r>
              <a:rPr lang="zh-CN" altLang="en-US" smtClean="0">
                <a:latin typeface="STXinwei" panose="02010800040101010101" pitchFamily="2" charset="-122"/>
                <a:ea typeface="STXinwei" panose="02010800040101010101" pitchFamily="2" charset="-122"/>
              </a:rPr>
              <a:t>组成。用[</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1</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2</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j</a:t>
            </a:r>
            <a:r>
              <a:rPr lang="zh-CN" altLang="en-US" smtClean="0">
                <a:latin typeface="STXinwei" panose="02010800040101010101" pitchFamily="2" charset="-122"/>
                <a:ea typeface="STXinwei" panose="02010800040101010101" pitchFamily="2" charset="-122"/>
              </a:rPr>
              <a:t>]表示</a:t>
            </a:r>
            <a:r>
              <a:rPr lang="en-US" altLang="zh-CN" smtClean="0">
                <a:latin typeface="STXinwei" panose="02010800040101010101" pitchFamily="2" charset="-122"/>
                <a:ea typeface="STXinwei" panose="02010800040101010101" pitchFamily="2" charset="-122"/>
              </a:rPr>
              <a:t>S</a:t>
            </a:r>
            <a:r>
              <a:rPr lang="zh-CN" altLang="en-US" smtClean="0">
                <a:latin typeface="STXinwei" panose="02010800040101010101" pitchFamily="2" charset="-122"/>
                <a:ea typeface="STXinwei" panose="02010800040101010101" pitchFamily="2" charset="-122"/>
              </a:rPr>
              <a:t>的元素，其中</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1</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2,</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j</a:t>
            </a:r>
            <a:r>
              <a:rPr lang="zh-CN" altLang="en-US" smtClean="0">
                <a:latin typeface="STXinwei" panose="02010800040101010101" pitchFamily="2" charset="-122"/>
                <a:ea typeface="STXinwei" panose="02010800040101010101" pitchFamily="2" charset="-122"/>
              </a:rPr>
              <a:t>是</a:t>
            </a:r>
            <a:r>
              <a:rPr lang="en-US" altLang="zh-CN" smtClean="0">
                <a:latin typeface="STXinwei" panose="02010800040101010101" pitchFamily="2" charset="-122"/>
                <a:ea typeface="STXinwei" panose="02010800040101010101" pitchFamily="2" charset="-122"/>
              </a:rPr>
              <a:t>K</a:t>
            </a:r>
            <a:r>
              <a:rPr lang="zh-CN" altLang="en-US" smtClean="0">
                <a:latin typeface="STXinwei" panose="02010800040101010101" pitchFamily="2" charset="-122"/>
                <a:ea typeface="STXinwei" panose="02010800040101010101" pitchFamily="2" charset="-122"/>
              </a:rPr>
              <a:t>的状态。</a:t>
            </a:r>
            <a:endParaRPr lang="zh-CN" altLang="en-US" smtClean="0">
              <a:latin typeface="STXinwei" panose="02010800040101010101" pitchFamily="2" charset="-122"/>
              <a:ea typeface="STXinwei" panose="02010800040101010101" pitchFamily="2" charset="-122"/>
              <a:sym typeface="Symbol" panose="05050102010706020507" pitchFamily="18" charset="2"/>
            </a:endParaRPr>
          </a:p>
        </p:txBody>
      </p:sp>
      <p:sp>
        <p:nvSpPr>
          <p:cNvPr id="56324" name="灯片编号占位符 5"/>
          <p:cNvSpPr>
            <a:spLocks noGrp="1"/>
          </p:cNvSpPr>
          <p:nvPr>
            <p:ph type="sldNum" sz="quarter" idx="12"/>
          </p:nvPr>
        </p:nvSpPr>
        <p:spPr>
          <a:noFill/>
        </p:spPr>
        <p:txBody>
          <a:bodyPr/>
          <a:lstStyle/>
          <a:p>
            <a:fld id="{FA414BE7-6DA5-42EE-A289-CA592BFCED67}" type="slidenum">
              <a:rPr lang="en-US" altLang="zh-CN" smtClean="0"/>
              <a:t>54</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barn(inHorizontal)">
                                      <p:cBhvr>
                                        <p:cTn id="7" dur="500"/>
                                        <p:tgtEl>
                                          <p:spTgt spid="81923">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barn(inHorizontal)">
                                      <p:cBhvr>
                                        <p:cTn id="10" dur="500"/>
                                        <p:tgtEl>
                                          <p:spTgt spid="81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1000125" y="500063"/>
            <a:ext cx="7924800" cy="4191000"/>
          </a:xfrm>
        </p:spPr>
        <p:txBody>
          <a:bodyPr/>
          <a:lstStyle/>
          <a:p>
            <a:pPr lvl="1" eaLnBrk="1" hangingPunct="1">
              <a:lnSpc>
                <a:spcPct val="150000"/>
              </a:lnSpc>
              <a:buFontTx/>
              <a:buNone/>
            </a:pP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2</a:t>
            </a: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  </a:t>
            </a:r>
            <a:r>
              <a:rPr lang="en-US" altLang="zh-CN" smtClean="0">
                <a:latin typeface="STXinwei" panose="02010800040101010101" pitchFamily="2" charset="-122"/>
                <a:ea typeface="STXinwei" panose="02010800040101010101" pitchFamily="2" charset="-122"/>
              </a:rPr>
              <a:t>M</a:t>
            </a:r>
            <a:r>
              <a:rPr lang="zh-CN" altLang="en-US" smtClean="0">
                <a:latin typeface="STXinwei" panose="02010800040101010101" pitchFamily="2" charset="-122"/>
                <a:ea typeface="STXinwei" panose="02010800040101010101" pitchFamily="2" charset="-122"/>
              </a:rPr>
              <a:t>和</a:t>
            </a:r>
            <a:r>
              <a:rPr lang="en-US" altLang="zh-CN" smtClean="0">
                <a:latin typeface="STXinwei" panose="02010800040101010101" pitchFamily="2" charset="-122"/>
                <a:ea typeface="STXinwei" panose="02010800040101010101" pitchFamily="2" charset="-122"/>
              </a:rPr>
              <a:t>N</a:t>
            </a:r>
            <a:r>
              <a:rPr lang="zh-CN" altLang="en-US" smtClean="0">
                <a:latin typeface="STXinwei" panose="02010800040101010101" pitchFamily="2" charset="-122"/>
                <a:ea typeface="STXinwei" panose="02010800040101010101" pitchFamily="2" charset="-122"/>
              </a:rPr>
              <a:t>的输入字母表是相同的，即是</a:t>
            </a:r>
            <a:r>
              <a:rPr lang="zh-CN" altLang="en-US" smtClean="0">
                <a:latin typeface="STXinwei" panose="02010800040101010101" pitchFamily="2" charset="-122"/>
                <a:ea typeface="STXinwei" panose="02010800040101010101" pitchFamily="2" charset="-122"/>
                <a:sym typeface="Symbol" panose="05050102010706020507" pitchFamily="18" charset="2"/>
              </a:rPr>
              <a:t>；</a:t>
            </a:r>
          </a:p>
          <a:p>
            <a:pPr lvl="1" eaLnBrk="1" hangingPunct="1">
              <a:lnSpc>
                <a:spcPct val="150000"/>
              </a:lnSpc>
              <a:buFontTx/>
              <a:buNone/>
            </a:pPr>
            <a:r>
              <a:rPr lang="en-US" altLang="zh-CN" b="1" smtClean="0">
                <a:solidFill>
                  <a:srgbClr val="FF0000"/>
                </a:solidFill>
                <a:latin typeface="STXinwei" panose="02010800040101010101" pitchFamily="2" charset="-122"/>
                <a:ea typeface="STXinwei" panose="02010800040101010101" pitchFamily="2" charset="-122"/>
              </a:rPr>
              <a:t>(</a:t>
            </a:r>
            <a:r>
              <a:rPr lang="zh-CN" altLang="en-US" b="1" smtClean="0">
                <a:solidFill>
                  <a:srgbClr val="FF0000"/>
                </a:solidFill>
                <a:latin typeface="STXinwei" panose="02010800040101010101" pitchFamily="2" charset="-122"/>
                <a:ea typeface="STXinwei" panose="02010800040101010101" pitchFamily="2" charset="-122"/>
              </a:rPr>
              <a:t>3</a:t>
            </a:r>
            <a:r>
              <a:rPr lang="en-US" altLang="zh-CN" b="1" smtClean="0">
                <a:solidFill>
                  <a:srgbClr val="FF0000"/>
                </a:solidFill>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  转换函数是这样定义的：                                       </a:t>
            </a:r>
            <a:r>
              <a:rPr lang="en-US" altLang="zh-CN" smtClean="0">
                <a:latin typeface="STXinwei" panose="02010800040101010101" pitchFamily="2" charset="-122"/>
                <a:ea typeface="STXinwei" panose="02010800040101010101" pitchFamily="2" charset="-122"/>
              </a:rPr>
              <a:t>d(</a:t>
            </a:r>
            <a:r>
              <a:rPr lang="zh-CN" altLang="en-US" smtClean="0">
                <a:latin typeface="STXinwei" panose="02010800040101010101" pitchFamily="2" charset="-122"/>
                <a:ea typeface="STXinwei" panose="02010800040101010101" pitchFamily="2" charset="-122"/>
              </a:rPr>
              <a:t>[</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1</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2,</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j</a:t>
            </a:r>
            <a:r>
              <a:rPr lang="zh-CN" altLang="en-US" smtClean="0">
                <a:latin typeface="STXinwei" panose="02010800040101010101" pitchFamily="2" charset="-122"/>
                <a:ea typeface="STXinwei" panose="02010800040101010101" pitchFamily="2" charset="-122"/>
              </a:rPr>
              <a:t>],</a:t>
            </a:r>
            <a:r>
              <a:rPr lang="en-US" altLang="zh-CN" smtClean="0">
                <a:latin typeface="STXinwei" panose="02010800040101010101" pitchFamily="2" charset="-122"/>
                <a:ea typeface="STXinwei" panose="02010800040101010101" pitchFamily="2" charset="-122"/>
              </a:rPr>
              <a:t>a)= </a:t>
            </a:r>
            <a:r>
              <a:rPr lang="zh-CN" altLang="en-US" smtClean="0">
                <a:latin typeface="STXinwei" panose="02010800040101010101" pitchFamily="2" charset="-122"/>
                <a:ea typeface="STXinwei" panose="02010800040101010101" pitchFamily="2" charset="-122"/>
              </a:rPr>
              <a:t>[</a:t>
            </a:r>
            <a:r>
              <a:rPr lang="en-US" altLang="zh-CN" smtClean="0">
                <a:latin typeface="STXinwei" panose="02010800040101010101" pitchFamily="2" charset="-122"/>
                <a:ea typeface="STXinwei" panose="02010800040101010101" pitchFamily="2" charset="-12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1</a:t>
            </a:r>
            <a:r>
              <a:rPr lang="en-US" altLang="zh-CN" smtClean="0">
                <a:latin typeface="STXinwei" panose="02010800040101010101" pitchFamily="2" charset="-122"/>
                <a:ea typeface="STXinwei" panose="02010800040101010101" pitchFamily="2" charset="-122"/>
                <a:sym typeface="Symbol" panose="05050102010706020507" pitchFamily="18" charset="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2</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zh-CN" altLang="en-US" smtClean="0">
                <a:latin typeface="STXinwei" panose="02010800040101010101" pitchFamily="2" charset="-122"/>
                <a:ea typeface="STXinwei" panose="02010800040101010101" pitchFamily="2" charset="-122"/>
              </a:rPr>
              <a:t>]	 </a:t>
            </a:r>
            <a:r>
              <a:rPr lang="zh-CN" altLang="zh-CN" smtClean="0">
                <a:latin typeface="STXinwei" panose="02010800040101010101" pitchFamily="2" charset="-122"/>
                <a:ea typeface="STXinwei" panose="02010800040101010101" pitchFamily="2" charset="-122"/>
              </a:rPr>
              <a:t>其中     {</a:t>
            </a:r>
            <a:r>
              <a:rPr lang="en-US" altLang="zh-CN" smtClean="0">
                <a:latin typeface="STXinwei" panose="02010800040101010101" pitchFamily="2" charset="-122"/>
                <a:ea typeface="STXinwei" panose="02010800040101010101" pitchFamily="2" charset="-12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1,</a:t>
            </a:r>
            <a:r>
              <a:rPr lang="en-US" altLang="zh-CN" smtClean="0">
                <a:latin typeface="STXinwei" panose="02010800040101010101" pitchFamily="2" charset="-122"/>
                <a:ea typeface="STXinwei" panose="02010800040101010101" pitchFamily="2" charset="-122"/>
                <a:sym typeface="Symbol" panose="05050102010706020507" pitchFamily="18" charset="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2,</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 </a:t>
            </a:r>
            <a:r>
              <a:rPr lang="en-US" altLang="zh-CN" smtClean="0">
                <a:latin typeface="STXinwei" panose="02010800040101010101" pitchFamily="2" charset="-122"/>
                <a:ea typeface="STXinwei" panose="02010800040101010101" pitchFamily="2" charset="-122"/>
                <a:sym typeface="Symbol" panose="05050102010706020507" pitchFamily="18" charset="2"/>
              </a:rPr>
              <a:t>R</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zh-CN" altLang="en-US" smtClean="0">
                <a:latin typeface="STXinwei" panose="02010800040101010101" pitchFamily="2" charset="-122"/>
                <a:ea typeface="STXinwei" panose="02010800040101010101" pitchFamily="2" charset="-122"/>
              </a:rPr>
              <a:t> </a:t>
            </a:r>
            <a:r>
              <a:rPr lang="en-US" altLang="zh-CN" smtClean="0">
                <a:latin typeface="STXinwei" panose="02010800040101010101" pitchFamily="2" charset="-122"/>
                <a:ea typeface="STXinwei" panose="02010800040101010101" pitchFamily="2" charset="-122"/>
              </a:rPr>
              <a:t>=</a:t>
            </a:r>
            <a:r>
              <a:rPr lang="zh-CN" altLang="zh-CN" smtClean="0">
                <a:latin typeface="STXinwei" panose="02010800040101010101" pitchFamily="2" charset="-122"/>
                <a:ea typeface="STXinwei" panose="02010800040101010101" pitchFamily="2" charset="-122"/>
              </a:rPr>
              <a:t>  </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closure(move</a:t>
            </a:r>
            <a:r>
              <a:rPr lang="en-US" altLang="zh-CN" smtClean="0">
                <a:solidFill>
                  <a:srgbClr val="FF0000"/>
                </a:solidFill>
                <a:latin typeface="STXinwei" panose="02010800040101010101" pitchFamily="2" charset="-122"/>
                <a:ea typeface="STXinwei" panose="02010800040101010101" pitchFamily="2" charset="-122"/>
              </a:rPr>
              <a:t>({</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1</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2,</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 </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j</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zh-CN" altLang="en-US" smtClean="0">
                <a:solidFill>
                  <a:srgbClr val="FF0000"/>
                </a:solidFill>
                <a:latin typeface="STXinwei" panose="02010800040101010101" pitchFamily="2" charset="-122"/>
                <a:ea typeface="STXinwei" panose="02010800040101010101" pitchFamily="2" charset="-122"/>
              </a:rPr>
              <a:t>,</a:t>
            </a:r>
            <a:r>
              <a:rPr lang="en-US" altLang="zh-CN" smtClean="0">
                <a:solidFill>
                  <a:srgbClr val="FF0000"/>
                </a:solidFill>
                <a:latin typeface="STXinwei" panose="02010800040101010101" pitchFamily="2" charset="-122"/>
                <a:ea typeface="STXinwei" panose="02010800040101010101" pitchFamily="2" charset="-122"/>
              </a:rPr>
              <a:t>a)) </a:t>
            </a:r>
            <a:endParaRPr lang="zh-CN" altLang="en-US" smtClean="0">
              <a:solidFill>
                <a:srgbClr val="FF0000"/>
              </a:solidFill>
              <a:latin typeface="STXinwei" panose="02010800040101010101" pitchFamily="2" charset="-122"/>
              <a:ea typeface="STXinwei" panose="02010800040101010101" pitchFamily="2" charset="-122"/>
            </a:endParaRPr>
          </a:p>
          <a:p>
            <a:pPr lvl="1" eaLnBrk="1" hangingPunct="1">
              <a:lnSpc>
                <a:spcPct val="150000"/>
              </a:lnSpc>
              <a:buFontTx/>
              <a:buNone/>
            </a:pP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4</a:t>
            </a:r>
            <a:r>
              <a:rPr lang="en-US" altLang="zh-CN"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rPr>
              <a:t> </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0</a:t>
            </a:r>
            <a:r>
              <a:rPr lang="zh-CN" altLang="en-US" smtClean="0">
                <a:solidFill>
                  <a:srgbClr val="FF0000"/>
                </a:solidFill>
                <a:latin typeface="STXinwei" panose="02010800040101010101" pitchFamily="2" charset="-122"/>
                <a:ea typeface="STXinwei" panose="02010800040101010101" pitchFamily="2" charset="-122"/>
              </a:rPr>
              <a:t>=</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closure(K</a:t>
            </a:r>
            <a:r>
              <a:rPr lang="en-US" altLang="zh-CN" baseline="-25000" smtClean="0">
                <a:solidFill>
                  <a:srgbClr val="FF0000"/>
                </a:solidFill>
                <a:latin typeface="STXinwei" panose="02010800040101010101" pitchFamily="2" charset="-122"/>
                <a:ea typeface="STXinwei" panose="02010800040101010101" pitchFamily="2" charset="-122"/>
                <a:sym typeface="Symbol" panose="05050102010706020507" pitchFamily="18" charset="2"/>
              </a:rPr>
              <a:t>0</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为</a:t>
            </a:r>
            <a:r>
              <a:rPr lang="en-US" altLang="zh-CN" smtClean="0">
                <a:solidFill>
                  <a:srgbClr val="FF0000"/>
                </a:solidFill>
                <a:latin typeface="STXinwei" panose="02010800040101010101" pitchFamily="2" charset="-122"/>
                <a:ea typeface="STXinwei" panose="02010800040101010101" pitchFamily="2" charset="-122"/>
                <a:sym typeface="Symbol" panose="05050102010706020507" pitchFamily="18" charset="2"/>
              </a:rPr>
              <a:t>M</a:t>
            </a:r>
            <a:r>
              <a:rPr lang="zh-CN" altLang="en-US" smtClean="0">
                <a:solidFill>
                  <a:srgbClr val="FF0000"/>
                </a:solidFill>
                <a:latin typeface="STXinwei" panose="02010800040101010101" pitchFamily="2" charset="-122"/>
                <a:ea typeface="STXinwei" panose="02010800040101010101" pitchFamily="2" charset="-122"/>
                <a:sym typeface="Symbol" panose="05050102010706020507" pitchFamily="18" charset="2"/>
              </a:rPr>
              <a:t>的开始状态；</a:t>
            </a:r>
          </a:p>
          <a:p>
            <a:pPr lvl="1" eaLnBrk="1" hangingPunct="1">
              <a:lnSpc>
                <a:spcPct val="150000"/>
              </a:lnSpc>
              <a:buFontTx/>
              <a:buNone/>
            </a:pP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zh-CN" altLang="en-US" smtClean="0">
                <a:latin typeface="STXinwei" panose="02010800040101010101" pitchFamily="2" charset="-122"/>
                <a:ea typeface="STXinwei" panose="02010800040101010101" pitchFamily="2" charset="-122"/>
                <a:sym typeface="Symbol" panose="05050102010706020507" pitchFamily="18" charset="2"/>
              </a:rPr>
              <a:t>5</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zh-CN" altLang="en-US"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zh-CN" altLang="en-US" smtClean="0">
                <a:latin typeface="STXinwei" panose="02010800040101010101" pitchFamily="2" charset="-122"/>
                <a:ea typeface="STXinwei" panose="02010800040101010101" pitchFamily="2" charset="-122"/>
              </a:rPr>
              <a:t>={[</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i</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k</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e</a:t>
            </a:r>
            <a:r>
              <a:rPr lang="zh-CN" altLang="en-US" smtClean="0">
                <a:latin typeface="STXinwei" panose="02010800040101010101" pitchFamily="2" charset="-122"/>
                <a:ea typeface="STXinwei" panose="02010800040101010101" pitchFamily="2" charset="-122"/>
              </a:rPr>
              <a:t>]，其中[</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i</a:t>
            </a:r>
            <a:r>
              <a:rPr lang="zh-CN" altLang="en-US" smtClean="0">
                <a:latin typeface="STXinwei" panose="02010800040101010101" pitchFamily="2" charset="-122"/>
                <a:ea typeface="STXinwei" panose="02010800040101010101" pitchFamily="2" charset="-122"/>
              </a:rPr>
              <a:t> </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k</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e</a:t>
            </a:r>
            <a:r>
              <a:rPr lang="zh-CN" altLang="en-US"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sym typeface="Symbol" panose="05050102010706020507" pitchFamily="18" charset="2"/>
              </a:rPr>
              <a:t></a:t>
            </a:r>
            <a:r>
              <a:rPr lang="en-US" altLang="en-US" smtClean="0">
                <a:latin typeface="STXinwei" panose="02010800040101010101" pitchFamily="2" charset="-122"/>
                <a:ea typeface="STXinwei" panose="02010800040101010101" pitchFamily="2" charset="-122"/>
                <a:sym typeface="Symbol" panose="05050102010706020507" pitchFamily="18" charset="2"/>
              </a:rPr>
              <a:t>S</a:t>
            </a:r>
            <a:r>
              <a:rPr lang="zh-CN" altLang="en-US" smtClean="0">
                <a:latin typeface="STXinwei" panose="02010800040101010101" pitchFamily="2" charset="-122"/>
                <a:ea typeface="STXinwei" panose="02010800040101010101" pitchFamily="2" charset="-122"/>
                <a:sym typeface="Symbol" panose="05050102010706020507" pitchFamily="18" charset="2"/>
              </a:rPr>
              <a:t>且{</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i</a:t>
            </a:r>
            <a:r>
              <a:rPr lang="zh-CN" altLang="en-US"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 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k,</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 </a:t>
            </a:r>
            <a:r>
              <a:rPr lang="en-US" altLang="zh-CN" smtClean="0">
                <a:latin typeface="STXinwei" panose="02010800040101010101" pitchFamily="2" charset="-122"/>
                <a:ea typeface="STXinwei" panose="02010800040101010101" pitchFamily="2" charset="-122"/>
                <a:sym typeface="Symbol" panose="05050102010706020507" pitchFamily="18" charset="2"/>
              </a:rPr>
              <a:t>S</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e</a:t>
            </a:r>
            <a:r>
              <a:rPr lang="zh-CN" altLang="en-US" smtClean="0">
                <a:latin typeface="STXinwei" panose="02010800040101010101" pitchFamily="2" charset="-122"/>
                <a:ea typeface="STXinwei" panose="02010800040101010101" pitchFamily="2" charset="-122"/>
              </a:rPr>
              <a:t>}</a:t>
            </a:r>
            <a:r>
              <a:rPr lang="zh-CN" altLang="en-US" smtClean="0">
                <a:latin typeface="STXinwei" panose="02010800040101010101" pitchFamily="2" charset="-122"/>
                <a:ea typeface="STXinwei" panose="02010800040101010101" pitchFamily="2" charset="-122"/>
                <a:sym typeface="Symbol" panose="05050102010706020507" pitchFamily="18" charset="2"/>
              </a:rPr>
              <a:t></a:t>
            </a:r>
            <a:r>
              <a:rPr lang="en-US" altLang="zh-CN" smtClean="0">
                <a:latin typeface="STXinwei" panose="02010800040101010101" pitchFamily="2" charset="-122"/>
                <a:ea typeface="STXinwei" panose="02010800040101010101" pitchFamily="2" charset="-122"/>
                <a:sym typeface="Symbol" panose="05050102010706020507" pitchFamily="18" charset="2"/>
              </a:rPr>
              <a:t>K</a:t>
            </a:r>
            <a:r>
              <a:rPr lang="en-US" altLang="zh-CN" baseline="-25000" smtClean="0">
                <a:latin typeface="STXinwei" panose="02010800040101010101" pitchFamily="2" charset="-122"/>
                <a:ea typeface="STXinwei" panose="02010800040101010101" pitchFamily="2" charset="-122"/>
                <a:sym typeface="Symbol" panose="05050102010706020507" pitchFamily="18" charset="2"/>
              </a:rPr>
              <a:t>t</a:t>
            </a:r>
            <a:r>
              <a:rPr lang="en-US" altLang="zh-CN" smtClean="0">
                <a:latin typeface="STXinwei" panose="02010800040101010101" pitchFamily="2" charset="-122"/>
                <a:ea typeface="STXinwei" panose="02010800040101010101" pitchFamily="2" charset="-122"/>
                <a:sym typeface="Symbol" panose="05050102010706020507" pitchFamily="18" charset="2"/>
              </a:rPr>
              <a:t></a:t>
            </a:r>
            <a:r>
              <a:rPr lang="zh-CN" altLang="en-US" smtClean="0">
                <a:latin typeface="STXinwei" panose="02010800040101010101" pitchFamily="2" charset="-122"/>
                <a:ea typeface="STXinwei" panose="02010800040101010101" pitchFamily="2" charset="-122"/>
              </a:rPr>
              <a:t>}</a:t>
            </a:r>
          </a:p>
        </p:txBody>
      </p:sp>
      <p:sp>
        <p:nvSpPr>
          <p:cNvPr id="57347" name="灯片编号占位符 5"/>
          <p:cNvSpPr>
            <a:spLocks noGrp="1"/>
          </p:cNvSpPr>
          <p:nvPr>
            <p:ph type="sldNum" sz="quarter" idx="12"/>
          </p:nvPr>
        </p:nvSpPr>
        <p:spPr>
          <a:noFill/>
        </p:spPr>
        <p:txBody>
          <a:bodyPr/>
          <a:lstStyle/>
          <a:p>
            <a:fld id="{EE65AA7D-1983-4E51-B011-2A362E29AD46}" type="slidenum">
              <a:rPr lang="en-US" altLang="zh-CN" smtClean="0"/>
              <a:t>55</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928688" y="500063"/>
            <a:ext cx="7772400" cy="4114800"/>
          </a:xfrm>
        </p:spPr>
        <p:txBody>
          <a:bodyPr/>
          <a:lstStyle/>
          <a:p>
            <a:pPr lvl="1" eaLnBrk="1" hangingPunct="1">
              <a:buFontTx/>
              <a:buNone/>
            </a:pPr>
            <a:r>
              <a:rPr lang="en-US" altLang="zh-CN" dirty="0" smtClean="0"/>
              <a:t>(</a:t>
            </a:r>
            <a:r>
              <a:rPr lang="zh-CN" altLang="en-US" dirty="0" smtClean="0"/>
              <a:t>1</a:t>
            </a:r>
            <a:r>
              <a:rPr lang="en-US" altLang="zh-CN" dirty="0" smtClean="0"/>
              <a:t>)</a:t>
            </a:r>
            <a:r>
              <a:rPr lang="zh-CN" altLang="en-US" dirty="0" smtClean="0"/>
              <a:t>   开始，令</a:t>
            </a:r>
            <a:r>
              <a:rPr lang="zh-CN" altLang="en-US" dirty="0" smtClean="0">
                <a:sym typeface="Symbol" panose="05050102010706020507" pitchFamily="18" charset="2"/>
              </a:rPr>
              <a:t>-</a:t>
            </a:r>
            <a:r>
              <a:rPr lang="en-US" altLang="zh-CN" dirty="0" smtClean="0">
                <a:sym typeface="Symbol" panose="05050102010706020507" pitchFamily="18" charset="2"/>
              </a:rPr>
              <a:t>closure(K</a:t>
            </a:r>
            <a:r>
              <a:rPr lang="en-US" altLang="zh-CN" baseline="-25000" dirty="0" smtClean="0">
                <a:sym typeface="Symbol" panose="05050102010706020507" pitchFamily="18" charset="2"/>
              </a:rPr>
              <a:t>0</a:t>
            </a:r>
            <a:r>
              <a:rPr lang="en-US" altLang="zh-CN" dirty="0" smtClean="0">
                <a:sym typeface="Symbol" panose="05050102010706020507" pitchFamily="18" charset="2"/>
              </a:rPr>
              <a:t>)</a:t>
            </a:r>
            <a:r>
              <a:rPr lang="zh-CN" altLang="en-US" dirty="0" smtClean="0"/>
              <a:t>为</a:t>
            </a:r>
            <a:r>
              <a:rPr lang="en-US" altLang="zh-CN" dirty="0" smtClean="0"/>
              <a:t>C</a:t>
            </a:r>
            <a:r>
              <a:rPr lang="zh-CN" altLang="en-US" dirty="0" smtClean="0"/>
              <a:t>中唯一成员，并且它是未被标记的。</a:t>
            </a:r>
          </a:p>
          <a:p>
            <a:pPr lvl="1" eaLnBrk="1" hangingPunct="1">
              <a:buFontTx/>
              <a:buNone/>
            </a:pPr>
            <a:endParaRPr lang="en-US" altLang="zh-CN" dirty="0" smtClean="0"/>
          </a:p>
          <a:p>
            <a:pPr lvl="1" eaLnBrk="1" hangingPunct="1">
              <a:buFontTx/>
              <a:buNone/>
            </a:pPr>
            <a:r>
              <a:rPr lang="en-US" altLang="zh-CN" dirty="0" smtClean="0"/>
              <a:t>(</a:t>
            </a:r>
            <a:r>
              <a:rPr lang="zh-CN" altLang="en-US" dirty="0" smtClean="0"/>
              <a:t>2</a:t>
            </a:r>
            <a:r>
              <a:rPr lang="en-US" altLang="zh-CN" dirty="0" smtClean="0"/>
              <a:t>)</a:t>
            </a:r>
            <a:r>
              <a:rPr lang="zh-CN" altLang="en-US" dirty="0" smtClean="0"/>
              <a:t>   </a:t>
            </a:r>
            <a:r>
              <a:rPr lang="en-US" altLang="zh-CN" dirty="0" smtClean="0"/>
              <a:t>while （C</a:t>
            </a:r>
            <a:r>
              <a:rPr lang="zh-CN" altLang="en-US" dirty="0" smtClean="0"/>
              <a:t>中存在尚未被标记的子集</a:t>
            </a:r>
            <a:r>
              <a:rPr lang="en-US" altLang="zh-CN" dirty="0" err="1" smtClean="0"/>
              <a:t>I）do</a:t>
            </a:r>
            <a:r>
              <a:rPr lang="en-US" altLang="zh-CN" dirty="0" smtClean="0"/>
              <a:t>	   {      								</a:t>
            </a:r>
            <a:r>
              <a:rPr lang="zh-CN" altLang="en-US" dirty="0" smtClean="0"/>
              <a:t>标记</a:t>
            </a:r>
            <a:r>
              <a:rPr lang="en-US" altLang="zh-CN" dirty="0" smtClean="0"/>
              <a:t>T；							 for </a:t>
            </a:r>
            <a:r>
              <a:rPr lang="zh-CN" altLang="en-US" b="1" dirty="0" smtClean="0">
                <a:solidFill>
                  <a:srgbClr val="FF0000"/>
                </a:solidFill>
              </a:rPr>
              <a:t>每个输入字母</a:t>
            </a:r>
            <a:r>
              <a:rPr lang="en-US" altLang="zh-CN" b="1" dirty="0" smtClean="0">
                <a:solidFill>
                  <a:srgbClr val="FF0000"/>
                </a:solidFill>
              </a:rPr>
              <a:t>a   </a:t>
            </a:r>
            <a:r>
              <a:rPr lang="en-US" altLang="zh-CN" dirty="0" smtClean="0"/>
              <a:t>do					{   								</a:t>
            </a:r>
            <a:r>
              <a:rPr lang="en-US" altLang="zh-CN" b="1" dirty="0" smtClean="0">
                <a:solidFill>
                  <a:srgbClr val="FF0000"/>
                </a:solidFill>
              </a:rPr>
              <a:t>      U:= </a:t>
            </a:r>
            <a:r>
              <a:rPr lang="zh-CN" altLang="en-US" b="1" dirty="0" smtClean="0">
                <a:solidFill>
                  <a:srgbClr val="FF0000"/>
                </a:solidFill>
                <a:sym typeface="Symbol" panose="05050102010706020507" pitchFamily="18" charset="2"/>
              </a:rPr>
              <a:t>-</a:t>
            </a:r>
            <a:r>
              <a:rPr lang="en-US" altLang="zh-CN" b="1" dirty="0" smtClean="0">
                <a:solidFill>
                  <a:srgbClr val="FF0000"/>
                </a:solidFill>
                <a:sym typeface="Symbol" panose="05050102010706020507" pitchFamily="18" charset="2"/>
              </a:rPr>
              <a:t>closure(move(</a:t>
            </a:r>
            <a:r>
              <a:rPr lang="en-US" altLang="zh-CN" b="1" dirty="0" err="1" smtClean="0">
                <a:solidFill>
                  <a:srgbClr val="FF0000"/>
                </a:solidFill>
                <a:sym typeface="Symbol" panose="05050102010706020507" pitchFamily="18" charset="2"/>
              </a:rPr>
              <a:t>T,a</a:t>
            </a:r>
            <a:r>
              <a:rPr lang="en-US" altLang="zh-CN" b="1" dirty="0" smtClean="0">
                <a:solidFill>
                  <a:srgbClr val="FF0000"/>
                </a:solidFill>
                <a:sym typeface="Symbol" panose="05050102010706020507" pitchFamily="18" charset="2"/>
              </a:rPr>
              <a:t>))；</a:t>
            </a:r>
            <a:r>
              <a:rPr lang="en-US" altLang="zh-CN" dirty="0" smtClean="0">
                <a:sym typeface="Symbol" panose="05050102010706020507" pitchFamily="18" charset="2"/>
              </a:rPr>
              <a:t>			      if  U</a:t>
            </a:r>
            <a:r>
              <a:rPr lang="zh-CN" altLang="en-US" dirty="0" smtClean="0">
                <a:sym typeface="Symbol" panose="05050102010706020507" pitchFamily="18" charset="2"/>
              </a:rPr>
              <a:t>不在</a:t>
            </a:r>
            <a:r>
              <a:rPr lang="en-US" altLang="zh-CN" dirty="0" smtClean="0">
                <a:sym typeface="Symbol" panose="05050102010706020507" pitchFamily="18" charset="2"/>
              </a:rPr>
              <a:t>C</a:t>
            </a:r>
            <a:r>
              <a:rPr lang="zh-CN" altLang="en-US" dirty="0" smtClean="0">
                <a:sym typeface="Symbol" panose="05050102010706020507" pitchFamily="18" charset="2"/>
              </a:rPr>
              <a:t>中   </a:t>
            </a:r>
            <a:r>
              <a:rPr lang="en-US" altLang="zh-CN" dirty="0" smtClean="0">
                <a:sym typeface="Symbol" panose="05050102010706020507" pitchFamily="18" charset="2"/>
              </a:rPr>
              <a:t>then 						</a:t>
            </a:r>
            <a:r>
              <a:rPr lang="zh-CN" altLang="en-US" dirty="0" smtClean="0">
                <a:sym typeface="Symbol" panose="05050102010706020507" pitchFamily="18" charset="2"/>
              </a:rPr>
              <a:t>将</a:t>
            </a:r>
            <a:r>
              <a:rPr lang="en-US" altLang="zh-CN" dirty="0" smtClean="0">
                <a:sym typeface="Symbol" panose="05050102010706020507" pitchFamily="18" charset="2"/>
              </a:rPr>
              <a:t>U</a:t>
            </a:r>
            <a:r>
              <a:rPr lang="zh-CN" altLang="en-US" dirty="0" smtClean="0">
                <a:sym typeface="Symbol" panose="05050102010706020507" pitchFamily="18" charset="2"/>
              </a:rPr>
              <a:t>作为未标记的子集加在</a:t>
            </a:r>
            <a:r>
              <a:rPr lang="en-US" altLang="zh-CN" dirty="0" smtClean="0">
                <a:sym typeface="Symbol" panose="05050102010706020507" pitchFamily="18" charset="2"/>
              </a:rPr>
              <a:t>C</a:t>
            </a:r>
            <a:r>
              <a:rPr lang="zh-CN" altLang="en-US" dirty="0" smtClean="0">
                <a:sym typeface="Symbol" panose="05050102010706020507" pitchFamily="18" charset="2"/>
              </a:rPr>
              <a:t>中		}							   }</a:t>
            </a:r>
            <a:endParaRPr lang="zh-CN" altLang="zh-CN" dirty="0" smtClean="0">
              <a:sym typeface="Symbol" panose="05050102010706020507" pitchFamily="18" charset="2"/>
            </a:endParaRPr>
          </a:p>
        </p:txBody>
      </p:sp>
      <p:sp>
        <p:nvSpPr>
          <p:cNvPr id="58371" name="灯片编号占位符 5"/>
          <p:cNvSpPr>
            <a:spLocks noGrp="1"/>
          </p:cNvSpPr>
          <p:nvPr>
            <p:ph type="sldNum" sz="quarter" idx="12"/>
          </p:nvPr>
        </p:nvSpPr>
        <p:spPr>
          <a:noFill/>
        </p:spPr>
        <p:txBody>
          <a:bodyPr/>
          <a:lstStyle/>
          <a:p>
            <a:fld id="{1B180886-F238-4FF1-BE38-3CD35C71AB59}" type="slidenum">
              <a:rPr lang="en-US" altLang="zh-CN" smtClean="0"/>
              <a:t>56</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checkerboard(down)">
                                      <p:cBhvr>
                                        <p:cTn id="7" dur="500"/>
                                        <p:tgtEl>
                                          <p:spTgt spid="84995">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84995">
                                            <p:txEl>
                                              <p:pRg st="2" end="2"/>
                                            </p:txEl>
                                          </p:spTgt>
                                        </p:tgtEl>
                                        <p:attrNameLst>
                                          <p:attrName>style.visibility</p:attrName>
                                        </p:attrNameLst>
                                      </p:cBhvr>
                                      <p:to>
                                        <p:strVal val="visible"/>
                                      </p:to>
                                    </p:set>
                                    <p:animEffect transition="in" filter="checkerboard(down)">
                                      <p:cBhvr>
                                        <p:cTn id="10"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000" b="1" smtClean="0">
                <a:solidFill>
                  <a:srgbClr val="000000"/>
                </a:solidFill>
              </a:rPr>
              <a:t>  例</a:t>
            </a:r>
            <a:r>
              <a:rPr lang="en-US" altLang="zh-CN" sz="4000" b="1" smtClean="0">
                <a:solidFill>
                  <a:srgbClr val="000000"/>
                </a:solidFill>
              </a:rPr>
              <a:t>2</a:t>
            </a:r>
            <a:r>
              <a:rPr lang="zh-CN" altLang="en-US" sz="4000" b="1" smtClean="0">
                <a:solidFill>
                  <a:srgbClr val="000000"/>
                </a:solidFill>
              </a:rPr>
              <a:t>：</a:t>
            </a:r>
            <a:r>
              <a:rPr lang="en-US" altLang="zh-CN" sz="4000" b="1" smtClean="0">
                <a:solidFill>
                  <a:srgbClr val="000000"/>
                </a:solidFill>
              </a:rPr>
              <a:t>NFA</a:t>
            </a:r>
            <a:r>
              <a:rPr lang="zh-CN" altLang="en-US" sz="4000" b="1" smtClean="0">
                <a:solidFill>
                  <a:srgbClr val="000000"/>
                </a:solidFill>
              </a:rPr>
              <a:t>的确定化 </a:t>
            </a:r>
          </a:p>
        </p:txBody>
      </p:sp>
      <p:sp>
        <p:nvSpPr>
          <p:cNvPr id="59395" name="Rectangle 3"/>
          <p:cNvSpPr>
            <a:spLocks noGrp="1" noChangeArrowheads="1"/>
          </p:cNvSpPr>
          <p:nvPr>
            <p:ph idx="1"/>
          </p:nvPr>
        </p:nvSpPr>
        <p:spPr/>
        <p:txBody>
          <a:bodyPr/>
          <a:lstStyle/>
          <a:p>
            <a:pPr eaLnBrk="1" hangingPunct="1">
              <a:buFont typeface="Monotype Sorts" pitchFamily="2" charset="2"/>
              <a:buNone/>
            </a:pPr>
            <a:r>
              <a:rPr lang="en-US" altLang="zh-CN" smtClean="0"/>
              <a:t>NFA</a:t>
            </a:r>
            <a:endParaRPr lang="zh-CN" altLang="zh-CN" smtClean="0"/>
          </a:p>
          <a:p>
            <a:pPr eaLnBrk="1" hangingPunct="1"/>
            <a:endParaRPr lang="zh-CN" altLang="zh-CN" smtClean="0"/>
          </a:p>
        </p:txBody>
      </p:sp>
      <p:grpSp>
        <p:nvGrpSpPr>
          <p:cNvPr id="59396" name="Group 6"/>
          <p:cNvGrpSpPr/>
          <p:nvPr/>
        </p:nvGrpSpPr>
        <p:grpSpPr bwMode="auto">
          <a:xfrm>
            <a:off x="1219200" y="2895600"/>
            <a:ext cx="7467600" cy="2057400"/>
            <a:chOff x="768" y="1824"/>
            <a:chExt cx="4704" cy="1296"/>
          </a:xfrm>
        </p:grpSpPr>
        <p:sp>
          <p:nvSpPr>
            <p:cNvPr id="59399" name="Oval 7"/>
            <p:cNvSpPr>
              <a:spLocks noChangeArrowheads="1"/>
            </p:cNvSpPr>
            <p:nvPr/>
          </p:nvSpPr>
          <p:spPr bwMode="auto">
            <a:xfrm>
              <a:off x="2928" y="278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4</a:t>
              </a:r>
            </a:p>
          </p:txBody>
        </p:sp>
        <p:grpSp>
          <p:nvGrpSpPr>
            <p:cNvPr id="59400" name="Group 8"/>
            <p:cNvGrpSpPr/>
            <p:nvPr/>
          </p:nvGrpSpPr>
          <p:grpSpPr bwMode="auto">
            <a:xfrm>
              <a:off x="5136" y="2304"/>
              <a:ext cx="336" cy="336"/>
              <a:chOff x="3264" y="2256"/>
              <a:chExt cx="336" cy="336"/>
            </a:xfrm>
          </p:grpSpPr>
          <p:sp>
            <p:nvSpPr>
              <p:cNvPr id="59431" name="Oval 9"/>
              <p:cNvSpPr>
                <a:spLocks noChangeArrowheads="1"/>
              </p:cNvSpPr>
              <p:nvPr/>
            </p:nvSpPr>
            <p:spPr bwMode="auto">
              <a:xfrm>
                <a:off x="3264" y="2256"/>
                <a:ext cx="336" cy="336"/>
              </a:xfrm>
              <a:prstGeom prst="ellipse">
                <a:avLst/>
              </a:prstGeom>
              <a:solidFill>
                <a:schemeClr val="accent1"/>
              </a:solidFill>
              <a:ln w="9525">
                <a:solidFill>
                  <a:schemeClr val="tx1"/>
                </a:solidFill>
                <a:round/>
              </a:ln>
            </p:spPr>
            <p:txBody>
              <a:bodyPr wrap="none" anchor="ctr"/>
              <a:lstStyle/>
              <a:p>
                <a:endParaRPr lang="zh-CN" altLang="en-US"/>
              </a:p>
            </p:txBody>
          </p:sp>
          <p:sp>
            <p:nvSpPr>
              <p:cNvPr id="59432" name="Oval 10"/>
              <p:cNvSpPr>
                <a:spLocks noChangeArrowheads="1"/>
              </p:cNvSpPr>
              <p:nvPr/>
            </p:nvSpPr>
            <p:spPr bwMode="auto">
              <a:xfrm>
                <a:off x="3312" y="2304"/>
                <a:ext cx="240" cy="240"/>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59401" name="Oval 11"/>
            <p:cNvSpPr>
              <a:spLocks noChangeArrowheads="1"/>
            </p:cNvSpPr>
            <p:nvPr/>
          </p:nvSpPr>
          <p:spPr bwMode="auto">
            <a:xfrm>
              <a:off x="2928" y="1872"/>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3</a:t>
              </a:r>
            </a:p>
          </p:txBody>
        </p:sp>
        <p:sp>
          <p:nvSpPr>
            <p:cNvPr id="59402" name="Oval 12"/>
            <p:cNvSpPr>
              <a:spLocks noChangeArrowheads="1"/>
            </p:cNvSpPr>
            <p:nvPr/>
          </p:nvSpPr>
          <p:spPr bwMode="auto">
            <a:xfrm>
              <a:off x="3648"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5</a:t>
              </a:r>
            </a:p>
          </p:txBody>
        </p:sp>
        <p:sp>
          <p:nvSpPr>
            <p:cNvPr id="59403" name="Oval 13"/>
            <p:cNvSpPr>
              <a:spLocks noChangeArrowheads="1"/>
            </p:cNvSpPr>
            <p:nvPr/>
          </p:nvSpPr>
          <p:spPr bwMode="auto">
            <a:xfrm>
              <a:off x="4416"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6</a:t>
              </a:r>
            </a:p>
          </p:txBody>
        </p:sp>
        <p:sp>
          <p:nvSpPr>
            <p:cNvPr id="59404" name="Oval 14"/>
            <p:cNvSpPr>
              <a:spLocks noChangeArrowheads="1"/>
            </p:cNvSpPr>
            <p:nvPr/>
          </p:nvSpPr>
          <p:spPr bwMode="auto">
            <a:xfrm>
              <a:off x="2160"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2</a:t>
              </a:r>
            </a:p>
          </p:txBody>
        </p:sp>
        <p:sp>
          <p:nvSpPr>
            <p:cNvPr id="59405" name="Oval 15"/>
            <p:cNvSpPr>
              <a:spLocks noChangeArrowheads="1"/>
            </p:cNvSpPr>
            <p:nvPr/>
          </p:nvSpPr>
          <p:spPr bwMode="auto">
            <a:xfrm>
              <a:off x="1536"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1</a:t>
              </a:r>
            </a:p>
          </p:txBody>
        </p:sp>
        <p:sp>
          <p:nvSpPr>
            <p:cNvPr id="59406" name="Oval 16"/>
            <p:cNvSpPr>
              <a:spLocks noChangeArrowheads="1"/>
            </p:cNvSpPr>
            <p:nvPr/>
          </p:nvSpPr>
          <p:spPr bwMode="auto">
            <a:xfrm>
              <a:off x="768"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i</a:t>
              </a:r>
            </a:p>
          </p:txBody>
        </p:sp>
        <p:cxnSp>
          <p:nvCxnSpPr>
            <p:cNvPr id="59407" name="AutoShape 17"/>
            <p:cNvCxnSpPr>
              <a:cxnSpLocks noChangeShapeType="1"/>
              <a:stCxn id="59406" idx="6"/>
              <a:endCxn id="59405" idx="2"/>
            </p:cNvCxnSpPr>
            <p:nvPr/>
          </p:nvCxnSpPr>
          <p:spPr bwMode="auto">
            <a:xfrm>
              <a:off x="1104" y="2472"/>
              <a:ext cx="432" cy="0"/>
            </a:xfrm>
            <a:prstGeom prst="straightConnector1">
              <a:avLst/>
            </a:prstGeom>
            <a:noFill/>
            <a:ln w="9525">
              <a:solidFill>
                <a:schemeClr val="tx1"/>
              </a:solidFill>
              <a:round/>
              <a:tailEnd type="triangle" w="med" len="med"/>
            </a:ln>
          </p:spPr>
        </p:cxnSp>
        <p:cxnSp>
          <p:nvCxnSpPr>
            <p:cNvPr id="59408" name="AutoShape 18"/>
            <p:cNvCxnSpPr>
              <a:cxnSpLocks noChangeShapeType="1"/>
              <a:stCxn id="59405" idx="3"/>
              <a:endCxn id="59405" idx="5"/>
            </p:cNvCxnSpPr>
            <p:nvPr/>
          </p:nvCxnSpPr>
          <p:spPr bwMode="auto">
            <a:xfrm rot="16200000" flipH="1">
              <a:off x="1703" y="2473"/>
              <a:ext cx="1" cy="238"/>
            </a:xfrm>
            <a:prstGeom prst="curvedConnector3">
              <a:avLst>
                <a:gd name="adj1" fmla="val 19300009"/>
              </a:avLst>
            </a:prstGeom>
            <a:noFill/>
            <a:ln w="9525">
              <a:solidFill>
                <a:schemeClr val="tx1"/>
              </a:solidFill>
              <a:round/>
              <a:tailEnd type="triangle" w="med" len="med"/>
            </a:ln>
          </p:spPr>
        </p:cxnSp>
        <p:cxnSp>
          <p:nvCxnSpPr>
            <p:cNvPr id="59409" name="AutoShape 19"/>
            <p:cNvCxnSpPr>
              <a:cxnSpLocks noChangeShapeType="1"/>
              <a:stCxn id="59405" idx="6"/>
              <a:endCxn id="59404" idx="2"/>
            </p:cNvCxnSpPr>
            <p:nvPr/>
          </p:nvCxnSpPr>
          <p:spPr bwMode="auto">
            <a:xfrm>
              <a:off x="1872" y="2472"/>
              <a:ext cx="288" cy="0"/>
            </a:xfrm>
            <a:prstGeom prst="straightConnector1">
              <a:avLst/>
            </a:prstGeom>
            <a:noFill/>
            <a:ln w="9525">
              <a:solidFill>
                <a:schemeClr val="tx1"/>
              </a:solidFill>
              <a:round/>
              <a:tailEnd type="triangle" w="med" len="med"/>
            </a:ln>
          </p:spPr>
        </p:cxnSp>
        <p:cxnSp>
          <p:nvCxnSpPr>
            <p:cNvPr id="59410" name="AutoShape 20"/>
            <p:cNvCxnSpPr>
              <a:cxnSpLocks noChangeShapeType="1"/>
              <a:stCxn id="59404" idx="7"/>
              <a:endCxn id="59401" idx="2"/>
            </p:cNvCxnSpPr>
            <p:nvPr/>
          </p:nvCxnSpPr>
          <p:spPr bwMode="auto">
            <a:xfrm rot="-5400000">
              <a:off x="2531" y="1956"/>
              <a:ext cx="313" cy="481"/>
            </a:xfrm>
            <a:prstGeom prst="curvedConnector2">
              <a:avLst/>
            </a:prstGeom>
            <a:noFill/>
            <a:ln w="9525">
              <a:solidFill>
                <a:schemeClr val="tx1"/>
              </a:solidFill>
              <a:round/>
              <a:tailEnd type="triangle" w="med" len="med"/>
            </a:ln>
          </p:spPr>
        </p:cxnSp>
        <p:cxnSp>
          <p:nvCxnSpPr>
            <p:cNvPr id="59411" name="AutoShape 21"/>
            <p:cNvCxnSpPr>
              <a:cxnSpLocks noChangeShapeType="1"/>
              <a:stCxn id="59404" idx="5"/>
              <a:endCxn id="59399" idx="2"/>
            </p:cNvCxnSpPr>
            <p:nvPr/>
          </p:nvCxnSpPr>
          <p:spPr bwMode="auto">
            <a:xfrm rot="16200000" flipH="1">
              <a:off x="2507" y="2531"/>
              <a:ext cx="361" cy="481"/>
            </a:xfrm>
            <a:prstGeom prst="curvedConnector2">
              <a:avLst/>
            </a:prstGeom>
            <a:noFill/>
            <a:ln w="9525">
              <a:solidFill>
                <a:schemeClr val="tx1"/>
              </a:solidFill>
              <a:round/>
              <a:tailEnd type="triangle" w="med" len="med"/>
            </a:ln>
          </p:spPr>
        </p:cxnSp>
        <p:cxnSp>
          <p:nvCxnSpPr>
            <p:cNvPr id="59412" name="AutoShape 22"/>
            <p:cNvCxnSpPr>
              <a:cxnSpLocks noChangeShapeType="1"/>
              <a:stCxn id="59401" idx="6"/>
              <a:endCxn id="59402" idx="1"/>
            </p:cNvCxnSpPr>
            <p:nvPr/>
          </p:nvCxnSpPr>
          <p:spPr bwMode="auto">
            <a:xfrm>
              <a:off x="3264" y="2040"/>
              <a:ext cx="433" cy="313"/>
            </a:xfrm>
            <a:prstGeom prst="curvedConnector2">
              <a:avLst/>
            </a:prstGeom>
            <a:noFill/>
            <a:ln w="9525">
              <a:solidFill>
                <a:schemeClr val="tx1"/>
              </a:solidFill>
              <a:round/>
              <a:tailEnd type="triangle" w="med" len="med"/>
            </a:ln>
          </p:spPr>
        </p:cxnSp>
        <p:cxnSp>
          <p:nvCxnSpPr>
            <p:cNvPr id="59413" name="AutoShape 23"/>
            <p:cNvCxnSpPr>
              <a:cxnSpLocks noChangeShapeType="1"/>
              <a:stCxn id="59399" idx="6"/>
              <a:endCxn id="59402" idx="3"/>
            </p:cNvCxnSpPr>
            <p:nvPr/>
          </p:nvCxnSpPr>
          <p:spPr bwMode="auto">
            <a:xfrm flipV="1">
              <a:off x="3264" y="2591"/>
              <a:ext cx="433" cy="361"/>
            </a:xfrm>
            <a:prstGeom prst="curvedConnector2">
              <a:avLst/>
            </a:prstGeom>
            <a:noFill/>
            <a:ln w="9525">
              <a:solidFill>
                <a:schemeClr val="tx1"/>
              </a:solidFill>
              <a:round/>
              <a:tailEnd type="triangle" w="med" len="med"/>
            </a:ln>
          </p:spPr>
        </p:cxnSp>
        <p:cxnSp>
          <p:nvCxnSpPr>
            <p:cNvPr id="59414" name="AutoShape 24"/>
            <p:cNvCxnSpPr>
              <a:cxnSpLocks noChangeShapeType="1"/>
              <a:stCxn id="59402" idx="6"/>
              <a:endCxn id="59403" idx="2"/>
            </p:cNvCxnSpPr>
            <p:nvPr/>
          </p:nvCxnSpPr>
          <p:spPr bwMode="auto">
            <a:xfrm>
              <a:off x="3984" y="2472"/>
              <a:ext cx="432" cy="0"/>
            </a:xfrm>
            <a:prstGeom prst="straightConnector1">
              <a:avLst/>
            </a:prstGeom>
            <a:noFill/>
            <a:ln w="9525">
              <a:solidFill>
                <a:schemeClr val="tx1"/>
              </a:solidFill>
              <a:round/>
              <a:tailEnd type="triangle" w="med" len="med"/>
            </a:ln>
          </p:spPr>
        </p:cxnSp>
        <p:cxnSp>
          <p:nvCxnSpPr>
            <p:cNvPr id="59415" name="AutoShape 25"/>
            <p:cNvCxnSpPr>
              <a:cxnSpLocks noChangeShapeType="1"/>
              <a:stCxn id="59403" idx="6"/>
              <a:endCxn id="59431" idx="2"/>
            </p:cNvCxnSpPr>
            <p:nvPr/>
          </p:nvCxnSpPr>
          <p:spPr bwMode="auto">
            <a:xfrm>
              <a:off x="4752" y="2472"/>
              <a:ext cx="384" cy="0"/>
            </a:xfrm>
            <a:prstGeom prst="straightConnector1">
              <a:avLst/>
            </a:prstGeom>
            <a:noFill/>
            <a:ln w="9525">
              <a:solidFill>
                <a:schemeClr val="tx1"/>
              </a:solidFill>
              <a:round/>
              <a:tailEnd type="triangle" w="med" len="med"/>
            </a:ln>
          </p:spPr>
        </p:cxnSp>
        <p:cxnSp>
          <p:nvCxnSpPr>
            <p:cNvPr id="59416" name="AutoShape 26"/>
            <p:cNvCxnSpPr>
              <a:cxnSpLocks noChangeShapeType="1"/>
              <a:stCxn id="59405" idx="1"/>
              <a:endCxn id="59405" idx="7"/>
            </p:cNvCxnSpPr>
            <p:nvPr/>
          </p:nvCxnSpPr>
          <p:spPr bwMode="auto">
            <a:xfrm rot="5400000" flipV="1">
              <a:off x="1703" y="2235"/>
              <a:ext cx="1" cy="238"/>
            </a:xfrm>
            <a:prstGeom prst="curvedConnector3">
              <a:avLst>
                <a:gd name="adj1" fmla="val -19300009"/>
              </a:avLst>
            </a:prstGeom>
            <a:noFill/>
            <a:ln w="9525">
              <a:solidFill>
                <a:schemeClr val="tx1"/>
              </a:solidFill>
              <a:round/>
              <a:tailEnd type="triangle" w="med" len="med"/>
            </a:ln>
          </p:spPr>
        </p:cxnSp>
        <p:sp>
          <p:nvSpPr>
            <p:cNvPr id="59417" name="Text Box 27"/>
            <p:cNvSpPr txBox="1">
              <a:spLocks noChangeArrowheads="1"/>
            </p:cNvSpPr>
            <p:nvPr/>
          </p:nvSpPr>
          <p:spPr bwMode="auto">
            <a:xfrm>
              <a:off x="1200" y="2208"/>
              <a:ext cx="200" cy="288"/>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9418" name="Text Box 28"/>
            <p:cNvSpPr txBox="1">
              <a:spLocks noChangeArrowheads="1"/>
            </p:cNvSpPr>
            <p:nvPr/>
          </p:nvSpPr>
          <p:spPr bwMode="auto">
            <a:xfrm>
              <a:off x="1920" y="2208"/>
              <a:ext cx="200" cy="288"/>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9419" name="Text Box 29"/>
            <p:cNvSpPr txBox="1">
              <a:spLocks noChangeArrowheads="1"/>
            </p:cNvSpPr>
            <p:nvPr/>
          </p:nvSpPr>
          <p:spPr bwMode="auto">
            <a:xfrm>
              <a:off x="4080" y="2208"/>
              <a:ext cx="200" cy="288"/>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9420" name="Text Box 30"/>
            <p:cNvSpPr txBox="1">
              <a:spLocks noChangeArrowheads="1"/>
            </p:cNvSpPr>
            <p:nvPr/>
          </p:nvSpPr>
          <p:spPr bwMode="auto">
            <a:xfrm>
              <a:off x="4848" y="2208"/>
              <a:ext cx="200" cy="288"/>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59421" name="Text Box 31"/>
            <p:cNvSpPr txBox="1">
              <a:spLocks noChangeArrowheads="1"/>
            </p:cNvSpPr>
            <p:nvPr/>
          </p:nvSpPr>
          <p:spPr bwMode="auto">
            <a:xfrm>
              <a:off x="1532" y="1920"/>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9422" name="Text Box 32"/>
            <p:cNvSpPr txBox="1">
              <a:spLocks noChangeArrowheads="1"/>
            </p:cNvSpPr>
            <p:nvPr/>
          </p:nvSpPr>
          <p:spPr bwMode="auto">
            <a:xfrm>
              <a:off x="3408" y="1824"/>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9423" name="Text Box 33"/>
            <p:cNvSpPr txBox="1">
              <a:spLocks noChangeArrowheads="1"/>
            </p:cNvSpPr>
            <p:nvPr/>
          </p:nvSpPr>
          <p:spPr bwMode="auto">
            <a:xfrm>
              <a:off x="4512" y="1920"/>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9424" name="Text Box 34"/>
            <p:cNvSpPr txBox="1">
              <a:spLocks noChangeArrowheads="1"/>
            </p:cNvSpPr>
            <p:nvPr/>
          </p:nvSpPr>
          <p:spPr bwMode="auto">
            <a:xfrm>
              <a:off x="2496" y="1824"/>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59425" name="AutoShape 35"/>
            <p:cNvCxnSpPr>
              <a:cxnSpLocks noChangeShapeType="1"/>
              <a:stCxn id="59403" idx="1"/>
              <a:endCxn id="59403" idx="7"/>
            </p:cNvCxnSpPr>
            <p:nvPr/>
          </p:nvCxnSpPr>
          <p:spPr bwMode="auto">
            <a:xfrm rot="5400000" flipV="1">
              <a:off x="4583" y="2235"/>
              <a:ext cx="1" cy="238"/>
            </a:xfrm>
            <a:prstGeom prst="curvedConnector3">
              <a:avLst>
                <a:gd name="adj1" fmla="val -19300009"/>
              </a:avLst>
            </a:prstGeom>
            <a:noFill/>
            <a:ln w="9525">
              <a:solidFill>
                <a:schemeClr val="tx1"/>
              </a:solidFill>
              <a:round/>
              <a:tailEnd type="triangle" w="med" len="med"/>
            </a:ln>
          </p:spPr>
        </p:cxnSp>
        <p:cxnSp>
          <p:nvCxnSpPr>
            <p:cNvPr id="59426" name="AutoShape 36"/>
            <p:cNvCxnSpPr>
              <a:cxnSpLocks noChangeShapeType="1"/>
              <a:stCxn id="59403" idx="3"/>
              <a:endCxn id="59403" idx="5"/>
            </p:cNvCxnSpPr>
            <p:nvPr/>
          </p:nvCxnSpPr>
          <p:spPr bwMode="auto">
            <a:xfrm rot="16200000" flipH="1">
              <a:off x="4583" y="2473"/>
              <a:ext cx="1" cy="238"/>
            </a:xfrm>
            <a:prstGeom prst="curvedConnector3">
              <a:avLst>
                <a:gd name="adj1" fmla="val 19300009"/>
              </a:avLst>
            </a:prstGeom>
            <a:noFill/>
            <a:ln w="9525">
              <a:solidFill>
                <a:schemeClr val="tx1"/>
              </a:solidFill>
              <a:round/>
              <a:tailEnd type="triangle" w="med" len="med"/>
            </a:ln>
          </p:spPr>
        </p:cxnSp>
        <p:sp>
          <p:nvSpPr>
            <p:cNvPr id="59427" name="Text Box 37"/>
            <p:cNvSpPr txBox="1">
              <a:spLocks noChangeArrowheads="1"/>
            </p:cNvSpPr>
            <p:nvPr/>
          </p:nvSpPr>
          <p:spPr bwMode="auto">
            <a:xfrm>
              <a:off x="1482" y="2640"/>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59428" name="Text Box 38"/>
            <p:cNvSpPr txBox="1">
              <a:spLocks noChangeArrowheads="1"/>
            </p:cNvSpPr>
            <p:nvPr/>
          </p:nvSpPr>
          <p:spPr bwMode="auto">
            <a:xfrm>
              <a:off x="2496" y="278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59429" name="Text Box 39"/>
            <p:cNvSpPr txBox="1">
              <a:spLocks noChangeArrowheads="1"/>
            </p:cNvSpPr>
            <p:nvPr/>
          </p:nvSpPr>
          <p:spPr bwMode="auto">
            <a:xfrm>
              <a:off x="3552" y="273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59430" name="Text Box 40"/>
            <p:cNvSpPr txBox="1">
              <a:spLocks noChangeArrowheads="1"/>
            </p:cNvSpPr>
            <p:nvPr/>
          </p:nvSpPr>
          <p:spPr bwMode="auto">
            <a:xfrm>
              <a:off x="4512" y="273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59397" name="AutoShape 41"/>
          <p:cNvSpPr>
            <a:spLocks noChangeArrowheads="1"/>
          </p:cNvSpPr>
          <p:nvPr/>
        </p:nvSpPr>
        <p:spPr bwMode="auto">
          <a:xfrm>
            <a:off x="914400" y="3733800"/>
            <a:ext cx="304800" cy="485775"/>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59398" name="灯片编号占位符 5"/>
          <p:cNvSpPr>
            <a:spLocks noGrp="1"/>
          </p:cNvSpPr>
          <p:nvPr>
            <p:ph type="sldNum" sz="quarter" idx="12"/>
          </p:nvPr>
        </p:nvSpPr>
        <p:spPr>
          <a:noFill/>
        </p:spPr>
        <p:txBody>
          <a:bodyPr/>
          <a:lstStyle/>
          <a:p>
            <a:fld id="{8C3F3450-BC03-41AF-9498-13C1196BAB9C}" type="slidenum">
              <a:rPr lang="en-US" altLang="zh-CN" smtClean="0"/>
              <a:t>57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AutoShape 3"/>
          <p:cNvSpPr>
            <a:spLocks noChangeAspect="1" noChangeArrowheads="1"/>
          </p:cNvSpPr>
          <p:nvPr/>
        </p:nvSpPr>
        <p:spPr bwMode="auto">
          <a:xfrm>
            <a:off x="1295400" y="2133600"/>
            <a:ext cx="6477000" cy="3429000"/>
          </a:xfrm>
          <a:prstGeom prst="rect">
            <a:avLst/>
          </a:prstGeom>
          <a:noFill/>
          <a:ln w="9525">
            <a:noFill/>
            <a:miter lim="800000"/>
          </a:ln>
        </p:spPr>
        <p:txBody>
          <a:bodyPr/>
          <a:lstStyle/>
          <a:p>
            <a:endParaRPr lang="zh-CN" altLang="en-US"/>
          </a:p>
        </p:txBody>
      </p:sp>
      <p:grpSp>
        <p:nvGrpSpPr>
          <p:cNvPr id="4101" name="Group 11"/>
          <p:cNvGrpSpPr/>
          <p:nvPr/>
        </p:nvGrpSpPr>
        <p:grpSpPr bwMode="auto">
          <a:xfrm>
            <a:off x="1371600" y="383831"/>
            <a:ext cx="6705600" cy="1933920"/>
            <a:chOff x="768" y="1872"/>
            <a:chExt cx="4704" cy="1248"/>
          </a:xfrm>
        </p:grpSpPr>
        <p:sp>
          <p:nvSpPr>
            <p:cNvPr id="4110" name="Oval 12"/>
            <p:cNvSpPr>
              <a:spLocks noChangeArrowheads="1"/>
            </p:cNvSpPr>
            <p:nvPr/>
          </p:nvSpPr>
          <p:spPr bwMode="auto">
            <a:xfrm>
              <a:off x="2928" y="278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4</a:t>
              </a:r>
            </a:p>
          </p:txBody>
        </p:sp>
        <p:grpSp>
          <p:nvGrpSpPr>
            <p:cNvPr id="4111" name="Group 13"/>
            <p:cNvGrpSpPr/>
            <p:nvPr/>
          </p:nvGrpSpPr>
          <p:grpSpPr bwMode="auto">
            <a:xfrm>
              <a:off x="5136" y="2304"/>
              <a:ext cx="336" cy="336"/>
              <a:chOff x="3264" y="2256"/>
              <a:chExt cx="336" cy="336"/>
            </a:xfrm>
          </p:grpSpPr>
          <p:sp>
            <p:nvSpPr>
              <p:cNvPr id="4142" name="Oval 14"/>
              <p:cNvSpPr>
                <a:spLocks noChangeArrowheads="1"/>
              </p:cNvSpPr>
              <p:nvPr/>
            </p:nvSpPr>
            <p:spPr bwMode="auto">
              <a:xfrm>
                <a:off x="3264" y="2256"/>
                <a:ext cx="336" cy="336"/>
              </a:xfrm>
              <a:prstGeom prst="ellipse">
                <a:avLst/>
              </a:prstGeom>
              <a:solidFill>
                <a:schemeClr val="accent1"/>
              </a:solidFill>
              <a:ln w="9525">
                <a:solidFill>
                  <a:schemeClr val="tx1"/>
                </a:solidFill>
                <a:round/>
              </a:ln>
            </p:spPr>
            <p:txBody>
              <a:bodyPr wrap="none" anchor="ctr"/>
              <a:lstStyle/>
              <a:p>
                <a:endParaRPr lang="zh-CN" altLang="en-US"/>
              </a:p>
            </p:txBody>
          </p:sp>
          <p:sp>
            <p:nvSpPr>
              <p:cNvPr id="4143" name="Oval 15"/>
              <p:cNvSpPr>
                <a:spLocks noChangeArrowheads="1"/>
              </p:cNvSpPr>
              <p:nvPr/>
            </p:nvSpPr>
            <p:spPr bwMode="auto">
              <a:xfrm>
                <a:off x="3312" y="2304"/>
                <a:ext cx="240" cy="240"/>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4112" name="Oval 16"/>
            <p:cNvSpPr>
              <a:spLocks noChangeArrowheads="1"/>
            </p:cNvSpPr>
            <p:nvPr/>
          </p:nvSpPr>
          <p:spPr bwMode="auto">
            <a:xfrm>
              <a:off x="2928" y="1872"/>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3</a:t>
              </a:r>
            </a:p>
          </p:txBody>
        </p:sp>
        <p:sp>
          <p:nvSpPr>
            <p:cNvPr id="4113" name="Oval 17"/>
            <p:cNvSpPr>
              <a:spLocks noChangeArrowheads="1"/>
            </p:cNvSpPr>
            <p:nvPr/>
          </p:nvSpPr>
          <p:spPr bwMode="auto">
            <a:xfrm>
              <a:off x="3648"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5</a:t>
              </a:r>
            </a:p>
          </p:txBody>
        </p:sp>
        <p:sp>
          <p:nvSpPr>
            <p:cNvPr id="4114" name="Oval 18"/>
            <p:cNvSpPr>
              <a:spLocks noChangeArrowheads="1"/>
            </p:cNvSpPr>
            <p:nvPr/>
          </p:nvSpPr>
          <p:spPr bwMode="auto">
            <a:xfrm>
              <a:off x="4416"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6</a:t>
              </a:r>
            </a:p>
          </p:txBody>
        </p:sp>
        <p:sp>
          <p:nvSpPr>
            <p:cNvPr id="4115" name="Oval 19"/>
            <p:cNvSpPr>
              <a:spLocks noChangeArrowheads="1"/>
            </p:cNvSpPr>
            <p:nvPr/>
          </p:nvSpPr>
          <p:spPr bwMode="auto">
            <a:xfrm>
              <a:off x="2160"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2</a:t>
              </a:r>
            </a:p>
          </p:txBody>
        </p:sp>
        <p:sp>
          <p:nvSpPr>
            <p:cNvPr id="4116" name="Oval 20"/>
            <p:cNvSpPr>
              <a:spLocks noChangeArrowheads="1"/>
            </p:cNvSpPr>
            <p:nvPr/>
          </p:nvSpPr>
          <p:spPr bwMode="auto">
            <a:xfrm>
              <a:off x="1536"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1</a:t>
              </a:r>
            </a:p>
          </p:txBody>
        </p:sp>
        <p:sp>
          <p:nvSpPr>
            <p:cNvPr id="4117" name="Oval 21"/>
            <p:cNvSpPr>
              <a:spLocks noChangeArrowheads="1"/>
            </p:cNvSpPr>
            <p:nvPr/>
          </p:nvSpPr>
          <p:spPr bwMode="auto">
            <a:xfrm>
              <a:off x="768" y="230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i</a:t>
              </a:r>
            </a:p>
          </p:txBody>
        </p:sp>
        <p:cxnSp>
          <p:nvCxnSpPr>
            <p:cNvPr id="4118" name="AutoShape 22"/>
            <p:cNvCxnSpPr>
              <a:cxnSpLocks noChangeShapeType="1"/>
              <a:stCxn id="4117" idx="6"/>
              <a:endCxn id="4116" idx="2"/>
            </p:cNvCxnSpPr>
            <p:nvPr/>
          </p:nvCxnSpPr>
          <p:spPr bwMode="auto">
            <a:xfrm>
              <a:off x="1104" y="2472"/>
              <a:ext cx="432" cy="0"/>
            </a:xfrm>
            <a:prstGeom prst="straightConnector1">
              <a:avLst/>
            </a:prstGeom>
            <a:noFill/>
            <a:ln w="9525">
              <a:solidFill>
                <a:schemeClr val="tx1"/>
              </a:solidFill>
              <a:round/>
              <a:tailEnd type="triangle" w="med" len="med"/>
            </a:ln>
          </p:spPr>
        </p:cxnSp>
        <p:cxnSp>
          <p:nvCxnSpPr>
            <p:cNvPr id="4119" name="AutoShape 23"/>
            <p:cNvCxnSpPr>
              <a:cxnSpLocks noChangeShapeType="1"/>
              <a:stCxn id="4116" idx="3"/>
              <a:endCxn id="4116" idx="5"/>
            </p:cNvCxnSpPr>
            <p:nvPr/>
          </p:nvCxnSpPr>
          <p:spPr bwMode="auto">
            <a:xfrm rot="16200000" flipH="1">
              <a:off x="1703" y="2473"/>
              <a:ext cx="1" cy="238"/>
            </a:xfrm>
            <a:prstGeom prst="curvedConnector3">
              <a:avLst>
                <a:gd name="adj1" fmla="val 19300009"/>
              </a:avLst>
            </a:prstGeom>
            <a:noFill/>
            <a:ln w="9525">
              <a:solidFill>
                <a:schemeClr val="tx1"/>
              </a:solidFill>
              <a:round/>
              <a:tailEnd type="triangle" w="med" len="med"/>
            </a:ln>
          </p:spPr>
        </p:cxnSp>
        <p:cxnSp>
          <p:nvCxnSpPr>
            <p:cNvPr id="4120" name="AutoShape 24"/>
            <p:cNvCxnSpPr>
              <a:cxnSpLocks noChangeShapeType="1"/>
              <a:stCxn id="4116" idx="6"/>
              <a:endCxn id="4115" idx="2"/>
            </p:cNvCxnSpPr>
            <p:nvPr/>
          </p:nvCxnSpPr>
          <p:spPr bwMode="auto">
            <a:xfrm>
              <a:off x="1872" y="2472"/>
              <a:ext cx="288" cy="0"/>
            </a:xfrm>
            <a:prstGeom prst="straightConnector1">
              <a:avLst/>
            </a:prstGeom>
            <a:noFill/>
            <a:ln w="9525">
              <a:solidFill>
                <a:schemeClr val="tx1"/>
              </a:solidFill>
              <a:round/>
              <a:tailEnd type="triangle" w="med" len="med"/>
            </a:ln>
          </p:spPr>
        </p:cxnSp>
        <p:cxnSp>
          <p:nvCxnSpPr>
            <p:cNvPr id="4121" name="AutoShape 25"/>
            <p:cNvCxnSpPr>
              <a:cxnSpLocks noChangeShapeType="1"/>
              <a:stCxn id="4115" idx="7"/>
              <a:endCxn id="4112" idx="2"/>
            </p:cNvCxnSpPr>
            <p:nvPr/>
          </p:nvCxnSpPr>
          <p:spPr bwMode="auto">
            <a:xfrm rot="-5400000">
              <a:off x="2531" y="1956"/>
              <a:ext cx="313" cy="481"/>
            </a:xfrm>
            <a:prstGeom prst="curvedConnector2">
              <a:avLst/>
            </a:prstGeom>
            <a:noFill/>
            <a:ln w="9525">
              <a:solidFill>
                <a:schemeClr val="tx1"/>
              </a:solidFill>
              <a:round/>
              <a:tailEnd type="triangle" w="med" len="med"/>
            </a:ln>
          </p:spPr>
        </p:cxnSp>
        <p:cxnSp>
          <p:nvCxnSpPr>
            <p:cNvPr id="4122" name="AutoShape 26"/>
            <p:cNvCxnSpPr>
              <a:cxnSpLocks noChangeShapeType="1"/>
              <a:stCxn id="4115" idx="5"/>
              <a:endCxn id="4110" idx="2"/>
            </p:cNvCxnSpPr>
            <p:nvPr/>
          </p:nvCxnSpPr>
          <p:spPr bwMode="auto">
            <a:xfrm rot="16200000" flipH="1">
              <a:off x="2507" y="2531"/>
              <a:ext cx="361" cy="481"/>
            </a:xfrm>
            <a:prstGeom prst="curvedConnector2">
              <a:avLst/>
            </a:prstGeom>
            <a:noFill/>
            <a:ln w="9525">
              <a:solidFill>
                <a:schemeClr val="tx1"/>
              </a:solidFill>
              <a:round/>
              <a:tailEnd type="triangle" w="med" len="med"/>
            </a:ln>
          </p:spPr>
        </p:cxnSp>
        <p:cxnSp>
          <p:nvCxnSpPr>
            <p:cNvPr id="4123" name="AutoShape 27"/>
            <p:cNvCxnSpPr>
              <a:cxnSpLocks noChangeShapeType="1"/>
              <a:stCxn id="4112" idx="6"/>
              <a:endCxn id="4113" idx="1"/>
            </p:cNvCxnSpPr>
            <p:nvPr/>
          </p:nvCxnSpPr>
          <p:spPr bwMode="auto">
            <a:xfrm>
              <a:off x="3264" y="2040"/>
              <a:ext cx="433" cy="313"/>
            </a:xfrm>
            <a:prstGeom prst="curvedConnector2">
              <a:avLst/>
            </a:prstGeom>
            <a:noFill/>
            <a:ln w="9525">
              <a:solidFill>
                <a:schemeClr val="tx1"/>
              </a:solidFill>
              <a:round/>
              <a:tailEnd type="triangle" w="med" len="med"/>
            </a:ln>
          </p:spPr>
        </p:cxnSp>
        <p:cxnSp>
          <p:nvCxnSpPr>
            <p:cNvPr id="4124" name="AutoShape 28"/>
            <p:cNvCxnSpPr>
              <a:cxnSpLocks noChangeShapeType="1"/>
              <a:stCxn id="4110" idx="6"/>
              <a:endCxn id="4113" idx="3"/>
            </p:cNvCxnSpPr>
            <p:nvPr/>
          </p:nvCxnSpPr>
          <p:spPr bwMode="auto">
            <a:xfrm flipV="1">
              <a:off x="3264" y="2591"/>
              <a:ext cx="433" cy="361"/>
            </a:xfrm>
            <a:prstGeom prst="curvedConnector2">
              <a:avLst/>
            </a:prstGeom>
            <a:noFill/>
            <a:ln w="9525">
              <a:solidFill>
                <a:schemeClr val="tx1"/>
              </a:solidFill>
              <a:round/>
              <a:tailEnd type="triangle" w="med" len="med"/>
            </a:ln>
          </p:spPr>
        </p:cxnSp>
        <p:cxnSp>
          <p:nvCxnSpPr>
            <p:cNvPr id="4125" name="AutoShape 29"/>
            <p:cNvCxnSpPr>
              <a:cxnSpLocks noChangeShapeType="1"/>
              <a:stCxn id="4113" idx="6"/>
              <a:endCxn id="4114" idx="2"/>
            </p:cNvCxnSpPr>
            <p:nvPr/>
          </p:nvCxnSpPr>
          <p:spPr bwMode="auto">
            <a:xfrm>
              <a:off x="3984" y="2472"/>
              <a:ext cx="432" cy="0"/>
            </a:xfrm>
            <a:prstGeom prst="straightConnector1">
              <a:avLst/>
            </a:prstGeom>
            <a:noFill/>
            <a:ln w="9525">
              <a:solidFill>
                <a:schemeClr val="tx1"/>
              </a:solidFill>
              <a:round/>
              <a:tailEnd type="triangle" w="med" len="med"/>
            </a:ln>
          </p:spPr>
        </p:cxnSp>
        <p:cxnSp>
          <p:nvCxnSpPr>
            <p:cNvPr id="4126" name="AutoShape 30"/>
            <p:cNvCxnSpPr>
              <a:cxnSpLocks noChangeShapeType="1"/>
              <a:stCxn id="4114" idx="6"/>
              <a:endCxn id="4142" idx="2"/>
            </p:cNvCxnSpPr>
            <p:nvPr/>
          </p:nvCxnSpPr>
          <p:spPr bwMode="auto">
            <a:xfrm>
              <a:off x="4752" y="2472"/>
              <a:ext cx="384" cy="0"/>
            </a:xfrm>
            <a:prstGeom prst="straightConnector1">
              <a:avLst/>
            </a:prstGeom>
            <a:noFill/>
            <a:ln w="9525">
              <a:solidFill>
                <a:schemeClr val="tx1"/>
              </a:solidFill>
              <a:round/>
              <a:tailEnd type="triangle" w="med" len="med"/>
            </a:ln>
          </p:spPr>
        </p:cxnSp>
        <p:cxnSp>
          <p:nvCxnSpPr>
            <p:cNvPr id="4127" name="AutoShape 31"/>
            <p:cNvCxnSpPr>
              <a:cxnSpLocks noChangeShapeType="1"/>
              <a:stCxn id="4116" idx="1"/>
              <a:endCxn id="4116" idx="7"/>
            </p:cNvCxnSpPr>
            <p:nvPr/>
          </p:nvCxnSpPr>
          <p:spPr bwMode="auto">
            <a:xfrm rot="5400000" flipV="1">
              <a:off x="1703" y="2235"/>
              <a:ext cx="1" cy="238"/>
            </a:xfrm>
            <a:prstGeom prst="curvedConnector3">
              <a:avLst>
                <a:gd name="adj1" fmla="val -19300009"/>
              </a:avLst>
            </a:prstGeom>
            <a:noFill/>
            <a:ln w="9525">
              <a:solidFill>
                <a:schemeClr val="tx1"/>
              </a:solidFill>
              <a:round/>
              <a:tailEnd type="triangle" w="med" len="med"/>
            </a:ln>
          </p:spPr>
        </p:cxnSp>
        <p:sp>
          <p:nvSpPr>
            <p:cNvPr id="4128" name="Text Box 32"/>
            <p:cNvSpPr txBox="1">
              <a:spLocks noChangeArrowheads="1"/>
            </p:cNvSpPr>
            <p:nvPr/>
          </p:nvSpPr>
          <p:spPr bwMode="auto">
            <a:xfrm>
              <a:off x="1190" y="2204"/>
              <a:ext cx="223" cy="295"/>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129" name="Text Box 33"/>
            <p:cNvSpPr txBox="1">
              <a:spLocks noChangeArrowheads="1"/>
            </p:cNvSpPr>
            <p:nvPr/>
          </p:nvSpPr>
          <p:spPr bwMode="auto">
            <a:xfrm>
              <a:off x="1909" y="2204"/>
              <a:ext cx="223" cy="295"/>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130" name="Text Box 34"/>
            <p:cNvSpPr txBox="1">
              <a:spLocks noChangeArrowheads="1"/>
            </p:cNvSpPr>
            <p:nvPr/>
          </p:nvSpPr>
          <p:spPr bwMode="auto">
            <a:xfrm>
              <a:off x="4070" y="2204"/>
              <a:ext cx="223" cy="295"/>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131" name="Text Box 35"/>
            <p:cNvSpPr txBox="1">
              <a:spLocks noChangeArrowheads="1"/>
            </p:cNvSpPr>
            <p:nvPr/>
          </p:nvSpPr>
          <p:spPr bwMode="auto">
            <a:xfrm>
              <a:off x="4836" y="2204"/>
              <a:ext cx="223" cy="295"/>
            </a:xfrm>
            <a:prstGeom prst="rect">
              <a:avLst/>
            </a:prstGeom>
            <a:noFill/>
            <a:ln w="9525">
              <a:noFill/>
              <a:miter lim="800000"/>
            </a:ln>
          </p:spPr>
          <p:txBody>
            <a:bodyPr wrap="none" anchor="ctr">
              <a:spAutoFit/>
            </a:bodyPr>
            <a:lstStyle/>
            <a:p>
              <a:pPr algn="ctr" eaLnBrk="1" hangingPunct="1"/>
              <a:r>
                <a:rPr kumimoji="1" lang="zh-CN" altLang="en-US" sz="2400" b="0" i="0" u="none">
                  <a:sym typeface="Symbol" panose="05050102010706020507" pitchFamily="18" charset="2"/>
                </a:rPr>
                <a:t></a:t>
              </a:r>
              <a:endParaRPr kumimoji="1" lang="zh-CN" altLang="en-US" sz="2400" b="0" i="0" u="none"/>
            </a:p>
          </p:txBody>
        </p:sp>
        <p:sp>
          <p:nvSpPr>
            <p:cNvPr id="4132" name="Text Box 36"/>
            <p:cNvSpPr txBox="1">
              <a:spLocks noChangeArrowheads="1"/>
            </p:cNvSpPr>
            <p:nvPr/>
          </p:nvSpPr>
          <p:spPr bwMode="auto">
            <a:xfrm>
              <a:off x="1523" y="1916"/>
              <a:ext cx="224" cy="295"/>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133" name="Text Box 37"/>
            <p:cNvSpPr txBox="1">
              <a:spLocks noChangeArrowheads="1"/>
            </p:cNvSpPr>
            <p:nvPr/>
          </p:nvSpPr>
          <p:spPr bwMode="auto">
            <a:xfrm>
              <a:off x="3316" y="2025"/>
              <a:ext cx="224" cy="295"/>
            </a:xfrm>
            <a:prstGeom prst="rect">
              <a:avLst/>
            </a:prstGeom>
            <a:noFill/>
            <a:ln w="9525">
              <a:noFill/>
              <a:miter lim="800000"/>
            </a:ln>
          </p:spPr>
          <p:txBody>
            <a:bodyPr wrap="none" anchor="ctr">
              <a:spAutoFit/>
            </a:bodyPr>
            <a:lstStyle/>
            <a:p>
              <a:pPr algn="ctr" eaLnBrk="1" hangingPunct="1"/>
              <a:r>
                <a:rPr kumimoji="1" lang="en-US" altLang="zh-CN" sz="2400" b="0" i="0" u="none" dirty="0"/>
                <a:t>a</a:t>
              </a:r>
            </a:p>
          </p:txBody>
        </p:sp>
        <p:sp>
          <p:nvSpPr>
            <p:cNvPr id="4134" name="Text Box 38"/>
            <p:cNvSpPr txBox="1">
              <a:spLocks noChangeArrowheads="1"/>
            </p:cNvSpPr>
            <p:nvPr/>
          </p:nvSpPr>
          <p:spPr bwMode="auto">
            <a:xfrm>
              <a:off x="4502" y="1916"/>
              <a:ext cx="224" cy="295"/>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135" name="Text Box 39"/>
            <p:cNvSpPr txBox="1">
              <a:spLocks noChangeArrowheads="1"/>
            </p:cNvSpPr>
            <p:nvPr/>
          </p:nvSpPr>
          <p:spPr bwMode="auto">
            <a:xfrm>
              <a:off x="2508" y="1932"/>
              <a:ext cx="224" cy="295"/>
            </a:xfrm>
            <a:prstGeom prst="rect">
              <a:avLst/>
            </a:prstGeom>
            <a:noFill/>
            <a:ln w="9525">
              <a:noFill/>
              <a:miter lim="800000"/>
            </a:ln>
          </p:spPr>
          <p:txBody>
            <a:bodyPr wrap="none" anchor="ctr">
              <a:spAutoFit/>
            </a:bodyPr>
            <a:lstStyle/>
            <a:p>
              <a:pPr algn="ctr" eaLnBrk="1" hangingPunct="1"/>
              <a:r>
                <a:rPr kumimoji="1" lang="en-US" altLang="zh-CN" sz="2400" b="0" i="0" u="none" dirty="0"/>
                <a:t>a</a:t>
              </a:r>
            </a:p>
          </p:txBody>
        </p:sp>
        <p:cxnSp>
          <p:nvCxnSpPr>
            <p:cNvPr id="4136" name="AutoShape 40"/>
            <p:cNvCxnSpPr>
              <a:cxnSpLocks noChangeShapeType="1"/>
              <a:stCxn id="4114" idx="1"/>
              <a:endCxn id="4114" idx="7"/>
            </p:cNvCxnSpPr>
            <p:nvPr/>
          </p:nvCxnSpPr>
          <p:spPr bwMode="auto">
            <a:xfrm rot="5400000" flipV="1">
              <a:off x="4583" y="2235"/>
              <a:ext cx="1" cy="238"/>
            </a:xfrm>
            <a:prstGeom prst="curvedConnector3">
              <a:avLst>
                <a:gd name="adj1" fmla="val -19300009"/>
              </a:avLst>
            </a:prstGeom>
            <a:noFill/>
            <a:ln w="9525">
              <a:solidFill>
                <a:schemeClr val="tx1"/>
              </a:solidFill>
              <a:round/>
              <a:tailEnd type="triangle" w="med" len="med"/>
            </a:ln>
          </p:spPr>
        </p:cxnSp>
        <p:cxnSp>
          <p:nvCxnSpPr>
            <p:cNvPr id="4137" name="AutoShape 41"/>
            <p:cNvCxnSpPr>
              <a:cxnSpLocks noChangeShapeType="1"/>
              <a:stCxn id="4114" idx="3"/>
              <a:endCxn id="4114" idx="5"/>
            </p:cNvCxnSpPr>
            <p:nvPr/>
          </p:nvCxnSpPr>
          <p:spPr bwMode="auto">
            <a:xfrm rot="16200000" flipH="1">
              <a:off x="4583" y="2473"/>
              <a:ext cx="1" cy="238"/>
            </a:xfrm>
            <a:prstGeom prst="curvedConnector3">
              <a:avLst>
                <a:gd name="adj1" fmla="val 19300009"/>
              </a:avLst>
            </a:prstGeom>
            <a:noFill/>
            <a:ln w="9525">
              <a:solidFill>
                <a:schemeClr val="tx1"/>
              </a:solidFill>
              <a:round/>
              <a:tailEnd type="triangle" w="med" len="med"/>
            </a:ln>
          </p:spPr>
        </p:cxnSp>
        <p:sp>
          <p:nvSpPr>
            <p:cNvPr id="4138" name="Text Box 42"/>
            <p:cNvSpPr txBox="1">
              <a:spLocks noChangeArrowheads="1"/>
            </p:cNvSpPr>
            <p:nvPr/>
          </p:nvSpPr>
          <p:spPr bwMode="auto">
            <a:xfrm>
              <a:off x="1471" y="2636"/>
              <a:ext cx="236" cy="295"/>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139" name="Text Box 43"/>
            <p:cNvSpPr txBox="1">
              <a:spLocks noChangeArrowheads="1"/>
            </p:cNvSpPr>
            <p:nvPr/>
          </p:nvSpPr>
          <p:spPr bwMode="auto">
            <a:xfrm>
              <a:off x="2484" y="2781"/>
              <a:ext cx="236" cy="295"/>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140" name="Text Box 44"/>
            <p:cNvSpPr txBox="1">
              <a:spLocks noChangeArrowheads="1"/>
            </p:cNvSpPr>
            <p:nvPr/>
          </p:nvSpPr>
          <p:spPr bwMode="auto">
            <a:xfrm>
              <a:off x="3542" y="2734"/>
              <a:ext cx="236" cy="295"/>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141" name="Text Box 45"/>
            <p:cNvSpPr txBox="1">
              <a:spLocks noChangeArrowheads="1"/>
            </p:cNvSpPr>
            <p:nvPr/>
          </p:nvSpPr>
          <p:spPr bwMode="auto">
            <a:xfrm>
              <a:off x="4501" y="2734"/>
              <a:ext cx="236" cy="295"/>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4102" name="矩形 39"/>
          <p:cNvSpPr>
            <a:spLocks noChangeArrowheads="1"/>
          </p:cNvSpPr>
          <p:nvPr/>
        </p:nvSpPr>
        <p:spPr bwMode="auto">
          <a:xfrm>
            <a:off x="0" y="71438"/>
            <a:ext cx="4139952" cy="523220"/>
          </a:xfrm>
          <a:prstGeom prst="rect">
            <a:avLst/>
          </a:prstGeom>
          <a:noFill/>
          <a:ln w="9525">
            <a:noFill/>
            <a:miter lim="800000"/>
          </a:ln>
        </p:spPr>
        <p:txBody>
          <a:bodyPr wrap="square">
            <a:spAutoFit/>
          </a:bodyPr>
          <a:lstStyle/>
          <a:p>
            <a:r>
              <a:rPr lang="zh-CN" altLang="en-US" sz="2800" b="0" i="0" u="none" dirty="0" smtClean="0"/>
              <a:t>已知</a:t>
            </a:r>
            <a:r>
              <a:rPr lang="en-US" altLang="zh-CN" sz="2800" b="0" i="0" u="none" dirty="0" smtClean="0"/>
              <a:t>NFA </a:t>
            </a:r>
            <a:r>
              <a:rPr lang="en-US" altLang="zh-CN" sz="2800" b="0" i="0" u="none" dirty="0"/>
              <a:t>(</a:t>
            </a:r>
            <a:r>
              <a:rPr lang="en-US" altLang="zh-CN" sz="2800" i="0" u="none" dirty="0"/>
              <a:t>K, </a:t>
            </a:r>
            <a:r>
              <a:rPr lang="en-US" altLang="zh-CN" sz="2800" i="0" u="none" dirty="0">
                <a:sym typeface="Symbol" panose="05050102010706020507" pitchFamily="18" charset="2"/>
              </a:rPr>
              <a:t>, f, K</a:t>
            </a:r>
            <a:r>
              <a:rPr lang="en-US" altLang="zh-CN" sz="2800" i="0" u="none" baseline="-25000" dirty="0">
                <a:sym typeface="Symbol" panose="05050102010706020507" pitchFamily="18" charset="2"/>
              </a:rPr>
              <a:t>0</a:t>
            </a:r>
            <a:r>
              <a:rPr lang="en-US" altLang="zh-CN" sz="2800" i="0" u="none" dirty="0">
                <a:sym typeface="Symbol" panose="05050102010706020507" pitchFamily="18" charset="2"/>
              </a:rPr>
              <a:t>, K</a:t>
            </a:r>
            <a:r>
              <a:rPr lang="en-US" altLang="zh-CN" sz="2800" i="0" u="none" baseline="-25000" dirty="0">
                <a:sym typeface="Symbol" panose="05050102010706020507" pitchFamily="18" charset="2"/>
              </a:rPr>
              <a:t>t</a:t>
            </a:r>
            <a:r>
              <a:rPr lang="en-US" altLang="zh-CN" sz="2800" b="0" i="0" u="none" dirty="0"/>
              <a:t>)</a:t>
            </a:r>
            <a:endParaRPr lang="zh-CN" altLang="en-US" sz="2800" b="0" i="0" u="none" dirty="0"/>
          </a:p>
        </p:txBody>
      </p:sp>
      <p:sp>
        <p:nvSpPr>
          <p:cNvPr id="4103" name="矩形 40"/>
          <p:cNvSpPr>
            <a:spLocks noChangeArrowheads="1"/>
          </p:cNvSpPr>
          <p:nvPr/>
        </p:nvSpPr>
        <p:spPr bwMode="auto">
          <a:xfrm>
            <a:off x="3143240" y="2571744"/>
            <a:ext cx="2817631" cy="461665"/>
          </a:xfrm>
          <a:prstGeom prst="rect">
            <a:avLst/>
          </a:prstGeom>
          <a:noFill/>
          <a:ln w="9525">
            <a:noFill/>
            <a:miter lim="800000"/>
          </a:ln>
        </p:spPr>
        <p:txBody>
          <a:bodyPr wrap="none">
            <a:spAutoFit/>
          </a:bodyPr>
          <a:lstStyle/>
          <a:p>
            <a:r>
              <a:rPr lang="zh-CN" altLang="en-US" sz="2400" i="0" u="none" dirty="0">
                <a:sym typeface="Symbol" panose="05050102010706020507" pitchFamily="18" charset="2"/>
              </a:rPr>
              <a:t>-</a:t>
            </a:r>
            <a:r>
              <a:rPr lang="en-US" altLang="zh-CN" sz="2400" i="0" u="none" dirty="0" smtClean="0">
                <a:sym typeface="Symbol" panose="05050102010706020507" pitchFamily="18" charset="2"/>
              </a:rPr>
              <a:t>closure(move(</a:t>
            </a:r>
            <a:r>
              <a:rPr lang="en-US" altLang="zh-CN" sz="2400" i="0" u="none" dirty="0" err="1" smtClean="0">
                <a:sym typeface="Symbol" panose="05050102010706020507" pitchFamily="18" charset="2"/>
              </a:rPr>
              <a:t>I,a</a:t>
            </a:r>
            <a:r>
              <a:rPr lang="en-US" altLang="zh-CN" sz="2400" i="0" u="none" dirty="0">
                <a:sym typeface="Symbol" panose="05050102010706020507" pitchFamily="18" charset="2"/>
              </a:rPr>
              <a:t>))</a:t>
            </a:r>
            <a:endParaRPr lang="zh-CN" altLang="en-US" sz="2400" i="0" u="none" dirty="0"/>
          </a:p>
        </p:txBody>
      </p:sp>
      <p:sp>
        <p:nvSpPr>
          <p:cNvPr id="4104" name="矩形 41"/>
          <p:cNvSpPr>
            <a:spLocks noChangeArrowheads="1"/>
          </p:cNvSpPr>
          <p:nvPr/>
        </p:nvSpPr>
        <p:spPr bwMode="auto">
          <a:xfrm>
            <a:off x="827584" y="2636912"/>
            <a:ext cx="304892" cy="461665"/>
          </a:xfrm>
          <a:prstGeom prst="rect">
            <a:avLst/>
          </a:prstGeom>
          <a:noFill/>
          <a:ln w="9525">
            <a:noFill/>
            <a:miter lim="800000"/>
          </a:ln>
        </p:spPr>
        <p:txBody>
          <a:bodyPr wrap="none">
            <a:spAutoFit/>
          </a:bodyPr>
          <a:lstStyle/>
          <a:p>
            <a:r>
              <a:rPr lang="en-US" altLang="zh-CN" sz="2400" i="0" u="none" dirty="0" smtClean="0">
                <a:solidFill>
                  <a:srgbClr val="402000"/>
                </a:solidFill>
                <a:sym typeface="Symbol" panose="05050102010706020507" pitchFamily="18" charset="2"/>
              </a:rPr>
              <a:t>I</a:t>
            </a:r>
            <a:endParaRPr lang="zh-CN" altLang="en-US" dirty="0"/>
          </a:p>
        </p:txBody>
      </p:sp>
      <p:sp>
        <p:nvSpPr>
          <p:cNvPr id="4105" name="矩形 42"/>
          <p:cNvSpPr>
            <a:spLocks noChangeArrowheads="1"/>
          </p:cNvSpPr>
          <p:nvPr/>
        </p:nvSpPr>
        <p:spPr bwMode="auto">
          <a:xfrm>
            <a:off x="6215074" y="2571744"/>
            <a:ext cx="2835263" cy="461665"/>
          </a:xfrm>
          <a:prstGeom prst="rect">
            <a:avLst/>
          </a:prstGeom>
          <a:noFill/>
          <a:ln w="9525">
            <a:noFill/>
            <a:miter lim="800000"/>
          </a:ln>
        </p:spPr>
        <p:txBody>
          <a:bodyPr wrap="none">
            <a:spAutoFit/>
          </a:bodyPr>
          <a:lstStyle/>
          <a:p>
            <a:r>
              <a:rPr lang="zh-CN" altLang="en-US" sz="2400" i="0" u="none" dirty="0">
                <a:sym typeface="Symbol" panose="05050102010706020507" pitchFamily="18" charset="2"/>
              </a:rPr>
              <a:t>-</a:t>
            </a:r>
            <a:r>
              <a:rPr lang="en-US" altLang="zh-CN" sz="2400" i="0" u="none" dirty="0" smtClean="0">
                <a:sym typeface="Symbol" panose="05050102010706020507" pitchFamily="18" charset="2"/>
              </a:rPr>
              <a:t>closure(move(</a:t>
            </a:r>
            <a:r>
              <a:rPr lang="en-US" altLang="zh-CN" sz="2400" i="0" u="none" dirty="0" err="1" smtClean="0">
                <a:sym typeface="Symbol" panose="05050102010706020507" pitchFamily="18" charset="2"/>
              </a:rPr>
              <a:t>I,b</a:t>
            </a:r>
            <a:r>
              <a:rPr lang="en-US" altLang="zh-CN" sz="2400" i="0" u="none" dirty="0">
                <a:sym typeface="Symbol" panose="05050102010706020507" pitchFamily="18" charset="2"/>
              </a:rPr>
              <a:t>))</a:t>
            </a:r>
            <a:endParaRPr lang="zh-CN" altLang="en-US" sz="2400" i="0" u="none" dirty="0"/>
          </a:p>
        </p:txBody>
      </p:sp>
      <p:sp>
        <p:nvSpPr>
          <p:cNvPr id="4106" name="AutoShape 41"/>
          <p:cNvSpPr>
            <a:spLocks noChangeArrowheads="1"/>
          </p:cNvSpPr>
          <p:nvPr/>
        </p:nvSpPr>
        <p:spPr bwMode="auto">
          <a:xfrm>
            <a:off x="1000125" y="1071563"/>
            <a:ext cx="304800" cy="485775"/>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4107" name="矩形 39"/>
          <p:cNvSpPr>
            <a:spLocks noChangeArrowheads="1"/>
          </p:cNvSpPr>
          <p:nvPr/>
        </p:nvSpPr>
        <p:spPr bwMode="auto">
          <a:xfrm>
            <a:off x="0" y="1628800"/>
            <a:ext cx="3500438" cy="830997"/>
          </a:xfrm>
          <a:prstGeom prst="rect">
            <a:avLst/>
          </a:prstGeom>
          <a:noFill/>
          <a:ln w="9525">
            <a:noFill/>
            <a:miter lim="800000"/>
          </a:ln>
        </p:spPr>
        <p:txBody>
          <a:bodyPr>
            <a:spAutoFit/>
          </a:bodyPr>
          <a:lstStyle/>
          <a:p>
            <a:r>
              <a:rPr lang="en-US" altLang="zh-CN" sz="2400" b="0" i="0" u="none" dirty="0"/>
              <a:t>K</a:t>
            </a:r>
            <a:r>
              <a:rPr lang="en-US" altLang="zh-CN" sz="2400" i="0" u="none" baseline="-25000" dirty="0">
                <a:sym typeface="Symbol" panose="05050102010706020507" pitchFamily="18" charset="2"/>
              </a:rPr>
              <a:t>0</a:t>
            </a:r>
            <a:r>
              <a:rPr lang="en-US" altLang="zh-CN" sz="2400" b="0" i="0" u="none" dirty="0"/>
              <a:t>={</a:t>
            </a:r>
            <a:r>
              <a:rPr lang="en-US" altLang="zh-CN" sz="2400" b="0" i="0" u="none" dirty="0" err="1"/>
              <a:t>i</a:t>
            </a:r>
            <a:r>
              <a:rPr lang="en-US" altLang="zh-CN" sz="2400" b="0" i="0" u="none" dirty="0"/>
              <a:t>}</a:t>
            </a:r>
          </a:p>
          <a:p>
            <a:r>
              <a:rPr lang="en-US" altLang="zh-CN" sz="2400" i="0" u="none" dirty="0">
                <a:latin typeface="STXinwei" panose="02010800040101010101" pitchFamily="2" charset="-122"/>
                <a:ea typeface="STXinwei" panose="02010800040101010101" pitchFamily="2" charset="-122"/>
                <a:sym typeface="Symbol" panose="05050102010706020507" pitchFamily="18" charset="2"/>
              </a:rPr>
              <a:t>S</a:t>
            </a:r>
            <a:r>
              <a:rPr lang="en-US" altLang="zh-CN" sz="2400" i="0" u="none" baseline="-25000" dirty="0">
                <a:latin typeface="STXinwei" panose="02010800040101010101" pitchFamily="2" charset="-122"/>
                <a:ea typeface="STXinwei" panose="02010800040101010101" pitchFamily="2" charset="-122"/>
                <a:sym typeface="Symbol" panose="05050102010706020507" pitchFamily="18" charset="2"/>
              </a:rPr>
              <a:t>0 </a:t>
            </a:r>
            <a:r>
              <a:rPr lang="en-US" altLang="zh-CN" sz="2400" b="0" i="0" u="none" dirty="0"/>
              <a:t>=</a:t>
            </a:r>
            <a:r>
              <a:rPr lang="zh-CN" altLang="en-US" sz="2400" i="0" u="none" dirty="0">
                <a:sym typeface="Symbol" panose="05050102010706020507" pitchFamily="18" charset="2"/>
              </a:rPr>
              <a:t> -</a:t>
            </a:r>
            <a:r>
              <a:rPr lang="en-US" altLang="zh-CN" sz="2400" i="0" u="none" dirty="0">
                <a:sym typeface="Symbol" panose="05050102010706020507" pitchFamily="18" charset="2"/>
              </a:rPr>
              <a:t>closure(K</a:t>
            </a:r>
            <a:r>
              <a:rPr lang="en-US" altLang="zh-CN" sz="2400" i="0" u="none" baseline="-25000" dirty="0">
                <a:sym typeface="Symbol" panose="05050102010706020507" pitchFamily="18" charset="2"/>
              </a:rPr>
              <a:t>0</a:t>
            </a:r>
            <a:r>
              <a:rPr lang="en-US" altLang="zh-CN" sz="2400" i="0" u="none" dirty="0" smtClean="0">
                <a:sym typeface="Symbol" panose="05050102010706020507" pitchFamily="18" charset="2"/>
              </a:rPr>
              <a:t>)</a:t>
            </a:r>
            <a:r>
              <a:rPr lang="en-US" altLang="zh-CN" sz="2400" b="0" i="0" u="none" dirty="0" smtClean="0"/>
              <a:t>={</a:t>
            </a:r>
            <a:r>
              <a:rPr lang="en-US" altLang="zh-CN" sz="2400" b="0" i="0" u="none" dirty="0"/>
              <a:t>i,1,2</a:t>
            </a:r>
            <a:r>
              <a:rPr lang="en-US" altLang="zh-CN" sz="2400" b="0" i="0" u="none" dirty="0" smtClean="0"/>
              <a:t>}</a:t>
            </a:r>
            <a:endParaRPr lang="en-US" altLang="zh-CN" sz="2400" i="0" u="none" dirty="0">
              <a:sym typeface="Symbol" panose="05050102010706020507" pitchFamily="18" charset="2"/>
            </a:endParaRPr>
          </a:p>
        </p:txBody>
      </p:sp>
      <p:sp>
        <p:nvSpPr>
          <p:cNvPr id="4108" name="灯片编号占位符 5"/>
          <p:cNvSpPr>
            <a:spLocks noGrp="1"/>
          </p:cNvSpPr>
          <p:nvPr>
            <p:ph type="sldNum" sz="quarter" idx="12"/>
          </p:nvPr>
        </p:nvSpPr>
        <p:spPr>
          <a:xfrm>
            <a:off x="7167563" y="6115050"/>
            <a:ext cx="1905000" cy="457200"/>
          </a:xfrm>
          <a:noFill/>
        </p:spPr>
        <p:txBody>
          <a:bodyPr/>
          <a:lstStyle/>
          <a:p>
            <a:fld id="{FCE24740-289A-4FE4-BA55-9980D7C3B678}" type="slidenum">
              <a:rPr lang="en-US" altLang="zh-CN" sz="2800" smtClean="0"/>
              <a:t>58</a:t>
            </a:fld>
            <a:endParaRPr lang="en-US" altLang="zh-CN" sz="2800" smtClean="0"/>
          </a:p>
        </p:txBody>
      </p:sp>
      <p:sp>
        <p:nvSpPr>
          <p:cNvPr id="4109" name="矩形 46"/>
          <p:cNvSpPr>
            <a:spLocks noChangeArrowheads="1"/>
          </p:cNvSpPr>
          <p:nvPr/>
        </p:nvSpPr>
        <p:spPr bwMode="auto">
          <a:xfrm>
            <a:off x="4788024" y="109538"/>
            <a:ext cx="4608511" cy="523220"/>
          </a:xfrm>
          <a:prstGeom prst="rect">
            <a:avLst/>
          </a:prstGeom>
          <a:noFill/>
          <a:ln w="9525">
            <a:noFill/>
            <a:miter lim="800000"/>
          </a:ln>
        </p:spPr>
        <p:txBody>
          <a:bodyPr wrap="square">
            <a:spAutoFit/>
          </a:bodyPr>
          <a:lstStyle/>
          <a:p>
            <a:r>
              <a:rPr lang="zh-CN" altLang="en-US" sz="2800" i="0" u="none" dirty="0" smtClean="0">
                <a:latin typeface="STXinwei" panose="02010800040101010101" pitchFamily="2" charset="-122"/>
                <a:ea typeface="STXinwei" panose="02010800040101010101" pitchFamily="2" charset="-122"/>
              </a:rPr>
              <a:t>求</a:t>
            </a:r>
            <a:r>
              <a:rPr lang="en-US" altLang="zh-CN" sz="2800" i="0" u="none" dirty="0" smtClean="0">
                <a:latin typeface="STXinwei" panose="02010800040101010101" pitchFamily="2" charset="-122"/>
                <a:ea typeface="STXinwei" panose="02010800040101010101" pitchFamily="2" charset="-122"/>
              </a:rPr>
              <a:t>DFA  </a:t>
            </a:r>
            <a:r>
              <a:rPr lang="en-US" altLang="zh-CN" sz="2800" i="0" u="none" dirty="0">
                <a:latin typeface="STXinwei" panose="02010800040101010101" pitchFamily="2" charset="-122"/>
                <a:ea typeface="STXinwei" panose="02010800040101010101" pitchFamily="2" charset="-122"/>
              </a:rPr>
              <a:t>M=(S, </a:t>
            </a:r>
            <a:r>
              <a:rPr lang="en-US" altLang="zh-CN" sz="2800" i="0" u="none" dirty="0">
                <a:latin typeface="STXinwei" panose="02010800040101010101" pitchFamily="2" charset="-122"/>
                <a:ea typeface="STXinwei" panose="02010800040101010101" pitchFamily="2" charset="-122"/>
                <a:sym typeface="Symbol" panose="05050102010706020507" pitchFamily="18" charset="2"/>
              </a:rPr>
              <a:t>, d, S</a:t>
            </a:r>
            <a:r>
              <a:rPr lang="en-US" altLang="zh-CN" sz="2800" i="0" u="none" baseline="-25000" dirty="0">
                <a:latin typeface="STXinwei" panose="02010800040101010101" pitchFamily="2" charset="-122"/>
                <a:ea typeface="STXinwei" panose="02010800040101010101" pitchFamily="2" charset="-122"/>
                <a:sym typeface="Symbol" panose="05050102010706020507" pitchFamily="18" charset="2"/>
              </a:rPr>
              <a:t>0</a:t>
            </a:r>
            <a:r>
              <a:rPr lang="en-US" altLang="zh-CN" sz="2800" i="0" u="none" dirty="0">
                <a:latin typeface="STXinwei" panose="02010800040101010101" pitchFamily="2" charset="-122"/>
                <a:ea typeface="STXinwei" panose="02010800040101010101" pitchFamily="2" charset="-122"/>
                <a:sym typeface="Symbol" panose="05050102010706020507" pitchFamily="18" charset="2"/>
              </a:rPr>
              <a:t>, S</a:t>
            </a:r>
            <a:r>
              <a:rPr lang="en-US" altLang="zh-CN" sz="2800" i="0" u="none" baseline="-25000" dirty="0">
                <a:latin typeface="STXinwei" panose="02010800040101010101" pitchFamily="2" charset="-122"/>
                <a:ea typeface="STXinwei" panose="02010800040101010101" pitchFamily="2" charset="-122"/>
                <a:sym typeface="Symbol" panose="05050102010706020507" pitchFamily="18" charset="2"/>
              </a:rPr>
              <a:t>t</a:t>
            </a:r>
            <a:r>
              <a:rPr lang="en-US" altLang="zh-CN" sz="2800" i="0" u="none" dirty="0" smtClean="0">
                <a:latin typeface="STXinwei" panose="02010800040101010101" pitchFamily="2" charset="-122"/>
                <a:ea typeface="STXinwei" panose="02010800040101010101" pitchFamily="2" charset="-122"/>
              </a:rPr>
              <a:t>)</a:t>
            </a:r>
            <a:endParaRPr lang="zh-CN" altLang="en-US" sz="2800" i="0" u="none" dirty="0"/>
          </a:p>
        </p:txBody>
      </p:sp>
      <p:sp>
        <p:nvSpPr>
          <p:cNvPr id="48" name="TextBox 47"/>
          <p:cNvSpPr txBox="1"/>
          <p:nvPr/>
        </p:nvSpPr>
        <p:spPr>
          <a:xfrm>
            <a:off x="465833" y="3071810"/>
            <a:ext cx="2165001" cy="461665"/>
          </a:xfrm>
          <a:prstGeom prst="rect">
            <a:avLst/>
          </a:prstGeom>
          <a:noFill/>
        </p:spPr>
        <p:txBody>
          <a:bodyPr wrap="square" rtlCol="0">
            <a:spAutoFit/>
          </a:bodyPr>
          <a:lstStyle/>
          <a:p>
            <a:r>
              <a:rPr lang="en-US" sz="2400" b="0" i="0" dirty="0" smtClean="0"/>
              <a:t>{i,1,2}        </a:t>
            </a:r>
            <a:r>
              <a:rPr lang="en-US" sz="2400" b="0" i="0" dirty="0" smtClean="0">
                <a:solidFill>
                  <a:srgbClr val="FF0000"/>
                </a:solidFill>
              </a:rPr>
              <a:t>S</a:t>
            </a:r>
            <a:r>
              <a:rPr lang="en-US" sz="2400" b="0" i="0" u="none" baseline="-25000" dirty="0" smtClean="0">
                <a:solidFill>
                  <a:srgbClr val="FF0000"/>
                </a:solidFill>
              </a:rPr>
              <a:t>0</a:t>
            </a:r>
            <a:endParaRPr lang="zh-CN" altLang="en-US" sz="2400" b="0" i="0" u="none" baseline="-25000" dirty="0">
              <a:solidFill>
                <a:srgbClr val="FF0000"/>
              </a:solidFill>
            </a:endParaRPr>
          </a:p>
        </p:txBody>
      </p:sp>
      <p:sp>
        <p:nvSpPr>
          <p:cNvPr id="49" name="矩形 48"/>
          <p:cNvSpPr/>
          <p:nvPr/>
        </p:nvSpPr>
        <p:spPr>
          <a:xfrm>
            <a:off x="2721653" y="3071810"/>
            <a:ext cx="3357586"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a:t>
            </a:r>
            <a:r>
              <a:rPr lang="en-US" sz="2400" b="0" i="0" dirty="0" smtClean="0"/>
              <a:t>{1,2,3} </a:t>
            </a:r>
            <a:r>
              <a:rPr lang="en-US" sz="2400" b="0" i="0" dirty="0" smtClean="0">
                <a:solidFill>
                  <a:srgbClr val="FF0000"/>
                </a:solidFill>
              </a:rPr>
              <a:t>A</a:t>
            </a:r>
            <a:endParaRPr lang="zh-CN" altLang="en-US" sz="2400" b="0" i="0" dirty="0">
              <a:solidFill>
                <a:srgbClr val="FF0000"/>
              </a:solidFill>
            </a:endParaRPr>
          </a:p>
        </p:txBody>
      </p:sp>
      <p:sp>
        <p:nvSpPr>
          <p:cNvPr id="50" name="矩形 49"/>
          <p:cNvSpPr/>
          <p:nvPr/>
        </p:nvSpPr>
        <p:spPr>
          <a:xfrm>
            <a:off x="6012159" y="3071810"/>
            <a:ext cx="3071802"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a:t>
            </a:r>
            <a:r>
              <a:rPr lang="en-US" sz="2400" b="0" i="0" dirty="0" smtClean="0"/>
              <a:t>{1,2,4} </a:t>
            </a:r>
            <a:r>
              <a:rPr lang="en-US" sz="2400" b="0" i="0" dirty="0" smtClean="0">
                <a:solidFill>
                  <a:srgbClr val="FF0000"/>
                </a:solidFill>
              </a:rPr>
              <a:t>B</a:t>
            </a:r>
            <a:endParaRPr lang="zh-CN" altLang="en-US" sz="2400" b="0" i="0" dirty="0">
              <a:solidFill>
                <a:srgbClr val="FF0000"/>
              </a:solidFill>
            </a:endParaRPr>
          </a:p>
        </p:txBody>
      </p:sp>
      <p:sp>
        <p:nvSpPr>
          <p:cNvPr id="51" name="矩形 50"/>
          <p:cNvSpPr/>
          <p:nvPr/>
        </p:nvSpPr>
        <p:spPr>
          <a:xfrm>
            <a:off x="465834" y="3500438"/>
            <a:ext cx="1950688" cy="461665"/>
          </a:xfrm>
          <a:prstGeom prst="rect">
            <a:avLst/>
          </a:prstGeom>
        </p:spPr>
        <p:txBody>
          <a:bodyPr wrap="square">
            <a:spAutoFit/>
          </a:bodyPr>
          <a:lstStyle/>
          <a:p>
            <a:r>
              <a:rPr lang="en-US" sz="2400" b="0" i="0" dirty="0" smtClean="0"/>
              <a:t>{1,2,3}       </a:t>
            </a:r>
            <a:r>
              <a:rPr lang="en-US" sz="2400" b="0" i="0" dirty="0" smtClean="0">
                <a:solidFill>
                  <a:srgbClr val="FF0000"/>
                </a:solidFill>
              </a:rPr>
              <a:t>A</a:t>
            </a:r>
            <a:endParaRPr lang="zh-CN" altLang="en-US" sz="2400" b="0" i="0" dirty="0">
              <a:solidFill>
                <a:srgbClr val="FF0000"/>
              </a:solidFill>
            </a:endParaRPr>
          </a:p>
        </p:txBody>
      </p:sp>
      <p:sp>
        <p:nvSpPr>
          <p:cNvPr id="52" name="矩形 51"/>
          <p:cNvSpPr/>
          <p:nvPr/>
        </p:nvSpPr>
        <p:spPr>
          <a:xfrm>
            <a:off x="465833" y="3929066"/>
            <a:ext cx="2022126" cy="461665"/>
          </a:xfrm>
          <a:prstGeom prst="rect">
            <a:avLst/>
          </a:prstGeom>
        </p:spPr>
        <p:txBody>
          <a:bodyPr wrap="square">
            <a:spAutoFit/>
          </a:bodyPr>
          <a:lstStyle/>
          <a:p>
            <a:r>
              <a:rPr lang="en-US" sz="2400" b="0" i="0" dirty="0" smtClean="0"/>
              <a:t>{1,2,4}       </a:t>
            </a:r>
            <a:r>
              <a:rPr lang="en-US" sz="2400" b="0" i="0" dirty="0" smtClean="0">
                <a:solidFill>
                  <a:srgbClr val="FF0000"/>
                </a:solidFill>
              </a:rPr>
              <a:t>B</a:t>
            </a:r>
            <a:endParaRPr lang="zh-CN" altLang="en-US" sz="2400" b="0" i="0" dirty="0">
              <a:solidFill>
                <a:srgbClr val="FF0000"/>
              </a:solidFill>
            </a:endParaRPr>
          </a:p>
        </p:txBody>
      </p:sp>
      <p:sp>
        <p:nvSpPr>
          <p:cNvPr id="53" name="矩形 52"/>
          <p:cNvSpPr/>
          <p:nvPr/>
        </p:nvSpPr>
        <p:spPr>
          <a:xfrm>
            <a:off x="2699792" y="3500438"/>
            <a:ext cx="4190915"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(1,3,5)=</a:t>
            </a:r>
            <a:r>
              <a:rPr lang="en-US" sz="2400" b="0" i="0" dirty="0" smtClean="0"/>
              <a:t>{1,2,3,5,6,f}  </a:t>
            </a:r>
            <a:r>
              <a:rPr lang="en-US" sz="2400" b="0" i="0" dirty="0" smtClean="0">
                <a:solidFill>
                  <a:srgbClr val="FF0000"/>
                </a:solidFill>
              </a:rPr>
              <a:t>C</a:t>
            </a:r>
            <a:endParaRPr lang="zh-CN" altLang="en-US" sz="2400" b="0" i="0" dirty="0">
              <a:solidFill>
                <a:srgbClr val="FF0000"/>
              </a:solidFill>
            </a:endParaRPr>
          </a:p>
        </p:txBody>
      </p:sp>
      <p:sp>
        <p:nvSpPr>
          <p:cNvPr id="54" name="矩形 53"/>
          <p:cNvSpPr/>
          <p:nvPr/>
        </p:nvSpPr>
        <p:spPr>
          <a:xfrm>
            <a:off x="6012159" y="3501008"/>
            <a:ext cx="2714612"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a:t>
            </a:r>
            <a:r>
              <a:rPr lang="en-US" sz="2400" b="0" i="0" dirty="0" smtClean="0"/>
              <a:t>{1,2,4}  B</a:t>
            </a:r>
            <a:endParaRPr lang="zh-CN" altLang="en-US" sz="2400" b="0" i="0" dirty="0"/>
          </a:p>
        </p:txBody>
      </p:sp>
      <p:sp>
        <p:nvSpPr>
          <p:cNvPr id="55" name="矩形 54"/>
          <p:cNvSpPr/>
          <p:nvPr/>
        </p:nvSpPr>
        <p:spPr>
          <a:xfrm>
            <a:off x="2721653" y="3967467"/>
            <a:ext cx="2807542"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a:t>
            </a:r>
            <a:r>
              <a:rPr lang="en-US" sz="2400" b="0" i="0" dirty="0" smtClean="0"/>
              <a:t>{1,2,3}   A</a:t>
            </a:r>
            <a:endParaRPr lang="zh-CN" altLang="en-US" sz="2400" b="0" i="0" dirty="0"/>
          </a:p>
        </p:txBody>
      </p:sp>
      <p:sp>
        <p:nvSpPr>
          <p:cNvPr id="56" name="矩形 55"/>
          <p:cNvSpPr/>
          <p:nvPr/>
        </p:nvSpPr>
        <p:spPr>
          <a:xfrm>
            <a:off x="6012161" y="3929066"/>
            <a:ext cx="3456383"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(1,4,5)=</a:t>
            </a:r>
            <a:r>
              <a:rPr lang="en-US" sz="2400" b="0" i="0" dirty="0" smtClean="0"/>
              <a:t>{1,2,4,5,6,f}</a:t>
            </a:r>
            <a:r>
              <a:rPr lang="en-US" sz="2400" b="0" i="0" dirty="0" smtClean="0">
                <a:solidFill>
                  <a:srgbClr val="FF0000"/>
                </a:solidFill>
              </a:rPr>
              <a:t>D</a:t>
            </a:r>
            <a:endParaRPr lang="zh-CN" altLang="en-US" sz="2400" b="0" i="0" dirty="0">
              <a:solidFill>
                <a:srgbClr val="FF0000"/>
              </a:solidFill>
            </a:endParaRPr>
          </a:p>
        </p:txBody>
      </p:sp>
      <p:sp>
        <p:nvSpPr>
          <p:cNvPr id="57" name="矩形 56"/>
          <p:cNvSpPr/>
          <p:nvPr/>
        </p:nvSpPr>
        <p:spPr>
          <a:xfrm>
            <a:off x="251520" y="4429132"/>
            <a:ext cx="2236439" cy="461665"/>
          </a:xfrm>
          <a:prstGeom prst="rect">
            <a:avLst/>
          </a:prstGeom>
        </p:spPr>
        <p:txBody>
          <a:bodyPr wrap="square">
            <a:spAutoFit/>
          </a:bodyPr>
          <a:lstStyle/>
          <a:p>
            <a:r>
              <a:rPr lang="en-US" sz="2400" b="0" i="0" dirty="0" smtClean="0"/>
              <a:t>{1,2,3,5,6,f}  </a:t>
            </a:r>
            <a:r>
              <a:rPr lang="en-US" sz="2400" b="0" i="0" dirty="0" smtClean="0">
                <a:solidFill>
                  <a:srgbClr val="FF0000"/>
                </a:solidFill>
              </a:rPr>
              <a:t>C</a:t>
            </a:r>
            <a:endParaRPr lang="zh-CN" altLang="en-US" sz="2400" b="0" i="0" dirty="0">
              <a:solidFill>
                <a:srgbClr val="FF0000"/>
              </a:solidFill>
            </a:endParaRPr>
          </a:p>
        </p:txBody>
      </p:sp>
      <p:sp>
        <p:nvSpPr>
          <p:cNvPr id="58" name="矩形 57"/>
          <p:cNvSpPr/>
          <p:nvPr/>
        </p:nvSpPr>
        <p:spPr>
          <a:xfrm>
            <a:off x="2555776" y="4429132"/>
            <a:ext cx="3693498"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(1,3,5,6)=</a:t>
            </a:r>
            <a:r>
              <a:rPr lang="en-US" sz="2400" b="0" i="0" dirty="0" smtClean="0"/>
              <a:t>{1,2,3,5,6,f} C</a:t>
            </a:r>
            <a:endParaRPr lang="zh-CN" altLang="en-US" sz="2400" b="0" i="0" dirty="0"/>
          </a:p>
        </p:txBody>
      </p:sp>
      <p:sp>
        <p:nvSpPr>
          <p:cNvPr id="59" name="矩形 58"/>
          <p:cNvSpPr/>
          <p:nvPr/>
        </p:nvSpPr>
        <p:spPr>
          <a:xfrm>
            <a:off x="6030399" y="4396095"/>
            <a:ext cx="3654168"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(1,4,6)=</a:t>
            </a:r>
            <a:r>
              <a:rPr lang="en-US" sz="2400" b="0" i="0" dirty="0" smtClean="0"/>
              <a:t>{1,2,4,6,f} </a:t>
            </a:r>
            <a:r>
              <a:rPr lang="en-US" sz="2400" b="0" i="0" dirty="0" smtClean="0">
                <a:solidFill>
                  <a:srgbClr val="FF0000"/>
                </a:solidFill>
              </a:rPr>
              <a:t>E</a:t>
            </a:r>
            <a:endParaRPr lang="zh-CN" altLang="en-US" sz="2400" b="0" i="0" dirty="0">
              <a:solidFill>
                <a:srgbClr val="FF0000"/>
              </a:solidFill>
            </a:endParaRPr>
          </a:p>
        </p:txBody>
      </p:sp>
      <p:sp>
        <p:nvSpPr>
          <p:cNvPr id="60" name="矩形 59"/>
          <p:cNvSpPr/>
          <p:nvPr/>
        </p:nvSpPr>
        <p:spPr>
          <a:xfrm>
            <a:off x="251520" y="4929198"/>
            <a:ext cx="2093563" cy="461665"/>
          </a:xfrm>
          <a:prstGeom prst="rect">
            <a:avLst/>
          </a:prstGeom>
        </p:spPr>
        <p:txBody>
          <a:bodyPr wrap="square">
            <a:spAutoFit/>
          </a:bodyPr>
          <a:lstStyle/>
          <a:p>
            <a:r>
              <a:rPr lang="en-US" sz="2400" b="0" i="0" dirty="0" smtClean="0"/>
              <a:t>{1,2,4,5,6,f}  </a:t>
            </a:r>
            <a:r>
              <a:rPr lang="en-US" sz="2400" b="0" i="0" dirty="0" smtClean="0">
                <a:solidFill>
                  <a:srgbClr val="FF0000"/>
                </a:solidFill>
              </a:rPr>
              <a:t>D</a:t>
            </a:r>
            <a:endParaRPr lang="zh-CN" altLang="en-US" sz="2400" b="0" i="0" dirty="0">
              <a:solidFill>
                <a:srgbClr val="FF0000"/>
              </a:solidFill>
            </a:endParaRPr>
          </a:p>
        </p:txBody>
      </p:sp>
      <p:sp>
        <p:nvSpPr>
          <p:cNvPr id="61" name="矩形 60"/>
          <p:cNvSpPr/>
          <p:nvPr/>
        </p:nvSpPr>
        <p:spPr>
          <a:xfrm>
            <a:off x="2699792" y="4929198"/>
            <a:ext cx="3384376"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(1,3,6)=</a:t>
            </a:r>
            <a:r>
              <a:rPr lang="en-US" sz="2400" b="0" i="0" dirty="0" smtClean="0"/>
              <a:t>{1,2,3,6,f}    </a:t>
            </a:r>
            <a:r>
              <a:rPr lang="en-US" sz="2400" b="0" i="0" dirty="0" smtClean="0">
                <a:solidFill>
                  <a:srgbClr val="FF0000"/>
                </a:solidFill>
              </a:rPr>
              <a:t>F</a:t>
            </a:r>
            <a:endParaRPr lang="zh-CN" altLang="en-US" sz="2400" b="0" i="0" dirty="0">
              <a:solidFill>
                <a:srgbClr val="FF0000"/>
              </a:solidFill>
            </a:endParaRPr>
          </a:p>
        </p:txBody>
      </p:sp>
      <p:sp>
        <p:nvSpPr>
          <p:cNvPr id="62" name="矩形 61"/>
          <p:cNvSpPr/>
          <p:nvPr/>
        </p:nvSpPr>
        <p:spPr>
          <a:xfrm>
            <a:off x="6012160" y="4857760"/>
            <a:ext cx="3816424"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(1,4,5)=</a:t>
            </a:r>
            <a:r>
              <a:rPr lang="en-US" sz="2400" b="0" i="0" dirty="0" smtClean="0"/>
              <a:t>{1,2,4,5,6,f} D</a:t>
            </a:r>
            <a:endParaRPr lang="zh-CN" altLang="en-US" sz="2400" b="0" i="0" dirty="0"/>
          </a:p>
        </p:txBody>
      </p:sp>
      <p:sp>
        <p:nvSpPr>
          <p:cNvPr id="64" name="矩形 63"/>
          <p:cNvSpPr/>
          <p:nvPr/>
        </p:nvSpPr>
        <p:spPr>
          <a:xfrm>
            <a:off x="273381" y="5429264"/>
            <a:ext cx="2143140" cy="461665"/>
          </a:xfrm>
          <a:prstGeom prst="rect">
            <a:avLst/>
          </a:prstGeom>
        </p:spPr>
        <p:txBody>
          <a:bodyPr wrap="square">
            <a:spAutoFit/>
          </a:bodyPr>
          <a:lstStyle/>
          <a:p>
            <a:r>
              <a:rPr lang="en-US" sz="2400" b="0" i="0" dirty="0" smtClean="0"/>
              <a:t>{1,2,4,6,f}     </a:t>
            </a:r>
            <a:r>
              <a:rPr lang="en-US" sz="2400" b="0" i="0" dirty="0" smtClean="0">
                <a:solidFill>
                  <a:srgbClr val="FF0000"/>
                </a:solidFill>
              </a:rPr>
              <a:t>E</a:t>
            </a:r>
            <a:endParaRPr lang="zh-CN" altLang="en-US" sz="2400" b="0" i="0" dirty="0">
              <a:solidFill>
                <a:srgbClr val="FF0000"/>
              </a:solidFill>
            </a:endParaRPr>
          </a:p>
        </p:txBody>
      </p:sp>
      <p:sp>
        <p:nvSpPr>
          <p:cNvPr id="65" name="矩形 64"/>
          <p:cNvSpPr/>
          <p:nvPr/>
        </p:nvSpPr>
        <p:spPr>
          <a:xfrm>
            <a:off x="2699792" y="5357826"/>
            <a:ext cx="3383605"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(1,3,6)=</a:t>
            </a:r>
            <a:r>
              <a:rPr lang="en-US" sz="2400" b="0" i="0" dirty="0" smtClean="0"/>
              <a:t>{1,2,3,6,f}  F</a:t>
            </a:r>
            <a:endParaRPr lang="zh-CN" altLang="en-US" sz="2400" b="0" i="0" dirty="0"/>
          </a:p>
        </p:txBody>
      </p:sp>
      <p:sp>
        <p:nvSpPr>
          <p:cNvPr id="66" name="矩形 65"/>
          <p:cNvSpPr/>
          <p:nvPr/>
        </p:nvSpPr>
        <p:spPr>
          <a:xfrm>
            <a:off x="6012160" y="5357826"/>
            <a:ext cx="3059832"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(1,4,5)=</a:t>
            </a:r>
            <a:r>
              <a:rPr lang="en-US" sz="2400" b="0" i="0" dirty="0" smtClean="0"/>
              <a:t>{1,2,4,5,6,f}D</a:t>
            </a:r>
            <a:endParaRPr lang="zh-CN" altLang="en-US" sz="2400" b="0" i="0" dirty="0"/>
          </a:p>
        </p:txBody>
      </p:sp>
      <p:sp>
        <p:nvSpPr>
          <p:cNvPr id="67" name="矩形 66"/>
          <p:cNvSpPr/>
          <p:nvPr/>
        </p:nvSpPr>
        <p:spPr>
          <a:xfrm>
            <a:off x="268039" y="5786454"/>
            <a:ext cx="2077044" cy="461665"/>
          </a:xfrm>
          <a:prstGeom prst="rect">
            <a:avLst/>
          </a:prstGeom>
        </p:spPr>
        <p:txBody>
          <a:bodyPr wrap="square">
            <a:spAutoFit/>
          </a:bodyPr>
          <a:lstStyle/>
          <a:p>
            <a:r>
              <a:rPr lang="en-US" sz="2400" b="0" i="0" dirty="0" smtClean="0"/>
              <a:t>{1,2,3,6,f}     </a:t>
            </a:r>
            <a:r>
              <a:rPr lang="en-US" sz="2400" b="0" i="0" dirty="0" smtClean="0">
                <a:solidFill>
                  <a:srgbClr val="FF0000"/>
                </a:solidFill>
              </a:rPr>
              <a:t>F</a:t>
            </a:r>
            <a:endParaRPr lang="zh-CN" altLang="en-US" sz="2400" b="0" i="0" dirty="0">
              <a:solidFill>
                <a:srgbClr val="FF0000"/>
              </a:solidFill>
            </a:endParaRPr>
          </a:p>
        </p:txBody>
      </p:sp>
      <p:sp>
        <p:nvSpPr>
          <p:cNvPr id="68" name="矩形 67"/>
          <p:cNvSpPr/>
          <p:nvPr/>
        </p:nvSpPr>
        <p:spPr>
          <a:xfrm>
            <a:off x="2699792" y="5857892"/>
            <a:ext cx="3240360"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(1,3,5)=</a:t>
            </a:r>
            <a:r>
              <a:rPr lang="en-US" sz="2400" b="0" i="0" dirty="0" smtClean="0"/>
              <a:t>{1,2,3,5,6,f}  C</a:t>
            </a:r>
            <a:endParaRPr lang="zh-CN" altLang="en-US" sz="2400" b="0" i="0" dirty="0"/>
          </a:p>
        </p:txBody>
      </p:sp>
      <p:sp>
        <p:nvSpPr>
          <p:cNvPr id="69" name="矩形 68"/>
          <p:cNvSpPr/>
          <p:nvPr/>
        </p:nvSpPr>
        <p:spPr>
          <a:xfrm>
            <a:off x="6012160" y="5786454"/>
            <a:ext cx="2987824" cy="461665"/>
          </a:xfrm>
          <a:prstGeom prst="rect">
            <a:avLst/>
          </a:prstGeom>
        </p:spPr>
        <p:txBody>
          <a:bodyPr wrap="square">
            <a:spAutoFit/>
          </a:bodyPr>
          <a:lstStyle/>
          <a:p>
            <a:r>
              <a:rPr lang="zh-CN" altLang="en-US" sz="2400" i="0" u="none" dirty="0" smtClean="0">
                <a:sym typeface="Symbol" panose="05050102010706020507" pitchFamily="18" charset="2"/>
              </a:rPr>
              <a:t></a:t>
            </a:r>
            <a:r>
              <a:rPr lang="en-US" altLang="zh-CN" sz="2400" i="0" u="none" dirty="0" smtClean="0">
                <a:sym typeface="Symbol" panose="05050102010706020507" pitchFamily="18" charset="2"/>
              </a:rPr>
              <a:t>(1,4,6)=</a:t>
            </a:r>
            <a:r>
              <a:rPr lang="en-US" sz="2400" b="0" i="0" dirty="0" smtClean="0"/>
              <a:t>{1,2,4,6,f}  E</a:t>
            </a:r>
            <a:endParaRPr lang="zh-CN" altLang="en-US" sz="2400" b="0" i="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7"/>
                                        </p:tgtEl>
                                        <p:attrNameLst>
                                          <p:attrName>style.visibility</p:attrName>
                                        </p:attrNameLst>
                                      </p:cBhvr>
                                      <p:to>
                                        <p:strVal val="visible"/>
                                      </p:to>
                                    </p:set>
                                    <p:anim calcmode="lin" valueType="num">
                                      <p:cBhvr additive="base">
                                        <p:cTn id="7" dur="500" fill="hold"/>
                                        <p:tgtEl>
                                          <p:spTgt spid="4107"/>
                                        </p:tgtEl>
                                        <p:attrNameLst>
                                          <p:attrName>ppt_x</p:attrName>
                                        </p:attrNameLst>
                                      </p:cBhvr>
                                      <p:tavLst>
                                        <p:tav tm="0">
                                          <p:val>
                                            <p:strVal val="#ppt_x"/>
                                          </p:val>
                                        </p:tav>
                                        <p:tav tm="100000">
                                          <p:val>
                                            <p:strVal val="#ppt_x"/>
                                          </p:val>
                                        </p:tav>
                                      </p:tavLst>
                                    </p:anim>
                                    <p:anim calcmode="lin" valueType="num">
                                      <p:cBhvr additive="base">
                                        <p:cTn id="8" dur="500" fill="hold"/>
                                        <p:tgtEl>
                                          <p:spTgt spid="41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8">
                                            <p:txEl>
                                              <p:pRg st="0" end="0"/>
                                            </p:txEl>
                                          </p:spTgt>
                                        </p:tgtEl>
                                        <p:attrNameLst>
                                          <p:attrName>style.visibility</p:attrName>
                                        </p:attrNameLst>
                                      </p:cBhvr>
                                      <p:to>
                                        <p:strVal val="visible"/>
                                      </p:to>
                                    </p:set>
                                    <p:animEffect transition="in" filter="fade">
                                      <p:cBhvr>
                                        <p:cTn id="13" dur="2000"/>
                                        <p:tgtEl>
                                          <p:spTgt spid="4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ppt_x"/>
                                          </p:val>
                                        </p:tav>
                                        <p:tav tm="100000">
                                          <p:val>
                                            <p:strVal val="#ppt_x"/>
                                          </p:val>
                                        </p:tav>
                                      </p:tavLst>
                                    </p:anim>
                                    <p:anim calcmode="lin" valueType="num">
                                      <p:cBhvr additive="base">
                                        <p:cTn id="2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fill="hold"/>
                                        <p:tgtEl>
                                          <p:spTgt spid="51"/>
                                        </p:tgtEl>
                                        <p:attrNameLst>
                                          <p:attrName>ppt_x</p:attrName>
                                        </p:attrNameLst>
                                      </p:cBhvr>
                                      <p:tavLst>
                                        <p:tav tm="0">
                                          <p:val>
                                            <p:strVal val="#ppt_x"/>
                                          </p:val>
                                        </p:tav>
                                        <p:tav tm="100000">
                                          <p:val>
                                            <p:strVal val="#ppt_x"/>
                                          </p:val>
                                        </p:tav>
                                      </p:tavLst>
                                    </p:anim>
                                    <p:anim calcmode="lin" valueType="num">
                                      <p:cBhvr additive="base">
                                        <p:cTn id="3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 calcmode="lin" valueType="num">
                                      <p:cBhvr additive="base">
                                        <p:cTn id="36" dur="500" fill="hold"/>
                                        <p:tgtEl>
                                          <p:spTgt spid="53"/>
                                        </p:tgtEl>
                                        <p:attrNameLst>
                                          <p:attrName>ppt_x</p:attrName>
                                        </p:attrNameLst>
                                      </p:cBhvr>
                                      <p:tavLst>
                                        <p:tav tm="0">
                                          <p:val>
                                            <p:strVal val="#ppt_x"/>
                                          </p:val>
                                        </p:tav>
                                        <p:tav tm="100000">
                                          <p:val>
                                            <p:strVal val="#ppt_x"/>
                                          </p:val>
                                        </p:tav>
                                      </p:tavLst>
                                    </p:anim>
                                    <p:anim calcmode="lin" valueType="num">
                                      <p:cBhvr additive="base">
                                        <p:cTn id="3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linds(horizontal)">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ppt_x"/>
                                          </p:val>
                                        </p:tav>
                                        <p:tav tm="100000">
                                          <p:val>
                                            <p:strVal val="#ppt_x"/>
                                          </p:val>
                                        </p:tav>
                                      </p:tavLst>
                                    </p:anim>
                                    <p:anim calcmode="lin" valueType="num">
                                      <p:cBhvr additive="base">
                                        <p:cTn id="5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 calcmode="lin" valueType="num">
                                      <p:cBhvr additive="base">
                                        <p:cTn id="59" dur="500" fill="hold"/>
                                        <p:tgtEl>
                                          <p:spTgt spid="56"/>
                                        </p:tgtEl>
                                        <p:attrNameLst>
                                          <p:attrName>ppt_x</p:attrName>
                                        </p:attrNameLst>
                                      </p:cBhvr>
                                      <p:tavLst>
                                        <p:tav tm="0">
                                          <p:val>
                                            <p:strVal val="#ppt_x"/>
                                          </p:val>
                                        </p:tav>
                                        <p:tav tm="100000">
                                          <p:val>
                                            <p:strVal val="#ppt_x"/>
                                          </p:val>
                                        </p:tav>
                                      </p:tavLst>
                                    </p:anim>
                                    <p:anim calcmode="lin" valueType="num">
                                      <p:cBhvr additive="base">
                                        <p:cTn id="6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anim calcmode="lin" valueType="num">
                                      <p:cBhvr additive="base">
                                        <p:cTn id="65" dur="500" fill="hold"/>
                                        <p:tgtEl>
                                          <p:spTgt spid="57"/>
                                        </p:tgtEl>
                                        <p:attrNameLst>
                                          <p:attrName>ppt_x</p:attrName>
                                        </p:attrNameLst>
                                      </p:cBhvr>
                                      <p:tavLst>
                                        <p:tav tm="0">
                                          <p:val>
                                            <p:strVal val="#ppt_x"/>
                                          </p:val>
                                        </p:tav>
                                        <p:tav tm="100000">
                                          <p:val>
                                            <p:strVal val="#ppt_x"/>
                                          </p:val>
                                        </p:tav>
                                      </p:tavLst>
                                    </p:anim>
                                    <p:anim calcmode="lin" valueType="num">
                                      <p:cBhvr additive="base">
                                        <p:cTn id="6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ppt_x"/>
                                          </p:val>
                                        </p:tav>
                                        <p:tav tm="100000">
                                          <p:val>
                                            <p:strVal val="#ppt_x"/>
                                          </p:val>
                                        </p:tav>
                                      </p:tavLst>
                                    </p:anim>
                                    <p:anim calcmode="lin" valueType="num">
                                      <p:cBhvr additive="base">
                                        <p:cTn id="7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additive="base">
                                        <p:cTn id="83" dur="500" fill="hold"/>
                                        <p:tgtEl>
                                          <p:spTgt spid="60"/>
                                        </p:tgtEl>
                                        <p:attrNameLst>
                                          <p:attrName>ppt_x</p:attrName>
                                        </p:attrNameLst>
                                      </p:cBhvr>
                                      <p:tavLst>
                                        <p:tav tm="0">
                                          <p:val>
                                            <p:strVal val="#ppt_x"/>
                                          </p:val>
                                        </p:tav>
                                        <p:tav tm="100000">
                                          <p:val>
                                            <p:strVal val="#ppt_x"/>
                                          </p:val>
                                        </p:tav>
                                      </p:tavLst>
                                    </p:anim>
                                    <p:anim calcmode="lin" valueType="num">
                                      <p:cBhvr additive="base">
                                        <p:cTn id="8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 calcmode="lin" valueType="num">
                                      <p:cBhvr additive="base">
                                        <p:cTn id="89" dur="500" fill="hold"/>
                                        <p:tgtEl>
                                          <p:spTgt spid="61"/>
                                        </p:tgtEl>
                                        <p:attrNameLst>
                                          <p:attrName>ppt_x</p:attrName>
                                        </p:attrNameLst>
                                      </p:cBhvr>
                                      <p:tavLst>
                                        <p:tav tm="0">
                                          <p:val>
                                            <p:strVal val="#ppt_x"/>
                                          </p:val>
                                        </p:tav>
                                        <p:tav tm="100000">
                                          <p:val>
                                            <p:strVal val="#ppt_x"/>
                                          </p:val>
                                        </p:tav>
                                      </p:tavLst>
                                    </p:anim>
                                    <p:anim calcmode="lin" valueType="num">
                                      <p:cBhvr additive="base">
                                        <p:cTn id="9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62"/>
                                        </p:tgtEl>
                                        <p:attrNameLst>
                                          <p:attrName>style.visibility</p:attrName>
                                        </p:attrNameLst>
                                      </p:cBhvr>
                                      <p:to>
                                        <p:strVal val="visible"/>
                                      </p:to>
                                    </p:set>
                                    <p:anim calcmode="lin" valueType="num">
                                      <p:cBhvr additive="base">
                                        <p:cTn id="95" dur="500" fill="hold"/>
                                        <p:tgtEl>
                                          <p:spTgt spid="62"/>
                                        </p:tgtEl>
                                        <p:attrNameLst>
                                          <p:attrName>ppt_x</p:attrName>
                                        </p:attrNameLst>
                                      </p:cBhvr>
                                      <p:tavLst>
                                        <p:tav tm="0">
                                          <p:val>
                                            <p:strVal val="#ppt_x"/>
                                          </p:val>
                                        </p:tav>
                                        <p:tav tm="100000">
                                          <p:val>
                                            <p:strVal val="#ppt_x"/>
                                          </p:val>
                                        </p:tav>
                                      </p:tavLst>
                                    </p:anim>
                                    <p:anim calcmode="lin" valueType="num">
                                      <p:cBhvr additive="base">
                                        <p:cTn id="9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64"/>
                                        </p:tgtEl>
                                        <p:attrNameLst>
                                          <p:attrName>style.visibility</p:attrName>
                                        </p:attrNameLst>
                                      </p:cBhvr>
                                      <p:to>
                                        <p:strVal val="visible"/>
                                      </p:to>
                                    </p:set>
                                    <p:anim calcmode="lin" valueType="num">
                                      <p:cBhvr additive="base">
                                        <p:cTn id="101" dur="500" fill="hold"/>
                                        <p:tgtEl>
                                          <p:spTgt spid="64"/>
                                        </p:tgtEl>
                                        <p:attrNameLst>
                                          <p:attrName>ppt_x</p:attrName>
                                        </p:attrNameLst>
                                      </p:cBhvr>
                                      <p:tavLst>
                                        <p:tav tm="0">
                                          <p:val>
                                            <p:strVal val="#ppt_x"/>
                                          </p:val>
                                        </p:tav>
                                        <p:tav tm="100000">
                                          <p:val>
                                            <p:strVal val="#ppt_x"/>
                                          </p:val>
                                        </p:tav>
                                      </p:tavLst>
                                    </p:anim>
                                    <p:anim calcmode="lin" valueType="num">
                                      <p:cBhvr additive="base">
                                        <p:cTn id="10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66"/>
                                        </p:tgtEl>
                                        <p:attrNameLst>
                                          <p:attrName>style.visibility</p:attrName>
                                        </p:attrNameLst>
                                      </p:cBhvr>
                                      <p:to>
                                        <p:strVal val="visible"/>
                                      </p:to>
                                    </p:set>
                                    <p:anim calcmode="lin" valueType="num">
                                      <p:cBhvr additive="base">
                                        <p:cTn id="113" dur="500" fill="hold"/>
                                        <p:tgtEl>
                                          <p:spTgt spid="66"/>
                                        </p:tgtEl>
                                        <p:attrNameLst>
                                          <p:attrName>ppt_x</p:attrName>
                                        </p:attrNameLst>
                                      </p:cBhvr>
                                      <p:tavLst>
                                        <p:tav tm="0">
                                          <p:val>
                                            <p:strVal val="#ppt_x"/>
                                          </p:val>
                                        </p:tav>
                                        <p:tav tm="100000">
                                          <p:val>
                                            <p:strVal val="#ppt_x"/>
                                          </p:val>
                                        </p:tav>
                                      </p:tavLst>
                                    </p:anim>
                                    <p:anim calcmode="lin" valueType="num">
                                      <p:cBhvr additive="base">
                                        <p:cTn id="11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additive="base">
                                        <p:cTn id="119" dur="500" fill="hold"/>
                                        <p:tgtEl>
                                          <p:spTgt spid="67"/>
                                        </p:tgtEl>
                                        <p:attrNameLst>
                                          <p:attrName>ppt_x</p:attrName>
                                        </p:attrNameLst>
                                      </p:cBhvr>
                                      <p:tavLst>
                                        <p:tav tm="0">
                                          <p:val>
                                            <p:strVal val="#ppt_x"/>
                                          </p:val>
                                        </p:tav>
                                        <p:tav tm="100000">
                                          <p:val>
                                            <p:strVal val="#ppt_x"/>
                                          </p:val>
                                        </p:tav>
                                      </p:tavLst>
                                    </p:anim>
                                    <p:anim calcmode="lin" valueType="num">
                                      <p:cBhvr additive="base">
                                        <p:cTn id="12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additive="base">
                                        <p:cTn id="125" dur="500" fill="hold"/>
                                        <p:tgtEl>
                                          <p:spTgt spid="68"/>
                                        </p:tgtEl>
                                        <p:attrNameLst>
                                          <p:attrName>ppt_x</p:attrName>
                                        </p:attrNameLst>
                                      </p:cBhvr>
                                      <p:tavLst>
                                        <p:tav tm="0">
                                          <p:val>
                                            <p:strVal val="#ppt_x"/>
                                          </p:val>
                                        </p:tav>
                                        <p:tav tm="100000">
                                          <p:val>
                                            <p:strVal val="#ppt_x"/>
                                          </p:val>
                                        </p:tav>
                                      </p:tavLst>
                                    </p:anim>
                                    <p:anim calcmode="lin" valueType="num">
                                      <p:cBhvr additive="base">
                                        <p:cTn id="12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69"/>
                                        </p:tgtEl>
                                        <p:attrNameLst>
                                          <p:attrName>style.visibility</p:attrName>
                                        </p:attrNameLst>
                                      </p:cBhvr>
                                      <p:to>
                                        <p:strVal val="visible"/>
                                      </p:to>
                                    </p:set>
                                    <p:anim calcmode="lin" valueType="num">
                                      <p:cBhvr additive="base">
                                        <p:cTn id="131" dur="500" fill="hold"/>
                                        <p:tgtEl>
                                          <p:spTgt spid="69"/>
                                        </p:tgtEl>
                                        <p:attrNameLst>
                                          <p:attrName>ppt_x</p:attrName>
                                        </p:attrNameLst>
                                      </p:cBhvr>
                                      <p:tavLst>
                                        <p:tav tm="0">
                                          <p:val>
                                            <p:strVal val="#ppt_x"/>
                                          </p:val>
                                        </p:tav>
                                        <p:tav tm="100000">
                                          <p:val>
                                            <p:strVal val="#ppt_x"/>
                                          </p:val>
                                        </p:tav>
                                      </p:tavLst>
                                    </p:anim>
                                    <p:anim calcmode="lin" valueType="num">
                                      <p:cBhvr additive="base">
                                        <p:cTn id="13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 grpId="0"/>
      <p:bldP spid="48" grpId="0" build="allAtOnce"/>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4" grpId="0"/>
      <p:bldP spid="65" grpId="0"/>
      <p:bldP spid="66" grpId="0"/>
      <p:bldP spid="67" grpId="0"/>
      <p:bldP spid="68" grpId="0"/>
      <p:bldP spid="6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z="3600" b="1" dirty="0" smtClean="0">
                <a:solidFill>
                  <a:schemeClr val="bg1">
                    <a:lumMod val="10000"/>
                  </a:schemeClr>
                </a:solidFill>
              </a:rPr>
              <a:t>  等价的</a:t>
            </a:r>
            <a:r>
              <a:rPr lang="en-US" altLang="zh-CN" sz="3600" b="1" dirty="0" smtClean="0">
                <a:solidFill>
                  <a:schemeClr val="bg1">
                    <a:lumMod val="10000"/>
                  </a:schemeClr>
                </a:solidFill>
                <a:latin typeface="STXinwei" panose="02010800040101010101" pitchFamily="2" charset="-122"/>
                <a:ea typeface="STXinwei" panose="02010800040101010101" pitchFamily="2" charset="-122"/>
              </a:rPr>
              <a:t>DFA  M=(S, </a:t>
            </a:r>
            <a:r>
              <a:rPr lang="en-US" altLang="zh-CN" sz="3600" b="1" dirty="0" smtClean="0">
                <a:solidFill>
                  <a:schemeClr val="bg1">
                    <a:lumMod val="10000"/>
                  </a:schemeClr>
                </a:solidFill>
                <a:latin typeface="STXinwei" panose="02010800040101010101" pitchFamily="2" charset="-122"/>
                <a:ea typeface="STXinwei" panose="02010800040101010101" pitchFamily="2" charset="-122"/>
                <a:sym typeface="Symbol" panose="05050102010706020507" pitchFamily="18" charset="2"/>
              </a:rPr>
              <a:t>, d, S</a:t>
            </a:r>
            <a:r>
              <a:rPr lang="en-US" altLang="zh-CN" sz="3600" b="1" baseline="-25000" dirty="0" smtClean="0">
                <a:solidFill>
                  <a:schemeClr val="bg1">
                    <a:lumMod val="10000"/>
                  </a:schemeClr>
                </a:solidFill>
                <a:latin typeface="STXinwei" panose="02010800040101010101" pitchFamily="2" charset="-122"/>
                <a:ea typeface="STXinwei" panose="02010800040101010101" pitchFamily="2" charset="-122"/>
                <a:sym typeface="Symbol" panose="05050102010706020507" pitchFamily="18" charset="2"/>
              </a:rPr>
              <a:t>0</a:t>
            </a:r>
            <a:r>
              <a:rPr lang="en-US" altLang="zh-CN" sz="3600" b="1" dirty="0" smtClean="0">
                <a:solidFill>
                  <a:schemeClr val="bg1">
                    <a:lumMod val="10000"/>
                  </a:schemeClr>
                </a:solidFill>
                <a:latin typeface="STXinwei" panose="02010800040101010101" pitchFamily="2" charset="-122"/>
                <a:ea typeface="STXinwei" panose="02010800040101010101" pitchFamily="2" charset="-122"/>
                <a:sym typeface="Symbol" panose="05050102010706020507" pitchFamily="18" charset="2"/>
              </a:rPr>
              <a:t>, S</a:t>
            </a:r>
            <a:r>
              <a:rPr lang="en-US" altLang="zh-CN" sz="3600" b="1" baseline="-25000" dirty="0" smtClean="0">
                <a:solidFill>
                  <a:schemeClr val="bg1">
                    <a:lumMod val="10000"/>
                  </a:schemeClr>
                </a:solidFill>
                <a:latin typeface="STXinwei" panose="02010800040101010101" pitchFamily="2" charset="-122"/>
                <a:ea typeface="STXinwei" panose="02010800040101010101" pitchFamily="2" charset="-122"/>
                <a:sym typeface="Symbol" panose="05050102010706020507" pitchFamily="18" charset="2"/>
              </a:rPr>
              <a:t>t</a:t>
            </a:r>
            <a:r>
              <a:rPr lang="en-US" altLang="zh-CN" sz="3600" b="1" dirty="0" smtClean="0">
                <a:solidFill>
                  <a:schemeClr val="bg1">
                    <a:lumMod val="10000"/>
                  </a:schemeClr>
                </a:solidFill>
                <a:latin typeface="STXinwei" panose="02010800040101010101" pitchFamily="2" charset="-122"/>
                <a:ea typeface="STXinwei" panose="02010800040101010101" pitchFamily="2" charset="-122"/>
              </a:rPr>
              <a:t>)</a:t>
            </a:r>
            <a:r>
              <a:rPr lang="zh-CN" altLang="en-US" sz="3600" b="1" dirty="0" smtClean="0">
                <a:solidFill>
                  <a:schemeClr val="bg1">
                    <a:lumMod val="10000"/>
                  </a:schemeClr>
                </a:solidFill>
              </a:rPr>
              <a:t/>
            </a:r>
            <a:br>
              <a:rPr lang="zh-CN" altLang="en-US" sz="3600" b="1" dirty="0" smtClean="0">
                <a:solidFill>
                  <a:schemeClr val="bg1">
                    <a:lumMod val="10000"/>
                  </a:schemeClr>
                </a:solidFill>
              </a:rPr>
            </a:br>
            <a:endParaRPr lang="en-US" altLang="zh-CN" sz="3600" b="1" dirty="0" smtClean="0">
              <a:solidFill>
                <a:schemeClr val="bg1">
                  <a:lumMod val="10000"/>
                </a:schemeClr>
              </a:solidFill>
            </a:endParaRPr>
          </a:p>
        </p:txBody>
      </p:sp>
      <p:sp>
        <p:nvSpPr>
          <p:cNvPr id="60419" name="Text Box 5"/>
          <p:cNvSpPr txBox="1">
            <a:spLocks noChangeArrowheads="1"/>
          </p:cNvSpPr>
          <p:nvPr/>
        </p:nvSpPr>
        <p:spPr bwMode="auto">
          <a:xfrm>
            <a:off x="5410200" y="17526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grpSp>
        <p:nvGrpSpPr>
          <p:cNvPr id="60420" name="Group 6"/>
          <p:cNvGrpSpPr/>
          <p:nvPr/>
        </p:nvGrpSpPr>
        <p:grpSpPr bwMode="auto">
          <a:xfrm>
            <a:off x="1371600" y="2438400"/>
            <a:ext cx="7194550" cy="3276600"/>
            <a:chOff x="864" y="1536"/>
            <a:chExt cx="4532" cy="2064"/>
          </a:xfrm>
        </p:grpSpPr>
        <p:grpSp>
          <p:nvGrpSpPr>
            <p:cNvPr id="60431" name="Group 7"/>
            <p:cNvGrpSpPr/>
            <p:nvPr/>
          </p:nvGrpSpPr>
          <p:grpSpPr bwMode="auto">
            <a:xfrm>
              <a:off x="3264" y="1536"/>
              <a:ext cx="432" cy="432"/>
              <a:chOff x="4320" y="2160"/>
              <a:chExt cx="432" cy="432"/>
            </a:xfrm>
          </p:grpSpPr>
          <p:sp>
            <p:nvSpPr>
              <p:cNvPr id="60467" name="Oval 8"/>
              <p:cNvSpPr>
                <a:spLocks noChangeArrowheads="1"/>
              </p:cNvSpPr>
              <p:nvPr/>
            </p:nvSpPr>
            <p:spPr bwMode="auto">
              <a:xfrm>
                <a:off x="4320" y="2160"/>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0468" name="Oval 9"/>
              <p:cNvSpPr>
                <a:spLocks noChangeArrowheads="1"/>
              </p:cNvSpPr>
              <p:nvPr/>
            </p:nvSpPr>
            <p:spPr bwMode="auto">
              <a:xfrm>
                <a:off x="4368" y="2208"/>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C</a:t>
                </a:r>
              </a:p>
            </p:txBody>
          </p:sp>
        </p:grpSp>
        <p:grpSp>
          <p:nvGrpSpPr>
            <p:cNvPr id="60432" name="Group 10"/>
            <p:cNvGrpSpPr/>
            <p:nvPr/>
          </p:nvGrpSpPr>
          <p:grpSpPr bwMode="auto">
            <a:xfrm>
              <a:off x="3264" y="2784"/>
              <a:ext cx="432" cy="432"/>
              <a:chOff x="3456" y="2688"/>
              <a:chExt cx="432" cy="432"/>
            </a:xfrm>
          </p:grpSpPr>
          <p:sp>
            <p:nvSpPr>
              <p:cNvPr id="60465" name="Oval 11"/>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0466" name="Oval 12"/>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60433" name="Oval 13"/>
            <p:cNvSpPr>
              <a:spLocks noChangeArrowheads="1"/>
            </p:cNvSpPr>
            <p:nvPr/>
          </p:nvSpPr>
          <p:spPr bwMode="auto">
            <a:xfrm>
              <a:off x="1872" y="2784"/>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60434" name="Oval 14"/>
            <p:cNvSpPr>
              <a:spLocks noChangeArrowheads="1"/>
            </p:cNvSpPr>
            <p:nvPr/>
          </p:nvSpPr>
          <p:spPr bwMode="auto">
            <a:xfrm>
              <a:off x="1872" y="1536"/>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grpSp>
          <p:nvGrpSpPr>
            <p:cNvPr id="60435" name="Group 15"/>
            <p:cNvGrpSpPr/>
            <p:nvPr/>
          </p:nvGrpSpPr>
          <p:grpSpPr bwMode="auto">
            <a:xfrm>
              <a:off x="4608" y="1536"/>
              <a:ext cx="432" cy="432"/>
              <a:chOff x="3120" y="1536"/>
              <a:chExt cx="432" cy="432"/>
            </a:xfrm>
          </p:grpSpPr>
          <p:sp>
            <p:nvSpPr>
              <p:cNvPr id="60463" name="Oval 16"/>
              <p:cNvSpPr>
                <a:spLocks noChangeArrowheads="1"/>
              </p:cNvSpPr>
              <p:nvPr/>
            </p:nvSpPr>
            <p:spPr bwMode="auto">
              <a:xfrm>
                <a:off x="3120" y="1536"/>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0464" name="Oval 17"/>
              <p:cNvSpPr>
                <a:spLocks noChangeArrowheads="1"/>
              </p:cNvSpPr>
              <p:nvPr/>
            </p:nvSpPr>
            <p:spPr bwMode="auto">
              <a:xfrm>
                <a:off x="3168" y="158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E</a:t>
                </a:r>
              </a:p>
            </p:txBody>
          </p:sp>
        </p:grpSp>
        <p:grpSp>
          <p:nvGrpSpPr>
            <p:cNvPr id="60436" name="Group 18"/>
            <p:cNvGrpSpPr/>
            <p:nvPr/>
          </p:nvGrpSpPr>
          <p:grpSpPr bwMode="auto">
            <a:xfrm>
              <a:off x="4608" y="2784"/>
              <a:ext cx="432" cy="432"/>
              <a:chOff x="4224" y="2688"/>
              <a:chExt cx="432" cy="432"/>
            </a:xfrm>
          </p:grpSpPr>
          <p:sp>
            <p:nvSpPr>
              <p:cNvPr id="60461" name="Oval 19"/>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0462" name="Oval 20"/>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60437" name="Oval 21"/>
            <p:cNvSpPr>
              <a:spLocks noChangeArrowheads="1"/>
            </p:cNvSpPr>
            <p:nvPr/>
          </p:nvSpPr>
          <p:spPr bwMode="auto">
            <a:xfrm>
              <a:off x="864" y="2208"/>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cxnSp>
          <p:nvCxnSpPr>
            <p:cNvPr id="60438" name="AutoShape 22"/>
            <p:cNvCxnSpPr>
              <a:cxnSpLocks noChangeShapeType="1"/>
              <a:stCxn id="60437" idx="0"/>
              <a:endCxn id="60434" idx="2"/>
            </p:cNvCxnSpPr>
            <p:nvPr/>
          </p:nvCxnSpPr>
          <p:spPr bwMode="auto">
            <a:xfrm rot="-5400000">
              <a:off x="1248" y="1584"/>
              <a:ext cx="456" cy="792"/>
            </a:xfrm>
            <a:prstGeom prst="curvedConnector2">
              <a:avLst/>
            </a:prstGeom>
            <a:noFill/>
            <a:ln w="9525">
              <a:solidFill>
                <a:schemeClr val="tx1"/>
              </a:solidFill>
              <a:round/>
              <a:tailEnd type="triangle" w="med" len="med"/>
            </a:ln>
          </p:spPr>
        </p:cxnSp>
        <p:cxnSp>
          <p:nvCxnSpPr>
            <p:cNvPr id="60439" name="AutoShape 23"/>
            <p:cNvCxnSpPr>
              <a:cxnSpLocks noChangeShapeType="1"/>
              <a:stCxn id="60437" idx="4"/>
              <a:endCxn id="60433" idx="2"/>
            </p:cNvCxnSpPr>
            <p:nvPr/>
          </p:nvCxnSpPr>
          <p:spPr bwMode="auto">
            <a:xfrm rot="16200000" flipH="1">
              <a:off x="1296" y="2424"/>
              <a:ext cx="360" cy="792"/>
            </a:xfrm>
            <a:prstGeom prst="curvedConnector2">
              <a:avLst/>
            </a:prstGeom>
            <a:noFill/>
            <a:ln w="9525">
              <a:solidFill>
                <a:schemeClr val="tx1"/>
              </a:solidFill>
              <a:round/>
              <a:tailEnd type="triangle" w="med" len="med"/>
            </a:ln>
          </p:spPr>
        </p:cxnSp>
        <p:cxnSp>
          <p:nvCxnSpPr>
            <p:cNvPr id="60440" name="AutoShape 24"/>
            <p:cNvCxnSpPr>
              <a:cxnSpLocks noChangeShapeType="1"/>
              <a:stCxn id="60433" idx="7"/>
              <a:endCxn id="60434" idx="5"/>
            </p:cNvCxnSpPr>
            <p:nvPr/>
          </p:nvCxnSpPr>
          <p:spPr bwMode="auto">
            <a:xfrm rot="-5400000">
              <a:off x="1770" y="2376"/>
              <a:ext cx="942" cy="0"/>
            </a:xfrm>
            <a:prstGeom prst="straightConnector1">
              <a:avLst/>
            </a:prstGeom>
            <a:noFill/>
            <a:ln w="9525">
              <a:solidFill>
                <a:schemeClr val="tx1"/>
              </a:solidFill>
              <a:round/>
              <a:tailEnd type="triangle" w="med" len="med"/>
            </a:ln>
          </p:spPr>
        </p:cxnSp>
        <p:cxnSp>
          <p:nvCxnSpPr>
            <p:cNvPr id="60441" name="AutoShape 25"/>
            <p:cNvCxnSpPr>
              <a:cxnSpLocks noChangeShapeType="1"/>
              <a:stCxn id="60434" idx="3"/>
              <a:endCxn id="60433" idx="1"/>
            </p:cNvCxnSpPr>
            <p:nvPr/>
          </p:nvCxnSpPr>
          <p:spPr bwMode="auto">
            <a:xfrm rot="5400000">
              <a:off x="1464" y="2376"/>
              <a:ext cx="942" cy="0"/>
            </a:xfrm>
            <a:prstGeom prst="straightConnector1">
              <a:avLst/>
            </a:prstGeom>
            <a:noFill/>
            <a:ln w="9525">
              <a:solidFill>
                <a:schemeClr val="tx1"/>
              </a:solidFill>
              <a:round/>
              <a:tailEnd type="triangle" w="med" len="med"/>
            </a:ln>
          </p:spPr>
        </p:cxnSp>
        <p:cxnSp>
          <p:nvCxnSpPr>
            <p:cNvPr id="60442" name="AutoShape 26"/>
            <p:cNvCxnSpPr>
              <a:cxnSpLocks noChangeShapeType="1"/>
              <a:stCxn id="60434" idx="6"/>
              <a:endCxn id="60467" idx="2"/>
            </p:cNvCxnSpPr>
            <p:nvPr/>
          </p:nvCxnSpPr>
          <p:spPr bwMode="auto">
            <a:xfrm>
              <a:off x="2304" y="1752"/>
              <a:ext cx="960" cy="0"/>
            </a:xfrm>
            <a:prstGeom prst="straightConnector1">
              <a:avLst/>
            </a:prstGeom>
            <a:noFill/>
            <a:ln w="9525">
              <a:solidFill>
                <a:schemeClr val="tx1"/>
              </a:solidFill>
              <a:round/>
              <a:tailEnd type="triangle" w="med" len="med"/>
            </a:ln>
          </p:spPr>
        </p:cxnSp>
        <p:cxnSp>
          <p:nvCxnSpPr>
            <p:cNvPr id="60443" name="AutoShape 27"/>
            <p:cNvCxnSpPr>
              <a:cxnSpLocks noChangeShapeType="1"/>
              <a:stCxn id="60433" idx="6"/>
              <a:endCxn id="60465" idx="2"/>
            </p:cNvCxnSpPr>
            <p:nvPr/>
          </p:nvCxnSpPr>
          <p:spPr bwMode="auto">
            <a:xfrm>
              <a:off x="2304" y="3000"/>
              <a:ext cx="960" cy="0"/>
            </a:xfrm>
            <a:prstGeom prst="straightConnector1">
              <a:avLst/>
            </a:prstGeom>
            <a:noFill/>
            <a:ln w="9525">
              <a:solidFill>
                <a:schemeClr val="tx1"/>
              </a:solidFill>
              <a:round/>
              <a:tailEnd type="triangle" w="med" len="med"/>
            </a:ln>
          </p:spPr>
        </p:cxnSp>
        <p:cxnSp>
          <p:nvCxnSpPr>
            <p:cNvPr id="60444" name="AutoShape 28"/>
            <p:cNvCxnSpPr>
              <a:cxnSpLocks noChangeShapeType="1"/>
              <a:stCxn id="60465" idx="6"/>
              <a:endCxn id="60461" idx="2"/>
            </p:cNvCxnSpPr>
            <p:nvPr/>
          </p:nvCxnSpPr>
          <p:spPr bwMode="auto">
            <a:xfrm>
              <a:off x="3696" y="3000"/>
              <a:ext cx="912" cy="0"/>
            </a:xfrm>
            <a:prstGeom prst="straightConnector1">
              <a:avLst/>
            </a:prstGeom>
            <a:noFill/>
            <a:ln w="9525">
              <a:solidFill>
                <a:schemeClr val="tx1"/>
              </a:solidFill>
              <a:round/>
              <a:tailEnd type="triangle" w="med" len="med"/>
            </a:ln>
          </p:spPr>
        </p:cxnSp>
        <p:cxnSp>
          <p:nvCxnSpPr>
            <p:cNvPr id="60445" name="AutoShape 29"/>
            <p:cNvCxnSpPr>
              <a:cxnSpLocks noChangeShapeType="1"/>
              <a:stCxn id="60467" idx="6"/>
              <a:endCxn id="60463" idx="2"/>
            </p:cNvCxnSpPr>
            <p:nvPr/>
          </p:nvCxnSpPr>
          <p:spPr bwMode="auto">
            <a:xfrm>
              <a:off x="3696" y="1752"/>
              <a:ext cx="912" cy="0"/>
            </a:xfrm>
            <a:prstGeom prst="straightConnector1">
              <a:avLst/>
            </a:prstGeom>
            <a:noFill/>
            <a:ln w="9525">
              <a:solidFill>
                <a:schemeClr val="tx1"/>
              </a:solidFill>
              <a:round/>
              <a:tailEnd type="triangle" w="med" len="med"/>
            </a:ln>
          </p:spPr>
        </p:cxnSp>
        <p:cxnSp>
          <p:nvCxnSpPr>
            <p:cNvPr id="60446" name="AutoShape 30"/>
            <p:cNvCxnSpPr>
              <a:cxnSpLocks noChangeShapeType="1"/>
              <a:stCxn id="60463" idx="4"/>
              <a:endCxn id="60461" idx="0"/>
            </p:cNvCxnSpPr>
            <p:nvPr/>
          </p:nvCxnSpPr>
          <p:spPr bwMode="auto">
            <a:xfrm rot="5400000">
              <a:off x="4416" y="2376"/>
              <a:ext cx="816" cy="0"/>
            </a:xfrm>
            <a:prstGeom prst="straightConnector1">
              <a:avLst/>
            </a:prstGeom>
            <a:noFill/>
            <a:ln w="9525">
              <a:solidFill>
                <a:schemeClr val="tx1"/>
              </a:solidFill>
              <a:round/>
              <a:tailEnd type="triangle" w="med" len="med"/>
            </a:ln>
          </p:spPr>
        </p:cxnSp>
        <p:cxnSp>
          <p:nvCxnSpPr>
            <p:cNvPr id="60447" name="AutoShape 31"/>
            <p:cNvCxnSpPr>
              <a:cxnSpLocks noChangeShapeType="1"/>
              <a:stCxn id="60461" idx="6"/>
              <a:endCxn id="60463" idx="6"/>
            </p:cNvCxnSpPr>
            <p:nvPr/>
          </p:nvCxnSpPr>
          <p:spPr bwMode="auto">
            <a:xfrm flipV="1">
              <a:off x="5040" y="1752"/>
              <a:ext cx="1" cy="1248"/>
            </a:xfrm>
            <a:prstGeom prst="curvedConnector3">
              <a:avLst>
                <a:gd name="adj1" fmla="val 14400005"/>
              </a:avLst>
            </a:prstGeom>
            <a:noFill/>
            <a:ln w="9525">
              <a:solidFill>
                <a:schemeClr val="tx1"/>
              </a:solidFill>
              <a:round/>
              <a:tailEnd type="triangle" w="med" len="med"/>
            </a:ln>
          </p:spPr>
        </p:cxnSp>
        <p:cxnSp>
          <p:nvCxnSpPr>
            <p:cNvPr id="60448" name="AutoShape 32"/>
            <p:cNvCxnSpPr>
              <a:cxnSpLocks noChangeShapeType="1"/>
              <a:stCxn id="60467" idx="1"/>
              <a:endCxn id="60468" idx="7"/>
            </p:cNvCxnSpPr>
            <p:nvPr/>
          </p:nvCxnSpPr>
          <p:spPr bwMode="auto">
            <a:xfrm rot="5400000" flipV="1">
              <a:off x="3446" y="1480"/>
              <a:ext cx="34" cy="272"/>
            </a:xfrm>
            <a:prstGeom prst="curvedConnector3">
              <a:avLst>
                <a:gd name="adj1" fmla="val -608824"/>
              </a:avLst>
            </a:prstGeom>
            <a:noFill/>
            <a:ln w="9525">
              <a:solidFill>
                <a:schemeClr val="tx1"/>
              </a:solidFill>
              <a:round/>
              <a:tailEnd type="triangle" w="med" len="med"/>
            </a:ln>
          </p:spPr>
        </p:cxnSp>
        <p:cxnSp>
          <p:nvCxnSpPr>
            <p:cNvPr id="60449" name="AutoShape 33"/>
            <p:cNvCxnSpPr>
              <a:cxnSpLocks noChangeShapeType="1"/>
              <a:stCxn id="60465" idx="3"/>
              <a:endCxn id="60465" idx="5"/>
            </p:cNvCxnSpPr>
            <p:nvPr/>
          </p:nvCxnSpPr>
          <p:spPr bwMode="auto">
            <a:xfrm rot="16200000" flipH="1">
              <a:off x="3479" y="3001"/>
              <a:ext cx="1" cy="306"/>
            </a:xfrm>
            <a:prstGeom prst="curvedConnector3">
              <a:avLst>
                <a:gd name="adj1" fmla="val 20700009"/>
              </a:avLst>
            </a:prstGeom>
            <a:noFill/>
            <a:ln w="9525">
              <a:solidFill>
                <a:schemeClr val="tx1"/>
              </a:solidFill>
              <a:round/>
              <a:tailEnd type="triangle" w="med" len="med"/>
            </a:ln>
          </p:spPr>
        </p:cxnSp>
        <p:sp>
          <p:nvSpPr>
            <p:cNvPr id="60450" name="Text Box 34"/>
            <p:cNvSpPr txBox="1">
              <a:spLocks noChangeArrowheads="1"/>
            </p:cNvSpPr>
            <p:nvPr/>
          </p:nvSpPr>
          <p:spPr bwMode="auto">
            <a:xfrm>
              <a:off x="5184" y="230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0451" name="Text Box 35"/>
            <p:cNvSpPr txBox="1">
              <a:spLocks noChangeArrowheads="1"/>
            </p:cNvSpPr>
            <p:nvPr/>
          </p:nvSpPr>
          <p:spPr bwMode="auto">
            <a:xfrm>
              <a:off x="1200" y="163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52" name="Text Box 36"/>
            <p:cNvSpPr txBox="1">
              <a:spLocks noChangeArrowheads="1"/>
            </p:cNvSpPr>
            <p:nvPr/>
          </p:nvSpPr>
          <p:spPr bwMode="auto">
            <a:xfrm>
              <a:off x="2208" y="225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53" name="Text Box 37"/>
            <p:cNvSpPr txBox="1">
              <a:spLocks noChangeArrowheads="1"/>
            </p:cNvSpPr>
            <p:nvPr/>
          </p:nvSpPr>
          <p:spPr bwMode="auto">
            <a:xfrm>
              <a:off x="2736" y="153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54" name="Text Box 38"/>
            <p:cNvSpPr txBox="1">
              <a:spLocks noChangeArrowheads="1"/>
            </p:cNvSpPr>
            <p:nvPr/>
          </p:nvSpPr>
          <p:spPr bwMode="auto">
            <a:xfrm>
              <a:off x="4656" y="225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55" name="Text Box 39"/>
            <p:cNvSpPr txBox="1">
              <a:spLocks noChangeArrowheads="1"/>
            </p:cNvSpPr>
            <p:nvPr/>
          </p:nvSpPr>
          <p:spPr bwMode="auto">
            <a:xfrm>
              <a:off x="4176" y="2928"/>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56" name="Text Box 40"/>
            <p:cNvSpPr txBox="1">
              <a:spLocks noChangeArrowheads="1"/>
            </p:cNvSpPr>
            <p:nvPr/>
          </p:nvSpPr>
          <p:spPr bwMode="auto">
            <a:xfrm>
              <a:off x="1344" y="2880"/>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0457" name="Text Box 41"/>
            <p:cNvSpPr txBox="1">
              <a:spLocks noChangeArrowheads="1"/>
            </p:cNvSpPr>
            <p:nvPr/>
          </p:nvSpPr>
          <p:spPr bwMode="auto">
            <a:xfrm>
              <a:off x="1728" y="230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0458" name="Text Box 42"/>
            <p:cNvSpPr txBox="1">
              <a:spLocks noChangeArrowheads="1"/>
            </p:cNvSpPr>
            <p:nvPr/>
          </p:nvSpPr>
          <p:spPr bwMode="auto">
            <a:xfrm>
              <a:off x="2784" y="297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0459" name="Text Box 43"/>
            <p:cNvSpPr txBox="1">
              <a:spLocks noChangeArrowheads="1"/>
            </p:cNvSpPr>
            <p:nvPr/>
          </p:nvSpPr>
          <p:spPr bwMode="auto">
            <a:xfrm>
              <a:off x="4080" y="153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0460" name="Text Box 44"/>
            <p:cNvSpPr txBox="1">
              <a:spLocks noChangeArrowheads="1"/>
            </p:cNvSpPr>
            <p:nvPr/>
          </p:nvSpPr>
          <p:spPr bwMode="auto">
            <a:xfrm>
              <a:off x="3408" y="3312"/>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60421"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60422" name="AutoShape 46"/>
          <p:cNvSpPr>
            <a:spLocks noChangeArrowheads="1"/>
          </p:cNvSpPr>
          <p:nvPr/>
        </p:nvSpPr>
        <p:spPr bwMode="auto">
          <a:xfrm>
            <a:off x="990600" y="3675063"/>
            <a:ext cx="415925" cy="381000"/>
          </a:xfrm>
          <a:prstGeom prst="rightArrow">
            <a:avLst>
              <a:gd name="adj1" fmla="val 50000"/>
              <a:gd name="adj2" fmla="val 27292"/>
            </a:avLst>
          </a:prstGeom>
          <a:solidFill>
            <a:schemeClr val="accent1"/>
          </a:solidFill>
          <a:ln w="9525">
            <a:solidFill>
              <a:schemeClr val="tx1"/>
            </a:solidFill>
            <a:miter lim="800000"/>
          </a:ln>
        </p:spPr>
        <p:txBody>
          <a:bodyPr wrap="none" anchor="ctr"/>
          <a:lstStyle/>
          <a:p>
            <a:endParaRPr lang="zh-CN" altLang="en-US"/>
          </a:p>
        </p:txBody>
      </p:sp>
      <p:cxnSp>
        <p:nvCxnSpPr>
          <p:cNvPr id="60423" name="AutoShape 47"/>
          <p:cNvCxnSpPr>
            <a:cxnSpLocks noChangeShapeType="1"/>
            <a:stCxn id="60462" idx="1"/>
            <a:endCxn id="60468" idx="5"/>
          </p:cNvCxnSpPr>
          <p:nvPr/>
        </p:nvCxnSpPr>
        <p:spPr bwMode="auto">
          <a:xfrm flipH="1" flipV="1">
            <a:off x="5713413" y="2970213"/>
            <a:ext cx="1755775" cy="1603375"/>
          </a:xfrm>
          <a:prstGeom prst="straightConnector1">
            <a:avLst/>
          </a:prstGeom>
          <a:noFill/>
          <a:ln w="9525">
            <a:solidFill>
              <a:schemeClr val="tx1"/>
            </a:solidFill>
            <a:round/>
            <a:tailEnd type="triangle" w="lg" len="lg"/>
          </a:ln>
        </p:spPr>
      </p:cxnSp>
      <p:cxnSp>
        <p:nvCxnSpPr>
          <p:cNvPr id="60424" name="AutoShape 48"/>
          <p:cNvCxnSpPr>
            <a:cxnSpLocks noChangeShapeType="1"/>
            <a:stCxn id="60464" idx="3"/>
            <a:endCxn id="60466" idx="7"/>
          </p:cNvCxnSpPr>
          <p:nvPr/>
        </p:nvCxnSpPr>
        <p:spPr bwMode="auto">
          <a:xfrm flipH="1">
            <a:off x="5713413" y="2970213"/>
            <a:ext cx="1755775" cy="1603375"/>
          </a:xfrm>
          <a:prstGeom prst="straightConnector1">
            <a:avLst/>
          </a:prstGeom>
          <a:noFill/>
          <a:ln w="9525">
            <a:solidFill>
              <a:schemeClr val="tx1"/>
            </a:solidFill>
            <a:round/>
            <a:tailEnd type="triangle" w="lg" len="lg"/>
          </a:ln>
        </p:spPr>
      </p:cxnSp>
      <p:sp>
        <p:nvSpPr>
          <p:cNvPr id="60425" name="Text Box 49"/>
          <p:cNvSpPr txBox="1">
            <a:spLocks noChangeArrowheads="1"/>
          </p:cNvSpPr>
          <p:nvPr/>
        </p:nvSpPr>
        <p:spPr bwMode="auto">
          <a:xfrm>
            <a:off x="5867400" y="32004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0426" name="Text Box 50"/>
          <p:cNvSpPr txBox="1">
            <a:spLocks noChangeArrowheads="1"/>
          </p:cNvSpPr>
          <p:nvPr/>
        </p:nvSpPr>
        <p:spPr bwMode="auto">
          <a:xfrm>
            <a:off x="5943600" y="3962400"/>
            <a:ext cx="336550" cy="457200"/>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nvGrpSpPr>
          <p:cNvPr id="60427" name="Group 51"/>
          <p:cNvGrpSpPr/>
          <p:nvPr/>
        </p:nvGrpSpPr>
        <p:grpSpPr bwMode="auto">
          <a:xfrm>
            <a:off x="7315200" y="4419600"/>
            <a:ext cx="685800" cy="685800"/>
            <a:chOff x="4224" y="2688"/>
            <a:chExt cx="432" cy="432"/>
          </a:xfrm>
        </p:grpSpPr>
        <p:sp>
          <p:nvSpPr>
            <p:cNvPr id="60429" name="Oval 52"/>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0430" name="Oval 53"/>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60428" name="灯片编号占位符 5"/>
          <p:cNvSpPr>
            <a:spLocks noGrp="1"/>
          </p:cNvSpPr>
          <p:nvPr>
            <p:ph type="sldNum" sz="quarter" idx="12"/>
          </p:nvPr>
        </p:nvSpPr>
        <p:spPr>
          <a:noFill/>
        </p:spPr>
        <p:txBody>
          <a:bodyPr/>
          <a:lstStyle/>
          <a:p>
            <a:fld id="{71D46A1D-1D69-496E-A0DB-1143594093FC}" type="slidenum">
              <a:rPr lang="en-US" altLang="zh-CN" smtClean="0"/>
              <a:t>59</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xfrm>
            <a:off x="6858000" y="6037263"/>
            <a:ext cx="1905000" cy="457200"/>
          </a:xfrm>
          <a:noFill/>
        </p:spPr>
        <p:txBody>
          <a:bodyPr/>
          <a:lstStyle/>
          <a:p>
            <a:fld id="{AE58B9AA-0F5C-4A6D-88AA-A5AB5A2C38FA}" type="slidenum">
              <a:rPr lang="zh-CN" altLang="en-US" smtClean="0"/>
              <a:t>6</a:t>
            </a:fld>
            <a:endParaRPr lang="en-US" altLang="zh-CN" smtClean="0"/>
          </a:p>
        </p:txBody>
      </p:sp>
      <p:sp>
        <p:nvSpPr>
          <p:cNvPr id="15363" name="Text Box 11"/>
          <p:cNvSpPr txBox="1">
            <a:spLocks noChangeArrowheads="1"/>
          </p:cNvSpPr>
          <p:nvPr/>
        </p:nvSpPr>
        <p:spPr bwMode="auto">
          <a:xfrm>
            <a:off x="3814763" y="1857375"/>
            <a:ext cx="5257800" cy="584200"/>
          </a:xfrm>
          <a:prstGeom prst="rect">
            <a:avLst/>
          </a:prstGeom>
          <a:noFill/>
          <a:ln w="3175">
            <a:noFill/>
            <a:miter lim="800000"/>
          </a:ln>
        </p:spPr>
        <p:txBody>
          <a:bodyPr>
            <a:spAutoFit/>
          </a:bodyPr>
          <a:lstStyle/>
          <a:p>
            <a:pPr>
              <a:spcBef>
                <a:spcPct val="50000"/>
              </a:spcBef>
            </a:pPr>
            <a:r>
              <a:rPr lang="zh-CN" altLang="en-US" i="0" u="none">
                <a:ea typeface="STXinwei" panose="02010800040101010101" pitchFamily="2" charset="-122"/>
              </a:rPr>
              <a:t>界符和运算符</a:t>
            </a:r>
            <a:r>
              <a:rPr lang="en-US" altLang="zh-CN" i="0" u="none">
                <a:ea typeface="STXinwei" panose="02010800040101010101" pitchFamily="2" charset="-122"/>
              </a:rPr>
              <a:t>:</a:t>
            </a:r>
          </a:p>
        </p:txBody>
      </p:sp>
      <p:sp>
        <p:nvSpPr>
          <p:cNvPr id="15364" name="Rectangle 4"/>
          <p:cNvSpPr>
            <a:spLocks noChangeArrowheads="1"/>
          </p:cNvSpPr>
          <p:nvPr/>
        </p:nvSpPr>
        <p:spPr bwMode="auto">
          <a:xfrm>
            <a:off x="928688" y="3000375"/>
            <a:ext cx="7839075" cy="2259013"/>
          </a:xfrm>
          <a:prstGeom prst="rect">
            <a:avLst/>
          </a:prstGeom>
          <a:noFill/>
          <a:ln w="3175">
            <a:noFill/>
            <a:miter lim="800000"/>
          </a:ln>
        </p:spPr>
        <p:txBody>
          <a:bodyPr>
            <a:spAutoFit/>
          </a:bodyPr>
          <a:lstStyle/>
          <a:p>
            <a:pPr>
              <a:spcBef>
                <a:spcPct val="40000"/>
              </a:spcBef>
            </a:pPr>
            <a:r>
              <a:rPr lang="zh-CN" altLang="en-US" i="0" u="none">
                <a:solidFill>
                  <a:srgbClr val="FF0066"/>
                </a:solidFill>
                <a:ea typeface="STXinwei" panose="02010800040101010101" pitchFamily="2" charset="-122"/>
              </a:rPr>
              <a:t>常数可统归一类</a:t>
            </a:r>
            <a:r>
              <a:rPr lang="zh-CN" altLang="en-US" i="0" u="none">
                <a:ea typeface="STXinwei" panose="02010800040101010101" pitchFamily="2" charset="-122"/>
              </a:rPr>
              <a:t>，也可按类型（整型、实型、布尔型等），每个类型的常数划分成一类。</a:t>
            </a:r>
            <a:r>
              <a:rPr lang="zh-CN" altLang="en-US">
                <a:solidFill>
                  <a:srgbClr val="CC3300"/>
                </a:solidFill>
                <a:ea typeface="STXinwei" panose="02010800040101010101" pitchFamily="2" charset="-122"/>
              </a:rPr>
              <a:t>一类一码。</a:t>
            </a:r>
          </a:p>
          <a:p>
            <a:pPr>
              <a:spcBef>
                <a:spcPct val="40000"/>
              </a:spcBef>
            </a:pPr>
            <a:endParaRPr lang="zh-CN" altLang="en-US" i="0" u="none">
              <a:ea typeface="STXinwei" panose="02010800040101010101" pitchFamily="2" charset="-122"/>
            </a:endParaRPr>
          </a:p>
        </p:txBody>
      </p:sp>
      <p:sp>
        <p:nvSpPr>
          <p:cNvPr id="15365" name="Rectangle 5"/>
          <p:cNvSpPr>
            <a:spLocks noChangeArrowheads="1"/>
          </p:cNvSpPr>
          <p:nvPr/>
        </p:nvSpPr>
        <p:spPr bwMode="auto">
          <a:xfrm>
            <a:off x="928688" y="5214938"/>
            <a:ext cx="7143750" cy="1274762"/>
          </a:xfrm>
          <a:prstGeom prst="rect">
            <a:avLst/>
          </a:prstGeom>
          <a:noFill/>
          <a:ln w="3175">
            <a:noFill/>
            <a:miter lim="800000"/>
          </a:ln>
        </p:spPr>
        <p:txBody>
          <a:bodyPr>
            <a:spAutoFit/>
          </a:bodyPr>
          <a:lstStyle/>
          <a:p>
            <a:pPr>
              <a:spcBef>
                <a:spcPct val="40000"/>
              </a:spcBef>
            </a:pPr>
            <a:r>
              <a:rPr lang="zh-CN" altLang="en-US" i="0" u="none">
                <a:ea typeface="STXinwei" panose="02010800040101010101" pitchFamily="2" charset="-122"/>
              </a:rPr>
              <a:t>所有的标识符分为一类。</a:t>
            </a:r>
            <a:r>
              <a:rPr lang="zh-CN" altLang="en-US">
                <a:solidFill>
                  <a:srgbClr val="CC3300"/>
                </a:solidFill>
                <a:ea typeface="STXinwei" panose="02010800040101010101" pitchFamily="2" charset="-122"/>
              </a:rPr>
              <a:t>一类一码。</a:t>
            </a:r>
          </a:p>
          <a:p>
            <a:pPr>
              <a:spcBef>
                <a:spcPct val="40000"/>
              </a:spcBef>
            </a:pPr>
            <a:endParaRPr lang="zh-CN" altLang="en-US" i="0" u="none">
              <a:ea typeface="STXinwei" panose="02010800040101010101" pitchFamily="2" charset="-122"/>
            </a:endParaRPr>
          </a:p>
        </p:txBody>
      </p:sp>
      <p:sp>
        <p:nvSpPr>
          <p:cNvPr id="15366" name="Text Box 6"/>
          <p:cNvSpPr txBox="1">
            <a:spLocks noChangeArrowheads="1"/>
          </p:cNvSpPr>
          <p:nvPr/>
        </p:nvSpPr>
        <p:spPr bwMode="auto">
          <a:xfrm>
            <a:off x="868363" y="1785938"/>
            <a:ext cx="3203575" cy="584200"/>
          </a:xfrm>
          <a:prstGeom prst="rect">
            <a:avLst/>
          </a:prstGeom>
          <a:noFill/>
          <a:ln w="3175">
            <a:noFill/>
            <a:miter lim="800000"/>
          </a:ln>
        </p:spPr>
        <p:txBody>
          <a:bodyPr>
            <a:spAutoFit/>
          </a:bodyPr>
          <a:lstStyle/>
          <a:p>
            <a:pPr>
              <a:spcBef>
                <a:spcPct val="50000"/>
              </a:spcBef>
            </a:pPr>
            <a:r>
              <a:rPr lang="zh-CN" altLang="en-US" i="0" u="none">
                <a:ea typeface="STXinwei" panose="02010800040101010101" pitchFamily="2" charset="-122"/>
              </a:rPr>
              <a:t>词类编码原则</a:t>
            </a:r>
            <a:r>
              <a:rPr lang="en-US" altLang="zh-CN" i="0" u="none">
                <a:ea typeface="STXinwei" panose="02010800040101010101" pitchFamily="2" charset="-122"/>
              </a:rPr>
              <a:t>:</a:t>
            </a:r>
          </a:p>
        </p:txBody>
      </p:sp>
      <p:sp>
        <p:nvSpPr>
          <p:cNvPr id="15367" name="Rectangle 10"/>
          <p:cNvSpPr>
            <a:spLocks noChangeArrowheads="1"/>
          </p:cNvSpPr>
          <p:nvPr/>
        </p:nvSpPr>
        <p:spPr bwMode="auto">
          <a:xfrm>
            <a:off x="6659563" y="1792288"/>
            <a:ext cx="2236787" cy="584200"/>
          </a:xfrm>
          <a:prstGeom prst="rect">
            <a:avLst/>
          </a:prstGeom>
          <a:noFill/>
          <a:ln w="9525">
            <a:noFill/>
            <a:miter lim="800000"/>
          </a:ln>
        </p:spPr>
        <p:txBody>
          <a:bodyPr wrap="none">
            <a:spAutoFit/>
          </a:bodyPr>
          <a:lstStyle/>
          <a:p>
            <a:r>
              <a:rPr lang="zh-CN" altLang="en-US">
                <a:solidFill>
                  <a:srgbClr val="CC3300"/>
                </a:solidFill>
                <a:ea typeface="STXinwei" panose="02010800040101010101" pitchFamily="2" charset="-122"/>
              </a:rPr>
              <a:t>一字一码。</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smtClean="0"/>
          </a:p>
        </p:txBody>
      </p:sp>
      <p:sp>
        <p:nvSpPr>
          <p:cNvPr id="61443" name="内容占位符 2"/>
          <p:cNvSpPr>
            <a:spLocks noGrp="1"/>
          </p:cNvSpPr>
          <p:nvPr>
            <p:ph idx="1"/>
          </p:nvPr>
        </p:nvSpPr>
        <p:spPr/>
        <p:txBody>
          <a:bodyPr/>
          <a:lstStyle/>
          <a:p>
            <a:r>
              <a:rPr lang="zh-CN" altLang="en-US" dirty="0" smtClean="0"/>
              <a:t>课堂练习：</a:t>
            </a:r>
            <a:r>
              <a:rPr lang="en-US" altLang="zh-CN" dirty="0" smtClean="0"/>
              <a:t>P64 ex3</a:t>
            </a:r>
            <a:endParaRPr lang="zh-CN" altLang="en-US" dirty="0" smtClean="0"/>
          </a:p>
        </p:txBody>
      </p:sp>
      <p:sp>
        <p:nvSpPr>
          <p:cNvPr id="61444" name="灯片编号占位符 5"/>
          <p:cNvSpPr>
            <a:spLocks noGrp="1"/>
          </p:cNvSpPr>
          <p:nvPr>
            <p:ph type="sldNum" sz="quarter" idx="12"/>
          </p:nvPr>
        </p:nvSpPr>
        <p:spPr>
          <a:noFill/>
        </p:spPr>
        <p:txBody>
          <a:bodyPr/>
          <a:lstStyle/>
          <a:p>
            <a:fld id="{7DD2B2A2-5F57-4CF0-91EB-173A3B37C0C0}" type="slidenum">
              <a:rPr lang="en-US" altLang="zh-CN" smtClean="0"/>
              <a:t>60</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endParaRPr lang="zh-CN" altLang="en-US" smtClean="0"/>
          </a:p>
        </p:txBody>
      </p:sp>
      <p:sp>
        <p:nvSpPr>
          <p:cNvPr id="61443" name="内容占位符 2"/>
          <p:cNvSpPr>
            <a:spLocks noGrp="1"/>
          </p:cNvSpPr>
          <p:nvPr>
            <p:ph idx="1"/>
          </p:nvPr>
        </p:nvSpPr>
        <p:spPr/>
        <p:txBody>
          <a:bodyPr/>
          <a:lstStyle/>
          <a:p>
            <a:r>
              <a:rPr lang="zh-CN" altLang="en-US" dirty="0" smtClean="0"/>
              <a:t>作业：</a:t>
            </a:r>
            <a:r>
              <a:rPr lang="en-US" altLang="zh-CN" dirty="0" smtClean="0"/>
              <a:t>P64 ex2,4</a:t>
            </a:r>
            <a:endParaRPr lang="zh-CN" altLang="en-US" dirty="0" smtClean="0"/>
          </a:p>
        </p:txBody>
      </p:sp>
      <p:sp>
        <p:nvSpPr>
          <p:cNvPr id="61444" name="灯片编号占位符 5"/>
          <p:cNvSpPr>
            <a:spLocks noGrp="1"/>
          </p:cNvSpPr>
          <p:nvPr>
            <p:ph type="sldNum" sz="quarter" idx="12"/>
          </p:nvPr>
        </p:nvSpPr>
        <p:spPr>
          <a:noFill/>
        </p:spPr>
        <p:txBody>
          <a:bodyPr/>
          <a:lstStyle/>
          <a:p>
            <a:fld id="{7DD2B2A2-5F57-4CF0-91EB-173A3B37C0C0}" type="slidenum">
              <a:rPr lang="en-US" altLang="zh-CN" smtClean="0"/>
              <a:t>61</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500063"/>
            <a:ext cx="7772400" cy="1143000"/>
          </a:xfrm>
        </p:spPr>
        <p:txBody>
          <a:bodyPr/>
          <a:lstStyle/>
          <a:p>
            <a:pPr eaLnBrk="1" hangingPunct="1"/>
            <a:r>
              <a:rPr lang="en-US" altLang="zh-CN" sz="3600" b="1" dirty="0" smtClean="0">
                <a:solidFill>
                  <a:srgbClr val="000000"/>
                </a:solidFill>
              </a:rPr>
              <a:t>3.4.4 </a:t>
            </a:r>
            <a:r>
              <a:rPr lang="zh-CN" altLang="en-US" sz="3600" b="1" dirty="0" smtClean="0">
                <a:solidFill>
                  <a:srgbClr val="000000"/>
                </a:solidFill>
              </a:rPr>
              <a:t>确定有穷自动机的化简</a:t>
            </a:r>
          </a:p>
        </p:txBody>
      </p:sp>
      <p:sp>
        <p:nvSpPr>
          <p:cNvPr id="62467" name="Rectangle 3"/>
          <p:cNvSpPr>
            <a:spLocks noGrp="1" noChangeArrowheads="1"/>
          </p:cNvSpPr>
          <p:nvPr>
            <p:ph idx="1"/>
          </p:nvPr>
        </p:nvSpPr>
        <p:spPr>
          <a:xfrm>
            <a:off x="990600" y="1500188"/>
            <a:ext cx="7772400" cy="4737124"/>
          </a:xfrm>
        </p:spPr>
        <p:txBody>
          <a:bodyPr/>
          <a:lstStyle/>
          <a:p>
            <a:pPr eaLnBrk="1" hangingPunct="1">
              <a:lnSpc>
                <a:spcPct val="150000"/>
              </a:lnSpc>
              <a:spcBef>
                <a:spcPts val="0"/>
              </a:spcBef>
              <a:buFont typeface="Monotype Sorts" pitchFamily="2" charset="2"/>
              <a:buNone/>
            </a:pPr>
            <a:r>
              <a:rPr lang="zh-CN" altLang="en-US" sz="2800" b="1" dirty="0" smtClean="0">
                <a:latin typeface="STXinwei" panose="02010800040101010101" pitchFamily="2" charset="-122"/>
                <a:ea typeface="STXinwei" panose="02010800040101010101" pitchFamily="2" charset="-122"/>
              </a:rPr>
              <a:t>    通过</a:t>
            </a:r>
            <a:r>
              <a:rPr lang="zh-CN" altLang="en-US" sz="2800" b="1" dirty="0" smtClean="0">
                <a:solidFill>
                  <a:srgbClr val="9999FF"/>
                </a:solidFill>
                <a:latin typeface="STXinwei" panose="02010800040101010101" pitchFamily="2" charset="-122"/>
                <a:ea typeface="STXinwei" panose="02010800040101010101" pitchFamily="2" charset="-122"/>
              </a:rPr>
              <a:t>消除</a:t>
            </a:r>
            <a:r>
              <a:rPr lang="zh-CN" altLang="en-US" sz="2800" b="1" dirty="0" smtClean="0">
                <a:solidFill>
                  <a:srgbClr val="C00000"/>
                </a:solidFill>
                <a:latin typeface="STXinwei" panose="02010800040101010101" pitchFamily="2" charset="-122"/>
                <a:ea typeface="STXinwei" panose="02010800040101010101" pitchFamily="2" charset="-122"/>
              </a:rPr>
              <a:t>多余状态</a:t>
            </a:r>
            <a:r>
              <a:rPr lang="zh-CN" altLang="en-US" sz="2800" b="1" dirty="0" smtClean="0">
                <a:latin typeface="STXinwei" panose="02010800040101010101" pitchFamily="2" charset="-122"/>
                <a:ea typeface="STXinwei" panose="02010800040101010101" pitchFamily="2" charset="-122"/>
              </a:rPr>
              <a:t>和</a:t>
            </a:r>
            <a:r>
              <a:rPr lang="zh-CN" altLang="en-US" sz="2800" b="1" dirty="0" smtClean="0">
                <a:solidFill>
                  <a:srgbClr val="9999FF"/>
                </a:solidFill>
                <a:latin typeface="STXinwei" panose="02010800040101010101" pitchFamily="2" charset="-122"/>
                <a:ea typeface="STXinwei" panose="02010800040101010101" pitchFamily="2" charset="-122"/>
              </a:rPr>
              <a:t>合并</a:t>
            </a:r>
            <a:r>
              <a:rPr lang="zh-CN" altLang="en-US" sz="2800" b="1" dirty="0" smtClean="0">
                <a:solidFill>
                  <a:srgbClr val="C00000"/>
                </a:solidFill>
                <a:latin typeface="STXinwei" panose="02010800040101010101" pitchFamily="2" charset="-122"/>
                <a:ea typeface="STXinwei" panose="02010800040101010101" pitchFamily="2" charset="-122"/>
              </a:rPr>
              <a:t>等价状态</a:t>
            </a:r>
            <a:r>
              <a:rPr lang="zh-CN" altLang="en-US" sz="2800" b="1" dirty="0" smtClean="0">
                <a:latin typeface="STXinwei" panose="02010800040101010101" pitchFamily="2" charset="-122"/>
                <a:ea typeface="STXinwei" panose="02010800040101010101" pitchFamily="2" charset="-122"/>
              </a:rPr>
              <a:t>而转换成一个</a:t>
            </a:r>
            <a:r>
              <a:rPr lang="zh-CN" altLang="en-US" sz="2800" b="1" dirty="0" smtClean="0">
                <a:solidFill>
                  <a:srgbClr val="9999FF"/>
                </a:solidFill>
                <a:latin typeface="STXinwei" panose="02010800040101010101" pitchFamily="2" charset="-122"/>
                <a:ea typeface="STXinwei" panose="02010800040101010101" pitchFamily="2" charset="-122"/>
              </a:rPr>
              <a:t>最小的</a:t>
            </a:r>
            <a:r>
              <a:rPr lang="zh-CN" altLang="en-US" sz="2800" b="1" dirty="0" smtClean="0">
                <a:latin typeface="STXinwei" panose="02010800040101010101" pitchFamily="2" charset="-122"/>
                <a:ea typeface="STXinwei" panose="02010800040101010101" pitchFamily="2" charset="-122"/>
              </a:rPr>
              <a:t>与之</a:t>
            </a:r>
            <a:r>
              <a:rPr lang="zh-CN" altLang="en-US" sz="2800" b="1" dirty="0" smtClean="0">
                <a:solidFill>
                  <a:srgbClr val="9999FF"/>
                </a:solidFill>
                <a:latin typeface="STXinwei" panose="02010800040101010101" pitchFamily="2" charset="-122"/>
                <a:ea typeface="STXinwei" panose="02010800040101010101" pitchFamily="2" charset="-122"/>
              </a:rPr>
              <a:t>等价的</a:t>
            </a:r>
            <a:r>
              <a:rPr lang="zh-CN" altLang="en-US" sz="2800" b="1" dirty="0" smtClean="0">
                <a:latin typeface="STXinwei" panose="02010800040101010101" pitchFamily="2" charset="-122"/>
                <a:ea typeface="STXinwei" panose="02010800040101010101" pitchFamily="2" charset="-122"/>
              </a:rPr>
              <a:t>有穷自动机。</a:t>
            </a:r>
          </a:p>
          <a:p>
            <a:pPr eaLnBrk="1" hangingPunct="1">
              <a:lnSpc>
                <a:spcPct val="150000"/>
              </a:lnSpc>
              <a:spcBef>
                <a:spcPts val="0"/>
              </a:spcBef>
              <a:buFont typeface="Monotype Sorts" pitchFamily="2" charset="2"/>
              <a:buNone/>
            </a:pPr>
            <a:r>
              <a:rPr lang="zh-CN" altLang="en-US" sz="2800" b="1" dirty="0" smtClean="0">
                <a:latin typeface="STXinwei" panose="02010800040101010101" pitchFamily="2" charset="-122"/>
                <a:ea typeface="STXinwei" panose="02010800040101010101" pitchFamily="2" charset="-122"/>
              </a:rPr>
              <a:t>    </a:t>
            </a:r>
            <a:r>
              <a:rPr lang="zh-CN" altLang="en-US" sz="2800" b="1" dirty="0" smtClean="0">
                <a:solidFill>
                  <a:srgbClr val="C00000"/>
                </a:solidFill>
                <a:latin typeface="STXinwei" panose="02010800040101010101" pitchFamily="2" charset="-122"/>
                <a:ea typeface="STXinwei" panose="02010800040101010101" pitchFamily="2" charset="-122"/>
              </a:rPr>
              <a:t>多余状态：</a:t>
            </a:r>
            <a:r>
              <a:rPr lang="zh-CN" altLang="en-US" sz="2800" b="1" dirty="0" smtClean="0">
                <a:solidFill>
                  <a:srgbClr val="FF0000"/>
                </a:solidFill>
                <a:latin typeface="STXinwei" panose="02010800040101010101" pitchFamily="2" charset="-122"/>
                <a:ea typeface="STXinwei" panose="02010800040101010101" pitchFamily="2" charset="-122"/>
              </a:rPr>
              <a:t>开始状态出发，任何输入串也不能到达的那个状态</a:t>
            </a:r>
            <a:r>
              <a:rPr lang="zh-CN" altLang="en-US" sz="2800" b="1" dirty="0" smtClean="0">
                <a:latin typeface="STXinwei" panose="02010800040101010101" pitchFamily="2" charset="-122"/>
                <a:ea typeface="STXinwei" panose="02010800040101010101" pitchFamily="2" charset="-122"/>
              </a:rPr>
              <a:t>；</a:t>
            </a:r>
            <a:r>
              <a:rPr lang="zh-CN" altLang="en-US" sz="2800" b="1" dirty="0" smtClean="0">
                <a:solidFill>
                  <a:srgbClr val="0070C0"/>
                </a:solidFill>
                <a:latin typeface="STXinwei" panose="02010800040101010101" pitchFamily="2" charset="-122"/>
                <a:ea typeface="STXinwei" panose="02010800040101010101" pitchFamily="2" charset="-122"/>
              </a:rPr>
              <a:t>或者从这个状态没有通路到达终态。</a:t>
            </a:r>
            <a:endParaRPr lang="en-US" altLang="zh-CN" sz="2800" b="1" dirty="0" smtClean="0">
              <a:solidFill>
                <a:srgbClr val="0070C0"/>
              </a:solidFill>
              <a:latin typeface="STXinwei" panose="02010800040101010101" pitchFamily="2" charset="-122"/>
              <a:ea typeface="STXinwei" panose="02010800040101010101" pitchFamily="2" charset="-122"/>
            </a:endParaRPr>
          </a:p>
          <a:p>
            <a:pPr eaLnBrk="1" hangingPunct="1">
              <a:lnSpc>
                <a:spcPct val="150000"/>
              </a:lnSpc>
              <a:spcBef>
                <a:spcPts val="0"/>
              </a:spcBef>
              <a:buFont typeface="Monotype Sorts" pitchFamily="2" charset="2"/>
              <a:buNone/>
            </a:pPr>
            <a:r>
              <a:rPr lang="en-US" altLang="zh-CN" sz="2800" b="1" dirty="0" smtClean="0">
                <a:solidFill>
                  <a:srgbClr val="0070C0"/>
                </a:solidFill>
                <a:latin typeface="STXinwei" panose="02010800040101010101" pitchFamily="2" charset="-122"/>
                <a:ea typeface="STXinwei" panose="02010800040101010101" pitchFamily="2" charset="-122"/>
                <a:cs typeface="+mn-cs"/>
              </a:rPr>
              <a:t>   </a:t>
            </a:r>
            <a:r>
              <a:rPr lang="zh-CN" altLang="en-US" sz="2800" b="1" dirty="0" smtClean="0">
                <a:solidFill>
                  <a:srgbClr val="C00000"/>
                </a:solidFill>
                <a:latin typeface="STXinwei" panose="02010800040101010101" pitchFamily="2" charset="-122"/>
                <a:ea typeface="STXinwei" panose="02010800040101010101" pitchFamily="2" charset="-122"/>
                <a:cs typeface="+mn-cs"/>
              </a:rPr>
              <a:t>等价状态：</a:t>
            </a:r>
            <a:r>
              <a:rPr lang="en-US" altLang="zh-CN" sz="2800" b="1" dirty="0" smtClean="0">
                <a:solidFill>
                  <a:srgbClr val="C00000"/>
                </a:solidFill>
                <a:latin typeface="STXinwei" panose="02010800040101010101" pitchFamily="2" charset="-122"/>
                <a:ea typeface="STXinwei" panose="02010800040101010101" pitchFamily="2" charset="-122"/>
                <a:sym typeface="Symbol" panose="05050102010706020507" pitchFamily="18" charset="2"/>
              </a:rPr>
              <a:t> </a:t>
            </a:r>
            <a:r>
              <a:rPr lang="en-US" altLang="zh-CN" sz="2800" b="1" dirty="0" smtClean="0">
                <a:latin typeface="STXinwei" panose="02010800040101010101" pitchFamily="2" charset="-122"/>
                <a:ea typeface="STXinwei" panose="02010800040101010101" pitchFamily="2" charset="-122"/>
                <a:cs typeface="+mn-cs"/>
                <a:sym typeface="Symbol" panose="05050102010706020507" pitchFamily="18" charset="2"/>
              </a:rPr>
              <a:t>T1</a:t>
            </a:r>
            <a:r>
              <a:rPr lang="zh-CN" altLang="en-US" sz="2800" b="1" dirty="0" smtClean="0">
                <a:latin typeface="STXinwei" panose="02010800040101010101" pitchFamily="2" charset="-122"/>
                <a:ea typeface="STXinwei" panose="02010800040101010101" pitchFamily="2" charset="-122"/>
                <a:cs typeface="+mn-cs"/>
                <a:sym typeface="Symbol" panose="05050102010706020507" pitchFamily="18" charset="2"/>
              </a:rPr>
              <a:t>和</a:t>
            </a:r>
            <a:r>
              <a:rPr lang="en-US" altLang="zh-CN" sz="2800" b="1" dirty="0" smtClean="0">
                <a:latin typeface="STXinwei" panose="02010800040101010101" pitchFamily="2" charset="-122"/>
                <a:ea typeface="STXinwei" panose="02010800040101010101" pitchFamily="2" charset="-122"/>
                <a:cs typeface="+mn-cs"/>
                <a:sym typeface="Symbol" panose="05050102010706020507" pitchFamily="18" charset="2"/>
              </a:rPr>
              <a:t>T2</a:t>
            </a:r>
            <a:r>
              <a:rPr lang="zh-CN" altLang="en-US" sz="2800" b="1" dirty="0" smtClean="0">
                <a:latin typeface="STXinwei" panose="02010800040101010101" pitchFamily="2" charset="-122"/>
                <a:ea typeface="STXinwei" panose="02010800040101010101" pitchFamily="2" charset="-122"/>
                <a:cs typeface="+mn-cs"/>
              </a:rPr>
              <a:t>同是终态或同是非终态，且</a:t>
            </a:r>
            <a:r>
              <a:rPr lang="en-US" altLang="zh-CN" sz="2800" b="1" dirty="0" smtClean="0">
                <a:latin typeface="STXinwei" panose="02010800040101010101" pitchFamily="2" charset="-122"/>
                <a:ea typeface="STXinwei" panose="02010800040101010101" pitchFamily="2" charset="-122"/>
                <a:cs typeface="+mn-cs"/>
              </a:rPr>
              <a:t>T1</a:t>
            </a:r>
            <a:r>
              <a:rPr lang="zh-CN" altLang="en-US" sz="2800" b="1" dirty="0" smtClean="0">
                <a:latin typeface="STXinwei" panose="02010800040101010101" pitchFamily="2" charset="-122"/>
                <a:ea typeface="STXinwei" panose="02010800040101010101" pitchFamily="2" charset="-122"/>
                <a:cs typeface="+mn-cs"/>
              </a:rPr>
              <a:t>出发对任意一个读入符号</a:t>
            </a:r>
            <a:r>
              <a:rPr lang="en-US" altLang="zh-CN" sz="2800" b="1" dirty="0" err="1" smtClean="0">
                <a:latin typeface="STXinwei" panose="02010800040101010101" pitchFamily="2" charset="-122"/>
                <a:ea typeface="STXinwei" panose="02010800040101010101" pitchFamily="2" charset="-122"/>
                <a:cs typeface="+mn-cs"/>
              </a:rPr>
              <a:t>a</a:t>
            </a:r>
            <a:r>
              <a:rPr lang="en-US" altLang="zh-CN" sz="2800" b="1" dirty="0" err="1" smtClean="0">
                <a:latin typeface="STXinwei" panose="02010800040101010101" pitchFamily="2" charset="-122"/>
                <a:ea typeface="STXinwei" panose="02010800040101010101" pitchFamily="2" charset="-122"/>
                <a:cs typeface="+mn-cs"/>
                <a:sym typeface="Symbol" panose="05050102010706020507" pitchFamily="18" charset="2"/>
              </a:rPr>
              <a:t>a</a:t>
            </a:r>
            <a:r>
              <a:rPr lang="en-US" altLang="zh-CN" sz="2800" b="1" dirty="0" smtClean="0">
                <a:latin typeface="STXinwei" panose="02010800040101010101" pitchFamily="2" charset="-122"/>
                <a:ea typeface="STXinwei" panose="02010800040101010101" pitchFamily="2" charset="-122"/>
                <a:cs typeface="+mn-cs"/>
                <a:sym typeface="Symbol" panose="05050102010706020507" pitchFamily="18" charset="2"/>
              </a:rPr>
              <a:t></a:t>
            </a:r>
            <a:r>
              <a:rPr lang="zh-CN" altLang="en-US" sz="2800" b="1" dirty="0" smtClean="0">
                <a:latin typeface="STXinwei" panose="02010800040101010101" pitchFamily="2" charset="-122"/>
                <a:ea typeface="STXinwei" panose="02010800040101010101" pitchFamily="2" charset="-122"/>
                <a:cs typeface="+mn-cs"/>
                <a:sym typeface="Symbol" panose="05050102010706020507" pitchFamily="18" charset="2"/>
              </a:rPr>
              <a:t>和从</a:t>
            </a:r>
            <a:r>
              <a:rPr lang="en-US" altLang="zh-CN" sz="2800" b="1" dirty="0" smtClean="0">
                <a:latin typeface="STXinwei" panose="02010800040101010101" pitchFamily="2" charset="-122"/>
                <a:ea typeface="STXinwei" panose="02010800040101010101" pitchFamily="2" charset="-122"/>
                <a:cs typeface="+mn-cs"/>
                <a:sym typeface="Symbol" panose="05050102010706020507" pitchFamily="18" charset="2"/>
              </a:rPr>
              <a:t>T2</a:t>
            </a:r>
            <a:r>
              <a:rPr lang="zh-CN" altLang="en-US" sz="2800" b="1" dirty="0" smtClean="0">
                <a:latin typeface="STXinwei" panose="02010800040101010101" pitchFamily="2" charset="-122"/>
                <a:ea typeface="STXinwei" panose="02010800040101010101" pitchFamily="2" charset="-122"/>
                <a:cs typeface="+mn-cs"/>
                <a:sym typeface="Symbol" panose="05050102010706020507" pitchFamily="18" charset="2"/>
              </a:rPr>
              <a:t>出发</a:t>
            </a:r>
            <a:r>
              <a:rPr lang="zh-CN" altLang="en-US" sz="2800" b="1" dirty="0" smtClean="0">
                <a:latin typeface="STXinwei" panose="02010800040101010101" pitchFamily="2" charset="-122"/>
                <a:ea typeface="STXinwei" panose="02010800040101010101" pitchFamily="2" charset="-122"/>
                <a:cs typeface="+mn-cs"/>
              </a:rPr>
              <a:t>读入</a:t>
            </a:r>
            <a:r>
              <a:rPr lang="en-US" altLang="zh-CN" sz="2800" b="1" dirty="0" smtClean="0">
                <a:latin typeface="STXinwei" panose="02010800040101010101" pitchFamily="2" charset="-122"/>
                <a:ea typeface="STXinwei" panose="02010800040101010101" pitchFamily="2" charset="-122"/>
                <a:cs typeface="+mn-cs"/>
              </a:rPr>
              <a:t>a</a:t>
            </a:r>
            <a:r>
              <a:rPr lang="zh-CN" altLang="en-US" sz="2800" b="1" dirty="0" smtClean="0">
                <a:latin typeface="STXinwei" panose="02010800040101010101" pitchFamily="2" charset="-122"/>
                <a:ea typeface="STXinwei" panose="02010800040101010101" pitchFamily="2" charset="-122"/>
                <a:cs typeface="+mn-cs"/>
                <a:sym typeface="Symbol" panose="05050102010706020507" pitchFamily="18" charset="2"/>
              </a:rPr>
              <a:t>到达的状态等价</a:t>
            </a:r>
            <a:endParaRPr lang="en-US" altLang="zh-CN" sz="2800" b="1" dirty="0" smtClean="0">
              <a:latin typeface="STXinwei" panose="02010800040101010101" pitchFamily="2" charset="-122"/>
              <a:ea typeface="STXinwei" panose="02010800040101010101" pitchFamily="2" charset="-122"/>
              <a:cs typeface="+mn-cs"/>
              <a:sym typeface="Symbol" panose="05050102010706020507" pitchFamily="18" charset="2"/>
            </a:endParaRPr>
          </a:p>
          <a:p>
            <a:pPr eaLnBrk="1" hangingPunct="1">
              <a:lnSpc>
                <a:spcPct val="90000"/>
              </a:lnSpc>
              <a:buNone/>
            </a:pPr>
            <a:endParaRPr lang="zh-CN" altLang="en-US" sz="2800" b="1" dirty="0" smtClean="0">
              <a:latin typeface="STXinwei" panose="02010800040101010101" pitchFamily="2" charset="-122"/>
              <a:ea typeface="STXinwei" panose="02010800040101010101" pitchFamily="2" charset="-122"/>
            </a:endParaRPr>
          </a:p>
          <a:p>
            <a:pPr eaLnBrk="1" hangingPunct="1">
              <a:lnSpc>
                <a:spcPct val="90000"/>
              </a:lnSpc>
            </a:pPr>
            <a:endParaRPr lang="zh-CN" altLang="en-US" sz="2800" b="1" dirty="0" smtClean="0">
              <a:latin typeface="STXinwei" panose="02010800040101010101" pitchFamily="2" charset="-122"/>
              <a:ea typeface="STXinwei" panose="02010800040101010101" pitchFamily="2" charset="-122"/>
            </a:endParaRPr>
          </a:p>
        </p:txBody>
      </p:sp>
      <p:sp>
        <p:nvSpPr>
          <p:cNvPr id="62468" name="灯片编号占位符 5"/>
          <p:cNvSpPr>
            <a:spLocks noGrp="1"/>
          </p:cNvSpPr>
          <p:nvPr>
            <p:ph type="sldNum" sz="quarter" idx="12"/>
          </p:nvPr>
        </p:nvSpPr>
        <p:spPr>
          <a:noFill/>
        </p:spPr>
        <p:txBody>
          <a:bodyPr/>
          <a:lstStyle/>
          <a:p>
            <a:fld id="{86F066B8-E253-4614-9F88-B82580058FB5}" type="slidenum">
              <a:rPr lang="en-US" altLang="zh-CN" smtClean="0"/>
              <a:t>62</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sz="3200" b="1" smtClean="0">
                <a:solidFill>
                  <a:srgbClr val="000000"/>
                </a:solidFill>
              </a:rPr>
              <a:t> </a:t>
            </a:r>
            <a:r>
              <a:rPr lang="en-US" altLang="zh-CN" sz="3200" b="1" smtClean="0">
                <a:solidFill>
                  <a:srgbClr val="000000"/>
                </a:solidFill>
              </a:rPr>
              <a:t>DFA</a:t>
            </a:r>
            <a:r>
              <a:rPr lang="zh-CN" altLang="en-US" sz="3200" b="1" smtClean="0">
                <a:solidFill>
                  <a:srgbClr val="000000"/>
                </a:solidFill>
              </a:rPr>
              <a:t>的最小化就是寻求最小状态</a:t>
            </a:r>
            <a:r>
              <a:rPr lang="en-US" altLang="zh-CN" sz="3200" b="1" smtClean="0">
                <a:solidFill>
                  <a:srgbClr val="000000"/>
                </a:solidFill>
              </a:rPr>
              <a:t>DFA</a:t>
            </a:r>
            <a:endParaRPr lang="zh-CN" altLang="en-US" sz="3200" b="1" smtClean="0">
              <a:solidFill>
                <a:srgbClr val="000000"/>
              </a:solidFill>
            </a:endParaRPr>
          </a:p>
        </p:txBody>
      </p:sp>
      <p:sp>
        <p:nvSpPr>
          <p:cNvPr id="89091" name="Rectangle 3"/>
          <p:cNvSpPr>
            <a:spLocks noGrp="1" noChangeArrowheads="1"/>
          </p:cNvSpPr>
          <p:nvPr>
            <p:ph idx="1"/>
          </p:nvPr>
        </p:nvSpPr>
        <p:spPr/>
        <p:txBody>
          <a:bodyPr/>
          <a:lstStyle/>
          <a:p>
            <a:pPr eaLnBrk="1" hangingPunct="1">
              <a:buSzTx/>
              <a:buFont typeface="Monotype Sorts" pitchFamily="2" charset="2"/>
              <a:buNone/>
            </a:pPr>
            <a:r>
              <a:rPr lang="zh-CN" altLang="en-US" b="1" dirty="0" smtClean="0"/>
              <a:t>     最小状态</a:t>
            </a:r>
            <a:r>
              <a:rPr lang="en-US" altLang="zh-CN" b="1" dirty="0" smtClean="0"/>
              <a:t>DFA</a:t>
            </a:r>
            <a:r>
              <a:rPr lang="zh-CN" altLang="en-US" b="1" dirty="0" smtClean="0"/>
              <a:t>的含义:</a:t>
            </a:r>
          </a:p>
          <a:p>
            <a:pPr lvl="1" eaLnBrk="1" hangingPunct="1">
              <a:buFontTx/>
              <a:buNone/>
            </a:pPr>
            <a:r>
              <a:rPr lang="zh-CN" altLang="en-US" b="1" dirty="0" smtClean="0">
                <a:solidFill>
                  <a:srgbClr val="FF0000"/>
                </a:solidFill>
              </a:rPr>
              <a:t>没有多余状态(</a:t>
            </a:r>
            <a:r>
              <a:rPr lang="zh-CN" altLang="en-US" b="1" dirty="0" smtClean="0">
                <a:solidFill>
                  <a:srgbClr val="FF0000"/>
                </a:solidFill>
                <a:latin typeface="SimSun" panose="02010600030101010101" pitchFamily="2" charset="-122"/>
              </a:rPr>
              <a:t>死状态)</a:t>
            </a:r>
            <a:endParaRPr lang="zh-CN" altLang="en-US" b="1" dirty="0" smtClean="0">
              <a:solidFill>
                <a:srgbClr val="FF0000"/>
              </a:solidFill>
            </a:endParaRPr>
          </a:p>
          <a:p>
            <a:pPr lvl="1" eaLnBrk="1" hangingPunct="1">
              <a:buFontTx/>
              <a:buNone/>
            </a:pPr>
            <a:r>
              <a:rPr lang="zh-CN" altLang="en-US" b="1" dirty="0" smtClean="0">
                <a:solidFill>
                  <a:srgbClr val="FF0000"/>
                </a:solidFill>
              </a:rPr>
              <a:t>没有两个状态是互相等价（不可区别）</a:t>
            </a:r>
          </a:p>
          <a:p>
            <a:pPr eaLnBrk="1" hangingPunct="1">
              <a:buSzTx/>
              <a:buFont typeface="Monotype Sorts" pitchFamily="2" charset="2"/>
              <a:buNone/>
            </a:pPr>
            <a:r>
              <a:rPr lang="zh-CN" altLang="en-US" b="1" dirty="0" smtClean="0"/>
              <a:t>     </a:t>
            </a:r>
            <a:endParaRPr lang="en-US" altLang="zh-CN" b="1" dirty="0" smtClean="0">
              <a:sym typeface="Symbol" panose="05050102010706020507" pitchFamily="18" charset="2"/>
            </a:endParaRPr>
          </a:p>
        </p:txBody>
      </p:sp>
      <p:sp>
        <p:nvSpPr>
          <p:cNvPr id="63492" name="灯片编号占位符 5"/>
          <p:cNvSpPr>
            <a:spLocks noGrp="1"/>
          </p:cNvSpPr>
          <p:nvPr>
            <p:ph type="sldNum" sz="quarter" idx="12"/>
          </p:nvPr>
        </p:nvSpPr>
        <p:spPr>
          <a:noFill/>
        </p:spPr>
        <p:txBody>
          <a:bodyPr/>
          <a:lstStyle/>
          <a:p>
            <a:fld id="{07BA482D-B693-4683-93B1-C34A72119202}" type="slidenum">
              <a:rPr lang="en-US" altLang="zh-CN" smtClean="0"/>
              <a:t>63</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randombar(horizontal)">
                                      <p:cBhvr>
                                        <p:cTn id="7" dur="500"/>
                                        <p:tgtEl>
                                          <p:spTgt spid="8909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randombar(horizontal)">
                                      <p:cBhvr>
                                        <p:cTn id="10" dur="500"/>
                                        <p:tgtEl>
                                          <p:spTgt spid="89091">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randombar(horizontal)">
                                      <p:cBhvr>
                                        <p:cTn id="13" dur="500"/>
                                        <p:tgtEl>
                                          <p:spTgt spid="8909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9091">
                                            <p:txEl>
                                              <p:pRg st="3" end="3"/>
                                            </p:txEl>
                                          </p:spTgt>
                                        </p:tgtEl>
                                        <p:attrNameLst>
                                          <p:attrName>style.visibility</p:attrName>
                                        </p:attrNameLst>
                                      </p:cBhvr>
                                      <p:to>
                                        <p:strVal val="visible"/>
                                      </p:to>
                                    </p:set>
                                    <p:animEffect transition="in" filter="randombar(horizontal)">
                                      <p:cBhvr>
                                        <p:cTn id="18"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90600" y="457200"/>
            <a:ext cx="7772400" cy="1828800"/>
          </a:xfrm>
        </p:spPr>
        <p:txBody>
          <a:bodyPr/>
          <a:lstStyle/>
          <a:p>
            <a:pPr eaLnBrk="1" hangingPunct="1"/>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读入</a:t>
            </a:r>
            <a:r>
              <a:rPr lang="en-US" altLang="zh-CN" sz="2800" b="1" smtClean="0">
                <a:solidFill>
                  <a:srgbClr val="000000"/>
                </a:solidFill>
              </a:rPr>
              <a:t>a</a:t>
            </a:r>
            <a:r>
              <a:rPr lang="zh-CN" altLang="en-US" sz="2800" b="1" smtClean="0">
                <a:solidFill>
                  <a:srgbClr val="000000"/>
                </a:solidFill>
              </a:rPr>
              <a:t>都到达</a:t>
            </a:r>
            <a:r>
              <a:rPr lang="en-US" altLang="zh-CN" sz="2800" b="1" smtClean="0">
                <a:solidFill>
                  <a:srgbClr val="000000"/>
                </a:solidFill>
              </a:rPr>
              <a:t>C,</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都到达</a:t>
            </a:r>
            <a:r>
              <a:rPr lang="en-US" altLang="zh-CN" sz="2800" b="1" smtClean="0">
                <a:solidFill>
                  <a:srgbClr val="000000"/>
                </a:solidFill>
              </a:rPr>
              <a:t>E. 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等价，</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D</a:t>
            </a:r>
            <a:r>
              <a:rPr lang="zh-CN" altLang="en-US" sz="2800" b="1" smtClean="0">
                <a:solidFill>
                  <a:srgbClr val="000000"/>
                </a:solidFill>
              </a:rPr>
              <a:t>和</a:t>
            </a:r>
            <a:r>
              <a:rPr lang="en-US" altLang="zh-CN" sz="2800" b="1" smtClean="0">
                <a:solidFill>
                  <a:srgbClr val="000000"/>
                </a:solidFill>
              </a:rPr>
              <a:t>E</a:t>
            </a:r>
            <a:r>
              <a:rPr lang="zh-CN" altLang="en-US" sz="2800" b="1" smtClean="0">
                <a:solidFill>
                  <a:srgbClr val="000000"/>
                </a:solidFill>
              </a:rPr>
              <a:t>读入</a:t>
            </a:r>
            <a:r>
              <a:rPr lang="en-US" altLang="zh-CN" sz="2800" b="1" smtClean="0">
                <a:solidFill>
                  <a:srgbClr val="000000"/>
                </a:solidFill>
              </a:rPr>
              <a:t>a</a:t>
            </a:r>
            <a:r>
              <a:rPr lang="zh-CN" altLang="en-US" sz="2800" b="1" smtClean="0">
                <a:solidFill>
                  <a:srgbClr val="000000"/>
                </a:solidFill>
              </a:rPr>
              <a:t>都到达</a:t>
            </a:r>
            <a:r>
              <a:rPr lang="en-US" altLang="zh-CN" sz="2800" b="1" smtClean="0">
                <a:solidFill>
                  <a:srgbClr val="000000"/>
                </a:solidFill>
              </a:rPr>
              <a:t>F,</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都到达</a:t>
            </a:r>
            <a:r>
              <a:rPr lang="en-US" altLang="zh-CN" sz="2800" b="1" smtClean="0">
                <a:solidFill>
                  <a:srgbClr val="000000"/>
                </a:solidFill>
              </a:rPr>
              <a:t>. D</a:t>
            </a:r>
            <a:r>
              <a:rPr lang="zh-CN" altLang="en-US" sz="2800" b="1" smtClean="0">
                <a:solidFill>
                  <a:srgbClr val="000000"/>
                </a:solidFill>
              </a:rPr>
              <a:t>和</a:t>
            </a:r>
            <a:r>
              <a:rPr lang="en-US" altLang="zh-CN" sz="2800" b="1" smtClean="0">
                <a:solidFill>
                  <a:srgbClr val="000000"/>
                </a:solidFill>
              </a:rPr>
              <a:t>E</a:t>
            </a:r>
            <a:r>
              <a:rPr lang="zh-CN" altLang="en-US" sz="2800" b="1" smtClean="0">
                <a:solidFill>
                  <a:srgbClr val="000000"/>
                </a:solidFill>
              </a:rPr>
              <a:t>等价， </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同是终态,读入</a:t>
            </a:r>
            <a:r>
              <a:rPr lang="en-US" altLang="zh-CN" sz="2800" b="1" smtClean="0">
                <a:solidFill>
                  <a:srgbClr val="000000"/>
                </a:solidFill>
              </a:rPr>
              <a:t>a</a:t>
            </a:r>
            <a:r>
              <a:rPr lang="zh-CN" altLang="en-US" sz="2800" b="1" smtClean="0">
                <a:solidFill>
                  <a:srgbClr val="000000"/>
                </a:solidFill>
              </a:rPr>
              <a:t>到达</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 </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F</a:t>
            </a:r>
            <a:r>
              <a:rPr lang="zh-CN" altLang="en-US" sz="2800" b="1" smtClean="0">
                <a:solidFill>
                  <a:srgbClr val="000000"/>
                </a:solidFill>
              </a:rPr>
              <a:t>同是终态, </a:t>
            </a:r>
            <a:r>
              <a:rPr lang="en-US" altLang="zh-CN" sz="2800" b="1" smtClean="0">
                <a:solidFill>
                  <a:srgbClr val="000000"/>
                </a:solidFill>
              </a:rPr>
              <a:t/>
            </a:r>
            <a:br>
              <a:rPr lang="en-US" altLang="zh-CN" sz="2800" b="1" smtClean="0">
                <a:solidFill>
                  <a:srgbClr val="000000"/>
                </a:solidFill>
              </a:rPr>
            </a:br>
            <a:r>
              <a:rPr lang="en-US" altLang="zh-CN" sz="2800" b="1" smtClean="0">
                <a:solidFill>
                  <a:srgbClr val="000000"/>
                </a:solidFill>
              </a:rPr>
              <a:t> </a:t>
            </a:r>
            <a:r>
              <a:rPr lang="zh-CN" altLang="en-US" sz="2800" b="1" smtClean="0">
                <a:solidFill>
                  <a:srgbClr val="000000"/>
                </a:solidFill>
              </a:rPr>
              <a:t>读入</a:t>
            </a:r>
            <a:r>
              <a:rPr lang="en-US" altLang="zh-CN" sz="2800" b="1" smtClean="0">
                <a:solidFill>
                  <a:srgbClr val="000000"/>
                </a:solidFill>
              </a:rPr>
              <a:t>b</a:t>
            </a:r>
            <a:r>
              <a:rPr lang="zh-CN" altLang="en-US" sz="2800" b="1" smtClean="0">
                <a:solidFill>
                  <a:srgbClr val="000000"/>
                </a:solidFill>
              </a:rPr>
              <a:t>到达</a:t>
            </a:r>
            <a:r>
              <a:rPr lang="en-US" altLang="zh-CN" sz="2800" b="1" smtClean="0">
                <a:solidFill>
                  <a:srgbClr val="000000"/>
                </a:solidFill>
              </a:rPr>
              <a:t>E</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所以</a:t>
            </a:r>
            <a:r>
              <a:rPr lang="en-US" altLang="zh-CN" sz="2800" b="1" smtClean="0">
                <a:solidFill>
                  <a:srgbClr val="000000"/>
                </a:solidFill>
              </a:rPr>
              <a:t>C</a:t>
            </a:r>
            <a:r>
              <a:rPr lang="zh-CN" altLang="en-US" sz="2800" b="1" smtClean="0">
                <a:solidFill>
                  <a:srgbClr val="000000"/>
                </a:solidFill>
              </a:rPr>
              <a:t>和</a:t>
            </a:r>
            <a:r>
              <a:rPr lang="en-US" altLang="zh-CN" sz="2800" b="1" smtClean="0">
                <a:solidFill>
                  <a:srgbClr val="000000"/>
                </a:solidFill>
              </a:rPr>
              <a:t>D</a:t>
            </a:r>
            <a:r>
              <a:rPr lang="zh-CN" altLang="en-US" sz="2800" b="1" smtClean="0">
                <a:solidFill>
                  <a:srgbClr val="000000"/>
                </a:solidFill>
              </a:rPr>
              <a:t>等价。</a:t>
            </a:r>
          </a:p>
        </p:txBody>
      </p:sp>
      <p:sp>
        <p:nvSpPr>
          <p:cNvPr id="64515" name="Text Box 5"/>
          <p:cNvSpPr txBox="1">
            <a:spLocks noChangeArrowheads="1"/>
          </p:cNvSpPr>
          <p:nvPr/>
        </p:nvSpPr>
        <p:spPr bwMode="auto">
          <a:xfrm>
            <a:off x="5643563" y="2071688"/>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grpSp>
        <p:nvGrpSpPr>
          <p:cNvPr id="64516" name="Group 6"/>
          <p:cNvGrpSpPr/>
          <p:nvPr/>
        </p:nvGrpSpPr>
        <p:grpSpPr bwMode="auto">
          <a:xfrm>
            <a:off x="1371600" y="2438400"/>
            <a:ext cx="7194550" cy="2919413"/>
            <a:chOff x="864" y="1536"/>
            <a:chExt cx="4532" cy="2064"/>
          </a:xfrm>
        </p:grpSpPr>
        <p:grpSp>
          <p:nvGrpSpPr>
            <p:cNvPr id="64545" name="Group 7"/>
            <p:cNvGrpSpPr/>
            <p:nvPr/>
          </p:nvGrpSpPr>
          <p:grpSpPr bwMode="auto">
            <a:xfrm>
              <a:off x="3264" y="1536"/>
              <a:ext cx="432" cy="432"/>
              <a:chOff x="4320" y="2160"/>
              <a:chExt cx="432" cy="432"/>
            </a:xfrm>
          </p:grpSpPr>
          <p:sp>
            <p:nvSpPr>
              <p:cNvPr id="64581" name="Oval 8"/>
              <p:cNvSpPr>
                <a:spLocks noChangeArrowheads="1"/>
              </p:cNvSpPr>
              <p:nvPr/>
            </p:nvSpPr>
            <p:spPr bwMode="auto">
              <a:xfrm>
                <a:off x="4320" y="2160"/>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4582" name="Oval 9"/>
              <p:cNvSpPr>
                <a:spLocks noChangeArrowheads="1"/>
              </p:cNvSpPr>
              <p:nvPr/>
            </p:nvSpPr>
            <p:spPr bwMode="auto">
              <a:xfrm>
                <a:off x="4368" y="2208"/>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C</a:t>
                </a:r>
              </a:p>
            </p:txBody>
          </p:sp>
        </p:grpSp>
        <p:grpSp>
          <p:nvGrpSpPr>
            <p:cNvPr id="64546" name="Group 10"/>
            <p:cNvGrpSpPr/>
            <p:nvPr/>
          </p:nvGrpSpPr>
          <p:grpSpPr bwMode="auto">
            <a:xfrm>
              <a:off x="3264" y="2784"/>
              <a:ext cx="432" cy="432"/>
              <a:chOff x="3456" y="2688"/>
              <a:chExt cx="432" cy="432"/>
            </a:xfrm>
          </p:grpSpPr>
          <p:sp>
            <p:nvSpPr>
              <p:cNvPr id="64579" name="Oval 11"/>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4580" name="Oval 12"/>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64547" name="Oval 13"/>
            <p:cNvSpPr>
              <a:spLocks noChangeArrowheads="1"/>
            </p:cNvSpPr>
            <p:nvPr/>
          </p:nvSpPr>
          <p:spPr bwMode="auto">
            <a:xfrm>
              <a:off x="1872" y="2784"/>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64548" name="Oval 14"/>
            <p:cNvSpPr>
              <a:spLocks noChangeArrowheads="1"/>
            </p:cNvSpPr>
            <p:nvPr/>
          </p:nvSpPr>
          <p:spPr bwMode="auto">
            <a:xfrm>
              <a:off x="1872" y="1536"/>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grpSp>
          <p:nvGrpSpPr>
            <p:cNvPr id="64549" name="Group 15"/>
            <p:cNvGrpSpPr/>
            <p:nvPr/>
          </p:nvGrpSpPr>
          <p:grpSpPr bwMode="auto">
            <a:xfrm>
              <a:off x="4608" y="1536"/>
              <a:ext cx="432" cy="432"/>
              <a:chOff x="3120" y="1536"/>
              <a:chExt cx="432" cy="432"/>
            </a:xfrm>
          </p:grpSpPr>
          <p:sp>
            <p:nvSpPr>
              <p:cNvPr id="64577" name="Oval 16"/>
              <p:cNvSpPr>
                <a:spLocks noChangeArrowheads="1"/>
              </p:cNvSpPr>
              <p:nvPr/>
            </p:nvSpPr>
            <p:spPr bwMode="auto">
              <a:xfrm>
                <a:off x="3120" y="1536"/>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4578" name="Oval 17"/>
              <p:cNvSpPr>
                <a:spLocks noChangeArrowheads="1"/>
              </p:cNvSpPr>
              <p:nvPr/>
            </p:nvSpPr>
            <p:spPr bwMode="auto">
              <a:xfrm>
                <a:off x="3168" y="158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E</a:t>
                </a:r>
              </a:p>
            </p:txBody>
          </p:sp>
        </p:grpSp>
        <p:grpSp>
          <p:nvGrpSpPr>
            <p:cNvPr id="64550" name="Group 18"/>
            <p:cNvGrpSpPr/>
            <p:nvPr/>
          </p:nvGrpSpPr>
          <p:grpSpPr bwMode="auto">
            <a:xfrm>
              <a:off x="4608" y="2784"/>
              <a:ext cx="432" cy="432"/>
              <a:chOff x="4224" y="2688"/>
              <a:chExt cx="432" cy="432"/>
            </a:xfrm>
          </p:grpSpPr>
          <p:sp>
            <p:nvSpPr>
              <p:cNvPr id="64575" name="Oval 19"/>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4576" name="Oval 20"/>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64551" name="Oval 21"/>
            <p:cNvSpPr>
              <a:spLocks noChangeArrowheads="1"/>
            </p:cNvSpPr>
            <p:nvPr/>
          </p:nvSpPr>
          <p:spPr bwMode="auto">
            <a:xfrm>
              <a:off x="864" y="2208"/>
              <a:ext cx="432" cy="43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cxnSp>
          <p:nvCxnSpPr>
            <p:cNvPr id="64552" name="AutoShape 22"/>
            <p:cNvCxnSpPr>
              <a:cxnSpLocks noChangeShapeType="1"/>
              <a:stCxn id="64551" idx="0"/>
              <a:endCxn id="64548" idx="2"/>
            </p:cNvCxnSpPr>
            <p:nvPr/>
          </p:nvCxnSpPr>
          <p:spPr bwMode="auto">
            <a:xfrm rot="-5400000">
              <a:off x="1248" y="1584"/>
              <a:ext cx="456" cy="792"/>
            </a:xfrm>
            <a:prstGeom prst="curvedConnector2">
              <a:avLst/>
            </a:prstGeom>
            <a:noFill/>
            <a:ln w="9525">
              <a:solidFill>
                <a:schemeClr val="tx1"/>
              </a:solidFill>
              <a:round/>
              <a:tailEnd type="triangle" w="med" len="med"/>
            </a:ln>
          </p:spPr>
        </p:cxnSp>
        <p:cxnSp>
          <p:nvCxnSpPr>
            <p:cNvPr id="64553" name="AutoShape 23"/>
            <p:cNvCxnSpPr>
              <a:cxnSpLocks noChangeShapeType="1"/>
              <a:stCxn id="64551" idx="4"/>
              <a:endCxn id="64547" idx="2"/>
            </p:cNvCxnSpPr>
            <p:nvPr/>
          </p:nvCxnSpPr>
          <p:spPr bwMode="auto">
            <a:xfrm rot="16200000" flipH="1">
              <a:off x="1296" y="2424"/>
              <a:ext cx="360" cy="792"/>
            </a:xfrm>
            <a:prstGeom prst="curvedConnector2">
              <a:avLst/>
            </a:prstGeom>
            <a:noFill/>
            <a:ln w="9525">
              <a:solidFill>
                <a:schemeClr val="tx1"/>
              </a:solidFill>
              <a:round/>
              <a:tailEnd type="triangle" w="med" len="med"/>
            </a:ln>
          </p:spPr>
        </p:cxnSp>
        <p:cxnSp>
          <p:nvCxnSpPr>
            <p:cNvPr id="64554" name="AutoShape 24"/>
            <p:cNvCxnSpPr>
              <a:cxnSpLocks noChangeShapeType="1"/>
              <a:stCxn id="64547" idx="7"/>
              <a:endCxn id="64548" idx="5"/>
            </p:cNvCxnSpPr>
            <p:nvPr/>
          </p:nvCxnSpPr>
          <p:spPr bwMode="auto">
            <a:xfrm rot="-5400000">
              <a:off x="1770" y="2376"/>
              <a:ext cx="942" cy="0"/>
            </a:xfrm>
            <a:prstGeom prst="straightConnector1">
              <a:avLst/>
            </a:prstGeom>
            <a:noFill/>
            <a:ln w="9525">
              <a:solidFill>
                <a:schemeClr val="tx1"/>
              </a:solidFill>
              <a:round/>
              <a:tailEnd type="triangle" w="med" len="med"/>
            </a:ln>
          </p:spPr>
        </p:cxnSp>
        <p:cxnSp>
          <p:nvCxnSpPr>
            <p:cNvPr id="64555" name="AutoShape 25"/>
            <p:cNvCxnSpPr>
              <a:cxnSpLocks noChangeShapeType="1"/>
              <a:stCxn id="64548" idx="3"/>
              <a:endCxn id="64547" idx="1"/>
            </p:cNvCxnSpPr>
            <p:nvPr/>
          </p:nvCxnSpPr>
          <p:spPr bwMode="auto">
            <a:xfrm rot="5400000">
              <a:off x="1464" y="2376"/>
              <a:ext cx="942" cy="0"/>
            </a:xfrm>
            <a:prstGeom prst="straightConnector1">
              <a:avLst/>
            </a:prstGeom>
            <a:noFill/>
            <a:ln w="9525">
              <a:solidFill>
                <a:schemeClr val="tx1"/>
              </a:solidFill>
              <a:round/>
              <a:tailEnd type="triangle" w="med" len="med"/>
            </a:ln>
          </p:spPr>
        </p:cxnSp>
        <p:cxnSp>
          <p:nvCxnSpPr>
            <p:cNvPr id="64556" name="AutoShape 26"/>
            <p:cNvCxnSpPr>
              <a:cxnSpLocks noChangeShapeType="1"/>
              <a:stCxn id="64548" idx="6"/>
              <a:endCxn id="64581" idx="2"/>
            </p:cNvCxnSpPr>
            <p:nvPr/>
          </p:nvCxnSpPr>
          <p:spPr bwMode="auto">
            <a:xfrm>
              <a:off x="2304" y="1752"/>
              <a:ext cx="960" cy="0"/>
            </a:xfrm>
            <a:prstGeom prst="straightConnector1">
              <a:avLst/>
            </a:prstGeom>
            <a:noFill/>
            <a:ln w="9525">
              <a:solidFill>
                <a:schemeClr val="tx1"/>
              </a:solidFill>
              <a:round/>
              <a:tailEnd type="triangle" w="med" len="med"/>
            </a:ln>
          </p:spPr>
        </p:cxnSp>
        <p:cxnSp>
          <p:nvCxnSpPr>
            <p:cNvPr id="64557" name="AutoShape 27"/>
            <p:cNvCxnSpPr>
              <a:cxnSpLocks noChangeShapeType="1"/>
              <a:stCxn id="64547" idx="6"/>
              <a:endCxn id="64579" idx="2"/>
            </p:cNvCxnSpPr>
            <p:nvPr/>
          </p:nvCxnSpPr>
          <p:spPr bwMode="auto">
            <a:xfrm>
              <a:off x="2304" y="3000"/>
              <a:ext cx="960" cy="0"/>
            </a:xfrm>
            <a:prstGeom prst="straightConnector1">
              <a:avLst/>
            </a:prstGeom>
            <a:noFill/>
            <a:ln w="9525">
              <a:solidFill>
                <a:schemeClr val="tx1"/>
              </a:solidFill>
              <a:round/>
              <a:tailEnd type="triangle" w="med" len="med"/>
            </a:ln>
          </p:spPr>
        </p:cxnSp>
        <p:cxnSp>
          <p:nvCxnSpPr>
            <p:cNvPr id="64558" name="AutoShape 28"/>
            <p:cNvCxnSpPr>
              <a:cxnSpLocks noChangeShapeType="1"/>
              <a:stCxn id="64579" idx="6"/>
              <a:endCxn id="64575" idx="2"/>
            </p:cNvCxnSpPr>
            <p:nvPr/>
          </p:nvCxnSpPr>
          <p:spPr bwMode="auto">
            <a:xfrm>
              <a:off x="3696" y="3000"/>
              <a:ext cx="912" cy="0"/>
            </a:xfrm>
            <a:prstGeom prst="straightConnector1">
              <a:avLst/>
            </a:prstGeom>
            <a:noFill/>
            <a:ln w="9525">
              <a:solidFill>
                <a:schemeClr val="tx1"/>
              </a:solidFill>
              <a:round/>
              <a:tailEnd type="triangle" w="med" len="med"/>
            </a:ln>
          </p:spPr>
        </p:cxnSp>
        <p:cxnSp>
          <p:nvCxnSpPr>
            <p:cNvPr id="64559" name="AutoShape 29"/>
            <p:cNvCxnSpPr>
              <a:cxnSpLocks noChangeShapeType="1"/>
              <a:stCxn id="64581" idx="6"/>
              <a:endCxn id="64577" idx="2"/>
            </p:cNvCxnSpPr>
            <p:nvPr/>
          </p:nvCxnSpPr>
          <p:spPr bwMode="auto">
            <a:xfrm>
              <a:off x="3696" y="1752"/>
              <a:ext cx="912" cy="0"/>
            </a:xfrm>
            <a:prstGeom prst="straightConnector1">
              <a:avLst/>
            </a:prstGeom>
            <a:noFill/>
            <a:ln w="9525">
              <a:solidFill>
                <a:schemeClr val="tx1"/>
              </a:solidFill>
              <a:round/>
              <a:tailEnd type="triangle" w="med" len="med"/>
            </a:ln>
          </p:spPr>
        </p:cxnSp>
        <p:cxnSp>
          <p:nvCxnSpPr>
            <p:cNvPr id="64560" name="AutoShape 30"/>
            <p:cNvCxnSpPr>
              <a:cxnSpLocks noChangeShapeType="1"/>
              <a:stCxn id="64577" idx="4"/>
              <a:endCxn id="64575" idx="0"/>
            </p:cNvCxnSpPr>
            <p:nvPr/>
          </p:nvCxnSpPr>
          <p:spPr bwMode="auto">
            <a:xfrm rot="5400000">
              <a:off x="4416" y="2376"/>
              <a:ext cx="816" cy="0"/>
            </a:xfrm>
            <a:prstGeom prst="straightConnector1">
              <a:avLst/>
            </a:prstGeom>
            <a:noFill/>
            <a:ln w="9525">
              <a:solidFill>
                <a:schemeClr val="tx1"/>
              </a:solidFill>
              <a:round/>
              <a:tailEnd type="triangle" w="med" len="med"/>
            </a:ln>
          </p:spPr>
        </p:cxnSp>
        <p:cxnSp>
          <p:nvCxnSpPr>
            <p:cNvPr id="64561" name="AutoShape 31"/>
            <p:cNvCxnSpPr>
              <a:cxnSpLocks noChangeShapeType="1"/>
              <a:stCxn id="64575" idx="6"/>
              <a:endCxn id="64577" idx="6"/>
            </p:cNvCxnSpPr>
            <p:nvPr/>
          </p:nvCxnSpPr>
          <p:spPr bwMode="auto">
            <a:xfrm flipV="1">
              <a:off x="5040" y="1752"/>
              <a:ext cx="1" cy="1248"/>
            </a:xfrm>
            <a:prstGeom prst="curvedConnector3">
              <a:avLst>
                <a:gd name="adj1" fmla="val 14400005"/>
              </a:avLst>
            </a:prstGeom>
            <a:noFill/>
            <a:ln w="9525">
              <a:solidFill>
                <a:schemeClr val="tx1"/>
              </a:solidFill>
              <a:round/>
              <a:tailEnd type="triangle" w="med" len="med"/>
            </a:ln>
          </p:spPr>
        </p:cxnSp>
        <p:cxnSp>
          <p:nvCxnSpPr>
            <p:cNvPr id="64562" name="AutoShape 32"/>
            <p:cNvCxnSpPr>
              <a:cxnSpLocks noChangeShapeType="1"/>
              <a:stCxn id="64581" idx="1"/>
              <a:endCxn id="64582" idx="7"/>
            </p:cNvCxnSpPr>
            <p:nvPr/>
          </p:nvCxnSpPr>
          <p:spPr bwMode="auto">
            <a:xfrm rot="5400000" flipV="1">
              <a:off x="3446" y="1480"/>
              <a:ext cx="34" cy="272"/>
            </a:xfrm>
            <a:prstGeom prst="curvedConnector3">
              <a:avLst>
                <a:gd name="adj1" fmla="val -608824"/>
              </a:avLst>
            </a:prstGeom>
            <a:noFill/>
            <a:ln w="9525">
              <a:solidFill>
                <a:schemeClr val="tx1"/>
              </a:solidFill>
              <a:round/>
              <a:tailEnd type="triangle" w="med" len="med"/>
            </a:ln>
          </p:spPr>
        </p:cxnSp>
        <p:cxnSp>
          <p:nvCxnSpPr>
            <p:cNvPr id="64563" name="AutoShape 33"/>
            <p:cNvCxnSpPr>
              <a:cxnSpLocks noChangeShapeType="1"/>
              <a:stCxn id="64579" idx="3"/>
              <a:endCxn id="64579" idx="5"/>
            </p:cNvCxnSpPr>
            <p:nvPr/>
          </p:nvCxnSpPr>
          <p:spPr bwMode="auto">
            <a:xfrm rot="16200000" flipH="1">
              <a:off x="3479" y="3001"/>
              <a:ext cx="1" cy="306"/>
            </a:xfrm>
            <a:prstGeom prst="curvedConnector3">
              <a:avLst>
                <a:gd name="adj1" fmla="val 20700009"/>
              </a:avLst>
            </a:prstGeom>
            <a:noFill/>
            <a:ln w="9525">
              <a:solidFill>
                <a:schemeClr val="tx1"/>
              </a:solidFill>
              <a:round/>
              <a:tailEnd type="triangle" w="med" len="med"/>
            </a:ln>
          </p:spPr>
        </p:cxnSp>
        <p:sp>
          <p:nvSpPr>
            <p:cNvPr id="64564" name="Text Box 34"/>
            <p:cNvSpPr txBox="1">
              <a:spLocks noChangeArrowheads="1"/>
            </p:cNvSpPr>
            <p:nvPr/>
          </p:nvSpPr>
          <p:spPr bwMode="auto">
            <a:xfrm>
              <a:off x="5184" y="230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65" name="Text Box 35"/>
            <p:cNvSpPr txBox="1">
              <a:spLocks noChangeArrowheads="1"/>
            </p:cNvSpPr>
            <p:nvPr/>
          </p:nvSpPr>
          <p:spPr bwMode="auto">
            <a:xfrm>
              <a:off x="1200" y="163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66" name="Text Box 36"/>
            <p:cNvSpPr txBox="1">
              <a:spLocks noChangeArrowheads="1"/>
            </p:cNvSpPr>
            <p:nvPr/>
          </p:nvSpPr>
          <p:spPr bwMode="auto">
            <a:xfrm>
              <a:off x="2208" y="225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67" name="Text Box 37"/>
            <p:cNvSpPr txBox="1">
              <a:spLocks noChangeArrowheads="1"/>
            </p:cNvSpPr>
            <p:nvPr/>
          </p:nvSpPr>
          <p:spPr bwMode="auto">
            <a:xfrm>
              <a:off x="2736" y="153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68" name="Text Box 38"/>
            <p:cNvSpPr txBox="1">
              <a:spLocks noChangeArrowheads="1"/>
            </p:cNvSpPr>
            <p:nvPr/>
          </p:nvSpPr>
          <p:spPr bwMode="auto">
            <a:xfrm>
              <a:off x="4656" y="225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69" name="Text Box 39"/>
            <p:cNvSpPr txBox="1">
              <a:spLocks noChangeArrowheads="1"/>
            </p:cNvSpPr>
            <p:nvPr/>
          </p:nvSpPr>
          <p:spPr bwMode="auto">
            <a:xfrm>
              <a:off x="4176" y="2928"/>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70" name="Text Box 40"/>
            <p:cNvSpPr txBox="1">
              <a:spLocks noChangeArrowheads="1"/>
            </p:cNvSpPr>
            <p:nvPr/>
          </p:nvSpPr>
          <p:spPr bwMode="auto">
            <a:xfrm>
              <a:off x="1344" y="2880"/>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71" name="Text Box 41"/>
            <p:cNvSpPr txBox="1">
              <a:spLocks noChangeArrowheads="1"/>
            </p:cNvSpPr>
            <p:nvPr/>
          </p:nvSpPr>
          <p:spPr bwMode="auto">
            <a:xfrm>
              <a:off x="1728" y="230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72" name="Text Box 42"/>
            <p:cNvSpPr txBox="1">
              <a:spLocks noChangeArrowheads="1"/>
            </p:cNvSpPr>
            <p:nvPr/>
          </p:nvSpPr>
          <p:spPr bwMode="auto">
            <a:xfrm>
              <a:off x="2784" y="297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73" name="Text Box 43"/>
            <p:cNvSpPr txBox="1">
              <a:spLocks noChangeArrowheads="1"/>
            </p:cNvSpPr>
            <p:nvPr/>
          </p:nvSpPr>
          <p:spPr bwMode="auto">
            <a:xfrm>
              <a:off x="4080" y="153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74" name="Text Box 44"/>
            <p:cNvSpPr txBox="1">
              <a:spLocks noChangeArrowheads="1"/>
            </p:cNvSpPr>
            <p:nvPr/>
          </p:nvSpPr>
          <p:spPr bwMode="auto">
            <a:xfrm>
              <a:off x="3408" y="3312"/>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64517" name="AutoShape 45"/>
          <p:cNvSpPr>
            <a:spLocks noChangeArrowheads="1"/>
          </p:cNvSpPr>
          <p:nvPr/>
        </p:nvSpPr>
        <p:spPr bwMode="auto">
          <a:xfrm>
            <a:off x="1143000" y="3810000"/>
            <a:ext cx="76200" cy="76200"/>
          </a:xfrm>
          <a:prstGeom prst="rightArrow">
            <a:avLst>
              <a:gd name="adj1" fmla="val 50000"/>
              <a:gd name="adj2" fmla="val 25000"/>
            </a:avLst>
          </a:prstGeom>
          <a:solidFill>
            <a:schemeClr val="accent1"/>
          </a:solidFill>
          <a:ln w="9525">
            <a:solidFill>
              <a:schemeClr val="tx1"/>
            </a:solidFill>
            <a:miter lim="800000"/>
          </a:ln>
        </p:spPr>
        <p:txBody>
          <a:bodyPr wrap="none" anchor="ctr"/>
          <a:lstStyle/>
          <a:p>
            <a:endParaRPr lang="zh-CN" altLang="en-US"/>
          </a:p>
        </p:txBody>
      </p:sp>
      <p:sp>
        <p:nvSpPr>
          <p:cNvPr id="64518" name="AutoShape 46"/>
          <p:cNvSpPr>
            <a:spLocks noChangeArrowheads="1"/>
          </p:cNvSpPr>
          <p:nvPr/>
        </p:nvSpPr>
        <p:spPr bwMode="auto">
          <a:xfrm>
            <a:off x="990600" y="3657600"/>
            <a:ext cx="415925" cy="381000"/>
          </a:xfrm>
          <a:prstGeom prst="rightArrow">
            <a:avLst>
              <a:gd name="adj1" fmla="val 50000"/>
              <a:gd name="adj2" fmla="val 27292"/>
            </a:avLst>
          </a:prstGeom>
          <a:solidFill>
            <a:schemeClr val="accent1"/>
          </a:solidFill>
          <a:ln w="9525">
            <a:solidFill>
              <a:schemeClr val="tx1"/>
            </a:solidFill>
            <a:miter lim="800000"/>
          </a:ln>
        </p:spPr>
        <p:txBody>
          <a:bodyPr wrap="none" anchor="ctr"/>
          <a:lstStyle/>
          <a:p>
            <a:endParaRPr lang="zh-CN" altLang="en-US"/>
          </a:p>
        </p:txBody>
      </p:sp>
      <p:cxnSp>
        <p:nvCxnSpPr>
          <p:cNvPr id="64519" name="AutoShape 47"/>
          <p:cNvCxnSpPr>
            <a:cxnSpLocks noChangeShapeType="1"/>
            <a:stCxn id="64576" idx="1"/>
            <a:endCxn id="64582" idx="5"/>
          </p:cNvCxnSpPr>
          <p:nvPr/>
        </p:nvCxnSpPr>
        <p:spPr bwMode="auto">
          <a:xfrm rot="16200000" flipV="1">
            <a:off x="5876132" y="2748756"/>
            <a:ext cx="1430338" cy="1755775"/>
          </a:xfrm>
          <a:prstGeom prst="straightConnector1">
            <a:avLst/>
          </a:prstGeom>
          <a:noFill/>
          <a:ln w="9525">
            <a:solidFill>
              <a:schemeClr val="tx1"/>
            </a:solidFill>
            <a:round/>
            <a:tailEnd type="triangle" w="lg" len="lg"/>
          </a:ln>
        </p:spPr>
      </p:cxnSp>
      <p:cxnSp>
        <p:nvCxnSpPr>
          <p:cNvPr id="64520" name="AutoShape 48"/>
          <p:cNvCxnSpPr>
            <a:cxnSpLocks noChangeShapeType="1"/>
            <a:stCxn id="64578" idx="3"/>
            <a:endCxn id="64580" idx="7"/>
          </p:cNvCxnSpPr>
          <p:nvPr/>
        </p:nvCxnSpPr>
        <p:spPr bwMode="auto">
          <a:xfrm rot="5400000">
            <a:off x="5876132" y="2748756"/>
            <a:ext cx="1430338" cy="1755775"/>
          </a:xfrm>
          <a:prstGeom prst="straightConnector1">
            <a:avLst/>
          </a:prstGeom>
          <a:noFill/>
          <a:ln w="9525">
            <a:solidFill>
              <a:schemeClr val="tx1"/>
            </a:solidFill>
            <a:round/>
            <a:tailEnd type="triangle" w="lg" len="lg"/>
          </a:ln>
        </p:spPr>
      </p:cxnSp>
      <p:sp>
        <p:nvSpPr>
          <p:cNvPr id="64521" name="Text Box 49"/>
          <p:cNvSpPr txBox="1">
            <a:spLocks noChangeArrowheads="1"/>
          </p:cNvSpPr>
          <p:nvPr/>
        </p:nvSpPr>
        <p:spPr bwMode="auto">
          <a:xfrm>
            <a:off x="5867400" y="32004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22" name="Text Box 50"/>
          <p:cNvSpPr txBox="1">
            <a:spLocks noChangeArrowheads="1"/>
          </p:cNvSpPr>
          <p:nvPr/>
        </p:nvSpPr>
        <p:spPr bwMode="auto">
          <a:xfrm>
            <a:off x="5943600" y="3962400"/>
            <a:ext cx="336550" cy="457200"/>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nvGrpSpPr>
          <p:cNvPr id="64523" name="Group 63"/>
          <p:cNvGrpSpPr/>
          <p:nvPr/>
        </p:nvGrpSpPr>
        <p:grpSpPr bwMode="auto">
          <a:xfrm>
            <a:off x="1428750" y="4857750"/>
            <a:ext cx="2586038" cy="2074863"/>
            <a:chOff x="2976" y="2792"/>
            <a:chExt cx="1629" cy="1307"/>
          </a:xfrm>
        </p:grpSpPr>
        <p:grpSp>
          <p:nvGrpSpPr>
            <p:cNvPr id="64526" name="Group 64"/>
            <p:cNvGrpSpPr/>
            <p:nvPr/>
          </p:nvGrpSpPr>
          <p:grpSpPr bwMode="auto">
            <a:xfrm>
              <a:off x="4356" y="3548"/>
              <a:ext cx="248" cy="262"/>
              <a:chOff x="3456" y="2688"/>
              <a:chExt cx="432" cy="432"/>
            </a:xfrm>
          </p:grpSpPr>
          <p:sp>
            <p:nvSpPr>
              <p:cNvPr id="64543" name="Oval 65"/>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64544" name="Oval 66"/>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64527" name="Oval 67"/>
            <p:cNvSpPr>
              <a:spLocks noChangeArrowheads="1"/>
            </p:cNvSpPr>
            <p:nvPr/>
          </p:nvSpPr>
          <p:spPr bwMode="auto">
            <a:xfrm>
              <a:off x="3555" y="3548"/>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64528" name="Oval 68"/>
            <p:cNvSpPr>
              <a:spLocks noChangeArrowheads="1"/>
            </p:cNvSpPr>
            <p:nvPr/>
          </p:nvSpPr>
          <p:spPr bwMode="auto">
            <a:xfrm>
              <a:off x="3555" y="2792"/>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sp>
          <p:nvSpPr>
            <p:cNvPr id="64529" name="Oval 69"/>
            <p:cNvSpPr>
              <a:spLocks noChangeArrowheads="1"/>
            </p:cNvSpPr>
            <p:nvPr/>
          </p:nvSpPr>
          <p:spPr bwMode="auto">
            <a:xfrm>
              <a:off x="2976" y="3199"/>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cxnSp>
          <p:nvCxnSpPr>
            <p:cNvPr id="64530" name="AutoShape 70"/>
            <p:cNvCxnSpPr>
              <a:cxnSpLocks noChangeShapeType="1"/>
              <a:stCxn id="64529" idx="0"/>
              <a:endCxn id="64528" idx="2"/>
            </p:cNvCxnSpPr>
            <p:nvPr/>
          </p:nvCxnSpPr>
          <p:spPr bwMode="auto">
            <a:xfrm rot="-5400000">
              <a:off x="3190" y="2833"/>
              <a:ext cx="276" cy="455"/>
            </a:xfrm>
            <a:prstGeom prst="curvedConnector2">
              <a:avLst/>
            </a:prstGeom>
            <a:noFill/>
            <a:ln w="9525">
              <a:solidFill>
                <a:schemeClr val="tx1"/>
              </a:solidFill>
              <a:round/>
              <a:tailEnd type="triangle" w="med" len="med"/>
            </a:ln>
          </p:spPr>
        </p:cxnSp>
        <p:cxnSp>
          <p:nvCxnSpPr>
            <p:cNvPr id="64531" name="AutoShape 71"/>
            <p:cNvCxnSpPr>
              <a:cxnSpLocks noChangeShapeType="1"/>
              <a:stCxn id="64529" idx="4"/>
              <a:endCxn id="64527" idx="2"/>
            </p:cNvCxnSpPr>
            <p:nvPr/>
          </p:nvCxnSpPr>
          <p:spPr bwMode="auto">
            <a:xfrm rot="16200000" flipH="1">
              <a:off x="3219" y="3342"/>
              <a:ext cx="218" cy="455"/>
            </a:xfrm>
            <a:prstGeom prst="curvedConnector2">
              <a:avLst/>
            </a:prstGeom>
            <a:noFill/>
            <a:ln w="9525">
              <a:solidFill>
                <a:schemeClr val="tx1"/>
              </a:solidFill>
              <a:round/>
              <a:tailEnd type="triangle" w="med" len="med"/>
            </a:ln>
          </p:spPr>
        </p:cxnSp>
        <p:cxnSp>
          <p:nvCxnSpPr>
            <p:cNvPr id="64532" name="AutoShape 72"/>
            <p:cNvCxnSpPr>
              <a:cxnSpLocks noChangeShapeType="1"/>
              <a:stCxn id="64527" idx="7"/>
              <a:endCxn id="64528" idx="5"/>
            </p:cNvCxnSpPr>
            <p:nvPr/>
          </p:nvCxnSpPr>
          <p:spPr bwMode="auto">
            <a:xfrm rot="-5400000">
              <a:off x="3483" y="3301"/>
              <a:ext cx="570" cy="0"/>
            </a:xfrm>
            <a:prstGeom prst="straightConnector1">
              <a:avLst/>
            </a:prstGeom>
            <a:noFill/>
            <a:ln w="9525">
              <a:solidFill>
                <a:schemeClr val="tx1"/>
              </a:solidFill>
              <a:round/>
              <a:tailEnd type="triangle" w="med" len="med"/>
            </a:ln>
          </p:spPr>
        </p:cxnSp>
        <p:cxnSp>
          <p:nvCxnSpPr>
            <p:cNvPr id="64533" name="AutoShape 73"/>
            <p:cNvCxnSpPr>
              <a:cxnSpLocks noChangeShapeType="1"/>
              <a:stCxn id="64528" idx="3"/>
              <a:endCxn id="64527" idx="1"/>
            </p:cNvCxnSpPr>
            <p:nvPr/>
          </p:nvCxnSpPr>
          <p:spPr bwMode="auto">
            <a:xfrm rot="5400000">
              <a:off x="3307" y="3301"/>
              <a:ext cx="570" cy="0"/>
            </a:xfrm>
            <a:prstGeom prst="straightConnector1">
              <a:avLst/>
            </a:prstGeom>
            <a:noFill/>
            <a:ln w="9525">
              <a:solidFill>
                <a:schemeClr val="tx1"/>
              </a:solidFill>
              <a:round/>
              <a:tailEnd type="triangle" w="med" len="med"/>
            </a:ln>
          </p:spPr>
        </p:cxnSp>
        <p:cxnSp>
          <p:nvCxnSpPr>
            <p:cNvPr id="64534" name="AutoShape 74"/>
            <p:cNvCxnSpPr>
              <a:cxnSpLocks noChangeShapeType="1"/>
              <a:stCxn id="64527" idx="6"/>
              <a:endCxn id="64543" idx="2"/>
            </p:cNvCxnSpPr>
            <p:nvPr/>
          </p:nvCxnSpPr>
          <p:spPr bwMode="auto">
            <a:xfrm>
              <a:off x="3804" y="3679"/>
              <a:ext cx="552" cy="0"/>
            </a:xfrm>
            <a:prstGeom prst="straightConnector1">
              <a:avLst/>
            </a:prstGeom>
            <a:noFill/>
            <a:ln w="9525">
              <a:solidFill>
                <a:schemeClr val="tx1"/>
              </a:solidFill>
              <a:round/>
              <a:tailEnd type="triangle" w="med" len="med"/>
            </a:ln>
          </p:spPr>
        </p:cxnSp>
        <p:cxnSp>
          <p:nvCxnSpPr>
            <p:cNvPr id="64535" name="AutoShape 75"/>
            <p:cNvCxnSpPr>
              <a:cxnSpLocks noChangeShapeType="1"/>
              <a:stCxn id="64543" idx="3"/>
              <a:endCxn id="64543" idx="5"/>
            </p:cNvCxnSpPr>
            <p:nvPr/>
          </p:nvCxnSpPr>
          <p:spPr bwMode="auto">
            <a:xfrm rot="16200000" flipH="1">
              <a:off x="4479" y="3684"/>
              <a:ext cx="1" cy="176"/>
            </a:xfrm>
            <a:prstGeom prst="curvedConnector3">
              <a:avLst>
                <a:gd name="adj1" fmla="val 20700009"/>
              </a:avLst>
            </a:prstGeom>
            <a:noFill/>
            <a:ln w="9525">
              <a:solidFill>
                <a:schemeClr val="tx1"/>
              </a:solidFill>
              <a:round/>
              <a:tailEnd type="triangle" w="med" len="med"/>
            </a:ln>
          </p:spPr>
        </p:cxnSp>
        <p:sp>
          <p:nvSpPr>
            <p:cNvPr id="64536" name="Text Box 76"/>
            <p:cNvSpPr txBox="1">
              <a:spLocks noChangeArrowheads="1"/>
            </p:cNvSpPr>
            <p:nvPr/>
          </p:nvSpPr>
          <p:spPr bwMode="auto">
            <a:xfrm>
              <a:off x="3127" y="2794"/>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37" name="Text Box 77"/>
            <p:cNvSpPr txBox="1">
              <a:spLocks noChangeArrowheads="1"/>
            </p:cNvSpPr>
            <p:nvPr/>
          </p:nvSpPr>
          <p:spPr bwMode="auto">
            <a:xfrm>
              <a:off x="3707" y="3171"/>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38" name="Text Box 78"/>
            <p:cNvSpPr txBox="1">
              <a:spLocks noChangeArrowheads="1"/>
            </p:cNvSpPr>
            <p:nvPr/>
          </p:nvSpPr>
          <p:spPr bwMode="auto">
            <a:xfrm>
              <a:off x="4032" y="297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64539" name="Text Box 79"/>
            <p:cNvSpPr txBox="1">
              <a:spLocks noChangeArrowheads="1"/>
            </p:cNvSpPr>
            <p:nvPr/>
          </p:nvSpPr>
          <p:spPr bwMode="auto">
            <a:xfrm>
              <a:off x="3207" y="3550"/>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40" name="Text Box 80"/>
            <p:cNvSpPr txBox="1">
              <a:spLocks noChangeArrowheads="1"/>
            </p:cNvSpPr>
            <p:nvPr/>
          </p:nvSpPr>
          <p:spPr bwMode="auto">
            <a:xfrm>
              <a:off x="3428" y="3201"/>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41" name="Text Box 81"/>
            <p:cNvSpPr txBox="1">
              <a:spLocks noChangeArrowheads="1"/>
            </p:cNvSpPr>
            <p:nvPr/>
          </p:nvSpPr>
          <p:spPr bwMode="auto">
            <a:xfrm>
              <a:off x="4035" y="3608"/>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542" name="Text Box 82"/>
            <p:cNvSpPr txBox="1">
              <a:spLocks noChangeArrowheads="1"/>
            </p:cNvSpPr>
            <p:nvPr/>
          </p:nvSpPr>
          <p:spPr bwMode="auto">
            <a:xfrm>
              <a:off x="4393" y="3811"/>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64524" name="Line 84"/>
          <p:cNvSpPr>
            <a:spLocks noChangeShapeType="1"/>
          </p:cNvSpPr>
          <p:nvPr/>
        </p:nvSpPr>
        <p:spPr bwMode="auto">
          <a:xfrm>
            <a:off x="2714625" y="5214938"/>
            <a:ext cx="914400" cy="914400"/>
          </a:xfrm>
          <a:prstGeom prst="line">
            <a:avLst/>
          </a:prstGeom>
          <a:noFill/>
          <a:ln w="9525">
            <a:solidFill>
              <a:schemeClr val="tx1"/>
            </a:solidFill>
            <a:round/>
            <a:tailEnd type="triangle" w="med" len="med"/>
          </a:ln>
        </p:spPr>
        <p:txBody>
          <a:bodyPr wrap="none" anchor="ctr"/>
          <a:lstStyle/>
          <a:p>
            <a:endParaRPr lang="zh-CN" altLang="en-US"/>
          </a:p>
        </p:txBody>
      </p:sp>
      <p:sp>
        <p:nvSpPr>
          <p:cNvPr id="64525" name="灯片编号占位符 5"/>
          <p:cNvSpPr>
            <a:spLocks noGrp="1"/>
          </p:cNvSpPr>
          <p:nvPr>
            <p:ph type="sldNum" sz="quarter" idx="12"/>
          </p:nvPr>
        </p:nvSpPr>
        <p:spPr>
          <a:noFill/>
        </p:spPr>
        <p:txBody>
          <a:bodyPr/>
          <a:lstStyle/>
          <a:p>
            <a:fld id="{755DE310-22BA-423B-B46A-77AB7C1614D1}" type="slidenum">
              <a:rPr lang="en-US" altLang="zh-CN" smtClean="0"/>
              <a:t>64</a:t>
            </a:fld>
            <a:endParaRPr lang="en-US" altLang="zh-CN" smtClean="0"/>
          </a:p>
        </p:txBody>
      </p:sp>
      <p:sp>
        <p:nvSpPr>
          <p:cNvPr id="71" name="TextBox 70"/>
          <p:cNvSpPr txBox="1"/>
          <p:nvPr/>
        </p:nvSpPr>
        <p:spPr>
          <a:xfrm>
            <a:off x="4499992" y="5652537"/>
            <a:ext cx="2088232" cy="584775"/>
          </a:xfrm>
          <a:prstGeom prst="rect">
            <a:avLst/>
          </a:prstGeom>
          <a:noFill/>
        </p:spPr>
        <p:txBody>
          <a:bodyPr wrap="square" rtlCol="0">
            <a:spAutoFit/>
          </a:bodyPr>
          <a:lstStyle/>
          <a:p>
            <a:r>
              <a:rPr lang="en-US" altLang="zh-CN" i="0" u="none" dirty="0" smtClean="0"/>
              <a:t>{S,A,B}</a:t>
            </a:r>
            <a:endParaRPr lang="zh-CN" altLang="en-US" i="0" u="none" dirty="0"/>
          </a:p>
        </p:txBody>
      </p:sp>
      <p:sp>
        <p:nvSpPr>
          <p:cNvPr id="72" name="TextBox 71"/>
          <p:cNvSpPr txBox="1"/>
          <p:nvPr/>
        </p:nvSpPr>
        <p:spPr>
          <a:xfrm>
            <a:off x="6228184" y="5661248"/>
            <a:ext cx="2664296" cy="584775"/>
          </a:xfrm>
          <a:prstGeom prst="rect">
            <a:avLst/>
          </a:prstGeom>
          <a:noFill/>
        </p:spPr>
        <p:txBody>
          <a:bodyPr wrap="square" rtlCol="0">
            <a:spAutoFit/>
          </a:bodyPr>
          <a:lstStyle/>
          <a:p>
            <a:r>
              <a:rPr lang="en-US" altLang="zh-CN" i="0" u="none" dirty="0" smtClean="0"/>
              <a:t>{C,D,E,F}</a:t>
            </a:r>
            <a:endParaRPr lang="zh-CN" altLang="en-US" i="0" u="none" dirty="0"/>
          </a:p>
        </p:txBody>
      </p:sp>
      <p:sp>
        <p:nvSpPr>
          <p:cNvPr id="73" name="TextBox 72"/>
          <p:cNvSpPr txBox="1"/>
          <p:nvPr/>
        </p:nvSpPr>
        <p:spPr>
          <a:xfrm>
            <a:off x="4499992" y="6273225"/>
            <a:ext cx="3384376" cy="584775"/>
          </a:xfrm>
          <a:prstGeom prst="rect">
            <a:avLst/>
          </a:prstGeom>
          <a:noFill/>
        </p:spPr>
        <p:txBody>
          <a:bodyPr wrap="square" rtlCol="0">
            <a:spAutoFit/>
          </a:bodyPr>
          <a:lstStyle/>
          <a:p>
            <a:r>
              <a:rPr lang="en-US" altLang="zh-CN" i="0" u="none" dirty="0" smtClean="0"/>
              <a:t>{S},{A},{B},{D}</a:t>
            </a:r>
            <a:endParaRPr lang="zh-CN" altLang="en-US" i="0" u="none" dirty="0"/>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b="1" smtClean="0">
                <a:solidFill>
                  <a:schemeClr val="tx1"/>
                </a:solidFill>
              </a:rPr>
              <a:t>最小状态</a:t>
            </a:r>
            <a:r>
              <a:rPr lang="en-US" altLang="zh-CN" b="1" smtClean="0">
                <a:solidFill>
                  <a:schemeClr val="tx1"/>
                </a:solidFill>
              </a:rPr>
              <a:t>DFA</a:t>
            </a:r>
            <a:endParaRPr lang="zh-CN" altLang="en-US" b="1" smtClean="0">
              <a:solidFill>
                <a:schemeClr val="tx1"/>
              </a:solidFill>
              <a:latin typeface="Arial" panose="020B0604020202020204" pitchFamily="34" charset="0"/>
              <a:cs typeface="Arial" panose="020B0604020202020204" pitchFamily="34" charset="0"/>
            </a:endParaRPr>
          </a:p>
        </p:txBody>
      </p:sp>
      <p:sp>
        <p:nvSpPr>
          <p:cNvPr id="90115" name="Rectangle 3"/>
          <p:cNvSpPr>
            <a:spLocks noGrp="1" noChangeArrowheads="1"/>
          </p:cNvSpPr>
          <p:nvPr>
            <p:ph idx="1"/>
          </p:nvPr>
        </p:nvSpPr>
        <p:spPr>
          <a:xfrm>
            <a:off x="990600" y="1828800"/>
            <a:ext cx="7939088" cy="4114800"/>
          </a:xfrm>
        </p:spPr>
        <p:txBody>
          <a:bodyPr/>
          <a:lstStyle/>
          <a:p>
            <a:pPr eaLnBrk="1" hangingPunct="1">
              <a:buFont typeface="Monotype Sorts" pitchFamily="2" charset="2"/>
              <a:buNone/>
            </a:pPr>
            <a:r>
              <a:rPr lang="zh-CN" altLang="en-US" dirty="0" smtClean="0">
                <a:latin typeface="SimSun" panose="02010600030101010101" pitchFamily="2" charset="-122"/>
              </a:rPr>
              <a:t>  对于一个</a:t>
            </a:r>
            <a:r>
              <a:rPr lang="en-US" altLang="zh-CN" dirty="0" smtClean="0">
                <a:latin typeface="SimSun" panose="02010600030101010101" pitchFamily="2" charset="-122"/>
              </a:rPr>
              <a:t>DFA M =（</a:t>
            </a:r>
            <a:r>
              <a:rPr lang="en-US" altLang="zh-CN" dirty="0" err="1" smtClean="0">
                <a:latin typeface="SimSun" panose="02010600030101010101" pitchFamily="2" charset="-122"/>
              </a:rPr>
              <a:t>K,∑,f</a:t>
            </a:r>
            <a:r>
              <a:rPr lang="en-US" altLang="zh-CN" dirty="0" smtClean="0">
                <a:latin typeface="SimSun" panose="02010600030101010101" pitchFamily="2" charset="-122"/>
              </a:rPr>
              <a:t>,</a:t>
            </a:r>
            <a:r>
              <a:rPr lang="en-US" altLang="zh-CN" i="1" dirty="0" smtClean="0">
                <a:latin typeface="SimSun" panose="02010600030101010101" pitchFamily="2" charset="-122"/>
              </a:rPr>
              <a:t> k</a:t>
            </a:r>
            <a:r>
              <a:rPr lang="en-US" altLang="zh-CN" i="1" baseline="-25000" dirty="0" smtClean="0">
                <a:latin typeface="SimSun" panose="02010600030101010101" pitchFamily="2" charset="-122"/>
              </a:rPr>
              <a:t>0</a:t>
            </a:r>
            <a:r>
              <a:rPr lang="en-US" altLang="zh-CN" baseline="-25000" dirty="0" smtClean="0">
                <a:latin typeface="SimSun" panose="02010600030101010101" pitchFamily="2" charset="-122"/>
              </a:rPr>
              <a:t>,</a:t>
            </a:r>
            <a:r>
              <a:rPr lang="en-US" altLang="zh-CN" dirty="0" smtClean="0">
                <a:latin typeface="SimSun" panose="02010600030101010101" pitchFamily="2" charset="-122"/>
              </a:rPr>
              <a:t>,k</a:t>
            </a:r>
            <a:r>
              <a:rPr lang="en-US" altLang="zh-CN" baseline="-25000" dirty="0" smtClean="0">
                <a:latin typeface="SimSun" panose="02010600030101010101" pitchFamily="2" charset="-122"/>
              </a:rPr>
              <a:t>t</a:t>
            </a:r>
            <a:r>
              <a:rPr lang="en-US" altLang="zh-CN" i="1" dirty="0" smtClean="0">
                <a:latin typeface="SimSun" panose="02010600030101010101" pitchFamily="2" charset="-122"/>
              </a:rPr>
              <a:t>)，</a:t>
            </a:r>
            <a:r>
              <a:rPr lang="zh-CN" altLang="en-US" dirty="0" smtClean="0">
                <a:latin typeface="SimSun" panose="02010600030101010101" pitchFamily="2" charset="-122"/>
              </a:rPr>
              <a:t>存在一个</a:t>
            </a:r>
            <a:r>
              <a:rPr lang="zh-CN" altLang="en-US" dirty="0" smtClean="0"/>
              <a:t>最小状态</a:t>
            </a:r>
            <a:r>
              <a:rPr lang="en-US" altLang="zh-CN" dirty="0" smtClean="0"/>
              <a:t>DFA  M</a:t>
            </a:r>
            <a:r>
              <a:rPr lang="en-US" altLang="zh-CN" dirty="0" smtClean="0">
                <a:latin typeface="Tahoma" panose="020B0604030504040204" pitchFamily="34" charset="0"/>
                <a:cs typeface="Tahoma" panose="020B0604030504040204" pitchFamily="34" charset="0"/>
              </a:rPr>
              <a:t>’</a:t>
            </a:r>
            <a:r>
              <a:rPr lang="en-US" altLang="zh-CN" dirty="0" smtClean="0"/>
              <a:t> </a:t>
            </a:r>
            <a:r>
              <a:rPr lang="en-US" altLang="zh-CN" dirty="0" smtClean="0">
                <a:latin typeface="SimSun" panose="02010600030101010101" pitchFamily="2" charset="-122"/>
              </a:rPr>
              <a:t>=（</a:t>
            </a:r>
            <a:r>
              <a:rPr lang="en-US" altLang="zh-CN" dirty="0" err="1" smtClean="0">
                <a:latin typeface="SimSun" panose="02010600030101010101" pitchFamily="2" charset="-122"/>
              </a:rPr>
              <a:t>K</a:t>
            </a:r>
            <a:r>
              <a:rPr lang="en-US" altLang="zh-CN" dirty="0" err="1" smtClean="0">
                <a:latin typeface="Tahoma" panose="020B0604030504040204" pitchFamily="34" charset="0"/>
                <a:cs typeface="Tahoma" panose="020B0604030504040204" pitchFamily="34" charset="0"/>
              </a:rPr>
              <a:t>’</a:t>
            </a:r>
            <a:r>
              <a:rPr lang="en-US" altLang="zh-CN" dirty="0" err="1" smtClean="0">
                <a:latin typeface="SimSun" panose="02010600030101010101" pitchFamily="2" charset="-122"/>
              </a:rPr>
              <a:t>,∑,f</a:t>
            </a:r>
            <a:r>
              <a:rPr lang="en-US" altLang="zh-CN" dirty="0" smtClean="0"/>
              <a:t>’</a:t>
            </a:r>
            <a:r>
              <a:rPr lang="en-US" altLang="zh-CN" dirty="0" smtClean="0">
                <a:latin typeface="SimSun" panose="02010600030101010101" pitchFamily="2" charset="-122"/>
              </a:rPr>
              <a:t>,</a:t>
            </a:r>
            <a:r>
              <a:rPr lang="en-US" altLang="zh-CN" i="1" dirty="0" smtClean="0">
                <a:latin typeface="SimSun" panose="02010600030101010101" pitchFamily="2" charset="-122"/>
              </a:rPr>
              <a:t> </a:t>
            </a:r>
            <a:r>
              <a:rPr lang="en-US" altLang="zh-CN" dirty="0" smtClean="0">
                <a:latin typeface="SimSun" panose="02010600030101010101" pitchFamily="2" charset="-122"/>
              </a:rPr>
              <a:t>K</a:t>
            </a:r>
            <a:r>
              <a:rPr lang="en-US" altLang="zh-CN" baseline="-25000" dirty="0" smtClean="0">
                <a:latin typeface="SimSun" panose="02010600030101010101" pitchFamily="2" charset="-122"/>
              </a:rPr>
              <a:t>0</a:t>
            </a:r>
            <a:r>
              <a:rPr lang="en-US" altLang="zh-CN" dirty="0" smtClean="0">
                <a:latin typeface="Tahoma" panose="020B0604030504040204" pitchFamily="34" charset="0"/>
                <a:cs typeface="Tahoma" panose="020B0604030504040204" pitchFamily="34" charset="0"/>
              </a:rPr>
              <a:t>’</a:t>
            </a:r>
            <a:r>
              <a:rPr lang="en-US" altLang="zh-CN" dirty="0" smtClean="0">
                <a:latin typeface="SimSun" panose="02010600030101010101" pitchFamily="2" charset="-122"/>
              </a:rPr>
              <a:t>,K</a:t>
            </a:r>
            <a:r>
              <a:rPr lang="en-US" altLang="zh-CN" baseline="-25000" dirty="0" smtClean="0">
                <a:latin typeface="SimSun" panose="02010600030101010101" pitchFamily="2" charset="-122"/>
              </a:rPr>
              <a:t>t</a:t>
            </a:r>
            <a:r>
              <a:rPr lang="en-US" altLang="zh-CN" dirty="0" smtClean="0">
                <a:latin typeface="Tahoma" panose="020B0604030504040204" pitchFamily="34" charset="0"/>
                <a:cs typeface="Tahoma" panose="020B0604030504040204" pitchFamily="34" charset="0"/>
              </a:rPr>
              <a:t>’</a:t>
            </a:r>
            <a:r>
              <a:rPr lang="en-US" altLang="zh-CN" dirty="0" smtClean="0">
                <a:latin typeface="SimSun" panose="02010600030101010101" pitchFamily="2" charset="-122"/>
              </a:rPr>
              <a:t>)，</a:t>
            </a:r>
            <a:r>
              <a:rPr lang="zh-CN" altLang="en-US" dirty="0" smtClean="0"/>
              <a:t>使</a:t>
            </a:r>
            <a:r>
              <a:rPr lang="en-US" altLang="zh-CN" dirty="0" smtClean="0"/>
              <a:t>L(M’)=L(M). </a:t>
            </a:r>
          </a:p>
          <a:p>
            <a:pPr eaLnBrk="1" hangingPunct="1">
              <a:buFont typeface="Monotype Sorts" pitchFamily="2" charset="2"/>
              <a:buNone/>
            </a:pPr>
            <a:endParaRPr lang="en-US" altLang="zh-CN" b="1" dirty="0" smtClean="0"/>
          </a:p>
          <a:p>
            <a:pPr eaLnBrk="1" hangingPunct="1">
              <a:buFont typeface="Monotype Sorts" pitchFamily="2" charset="2"/>
              <a:buNone/>
            </a:pPr>
            <a:r>
              <a:rPr lang="zh-CN" altLang="en-US" b="1" dirty="0" smtClean="0"/>
              <a:t>结论</a:t>
            </a:r>
            <a:r>
              <a:rPr lang="en-US" altLang="zh-CN" b="1" dirty="0" smtClean="0"/>
              <a:t>:</a:t>
            </a:r>
            <a:endParaRPr lang="zh-CN" altLang="en-US" b="1" dirty="0" smtClean="0"/>
          </a:p>
          <a:p>
            <a:pPr lvl="1" eaLnBrk="1" hangingPunct="1">
              <a:buFontTx/>
              <a:buNone/>
            </a:pPr>
            <a:r>
              <a:rPr lang="zh-CN" altLang="en-US" b="1" dirty="0" smtClean="0">
                <a:solidFill>
                  <a:srgbClr val="FF0000"/>
                </a:solidFill>
              </a:rPr>
              <a:t>   接受</a:t>
            </a:r>
            <a:r>
              <a:rPr lang="en-US" altLang="zh-CN" b="1" dirty="0" smtClean="0">
                <a:solidFill>
                  <a:srgbClr val="FF0000"/>
                </a:solidFill>
              </a:rPr>
              <a:t>L</a:t>
            </a:r>
            <a:r>
              <a:rPr lang="zh-CN" altLang="en-US" b="1" dirty="0" smtClean="0">
                <a:solidFill>
                  <a:srgbClr val="FF0000"/>
                </a:solidFill>
              </a:rPr>
              <a:t>的最小状态有穷自动机不计同构是唯一的。</a:t>
            </a:r>
            <a:endParaRPr lang="zh-CN" altLang="zh-CN" b="1" dirty="0" smtClean="0">
              <a:solidFill>
                <a:srgbClr val="FF0000"/>
              </a:solidFill>
            </a:endParaRPr>
          </a:p>
        </p:txBody>
      </p:sp>
      <p:sp>
        <p:nvSpPr>
          <p:cNvPr id="65540" name="灯片编号占位符 5"/>
          <p:cNvSpPr>
            <a:spLocks noGrp="1"/>
          </p:cNvSpPr>
          <p:nvPr>
            <p:ph type="sldNum" sz="quarter" idx="12"/>
          </p:nvPr>
        </p:nvSpPr>
        <p:spPr>
          <a:noFill/>
        </p:spPr>
        <p:txBody>
          <a:bodyPr/>
          <a:lstStyle/>
          <a:p>
            <a:fld id="{F20CB722-5714-4D97-B252-AB7948B2B6EA}" type="slidenum">
              <a:rPr lang="en-US" altLang="zh-CN" smtClean="0"/>
              <a:t>65</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randombar(vertical)">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90115">
                                            <p:txEl>
                                              <p:pRg st="2" end="2"/>
                                            </p:txEl>
                                          </p:spTgt>
                                        </p:tgtEl>
                                        <p:attrNameLst>
                                          <p:attrName>style.visibility</p:attrName>
                                        </p:attrNameLst>
                                      </p:cBhvr>
                                      <p:to>
                                        <p:strVal val="visible"/>
                                      </p:to>
                                    </p:set>
                                    <p:animEffect transition="in" filter="randombar(vertical)">
                                      <p:cBhvr>
                                        <p:cTn id="12" dur="500"/>
                                        <p:tgtEl>
                                          <p:spTgt spid="90115">
                                            <p:txEl>
                                              <p:pRg st="2" end="2"/>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animEffect transition="in" filter="randombar(vertical)">
                                      <p:cBhvr>
                                        <p:cTn id="15"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z="3600" b="1" smtClean="0"/>
              <a:t>DFA</a:t>
            </a:r>
            <a:r>
              <a:rPr lang="zh-CN" altLang="en-US" sz="3600" b="1" smtClean="0"/>
              <a:t>的最小化算法</a:t>
            </a:r>
            <a:r>
              <a:rPr lang="en-US" altLang="zh-CN" sz="3600" b="1" smtClean="0"/>
              <a:t>-</a:t>
            </a:r>
            <a:r>
              <a:rPr lang="zh-CN" altLang="en-US" sz="3600" b="1" smtClean="0"/>
              <a:t>分割法</a:t>
            </a:r>
            <a:endParaRPr lang="zh-CN" altLang="en-US" sz="3600" b="1" smtClean="0">
              <a:latin typeface="Arial" panose="020B0604020202020204" pitchFamily="34" charset="0"/>
              <a:cs typeface="Arial" panose="020B0604020202020204" pitchFamily="34" charset="0"/>
            </a:endParaRPr>
          </a:p>
        </p:txBody>
      </p:sp>
      <p:sp>
        <p:nvSpPr>
          <p:cNvPr id="66563" name="Rectangle 3"/>
          <p:cNvSpPr>
            <a:spLocks noGrp="1" noChangeArrowheads="1"/>
          </p:cNvSpPr>
          <p:nvPr>
            <p:ph idx="1"/>
          </p:nvPr>
        </p:nvSpPr>
        <p:spPr/>
        <p:txBody>
          <a:bodyPr/>
          <a:lstStyle/>
          <a:p>
            <a:pPr eaLnBrk="1" hangingPunct="1">
              <a:buFont typeface="Monotype Sorts" pitchFamily="2" charset="2"/>
              <a:buNone/>
            </a:pPr>
            <a:r>
              <a:rPr lang="zh-CN" altLang="en-US" b="1" smtClean="0"/>
              <a:t> </a:t>
            </a:r>
            <a:endParaRPr lang="en-US" altLang="zh-CN" b="1" smtClean="0"/>
          </a:p>
          <a:p>
            <a:pPr eaLnBrk="1" hangingPunct="1">
              <a:buFont typeface="Monotype Sorts" pitchFamily="2" charset="2"/>
              <a:buNone/>
            </a:pPr>
            <a:r>
              <a:rPr lang="zh-CN" altLang="en-US" b="1" smtClean="0"/>
              <a:t>把一个</a:t>
            </a:r>
            <a:r>
              <a:rPr lang="en-US" altLang="zh-CN" b="1" smtClean="0"/>
              <a:t>DFA</a:t>
            </a:r>
            <a:r>
              <a:rPr lang="zh-CN" altLang="en-US" b="1" smtClean="0"/>
              <a:t>的状态分成</a:t>
            </a:r>
            <a:r>
              <a:rPr lang="zh-CN" altLang="en-US" b="1" smtClean="0">
                <a:solidFill>
                  <a:srgbClr val="FF0000"/>
                </a:solidFill>
              </a:rPr>
              <a:t>一些不相交的子集</a:t>
            </a:r>
            <a:endParaRPr lang="en-US" altLang="zh-CN" b="1" smtClean="0"/>
          </a:p>
          <a:p>
            <a:pPr eaLnBrk="1" hangingPunct="1">
              <a:buFont typeface="Monotype Sorts" pitchFamily="2" charset="2"/>
              <a:buNone/>
            </a:pPr>
            <a:r>
              <a:rPr lang="zh-CN" altLang="en-US" b="1" smtClean="0"/>
              <a:t>不同子集的状态都是可区别的</a:t>
            </a:r>
            <a:endParaRPr lang="en-US" altLang="zh-CN" b="1" smtClean="0"/>
          </a:p>
          <a:p>
            <a:pPr eaLnBrk="1" hangingPunct="1">
              <a:buFont typeface="Monotype Sorts" pitchFamily="2" charset="2"/>
              <a:buNone/>
            </a:pPr>
            <a:r>
              <a:rPr lang="zh-CN" altLang="en-US" b="1" smtClean="0"/>
              <a:t>同一子集中的任何两个状态都是等价的.</a:t>
            </a:r>
          </a:p>
          <a:p>
            <a:pPr eaLnBrk="1" hangingPunct="1">
              <a:buFont typeface="Monotype Sorts" pitchFamily="2" charset="2"/>
              <a:buNone/>
            </a:pPr>
            <a:r>
              <a:rPr lang="zh-CN" altLang="zh-CN" b="1" smtClean="0"/>
              <a:t>   </a:t>
            </a:r>
            <a:r>
              <a:rPr lang="en-US" altLang="zh-CN" b="1" smtClean="0"/>
              <a:t> </a:t>
            </a:r>
          </a:p>
          <a:p>
            <a:pPr eaLnBrk="1" hangingPunct="1">
              <a:buFont typeface="Monotype Sorts" pitchFamily="2" charset="2"/>
              <a:buNone/>
            </a:pPr>
            <a:endParaRPr lang="zh-CN" altLang="en-US" b="1" smtClean="0"/>
          </a:p>
        </p:txBody>
      </p:sp>
      <p:sp>
        <p:nvSpPr>
          <p:cNvPr id="66564" name="灯片编号占位符 5"/>
          <p:cNvSpPr>
            <a:spLocks noGrp="1"/>
          </p:cNvSpPr>
          <p:nvPr>
            <p:ph type="sldNum" sz="quarter" idx="12"/>
          </p:nvPr>
        </p:nvSpPr>
        <p:spPr>
          <a:noFill/>
        </p:spPr>
        <p:txBody>
          <a:bodyPr/>
          <a:lstStyle/>
          <a:p>
            <a:fld id="{6701089C-D12F-42F6-A315-46A41DE87DFC}" type="slidenum">
              <a:rPr lang="en-US" altLang="zh-CN" smtClean="0"/>
              <a:t>66</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71563" y="642938"/>
            <a:ext cx="7696200" cy="533400"/>
          </a:xfrm>
        </p:spPr>
        <p:txBody>
          <a:bodyPr/>
          <a:lstStyle/>
          <a:p>
            <a:pPr eaLnBrk="1" hangingPunct="1"/>
            <a:r>
              <a:rPr lang="zh-CN" altLang="en-US" sz="3600" b="1" smtClean="0">
                <a:solidFill>
                  <a:srgbClr val="000000"/>
                </a:solidFill>
              </a:rPr>
              <a:t> </a:t>
            </a:r>
            <a:r>
              <a:rPr lang="en-US" altLang="zh-CN" sz="3600" b="1" smtClean="0">
                <a:solidFill>
                  <a:srgbClr val="000000"/>
                </a:solidFill>
              </a:rPr>
              <a:t>DFA</a:t>
            </a:r>
            <a:r>
              <a:rPr lang="zh-CN" altLang="en-US" sz="3600" b="1" smtClean="0">
                <a:solidFill>
                  <a:srgbClr val="000000"/>
                </a:solidFill>
              </a:rPr>
              <a:t>的最小化算法</a:t>
            </a:r>
            <a:endParaRPr lang="zh-CN" altLang="en-US" sz="3600" b="1" smtClean="0">
              <a:solidFill>
                <a:srgbClr val="000000"/>
              </a:solidFill>
              <a:latin typeface="Arial" panose="020B0604020202020204" pitchFamily="34" charset="0"/>
              <a:cs typeface="Arial" panose="020B0604020202020204" pitchFamily="34" charset="0"/>
            </a:endParaRPr>
          </a:p>
        </p:txBody>
      </p:sp>
      <p:sp>
        <p:nvSpPr>
          <p:cNvPr id="67587" name="Rectangle 3"/>
          <p:cNvSpPr>
            <a:spLocks noGrp="1" noChangeArrowheads="1"/>
          </p:cNvSpPr>
          <p:nvPr>
            <p:ph idx="1"/>
          </p:nvPr>
        </p:nvSpPr>
        <p:spPr>
          <a:xfrm>
            <a:off x="714375" y="1785938"/>
            <a:ext cx="8001000" cy="4357687"/>
          </a:xfrm>
        </p:spPr>
        <p:txBody>
          <a:bodyPr/>
          <a:lstStyle/>
          <a:p>
            <a:pPr eaLnBrk="1" hangingPunct="1">
              <a:lnSpc>
                <a:spcPct val="90000"/>
              </a:lnSpc>
              <a:buFont typeface="Monotype Sorts" pitchFamily="2" charset="2"/>
              <a:buNone/>
            </a:pPr>
            <a:r>
              <a:rPr lang="zh-CN" altLang="zh-CN" sz="3000" b="1" smtClean="0">
                <a:latin typeface="STXinwei" panose="02010800040101010101" pitchFamily="2" charset="-122"/>
                <a:ea typeface="STXinwei" panose="02010800040101010101" pitchFamily="2" charset="-122"/>
              </a:rPr>
              <a:t> </a:t>
            </a:r>
            <a:r>
              <a:rPr lang="en-US" altLang="zh-CN" sz="3000" b="1" smtClean="0">
                <a:latin typeface="STXinwei" panose="02010800040101010101" pitchFamily="2" charset="-122"/>
                <a:ea typeface="STXinwei" panose="02010800040101010101" pitchFamily="2" charset="-122"/>
              </a:rPr>
              <a:t> </a:t>
            </a:r>
            <a:r>
              <a:rPr lang="zh-CN" altLang="en-US" sz="3000" b="1" smtClean="0">
                <a:latin typeface="STXinwei" panose="02010800040101010101" pitchFamily="2" charset="-122"/>
                <a:ea typeface="STXinwei" panose="02010800040101010101" pitchFamily="2" charset="-122"/>
              </a:rPr>
              <a:t>求</a:t>
            </a:r>
            <a:r>
              <a:rPr lang="en-US" altLang="zh-CN" sz="3000" b="1" smtClean="0">
                <a:latin typeface="STXinwei" panose="02010800040101010101" pitchFamily="2" charset="-122"/>
                <a:ea typeface="STXinwei" panose="02010800040101010101" pitchFamily="2" charset="-122"/>
              </a:rPr>
              <a:t>DFA M =（K,∑,f, k</a:t>
            </a:r>
            <a:r>
              <a:rPr lang="en-US" altLang="zh-CN" sz="3000" b="1" baseline="-25000" smtClean="0">
                <a:latin typeface="STXinwei" panose="02010800040101010101" pitchFamily="2" charset="-122"/>
                <a:ea typeface="STXinwei" panose="02010800040101010101" pitchFamily="2" charset="-122"/>
              </a:rPr>
              <a:t>0,</a:t>
            </a:r>
            <a:r>
              <a:rPr lang="en-US" altLang="zh-CN" sz="3000" b="1" smtClean="0">
                <a:latin typeface="STXinwei" panose="02010800040101010101" pitchFamily="2" charset="-122"/>
                <a:ea typeface="STXinwei" panose="02010800040101010101" pitchFamily="2" charset="-122"/>
              </a:rPr>
              <a:t>, k</a:t>
            </a:r>
            <a:r>
              <a:rPr lang="en-US" altLang="zh-CN" sz="3000" b="1" baseline="-25000" smtClean="0">
                <a:latin typeface="STXinwei" panose="02010800040101010101" pitchFamily="2" charset="-122"/>
                <a:ea typeface="STXinwei" panose="02010800040101010101" pitchFamily="2" charset="-122"/>
              </a:rPr>
              <a:t>t</a:t>
            </a:r>
            <a:r>
              <a:rPr lang="en-US" altLang="zh-CN" sz="3000" b="1" smtClean="0">
                <a:latin typeface="STXinwei" panose="02010800040101010101" pitchFamily="2" charset="-122"/>
                <a:ea typeface="STXinwei" panose="02010800040101010101" pitchFamily="2" charset="-122"/>
              </a:rPr>
              <a:t>)</a:t>
            </a:r>
            <a:r>
              <a:rPr lang="zh-CN" altLang="en-US" sz="3000" b="1" smtClean="0">
                <a:latin typeface="STXinwei" panose="02010800040101010101" pitchFamily="2" charset="-122"/>
                <a:ea typeface="STXinwei" panose="02010800040101010101" pitchFamily="2" charset="-122"/>
              </a:rPr>
              <a:t>的最小</a:t>
            </a:r>
            <a:r>
              <a:rPr lang="en-US" altLang="zh-CN" sz="3000" b="1" smtClean="0">
                <a:latin typeface="STXinwei" panose="02010800040101010101" pitchFamily="2" charset="-122"/>
                <a:ea typeface="STXinwei" panose="02010800040101010101" pitchFamily="2" charset="-122"/>
              </a:rPr>
              <a:t>DFA M</a:t>
            </a:r>
            <a:r>
              <a:rPr lang="en-US" altLang="zh-CN" sz="3000" b="1" smtClean="0">
                <a:latin typeface="STXinwei" panose="02010800040101010101" pitchFamily="2" charset="-122"/>
                <a:ea typeface="STXinwei" panose="02010800040101010101" pitchFamily="2" charset="-122"/>
                <a:cs typeface="Tahoma" panose="020B0604030504040204" pitchFamily="34" charset="0"/>
              </a:rPr>
              <a:t>’</a:t>
            </a:r>
            <a:r>
              <a:rPr lang="en-US" altLang="zh-CN" sz="3000" b="1" i="1" smtClean="0">
                <a:latin typeface="STXinwei" panose="02010800040101010101" pitchFamily="2" charset="-122"/>
                <a:ea typeface="STXinwei" panose="02010800040101010101" pitchFamily="2" charset="-122"/>
              </a:rPr>
              <a:t>                                       </a:t>
            </a:r>
          </a:p>
          <a:p>
            <a:pPr eaLnBrk="1" hangingPunct="1">
              <a:lnSpc>
                <a:spcPct val="90000"/>
              </a:lnSpc>
              <a:buFont typeface="Monotype Sorts" pitchFamily="2" charset="2"/>
              <a:buNone/>
            </a:pPr>
            <a:r>
              <a:rPr lang="en-US" altLang="zh-CN" sz="3000" b="1" i="1" smtClean="0">
                <a:latin typeface="STXinwei" panose="02010800040101010101" pitchFamily="2" charset="-122"/>
                <a:ea typeface="STXinwei" panose="02010800040101010101" pitchFamily="2" charset="-122"/>
              </a:rPr>
              <a:t>  </a:t>
            </a:r>
            <a:r>
              <a:rPr lang="en-US" altLang="zh-CN" sz="3000" b="1" smtClean="0">
                <a:solidFill>
                  <a:srgbClr val="FF0000"/>
                </a:solidFill>
                <a:latin typeface="STXinwei" panose="02010800040101010101" pitchFamily="2" charset="-122"/>
                <a:ea typeface="STXinwei" panose="02010800040101010101" pitchFamily="2" charset="-122"/>
              </a:rPr>
              <a:t>(1)</a:t>
            </a:r>
            <a:r>
              <a:rPr lang="zh-CN" altLang="zh-CN" sz="3000" b="1" smtClean="0">
                <a:latin typeface="STXinwei" panose="02010800040101010101" pitchFamily="2" charset="-122"/>
                <a:ea typeface="STXinwei" panose="02010800040101010101" pitchFamily="2" charset="-122"/>
              </a:rPr>
              <a:t>构造状态的一初始划分</a:t>
            </a:r>
            <a:r>
              <a:rPr lang="zh-CN" altLang="zh-CN" sz="3000" b="1" smtClean="0">
                <a:latin typeface="STXinwei" panose="02010800040101010101" pitchFamily="2" charset="-122"/>
                <a:ea typeface="STXinwei" panose="02010800040101010101" pitchFamily="2" charset="-122"/>
                <a:sym typeface="Symbol" panose="05050102010706020507" pitchFamily="18" charset="2"/>
              </a:rPr>
              <a:t>：</a:t>
            </a:r>
            <a:r>
              <a:rPr lang="zh-CN" altLang="en-US" sz="3000" b="1" smtClean="0">
                <a:latin typeface="STXinwei" panose="02010800040101010101" pitchFamily="2" charset="-122"/>
                <a:ea typeface="STXinwei" panose="02010800040101010101" pitchFamily="2" charset="-122"/>
                <a:sym typeface="Symbol" panose="05050102010706020507" pitchFamily="18" charset="2"/>
              </a:rPr>
              <a:t>终态</a:t>
            </a:r>
            <a:r>
              <a:rPr lang="en-US" altLang="zh-CN" sz="3000" b="1" smtClean="0">
                <a:latin typeface="STXinwei" panose="02010800040101010101" pitchFamily="2" charset="-122"/>
                <a:ea typeface="STXinwei" panose="02010800040101010101" pitchFamily="2" charset="-122"/>
              </a:rPr>
              <a:t>k</a:t>
            </a:r>
            <a:r>
              <a:rPr lang="en-US" altLang="zh-CN" sz="3000" b="1" baseline="-25000" smtClean="0">
                <a:latin typeface="STXinwei" panose="02010800040101010101" pitchFamily="2" charset="-122"/>
                <a:ea typeface="STXinwei" panose="02010800040101010101" pitchFamily="2" charset="-122"/>
              </a:rPr>
              <a:t>t</a:t>
            </a:r>
            <a:r>
              <a:rPr lang="zh-CN" altLang="en-US" sz="3000" b="1" smtClean="0">
                <a:latin typeface="STXinwei" panose="02010800040101010101" pitchFamily="2" charset="-122"/>
                <a:ea typeface="STXinwei" panose="02010800040101010101" pitchFamily="2" charset="-122"/>
                <a:sym typeface="Symbol" panose="05050102010706020507" pitchFamily="18" charset="2"/>
              </a:rPr>
              <a:t> 和非终态</a:t>
            </a:r>
            <a:r>
              <a:rPr lang="en-US" altLang="zh-CN" sz="3000" b="1" smtClean="0">
                <a:latin typeface="STXinwei" panose="02010800040101010101" pitchFamily="2" charset="-122"/>
                <a:ea typeface="STXinwei" panose="02010800040101010101" pitchFamily="2" charset="-122"/>
                <a:sym typeface="Symbol" panose="05050102010706020507" pitchFamily="18" charset="2"/>
              </a:rPr>
              <a:t>K- </a:t>
            </a:r>
            <a:r>
              <a:rPr lang="en-US" altLang="zh-CN" sz="3000" b="1" smtClean="0">
                <a:latin typeface="STXinwei" panose="02010800040101010101" pitchFamily="2" charset="-122"/>
                <a:ea typeface="STXinwei" panose="02010800040101010101" pitchFamily="2" charset="-122"/>
              </a:rPr>
              <a:t>k</a:t>
            </a:r>
            <a:r>
              <a:rPr lang="en-US" altLang="zh-CN" sz="3000" b="1" baseline="-25000" smtClean="0">
                <a:latin typeface="STXinwei" panose="02010800040101010101" pitchFamily="2" charset="-122"/>
                <a:ea typeface="STXinwei" panose="02010800040101010101" pitchFamily="2" charset="-122"/>
              </a:rPr>
              <a:t>t</a:t>
            </a:r>
            <a:r>
              <a:rPr lang="zh-CN" altLang="en-US" sz="3000" b="1" smtClean="0">
                <a:latin typeface="STXinwei" panose="02010800040101010101" pitchFamily="2" charset="-122"/>
                <a:ea typeface="STXinwei" panose="02010800040101010101" pitchFamily="2" charset="-122"/>
                <a:sym typeface="Symbol" panose="05050102010706020507" pitchFamily="18" charset="2"/>
              </a:rPr>
              <a:t>两组(</a:t>
            </a:r>
            <a:r>
              <a:rPr lang="en-US" altLang="zh-CN" sz="3000" b="1" smtClean="0">
                <a:latin typeface="STXinwei" panose="02010800040101010101" pitchFamily="2" charset="-122"/>
                <a:ea typeface="STXinwei" panose="02010800040101010101" pitchFamily="2" charset="-122"/>
                <a:sym typeface="Symbol" panose="05050102010706020507" pitchFamily="18" charset="2"/>
              </a:rPr>
              <a:t>group)                              </a:t>
            </a:r>
          </a:p>
          <a:p>
            <a:pPr eaLnBrk="1" hangingPunct="1">
              <a:lnSpc>
                <a:spcPct val="90000"/>
              </a:lnSpc>
              <a:buFont typeface="Monotype Sorts" pitchFamily="2" charset="2"/>
              <a:buNone/>
            </a:pPr>
            <a:r>
              <a:rPr lang="en-US" altLang="zh-CN" sz="3000" b="1" smtClean="0">
                <a:solidFill>
                  <a:srgbClr val="FF0000"/>
                </a:solidFill>
                <a:latin typeface="STXinwei" panose="02010800040101010101" pitchFamily="2" charset="-122"/>
                <a:ea typeface="STXinwei" panose="02010800040101010101" pitchFamily="2" charset="-122"/>
                <a:sym typeface="Symbol" panose="05050102010706020507" pitchFamily="18" charset="2"/>
              </a:rPr>
              <a:t>  (2)</a:t>
            </a:r>
            <a:r>
              <a:rPr lang="zh-CN" altLang="en-US" sz="3000" b="1" smtClean="0">
                <a:latin typeface="STXinwei" panose="02010800040101010101" pitchFamily="2" charset="-122"/>
                <a:ea typeface="STXinwei" panose="02010800040101010101" pitchFamily="2" charset="-122"/>
                <a:sym typeface="Symbol" panose="05050102010706020507" pitchFamily="18" charset="2"/>
              </a:rPr>
              <a:t>对</a:t>
            </a:r>
            <a:r>
              <a:rPr lang="zh-CN" altLang="zh-CN" sz="3000" b="1" smtClean="0">
                <a:latin typeface="STXinwei" panose="02010800040101010101" pitchFamily="2" charset="-122"/>
                <a:ea typeface="STXinwei" panose="02010800040101010101" pitchFamily="2" charset="-122"/>
              </a:rPr>
              <a:t>∏施</a:t>
            </a:r>
            <a:r>
              <a:rPr lang="zh-CN" altLang="en-US" sz="3000" b="1" smtClean="0">
                <a:latin typeface="STXinwei" panose="02010800040101010101" pitchFamily="2" charset="-122"/>
                <a:ea typeface="STXinwei" panose="02010800040101010101" pitchFamily="2" charset="-122"/>
                <a:sym typeface="Symbol" panose="05050102010706020507" pitchFamily="18" charset="2"/>
              </a:rPr>
              <a:t>用过程</a:t>
            </a:r>
            <a:r>
              <a:rPr lang="en-US" altLang="zh-CN" sz="3000" b="1" smtClean="0">
                <a:latin typeface="STXinwei" panose="02010800040101010101" pitchFamily="2" charset="-122"/>
                <a:ea typeface="STXinwei" panose="02010800040101010101" pitchFamily="2" charset="-122"/>
                <a:sym typeface="Symbol" panose="05050102010706020507" pitchFamily="18" charset="2"/>
              </a:rPr>
              <a:t>PP </a:t>
            </a:r>
            <a:r>
              <a:rPr lang="zh-CN" altLang="en-US" sz="3000" b="1" smtClean="0">
                <a:latin typeface="STXinwei" panose="02010800040101010101" pitchFamily="2" charset="-122"/>
                <a:ea typeface="STXinwei" panose="02010800040101010101" pitchFamily="2" charset="-122"/>
                <a:sym typeface="Symbol" panose="05050102010706020507" pitchFamily="18" charset="2"/>
              </a:rPr>
              <a:t>构造新划分</a:t>
            </a:r>
            <a:r>
              <a:rPr lang="zh-CN" altLang="zh-CN" sz="3000" b="1" smtClean="0">
                <a:latin typeface="STXinwei" panose="02010800040101010101" pitchFamily="2" charset="-122"/>
                <a:ea typeface="STXinwei" panose="02010800040101010101" pitchFamily="2" charset="-122"/>
              </a:rPr>
              <a:t>∏</a:t>
            </a:r>
            <a:r>
              <a:rPr lang="en-US" altLang="zh-CN" sz="3000" b="1" baseline="-25000" smtClean="0">
                <a:latin typeface="STXinwei" panose="02010800040101010101" pitchFamily="2" charset="-122"/>
                <a:ea typeface="STXinwei" panose="02010800040101010101" pitchFamily="2" charset="-122"/>
              </a:rPr>
              <a:t>new   </a:t>
            </a:r>
            <a:r>
              <a:rPr lang="zh-CN" altLang="en-US" sz="3000" b="1" smtClean="0">
                <a:latin typeface="STXinwei" panose="02010800040101010101" pitchFamily="2" charset="-122"/>
                <a:ea typeface="STXinwei" panose="02010800040101010101" pitchFamily="2" charset="-122"/>
                <a:sym typeface="Symbol" panose="05050102010706020507" pitchFamily="18" charset="2"/>
              </a:rPr>
              <a:t>   </a:t>
            </a:r>
            <a:endParaRPr lang="en-US" altLang="zh-CN" sz="3000" b="1" smtClean="0">
              <a:latin typeface="STXinwei" panose="02010800040101010101" pitchFamily="2" charset="-122"/>
              <a:ea typeface="STXinwei" panose="02010800040101010101" pitchFamily="2" charset="-122"/>
              <a:sym typeface="Symbol" panose="05050102010706020507" pitchFamily="18" charset="2"/>
            </a:endParaRPr>
          </a:p>
          <a:p>
            <a:pPr eaLnBrk="1" hangingPunct="1">
              <a:lnSpc>
                <a:spcPct val="90000"/>
              </a:lnSpc>
              <a:buFont typeface="Monotype Sorts" pitchFamily="2" charset="2"/>
              <a:buNone/>
            </a:pPr>
            <a:r>
              <a:rPr lang="en-US" altLang="zh-CN" sz="3000" b="1" smtClean="0">
                <a:latin typeface="STXinwei" panose="02010800040101010101" pitchFamily="2" charset="-122"/>
                <a:ea typeface="STXinwei" panose="02010800040101010101" pitchFamily="2" charset="-122"/>
                <a:sym typeface="Symbol" panose="05050102010706020507" pitchFamily="18" charset="2"/>
              </a:rPr>
              <a:t>  </a:t>
            </a:r>
            <a:r>
              <a:rPr lang="en-US" altLang="zh-CN" sz="3000" b="1"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en-US" altLang="zh-CN" sz="3000" b="1" smtClean="0">
                <a:solidFill>
                  <a:srgbClr val="FF0000"/>
                </a:solidFill>
                <a:latin typeface="STXinwei" panose="02010800040101010101" pitchFamily="2" charset="-122"/>
                <a:ea typeface="STXinwei" panose="02010800040101010101" pitchFamily="2" charset="-122"/>
              </a:rPr>
              <a:t>3)</a:t>
            </a:r>
            <a:r>
              <a:rPr lang="zh-CN" altLang="en-US" sz="3000" b="1" smtClean="0">
                <a:latin typeface="STXinwei" panose="02010800040101010101" pitchFamily="2" charset="-122"/>
                <a:ea typeface="STXinwei" panose="02010800040101010101" pitchFamily="2" charset="-122"/>
              </a:rPr>
              <a:t>如</a:t>
            </a:r>
            <a:r>
              <a:rPr lang="zh-CN" altLang="zh-CN" sz="3000" b="1" smtClean="0">
                <a:latin typeface="STXinwei" panose="02010800040101010101" pitchFamily="2" charset="-122"/>
                <a:ea typeface="STXinwei" panose="02010800040101010101" pitchFamily="2" charset="-122"/>
              </a:rPr>
              <a:t>∏</a:t>
            </a:r>
            <a:r>
              <a:rPr lang="en-US" altLang="zh-CN" sz="3000" b="1" baseline="-25000" smtClean="0">
                <a:latin typeface="STXinwei" panose="02010800040101010101" pitchFamily="2" charset="-122"/>
                <a:ea typeface="STXinwei" panose="02010800040101010101" pitchFamily="2" charset="-122"/>
              </a:rPr>
              <a:t>new </a:t>
            </a:r>
            <a:r>
              <a:rPr lang="en-US" altLang="zh-CN" sz="3000" b="1" smtClean="0">
                <a:latin typeface="STXinwei" panose="02010800040101010101" pitchFamily="2" charset="-122"/>
                <a:ea typeface="STXinwei" panose="02010800040101010101" pitchFamily="2" charset="-122"/>
              </a:rPr>
              <a:t> =∏,</a:t>
            </a:r>
            <a:r>
              <a:rPr lang="zh-CN" altLang="en-US" sz="3000" b="1" smtClean="0">
                <a:latin typeface="STXinwei" panose="02010800040101010101" pitchFamily="2" charset="-122"/>
                <a:ea typeface="STXinwei" panose="02010800040101010101" pitchFamily="2" charset="-122"/>
              </a:rPr>
              <a:t>则令 ∏</a:t>
            </a:r>
            <a:r>
              <a:rPr lang="en-US" altLang="zh-CN" sz="3000" b="1" baseline="-25000" smtClean="0">
                <a:latin typeface="STXinwei" panose="02010800040101010101" pitchFamily="2" charset="-122"/>
                <a:ea typeface="STXinwei" panose="02010800040101010101" pitchFamily="2" charset="-122"/>
              </a:rPr>
              <a:t>final</a:t>
            </a:r>
            <a:r>
              <a:rPr lang="en-US" altLang="zh-CN" sz="3000" b="1" smtClean="0">
                <a:latin typeface="STXinwei" panose="02010800040101010101" pitchFamily="2" charset="-122"/>
                <a:ea typeface="STXinwei" panose="02010800040101010101" pitchFamily="2" charset="-122"/>
              </a:rPr>
              <a:t>=∏ </a:t>
            </a:r>
            <a:r>
              <a:rPr lang="zh-CN" altLang="en-US" sz="3000" b="1" smtClean="0">
                <a:latin typeface="STXinwei" panose="02010800040101010101" pitchFamily="2" charset="-122"/>
                <a:ea typeface="STXinwei" panose="02010800040101010101" pitchFamily="2" charset="-122"/>
              </a:rPr>
              <a:t>并继续步骤  </a:t>
            </a:r>
            <a:r>
              <a:rPr lang="zh-CN" altLang="zh-CN" sz="3000" b="1" smtClean="0">
                <a:latin typeface="STXinwei" panose="02010800040101010101" pitchFamily="2" charset="-122"/>
                <a:ea typeface="STXinwei" panose="02010800040101010101" pitchFamily="2" charset="-122"/>
              </a:rPr>
              <a:t>4，</a:t>
            </a:r>
            <a:r>
              <a:rPr lang="zh-CN" altLang="en-US" sz="3000" b="1" smtClean="0">
                <a:latin typeface="STXinwei" panose="02010800040101010101" pitchFamily="2" charset="-122"/>
                <a:ea typeface="STXinwei" panose="02010800040101010101" pitchFamily="2" charset="-122"/>
              </a:rPr>
              <a:t>否则</a:t>
            </a:r>
            <a:r>
              <a:rPr lang="zh-CN" altLang="zh-CN" sz="3000" b="1" smtClean="0">
                <a:latin typeface="STXinwei" panose="02010800040101010101" pitchFamily="2" charset="-122"/>
                <a:ea typeface="STXinwei" panose="02010800040101010101" pitchFamily="2" charset="-122"/>
              </a:rPr>
              <a:t>∏:</a:t>
            </a:r>
            <a:r>
              <a:rPr lang="zh-CN" altLang="en-US" sz="3000" b="1" smtClean="0">
                <a:latin typeface="STXinwei" panose="02010800040101010101" pitchFamily="2" charset="-122"/>
                <a:ea typeface="STXinwei" panose="02010800040101010101" pitchFamily="2" charset="-122"/>
              </a:rPr>
              <a:t>=∏</a:t>
            </a:r>
            <a:r>
              <a:rPr lang="en-US" altLang="zh-CN" sz="3000" b="1" baseline="-25000" smtClean="0">
                <a:latin typeface="STXinwei" panose="02010800040101010101" pitchFamily="2" charset="-122"/>
                <a:ea typeface="STXinwei" panose="02010800040101010101" pitchFamily="2" charset="-122"/>
              </a:rPr>
              <a:t>new</a:t>
            </a:r>
            <a:r>
              <a:rPr lang="zh-CN" altLang="en-US" sz="3000" b="1" smtClean="0">
                <a:latin typeface="STXinwei" panose="02010800040101010101" pitchFamily="2" charset="-122"/>
                <a:ea typeface="STXinwei" panose="02010800040101010101" pitchFamily="2" charset="-122"/>
              </a:rPr>
              <a:t>重复</a:t>
            </a:r>
            <a:r>
              <a:rPr lang="zh-CN" altLang="zh-CN" sz="3000" b="1" smtClean="0">
                <a:latin typeface="STXinwei" panose="02010800040101010101" pitchFamily="2" charset="-122"/>
                <a:ea typeface="STXinwei" panose="02010800040101010101" pitchFamily="2" charset="-122"/>
              </a:rPr>
              <a:t>2 .               </a:t>
            </a:r>
            <a:endParaRPr lang="en-US" altLang="zh-CN" sz="3000" b="1" smtClean="0">
              <a:latin typeface="STXinwei" panose="02010800040101010101" pitchFamily="2" charset="-122"/>
              <a:ea typeface="STXinwei" panose="02010800040101010101" pitchFamily="2" charset="-122"/>
            </a:endParaRPr>
          </a:p>
          <a:p>
            <a:pPr eaLnBrk="1" hangingPunct="1">
              <a:lnSpc>
                <a:spcPct val="90000"/>
              </a:lnSpc>
              <a:buFont typeface="Monotype Sorts" pitchFamily="2" charset="2"/>
              <a:buNone/>
            </a:pPr>
            <a:r>
              <a:rPr lang="en-US" altLang="zh-CN" sz="3000" b="1" smtClean="0">
                <a:latin typeface="STXinwei" panose="02010800040101010101" pitchFamily="2" charset="-122"/>
                <a:ea typeface="STXinwei" panose="02010800040101010101" pitchFamily="2" charset="-122"/>
              </a:rPr>
              <a:t>  </a:t>
            </a:r>
            <a:r>
              <a:rPr lang="en-US" altLang="zh-CN" sz="3000" b="1" smtClean="0">
                <a:solidFill>
                  <a:srgbClr val="FF0000"/>
                </a:solidFill>
                <a:latin typeface="STXinwei" panose="02010800040101010101" pitchFamily="2" charset="-122"/>
                <a:ea typeface="STXinwei" panose="02010800040101010101" pitchFamily="2" charset="-122"/>
              </a:rPr>
              <a:t>(</a:t>
            </a:r>
            <a:r>
              <a:rPr lang="zh-CN" altLang="zh-CN" sz="3000" b="1" smtClean="0">
                <a:solidFill>
                  <a:srgbClr val="FF0000"/>
                </a:solidFill>
                <a:latin typeface="STXinwei" panose="02010800040101010101" pitchFamily="2" charset="-122"/>
                <a:ea typeface="STXinwei" panose="02010800040101010101" pitchFamily="2" charset="-122"/>
              </a:rPr>
              <a:t>4</a:t>
            </a:r>
            <a:r>
              <a:rPr lang="en-US" altLang="zh-CN" sz="3000" b="1" smtClean="0">
                <a:solidFill>
                  <a:srgbClr val="FF0000"/>
                </a:solidFill>
                <a:latin typeface="STXinwei" panose="02010800040101010101" pitchFamily="2" charset="-122"/>
                <a:ea typeface="STXinwei" panose="02010800040101010101" pitchFamily="2" charset="-122"/>
              </a:rPr>
              <a:t>)</a:t>
            </a:r>
            <a:r>
              <a:rPr lang="zh-CN" altLang="zh-CN" sz="3000" b="1" smtClean="0">
                <a:latin typeface="STXinwei" panose="02010800040101010101" pitchFamily="2" charset="-122"/>
                <a:ea typeface="STXinwei" panose="02010800040101010101" pitchFamily="2" charset="-122"/>
              </a:rPr>
              <a:t>为</a:t>
            </a:r>
            <a:r>
              <a:rPr lang="zh-CN" altLang="en-US" sz="3000" b="1" smtClean="0">
                <a:latin typeface="STXinwei" panose="02010800040101010101" pitchFamily="2" charset="-122"/>
                <a:ea typeface="STXinwei" panose="02010800040101010101" pitchFamily="2" charset="-122"/>
              </a:rPr>
              <a:t>∏</a:t>
            </a:r>
            <a:r>
              <a:rPr lang="en-US" altLang="zh-CN" sz="3000" b="1" baseline="-25000" smtClean="0">
                <a:latin typeface="STXinwei" panose="02010800040101010101" pitchFamily="2" charset="-122"/>
                <a:ea typeface="STXinwei" panose="02010800040101010101" pitchFamily="2" charset="-122"/>
              </a:rPr>
              <a:t>final</a:t>
            </a:r>
            <a:r>
              <a:rPr lang="zh-CN" altLang="en-US" sz="3000" b="1" smtClean="0">
                <a:latin typeface="STXinwei" panose="02010800040101010101" pitchFamily="2" charset="-122"/>
                <a:ea typeface="STXinwei" panose="02010800040101010101" pitchFamily="2" charset="-122"/>
              </a:rPr>
              <a:t>中的每一组选一代表，这些代表构成</a:t>
            </a:r>
            <a:r>
              <a:rPr lang="en-US" altLang="zh-CN" sz="3000" b="1" smtClean="0">
                <a:latin typeface="STXinwei" panose="02010800040101010101" pitchFamily="2" charset="-122"/>
                <a:ea typeface="STXinwei" panose="02010800040101010101" pitchFamily="2" charset="-122"/>
              </a:rPr>
              <a:t>M</a:t>
            </a:r>
            <a:r>
              <a:rPr lang="en-US" altLang="zh-CN" sz="3000" b="1" smtClean="0">
                <a:latin typeface="Tahoma" panose="020B0604030504040204" pitchFamily="34" charset="0"/>
                <a:cs typeface="Tahoma" panose="020B0604030504040204" pitchFamily="34" charset="0"/>
              </a:rPr>
              <a:t>’</a:t>
            </a:r>
            <a:r>
              <a:rPr lang="zh-CN" altLang="en-US" sz="3000" b="1" smtClean="0">
                <a:latin typeface="STXinwei" panose="02010800040101010101" pitchFamily="2" charset="-122"/>
                <a:ea typeface="STXinwei" panose="02010800040101010101" pitchFamily="2" charset="-122"/>
              </a:rPr>
              <a:t>的状态。若</a:t>
            </a:r>
            <a:r>
              <a:rPr lang="en-US" altLang="zh-CN" sz="3000" b="1" smtClean="0">
                <a:latin typeface="STXinwei" panose="02010800040101010101" pitchFamily="2" charset="-122"/>
                <a:ea typeface="STXinwei" panose="02010800040101010101" pitchFamily="2" charset="-122"/>
              </a:rPr>
              <a:t>k</a:t>
            </a:r>
            <a:r>
              <a:rPr lang="zh-CN" altLang="en-US" sz="3000" b="1" smtClean="0">
                <a:latin typeface="STXinwei" panose="02010800040101010101" pitchFamily="2" charset="-122"/>
                <a:ea typeface="STXinwei" panose="02010800040101010101" pitchFamily="2" charset="-122"/>
              </a:rPr>
              <a:t>是一代表且</a:t>
            </a:r>
            <a:r>
              <a:rPr lang="en-US" altLang="en-US" sz="3000" b="1" smtClean="0">
                <a:latin typeface="STXinwei" panose="02010800040101010101" pitchFamily="2" charset="-122"/>
                <a:ea typeface="STXinwei" panose="02010800040101010101" pitchFamily="2" charset="-122"/>
              </a:rPr>
              <a:t>f(k,a)=t,</a:t>
            </a:r>
            <a:r>
              <a:rPr lang="zh-CN" altLang="en-US" sz="3000" b="1" smtClean="0">
                <a:latin typeface="STXinwei" panose="02010800040101010101" pitchFamily="2" charset="-122"/>
                <a:ea typeface="STXinwei" panose="02010800040101010101" pitchFamily="2" charset="-122"/>
              </a:rPr>
              <a:t>令</a:t>
            </a:r>
            <a:r>
              <a:rPr lang="en-US" altLang="en-US" sz="3000" b="1" smtClean="0">
                <a:latin typeface="STXinwei" panose="02010800040101010101" pitchFamily="2" charset="-122"/>
                <a:ea typeface="STXinwei" panose="02010800040101010101" pitchFamily="2" charset="-122"/>
              </a:rPr>
              <a:t>r</a:t>
            </a:r>
            <a:r>
              <a:rPr lang="zh-CN" altLang="en-US" sz="3000" b="1" smtClean="0">
                <a:latin typeface="STXinwei" panose="02010800040101010101" pitchFamily="2" charset="-122"/>
                <a:ea typeface="STXinwei" panose="02010800040101010101" pitchFamily="2" charset="-122"/>
              </a:rPr>
              <a:t>是</a:t>
            </a:r>
            <a:r>
              <a:rPr lang="en-US" altLang="en-US" sz="3000" b="1" smtClean="0">
                <a:latin typeface="STXinwei" panose="02010800040101010101" pitchFamily="2" charset="-122"/>
                <a:ea typeface="STXinwei" panose="02010800040101010101" pitchFamily="2" charset="-122"/>
              </a:rPr>
              <a:t>t</a:t>
            </a:r>
            <a:r>
              <a:rPr lang="zh-CN" altLang="zh-CN" sz="3000" b="1" smtClean="0">
                <a:latin typeface="STXinwei" panose="02010800040101010101" pitchFamily="2" charset="-122"/>
                <a:ea typeface="STXinwei" panose="02010800040101010101" pitchFamily="2" charset="-122"/>
              </a:rPr>
              <a:t>组的</a:t>
            </a:r>
            <a:r>
              <a:rPr lang="zh-CN" altLang="en-US" sz="3000" b="1" smtClean="0">
                <a:latin typeface="STXinwei" panose="02010800040101010101" pitchFamily="2" charset="-122"/>
                <a:ea typeface="STXinwei" panose="02010800040101010101" pitchFamily="2" charset="-122"/>
              </a:rPr>
              <a:t>代表，则</a:t>
            </a:r>
            <a:r>
              <a:rPr lang="en-US" altLang="zh-CN" sz="3000" b="1" smtClean="0">
                <a:latin typeface="STXinwei" panose="02010800040101010101" pitchFamily="2" charset="-122"/>
                <a:ea typeface="STXinwei" panose="02010800040101010101" pitchFamily="2" charset="-122"/>
              </a:rPr>
              <a:t>M</a:t>
            </a:r>
            <a:r>
              <a:rPr lang="en-US" altLang="zh-CN" sz="3000" b="1" smtClean="0">
                <a:latin typeface="Tahoma" panose="020B0604030504040204" pitchFamily="34" charset="0"/>
                <a:cs typeface="Tahoma" panose="020B0604030504040204" pitchFamily="34" charset="0"/>
              </a:rPr>
              <a:t>’</a:t>
            </a:r>
            <a:r>
              <a:rPr lang="zh-CN" altLang="en-US" sz="3000" b="1" smtClean="0">
                <a:latin typeface="STXinwei" panose="02010800040101010101" pitchFamily="2" charset="-122"/>
                <a:ea typeface="STXinwei" panose="02010800040101010101" pitchFamily="2" charset="-122"/>
              </a:rPr>
              <a:t>中有一转换</a:t>
            </a:r>
            <a:r>
              <a:rPr lang="en-US" altLang="zh-CN" sz="3000" b="1" smtClean="0">
                <a:latin typeface="STXinwei" panose="02010800040101010101" pitchFamily="2" charset="-122"/>
                <a:ea typeface="STXinwei" panose="02010800040101010101" pitchFamily="2" charset="-122"/>
              </a:rPr>
              <a:t>f</a:t>
            </a:r>
            <a:r>
              <a:rPr lang="en-US" altLang="zh-CN" sz="3000" b="1" smtClean="0">
                <a:latin typeface="Tahoma" panose="020B0604030504040204" pitchFamily="34" charset="0"/>
                <a:cs typeface="Tahoma" panose="020B0604030504040204" pitchFamily="34" charset="0"/>
              </a:rPr>
              <a:t>’</a:t>
            </a:r>
            <a:r>
              <a:rPr lang="en-US" altLang="en-US" sz="3000" b="1" smtClean="0">
                <a:latin typeface="STXinwei" panose="02010800040101010101" pitchFamily="2" charset="-122"/>
                <a:ea typeface="STXinwei" panose="02010800040101010101" pitchFamily="2" charset="-122"/>
              </a:rPr>
              <a:t>(k,a)=r</a:t>
            </a:r>
          </a:p>
          <a:p>
            <a:pPr eaLnBrk="1" hangingPunct="1">
              <a:lnSpc>
                <a:spcPct val="90000"/>
              </a:lnSpc>
              <a:buFont typeface="Monotype Sorts" pitchFamily="2" charset="2"/>
              <a:buNone/>
            </a:pPr>
            <a:endParaRPr lang="zh-CN" altLang="en-US" sz="3000" b="1" i="1" smtClean="0">
              <a:latin typeface="STXinwei" panose="02010800040101010101" pitchFamily="2" charset="-122"/>
              <a:ea typeface="STXinwei" panose="02010800040101010101" pitchFamily="2" charset="-122"/>
              <a:sym typeface="Symbol" panose="05050102010706020507" pitchFamily="18" charset="2"/>
            </a:endParaRPr>
          </a:p>
        </p:txBody>
      </p:sp>
      <p:sp>
        <p:nvSpPr>
          <p:cNvPr id="67588" name="灯片编号占位符 5"/>
          <p:cNvSpPr>
            <a:spLocks noGrp="1"/>
          </p:cNvSpPr>
          <p:nvPr>
            <p:ph type="sldNum" sz="quarter" idx="12"/>
          </p:nvPr>
        </p:nvSpPr>
        <p:spPr>
          <a:noFill/>
        </p:spPr>
        <p:txBody>
          <a:bodyPr/>
          <a:lstStyle/>
          <a:p>
            <a:fld id="{135F8E89-9A3C-480D-B341-8CCC96476324}" type="slidenum">
              <a:rPr lang="en-US" altLang="zh-CN" smtClean="0"/>
              <a:t>67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en-US" smtClean="0"/>
          </a:p>
        </p:txBody>
      </p:sp>
      <p:sp>
        <p:nvSpPr>
          <p:cNvPr id="68611" name="Rectangle 3"/>
          <p:cNvSpPr>
            <a:spLocks noGrp="1" noChangeArrowheads="1"/>
          </p:cNvSpPr>
          <p:nvPr>
            <p:ph idx="1"/>
          </p:nvPr>
        </p:nvSpPr>
        <p:spPr/>
        <p:txBody>
          <a:bodyPr/>
          <a:lstStyle/>
          <a:p>
            <a:pPr eaLnBrk="1" hangingPunct="1">
              <a:lnSpc>
                <a:spcPct val="90000"/>
              </a:lnSpc>
              <a:buFont typeface="Monotype Sorts" pitchFamily="2" charset="2"/>
              <a:buNone/>
            </a:pPr>
            <a:r>
              <a:rPr lang="zh-CN" altLang="zh-CN" sz="3000" b="1" smtClean="0">
                <a:latin typeface="STXinwei" panose="02010800040101010101" pitchFamily="2" charset="-122"/>
                <a:ea typeface="STXinwei" panose="02010800040101010101" pitchFamily="2" charset="-122"/>
              </a:rPr>
              <a:t> </a:t>
            </a:r>
            <a:r>
              <a:rPr lang="en-US" altLang="zh-CN" sz="3000" b="1" smtClean="0">
                <a:latin typeface="STXinwei" panose="02010800040101010101" pitchFamily="2" charset="-122"/>
                <a:ea typeface="STXinwei" panose="02010800040101010101" pitchFamily="2" charset="-122"/>
              </a:rPr>
              <a:t>M</a:t>
            </a:r>
            <a:r>
              <a:rPr lang="en-US" altLang="zh-CN" sz="3000" b="1" smtClean="0">
                <a:latin typeface="Tahoma" panose="020B0604030504040204" pitchFamily="34" charset="0"/>
                <a:cs typeface="Tahoma" panose="020B0604030504040204" pitchFamily="34" charset="0"/>
              </a:rPr>
              <a:t>’</a:t>
            </a:r>
            <a:r>
              <a:rPr lang="zh-CN" altLang="en-US" sz="3000" b="1" smtClean="0">
                <a:latin typeface="STXinwei" panose="02010800040101010101" pitchFamily="2" charset="-122"/>
                <a:ea typeface="STXinwei" panose="02010800040101010101" pitchFamily="2" charset="-122"/>
              </a:rPr>
              <a:t>的开始状态是含有初态</a:t>
            </a:r>
            <a:r>
              <a:rPr lang="en-US" altLang="zh-CN" sz="3000" b="1" smtClean="0">
                <a:latin typeface="STXinwei" panose="02010800040101010101" pitchFamily="2" charset="-122"/>
                <a:ea typeface="STXinwei" panose="02010800040101010101" pitchFamily="2" charset="-122"/>
              </a:rPr>
              <a:t>S</a:t>
            </a:r>
            <a:r>
              <a:rPr lang="en-US" altLang="zh-CN" sz="3000" b="1" baseline="-25000" smtClean="0">
                <a:latin typeface="STXinwei" panose="02010800040101010101" pitchFamily="2" charset="-122"/>
                <a:ea typeface="STXinwei" panose="02010800040101010101" pitchFamily="2" charset="-122"/>
              </a:rPr>
              <a:t>0</a:t>
            </a:r>
            <a:r>
              <a:rPr lang="zh-CN" altLang="en-US" sz="3000" b="1" smtClean="0">
                <a:latin typeface="STXinwei" panose="02010800040101010101" pitchFamily="2" charset="-122"/>
                <a:ea typeface="STXinwei" panose="02010800040101010101" pitchFamily="2" charset="-122"/>
              </a:rPr>
              <a:t>的那组的代表</a:t>
            </a:r>
            <a:endParaRPr lang="en-US" altLang="zh-CN" sz="3000" b="1" smtClean="0">
              <a:latin typeface="STXinwei" panose="02010800040101010101" pitchFamily="2" charset="-122"/>
              <a:ea typeface="STXinwei" panose="02010800040101010101" pitchFamily="2" charset="-122"/>
            </a:endParaRPr>
          </a:p>
          <a:p>
            <a:pPr eaLnBrk="1" hangingPunct="1">
              <a:lnSpc>
                <a:spcPct val="90000"/>
              </a:lnSpc>
              <a:buFont typeface="Monotype Sorts" pitchFamily="2" charset="2"/>
              <a:buNone/>
            </a:pPr>
            <a:r>
              <a:rPr lang="zh-CN" altLang="en-US" sz="3000" b="1" smtClean="0">
                <a:latin typeface="STXinwei" panose="02010800040101010101" pitchFamily="2" charset="-122"/>
                <a:ea typeface="STXinwei" panose="02010800040101010101" pitchFamily="2" charset="-122"/>
              </a:rPr>
              <a:t> </a:t>
            </a:r>
            <a:r>
              <a:rPr lang="en-US" altLang="zh-CN" sz="3000" b="1" smtClean="0">
                <a:latin typeface="STXinwei" panose="02010800040101010101" pitchFamily="2" charset="-122"/>
                <a:ea typeface="STXinwei" panose="02010800040101010101" pitchFamily="2" charset="-122"/>
              </a:rPr>
              <a:t>M</a:t>
            </a:r>
            <a:r>
              <a:rPr lang="en-US" altLang="zh-CN" sz="3000" b="1" smtClean="0">
                <a:latin typeface="Tahoma" panose="020B0604030504040204" pitchFamily="34" charset="0"/>
                <a:cs typeface="Tahoma" panose="020B0604030504040204" pitchFamily="34" charset="0"/>
              </a:rPr>
              <a:t>’</a:t>
            </a:r>
            <a:r>
              <a:rPr lang="zh-CN" altLang="en-US" sz="3000" b="1" smtClean="0">
                <a:latin typeface="STXinwei" panose="02010800040101010101" pitchFamily="2" charset="-122"/>
                <a:ea typeface="STXinwei" panose="02010800040101010101" pitchFamily="2" charset="-122"/>
              </a:rPr>
              <a:t>的终态是含有终态</a:t>
            </a:r>
            <a:r>
              <a:rPr lang="en-US" altLang="zh-CN" sz="3000" b="1" smtClean="0">
                <a:latin typeface="STXinwei" panose="02010800040101010101" pitchFamily="2" charset="-122"/>
                <a:ea typeface="STXinwei" panose="02010800040101010101" pitchFamily="2" charset="-122"/>
              </a:rPr>
              <a:t>S</a:t>
            </a:r>
            <a:r>
              <a:rPr lang="en-US" altLang="zh-CN" sz="3000" b="1" baseline="-25000" smtClean="0">
                <a:latin typeface="STXinwei" panose="02010800040101010101" pitchFamily="2" charset="-122"/>
                <a:ea typeface="STXinwei" panose="02010800040101010101" pitchFamily="2" charset="-122"/>
              </a:rPr>
              <a:t>t</a:t>
            </a:r>
            <a:r>
              <a:rPr lang="zh-CN" altLang="en-US" sz="3000" b="1" smtClean="0">
                <a:latin typeface="STXinwei" panose="02010800040101010101" pitchFamily="2" charset="-122"/>
                <a:ea typeface="STXinwei" panose="02010800040101010101" pitchFamily="2" charset="-122"/>
              </a:rPr>
              <a:t>的那组的代表       </a:t>
            </a:r>
          </a:p>
          <a:p>
            <a:pPr eaLnBrk="1" hangingPunct="1">
              <a:lnSpc>
                <a:spcPct val="90000"/>
              </a:lnSpc>
              <a:buFont typeface="Monotype Sorts" pitchFamily="2" charset="2"/>
              <a:buNone/>
            </a:pPr>
            <a:r>
              <a:rPr lang="en-US" altLang="zh-CN" sz="3000" b="1" smtClean="0">
                <a:solidFill>
                  <a:srgbClr val="FF0000"/>
                </a:solidFill>
                <a:latin typeface="STXinwei" panose="02010800040101010101" pitchFamily="2" charset="-122"/>
                <a:ea typeface="STXinwei" panose="02010800040101010101" pitchFamily="2" charset="-122"/>
              </a:rPr>
              <a:t>(</a:t>
            </a:r>
            <a:r>
              <a:rPr lang="zh-CN" altLang="en-US" sz="3000" b="1" smtClean="0">
                <a:solidFill>
                  <a:srgbClr val="FF0000"/>
                </a:solidFill>
                <a:latin typeface="STXinwei" panose="02010800040101010101" pitchFamily="2" charset="-122"/>
                <a:ea typeface="STXinwei" panose="02010800040101010101" pitchFamily="2" charset="-122"/>
              </a:rPr>
              <a:t>5</a:t>
            </a:r>
            <a:r>
              <a:rPr lang="en-US" altLang="zh-CN" sz="3000" b="1" smtClean="0">
                <a:solidFill>
                  <a:srgbClr val="FF0000"/>
                </a:solidFill>
                <a:latin typeface="STXinwei" panose="02010800040101010101" pitchFamily="2" charset="-122"/>
                <a:ea typeface="STXinwei" panose="02010800040101010101" pitchFamily="2" charset="-122"/>
              </a:rPr>
              <a:t>)</a:t>
            </a:r>
            <a:r>
              <a:rPr lang="zh-CN" altLang="en-US" sz="3000" b="1" smtClean="0">
                <a:latin typeface="STXinwei" panose="02010800040101010101" pitchFamily="2" charset="-122"/>
                <a:ea typeface="STXinwei" panose="02010800040101010101" pitchFamily="2" charset="-122"/>
              </a:rPr>
              <a:t>去掉</a:t>
            </a:r>
            <a:r>
              <a:rPr lang="en-US" altLang="zh-CN" sz="3000" b="1" smtClean="0">
                <a:latin typeface="STXinwei" panose="02010800040101010101" pitchFamily="2" charset="-122"/>
                <a:ea typeface="STXinwei" panose="02010800040101010101" pitchFamily="2" charset="-122"/>
              </a:rPr>
              <a:t>M</a:t>
            </a:r>
            <a:r>
              <a:rPr lang="en-US" altLang="zh-CN" sz="3000" b="1" smtClean="0">
                <a:latin typeface="Tahoma" panose="020B0604030504040204" pitchFamily="34" charset="0"/>
                <a:cs typeface="Tahoma" panose="020B0604030504040204" pitchFamily="34" charset="0"/>
              </a:rPr>
              <a:t>’</a:t>
            </a:r>
            <a:r>
              <a:rPr lang="zh-CN" altLang="en-US" sz="3000" b="1" smtClean="0">
                <a:latin typeface="STXinwei" panose="02010800040101010101" pitchFamily="2" charset="-122"/>
                <a:ea typeface="STXinwei" panose="02010800040101010101" pitchFamily="2" charset="-122"/>
              </a:rPr>
              <a:t>中的死状态</a:t>
            </a:r>
            <a:r>
              <a:rPr lang="zh-CN" altLang="zh-CN" sz="3000" b="1" smtClean="0">
                <a:latin typeface="STXinwei" panose="02010800040101010101" pitchFamily="2" charset="-122"/>
                <a:ea typeface="STXinwei" panose="02010800040101010101" pitchFamily="2" charset="-122"/>
              </a:rPr>
              <a:t>.</a:t>
            </a:r>
          </a:p>
        </p:txBody>
      </p:sp>
      <p:sp>
        <p:nvSpPr>
          <p:cNvPr id="68612" name="灯片编号占位符 5"/>
          <p:cNvSpPr>
            <a:spLocks noGrp="1"/>
          </p:cNvSpPr>
          <p:nvPr>
            <p:ph type="sldNum" sz="quarter" idx="12"/>
          </p:nvPr>
        </p:nvSpPr>
        <p:spPr>
          <a:noFill/>
        </p:spPr>
        <p:txBody>
          <a:bodyPr/>
          <a:lstStyle/>
          <a:p>
            <a:fld id="{B56F33FA-19B6-4987-A9C3-086B01D169D5}" type="slidenum">
              <a:rPr lang="en-US" altLang="zh-CN" smtClean="0"/>
              <a:t>68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66800" y="457200"/>
            <a:ext cx="7696200" cy="838200"/>
          </a:xfrm>
        </p:spPr>
        <p:txBody>
          <a:bodyPr/>
          <a:lstStyle/>
          <a:p>
            <a:pPr eaLnBrk="1" hangingPunct="1"/>
            <a:r>
              <a:rPr lang="zh-CN" altLang="en-US" sz="3200" b="1" smtClean="0">
                <a:latin typeface="SimSun" panose="02010600030101010101" pitchFamily="2" charset="-122"/>
                <a:sym typeface="Symbol" panose="05050102010706020507" pitchFamily="18" charset="2"/>
              </a:rPr>
              <a:t>过程</a:t>
            </a:r>
            <a:r>
              <a:rPr lang="en-US" altLang="zh-CN" sz="3200" b="1" smtClean="0">
                <a:latin typeface="SimSun" panose="02010600030101010101" pitchFamily="2" charset="-122"/>
                <a:sym typeface="Symbol" panose="05050102010706020507" pitchFamily="18" charset="2"/>
              </a:rPr>
              <a:t>PP</a:t>
            </a:r>
            <a:r>
              <a:rPr lang="en-US" altLang="zh-CN" sz="3200" smtClean="0">
                <a:latin typeface="SimSun" panose="02010600030101010101" pitchFamily="2" charset="-122"/>
                <a:sym typeface="Symbol" panose="05050102010706020507" pitchFamily="18" charset="2"/>
              </a:rPr>
              <a:t> </a:t>
            </a:r>
            <a:r>
              <a:rPr lang="en-US" altLang="zh-CN" sz="3200" smtClean="0"/>
              <a:t>:  </a:t>
            </a:r>
            <a:r>
              <a:rPr lang="en-US" altLang="zh-CN" sz="3200" smtClean="0">
                <a:latin typeface="SimSun" panose="02010600030101010101" pitchFamily="2" charset="-122"/>
              </a:rPr>
              <a:t>Construction of ∏</a:t>
            </a:r>
            <a:r>
              <a:rPr lang="en-US" altLang="zh-CN" sz="3200" baseline="-25000" smtClean="0">
                <a:latin typeface="SimSun" panose="02010600030101010101" pitchFamily="2" charset="-122"/>
              </a:rPr>
              <a:t>new</a:t>
            </a:r>
          </a:p>
        </p:txBody>
      </p:sp>
      <p:sp>
        <p:nvSpPr>
          <p:cNvPr id="69635" name="Rectangle 3"/>
          <p:cNvSpPr>
            <a:spLocks noGrp="1" noChangeArrowheads="1"/>
          </p:cNvSpPr>
          <p:nvPr>
            <p:ph idx="1"/>
          </p:nvPr>
        </p:nvSpPr>
        <p:spPr>
          <a:xfrm>
            <a:off x="990600" y="1524000"/>
            <a:ext cx="7772400" cy="4648200"/>
          </a:xfrm>
        </p:spPr>
        <p:txBody>
          <a:bodyPr/>
          <a:lstStyle/>
          <a:p>
            <a:pPr lvl="1" algn="just" eaLnBrk="1" hangingPunct="1">
              <a:lnSpc>
                <a:spcPct val="90000"/>
              </a:lnSpc>
            </a:pPr>
            <a:r>
              <a:rPr lang="en-US" altLang="zh-CN" sz="2400" b="1" dirty="0" smtClean="0">
                <a:latin typeface="Letter Gothic" pitchFamily="49" charset="0"/>
              </a:rPr>
              <a:t>For</a:t>
            </a:r>
            <a:r>
              <a:rPr lang="en-US" altLang="zh-CN" sz="2400" dirty="0" smtClean="0">
                <a:latin typeface="Letter Gothic" pitchFamily="49" charset="0"/>
              </a:rPr>
              <a:t> each group G of ∏ </a:t>
            </a:r>
            <a:r>
              <a:rPr lang="en-US" altLang="zh-CN" sz="2400" b="1" dirty="0" smtClean="0">
                <a:latin typeface="Letter Gothic" pitchFamily="49" charset="0"/>
              </a:rPr>
              <a:t>do</a:t>
            </a:r>
          </a:p>
          <a:p>
            <a:pPr lvl="1" algn="just" eaLnBrk="1" hangingPunct="1">
              <a:lnSpc>
                <a:spcPct val="90000"/>
              </a:lnSpc>
            </a:pPr>
            <a:r>
              <a:rPr lang="en-US" altLang="zh-CN" sz="2400" b="1" dirty="0" smtClean="0">
                <a:latin typeface="Letter Gothic" pitchFamily="49" charset="0"/>
              </a:rPr>
              <a:t> begin</a:t>
            </a:r>
            <a:r>
              <a:rPr lang="en-US" altLang="zh-CN" sz="2400" dirty="0" smtClean="0">
                <a:latin typeface="Letter Gothic" pitchFamily="49" charset="0"/>
              </a:rPr>
              <a:t>         </a:t>
            </a:r>
          </a:p>
          <a:p>
            <a:pPr lvl="1" algn="just" eaLnBrk="1" hangingPunct="1">
              <a:lnSpc>
                <a:spcPct val="90000"/>
              </a:lnSpc>
            </a:pPr>
            <a:r>
              <a:rPr lang="en-US" altLang="zh-CN" sz="2400" b="1" dirty="0" smtClean="0">
                <a:latin typeface="Letter Gothic" pitchFamily="49" charset="0"/>
              </a:rPr>
              <a:t>1.</a:t>
            </a:r>
            <a:r>
              <a:rPr lang="en-US" altLang="zh-CN" sz="2400" dirty="0" smtClean="0">
                <a:latin typeface="Letter Gothic" pitchFamily="49" charset="0"/>
              </a:rPr>
              <a:t>Partiton G into subgroups such that two states S and T of G are in the same subgroups if and only if for all input symbols a, states S and T have transitions on a to states in the same group of ∏;/*at worst, a state will be in a subgroup by itself*/</a:t>
            </a:r>
          </a:p>
          <a:p>
            <a:pPr lvl="1" algn="just" eaLnBrk="1" hangingPunct="1">
              <a:lnSpc>
                <a:spcPct val="90000"/>
              </a:lnSpc>
            </a:pPr>
            <a:r>
              <a:rPr lang="en-US" altLang="zh-CN" sz="2400" b="1" dirty="0" smtClean="0">
                <a:latin typeface="Letter Gothic" pitchFamily="49" charset="0"/>
              </a:rPr>
              <a:t>2.</a:t>
            </a:r>
            <a:r>
              <a:rPr lang="en-US" altLang="zh-CN" sz="2400" dirty="0" smtClean="0">
                <a:latin typeface="Letter Gothic" pitchFamily="49" charset="0"/>
              </a:rPr>
              <a:t>replace G in ∏</a:t>
            </a:r>
            <a:r>
              <a:rPr lang="en-US" altLang="zh-CN" sz="2400" baseline="-25000" dirty="0" smtClean="0">
                <a:latin typeface="Letter Gothic" pitchFamily="49" charset="0"/>
              </a:rPr>
              <a:t>new</a:t>
            </a:r>
            <a:r>
              <a:rPr lang="en-US" altLang="zh-CN" sz="2400" dirty="0" smtClean="0">
                <a:latin typeface="Letter Gothic" pitchFamily="49" charset="0"/>
              </a:rPr>
              <a:t> by the set of all subgroups formed</a:t>
            </a:r>
          </a:p>
          <a:p>
            <a:pPr lvl="1" algn="just" eaLnBrk="1" hangingPunct="1">
              <a:lnSpc>
                <a:spcPct val="90000"/>
              </a:lnSpc>
            </a:pPr>
            <a:r>
              <a:rPr lang="en-US" altLang="zh-CN" sz="2400" dirty="0" smtClean="0">
                <a:latin typeface="Letter Gothic" pitchFamily="49" charset="0"/>
              </a:rPr>
              <a:t> </a:t>
            </a:r>
            <a:r>
              <a:rPr lang="en-US" altLang="zh-CN" sz="2400" b="1" dirty="0" smtClean="0">
                <a:latin typeface="Letter Gothic" pitchFamily="49" charset="0"/>
              </a:rPr>
              <a:t>end</a:t>
            </a:r>
            <a:r>
              <a:rPr lang="en-US" altLang="zh-CN" sz="2400" dirty="0" smtClean="0">
                <a:latin typeface="Letter Gothic" pitchFamily="49" charset="0"/>
              </a:rPr>
              <a:t>						 </a:t>
            </a:r>
            <a:endParaRPr lang="zh-CN" altLang="en-US" sz="2400" dirty="0" smtClean="0">
              <a:latin typeface="Letter Gothic" pitchFamily="49" charset="0"/>
            </a:endParaRPr>
          </a:p>
        </p:txBody>
      </p:sp>
      <p:sp>
        <p:nvSpPr>
          <p:cNvPr id="69636" name="灯片编号占位符 5"/>
          <p:cNvSpPr>
            <a:spLocks noGrp="1"/>
          </p:cNvSpPr>
          <p:nvPr>
            <p:ph type="sldNum" sz="quarter" idx="12"/>
          </p:nvPr>
        </p:nvSpPr>
        <p:spPr>
          <a:noFill/>
        </p:spPr>
        <p:txBody>
          <a:bodyPr/>
          <a:lstStyle/>
          <a:p>
            <a:fld id="{0FF6FA2F-8BD6-4D5B-B765-111330B16B75}" type="slidenum">
              <a:rPr lang="en-US" altLang="zh-CN" smtClean="0"/>
              <a:t>69</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a:noFill/>
        </p:spPr>
        <p:txBody>
          <a:bodyPr/>
          <a:lstStyle/>
          <a:p>
            <a:fld id="{8FA083A0-94EA-48FA-9107-C65DCD6DD509}" type="slidenum">
              <a:rPr lang="zh-CN" altLang="en-US" smtClean="0"/>
              <a:t>7</a:t>
            </a:fld>
            <a:endParaRPr lang="en-US" altLang="zh-CN" smtClean="0"/>
          </a:p>
        </p:txBody>
      </p:sp>
      <p:graphicFrame>
        <p:nvGraphicFramePr>
          <p:cNvPr id="1026" name="Object 2"/>
          <p:cNvGraphicFramePr>
            <a:graphicFrameLocks noChangeAspect="1"/>
          </p:cNvGraphicFramePr>
          <p:nvPr/>
        </p:nvGraphicFramePr>
        <p:xfrm>
          <a:off x="395536" y="0"/>
          <a:ext cx="8458200" cy="6073775"/>
        </p:xfrm>
        <a:graphic>
          <a:graphicData uri="http://schemas.openxmlformats.org/presentationml/2006/ole">
            <mc:AlternateContent xmlns:mc="http://schemas.openxmlformats.org/markup-compatibility/2006">
              <mc:Choice xmlns:v="urn:schemas-microsoft-com:vml" Requires="v">
                <p:oleObj spid="_x0000_s1046" name="位图图像" r:id="rId3" imgW="4124325" imgH="3219450" progId="PBrush">
                  <p:embed/>
                </p:oleObj>
              </mc:Choice>
              <mc:Fallback>
                <p:oleObj name="位图图像" r:id="rId3" imgW="4124325" imgH="3219450" progId="PBrush">
                  <p:embed/>
                  <p:pic>
                    <p:nvPicPr>
                      <p:cNvPr id="0" name="Object 2"/>
                      <p:cNvPicPr>
                        <a:picLocks noChangeAspect="1"/>
                      </p:cNvPicPr>
                      <p:nvPr/>
                    </p:nvPicPr>
                    <p:blipFill>
                      <a:blip r:embed="rId4"/>
                      <a:stretch>
                        <a:fillRect/>
                      </a:stretch>
                    </p:blipFill>
                    <p:spPr>
                      <a:xfrm>
                        <a:off x="395536" y="0"/>
                        <a:ext cx="8458200" cy="6073775"/>
                      </a:xfrm>
                      <a:prstGeom prst="rect">
                        <a:avLst/>
                      </a:prstGeom>
                      <a:noFill/>
                      <a:ln w="9525">
                        <a:noFill/>
                      </a:ln>
                    </p:spPr>
                  </p:pic>
                </p:oleObj>
              </mc:Fallback>
            </mc:AlternateContent>
          </a:graphicData>
        </a:graphic>
      </p:graphicFrame>
      <p:sp>
        <p:nvSpPr>
          <p:cNvPr id="1028" name="Text Box 4"/>
          <p:cNvSpPr txBox="1">
            <a:spLocks noChangeArrowheads="1"/>
          </p:cNvSpPr>
          <p:nvPr/>
        </p:nvSpPr>
        <p:spPr bwMode="auto">
          <a:xfrm>
            <a:off x="533400" y="6096000"/>
            <a:ext cx="8077200" cy="588963"/>
          </a:xfrm>
          <a:prstGeom prst="rect">
            <a:avLst/>
          </a:prstGeom>
          <a:solidFill>
            <a:srgbClr val="FFCCFF"/>
          </a:solidFill>
          <a:ln w="9525">
            <a:solidFill>
              <a:schemeClr val="tx1"/>
            </a:solidFill>
            <a:miter lim="800000"/>
          </a:ln>
        </p:spPr>
        <p:txBody>
          <a:bodyPr>
            <a:spAutoFit/>
          </a:bodyPr>
          <a:lstStyle/>
          <a:p>
            <a:pPr>
              <a:spcBef>
                <a:spcPct val="10000"/>
              </a:spcBef>
            </a:pPr>
            <a:r>
              <a:rPr lang="zh-CN" altLang="en-US" dirty="0"/>
              <a:t>  </a:t>
            </a:r>
            <a:r>
              <a:rPr lang="zh-CN" altLang="en-US" dirty="0">
                <a:latin typeface="STXinwei" panose="02010800040101010101" pitchFamily="2" charset="-122"/>
                <a:ea typeface="STXinwei" panose="02010800040101010101" pitchFamily="2" charset="-122"/>
              </a:rPr>
              <a:t>表1   单词词类编码</a:t>
            </a:r>
          </a:p>
        </p:txBody>
      </p:sp>
      <p:sp>
        <p:nvSpPr>
          <p:cNvPr id="1029" name="AutoShape 5">
            <a:hlinkClick r:id="rId5" action="ppaction://hlinksldjump" highlightClick="1"/>
          </p:cNvPr>
          <p:cNvSpPr>
            <a:spLocks noChangeArrowheads="1"/>
          </p:cNvSpPr>
          <p:nvPr/>
        </p:nvSpPr>
        <p:spPr bwMode="auto">
          <a:xfrm>
            <a:off x="7452320" y="5589240"/>
            <a:ext cx="1368152" cy="533400"/>
          </a:xfrm>
          <a:prstGeom prst="actionButtonBlank">
            <a:avLst/>
          </a:prstGeom>
          <a:solidFill>
            <a:schemeClr val="accent3">
              <a:lumMod val="75000"/>
            </a:schemeClr>
          </a:solidFill>
          <a:ln w="9525">
            <a:solidFill>
              <a:schemeClr val="tx1"/>
            </a:solidFill>
            <a:miter lim="800000"/>
          </a:ln>
        </p:spPr>
        <p:txBody>
          <a:bodyPr wrap="none" anchor="ctr"/>
          <a:lstStyle/>
          <a:p>
            <a:pPr algn="r"/>
            <a:r>
              <a:rPr lang="en-US" altLang="zh-CN" sz="2400" b="0" i="0" u="none" dirty="0" smtClean="0"/>
              <a:t>45</a:t>
            </a:r>
            <a:endParaRPr lang="zh-CN" altLang="en-US" sz="2400" b="0" i="0" u="none" dirty="0"/>
          </a:p>
        </p:txBody>
      </p:sp>
      <p:sp>
        <p:nvSpPr>
          <p:cNvPr id="6" name="TextBox 5"/>
          <p:cNvSpPr txBox="1"/>
          <p:nvPr/>
        </p:nvSpPr>
        <p:spPr>
          <a:xfrm>
            <a:off x="6084168" y="5589240"/>
            <a:ext cx="1368152" cy="461665"/>
          </a:xfrm>
          <a:prstGeom prst="rect">
            <a:avLst/>
          </a:prstGeom>
          <a:solidFill>
            <a:srgbClr val="CCFFFF"/>
          </a:solidFill>
        </p:spPr>
        <p:txBody>
          <a:bodyPr wrap="square" rtlCol="0">
            <a:spAutoFit/>
          </a:bodyPr>
          <a:lstStyle/>
          <a:p>
            <a:r>
              <a:rPr lang="en-US" altLang="zh-CN" sz="2400" b="0" i="0" u="none" dirty="0" smtClean="0"/>
              <a:t>.</a:t>
            </a:r>
            <a:endParaRPr lang="zh-CN" altLang="en-US" sz="2400" b="0" i="0" u="none" dirty="0"/>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smtClean="0"/>
              <a:t> </a:t>
            </a:r>
            <a:r>
              <a:rPr lang="zh-CN" altLang="en-US" sz="3200" smtClean="0"/>
              <a:t> </a:t>
            </a:r>
            <a:r>
              <a:rPr lang="en-US" altLang="zh-CN" smtClean="0"/>
              <a:t>DFA</a:t>
            </a:r>
            <a:r>
              <a:rPr lang="zh-CN" altLang="en-US" smtClean="0"/>
              <a:t>的最小化—</a:t>
            </a:r>
            <a:r>
              <a:rPr kumimoji="0" lang="zh-CN" altLang="en-US" smtClean="0"/>
              <a:t>例</a:t>
            </a:r>
            <a:r>
              <a:rPr lang="en-US" altLang="zh-CN" smtClean="0"/>
              <a:t>1</a:t>
            </a:r>
            <a:endParaRPr lang="zh-CN" altLang="en-US" smtClean="0"/>
          </a:p>
        </p:txBody>
      </p:sp>
      <p:sp>
        <p:nvSpPr>
          <p:cNvPr id="70659" name="Rectangle 3"/>
          <p:cNvSpPr>
            <a:spLocks noGrp="1" noChangeArrowheads="1"/>
          </p:cNvSpPr>
          <p:nvPr>
            <p:ph idx="1"/>
          </p:nvPr>
        </p:nvSpPr>
        <p:spPr>
          <a:xfrm>
            <a:off x="928688" y="1571625"/>
            <a:ext cx="7848600" cy="4724400"/>
          </a:xfrm>
        </p:spPr>
        <p:txBody>
          <a:bodyPr/>
          <a:lstStyle/>
          <a:p>
            <a:pPr eaLnBrk="1" hangingPunct="1">
              <a:buFont typeface="Monotype Sorts" pitchFamily="2" charset="2"/>
              <a:buNone/>
            </a:pPr>
            <a:r>
              <a:rPr lang="zh-CN" altLang="zh-CN" dirty="0" smtClean="0">
                <a:latin typeface="SimSun" panose="02010600030101010101" pitchFamily="2" charset="-122"/>
              </a:rPr>
              <a:t>∏0:{</a:t>
            </a:r>
            <a:r>
              <a:rPr lang="en-US" altLang="zh-CN" dirty="0" smtClean="0">
                <a:latin typeface="SimSun" panose="02010600030101010101" pitchFamily="2" charset="-122"/>
              </a:rPr>
              <a:t>S,A,B}                      {C,D,E,F}</a:t>
            </a:r>
          </a:p>
          <a:p>
            <a:pPr eaLnBrk="1" hangingPunct="1">
              <a:buFont typeface="Monotype Sorts" pitchFamily="2" charset="2"/>
              <a:buNone/>
            </a:pPr>
            <a:r>
              <a:rPr lang="en-US" altLang="zh-CN" dirty="0" smtClean="0">
                <a:latin typeface="SimSun" panose="02010600030101010101" pitchFamily="2" charset="-122"/>
              </a:rPr>
              <a:t>∏1:{S,A,B}                                                                                                    		             		      {A}{S,B} {C,D,E,F}                                                                          </a:t>
            </a:r>
          </a:p>
          <a:p>
            <a:pPr eaLnBrk="1" hangingPunct="1">
              <a:buFont typeface="Monotype Sorts" pitchFamily="2" charset="2"/>
              <a:buNone/>
            </a:pPr>
            <a:r>
              <a:rPr lang="en-US" altLang="zh-CN" dirty="0" smtClean="0">
                <a:latin typeface="SimSun" panose="02010600030101010101" pitchFamily="2" charset="-122"/>
              </a:rPr>
              <a:t>∏2: {A}{B}{S}{C,D,E,F}                                    </a:t>
            </a:r>
          </a:p>
          <a:p>
            <a:pPr eaLnBrk="1" hangingPunct="1">
              <a:buNone/>
            </a:pPr>
            <a:r>
              <a:rPr lang="en-US" altLang="zh-CN" dirty="0" smtClean="0">
                <a:latin typeface="SimSun" panose="02010600030101010101" pitchFamily="2" charset="-122"/>
              </a:rPr>
              <a:t>∏3: {A}{B}{S}{D}</a:t>
            </a:r>
          </a:p>
        </p:txBody>
      </p:sp>
      <p:grpSp>
        <p:nvGrpSpPr>
          <p:cNvPr id="70660" name="Group 4"/>
          <p:cNvGrpSpPr/>
          <p:nvPr/>
        </p:nvGrpSpPr>
        <p:grpSpPr bwMode="auto">
          <a:xfrm>
            <a:off x="4267200" y="1828800"/>
            <a:ext cx="4208463" cy="2163763"/>
            <a:chOff x="2688" y="1152"/>
            <a:chExt cx="2651" cy="1363"/>
          </a:xfrm>
        </p:grpSpPr>
        <p:grpSp>
          <p:nvGrpSpPr>
            <p:cNvPr id="70688" name="Group 5"/>
            <p:cNvGrpSpPr/>
            <p:nvPr/>
          </p:nvGrpSpPr>
          <p:grpSpPr bwMode="auto">
            <a:xfrm>
              <a:off x="4068" y="1208"/>
              <a:ext cx="248" cy="262"/>
              <a:chOff x="4320" y="2160"/>
              <a:chExt cx="432" cy="432"/>
            </a:xfrm>
          </p:grpSpPr>
          <p:sp>
            <p:nvSpPr>
              <p:cNvPr id="70726" name="Oval 6"/>
              <p:cNvSpPr>
                <a:spLocks noChangeArrowheads="1"/>
              </p:cNvSpPr>
              <p:nvPr/>
            </p:nvSpPr>
            <p:spPr bwMode="auto">
              <a:xfrm>
                <a:off x="4320" y="2160"/>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0727" name="Oval 7"/>
              <p:cNvSpPr>
                <a:spLocks noChangeArrowheads="1"/>
              </p:cNvSpPr>
              <p:nvPr/>
            </p:nvSpPr>
            <p:spPr bwMode="auto">
              <a:xfrm>
                <a:off x="4368" y="2208"/>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C</a:t>
                </a:r>
              </a:p>
            </p:txBody>
          </p:sp>
        </p:grpSp>
        <p:grpSp>
          <p:nvGrpSpPr>
            <p:cNvPr id="70689" name="Group 8"/>
            <p:cNvGrpSpPr/>
            <p:nvPr/>
          </p:nvGrpSpPr>
          <p:grpSpPr bwMode="auto">
            <a:xfrm>
              <a:off x="4068" y="1964"/>
              <a:ext cx="248" cy="262"/>
              <a:chOff x="3456" y="2688"/>
              <a:chExt cx="432" cy="432"/>
            </a:xfrm>
          </p:grpSpPr>
          <p:sp>
            <p:nvSpPr>
              <p:cNvPr id="70724" name="Oval 9"/>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0725" name="Oval 10"/>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70690" name="Oval 11"/>
            <p:cNvSpPr>
              <a:spLocks noChangeArrowheads="1"/>
            </p:cNvSpPr>
            <p:nvPr/>
          </p:nvSpPr>
          <p:spPr bwMode="auto">
            <a:xfrm>
              <a:off x="3267" y="1964"/>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70691" name="Oval 12"/>
            <p:cNvSpPr>
              <a:spLocks noChangeArrowheads="1"/>
            </p:cNvSpPr>
            <p:nvPr/>
          </p:nvSpPr>
          <p:spPr bwMode="auto">
            <a:xfrm>
              <a:off x="3267" y="1208"/>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grpSp>
          <p:nvGrpSpPr>
            <p:cNvPr id="70692" name="Group 13"/>
            <p:cNvGrpSpPr/>
            <p:nvPr/>
          </p:nvGrpSpPr>
          <p:grpSpPr bwMode="auto">
            <a:xfrm>
              <a:off x="4840" y="1208"/>
              <a:ext cx="248" cy="262"/>
              <a:chOff x="3120" y="1536"/>
              <a:chExt cx="432" cy="432"/>
            </a:xfrm>
          </p:grpSpPr>
          <p:sp>
            <p:nvSpPr>
              <p:cNvPr id="70722" name="Oval 14"/>
              <p:cNvSpPr>
                <a:spLocks noChangeArrowheads="1"/>
              </p:cNvSpPr>
              <p:nvPr/>
            </p:nvSpPr>
            <p:spPr bwMode="auto">
              <a:xfrm>
                <a:off x="3120" y="1536"/>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0723" name="Oval 15"/>
              <p:cNvSpPr>
                <a:spLocks noChangeArrowheads="1"/>
              </p:cNvSpPr>
              <p:nvPr/>
            </p:nvSpPr>
            <p:spPr bwMode="auto">
              <a:xfrm>
                <a:off x="3168" y="1584"/>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E</a:t>
                </a:r>
              </a:p>
            </p:txBody>
          </p:sp>
        </p:grpSp>
        <p:grpSp>
          <p:nvGrpSpPr>
            <p:cNvPr id="70693" name="Group 16"/>
            <p:cNvGrpSpPr/>
            <p:nvPr/>
          </p:nvGrpSpPr>
          <p:grpSpPr bwMode="auto">
            <a:xfrm>
              <a:off x="4840" y="1964"/>
              <a:ext cx="248" cy="262"/>
              <a:chOff x="4224" y="2688"/>
              <a:chExt cx="432" cy="432"/>
            </a:xfrm>
          </p:grpSpPr>
          <p:sp>
            <p:nvSpPr>
              <p:cNvPr id="70720" name="Oval 17"/>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0721" name="Oval 18"/>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F</a:t>
                </a:r>
              </a:p>
            </p:txBody>
          </p:sp>
        </p:grpSp>
        <p:sp>
          <p:nvSpPr>
            <p:cNvPr id="70694" name="Oval 19"/>
            <p:cNvSpPr>
              <a:spLocks noChangeArrowheads="1"/>
            </p:cNvSpPr>
            <p:nvPr/>
          </p:nvSpPr>
          <p:spPr bwMode="auto">
            <a:xfrm>
              <a:off x="2688" y="1615"/>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cxnSp>
          <p:nvCxnSpPr>
            <p:cNvPr id="70695" name="AutoShape 20"/>
            <p:cNvCxnSpPr>
              <a:cxnSpLocks noChangeShapeType="1"/>
              <a:stCxn id="70694" idx="0"/>
              <a:endCxn id="70691" idx="2"/>
            </p:cNvCxnSpPr>
            <p:nvPr/>
          </p:nvCxnSpPr>
          <p:spPr bwMode="auto">
            <a:xfrm rot="-5400000">
              <a:off x="2902" y="1249"/>
              <a:ext cx="276" cy="455"/>
            </a:xfrm>
            <a:prstGeom prst="curvedConnector2">
              <a:avLst/>
            </a:prstGeom>
            <a:noFill/>
            <a:ln w="9525">
              <a:solidFill>
                <a:schemeClr val="tx1"/>
              </a:solidFill>
              <a:round/>
              <a:tailEnd type="triangle" w="med" len="med"/>
            </a:ln>
          </p:spPr>
        </p:cxnSp>
        <p:cxnSp>
          <p:nvCxnSpPr>
            <p:cNvPr id="70696" name="AutoShape 21"/>
            <p:cNvCxnSpPr>
              <a:cxnSpLocks noChangeShapeType="1"/>
              <a:stCxn id="70694" idx="4"/>
              <a:endCxn id="70690" idx="2"/>
            </p:cNvCxnSpPr>
            <p:nvPr/>
          </p:nvCxnSpPr>
          <p:spPr bwMode="auto">
            <a:xfrm rot="16200000" flipH="1">
              <a:off x="2931" y="1758"/>
              <a:ext cx="218" cy="455"/>
            </a:xfrm>
            <a:prstGeom prst="curvedConnector2">
              <a:avLst/>
            </a:prstGeom>
            <a:noFill/>
            <a:ln w="9525">
              <a:solidFill>
                <a:schemeClr val="tx1"/>
              </a:solidFill>
              <a:round/>
              <a:tailEnd type="triangle" w="med" len="med"/>
            </a:ln>
          </p:spPr>
        </p:cxnSp>
        <p:cxnSp>
          <p:nvCxnSpPr>
            <p:cNvPr id="70697" name="AutoShape 22"/>
            <p:cNvCxnSpPr>
              <a:cxnSpLocks noChangeShapeType="1"/>
              <a:stCxn id="70690" idx="7"/>
              <a:endCxn id="70691" idx="5"/>
            </p:cNvCxnSpPr>
            <p:nvPr/>
          </p:nvCxnSpPr>
          <p:spPr bwMode="auto">
            <a:xfrm rot="-5400000">
              <a:off x="3195" y="1717"/>
              <a:ext cx="570" cy="0"/>
            </a:xfrm>
            <a:prstGeom prst="straightConnector1">
              <a:avLst/>
            </a:prstGeom>
            <a:noFill/>
            <a:ln w="9525">
              <a:solidFill>
                <a:schemeClr val="tx1"/>
              </a:solidFill>
              <a:round/>
              <a:tailEnd type="triangle" w="med" len="med"/>
            </a:ln>
          </p:spPr>
        </p:cxnSp>
        <p:cxnSp>
          <p:nvCxnSpPr>
            <p:cNvPr id="70698" name="AutoShape 23"/>
            <p:cNvCxnSpPr>
              <a:cxnSpLocks noChangeShapeType="1"/>
              <a:stCxn id="70691" idx="3"/>
              <a:endCxn id="70690" idx="1"/>
            </p:cNvCxnSpPr>
            <p:nvPr/>
          </p:nvCxnSpPr>
          <p:spPr bwMode="auto">
            <a:xfrm rot="5400000">
              <a:off x="3019" y="1717"/>
              <a:ext cx="570" cy="0"/>
            </a:xfrm>
            <a:prstGeom prst="straightConnector1">
              <a:avLst/>
            </a:prstGeom>
            <a:noFill/>
            <a:ln w="9525">
              <a:solidFill>
                <a:schemeClr val="tx1"/>
              </a:solidFill>
              <a:round/>
              <a:tailEnd type="triangle" w="med" len="med"/>
            </a:ln>
          </p:spPr>
        </p:cxnSp>
        <p:cxnSp>
          <p:nvCxnSpPr>
            <p:cNvPr id="70699" name="AutoShape 24"/>
            <p:cNvCxnSpPr>
              <a:cxnSpLocks noChangeShapeType="1"/>
              <a:stCxn id="70691" idx="6"/>
              <a:endCxn id="70726" idx="2"/>
            </p:cNvCxnSpPr>
            <p:nvPr/>
          </p:nvCxnSpPr>
          <p:spPr bwMode="auto">
            <a:xfrm>
              <a:off x="3516" y="1339"/>
              <a:ext cx="552" cy="0"/>
            </a:xfrm>
            <a:prstGeom prst="straightConnector1">
              <a:avLst/>
            </a:prstGeom>
            <a:noFill/>
            <a:ln w="9525">
              <a:solidFill>
                <a:schemeClr val="tx1"/>
              </a:solidFill>
              <a:round/>
              <a:tailEnd type="triangle" w="med" len="med"/>
            </a:ln>
          </p:spPr>
        </p:cxnSp>
        <p:cxnSp>
          <p:nvCxnSpPr>
            <p:cNvPr id="70700" name="AutoShape 25"/>
            <p:cNvCxnSpPr>
              <a:cxnSpLocks noChangeShapeType="1"/>
              <a:stCxn id="70690" idx="6"/>
              <a:endCxn id="70724" idx="2"/>
            </p:cNvCxnSpPr>
            <p:nvPr/>
          </p:nvCxnSpPr>
          <p:spPr bwMode="auto">
            <a:xfrm>
              <a:off x="3516" y="2095"/>
              <a:ext cx="552" cy="0"/>
            </a:xfrm>
            <a:prstGeom prst="straightConnector1">
              <a:avLst/>
            </a:prstGeom>
            <a:noFill/>
            <a:ln w="9525">
              <a:solidFill>
                <a:schemeClr val="tx1"/>
              </a:solidFill>
              <a:round/>
              <a:tailEnd type="triangle" w="med" len="med"/>
            </a:ln>
          </p:spPr>
        </p:cxnSp>
        <p:cxnSp>
          <p:nvCxnSpPr>
            <p:cNvPr id="70701" name="AutoShape 26"/>
            <p:cNvCxnSpPr>
              <a:cxnSpLocks noChangeShapeType="1"/>
              <a:stCxn id="70724" idx="6"/>
              <a:endCxn id="70720" idx="2"/>
            </p:cNvCxnSpPr>
            <p:nvPr/>
          </p:nvCxnSpPr>
          <p:spPr bwMode="auto">
            <a:xfrm>
              <a:off x="4316" y="2095"/>
              <a:ext cx="524" cy="0"/>
            </a:xfrm>
            <a:prstGeom prst="straightConnector1">
              <a:avLst/>
            </a:prstGeom>
            <a:noFill/>
            <a:ln w="9525">
              <a:solidFill>
                <a:schemeClr val="tx1"/>
              </a:solidFill>
              <a:round/>
              <a:tailEnd type="triangle" w="med" len="med"/>
            </a:ln>
          </p:spPr>
        </p:cxnSp>
        <p:cxnSp>
          <p:nvCxnSpPr>
            <p:cNvPr id="70702" name="AutoShape 27"/>
            <p:cNvCxnSpPr>
              <a:cxnSpLocks noChangeShapeType="1"/>
              <a:stCxn id="70726" idx="6"/>
              <a:endCxn id="70722" idx="2"/>
            </p:cNvCxnSpPr>
            <p:nvPr/>
          </p:nvCxnSpPr>
          <p:spPr bwMode="auto">
            <a:xfrm>
              <a:off x="4316" y="1339"/>
              <a:ext cx="524" cy="0"/>
            </a:xfrm>
            <a:prstGeom prst="straightConnector1">
              <a:avLst/>
            </a:prstGeom>
            <a:noFill/>
            <a:ln w="9525">
              <a:solidFill>
                <a:schemeClr val="tx1"/>
              </a:solidFill>
              <a:round/>
              <a:tailEnd type="triangle" w="med" len="med"/>
            </a:ln>
          </p:spPr>
        </p:cxnSp>
        <p:cxnSp>
          <p:nvCxnSpPr>
            <p:cNvPr id="70703" name="AutoShape 28"/>
            <p:cNvCxnSpPr>
              <a:cxnSpLocks noChangeShapeType="1"/>
              <a:stCxn id="70722" idx="4"/>
              <a:endCxn id="70720" idx="0"/>
            </p:cNvCxnSpPr>
            <p:nvPr/>
          </p:nvCxnSpPr>
          <p:spPr bwMode="auto">
            <a:xfrm rot="5400000">
              <a:off x="4717" y="1717"/>
              <a:ext cx="494" cy="0"/>
            </a:xfrm>
            <a:prstGeom prst="straightConnector1">
              <a:avLst/>
            </a:prstGeom>
            <a:noFill/>
            <a:ln w="9525">
              <a:solidFill>
                <a:schemeClr val="tx1"/>
              </a:solidFill>
              <a:round/>
              <a:tailEnd type="triangle" w="med" len="med"/>
            </a:ln>
          </p:spPr>
        </p:cxnSp>
        <p:cxnSp>
          <p:nvCxnSpPr>
            <p:cNvPr id="70704" name="AutoShape 29"/>
            <p:cNvCxnSpPr>
              <a:cxnSpLocks noChangeShapeType="1"/>
              <a:stCxn id="70720" idx="6"/>
              <a:endCxn id="70722" idx="6"/>
            </p:cNvCxnSpPr>
            <p:nvPr/>
          </p:nvCxnSpPr>
          <p:spPr bwMode="auto">
            <a:xfrm flipV="1">
              <a:off x="5088" y="1339"/>
              <a:ext cx="1" cy="756"/>
            </a:xfrm>
            <a:prstGeom prst="curvedConnector3">
              <a:avLst>
                <a:gd name="adj1" fmla="val 14400005"/>
              </a:avLst>
            </a:prstGeom>
            <a:noFill/>
            <a:ln w="9525">
              <a:solidFill>
                <a:schemeClr val="tx1"/>
              </a:solidFill>
              <a:round/>
              <a:tailEnd type="triangle" w="med" len="med"/>
            </a:ln>
          </p:spPr>
        </p:cxnSp>
        <p:cxnSp>
          <p:nvCxnSpPr>
            <p:cNvPr id="70705" name="AutoShape 30"/>
            <p:cNvCxnSpPr>
              <a:cxnSpLocks noChangeShapeType="1"/>
              <a:stCxn id="70726" idx="1"/>
              <a:endCxn id="70727" idx="7"/>
            </p:cNvCxnSpPr>
            <p:nvPr/>
          </p:nvCxnSpPr>
          <p:spPr bwMode="auto">
            <a:xfrm rot="5400000" flipV="1">
              <a:off x="4171" y="1179"/>
              <a:ext cx="21" cy="156"/>
            </a:xfrm>
            <a:prstGeom prst="curvedConnector3">
              <a:avLst>
                <a:gd name="adj1" fmla="val -608824"/>
              </a:avLst>
            </a:prstGeom>
            <a:noFill/>
            <a:ln w="9525">
              <a:solidFill>
                <a:schemeClr val="tx1"/>
              </a:solidFill>
              <a:round/>
              <a:tailEnd type="triangle" w="med" len="med"/>
            </a:ln>
          </p:spPr>
        </p:cxnSp>
        <p:cxnSp>
          <p:nvCxnSpPr>
            <p:cNvPr id="70706" name="AutoShape 31"/>
            <p:cNvCxnSpPr>
              <a:cxnSpLocks noChangeShapeType="1"/>
              <a:stCxn id="70724" idx="3"/>
              <a:endCxn id="70724" idx="5"/>
            </p:cNvCxnSpPr>
            <p:nvPr/>
          </p:nvCxnSpPr>
          <p:spPr bwMode="auto">
            <a:xfrm rot="16200000" flipH="1">
              <a:off x="4191" y="2100"/>
              <a:ext cx="1" cy="176"/>
            </a:xfrm>
            <a:prstGeom prst="curvedConnector3">
              <a:avLst>
                <a:gd name="adj1" fmla="val 20700009"/>
              </a:avLst>
            </a:prstGeom>
            <a:noFill/>
            <a:ln w="9525">
              <a:solidFill>
                <a:schemeClr val="tx1"/>
              </a:solidFill>
              <a:round/>
              <a:tailEnd type="triangle" w="med" len="med"/>
            </a:ln>
          </p:spPr>
        </p:cxnSp>
        <p:sp>
          <p:nvSpPr>
            <p:cNvPr id="70707" name="Text Box 32"/>
            <p:cNvSpPr txBox="1">
              <a:spLocks noChangeArrowheads="1"/>
            </p:cNvSpPr>
            <p:nvPr/>
          </p:nvSpPr>
          <p:spPr bwMode="auto">
            <a:xfrm>
              <a:off x="5127" y="1617"/>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08" name="Text Box 33"/>
            <p:cNvSpPr txBox="1">
              <a:spLocks noChangeArrowheads="1"/>
            </p:cNvSpPr>
            <p:nvPr/>
          </p:nvSpPr>
          <p:spPr bwMode="auto">
            <a:xfrm>
              <a:off x="2839" y="1210"/>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09" name="Text Box 34"/>
            <p:cNvSpPr txBox="1">
              <a:spLocks noChangeArrowheads="1"/>
            </p:cNvSpPr>
            <p:nvPr/>
          </p:nvSpPr>
          <p:spPr bwMode="auto">
            <a:xfrm>
              <a:off x="3419" y="158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10" name="Text Box 35"/>
            <p:cNvSpPr txBox="1">
              <a:spLocks noChangeArrowheads="1"/>
            </p:cNvSpPr>
            <p:nvPr/>
          </p:nvSpPr>
          <p:spPr bwMode="auto">
            <a:xfrm>
              <a:off x="3722" y="115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11" name="Text Box 36"/>
            <p:cNvSpPr txBox="1">
              <a:spLocks noChangeArrowheads="1"/>
            </p:cNvSpPr>
            <p:nvPr/>
          </p:nvSpPr>
          <p:spPr bwMode="auto">
            <a:xfrm>
              <a:off x="4320" y="139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12" name="Text Box 37"/>
            <p:cNvSpPr txBox="1">
              <a:spLocks noChangeArrowheads="1"/>
            </p:cNvSpPr>
            <p:nvPr/>
          </p:nvSpPr>
          <p:spPr bwMode="auto">
            <a:xfrm>
              <a:off x="4825" y="158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13" name="Text Box 38"/>
            <p:cNvSpPr txBox="1">
              <a:spLocks noChangeArrowheads="1"/>
            </p:cNvSpPr>
            <p:nvPr/>
          </p:nvSpPr>
          <p:spPr bwMode="auto">
            <a:xfrm>
              <a:off x="4549" y="1994"/>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714" name="Text Box 39"/>
            <p:cNvSpPr txBox="1">
              <a:spLocks noChangeArrowheads="1"/>
            </p:cNvSpPr>
            <p:nvPr/>
          </p:nvSpPr>
          <p:spPr bwMode="auto">
            <a:xfrm>
              <a:off x="2919" y="196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15" name="Text Box 40"/>
            <p:cNvSpPr txBox="1">
              <a:spLocks noChangeArrowheads="1"/>
            </p:cNvSpPr>
            <p:nvPr/>
          </p:nvSpPr>
          <p:spPr bwMode="auto">
            <a:xfrm>
              <a:off x="3140" y="1617"/>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16" name="Text Box 41"/>
            <p:cNvSpPr txBox="1">
              <a:spLocks noChangeArrowheads="1"/>
            </p:cNvSpPr>
            <p:nvPr/>
          </p:nvSpPr>
          <p:spPr bwMode="auto">
            <a:xfrm>
              <a:off x="3747" y="202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17" name="Text Box 42"/>
            <p:cNvSpPr txBox="1">
              <a:spLocks noChangeArrowheads="1"/>
            </p:cNvSpPr>
            <p:nvPr/>
          </p:nvSpPr>
          <p:spPr bwMode="auto">
            <a:xfrm>
              <a:off x="4272" y="1728"/>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18" name="Text Box 43"/>
            <p:cNvSpPr txBox="1">
              <a:spLocks noChangeArrowheads="1"/>
            </p:cNvSpPr>
            <p:nvPr/>
          </p:nvSpPr>
          <p:spPr bwMode="auto">
            <a:xfrm>
              <a:off x="4491" y="1152"/>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719" name="Text Box 44"/>
            <p:cNvSpPr txBox="1">
              <a:spLocks noChangeArrowheads="1"/>
            </p:cNvSpPr>
            <p:nvPr/>
          </p:nvSpPr>
          <p:spPr bwMode="auto">
            <a:xfrm>
              <a:off x="4105" y="2227"/>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grpSp>
        <p:nvGrpSpPr>
          <p:cNvPr id="70661" name="Group 63"/>
          <p:cNvGrpSpPr/>
          <p:nvPr/>
        </p:nvGrpSpPr>
        <p:grpSpPr bwMode="auto">
          <a:xfrm>
            <a:off x="4716463" y="4437063"/>
            <a:ext cx="2586037" cy="2074862"/>
            <a:chOff x="2976" y="2792"/>
            <a:chExt cx="1629" cy="1307"/>
          </a:xfrm>
        </p:grpSpPr>
        <p:grpSp>
          <p:nvGrpSpPr>
            <p:cNvPr id="70669" name="Group 64"/>
            <p:cNvGrpSpPr/>
            <p:nvPr/>
          </p:nvGrpSpPr>
          <p:grpSpPr bwMode="auto">
            <a:xfrm>
              <a:off x="4356" y="3548"/>
              <a:ext cx="248" cy="262"/>
              <a:chOff x="3456" y="2688"/>
              <a:chExt cx="432" cy="432"/>
            </a:xfrm>
          </p:grpSpPr>
          <p:sp>
            <p:nvSpPr>
              <p:cNvPr id="70686" name="Oval 65"/>
              <p:cNvSpPr>
                <a:spLocks noChangeArrowheads="1"/>
              </p:cNvSpPr>
              <p:nvPr/>
            </p:nvSpPr>
            <p:spPr bwMode="auto">
              <a:xfrm>
                <a:off x="3456"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0687" name="Oval 66"/>
              <p:cNvSpPr>
                <a:spLocks noChangeArrowheads="1"/>
              </p:cNvSpPr>
              <p:nvPr/>
            </p:nvSpPr>
            <p:spPr bwMode="auto">
              <a:xfrm>
                <a:off x="3504"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70670" name="Oval 67"/>
            <p:cNvSpPr>
              <a:spLocks noChangeArrowheads="1"/>
            </p:cNvSpPr>
            <p:nvPr/>
          </p:nvSpPr>
          <p:spPr bwMode="auto">
            <a:xfrm>
              <a:off x="3555" y="3548"/>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70671" name="Oval 68"/>
            <p:cNvSpPr>
              <a:spLocks noChangeArrowheads="1"/>
            </p:cNvSpPr>
            <p:nvPr/>
          </p:nvSpPr>
          <p:spPr bwMode="auto">
            <a:xfrm>
              <a:off x="3555" y="2792"/>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sp>
          <p:nvSpPr>
            <p:cNvPr id="70672" name="Oval 69"/>
            <p:cNvSpPr>
              <a:spLocks noChangeArrowheads="1"/>
            </p:cNvSpPr>
            <p:nvPr/>
          </p:nvSpPr>
          <p:spPr bwMode="auto">
            <a:xfrm>
              <a:off x="2976" y="3199"/>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S</a:t>
              </a:r>
            </a:p>
          </p:txBody>
        </p:sp>
        <p:cxnSp>
          <p:nvCxnSpPr>
            <p:cNvPr id="70673" name="AutoShape 70"/>
            <p:cNvCxnSpPr>
              <a:cxnSpLocks noChangeShapeType="1"/>
              <a:stCxn id="70672" idx="0"/>
              <a:endCxn id="70671" idx="2"/>
            </p:cNvCxnSpPr>
            <p:nvPr/>
          </p:nvCxnSpPr>
          <p:spPr bwMode="auto">
            <a:xfrm rot="-5400000">
              <a:off x="3190" y="2833"/>
              <a:ext cx="276" cy="455"/>
            </a:xfrm>
            <a:prstGeom prst="curvedConnector2">
              <a:avLst/>
            </a:prstGeom>
            <a:noFill/>
            <a:ln w="9525">
              <a:solidFill>
                <a:schemeClr val="tx1"/>
              </a:solidFill>
              <a:round/>
              <a:tailEnd type="triangle" w="med" len="med"/>
            </a:ln>
          </p:spPr>
        </p:cxnSp>
        <p:cxnSp>
          <p:nvCxnSpPr>
            <p:cNvPr id="70674" name="AutoShape 71"/>
            <p:cNvCxnSpPr>
              <a:cxnSpLocks noChangeShapeType="1"/>
              <a:stCxn id="70672" idx="4"/>
              <a:endCxn id="70670" idx="2"/>
            </p:cNvCxnSpPr>
            <p:nvPr/>
          </p:nvCxnSpPr>
          <p:spPr bwMode="auto">
            <a:xfrm rot="16200000" flipH="1">
              <a:off x="3219" y="3342"/>
              <a:ext cx="218" cy="455"/>
            </a:xfrm>
            <a:prstGeom prst="curvedConnector2">
              <a:avLst/>
            </a:prstGeom>
            <a:noFill/>
            <a:ln w="9525">
              <a:solidFill>
                <a:schemeClr val="tx1"/>
              </a:solidFill>
              <a:round/>
              <a:tailEnd type="triangle" w="med" len="med"/>
            </a:ln>
          </p:spPr>
        </p:cxnSp>
        <p:cxnSp>
          <p:nvCxnSpPr>
            <p:cNvPr id="70675" name="AutoShape 72"/>
            <p:cNvCxnSpPr>
              <a:cxnSpLocks noChangeShapeType="1"/>
              <a:stCxn id="70670" idx="7"/>
              <a:endCxn id="70671" idx="5"/>
            </p:cNvCxnSpPr>
            <p:nvPr/>
          </p:nvCxnSpPr>
          <p:spPr bwMode="auto">
            <a:xfrm rot="-5400000">
              <a:off x="3483" y="3301"/>
              <a:ext cx="570" cy="0"/>
            </a:xfrm>
            <a:prstGeom prst="straightConnector1">
              <a:avLst/>
            </a:prstGeom>
            <a:noFill/>
            <a:ln w="9525">
              <a:solidFill>
                <a:schemeClr val="tx1"/>
              </a:solidFill>
              <a:round/>
              <a:tailEnd type="triangle" w="med" len="med"/>
            </a:ln>
          </p:spPr>
        </p:cxnSp>
        <p:cxnSp>
          <p:nvCxnSpPr>
            <p:cNvPr id="70676" name="AutoShape 73"/>
            <p:cNvCxnSpPr>
              <a:cxnSpLocks noChangeShapeType="1"/>
              <a:stCxn id="70671" idx="3"/>
              <a:endCxn id="70670" idx="1"/>
            </p:cNvCxnSpPr>
            <p:nvPr/>
          </p:nvCxnSpPr>
          <p:spPr bwMode="auto">
            <a:xfrm rot="5400000">
              <a:off x="3307" y="3301"/>
              <a:ext cx="570" cy="0"/>
            </a:xfrm>
            <a:prstGeom prst="straightConnector1">
              <a:avLst/>
            </a:prstGeom>
            <a:noFill/>
            <a:ln w="9525">
              <a:solidFill>
                <a:schemeClr val="tx1"/>
              </a:solidFill>
              <a:round/>
              <a:tailEnd type="triangle" w="med" len="med"/>
            </a:ln>
          </p:spPr>
        </p:cxnSp>
        <p:cxnSp>
          <p:nvCxnSpPr>
            <p:cNvPr id="70677" name="AutoShape 74"/>
            <p:cNvCxnSpPr>
              <a:cxnSpLocks noChangeShapeType="1"/>
              <a:stCxn id="70670" idx="6"/>
              <a:endCxn id="70686" idx="2"/>
            </p:cNvCxnSpPr>
            <p:nvPr/>
          </p:nvCxnSpPr>
          <p:spPr bwMode="auto">
            <a:xfrm>
              <a:off x="3804" y="3679"/>
              <a:ext cx="552" cy="0"/>
            </a:xfrm>
            <a:prstGeom prst="straightConnector1">
              <a:avLst/>
            </a:prstGeom>
            <a:noFill/>
            <a:ln w="9525">
              <a:solidFill>
                <a:schemeClr val="tx1"/>
              </a:solidFill>
              <a:round/>
              <a:tailEnd type="triangle" w="med" len="med"/>
            </a:ln>
          </p:spPr>
        </p:cxnSp>
        <p:cxnSp>
          <p:nvCxnSpPr>
            <p:cNvPr id="70678" name="AutoShape 75"/>
            <p:cNvCxnSpPr>
              <a:cxnSpLocks noChangeShapeType="1"/>
              <a:stCxn id="70686" idx="3"/>
              <a:endCxn id="70686" idx="5"/>
            </p:cNvCxnSpPr>
            <p:nvPr/>
          </p:nvCxnSpPr>
          <p:spPr bwMode="auto">
            <a:xfrm rot="16200000" flipH="1">
              <a:off x="4479" y="3684"/>
              <a:ext cx="1" cy="176"/>
            </a:xfrm>
            <a:prstGeom prst="curvedConnector3">
              <a:avLst>
                <a:gd name="adj1" fmla="val 20700009"/>
              </a:avLst>
            </a:prstGeom>
            <a:noFill/>
            <a:ln w="9525">
              <a:solidFill>
                <a:schemeClr val="tx1"/>
              </a:solidFill>
              <a:round/>
              <a:tailEnd type="triangle" w="med" len="med"/>
            </a:ln>
          </p:spPr>
        </p:cxnSp>
        <p:sp>
          <p:nvSpPr>
            <p:cNvPr id="70679" name="Text Box 76"/>
            <p:cNvSpPr txBox="1">
              <a:spLocks noChangeArrowheads="1"/>
            </p:cNvSpPr>
            <p:nvPr/>
          </p:nvSpPr>
          <p:spPr bwMode="auto">
            <a:xfrm>
              <a:off x="3127" y="2794"/>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680" name="Text Box 77"/>
            <p:cNvSpPr txBox="1">
              <a:spLocks noChangeArrowheads="1"/>
            </p:cNvSpPr>
            <p:nvPr/>
          </p:nvSpPr>
          <p:spPr bwMode="auto">
            <a:xfrm>
              <a:off x="3707" y="3171"/>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681" name="Text Box 78"/>
            <p:cNvSpPr txBox="1">
              <a:spLocks noChangeArrowheads="1"/>
            </p:cNvSpPr>
            <p:nvPr/>
          </p:nvSpPr>
          <p:spPr bwMode="auto">
            <a:xfrm>
              <a:off x="4032" y="297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682" name="Text Box 79"/>
            <p:cNvSpPr txBox="1">
              <a:spLocks noChangeArrowheads="1"/>
            </p:cNvSpPr>
            <p:nvPr/>
          </p:nvSpPr>
          <p:spPr bwMode="auto">
            <a:xfrm>
              <a:off x="3207" y="3550"/>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683" name="Text Box 80"/>
            <p:cNvSpPr txBox="1">
              <a:spLocks noChangeArrowheads="1"/>
            </p:cNvSpPr>
            <p:nvPr/>
          </p:nvSpPr>
          <p:spPr bwMode="auto">
            <a:xfrm>
              <a:off x="3428" y="3201"/>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684" name="Text Box 81"/>
            <p:cNvSpPr txBox="1">
              <a:spLocks noChangeArrowheads="1"/>
            </p:cNvSpPr>
            <p:nvPr/>
          </p:nvSpPr>
          <p:spPr bwMode="auto">
            <a:xfrm>
              <a:off x="4035" y="3608"/>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0685" name="Text Box 82"/>
            <p:cNvSpPr txBox="1">
              <a:spLocks noChangeArrowheads="1"/>
            </p:cNvSpPr>
            <p:nvPr/>
          </p:nvSpPr>
          <p:spPr bwMode="auto">
            <a:xfrm>
              <a:off x="4393" y="3811"/>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70662" name="Text Box 83"/>
          <p:cNvSpPr txBox="1">
            <a:spLocks noChangeArrowheads="1"/>
          </p:cNvSpPr>
          <p:nvPr/>
        </p:nvSpPr>
        <p:spPr bwMode="auto">
          <a:xfrm>
            <a:off x="6781800" y="60198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663" name="Line 84"/>
          <p:cNvSpPr>
            <a:spLocks noChangeShapeType="1"/>
          </p:cNvSpPr>
          <p:nvPr/>
        </p:nvSpPr>
        <p:spPr bwMode="auto">
          <a:xfrm>
            <a:off x="6019800" y="4724400"/>
            <a:ext cx="914400" cy="914400"/>
          </a:xfrm>
          <a:prstGeom prst="line">
            <a:avLst/>
          </a:prstGeom>
          <a:noFill/>
          <a:ln w="9525">
            <a:solidFill>
              <a:schemeClr val="tx1"/>
            </a:solidFill>
            <a:round/>
            <a:tailEnd type="triangle" w="med" len="med"/>
          </a:ln>
        </p:spPr>
        <p:txBody>
          <a:bodyPr wrap="none" anchor="ctr"/>
          <a:lstStyle/>
          <a:p>
            <a:endParaRPr lang="zh-CN" altLang="en-US"/>
          </a:p>
        </p:txBody>
      </p:sp>
      <p:sp>
        <p:nvSpPr>
          <p:cNvPr id="70664" name="Line 85"/>
          <p:cNvSpPr>
            <a:spLocks noChangeShapeType="1"/>
          </p:cNvSpPr>
          <p:nvPr/>
        </p:nvSpPr>
        <p:spPr bwMode="auto">
          <a:xfrm flipH="1" flipV="1">
            <a:off x="6781800" y="2362200"/>
            <a:ext cx="914400" cy="914400"/>
          </a:xfrm>
          <a:prstGeom prst="line">
            <a:avLst/>
          </a:prstGeom>
          <a:noFill/>
          <a:ln w="9525">
            <a:solidFill>
              <a:schemeClr val="tx1"/>
            </a:solidFill>
            <a:round/>
            <a:tailEnd type="triangle" w="med" len="med"/>
          </a:ln>
        </p:spPr>
        <p:txBody>
          <a:bodyPr wrap="none" anchor="ctr"/>
          <a:lstStyle/>
          <a:p>
            <a:endParaRPr lang="zh-CN" altLang="en-US"/>
          </a:p>
        </p:txBody>
      </p:sp>
      <p:sp>
        <p:nvSpPr>
          <p:cNvPr id="70665" name="Line 86"/>
          <p:cNvSpPr>
            <a:spLocks noChangeShapeType="1"/>
          </p:cNvSpPr>
          <p:nvPr/>
        </p:nvSpPr>
        <p:spPr bwMode="auto">
          <a:xfrm flipH="1">
            <a:off x="6781800" y="2362200"/>
            <a:ext cx="990600" cy="838200"/>
          </a:xfrm>
          <a:prstGeom prst="line">
            <a:avLst/>
          </a:prstGeom>
          <a:noFill/>
          <a:ln w="9525">
            <a:solidFill>
              <a:schemeClr val="tx1"/>
            </a:solidFill>
            <a:round/>
            <a:tailEnd type="triangle" w="med" len="med"/>
          </a:ln>
        </p:spPr>
        <p:txBody>
          <a:bodyPr wrap="none" anchor="ctr"/>
          <a:lstStyle/>
          <a:p>
            <a:endParaRPr lang="zh-CN" altLang="en-US"/>
          </a:p>
        </p:txBody>
      </p:sp>
      <p:sp>
        <p:nvSpPr>
          <p:cNvPr id="70666" name="Text Box 87"/>
          <p:cNvSpPr txBox="1">
            <a:spLocks noChangeArrowheads="1"/>
          </p:cNvSpPr>
          <p:nvPr/>
        </p:nvSpPr>
        <p:spPr bwMode="auto">
          <a:xfrm>
            <a:off x="6477000" y="1447800"/>
            <a:ext cx="319088"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0667" name="矩形 85"/>
          <p:cNvSpPr>
            <a:spLocks noChangeArrowheads="1"/>
          </p:cNvSpPr>
          <p:nvPr/>
        </p:nvSpPr>
        <p:spPr bwMode="auto">
          <a:xfrm>
            <a:off x="785813" y="5357813"/>
            <a:ext cx="4572000" cy="1200150"/>
          </a:xfrm>
          <a:prstGeom prst="rect">
            <a:avLst/>
          </a:prstGeom>
          <a:noFill/>
          <a:ln w="9525">
            <a:noFill/>
            <a:miter lim="800000"/>
          </a:ln>
        </p:spPr>
        <p:txBody>
          <a:bodyPr>
            <a:spAutoFit/>
          </a:bodyPr>
          <a:lstStyle/>
          <a:p>
            <a:r>
              <a:rPr lang="zh-CN" altLang="en-US" sz="2400" b="0" i="0" u="none"/>
              <a:t>对所有的输入符号</a:t>
            </a:r>
            <a:r>
              <a:rPr lang="en-US" altLang="zh-CN" sz="2400" b="0" i="0" u="none"/>
              <a:t>a,b</a:t>
            </a:r>
            <a:r>
              <a:rPr lang="zh-CN" altLang="en-US" sz="2400" b="0" i="0" u="none"/>
              <a:t>，集合</a:t>
            </a:r>
            <a:r>
              <a:rPr lang="en-US" altLang="zh-CN" sz="2400" b="0" i="0" u="none">
                <a:latin typeface="SimSun" panose="02010600030101010101" pitchFamily="2" charset="-122"/>
              </a:rPr>
              <a:t>{C,D,E,F} </a:t>
            </a:r>
            <a:r>
              <a:rPr lang="zh-CN" altLang="en-US" sz="2400" b="0" i="0" u="none">
                <a:latin typeface="SimSun" panose="02010600030101010101" pitchFamily="2" charset="-122"/>
              </a:rPr>
              <a:t>的输出都是等价的。</a:t>
            </a:r>
            <a:endParaRPr lang="en-US" altLang="zh-CN" sz="2400" b="0" i="0" u="none">
              <a:latin typeface="SimSun" panose="02010600030101010101" pitchFamily="2" charset="-122"/>
            </a:endParaRPr>
          </a:p>
          <a:p>
            <a:r>
              <a:rPr lang="zh-CN" altLang="en-US" sz="2400" b="0" i="0" u="none"/>
              <a:t>选</a:t>
            </a:r>
            <a:r>
              <a:rPr lang="en-US" altLang="zh-CN" sz="2400" b="0" i="0" u="none"/>
              <a:t>D</a:t>
            </a:r>
            <a:r>
              <a:rPr lang="zh-CN" altLang="en-US" sz="2400" b="0" i="0" u="none"/>
              <a:t>作为</a:t>
            </a:r>
            <a:r>
              <a:rPr lang="en-US" altLang="zh-CN" sz="2400" b="0" i="0" u="none">
                <a:latin typeface="SimSun" panose="02010600030101010101" pitchFamily="2" charset="-122"/>
              </a:rPr>
              <a:t>{C,D,E,F}</a:t>
            </a:r>
            <a:r>
              <a:rPr lang="zh-CN" altLang="en-US" sz="2400" b="0" i="0" u="none">
                <a:latin typeface="SimSun" panose="02010600030101010101" pitchFamily="2" charset="-122"/>
              </a:rPr>
              <a:t>的代表。</a:t>
            </a:r>
            <a:r>
              <a:rPr lang="en-US" altLang="zh-CN" sz="2400" b="0" i="0" u="none">
                <a:latin typeface="SimSun" panose="02010600030101010101" pitchFamily="2" charset="-122"/>
              </a:rPr>
              <a:t> </a:t>
            </a:r>
            <a:endParaRPr lang="zh-CN" altLang="en-US" sz="2400" b="0" i="0" u="none"/>
          </a:p>
        </p:txBody>
      </p:sp>
      <p:sp>
        <p:nvSpPr>
          <p:cNvPr id="70668" name="灯片编号占位符 5"/>
          <p:cNvSpPr>
            <a:spLocks noGrp="1"/>
          </p:cNvSpPr>
          <p:nvPr>
            <p:ph type="sldNum" sz="quarter" idx="12"/>
          </p:nvPr>
        </p:nvSpPr>
        <p:spPr>
          <a:noFill/>
        </p:spPr>
        <p:txBody>
          <a:bodyPr/>
          <a:lstStyle/>
          <a:p>
            <a:fld id="{177C15A4-307F-4C03-8282-8160EE5C22B0}" type="slidenum">
              <a:rPr lang="en-US" altLang="zh-CN" smtClean="0"/>
              <a:t>70</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1371600" y="714375"/>
            <a:ext cx="7772400" cy="757238"/>
          </a:xfrm>
        </p:spPr>
        <p:txBody>
          <a:bodyPr/>
          <a:lstStyle/>
          <a:p>
            <a:r>
              <a:rPr lang="zh-CN" altLang="en-US" sz="3600" b="1" dirty="0" smtClean="0">
                <a:solidFill>
                  <a:schemeClr val="tx1"/>
                </a:solidFill>
              </a:rPr>
              <a:t>例</a:t>
            </a:r>
            <a:r>
              <a:rPr lang="en-US" altLang="zh-CN" sz="3600" b="1" dirty="0" smtClean="0">
                <a:solidFill>
                  <a:schemeClr val="tx1"/>
                </a:solidFill>
              </a:rPr>
              <a:t>3.9 p54</a:t>
            </a:r>
            <a:r>
              <a:rPr lang="zh-CN" altLang="en-US" sz="3600" b="1" dirty="0" smtClean="0">
                <a:solidFill>
                  <a:schemeClr val="tx1"/>
                </a:solidFill>
              </a:rPr>
              <a:t>图</a:t>
            </a:r>
            <a:r>
              <a:rPr lang="en-US" altLang="zh-CN" sz="3600" b="1" dirty="0" smtClean="0">
                <a:solidFill>
                  <a:schemeClr val="tx1"/>
                </a:solidFill>
              </a:rPr>
              <a:t>3.10</a:t>
            </a:r>
            <a:endParaRPr lang="zh-CN" altLang="en-US" sz="3600" b="1" dirty="0" smtClean="0">
              <a:solidFill>
                <a:schemeClr val="tx1"/>
              </a:solidFill>
            </a:endParaRPr>
          </a:p>
        </p:txBody>
      </p:sp>
      <p:sp>
        <p:nvSpPr>
          <p:cNvPr id="71683" name="内容占位符 2"/>
          <p:cNvSpPr>
            <a:spLocks noGrp="1"/>
          </p:cNvSpPr>
          <p:nvPr>
            <p:ph idx="1"/>
          </p:nvPr>
        </p:nvSpPr>
        <p:spPr>
          <a:xfrm>
            <a:off x="990600" y="1828800"/>
            <a:ext cx="6438900" cy="4114800"/>
          </a:xfrm>
        </p:spPr>
        <p:txBody>
          <a:bodyPr/>
          <a:lstStyle/>
          <a:p>
            <a:endParaRPr lang="en-US" altLang="zh-CN" dirty="0" smtClean="0"/>
          </a:p>
          <a:p>
            <a:endParaRPr lang="en-US" altLang="zh-CN" dirty="0" smtClean="0"/>
          </a:p>
          <a:p>
            <a:endParaRPr lang="en-US" altLang="zh-CN" dirty="0" smtClean="0"/>
          </a:p>
          <a:p>
            <a:r>
              <a:rPr lang="en-US" altLang="zh-CN" dirty="0" smtClean="0"/>
              <a:t>(1)</a:t>
            </a:r>
            <a:r>
              <a:rPr lang="zh-CN" altLang="en-US" dirty="0" smtClean="0"/>
              <a:t>初始化分</a:t>
            </a:r>
            <a:r>
              <a:rPr lang="en-US" altLang="zh-CN" dirty="0" smtClean="0"/>
              <a:t>P=({1,2,3,4},{5,6,7})</a:t>
            </a:r>
          </a:p>
          <a:p>
            <a:r>
              <a:rPr lang="en-US" altLang="zh-CN" dirty="0" smtClean="0"/>
              <a:t>(2)P1=({1,2}{3,4}{5,6,7})</a:t>
            </a:r>
          </a:p>
          <a:p>
            <a:r>
              <a:rPr lang="en-US" altLang="zh-CN" dirty="0" smtClean="0"/>
              <a:t>(3)P1=({1,2}{3},{4}{5,6,7})</a:t>
            </a:r>
          </a:p>
          <a:p>
            <a:r>
              <a:rPr lang="en-US" altLang="zh-CN" dirty="0" smtClean="0"/>
              <a:t>(3)P1=({1,2}{3},{4}{5},{6,7})={A,B,C,D,E}</a:t>
            </a:r>
            <a:endParaRPr lang="zh-CN" altLang="en-US" dirty="0" smtClean="0"/>
          </a:p>
          <a:p>
            <a:endParaRPr lang="zh-CN" altLang="en-US" dirty="0" smtClean="0"/>
          </a:p>
          <a:p>
            <a:endParaRPr lang="zh-CN" altLang="en-US" dirty="0" smtClean="0"/>
          </a:p>
        </p:txBody>
      </p:sp>
      <p:grpSp>
        <p:nvGrpSpPr>
          <p:cNvPr id="71684" name="Group 4"/>
          <p:cNvGrpSpPr/>
          <p:nvPr/>
        </p:nvGrpSpPr>
        <p:grpSpPr bwMode="auto">
          <a:xfrm>
            <a:off x="1500188" y="1071563"/>
            <a:ext cx="3810000" cy="2252662"/>
            <a:chOff x="2688" y="927"/>
            <a:chExt cx="2400" cy="1419"/>
          </a:xfrm>
        </p:grpSpPr>
        <p:sp>
          <p:nvSpPr>
            <p:cNvPr id="71716" name="Oval 6"/>
            <p:cNvSpPr>
              <a:spLocks noChangeArrowheads="1"/>
            </p:cNvSpPr>
            <p:nvPr/>
          </p:nvSpPr>
          <p:spPr bwMode="auto">
            <a:xfrm>
              <a:off x="4068" y="1208"/>
              <a:ext cx="248" cy="262"/>
            </a:xfrm>
            <a:prstGeom prst="ellipse">
              <a:avLst/>
            </a:prstGeom>
            <a:solidFill>
              <a:schemeClr val="accent1"/>
            </a:solidFill>
            <a:ln w="9525">
              <a:solidFill>
                <a:schemeClr val="tx1"/>
              </a:solidFill>
              <a:round/>
            </a:ln>
          </p:spPr>
          <p:txBody>
            <a:bodyPr wrap="none" anchor="ctr"/>
            <a:lstStyle/>
            <a:p>
              <a:r>
                <a:rPr lang="en-US" altLang="zh-CN" sz="2400" b="0" i="0" u="none"/>
                <a:t>4</a:t>
              </a:r>
              <a:endParaRPr lang="zh-CN" altLang="en-US" sz="2400" b="0" i="0" u="none"/>
            </a:p>
          </p:txBody>
        </p:sp>
        <p:sp>
          <p:nvSpPr>
            <p:cNvPr id="71717" name="Oval 10"/>
            <p:cNvSpPr>
              <a:spLocks noChangeArrowheads="1"/>
            </p:cNvSpPr>
            <p:nvPr/>
          </p:nvSpPr>
          <p:spPr bwMode="auto">
            <a:xfrm>
              <a:off x="4038" y="2097"/>
              <a:ext cx="238" cy="249"/>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solidFill>
                    <a:srgbClr val="FF0000"/>
                  </a:solidFill>
                </a:rPr>
                <a:t>2</a:t>
              </a:r>
            </a:p>
          </p:txBody>
        </p:sp>
        <p:sp>
          <p:nvSpPr>
            <p:cNvPr id="71718" name="Oval 11"/>
            <p:cNvSpPr>
              <a:spLocks noChangeArrowheads="1"/>
            </p:cNvSpPr>
            <p:nvPr/>
          </p:nvSpPr>
          <p:spPr bwMode="auto">
            <a:xfrm>
              <a:off x="3267" y="1964"/>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3</a:t>
              </a:r>
            </a:p>
          </p:txBody>
        </p:sp>
        <p:sp>
          <p:nvSpPr>
            <p:cNvPr id="71719" name="Oval 12"/>
            <p:cNvSpPr>
              <a:spLocks noChangeArrowheads="1"/>
            </p:cNvSpPr>
            <p:nvPr/>
          </p:nvSpPr>
          <p:spPr bwMode="auto">
            <a:xfrm>
              <a:off x="3228" y="1152"/>
              <a:ext cx="288" cy="31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6</a:t>
              </a:r>
            </a:p>
          </p:txBody>
        </p:sp>
        <p:grpSp>
          <p:nvGrpSpPr>
            <p:cNvPr id="71720" name="Group 13"/>
            <p:cNvGrpSpPr/>
            <p:nvPr/>
          </p:nvGrpSpPr>
          <p:grpSpPr bwMode="auto">
            <a:xfrm>
              <a:off x="3723" y="1600"/>
              <a:ext cx="248" cy="269"/>
              <a:chOff x="1176" y="2187"/>
              <a:chExt cx="432" cy="444"/>
            </a:xfrm>
          </p:grpSpPr>
          <p:sp>
            <p:nvSpPr>
              <p:cNvPr id="71753" name="Oval 14"/>
              <p:cNvSpPr>
                <a:spLocks noChangeArrowheads="1"/>
              </p:cNvSpPr>
              <p:nvPr/>
            </p:nvSpPr>
            <p:spPr bwMode="auto">
              <a:xfrm>
                <a:off x="1176" y="2187"/>
                <a:ext cx="432" cy="444"/>
              </a:xfrm>
              <a:prstGeom prst="ellipse">
                <a:avLst/>
              </a:prstGeom>
              <a:solidFill>
                <a:schemeClr val="accent1"/>
              </a:solidFill>
              <a:ln w="9525">
                <a:solidFill>
                  <a:schemeClr val="tx1"/>
                </a:solidFill>
                <a:round/>
              </a:ln>
            </p:spPr>
            <p:txBody>
              <a:bodyPr wrap="none" anchor="ctr"/>
              <a:lstStyle/>
              <a:p>
                <a:endParaRPr lang="zh-CN" altLang="en-US"/>
              </a:p>
            </p:txBody>
          </p:sp>
          <p:sp>
            <p:nvSpPr>
              <p:cNvPr id="71754" name="Oval 15"/>
              <p:cNvSpPr>
                <a:spLocks noChangeArrowheads="1"/>
              </p:cNvSpPr>
              <p:nvPr/>
            </p:nvSpPr>
            <p:spPr bwMode="auto">
              <a:xfrm>
                <a:off x="1253" y="2260"/>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5</a:t>
                </a:r>
              </a:p>
            </p:txBody>
          </p:sp>
        </p:grpSp>
        <p:grpSp>
          <p:nvGrpSpPr>
            <p:cNvPr id="71721" name="Group 16"/>
            <p:cNvGrpSpPr/>
            <p:nvPr/>
          </p:nvGrpSpPr>
          <p:grpSpPr bwMode="auto">
            <a:xfrm>
              <a:off x="4840" y="1964"/>
              <a:ext cx="248" cy="262"/>
              <a:chOff x="4224" y="2688"/>
              <a:chExt cx="432" cy="432"/>
            </a:xfrm>
          </p:grpSpPr>
          <p:sp>
            <p:nvSpPr>
              <p:cNvPr id="71751" name="Oval 17"/>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1752" name="Oval 18"/>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solidFill>
                      <a:srgbClr val="00B050"/>
                    </a:solidFill>
                  </a:rPr>
                  <a:t>7</a:t>
                </a:r>
              </a:p>
            </p:txBody>
          </p:sp>
        </p:grpSp>
        <p:sp>
          <p:nvSpPr>
            <p:cNvPr id="71722" name="Oval 19"/>
            <p:cNvSpPr>
              <a:spLocks noChangeArrowheads="1"/>
            </p:cNvSpPr>
            <p:nvPr/>
          </p:nvSpPr>
          <p:spPr bwMode="auto">
            <a:xfrm>
              <a:off x="2688" y="1615"/>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solidFill>
                    <a:srgbClr val="FF0000"/>
                  </a:solidFill>
                </a:rPr>
                <a:t>1</a:t>
              </a:r>
            </a:p>
          </p:txBody>
        </p:sp>
        <p:cxnSp>
          <p:nvCxnSpPr>
            <p:cNvPr id="71723" name="AutoShape 20"/>
            <p:cNvCxnSpPr>
              <a:cxnSpLocks noChangeShapeType="1"/>
              <a:stCxn id="71722" idx="0"/>
              <a:endCxn id="71719" idx="2"/>
            </p:cNvCxnSpPr>
            <p:nvPr/>
          </p:nvCxnSpPr>
          <p:spPr bwMode="auto">
            <a:xfrm rot="5400000" flipH="1" flipV="1">
              <a:off x="2868" y="1255"/>
              <a:ext cx="304" cy="416"/>
            </a:xfrm>
            <a:prstGeom prst="curvedConnector2">
              <a:avLst/>
            </a:prstGeom>
            <a:noFill/>
            <a:ln w="9525">
              <a:solidFill>
                <a:schemeClr val="tx1"/>
              </a:solidFill>
              <a:round/>
              <a:tailEnd type="triangle" w="med" len="med"/>
            </a:ln>
          </p:spPr>
        </p:cxnSp>
        <p:cxnSp>
          <p:nvCxnSpPr>
            <p:cNvPr id="71724" name="AutoShape 21"/>
            <p:cNvCxnSpPr>
              <a:cxnSpLocks noChangeShapeType="1"/>
              <a:stCxn id="71722" idx="4"/>
              <a:endCxn id="71718" idx="2"/>
            </p:cNvCxnSpPr>
            <p:nvPr/>
          </p:nvCxnSpPr>
          <p:spPr bwMode="auto">
            <a:xfrm rot="16200000" flipH="1">
              <a:off x="2931" y="1758"/>
              <a:ext cx="218" cy="455"/>
            </a:xfrm>
            <a:prstGeom prst="curvedConnector2">
              <a:avLst/>
            </a:prstGeom>
            <a:noFill/>
            <a:ln w="9525">
              <a:solidFill>
                <a:schemeClr val="tx1"/>
              </a:solidFill>
              <a:round/>
              <a:tailEnd type="triangle" w="med" len="med"/>
            </a:ln>
          </p:spPr>
        </p:cxnSp>
        <p:cxnSp>
          <p:nvCxnSpPr>
            <p:cNvPr id="71725" name="AutoShape 22"/>
            <p:cNvCxnSpPr>
              <a:cxnSpLocks noChangeShapeType="1"/>
              <a:endCxn id="71751" idx="0"/>
            </p:cNvCxnSpPr>
            <p:nvPr/>
          </p:nvCxnSpPr>
          <p:spPr bwMode="auto">
            <a:xfrm>
              <a:off x="3954" y="1686"/>
              <a:ext cx="1010" cy="278"/>
            </a:xfrm>
            <a:prstGeom prst="straightConnector1">
              <a:avLst/>
            </a:prstGeom>
            <a:noFill/>
            <a:ln w="9525">
              <a:solidFill>
                <a:schemeClr val="tx1"/>
              </a:solidFill>
              <a:round/>
              <a:tailEnd type="triangle" w="med" len="med"/>
            </a:ln>
          </p:spPr>
        </p:cxnSp>
        <p:cxnSp>
          <p:nvCxnSpPr>
            <p:cNvPr id="71726" name="AutoShape 23"/>
            <p:cNvCxnSpPr>
              <a:cxnSpLocks noChangeShapeType="1"/>
              <a:stCxn id="71718" idx="7"/>
              <a:endCxn id="71753" idx="2"/>
            </p:cNvCxnSpPr>
            <p:nvPr/>
          </p:nvCxnSpPr>
          <p:spPr bwMode="auto">
            <a:xfrm rot="5400000" flipH="1" flipV="1">
              <a:off x="3468" y="1748"/>
              <a:ext cx="266" cy="243"/>
            </a:xfrm>
            <a:prstGeom prst="straightConnector1">
              <a:avLst/>
            </a:prstGeom>
            <a:noFill/>
            <a:ln w="9525">
              <a:solidFill>
                <a:schemeClr val="tx1"/>
              </a:solidFill>
              <a:round/>
              <a:tailEnd type="triangle" w="med" len="med"/>
            </a:ln>
          </p:spPr>
        </p:cxnSp>
        <p:cxnSp>
          <p:nvCxnSpPr>
            <p:cNvPr id="71727" name="AutoShape 24"/>
            <p:cNvCxnSpPr>
              <a:cxnSpLocks noChangeShapeType="1"/>
              <a:stCxn id="71719" idx="6"/>
              <a:endCxn id="71716" idx="2"/>
            </p:cNvCxnSpPr>
            <p:nvPr/>
          </p:nvCxnSpPr>
          <p:spPr bwMode="auto">
            <a:xfrm>
              <a:off x="3516" y="1311"/>
              <a:ext cx="552" cy="28"/>
            </a:xfrm>
            <a:prstGeom prst="straightConnector1">
              <a:avLst/>
            </a:prstGeom>
            <a:noFill/>
            <a:ln w="9525">
              <a:solidFill>
                <a:schemeClr val="tx1"/>
              </a:solidFill>
              <a:round/>
              <a:tailEnd type="triangle" w="med" len="med"/>
            </a:ln>
          </p:spPr>
        </p:cxnSp>
        <p:cxnSp>
          <p:nvCxnSpPr>
            <p:cNvPr id="71728" name="AutoShape 25"/>
            <p:cNvCxnSpPr>
              <a:cxnSpLocks noChangeShapeType="1"/>
              <a:stCxn id="71717" idx="2"/>
              <a:endCxn id="71718" idx="5"/>
            </p:cNvCxnSpPr>
            <p:nvPr/>
          </p:nvCxnSpPr>
          <p:spPr bwMode="auto">
            <a:xfrm rot="10800000">
              <a:off x="3480" y="2188"/>
              <a:ext cx="558" cy="34"/>
            </a:xfrm>
            <a:prstGeom prst="straightConnector1">
              <a:avLst/>
            </a:prstGeom>
            <a:noFill/>
            <a:ln w="9525">
              <a:solidFill>
                <a:schemeClr val="tx1"/>
              </a:solidFill>
              <a:round/>
              <a:tailEnd type="triangle" w="med" len="med"/>
            </a:ln>
          </p:spPr>
        </p:cxnSp>
        <p:cxnSp>
          <p:nvCxnSpPr>
            <p:cNvPr id="71729" name="AutoShape 26"/>
            <p:cNvCxnSpPr>
              <a:cxnSpLocks noChangeShapeType="1"/>
              <a:stCxn id="71717" idx="6"/>
              <a:endCxn id="71751" idx="2"/>
            </p:cNvCxnSpPr>
            <p:nvPr/>
          </p:nvCxnSpPr>
          <p:spPr bwMode="auto">
            <a:xfrm flipV="1">
              <a:off x="4276" y="2095"/>
              <a:ext cx="564" cy="126"/>
            </a:xfrm>
            <a:prstGeom prst="straightConnector1">
              <a:avLst/>
            </a:prstGeom>
            <a:noFill/>
            <a:ln w="9525">
              <a:solidFill>
                <a:schemeClr val="tx1"/>
              </a:solidFill>
              <a:round/>
              <a:tailEnd type="triangle" w="med" len="med"/>
            </a:ln>
          </p:spPr>
        </p:cxnSp>
        <p:cxnSp>
          <p:nvCxnSpPr>
            <p:cNvPr id="71730" name="AutoShape 27"/>
            <p:cNvCxnSpPr>
              <a:cxnSpLocks noChangeShapeType="1"/>
              <a:stCxn id="71716" idx="1"/>
              <a:endCxn id="71719" idx="7"/>
            </p:cNvCxnSpPr>
            <p:nvPr/>
          </p:nvCxnSpPr>
          <p:spPr bwMode="auto">
            <a:xfrm rot="16200000" flipV="1">
              <a:off x="3765" y="907"/>
              <a:ext cx="48" cy="630"/>
            </a:xfrm>
            <a:prstGeom prst="straightConnector1">
              <a:avLst/>
            </a:prstGeom>
            <a:noFill/>
            <a:ln w="9525">
              <a:solidFill>
                <a:schemeClr val="tx1"/>
              </a:solidFill>
              <a:round/>
              <a:tailEnd type="triangle" w="med" len="med"/>
            </a:ln>
          </p:spPr>
        </p:cxnSp>
        <p:cxnSp>
          <p:nvCxnSpPr>
            <p:cNvPr id="71731" name="AutoShape 28"/>
            <p:cNvCxnSpPr>
              <a:cxnSpLocks noChangeShapeType="1"/>
              <a:stCxn id="71753" idx="4"/>
              <a:endCxn id="71718" idx="6"/>
            </p:cNvCxnSpPr>
            <p:nvPr/>
          </p:nvCxnSpPr>
          <p:spPr bwMode="auto">
            <a:xfrm rot="5400000">
              <a:off x="3570" y="1818"/>
              <a:ext cx="224" cy="331"/>
            </a:xfrm>
            <a:prstGeom prst="straightConnector1">
              <a:avLst/>
            </a:prstGeom>
            <a:noFill/>
            <a:ln w="9525">
              <a:solidFill>
                <a:schemeClr val="tx1"/>
              </a:solidFill>
              <a:round/>
              <a:tailEnd type="triangle" w="med" len="med"/>
            </a:ln>
          </p:spPr>
        </p:cxnSp>
        <p:cxnSp>
          <p:nvCxnSpPr>
            <p:cNvPr id="71732" name="AutoShape 29"/>
            <p:cNvCxnSpPr>
              <a:cxnSpLocks noChangeShapeType="1"/>
              <a:stCxn id="71751" idx="6"/>
              <a:endCxn id="71716" idx="6"/>
            </p:cNvCxnSpPr>
            <p:nvPr/>
          </p:nvCxnSpPr>
          <p:spPr bwMode="auto">
            <a:xfrm flipH="1" flipV="1">
              <a:off x="4316" y="1339"/>
              <a:ext cx="772" cy="756"/>
            </a:xfrm>
            <a:prstGeom prst="curvedConnector3">
              <a:avLst>
                <a:gd name="adj1" fmla="val 3847"/>
              </a:avLst>
            </a:prstGeom>
            <a:noFill/>
            <a:ln w="9525">
              <a:solidFill>
                <a:schemeClr val="tx1"/>
              </a:solidFill>
              <a:round/>
              <a:tailEnd type="triangle" w="med" len="med"/>
            </a:ln>
          </p:spPr>
        </p:cxnSp>
        <p:cxnSp>
          <p:nvCxnSpPr>
            <p:cNvPr id="71733" name="AutoShape 30"/>
            <p:cNvCxnSpPr>
              <a:cxnSpLocks noChangeShapeType="1"/>
              <a:stCxn id="71716" idx="1"/>
            </p:cNvCxnSpPr>
            <p:nvPr/>
          </p:nvCxnSpPr>
          <p:spPr bwMode="auto">
            <a:xfrm rot="5400000" flipV="1">
              <a:off x="4171" y="1179"/>
              <a:ext cx="21" cy="156"/>
            </a:xfrm>
            <a:prstGeom prst="curvedConnector3">
              <a:avLst>
                <a:gd name="adj1" fmla="val -608824"/>
              </a:avLst>
            </a:prstGeom>
            <a:noFill/>
            <a:ln w="9525">
              <a:solidFill>
                <a:schemeClr val="tx1"/>
              </a:solidFill>
              <a:round/>
              <a:tailEnd type="triangle" w="med" len="med"/>
            </a:ln>
          </p:spPr>
        </p:cxnSp>
        <p:cxnSp>
          <p:nvCxnSpPr>
            <p:cNvPr id="71734" name="AutoShape 31"/>
            <p:cNvCxnSpPr>
              <a:cxnSpLocks noChangeShapeType="1"/>
              <a:endCxn id="71717" idx="7"/>
            </p:cNvCxnSpPr>
            <p:nvPr/>
          </p:nvCxnSpPr>
          <p:spPr bwMode="auto">
            <a:xfrm rot="10800000" flipV="1">
              <a:off x="4241" y="1962"/>
              <a:ext cx="697" cy="171"/>
            </a:xfrm>
            <a:prstGeom prst="curvedConnector2">
              <a:avLst/>
            </a:prstGeom>
            <a:noFill/>
            <a:ln w="9525">
              <a:solidFill>
                <a:schemeClr val="tx1"/>
              </a:solidFill>
              <a:round/>
              <a:tailEnd type="triangle" w="med" len="med"/>
            </a:ln>
          </p:spPr>
        </p:cxnSp>
        <p:sp>
          <p:nvSpPr>
            <p:cNvPr id="71735" name="Text Box 33"/>
            <p:cNvSpPr txBox="1">
              <a:spLocks noChangeArrowheads="1"/>
            </p:cNvSpPr>
            <p:nvPr/>
          </p:nvSpPr>
          <p:spPr bwMode="auto">
            <a:xfrm>
              <a:off x="3048" y="173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36" name="Text Box 34"/>
            <p:cNvSpPr txBox="1">
              <a:spLocks noChangeArrowheads="1"/>
            </p:cNvSpPr>
            <p:nvPr/>
          </p:nvSpPr>
          <p:spPr bwMode="auto">
            <a:xfrm>
              <a:off x="4308" y="160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37" name="Text Box 35"/>
            <p:cNvSpPr txBox="1">
              <a:spLocks noChangeArrowheads="1"/>
            </p:cNvSpPr>
            <p:nvPr/>
          </p:nvSpPr>
          <p:spPr bwMode="auto">
            <a:xfrm>
              <a:off x="3722" y="124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38" name="Text Box 36"/>
            <p:cNvSpPr txBox="1">
              <a:spLocks noChangeArrowheads="1"/>
            </p:cNvSpPr>
            <p:nvPr/>
          </p:nvSpPr>
          <p:spPr bwMode="auto">
            <a:xfrm>
              <a:off x="4083" y="92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39" name="Text Box 38"/>
            <p:cNvSpPr txBox="1">
              <a:spLocks noChangeArrowheads="1"/>
            </p:cNvSpPr>
            <p:nvPr/>
          </p:nvSpPr>
          <p:spPr bwMode="auto">
            <a:xfrm>
              <a:off x="4533" y="2031"/>
              <a:ext cx="135" cy="291"/>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71740" name="Text Box 39"/>
            <p:cNvSpPr txBox="1">
              <a:spLocks noChangeArrowheads="1"/>
            </p:cNvSpPr>
            <p:nvPr/>
          </p:nvSpPr>
          <p:spPr bwMode="auto">
            <a:xfrm>
              <a:off x="2919" y="196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41" name="Text Box 41"/>
            <p:cNvSpPr txBox="1">
              <a:spLocks noChangeArrowheads="1"/>
            </p:cNvSpPr>
            <p:nvPr/>
          </p:nvSpPr>
          <p:spPr bwMode="auto">
            <a:xfrm>
              <a:off x="3747" y="2024"/>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42" name="Text Box 42"/>
            <p:cNvSpPr txBox="1">
              <a:spLocks noChangeArrowheads="1"/>
            </p:cNvSpPr>
            <p:nvPr/>
          </p:nvSpPr>
          <p:spPr bwMode="auto">
            <a:xfrm>
              <a:off x="3453" y="1647"/>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43" name="Text Box 43"/>
            <p:cNvSpPr txBox="1">
              <a:spLocks noChangeArrowheads="1"/>
            </p:cNvSpPr>
            <p:nvPr/>
          </p:nvSpPr>
          <p:spPr bwMode="auto">
            <a:xfrm>
              <a:off x="4491" y="1152"/>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44" name="Text Box 44"/>
            <p:cNvSpPr txBox="1">
              <a:spLocks noChangeArrowheads="1"/>
            </p:cNvSpPr>
            <p:nvPr/>
          </p:nvSpPr>
          <p:spPr bwMode="auto">
            <a:xfrm flipH="1">
              <a:off x="4308" y="1917"/>
              <a:ext cx="180" cy="291"/>
            </a:xfrm>
            <a:prstGeom prst="rect">
              <a:avLst/>
            </a:prstGeom>
            <a:noFill/>
            <a:ln w="9525">
              <a:noFill/>
              <a:miter lim="800000"/>
            </a:ln>
          </p:spPr>
          <p:txBody>
            <a:bodyPr anchor="ctr">
              <a:spAutoFit/>
            </a:bodyPr>
            <a:lstStyle/>
            <a:p>
              <a:pPr algn="ctr" eaLnBrk="1" hangingPunct="1"/>
              <a:r>
                <a:rPr kumimoji="1" lang="en-US" altLang="zh-CN" sz="2400" b="0" i="0" u="none"/>
                <a:t>b</a:t>
              </a:r>
            </a:p>
          </p:txBody>
        </p:sp>
        <p:cxnSp>
          <p:nvCxnSpPr>
            <p:cNvPr id="71745" name="AutoShape 21"/>
            <p:cNvCxnSpPr>
              <a:cxnSpLocks noChangeShapeType="1"/>
              <a:stCxn id="71719" idx="3"/>
              <a:endCxn id="71722" idx="6"/>
            </p:cNvCxnSpPr>
            <p:nvPr/>
          </p:nvCxnSpPr>
          <p:spPr bwMode="auto">
            <a:xfrm rot="5400000">
              <a:off x="2942" y="1418"/>
              <a:ext cx="323" cy="334"/>
            </a:xfrm>
            <a:prstGeom prst="curvedConnector2">
              <a:avLst/>
            </a:prstGeom>
            <a:noFill/>
            <a:ln w="9525">
              <a:solidFill>
                <a:schemeClr val="tx1"/>
              </a:solidFill>
              <a:round/>
              <a:tailEnd type="triangle" w="med" len="med"/>
            </a:ln>
          </p:spPr>
        </p:cxnSp>
        <p:sp>
          <p:nvSpPr>
            <p:cNvPr id="71746" name="Text Box 40"/>
            <p:cNvSpPr txBox="1">
              <a:spLocks noChangeArrowheads="1"/>
            </p:cNvSpPr>
            <p:nvPr/>
          </p:nvSpPr>
          <p:spPr bwMode="auto">
            <a:xfrm>
              <a:off x="3048" y="1422"/>
              <a:ext cx="225" cy="291"/>
            </a:xfrm>
            <a:prstGeom prst="rect">
              <a:avLst/>
            </a:prstGeom>
            <a:noFill/>
            <a:ln w="9525">
              <a:noFill/>
              <a:miter lim="800000"/>
            </a:ln>
          </p:spPr>
          <p:txBody>
            <a:bodyPr anchor="ctr">
              <a:spAutoFit/>
            </a:bodyPr>
            <a:lstStyle/>
            <a:p>
              <a:pPr algn="ctr" eaLnBrk="1" hangingPunct="1"/>
              <a:r>
                <a:rPr kumimoji="1" lang="en-US" altLang="zh-CN" sz="2400" b="0" i="0" u="none"/>
                <a:t>b</a:t>
              </a:r>
            </a:p>
          </p:txBody>
        </p:sp>
        <p:cxnSp>
          <p:nvCxnSpPr>
            <p:cNvPr id="71747" name="AutoShape 20"/>
            <p:cNvCxnSpPr>
              <a:cxnSpLocks noChangeShapeType="1"/>
              <a:stCxn id="71718" idx="1"/>
              <a:endCxn id="71722" idx="6"/>
            </p:cNvCxnSpPr>
            <p:nvPr/>
          </p:nvCxnSpPr>
          <p:spPr bwMode="auto">
            <a:xfrm rot="16200000" flipV="1">
              <a:off x="2992" y="1690"/>
              <a:ext cx="256" cy="367"/>
            </a:xfrm>
            <a:prstGeom prst="curvedConnector2">
              <a:avLst/>
            </a:prstGeom>
            <a:noFill/>
            <a:ln w="9525">
              <a:solidFill>
                <a:schemeClr val="tx1"/>
              </a:solidFill>
              <a:round/>
              <a:tailEnd type="triangle" w="med" len="med"/>
            </a:ln>
          </p:spPr>
        </p:cxnSp>
        <p:sp>
          <p:nvSpPr>
            <p:cNvPr id="71748" name="Text Box 33"/>
            <p:cNvSpPr txBox="1">
              <a:spLocks noChangeArrowheads="1"/>
            </p:cNvSpPr>
            <p:nvPr/>
          </p:nvSpPr>
          <p:spPr bwMode="auto">
            <a:xfrm>
              <a:off x="2913" y="119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49" name="Text Box 42"/>
            <p:cNvSpPr txBox="1">
              <a:spLocks noChangeArrowheads="1"/>
            </p:cNvSpPr>
            <p:nvPr/>
          </p:nvSpPr>
          <p:spPr bwMode="auto">
            <a:xfrm>
              <a:off x="3633" y="1782"/>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50" name="Text Box 41"/>
            <p:cNvSpPr txBox="1">
              <a:spLocks noChangeArrowheads="1"/>
            </p:cNvSpPr>
            <p:nvPr/>
          </p:nvSpPr>
          <p:spPr bwMode="auto">
            <a:xfrm>
              <a:off x="3723" y="999"/>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71685" name="Oval 12"/>
          <p:cNvSpPr>
            <a:spLocks noChangeArrowheads="1"/>
          </p:cNvSpPr>
          <p:nvPr/>
        </p:nvSpPr>
        <p:spPr bwMode="auto">
          <a:xfrm>
            <a:off x="2428875" y="1500188"/>
            <a:ext cx="285750" cy="357187"/>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solidFill>
                  <a:srgbClr val="00B050"/>
                </a:solidFill>
              </a:rPr>
              <a:t>6</a:t>
            </a:r>
          </a:p>
        </p:txBody>
      </p:sp>
      <p:grpSp>
        <p:nvGrpSpPr>
          <p:cNvPr id="75" name="组合 74"/>
          <p:cNvGrpSpPr/>
          <p:nvPr/>
        </p:nvGrpSpPr>
        <p:grpSpPr>
          <a:xfrm>
            <a:off x="5845175" y="1390650"/>
            <a:ext cx="2584450" cy="2106613"/>
            <a:chOff x="5845175" y="1390650"/>
            <a:chExt cx="2584450" cy="2106613"/>
          </a:xfrm>
        </p:grpSpPr>
        <p:grpSp>
          <p:nvGrpSpPr>
            <p:cNvPr id="71686" name="Group 4"/>
            <p:cNvGrpSpPr/>
            <p:nvPr/>
          </p:nvGrpSpPr>
          <p:grpSpPr bwMode="auto">
            <a:xfrm>
              <a:off x="5845175" y="1390650"/>
              <a:ext cx="2584450" cy="2106613"/>
              <a:chOff x="2688" y="927"/>
              <a:chExt cx="1628" cy="1327"/>
            </a:xfrm>
          </p:grpSpPr>
          <p:sp>
            <p:nvSpPr>
              <p:cNvPr id="71689" name="Oval 6"/>
              <p:cNvSpPr>
                <a:spLocks noChangeArrowheads="1"/>
              </p:cNvSpPr>
              <p:nvPr/>
            </p:nvSpPr>
            <p:spPr bwMode="auto">
              <a:xfrm>
                <a:off x="4068" y="1208"/>
                <a:ext cx="248" cy="262"/>
              </a:xfrm>
              <a:prstGeom prst="ellipse">
                <a:avLst/>
              </a:prstGeom>
              <a:solidFill>
                <a:schemeClr val="accent1"/>
              </a:solidFill>
              <a:ln w="9525">
                <a:solidFill>
                  <a:schemeClr val="tx1"/>
                </a:solidFill>
                <a:round/>
              </a:ln>
            </p:spPr>
            <p:txBody>
              <a:bodyPr wrap="none" anchor="ctr"/>
              <a:lstStyle/>
              <a:p>
                <a:r>
                  <a:rPr lang="en-US" altLang="zh-CN" sz="2400" b="0" i="0" u="none"/>
                  <a:t>C</a:t>
                </a:r>
                <a:endParaRPr lang="zh-CN" altLang="en-US" sz="2400" b="0" i="0" u="none"/>
              </a:p>
            </p:txBody>
          </p:sp>
          <p:sp>
            <p:nvSpPr>
              <p:cNvPr id="71690" name="Oval 11"/>
              <p:cNvSpPr>
                <a:spLocks noChangeArrowheads="1"/>
              </p:cNvSpPr>
              <p:nvPr/>
            </p:nvSpPr>
            <p:spPr bwMode="auto">
              <a:xfrm>
                <a:off x="3267" y="1964"/>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B</a:t>
                </a:r>
              </a:p>
            </p:txBody>
          </p:sp>
          <p:sp>
            <p:nvSpPr>
              <p:cNvPr id="71691" name="Oval 12"/>
              <p:cNvSpPr>
                <a:spLocks noChangeArrowheads="1"/>
              </p:cNvSpPr>
              <p:nvPr/>
            </p:nvSpPr>
            <p:spPr bwMode="auto">
              <a:xfrm>
                <a:off x="3228" y="1152"/>
                <a:ext cx="288" cy="31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6</a:t>
                </a:r>
              </a:p>
            </p:txBody>
          </p:sp>
          <p:grpSp>
            <p:nvGrpSpPr>
              <p:cNvPr id="71692" name="Group 13"/>
              <p:cNvGrpSpPr/>
              <p:nvPr/>
            </p:nvGrpSpPr>
            <p:grpSpPr bwMode="auto">
              <a:xfrm>
                <a:off x="3723" y="1600"/>
                <a:ext cx="248" cy="269"/>
                <a:chOff x="1176" y="2187"/>
                <a:chExt cx="432" cy="444"/>
              </a:xfrm>
            </p:grpSpPr>
            <p:sp>
              <p:nvSpPr>
                <p:cNvPr id="71714" name="Oval 14"/>
                <p:cNvSpPr>
                  <a:spLocks noChangeArrowheads="1"/>
                </p:cNvSpPr>
                <p:nvPr/>
              </p:nvSpPr>
              <p:spPr bwMode="auto">
                <a:xfrm>
                  <a:off x="1176" y="2187"/>
                  <a:ext cx="432" cy="444"/>
                </a:xfrm>
                <a:prstGeom prst="ellipse">
                  <a:avLst/>
                </a:prstGeom>
                <a:solidFill>
                  <a:schemeClr val="accent1"/>
                </a:solidFill>
                <a:ln w="9525">
                  <a:solidFill>
                    <a:schemeClr val="tx1"/>
                  </a:solidFill>
                  <a:round/>
                </a:ln>
              </p:spPr>
              <p:txBody>
                <a:bodyPr wrap="none" anchor="ctr"/>
                <a:lstStyle/>
                <a:p>
                  <a:endParaRPr lang="zh-CN" altLang="en-US"/>
                </a:p>
              </p:txBody>
            </p:sp>
            <p:sp>
              <p:nvSpPr>
                <p:cNvPr id="71715" name="Oval 15"/>
                <p:cNvSpPr>
                  <a:spLocks noChangeArrowheads="1"/>
                </p:cNvSpPr>
                <p:nvPr/>
              </p:nvSpPr>
              <p:spPr bwMode="auto">
                <a:xfrm>
                  <a:off x="1253" y="2260"/>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D</a:t>
                  </a:r>
                </a:p>
              </p:txBody>
            </p:sp>
          </p:grpSp>
          <p:sp>
            <p:nvSpPr>
              <p:cNvPr id="71693" name="Oval 19"/>
              <p:cNvSpPr>
                <a:spLocks noChangeArrowheads="1"/>
              </p:cNvSpPr>
              <p:nvPr/>
            </p:nvSpPr>
            <p:spPr bwMode="auto">
              <a:xfrm>
                <a:off x="2688" y="1615"/>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A</a:t>
                </a:r>
              </a:p>
            </p:txBody>
          </p:sp>
          <p:cxnSp>
            <p:nvCxnSpPr>
              <p:cNvPr id="71694" name="AutoShape 20"/>
              <p:cNvCxnSpPr>
                <a:cxnSpLocks noChangeShapeType="1"/>
                <a:stCxn id="71693" idx="0"/>
                <a:endCxn id="71691" idx="2"/>
              </p:cNvCxnSpPr>
              <p:nvPr/>
            </p:nvCxnSpPr>
            <p:spPr bwMode="auto">
              <a:xfrm rot="5400000" flipH="1" flipV="1">
                <a:off x="2868" y="1255"/>
                <a:ext cx="304" cy="416"/>
              </a:xfrm>
              <a:prstGeom prst="curvedConnector2">
                <a:avLst/>
              </a:prstGeom>
              <a:noFill/>
              <a:ln w="9525">
                <a:solidFill>
                  <a:schemeClr val="tx1"/>
                </a:solidFill>
                <a:round/>
                <a:tailEnd type="triangle" w="med" len="med"/>
              </a:ln>
            </p:spPr>
          </p:cxnSp>
          <p:cxnSp>
            <p:nvCxnSpPr>
              <p:cNvPr id="71695" name="AutoShape 21"/>
              <p:cNvCxnSpPr>
                <a:cxnSpLocks noChangeShapeType="1"/>
                <a:stCxn id="71693" idx="4"/>
                <a:endCxn id="71690" idx="2"/>
              </p:cNvCxnSpPr>
              <p:nvPr/>
            </p:nvCxnSpPr>
            <p:spPr bwMode="auto">
              <a:xfrm rot="16200000" flipH="1">
                <a:off x="2931" y="1758"/>
                <a:ext cx="218" cy="455"/>
              </a:xfrm>
              <a:prstGeom prst="curvedConnector2">
                <a:avLst/>
              </a:prstGeom>
              <a:noFill/>
              <a:ln w="9525">
                <a:solidFill>
                  <a:schemeClr val="tx1"/>
                </a:solidFill>
                <a:round/>
                <a:tailEnd type="triangle" w="med" len="med"/>
              </a:ln>
            </p:spPr>
          </p:cxnSp>
          <p:cxnSp>
            <p:nvCxnSpPr>
              <p:cNvPr id="71696" name="AutoShape 23"/>
              <p:cNvCxnSpPr>
                <a:cxnSpLocks noChangeShapeType="1"/>
                <a:stCxn id="71690" idx="7"/>
                <a:endCxn id="71714" idx="2"/>
              </p:cNvCxnSpPr>
              <p:nvPr/>
            </p:nvCxnSpPr>
            <p:spPr bwMode="auto">
              <a:xfrm rot="5400000" flipH="1" flipV="1">
                <a:off x="3468" y="1748"/>
                <a:ext cx="266" cy="243"/>
              </a:xfrm>
              <a:prstGeom prst="straightConnector1">
                <a:avLst/>
              </a:prstGeom>
              <a:noFill/>
              <a:ln w="9525">
                <a:solidFill>
                  <a:schemeClr val="tx1"/>
                </a:solidFill>
                <a:round/>
                <a:tailEnd type="triangle" w="med" len="med"/>
              </a:ln>
            </p:spPr>
          </p:cxnSp>
          <p:cxnSp>
            <p:nvCxnSpPr>
              <p:cNvPr id="71697" name="AutoShape 24"/>
              <p:cNvCxnSpPr>
                <a:cxnSpLocks noChangeShapeType="1"/>
                <a:stCxn id="71691" idx="6"/>
                <a:endCxn id="71689" idx="2"/>
              </p:cNvCxnSpPr>
              <p:nvPr/>
            </p:nvCxnSpPr>
            <p:spPr bwMode="auto">
              <a:xfrm>
                <a:off x="3516" y="1311"/>
                <a:ext cx="552" cy="28"/>
              </a:xfrm>
              <a:prstGeom prst="straightConnector1">
                <a:avLst/>
              </a:prstGeom>
              <a:noFill/>
              <a:ln w="9525">
                <a:solidFill>
                  <a:schemeClr val="tx1"/>
                </a:solidFill>
                <a:round/>
                <a:tailEnd type="triangle" w="med" len="med"/>
              </a:ln>
            </p:spPr>
          </p:cxnSp>
          <p:cxnSp>
            <p:nvCxnSpPr>
              <p:cNvPr id="71698" name="AutoShape 27"/>
              <p:cNvCxnSpPr>
                <a:cxnSpLocks noChangeShapeType="1"/>
                <a:stCxn id="71689" idx="1"/>
                <a:endCxn id="71691" idx="7"/>
              </p:cNvCxnSpPr>
              <p:nvPr/>
            </p:nvCxnSpPr>
            <p:spPr bwMode="auto">
              <a:xfrm rot="16200000" flipV="1">
                <a:off x="3765" y="907"/>
                <a:ext cx="48" cy="630"/>
              </a:xfrm>
              <a:prstGeom prst="straightConnector1">
                <a:avLst/>
              </a:prstGeom>
              <a:noFill/>
              <a:ln w="9525">
                <a:solidFill>
                  <a:schemeClr val="tx1"/>
                </a:solidFill>
                <a:round/>
                <a:tailEnd type="triangle" w="med" len="med"/>
              </a:ln>
            </p:spPr>
          </p:cxnSp>
          <p:cxnSp>
            <p:nvCxnSpPr>
              <p:cNvPr id="71699" name="AutoShape 28"/>
              <p:cNvCxnSpPr>
                <a:cxnSpLocks noChangeShapeType="1"/>
                <a:stCxn id="71714" idx="4"/>
                <a:endCxn id="71690" idx="6"/>
              </p:cNvCxnSpPr>
              <p:nvPr/>
            </p:nvCxnSpPr>
            <p:spPr bwMode="auto">
              <a:xfrm rot="5400000">
                <a:off x="3570" y="1818"/>
                <a:ext cx="224" cy="331"/>
              </a:xfrm>
              <a:prstGeom prst="straightConnector1">
                <a:avLst/>
              </a:prstGeom>
              <a:noFill/>
              <a:ln w="9525">
                <a:solidFill>
                  <a:schemeClr val="tx1"/>
                </a:solidFill>
                <a:round/>
                <a:tailEnd type="triangle" w="med" len="med"/>
              </a:ln>
            </p:spPr>
          </p:cxnSp>
          <p:cxnSp>
            <p:nvCxnSpPr>
              <p:cNvPr id="71700" name="AutoShape 30"/>
              <p:cNvCxnSpPr>
                <a:cxnSpLocks noChangeShapeType="1"/>
                <a:stCxn id="71689" idx="1"/>
              </p:cNvCxnSpPr>
              <p:nvPr/>
            </p:nvCxnSpPr>
            <p:spPr bwMode="auto">
              <a:xfrm rot="5400000" flipV="1">
                <a:off x="4171" y="1179"/>
                <a:ext cx="21" cy="156"/>
              </a:xfrm>
              <a:prstGeom prst="curvedConnector3">
                <a:avLst>
                  <a:gd name="adj1" fmla="val -608824"/>
                </a:avLst>
              </a:prstGeom>
              <a:noFill/>
              <a:ln w="9525">
                <a:solidFill>
                  <a:schemeClr val="tx1"/>
                </a:solidFill>
                <a:round/>
                <a:tailEnd type="triangle" w="med" len="med"/>
              </a:ln>
            </p:spPr>
          </p:cxnSp>
          <p:sp>
            <p:nvSpPr>
              <p:cNvPr id="71701" name="Text Box 33"/>
              <p:cNvSpPr txBox="1">
                <a:spLocks noChangeArrowheads="1"/>
              </p:cNvSpPr>
              <p:nvPr/>
            </p:nvSpPr>
            <p:spPr bwMode="auto">
              <a:xfrm>
                <a:off x="3048" y="173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02" name="Text Box 35"/>
              <p:cNvSpPr txBox="1">
                <a:spLocks noChangeArrowheads="1"/>
              </p:cNvSpPr>
              <p:nvPr/>
            </p:nvSpPr>
            <p:spPr bwMode="auto">
              <a:xfrm>
                <a:off x="3722" y="124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03" name="Text Box 36"/>
              <p:cNvSpPr txBox="1">
                <a:spLocks noChangeArrowheads="1"/>
              </p:cNvSpPr>
              <p:nvPr/>
            </p:nvSpPr>
            <p:spPr bwMode="auto">
              <a:xfrm>
                <a:off x="4083" y="92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04" name="Text Box 39"/>
              <p:cNvSpPr txBox="1">
                <a:spLocks noChangeArrowheads="1"/>
              </p:cNvSpPr>
              <p:nvPr/>
            </p:nvSpPr>
            <p:spPr bwMode="auto">
              <a:xfrm>
                <a:off x="2919" y="1966"/>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05" name="Text Box 42"/>
              <p:cNvSpPr txBox="1">
                <a:spLocks noChangeArrowheads="1"/>
              </p:cNvSpPr>
              <p:nvPr/>
            </p:nvSpPr>
            <p:spPr bwMode="auto">
              <a:xfrm>
                <a:off x="3453" y="1647"/>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cxnSp>
            <p:nvCxnSpPr>
              <p:cNvPr id="71706" name="AutoShape 21"/>
              <p:cNvCxnSpPr>
                <a:cxnSpLocks noChangeShapeType="1"/>
                <a:stCxn id="71691" idx="3"/>
                <a:endCxn id="71693" idx="6"/>
              </p:cNvCxnSpPr>
              <p:nvPr/>
            </p:nvCxnSpPr>
            <p:spPr bwMode="auto">
              <a:xfrm rot="5400000">
                <a:off x="2942" y="1418"/>
                <a:ext cx="323" cy="334"/>
              </a:xfrm>
              <a:prstGeom prst="curvedConnector2">
                <a:avLst/>
              </a:prstGeom>
              <a:noFill/>
              <a:ln w="9525">
                <a:solidFill>
                  <a:schemeClr val="tx1"/>
                </a:solidFill>
                <a:round/>
                <a:tailEnd type="triangle" w="med" len="med"/>
              </a:ln>
            </p:spPr>
          </p:cxnSp>
          <p:sp>
            <p:nvSpPr>
              <p:cNvPr id="71707" name="Text Box 40"/>
              <p:cNvSpPr txBox="1">
                <a:spLocks noChangeArrowheads="1"/>
              </p:cNvSpPr>
              <p:nvPr/>
            </p:nvSpPr>
            <p:spPr bwMode="auto">
              <a:xfrm>
                <a:off x="3048" y="1422"/>
                <a:ext cx="225" cy="291"/>
              </a:xfrm>
              <a:prstGeom prst="rect">
                <a:avLst/>
              </a:prstGeom>
              <a:noFill/>
              <a:ln w="9525">
                <a:noFill/>
                <a:miter lim="800000"/>
              </a:ln>
            </p:spPr>
            <p:txBody>
              <a:bodyPr anchor="ctr">
                <a:spAutoFit/>
              </a:bodyPr>
              <a:lstStyle/>
              <a:p>
                <a:pPr algn="ctr" eaLnBrk="1" hangingPunct="1"/>
                <a:r>
                  <a:rPr kumimoji="1" lang="en-US" altLang="zh-CN" sz="2400" b="0" i="0" u="none"/>
                  <a:t>b</a:t>
                </a:r>
              </a:p>
            </p:txBody>
          </p:sp>
          <p:cxnSp>
            <p:nvCxnSpPr>
              <p:cNvPr id="71708" name="AutoShape 20"/>
              <p:cNvCxnSpPr>
                <a:cxnSpLocks noChangeShapeType="1"/>
                <a:stCxn id="71690" idx="1"/>
                <a:endCxn id="71693" idx="6"/>
              </p:cNvCxnSpPr>
              <p:nvPr/>
            </p:nvCxnSpPr>
            <p:spPr bwMode="auto">
              <a:xfrm rot="16200000" flipV="1">
                <a:off x="2992" y="1690"/>
                <a:ext cx="256" cy="367"/>
              </a:xfrm>
              <a:prstGeom prst="curvedConnector2">
                <a:avLst/>
              </a:prstGeom>
              <a:noFill/>
              <a:ln w="9525">
                <a:solidFill>
                  <a:schemeClr val="tx1"/>
                </a:solidFill>
                <a:round/>
                <a:tailEnd type="triangle" w="med" len="med"/>
              </a:ln>
            </p:spPr>
          </p:cxnSp>
          <p:sp>
            <p:nvSpPr>
              <p:cNvPr id="71709" name="Text Box 33"/>
              <p:cNvSpPr txBox="1">
                <a:spLocks noChangeArrowheads="1"/>
              </p:cNvSpPr>
              <p:nvPr/>
            </p:nvSpPr>
            <p:spPr bwMode="auto">
              <a:xfrm>
                <a:off x="2913" y="1197"/>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1710" name="Text Box 42"/>
              <p:cNvSpPr txBox="1">
                <a:spLocks noChangeArrowheads="1"/>
              </p:cNvSpPr>
              <p:nvPr/>
            </p:nvSpPr>
            <p:spPr bwMode="auto">
              <a:xfrm>
                <a:off x="3633" y="1782"/>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1711" name="Text Box 41"/>
              <p:cNvSpPr txBox="1">
                <a:spLocks noChangeArrowheads="1"/>
              </p:cNvSpPr>
              <p:nvPr/>
            </p:nvSpPr>
            <p:spPr bwMode="auto">
              <a:xfrm>
                <a:off x="3723" y="999"/>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cxnSp>
            <p:nvCxnSpPr>
              <p:cNvPr id="71712" name="AutoShape 24"/>
              <p:cNvCxnSpPr>
                <a:cxnSpLocks noChangeShapeType="1"/>
                <a:stCxn id="71714" idx="1"/>
                <a:endCxn id="71691" idx="5"/>
              </p:cNvCxnSpPr>
              <p:nvPr/>
            </p:nvCxnSpPr>
            <p:spPr bwMode="auto">
              <a:xfrm rot="16200000" flipV="1">
                <a:off x="3509" y="1389"/>
                <a:ext cx="216" cy="285"/>
              </a:xfrm>
              <a:prstGeom prst="straightConnector1">
                <a:avLst/>
              </a:prstGeom>
              <a:noFill/>
              <a:ln w="9525">
                <a:solidFill>
                  <a:schemeClr val="tx1"/>
                </a:solidFill>
                <a:round/>
                <a:tailEnd type="triangle" w="med" len="med"/>
              </a:ln>
            </p:spPr>
          </p:cxnSp>
          <p:sp>
            <p:nvSpPr>
              <p:cNvPr id="71713" name="Text Box 35"/>
              <p:cNvSpPr txBox="1">
                <a:spLocks noChangeArrowheads="1"/>
              </p:cNvSpPr>
              <p:nvPr/>
            </p:nvSpPr>
            <p:spPr bwMode="auto">
              <a:xfrm>
                <a:off x="3551" y="1356"/>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grpSp>
        <p:sp>
          <p:nvSpPr>
            <p:cNvPr id="71687" name="Oval 12"/>
            <p:cNvSpPr>
              <a:spLocks noChangeArrowheads="1"/>
            </p:cNvSpPr>
            <p:nvPr/>
          </p:nvSpPr>
          <p:spPr bwMode="auto">
            <a:xfrm>
              <a:off x="6773863" y="1819275"/>
              <a:ext cx="285750" cy="35718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E</a:t>
              </a:r>
            </a:p>
          </p:txBody>
        </p:sp>
      </p:grpSp>
      <p:sp>
        <p:nvSpPr>
          <p:cNvPr id="71688" name="灯片编号占位符 5"/>
          <p:cNvSpPr>
            <a:spLocks noGrp="1"/>
          </p:cNvSpPr>
          <p:nvPr>
            <p:ph type="sldNum" sz="quarter" idx="12"/>
          </p:nvPr>
        </p:nvSpPr>
        <p:spPr>
          <a:noFill/>
        </p:spPr>
        <p:txBody>
          <a:bodyPr/>
          <a:lstStyle/>
          <a:p>
            <a:fld id="{086B9F08-749F-4469-9BD5-209F7030E6C2}" type="slidenum">
              <a:rPr lang="en-US" altLang="zh-CN" smtClean="0"/>
              <a:t>71</a:t>
            </a:fld>
            <a:endParaRPr lang="en-US" altLang="zh-CN"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1071563" y="571500"/>
            <a:ext cx="7286625" cy="1428750"/>
          </a:xfrm>
        </p:spPr>
        <p:txBody>
          <a:bodyPr/>
          <a:lstStyle/>
          <a:p>
            <a:r>
              <a:rPr lang="zh-CN" altLang="en-US" sz="2800" b="1" dirty="0" smtClean="0"/>
              <a:t>例：</a:t>
            </a:r>
            <a:r>
              <a:rPr lang="en-US" altLang="zh-CN" sz="2800" b="1" dirty="0" smtClean="0"/>
              <a:t>P50</a:t>
            </a:r>
            <a:r>
              <a:rPr lang="zh-CN" altLang="en-US" sz="2800" b="1" dirty="0" smtClean="0"/>
              <a:t>图</a:t>
            </a:r>
            <a:r>
              <a:rPr lang="en-US" altLang="zh-CN" sz="2800" b="1" dirty="0" smtClean="0"/>
              <a:t>3.6 NFA</a:t>
            </a:r>
            <a:r>
              <a:rPr lang="zh-CN" altLang="en-US" sz="2800" b="1" dirty="0" smtClean="0"/>
              <a:t>转化为一个</a:t>
            </a:r>
            <a:r>
              <a:rPr lang="en-US" altLang="zh-CN" sz="2800" b="1" dirty="0" smtClean="0"/>
              <a:t>DFA</a:t>
            </a:r>
            <a:r>
              <a:rPr lang="zh-CN" altLang="en-US" sz="2800" b="1" dirty="0" smtClean="0"/>
              <a:t>，并化简。</a:t>
            </a:r>
            <a:endParaRPr lang="en-US" altLang="zh-CN" sz="2800" b="1" dirty="0" smtClean="0"/>
          </a:p>
        </p:txBody>
      </p:sp>
      <p:sp>
        <p:nvSpPr>
          <p:cNvPr id="72707" name="灯片编号占位符 5"/>
          <p:cNvSpPr>
            <a:spLocks noGrp="1"/>
          </p:cNvSpPr>
          <p:nvPr>
            <p:ph type="sldNum" sz="quarter" idx="12"/>
          </p:nvPr>
        </p:nvSpPr>
        <p:spPr>
          <a:xfrm>
            <a:off x="7167563" y="5103813"/>
            <a:ext cx="1905000" cy="457200"/>
          </a:xfrm>
          <a:noFill/>
        </p:spPr>
        <p:txBody>
          <a:bodyPr/>
          <a:lstStyle/>
          <a:p>
            <a:fld id="{FDB7587E-450D-4C2A-BF59-967CFA28B5CF}" type="slidenum">
              <a:rPr lang="en-US" altLang="zh-CN" smtClean="0"/>
              <a:t>72</a:t>
            </a:fld>
            <a:endParaRPr lang="en-US" altLang="zh-CN" smtClean="0"/>
          </a:p>
        </p:txBody>
      </p:sp>
      <p:sp>
        <p:nvSpPr>
          <p:cNvPr id="7" name="矩形 40"/>
          <p:cNvSpPr>
            <a:spLocks noChangeArrowheads="1"/>
          </p:cNvSpPr>
          <p:nvPr/>
        </p:nvSpPr>
        <p:spPr bwMode="auto">
          <a:xfrm>
            <a:off x="3071813" y="1643063"/>
            <a:ext cx="2781300" cy="461962"/>
          </a:xfrm>
          <a:prstGeom prst="rect">
            <a:avLst/>
          </a:prstGeom>
          <a:noFill/>
          <a:ln w="9525">
            <a:noFill/>
            <a:miter lim="800000"/>
          </a:ln>
        </p:spPr>
        <p:txBody>
          <a:bodyPr wrap="none">
            <a:spAutoFit/>
          </a:bodyPr>
          <a:lstStyle/>
          <a:p>
            <a:r>
              <a:rPr lang="zh-CN" altLang="en-US" sz="2400" b="0" i="0" u="none">
                <a:sym typeface="Symbol" panose="05050102010706020507" pitchFamily="18" charset="2"/>
              </a:rPr>
              <a:t>-</a:t>
            </a:r>
            <a:r>
              <a:rPr lang="en-US" altLang="zh-CN" sz="2400" b="0" i="0" u="none">
                <a:sym typeface="Symbol" panose="05050102010706020507" pitchFamily="18" charset="2"/>
              </a:rPr>
              <a:t>closure(move(T,a))</a:t>
            </a:r>
            <a:endParaRPr lang="zh-CN" altLang="en-US" sz="2400" b="0" i="0" u="none"/>
          </a:p>
        </p:txBody>
      </p:sp>
      <p:sp>
        <p:nvSpPr>
          <p:cNvPr id="8" name="矩形 41"/>
          <p:cNvSpPr>
            <a:spLocks noChangeArrowheads="1"/>
          </p:cNvSpPr>
          <p:nvPr/>
        </p:nvSpPr>
        <p:spPr bwMode="auto">
          <a:xfrm>
            <a:off x="1928813" y="1716088"/>
            <a:ext cx="371475" cy="461962"/>
          </a:xfrm>
          <a:prstGeom prst="rect">
            <a:avLst/>
          </a:prstGeom>
          <a:noFill/>
          <a:ln w="9525">
            <a:noFill/>
            <a:miter lim="800000"/>
          </a:ln>
        </p:spPr>
        <p:txBody>
          <a:bodyPr wrap="none">
            <a:spAutoFit/>
          </a:bodyPr>
          <a:lstStyle/>
          <a:p>
            <a:r>
              <a:rPr lang="en-US" altLang="zh-CN" sz="2400" b="0" i="0" u="none">
                <a:solidFill>
                  <a:srgbClr val="402000"/>
                </a:solidFill>
                <a:sym typeface="Symbol" panose="05050102010706020507" pitchFamily="18" charset="2"/>
              </a:rPr>
              <a:t>T</a:t>
            </a:r>
            <a:endParaRPr lang="zh-CN" altLang="en-US"/>
          </a:p>
        </p:txBody>
      </p:sp>
      <p:sp>
        <p:nvSpPr>
          <p:cNvPr id="9" name="矩形 42"/>
          <p:cNvSpPr>
            <a:spLocks noChangeArrowheads="1"/>
          </p:cNvSpPr>
          <p:nvPr/>
        </p:nvSpPr>
        <p:spPr bwMode="auto">
          <a:xfrm>
            <a:off x="6072188" y="1676400"/>
            <a:ext cx="2798762" cy="461963"/>
          </a:xfrm>
          <a:prstGeom prst="rect">
            <a:avLst/>
          </a:prstGeom>
          <a:noFill/>
          <a:ln w="9525">
            <a:noFill/>
            <a:miter lim="800000"/>
          </a:ln>
        </p:spPr>
        <p:txBody>
          <a:bodyPr wrap="none">
            <a:spAutoFit/>
          </a:bodyPr>
          <a:lstStyle/>
          <a:p>
            <a:r>
              <a:rPr lang="zh-CN" altLang="en-US" sz="2400" b="0" i="0" u="none">
                <a:sym typeface="Symbol" panose="05050102010706020507" pitchFamily="18" charset="2"/>
              </a:rPr>
              <a:t>-</a:t>
            </a:r>
            <a:r>
              <a:rPr lang="en-US" altLang="zh-CN" sz="2400" b="0" i="0" u="none">
                <a:sym typeface="Symbol" panose="05050102010706020507" pitchFamily="18" charset="2"/>
              </a:rPr>
              <a:t>closure(move(T,b))</a:t>
            </a:r>
            <a:endParaRPr lang="zh-CN" altLang="en-US" sz="2400" b="0" i="0" u="none"/>
          </a:p>
        </p:txBody>
      </p:sp>
      <p:sp>
        <p:nvSpPr>
          <p:cNvPr id="10" name="矩形 41"/>
          <p:cNvSpPr>
            <a:spLocks noChangeArrowheads="1"/>
          </p:cNvSpPr>
          <p:nvPr/>
        </p:nvSpPr>
        <p:spPr bwMode="auto">
          <a:xfrm>
            <a:off x="714375" y="2214563"/>
            <a:ext cx="2285990" cy="707886"/>
          </a:xfrm>
          <a:prstGeom prst="rect">
            <a:avLst/>
          </a:prstGeom>
          <a:solidFill>
            <a:schemeClr val="bg1"/>
          </a:solidFill>
          <a:ln w="9525">
            <a:solidFill>
              <a:schemeClr val="accent1"/>
            </a:solidFill>
            <a:miter lim="800000"/>
          </a:ln>
        </p:spPr>
        <p:txBody>
          <a:bodyPr wrap="square">
            <a:spAutoFit/>
          </a:bodyPr>
          <a:lstStyle/>
          <a:p>
            <a:r>
              <a:rPr lang="en-US" altLang="zh-CN" sz="2000" i="0" u="none" dirty="0">
                <a:solidFill>
                  <a:srgbClr val="FF0000"/>
                </a:solidFill>
                <a:sym typeface="Symbol" panose="05050102010706020507" pitchFamily="18" charset="2"/>
              </a:rPr>
              <a:t>T0=</a:t>
            </a:r>
            <a:r>
              <a:rPr lang="zh-CN" altLang="en-US" sz="2000" i="0" u="none" dirty="0">
                <a:solidFill>
                  <a:srgbClr val="FF0000"/>
                </a:solidFill>
                <a:sym typeface="Symbol" panose="05050102010706020507" pitchFamily="18" charset="2"/>
              </a:rPr>
              <a:t>-</a:t>
            </a:r>
            <a:r>
              <a:rPr lang="en-US" altLang="zh-CN" sz="2000" i="0" u="none" dirty="0" smtClean="0">
                <a:solidFill>
                  <a:srgbClr val="FF0000"/>
                </a:solidFill>
                <a:sym typeface="Symbol" panose="05050102010706020507" pitchFamily="18" charset="2"/>
              </a:rPr>
              <a:t>closure( 0)  </a:t>
            </a:r>
            <a:r>
              <a:rPr lang="en-US" altLang="zh-CN" sz="2000" i="0" u="none" dirty="0">
                <a:solidFill>
                  <a:srgbClr val="FF0000"/>
                </a:solidFill>
                <a:sym typeface="Symbol" panose="05050102010706020507" pitchFamily="18" charset="2"/>
              </a:rPr>
              <a:t>= {0,1,2,4,7}</a:t>
            </a:r>
            <a:endParaRPr lang="zh-CN" altLang="en-US" sz="2000" dirty="0">
              <a:solidFill>
                <a:srgbClr val="FF0000"/>
              </a:solidFill>
            </a:endParaRPr>
          </a:p>
        </p:txBody>
      </p:sp>
      <p:sp>
        <p:nvSpPr>
          <p:cNvPr id="11" name="矩形 41"/>
          <p:cNvSpPr>
            <a:spLocks noChangeArrowheads="1"/>
          </p:cNvSpPr>
          <p:nvPr/>
        </p:nvSpPr>
        <p:spPr bwMode="auto">
          <a:xfrm>
            <a:off x="3000375" y="2214563"/>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closure(move(T0,a))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 T1</a:t>
            </a:r>
            <a:endParaRPr lang="zh-CN" altLang="en-US" sz="2000"/>
          </a:p>
        </p:txBody>
      </p:sp>
      <p:sp>
        <p:nvSpPr>
          <p:cNvPr id="13" name="矩形 41"/>
          <p:cNvSpPr>
            <a:spLocks noChangeArrowheads="1"/>
          </p:cNvSpPr>
          <p:nvPr/>
        </p:nvSpPr>
        <p:spPr bwMode="auto">
          <a:xfrm>
            <a:off x="5929313" y="2214563"/>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closure(move(T0,b))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{1,2,4,5,6,7} = T2</a:t>
            </a:r>
            <a:endParaRPr lang="zh-CN" altLang="en-US" sz="2000"/>
          </a:p>
        </p:txBody>
      </p:sp>
      <p:sp>
        <p:nvSpPr>
          <p:cNvPr id="14" name="矩形 41"/>
          <p:cNvSpPr>
            <a:spLocks noChangeArrowheads="1"/>
          </p:cNvSpPr>
          <p:nvPr/>
        </p:nvSpPr>
        <p:spPr bwMode="auto">
          <a:xfrm>
            <a:off x="714375" y="2928938"/>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402000"/>
                </a:solidFill>
                <a:sym typeface="Symbol" panose="05050102010706020507" pitchFamily="18" charset="2"/>
              </a:rPr>
              <a:t>T1</a:t>
            </a:r>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a:t>
            </a:r>
          </a:p>
          <a:p>
            <a:endParaRPr lang="zh-CN" altLang="en-US" sz="2000"/>
          </a:p>
        </p:txBody>
      </p:sp>
      <p:sp>
        <p:nvSpPr>
          <p:cNvPr id="15" name="矩形 41"/>
          <p:cNvSpPr>
            <a:spLocks noChangeArrowheads="1"/>
          </p:cNvSpPr>
          <p:nvPr/>
        </p:nvSpPr>
        <p:spPr bwMode="auto">
          <a:xfrm>
            <a:off x="3000375" y="2935288"/>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closure(move(T1,a))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 T1</a:t>
            </a:r>
            <a:endParaRPr lang="zh-CN" altLang="en-US" sz="2000"/>
          </a:p>
        </p:txBody>
      </p:sp>
      <p:sp>
        <p:nvSpPr>
          <p:cNvPr id="16" name="矩形 41"/>
          <p:cNvSpPr>
            <a:spLocks noChangeArrowheads="1"/>
          </p:cNvSpPr>
          <p:nvPr/>
        </p:nvSpPr>
        <p:spPr bwMode="auto">
          <a:xfrm>
            <a:off x="5929313" y="2935288"/>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closure(move(T1,b))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=T3</a:t>
            </a:r>
            <a:endParaRPr lang="zh-CN" altLang="en-US" sz="2000"/>
          </a:p>
        </p:txBody>
      </p:sp>
      <p:sp>
        <p:nvSpPr>
          <p:cNvPr id="17" name="矩形 41"/>
          <p:cNvSpPr>
            <a:spLocks noChangeArrowheads="1"/>
          </p:cNvSpPr>
          <p:nvPr/>
        </p:nvSpPr>
        <p:spPr bwMode="auto">
          <a:xfrm>
            <a:off x="714375" y="3643313"/>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dirty="0">
                <a:solidFill>
                  <a:srgbClr val="402000"/>
                </a:solidFill>
                <a:sym typeface="Symbol" panose="05050102010706020507" pitchFamily="18" charset="2"/>
              </a:rPr>
              <a:t>T2</a:t>
            </a:r>
            <a:r>
              <a:rPr lang="en-US" altLang="zh-CN" sz="2000" b="0" i="0" u="none" dirty="0">
                <a:sym typeface="Symbol" panose="05050102010706020507" pitchFamily="18" charset="2"/>
              </a:rPr>
              <a:t>=</a:t>
            </a:r>
            <a:r>
              <a:rPr lang="en-US" altLang="zh-CN" sz="2000" b="0" i="0" u="none" dirty="0">
                <a:solidFill>
                  <a:srgbClr val="402000"/>
                </a:solidFill>
                <a:sym typeface="Symbol" panose="05050102010706020507" pitchFamily="18" charset="2"/>
              </a:rPr>
              <a:t>{1,2,,4,5,6,7}</a:t>
            </a:r>
          </a:p>
          <a:p>
            <a:endParaRPr lang="zh-CN" altLang="en-US" sz="2000" dirty="0"/>
          </a:p>
        </p:txBody>
      </p:sp>
      <p:sp>
        <p:nvSpPr>
          <p:cNvPr id="19" name="矩形 41"/>
          <p:cNvSpPr>
            <a:spLocks noChangeArrowheads="1"/>
          </p:cNvSpPr>
          <p:nvPr/>
        </p:nvSpPr>
        <p:spPr bwMode="auto">
          <a:xfrm>
            <a:off x="3000375" y="3643313"/>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closure(move(T2,a))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 T1</a:t>
            </a:r>
            <a:endParaRPr lang="zh-CN" altLang="en-US" sz="2000"/>
          </a:p>
        </p:txBody>
      </p:sp>
      <p:sp>
        <p:nvSpPr>
          <p:cNvPr id="20" name="矩形 41"/>
          <p:cNvSpPr>
            <a:spLocks noChangeArrowheads="1"/>
          </p:cNvSpPr>
          <p:nvPr/>
        </p:nvSpPr>
        <p:spPr bwMode="auto">
          <a:xfrm>
            <a:off x="5929313" y="3643313"/>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closure(move(T2,b))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{1,2,4,5,6,7} = T2</a:t>
            </a:r>
            <a:endParaRPr lang="zh-CN" altLang="en-US" sz="2000"/>
          </a:p>
        </p:txBody>
      </p:sp>
      <p:sp>
        <p:nvSpPr>
          <p:cNvPr id="21" name="矩形 41"/>
          <p:cNvSpPr>
            <a:spLocks noChangeArrowheads="1"/>
          </p:cNvSpPr>
          <p:nvPr/>
        </p:nvSpPr>
        <p:spPr bwMode="auto">
          <a:xfrm>
            <a:off x="714375" y="4357688"/>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402000"/>
                </a:solidFill>
                <a:sym typeface="Symbol" panose="05050102010706020507" pitchFamily="18" charset="2"/>
              </a:rPr>
              <a:t>T3</a:t>
            </a:r>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a:t>
            </a:r>
          </a:p>
          <a:p>
            <a:endParaRPr lang="zh-CN" altLang="en-US" sz="2000"/>
          </a:p>
        </p:txBody>
      </p:sp>
      <p:sp>
        <p:nvSpPr>
          <p:cNvPr id="22" name="矩形 41"/>
          <p:cNvSpPr>
            <a:spLocks noChangeArrowheads="1"/>
          </p:cNvSpPr>
          <p:nvPr/>
        </p:nvSpPr>
        <p:spPr bwMode="auto">
          <a:xfrm>
            <a:off x="3000375" y="4357688"/>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closure(move(T3,a))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 T1</a:t>
            </a:r>
            <a:endParaRPr lang="zh-CN" altLang="en-US" sz="2000"/>
          </a:p>
        </p:txBody>
      </p:sp>
      <p:sp>
        <p:nvSpPr>
          <p:cNvPr id="23" name="矩形 41"/>
          <p:cNvSpPr>
            <a:spLocks noChangeArrowheads="1"/>
          </p:cNvSpPr>
          <p:nvPr/>
        </p:nvSpPr>
        <p:spPr bwMode="auto">
          <a:xfrm>
            <a:off x="5929313" y="4357688"/>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closure(move(T3,b))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a:t>
            </a:r>
            <a:r>
              <a:rPr lang="en-US" altLang="zh-CN" sz="2000" b="0" i="0" u="none">
                <a:solidFill>
                  <a:srgbClr val="FF0000"/>
                </a:solidFill>
                <a:sym typeface="Symbol" panose="05050102010706020507" pitchFamily="18" charset="2"/>
              </a:rPr>
              <a:t>1,2,4,5,6,7,10} = T4</a:t>
            </a:r>
            <a:endParaRPr lang="zh-CN" altLang="en-US" sz="2000">
              <a:solidFill>
                <a:srgbClr val="FF0000"/>
              </a:solidFill>
            </a:endParaRPr>
          </a:p>
        </p:txBody>
      </p:sp>
      <p:sp>
        <p:nvSpPr>
          <p:cNvPr id="24" name="矩形 41"/>
          <p:cNvSpPr>
            <a:spLocks noChangeArrowheads="1"/>
          </p:cNvSpPr>
          <p:nvPr/>
        </p:nvSpPr>
        <p:spPr bwMode="auto">
          <a:xfrm>
            <a:off x="714375" y="5072063"/>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402000"/>
                </a:solidFill>
                <a:sym typeface="Symbol" panose="05050102010706020507" pitchFamily="18" charset="2"/>
              </a:rPr>
              <a:t>T4</a:t>
            </a:r>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{1,2,4,5,6,7,10}</a:t>
            </a:r>
          </a:p>
          <a:p>
            <a:endParaRPr lang="zh-CN" altLang="en-US" sz="2000"/>
          </a:p>
        </p:txBody>
      </p:sp>
      <p:sp>
        <p:nvSpPr>
          <p:cNvPr id="25" name="矩形 41"/>
          <p:cNvSpPr>
            <a:spLocks noChangeArrowheads="1"/>
          </p:cNvSpPr>
          <p:nvPr/>
        </p:nvSpPr>
        <p:spPr bwMode="auto">
          <a:xfrm>
            <a:off x="3000375" y="5072063"/>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closure(move(T4,a))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{1,2,3,4,6,7,8} = T1</a:t>
            </a:r>
            <a:endParaRPr lang="zh-CN" altLang="en-US" sz="2000"/>
          </a:p>
        </p:txBody>
      </p:sp>
      <p:sp>
        <p:nvSpPr>
          <p:cNvPr id="26" name="矩形 41"/>
          <p:cNvSpPr>
            <a:spLocks noChangeArrowheads="1"/>
          </p:cNvSpPr>
          <p:nvPr/>
        </p:nvSpPr>
        <p:spPr bwMode="auto">
          <a:xfrm>
            <a:off x="5929313" y="5072063"/>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closure(move(T4,b))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{1,2,4,5,6,7} = T2</a:t>
            </a:r>
            <a:endParaRPr lang="zh-CN" altLang="en-US" sz="2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bg/>
                                          </p:spTgt>
                                        </p:tgtEl>
                                        <p:attrNameLst>
                                          <p:attrName>style.visibility</p:attrName>
                                        </p:attrNameLst>
                                      </p:cBhvr>
                                      <p:to>
                                        <p:strVal val="visible"/>
                                      </p:to>
                                    </p:set>
                                    <p:anim calcmode="lin" valueType="num">
                                      <p:cBhvr additive="base">
                                        <p:cTn id="28"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 calcmode="lin" valueType="num">
                                      <p:cBhvr additive="base">
                                        <p:cTn id="4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
                                            <p:bg/>
                                          </p:spTgt>
                                        </p:tgtEl>
                                        <p:attrNameLst>
                                          <p:attrName>style.visibility</p:attrName>
                                        </p:attrNameLst>
                                      </p:cBhvr>
                                      <p:to>
                                        <p:strVal val="visible"/>
                                      </p:to>
                                    </p:set>
                                    <p:anim calcmode="lin" valueType="num">
                                      <p:cBhvr additive="base">
                                        <p:cTn id="44"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45"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1" end="1"/>
                                            </p:txEl>
                                          </p:spTgt>
                                        </p:tgtEl>
                                        <p:attrNameLst>
                                          <p:attrName>style.visibility</p:attrName>
                                        </p:attrNameLst>
                                      </p:cBhvr>
                                      <p:to>
                                        <p:strVal val="visible"/>
                                      </p:to>
                                    </p:set>
                                    <p:anim calcmode="lin" valueType="num">
                                      <p:cBhvr additive="base">
                                        <p:cTn id="56"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4">
                                            <p:bg/>
                                          </p:spTgt>
                                        </p:tgtEl>
                                        <p:attrNameLst>
                                          <p:attrName>style.visibility</p:attrName>
                                        </p:attrNameLst>
                                      </p:cBhvr>
                                      <p:to>
                                        <p:strVal val="visible"/>
                                      </p:to>
                                    </p:set>
                                    <p:anim calcmode="lin" valueType="num">
                                      <p:cBhvr additive="base">
                                        <p:cTn id="60"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1"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anim calcmode="lin" valueType="num">
                                      <p:cBhvr additive="base">
                                        <p:cTn id="70"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1"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5">
                                            <p:txEl>
                                              <p:pRg st="0" end="0"/>
                                            </p:txEl>
                                          </p:spTgt>
                                        </p:tgtEl>
                                        <p:attrNameLst>
                                          <p:attrName>style.visibility</p:attrName>
                                        </p:attrNameLst>
                                      </p:cBhvr>
                                      <p:to>
                                        <p:strVal val="visible"/>
                                      </p:to>
                                    </p:set>
                                    <p:anim calcmode="lin" valueType="num">
                                      <p:cBhvr additive="base">
                                        <p:cTn id="7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1" end="1"/>
                                            </p:txEl>
                                          </p:spTgt>
                                        </p:tgtEl>
                                        <p:attrNameLst>
                                          <p:attrName>style.visibility</p:attrName>
                                        </p:attrNameLst>
                                      </p:cBhvr>
                                      <p:to>
                                        <p:strVal val="visible"/>
                                      </p:to>
                                    </p:set>
                                    <p:anim calcmode="lin" valueType="num">
                                      <p:cBhvr additive="base">
                                        <p:cTn id="82"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6">
                                            <p:bg/>
                                          </p:spTgt>
                                        </p:tgtEl>
                                        <p:attrNameLst>
                                          <p:attrName>style.visibility</p:attrName>
                                        </p:attrNameLst>
                                      </p:cBhvr>
                                      <p:to>
                                        <p:strVal val="visible"/>
                                      </p:to>
                                    </p:set>
                                    <p:anim calcmode="lin" valueType="num">
                                      <p:cBhvr additive="base">
                                        <p:cTn id="86"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87"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6">
                                            <p:txEl>
                                              <p:pRg st="0" end="0"/>
                                            </p:txEl>
                                          </p:spTgt>
                                        </p:tgtEl>
                                        <p:attrNameLst>
                                          <p:attrName>style.visibility</p:attrName>
                                        </p:attrNameLst>
                                      </p:cBhvr>
                                      <p:to>
                                        <p:strVal val="visible"/>
                                      </p:to>
                                    </p:set>
                                    <p:anim calcmode="lin" valueType="num">
                                      <p:cBhvr additive="base">
                                        <p:cTn id="92"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1" end="1"/>
                                            </p:txEl>
                                          </p:spTgt>
                                        </p:tgtEl>
                                        <p:attrNameLst>
                                          <p:attrName>style.visibility</p:attrName>
                                        </p:attrNameLst>
                                      </p:cBhvr>
                                      <p:to>
                                        <p:strVal val="visible"/>
                                      </p:to>
                                    </p:set>
                                    <p:anim calcmode="lin" valueType="num">
                                      <p:cBhvr additive="base">
                                        <p:cTn id="98"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7">
                                            <p:bg/>
                                          </p:spTgt>
                                        </p:tgtEl>
                                        <p:attrNameLst>
                                          <p:attrName>style.visibility</p:attrName>
                                        </p:attrNameLst>
                                      </p:cBhvr>
                                      <p:to>
                                        <p:strVal val="visible"/>
                                      </p:to>
                                    </p:set>
                                    <p:anim calcmode="lin" valueType="num">
                                      <p:cBhvr additive="base">
                                        <p:cTn id="102"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3"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7">
                                            <p:txEl>
                                              <p:pRg st="0" end="0"/>
                                            </p:txEl>
                                          </p:spTgt>
                                        </p:tgtEl>
                                        <p:attrNameLst>
                                          <p:attrName>style.visibility</p:attrName>
                                        </p:attrNameLst>
                                      </p:cBhvr>
                                      <p:to>
                                        <p:strVal val="visible"/>
                                      </p:to>
                                    </p:set>
                                    <p:anim calcmode="lin" valueType="num">
                                      <p:cBhvr additive="base">
                                        <p:cTn id="10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9">
                                            <p:bg/>
                                          </p:spTgt>
                                        </p:tgtEl>
                                        <p:attrNameLst>
                                          <p:attrName>style.visibility</p:attrName>
                                        </p:attrNameLst>
                                      </p:cBhvr>
                                      <p:to>
                                        <p:strVal val="visible"/>
                                      </p:to>
                                    </p:set>
                                    <p:anim calcmode="lin" valueType="num">
                                      <p:cBhvr additive="base">
                                        <p:cTn id="112"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3"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9">
                                            <p:txEl>
                                              <p:pRg st="0" end="0"/>
                                            </p:txEl>
                                          </p:spTgt>
                                        </p:tgtEl>
                                        <p:attrNameLst>
                                          <p:attrName>style.visibility</p:attrName>
                                        </p:attrNameLst>
                                      </p:cBhvr>
                                      <p:to>
                                        <p:strVal val="visible"/>
                                      </p:to>
                                    </p:set>
                                    <p:anim calcmode="lin" valueType="num">
                                      <p:cBhvr additive="base">
                                        <p:cTn id="118"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9">
                                            <p:txEl>
                                              <p:pRg st="1" end="1"/>
                                            </p:txEl>
                                          </p:spTgt>
                                        </p:tgtEl>
                                        <p:attrNameLst>
                                          <p:attrName>style.visibility</p:attrName>
                                        </p:attrNameLst>
                                      </p:cBhvr>
                                      <p:to>
                                        <p:strVal val="visible"/>
                                      </p:to>
                                    </p:set>
                                    <p:anim calcmode="lin" valueType="num">
                                      <p:cBhvr additive="base">
                                        <p:cTn id="124"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0">
                                            <p:bg/>
                                          </p:spTgt>
                                        </p:tgtEl>
                                        <p:attrNameLst>
                                          <p:attrName>style.visibility</p:attrName>
                                        </p:attrNameLst>
                                      </p:cBhvr>
                                      <p:to>
                                        <p:strVal val="visible"/>
                                      </p:to>
                                    </p:set>
                                    <p:anim calcmode="lin" valueType="num">
                                      <p:cBhvr additive="base">
                                        <p:cTn id="128"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29"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0">
                                            <p:txEl>
                                              <p:pRg st="0" end="0"/>
                                            </p:txEl>
                                          </p:spTgt>
                                        </p:tgtEl>
                                        <p:attrNameLst>
                                          <p:attrName>style.visibility</p:attrName>
                                        </p:attrNameLst>
                                      </p:cBhvr>
                                      <p:to>
                                        <p:strVal val="visible"/>
                                      </p:to>
                                    </p:set>
                                    <p:anim calcmode="lin" valueType="num">
                                      <p:cBhvr additive="base">
                                        <p:cTn id="134"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0">
                                            <p:txEl>
                                              <p:pRg st="1" end="1"/>
                                            </p:txEl>
                                          </p:spTgt>
                                        </p:tgtEl>
                                        <p:attrNameLst>
                                          <p:attrName>style.visibility</p:attrName>
                                        </p:attrNameLst>
                                      </p:cBhvr>
                                      <p:to>
                                        <p:strVal val="visible"/>
                                      </p:to>
                                    </p:set>
                                    <p:anim calcmode="lin" valueType="num">
                                      <p:cBhvr additive="base">
                                        <p:cTn id="140"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21">
                                            <p:bg/>
                                          </p:spTgt>
                                        </p:tgtEl>
                                        <p:attrNameLst>
                                          <p:attrName>style.visibility</p:attrName>
                                        </p:attrNameLst>
                                      </p:cBhvr>
                                      <p:to>
                                        <p:strVal val="visible"/>
                                      </p:to>
                                    </p:set>
                                    <p:anim calcmode="lin" valueType="num">
                                      <p:cBhvr additive="base">
                                        <p:cTn id="144"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45"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21">
                                            <p:txEl>
                                              <p:pRg st="0" end="0"/>
                                            </p:txEl>
                                          </p:spTgt>
                                        </p:tgtEl>
                                        <p:attrNameLst>
                                          <p:attrName>style.visibility</p:attrName>
                                        </p:attrNameLst>
                                      </p:cBhvr>
                                      <p:to>
                                        <p:strVal val="visible"/>
                                      </p:to>
                                    </p:set>
                                    <p:anim calcmode="lin" valueType="num">
                                      <p:cBhvr additive="base">
                                        <p:cTn id="150"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22">
                                            <p:bg/>
                                          </p:spTgt>
                                        </p:tgtEl>
                                        <p:attrNameLst>
                                          <p:attrName>style.visibility</p:attrName>
                                        </p:attrNameLst>
                                      </p:cBhvr>
                                      <p:to>
                                        <p:strVal val="visible"/>
                                      </p:to>
                                    </p:set>
                                    <p:anim calcmode="lin" valueType="num">
                                      <p:cBhvr additive="base">
                                        <p:cTn id="154"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55"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grpId="0" nodeType="clickEffect">
                                  <p:stCondLst>
                                    <p:cond delay="0"/>
                                  </p:stCondLst>
                                  <p:childTnLst>
                                    <p:set>
                                      <p:cBhvr>
                                        <p:cTn id="159" dur="1" fill="hold">
                                          <p:stCondLst>
                                            <p:cond delay="0"/>
                                          </p:stCondLst>
                                        </p:cTn>
                                        <p:tgtEl>
                                          <p:spTgt spid="22">
                                            <p:txEl>
                                              <p:pRg st="0" end="0"/>
                                            </p:txEl>
                                          </p:spTgt>
                                        </p:tgtEl>
                                        <p:attrNameLst>
                                          <p:attrName>style.visibility</p:attrName>
                                        </p:attrNameLst>
                                      </p:cBhvr>
                                      <p:to>
                                        <p:strVal val="visible"/>
                                      </p:to>
                                    </p:set>
                                    <p:anim calcmode="lin" valueType="num">
                                      <p:cBhvr additive="base">
                                        <p:cTn id="16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22">
                                            <p:txEl>
                                              <p:pRg st="1" end="1"/>
                                            </p:txEl>
                                          </p:spTgt>
                                        </p:tgtEl>
                                        <p:attrNameLst>
                                          <p:attrName>style.visibility</p:attrName>
                                        </p:attrNameLst>
                                      </p:cBhvr>
                                      <p:to>
                                        <p:strVal val="visible"/>
                                      </p:to>
                                    </p:set>
                                    <p:anim calcmode="lin" valueType="num">
                                      <p:cBhvr additive="base">
                                        <p:cTn id="166"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68" presetID="2" presetClass="entr" presetSubtype="4" fill="hold" grpId="0" nodeType="withEffect">
                                  <p:stCondLst>
                                    <p:cond delay="0"/>
                                  </p:stCondLst>
                                  <p:childTnLst>
                                    <p:set>
                                      <p:cBhvr>
                                        <p:cTn id="169" dur="1" fill="hold">
                                          <p:stCondLst>
                                            <p:cond delay="0"/>
                                          </p:stCondLst>
                                        </p:cTn>
                                        <p:tgtEl>
                                          <p:spTgt spid="23">
                                            <p:bg/>
                                          </p:spTgt>
                                        </p:tgtEl>
                                        <p:attrNameLst>
                                          <p:attrName>style.visibility</p:attrName>
                                        </p:attrNameLst>
                                      </p:cBhvr>
                                      <p:to>
                                        <p:strVal val="visible"/>
                                      </p:to>
                                    </p:set>
                                    <p:anim calcmode="lin" valueType="num">
                                      <p:cBhvr additive="base">
                                        <p:cTn id="170"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71"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23">
                                            <p:txEl>
                                              <p:pRg st="0" end="0"/>
                                            </p:txEl>
                                          </p:spTgt>
                                        </p:tgtEl>
                                        <p:attrNameLst>
                                          <p:attrName>style.visibility</p:attrName>
                                        </p:attrNameLst>
                                      </p:cBhvr>
                                      <p:to>
                                        <p:strVal val="visible"/>
                                      </p:to>
                                    </p:set>
                                    <p:anim calcmode="lin" valueType="num">
                                      <p:cBhvr additive="base">
                                        <p:cTn id="17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3">
                                            <p:txEl>
                                              <p:pRg st="1" end="1"/>
                                            </p:txEl>
                                          </p:spTgt>
                                        </p:tgtEl>
                                        <p:attrNameLst>
                                          <p:attrName>style.visibility</p:attrName>
                                        </p:attrNameLst>
                                      </p:cBhvr>
                                      <p:to>
                                        <p:strVal val="visible"/>
                                      </p:to>
                                    </p:set>
                                    <p:anim calcmode="lin" valueType="num">
                                      <p:cBhvr additive="base">
                                        <p:cTn id="182"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83"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24">
                                            <p:bg/>
                                          </p:spTgt>
                                        </p:tgtEl>
                                        <p:attrNameLst>
                                          <p:attrName>style.visibility</p:attrName>
                                        </p:attrNameLst>
                                      </p:cBhvr>
                                      <p:to>
                                        <p:strVal val="visible"/>
                                      </p:to>
                                    </p:set>
                                    <p:anim calcmode="lin" valueType="num">
                                      <p:cBhvr additive="base">
                                        <p:cTn id="186"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87"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24">
                                            <p:txEl>
                                              <p:pRg st="0" end="0"/>
                                            </p:txEl>
                                          </p:spTgt>
                                        </p:tgtEl>
                                        <p:attrNameLst>
                                          <p:attrName>style.visibility</p:attrName>
                                        </p:attrNameLst>
                                      </p:cBhvr>
                                      <p:to>
                                        <p:strVal val="visible"/>
                                      </p:to>
                                    </p:set>
                                    <p:anim calcmode="lin" valueType="num">
                                      <p:cBhvr additive="base">
                                        <p:cTn id="192"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93"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25">
                                            <p:bg/>
                                          </p:spTgt>
                                        </p:tgtEl>
                                        <p:attrNameLst>
                                          <p:attrName>style.visibility</p:attrName>
                                        </p:attrNameLst>
                                      </p:cBhvr>
                                      <p:to>
                                        <p:strVal val="visible"/>
                                      </p:to>
                                    </p:set>
                                    <p:anim calcmode="lin" valueType="num">
                                      <p:cBhvr additive="base">
                                        <p:cTn id="196"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197"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4" fill="hold" grpId="0" nodeType="clickEffect">
                                  <p:stCondLst>
                                    <p:cond delay="0"/>
                                  </p:stCondLst>
                                  <p:childTnLst>
                                    <p:set>
                                      <p:cBhvr>
                                        <p:cTn id="201" dur="1" fill="hold">
                                          <p:stCondLst>
                                            <p:cond delay="0"/>
                                          </p:stCondLst>
                                        </p:cTn>
                                        <p:tgtEl>
                                          <p:spTgt spid="25">
                                            <p:txEl>
                                              <p:pRg st="0" end="0"/>
                                            </p:txEl>
                                          </p:spTgt>
                                        </p:tgtEl>
                                        <p:attrNameLst>
                                          <p:attrName>style.visibility</p:attrName>
                                        </p:attrNameLst>
                                      </p:cBhvr>
                                      <p:to>
                                        <p:strVal val="visible"/>
                                      </p:to>
                                    </p:set>
                                    <p:anim calcmode="lin" valueType="num">
                                      <p:cBhvr additive="base">
                                        <p:cTn id="20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0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25">
                                            <p:txEl>
                                              <p:pRg st="1" end="1"/>
                                            </p:txEl>
                                          </p:spTgt>
                                        </p:tgtEl>
                                        <p:attrNameLst>
                                          <p:attrName>style.visibility</p:attrName>
                                        </p:attrNameLst>
                                      </p:cBhvr>
                                      <p:to>
                                        <p:strVal val="visible"/>
                                      </p:to>
                                    </p:set>
                                    <p:anim calcmode="lin" valueType="num">
                                      <p:cBhvr additive="base">
                                        <p:cTn id="208"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09"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26">
                                            <p:bg/>
                                          </p:spTgt>
                                        </p:tgtEl>
                                        <p:attrNameLst>
                                          <p:attrName>style.visibility</p:attrName>
                                        </p:attrNameLst>
                                      </p:cBhvr>
                                      <p:to>
                                        <p:strVal val="visible"/>
                                      </p:to>
                                    </p:set>
                                    <p:anim calcmode="lin" valueType="num">
                                      <p:cBhvr additive="base">
                                        <p:cTn id="212"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213"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2" presetClass="entr" presetSubtype="4" fill="hold" grpId="0" nodeType="clickEffect">
                                  <p:stCondLst>
                                    <p:cond delay="0"/>
                                  </p:stCondLst>
                                  <p:childTnLst>
                                    <p:set>
                                      <p:cBhvr>
                                        <p:cTn id="217" dur="1" fill="hold">
                                          <p:stCondLst>
                                            <p:cond delay="0"/>
                                          </p:stCondLst>
                                        </p:cTn>
                                        <p:tgtEl>
                                          <p:spTgt spid="26">
                                            <p:txEl>
                                              <p:pRg st="0" end="0"/>
                                            </p:txEl>
                                          </p:spTgt>
                                        </p:tgtEl>
                                        <p:attrNameLst>
                                          <p:attrName>style.visibility</p:attrName>
                                        </p:attrNameLst>
                                      </p:cBhvr>
                                      <p:to>
                                        <p:strVal val="visible"/>
                                      </p:to>
                                    </p:set>
                                    <p:anim calcmode="lin" valueType="num">
                                      <p:cBhvr additive="base">
                                        <p:cTn id="21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19"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26">
                                            <p:txEl>
                                              <p:pRg st="1" end="1"/>
                                            </p:txEl>
                                          </p:spTgt>
                                        </p:tgtEl>
                                        <p:attrNameLst>
                                          <p:attrName>style.visibility</p:attrName>
                                        </p:attrNameLst>
                                      </p:cBhvr>
                                      <p:to>
                                        <p:strVal val="visible"/>
                                      </p:to>
                                    </p:set>
                                    <p:anim calcmode="lin" valueType="num">
                                      <p:cBhvr additive="base">
                                        <p:cTn id="224"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63"/>
          <p:cNvGrpSpPr/>
          <p:nvPr/>
        </p:nvGrpSpPr>
        <p:grpSpPr bwMode="auto">
          <a:xfrm>
            <a:off x="1500162" y="857232"/>
            <a:ext cx="3179762" cy="2722562"/>
            <a:chOff x="2976" y="2387"/>
            <a:chExt cx="2003" cy="1715"/>
          </a:xfrm>
        </p:grpSpPr>
        <p:grpSp>
          <p:nvGrpSpPr>
            <p:cNvPr id="73739" name="Group 64"/>
            <p:cNvGrpSpPr/>
            <p:nvPr/>
          </p:nvGrpSpPr>
          <p:grpSpPr bwMode="auto">
            <a:xfrm>
              <a:off x="4731" y="3564"/>
              <a:ext cx="248" cy="262"/>
              <a:chOff x="4126" y="2720"/>
              <a:chExt cx="434" cy="432"/>
            </a:xfrm>
          </p:grpSpPr>
          <p:sp>
            <p:nvSpPr>
              <p:cNvPr id="73757" name="Oval 65"/>
              <p:cNvSpPr>
                <a:spLocks noChangeArrowheads="1"/>
              </p:cNvSpPr>
              <p:nvPr/>
            </p:nvSpPr>
            <p:spPr bwMode="auto">
              <a:xfrm>
                <a:off x="4126" y="2720"/>
                <a:ext cx="434"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73758" name="Oval 66"/>
              <p:cNvSpPr>
                <a:spLocks noChangeArrowheads="1"/>
              </p:cNvSpPr>
              <p:nvPr/>
            </p:nvSpPr>
            <p:spPr bwMode="auto">
              <a:xfrm>
                <a:off x="4177" y="2738"/>
                <a:ext cx="337"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T4</a:t>
                </a:r>
                <a:endParaRPr kumimoji="1" lang="en-US" altLang="zh-CN" sz="2400" b="0" i="0" u="none" dirty="0"/>
              </a:p>
            </p:txBody>
          </p:sp>
        </p:grpSp>
        <p:sp>
          <p:nvSpPr>
            <p:cNvPr id="73740" name="Oval 67"/>
            <p:cNvSpPr>
              <a:spLocks noChangeArrowheads="1"/>
            </p:cNvSpPr>
            <p:nvPr/>
          </p:nvSpPr>
          <p:spPr bwMode="auto">
            <a:xfrm>
              <a:off x="3555" y="3548"/>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T1</a:t>
              </a:r>
              <a:endParaRPr kumimoji="1" lang="en-US" altLang="zh-CN" sz="2400" b="0" i="0" u="none" dirty="0"/>
            </a:p>
          </p:txBody>
        </p:sp>
        <p:sp>
          <p:nvSpPr>
            <p:cNvPr id="73741" name="Oval 68"/>
            <p:cNvSpPr>
              <a:spLocks noChangeArrowheads="1"/>
            </p:cNvSpPr>
            <p:nvPr/>
          </p:nvSpPr>
          <p:spPr bwMode="auto">
            <a:xfrm>
              <a:off x="3555" y="2792"/>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T2</a:t>
              </a:r>
              <a:endParaRPr kumimoji="1" lang="en-US" altLang="zh-CN" sz="2400" b="0" i="0" u="none" dirty="0"/>
            </a:p>
          </p:txBody>
        </p:sp>
        <p:sp>
          <p:nvSpPr>
            <p:cNvPr id="73742" name="Oval 69"/>
            <p:cNvSpPr>
              <a:spLocks noChangeArrowheads="1"/>
            </p:cNvSpPr>
            <p:nvPr/>
          </p:nvSpPr>
          <p:spPr bwMode="auto">
            <a:xfrm>
              <a:off x="2976" y="3199"/>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T0</a:t>
              </a:r>
              <a:endParaRPr kumimoji="1" lang="en-US" altLang="zh-CN" sz="2400" b="0" i="0" u="none" dirty="0"/>
            </a:p>
          </p:txBody>
        </p:sp>
        <p:cxnSp>
          <p:nvCxnSpPr>
            <p:cNvPr id="73743" name="AutoShape 70"/>
            <p:cNvCxnSpPr>
              <a:cxnSpLocks noChangeShapeType="1"/>
              <a:stCxn id="73742" idx="0"/>
              <a:endCxn id="73741" idx="2"/>
            </p:cNvCxnSpPr>
            <p:nvPr/>
          </p:nvCxnSpPr>
          <p:spPr bwMode="auto">
            <a:xfrm rot="-5400000">
              <a:off x="3190" y="2833"/>
              <a:ext cx="276" cy="455"/>
            </a:xfrm>
            <a:prstGeom prst="curvedConnector2">
              <a:avLst/>
            </a:prstGeom>
            <a:noFill/>
            <a:ln w="9525">
              <a:solidFill>
                <a:schemeClr val="tx1"/>
              </a:solidFill>
              <a:round/>
              <a:tailEnd type="triangle" w="med" len="med"/>
            </a:ln>
          </p:spPr>
        </p:cxnSp>
        <p:cxnSp>
          <p:nvCxnSpPr>
            <p:cNvPr id="73744" name="AutoShape 71"/>
            <p:cNvCxnSpPr>
              <a:cxnSpLocks noChangeShapeType="1"/>
              <a:stCxn id="73742" idx="4"/>
              <a:endCxn id="73740" idx="2"/>
            </p:cNvCxnSpPr>
            <p:nvPr/>
          </p:nvCxnSpPr>
          <p:spPr bwMode="auto">
            <a:xfrm rot="16200000" flipH="1">
              <a:off x="3219" y="3342"/>
              <a:ext cx="218" cy="455"/>
            </a:xfrm>
            <a:prstGeom prst="curvedConnector2">
              <a:avLst/>
            </a:prstGeom>
            <a:noFill/>
            <a:ln w="9525">
              <a:solidFill>
                <a:schemeClr val="tx1"/>
              </a:solidFill>
              <a:round/>
              <a:tailEnd type="triangle" w="med" len="med"/>
            </a:ln>
          </p:spPr>
        </p:cxnSp>
        <p:cxnSp>
          <p:nvCxnSpPr>
            <p:cNvPr id="73745" name="AutoShape 72"/>
            <p:cNvCxnSpPr>
              <a:cxnSpLocks noChangeShapeType="1"/>
              <a:stCxn id="73732" idx="3"/>
              <a:endCxn id="73740" idx="5"/>
            </p:cNvCxnSpPr>
            <p:nvPr/>
          </p:nvCxnSpPr>
          <p:spPr bwMode="auto">
            <a:xfrm rot="5400000" flipH="1">
              <a:off x="3936" y="3603"/>
              <a:ext cx="9" cy="346"/>
            </a:xfrm>
            <a:prstGeom prst="straightConnector1">
              <a:avLst/>
            </a:prstGeom>
            <a:noFill/>
            <a:ln w="9525">
              <a:solidFill>
                <a:schemeClr val="tx1"/>
              </a:solidFill>
              <a:round/>
              <a:tailEnd type="triangle" w="med" len="med"/>
            </a:ln>
          </p:spPr>
        </p:cxnSp>
        <p:cxnSp>
          <p:nvCxnSpPr>
            <p:cNvPr id="73746" name="AutoShape 73"/>
            <p:cNvCxnSpPr>
              <a:cxnSpLocks noChangeShapeType="1"/>
              <a:stCxn id="73741" idx="4"/>
            </p:cNvCxnSpPr>
            <p:nvPr/>
          </p:nvCxnSpPr>
          <p:spPr bwMode="auto">
            <a:xfrm rot="16200000" flipH="1">
              <a:off x="3444" y="3290"/>
              <a:ext cx="488" cy="17"/>
            </a:xfrm>
            <a:prstGeom prst="straightConnector1">
              <a:avLst/>
            </a:prstGeom>
            <a:noFill/>
            <a:ln w="9525">
              <a:solidFill>
                <a:schemeClr val="tx1"/>
              </a:solidFill>
              <a:round/>
              <a:tailEnd type="triangle" w="med" len="med"/>
            </a:ln>
          </p:spPr>
        </p:cxnSp>
        <p:cxnSp>
          <p:nvCxnSpPr>
            <p:cNvPr id="73747" name="AutoShape 74"/>
            <p:cNvCxnSpPr>
              <a:cxnSpLocks noChangeShapeType="1"/>
              <a:stCxn id="73740" idx="6"/>
              <a:endCxn id="73732" idx="2"/>
            </p:cNvCxnSpPr>
            <p:nvPr/>
          </p:nvCxnSpPr>
          <p:spPr bwMode="auto">
            <a:xfrm>
              <a:off x="3804" y="3679"/>
              <a:ext cx="273" cy="9"/>
            </a:xfrm>
            <a:prstGeom prst="straightConnector1">
              <a:avLst/>
            </a:prstGeom>
            <a:noFill/>
            <a:ln w="9525">
              <a:solidFill>
                <a:schemeClr val="tx1"/>
              </a:solidFill>
              <a:round/>
              <a:tailEnd type="triangle" w="med" len="med"/>
            </a:ln>
          </p:spPr>
        </p:cxnSp>
        <p:cxnSp>
          <p:nvCxnSpPr>
            <p:cNvPr id="73748" name="AutoShape 75"/>
            <p:cNvCxnSpPr>
              <a:cxnSpLocks noChangeShapeType="1"/>
              <a:stCxn id="73757" idx="3"/>
              <a:endCxn id="73740" idx="5"/>
            </p:cNvCxnSpPr>
            <p:nvPr/>
          </p:nvCxnSpPr>
          <p:spPr bwMode="auto">
            <a:xfrm rot="5400000" flipH="1">
              <a:off x="4259" y="3280"/>
              <a:ext cx="16" cy="1000"/>
            </a:xfrm>
            <a:prstGeom prst="curvedConnector3">
              <a:avLst>
                <a:gd name="adj1" fmla="val -1139806"/>
              </a:avLst>
            </a:prstGeom>
            <a:noFill/>
            <a:ln w="9525">
              <a:solidFill>
                <a:schemeClr val="tx1"/>
              </a:solidFill>
              <a:round/>
              <a:tailEnd type="triangle" w="med" len="med"/>
            </a:ln>
          </p:spPr>
        </p:cxnSp>
        <p:sp>
          <p:nvSpPr>
            <p:cNvPr id="73749" name="Text Box 76"/>
            <p:cNvSpPr txBox="1">
              <a:spLocks noChangeArrowheads="1"/>
            </p:cNvSpPr>
            <p:nvPr/>
          </p:nvSpPr>
          <p:spPr bwMode="auto">
            <a:xfrm>
              <a:off x="3127" y="2794"/>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3750" name="Text Box 77"/>
            <p:cNvSpPr txBox="1">
              <a:spLocks noChangeArrowheads="1"/>
            </p:cNvSpPr>
            <p:nvPr/>
          </p:nvSpPr>
          <p:spPr bwMode="auto">
            <a:xfrm>
              <a:off x="3516" y="315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3751" name="Text Box 78"/>
            <p:cNvSpPr txBox="1">
              <a:spLocks noChangeArrowheads="1"/>
            </p:cNvSpPr>
            <p:nvPr/>
          </p:nvSpPr>
          <p:spPr bwMode="auto">
            <a:xfrm>
              <a:off x="4293" y="3086"/>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3752" name="Text Box 79"/>
            <p:cNvSpPr txBox="1">
              <a:spLocks noChangeArrowheads="1"/>
            </p:cNvSpPr>
            <p:nvPr/>
          </p:nvSpPr>
          <p:spPr bwMode="auto">
            <a:xfrm flipH="1">
              <a:off x="3235" y="3519"/>
              <a:ext cx="146" cy="291"/>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73753" name="Text Box 81"/>
            <p:cNvSpPr txBox="1">
              <a:spLocks noChangeArrowheads="1"/>
            </p:cNvSpPr>
            <p:nvPr/>
          </p:nvSpPr>
          <p:spPr bwMode="auto">
            <a:xfrm>
              <a:off x="4035" y="3608"/>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3754" name="Text Box 82"/>
            <p:cNvSpPr txBox="1">
              <a:spLocks noChangeArrowheads="1"/>
            </p:cNvSpPr>
            <p:nvPr/>
          </p:nvSpPr>
          <p:spPr bwMode="auto">
            <a:xfrm>
              <a:off x="4393" y="3811"/>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3755" name="AutoShape 74"/>
            <p:cNvCxnSpPr>
              <a:cxnSpLocks noChangeShapeType="1"/>
              <a:endCxn id="73757" idx="2"/>
            </p:cNvCxnSpPr>
            <p:nvPr/>
          </p:nvCxnSpPr>
          <p:spPr bwMode="auto">
            <a:xfrm>
              <a:off x="4326" y="3692"/>
              <a:ext cx="405" cy="3"/>
            </a:xfrm>
            <a:prstGeom prst="straightConnector1">
              <a:avLst/>
            </a:prstGeom>
            <a:noFill/>
            <a:ln w="9525">
              <a:solidFill>
                <a:schemeClr val="tx1"/>
              </a:solidFill>
              <a:round/>
              <a:tailEnd type="triangle" w="med" len="med"/>
            </a:ln>
          </p:spPr>
        </p:cxnSp>
        <p:sp>
          <p:nvSpPr>
            <p:cNvPr id="73756" name="Text Box 76"/>
            <p:cNvSpPr txBox="1">
              <a:spLocks noChangeArrowheads="1"/>
            </p:cNvSpPr>
            <p:nvPr/>
          </p:nvSpPr>
          <p:spPr bwMode="auto">
            <a:xfrm>
              <a:off x="3606" y="2387"/>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grpSp>
      <p:sp>
        <p:nvSpPr>
          <p:cNvPr id="73731" name="Line 84"/>
          <p:cNvSpPr>
            <a:spLocks noChangeShapeType="1"/>
          </p:cNvSpPr>
          <p:nvPr/>
        </p:nvSpPr>
        <p:spPr bwMode="auto">
          <a:xfrm flipH="1" flipV="1">
            <a:off x="2857474" y="1714482"/>
            <a:ext cx="1500188" cy="1071562"/>
          </a:xfrm>
          <a:prstGeom prst="line">
            <a:avLst/>
          </a:prstGeom>
          <a:noFill/>
          <a:ln w="9525">
            <a:solidFill>
              <a:schemeClr val="tx1"/>
            </a:solidFill>
            <a:round/>
            <a:tailEnd type="triangle" w="med" len="med"/>
          </a:ln>
        </p:spPr>
        <p:txBody>
          <a:bodyPr wrap="none" anchor="ctr"/>
          <a:lstStyle/>
          <a:p>
            <a:endParaRPr lang="zh-CN" altLang="en-US"/>
          </a:p>
        </p:txBody>
      </p:sp>
      <p:sp>
        <p:nvSpPr>
          <p:cNvPr id="73732" name="Oval 67"/>
          <p:cNvSpPr>
            <a:spLocks noChangeArrowheads="1"/>
          </p:cNvSpPr>
          <p:nvPr/>
        </p:nvSpPr>
        <p:spPr bwMode="auto">
          <a:xfrm>
            <a:off x="3247999" y="2714607"/>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T3</a:t>
            </a:r>
            <a:endParaRPr kumimoji="1" lang="en-US" altLang="zh-CN" sz="2400" b="0" i="0" u="none" dirty="0"/>
          </a:p>
        </p:txBody>
      </p:sp>
      <p:cxnSp>
        <p:nvCxnSpPr>
          <p:cNvPr id="73733" name="AutoShape 30"/>
          <p:cNvCxnSpPr>
            <a:cxnSpLocks noChangeShapeType="1"/>
          </p:cNvCxnSpPr>
          <p:nvPr/>
        </p:nvCxnSpPr>
        <p:spPr bwMode="auto">
          <a:xfrm rot="5400000" flipV="1">
            <a:off x="2645543" y="1431113"/>
            <a:ext cx="33338" cy="247650"/>
          </a:xfrm>
          <a:prstGeom prst="curvedConnector3">
            <a:avLst>
              <a:gd name="adj1" fmla="val -608824"/>
            </a:avLst>
          </a:prstGeom>
          <a:noFill/>
          <a:ln w="9525">
            <a:solidFill>
              <a:schemeClr val="tx1"/>
            </a:solidFill>
            <a:round/>
            <a:tailEnd type="triangle" w="med" len="med"/>
          </a:ln>
        </p:spPr>
      </p:cxnSp>
      <p:cxnSp>
        <p:nvCxnSpPr>
          <p:cNvPr id="73734" name="AutoShape 30"/>
          <p:cNvCxnSpPr>
            <a:cxnSpLocks noChangeShapeType="1"/>
          </p:cNvCxnSpPr>
          <p:nvPr/>
        </p:nvCxnSpPr>
        <p:spPr bwMode="auto">
          <a:xfrm rot="16200000" flipH="1">
            <a:off x="2516161" y="3016232"/>
            <a:ext cx="60325" cy="139700"/>
          </a:xfrm>
          <a:prstGeom prst="curvedConnector3">
            <a:avLst>
              <a:gd name="adj1" fmla="val 475301"/>
            </a:avLst>
          </a:prstGeom>
          <a:noFill/>
          <a:ln w="9525">
            <a:solidFill>
              <a:schemeClr val="tx1"/>
            </a:solidFill>
            <a:round/>
            <a:tailEnd type="triangle" w="med" len="med"/>
          </a:ln>
        </p:spPr>
      </p:cxnSp>
      <p:sp>
        <p:nvSpPr>
          <p:cNvPr id="73735" name="Text Box 77"/>
          <p:cNvSpPr txBox="1">
            <a:spLocks noChangeArrowheads="1"/>
          </p:cNvSpPr>
          <p:nvPr/>
        </p:nvSpPr>
        <p:spPr bwMode="auto">
          <a:xfrm>
            <a:off x="2928912" y="2928919"/>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3736" name="Text Box 77"/>
          <p:cNvSpPr txBox="1">
            <a:spLocks noChangeArrowheads="1"/>
          </p:cNvSpPr>
          <p:nvPr/>
        </p:nvSpPr>
        <p:spPr bwMode="auto">
          <a:xfrm>
            <a:off x="2857474" y="2500294"/>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sp>
        <p:nvSpPr>
          <p:cNvPr id="73737" name="矩形 55"/>
          <p:cNvSpPr>
            <a:spLocks noChangeArrowheads="1"/>
          </p:cNvSpPr>
          <p:nvPr/>
        </p:nvSpPr>
        <p:spPr bwMode="auto">
          <a:xfrm>
            <a:off x="857224" y="2000232"/>
            <a:ext cx="595313" cy="584200"/>
          </a:xfrm>
          <a:prstGeom prst="rect">
            <a:avLst/>
          </a:prstGeom>
          <a:noFill/>
          <a:ln w="9525">
            <a:noFill/>
            <a:miter lim="800000"/>
          </a:ln>
        </p:spPr>
        <p:txBody>
          <a:bodyPr wrap="none">
            <a:spAutoFit/>
          </a:bodyPr>
          <a:lstStyle/>
          <a:p>
            <a:r>
              <a:rPr lang="zh-CN" altLang="en-US"/>
              <a:t>→</a:t>
            </a:r>
          </a:p>
        </p:txBody>
      </p:sp>
      <p:sp>
        <p:nvSpPr>
          <p:cNvPr id="73738" name="Text Box 79"/>
          <p:cNvSpPr txBox="1">
            <a:spLocks noChangeArrowheads="1"/>
          </p:cNvSpPr>
          <p:nvPr/>
        </p:nvSpPr>
        <p:spPr bwMode="auto">
          <a:xfrm flipH="1">
            <a:off x="2482824" y="3252769"/>
            <a:ext cx="231775" cy="461963"/>
          </a:xfrm>
          <a:prstGeom prst="rect">
            <a:avLst/>
          </a:prstGeom>
          <a:noFill/>
          <a:ln w="9525">
            <a:noFill/>
            <a:miter lim="800000"/>
          </a:ln>
        </p:spPr>
        <p:txBody>
          <a:bodyPr anchor="ctr">
            <a:spAutoFit/>
          </a:bodyPr>
          <a:lstStyle/>
          <a:p>
            <a:pPr algn="ctr" eaLnBrk="1" hangingPunct="1"/>
            <a:r>
              <a:rPr kumimoji="1" lang="en-US" altLang="zh-CN" sz="2400" b="0" i="0" u="none"/>
              <a:t>a</a:t>
            </a:r>
          </a:p>
        </p:txBody>
      </p:sp>
      <p:grpSp>
        <p:nvGrpSpPr>
          <p:cNvPr id="31" name="Group 63"/>
          <p:cNvGrpSpPr/>
          <p:nvPr/>
        </p:nvGrpSpPr>
        <p:grpSpPr bwMode="auto">
          <a:xfrm>
            <a:off x="3714755" y="785794"/>
            <a:ext cx="5251449" cy="2722562"/>
            <a:chOff x="1671" y="2387"/>
            <a:chExt cx="3308" cy="1715"/>
          </a:xfrm>
        </p:grpSpPr>
        <p:grpSp>
          <p:nvGrpSpPr>
            <p:cNvPr id="32" name="Group 64"/>
            <p:cNvGrpSpPr/>
            <p:nvPr/>
          </p:nvGrpSpPr>
          <p:grpSpPr bwMode="auto">
            <a:xfrm>
              <a:off x="4731" y="3564"/>
              <a:ext cx="248" cy="262"/>
              <a:chOff x="4126" y="2720"/>
              <a:chExt cx="434" cy="432"/>
            </a:xfrm>
          </p:grpSpPr>
          <p:sp>
            <p:nvSpPr>
              <p:cNvPr id="50" name="Oval 65"/>
              <p:cNvSpPr>
                <a:spLocks noChangeArrowheads="1"/>
              </p:cNvSpPr>
              <p:nvPr/>
            </p:nvSpPr>
            <p:spPr bwMode="auto">
              <a:xfrm>
                <a:off x="4126" y="2720"/>
                <a:ext cx="434"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51" name="Oval 66"/>
              <p:cNvSpPr>
                <a:spLocks noChangeArrowheads="1"/>
              </p:cNvSpPr>
              <p:nvPr/>
            </p:nvSpPr>
            <p:spPr bwMode="auto">
              <a:xfrm>
                <a:off x="4177" y="2738"/>
                <a:ext cx="337"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4</a:t>
                </a:r>
              </a:p>
            </p:txBody>
          </p:sp>
        </p:grpSp>
        <p:sp>
          <p:nvSpPr>
            <p:cNvPr id="33" name="Oval 67"/>
            <p:cNvSpPr>
              <a:spLocks noChangeArrowheads="1"/>
            </p:cNvSpPr>
            <p:nvPr/>
          </p:nvSpPr>
          <p:spPr bwMode="auto">
            <a:xfrm>
              <a:off x="3555" y="3548"/>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1</a:t>
              </a:r>
              <a:endParaRPr kumimoji="1" lang="en-US" altLang="zh-CN" sz="2400" b="0" i="0" u="none" dirty="0"/>
            </a:p>
          </p:txBody>
        </p:sp>
        <p:sp>
          <p:nvSpPr>
            <p:cNvPr id="34" name="Oval 68"/>
            <p:cNvSpPr>
              <a:spLocks noChangeArrowheads="1"/>
            </p:cNvSpPr>
            <p:nvPr/>
          </p:nvSpPr>
          <p:spPr bwMode="auto">
            <a:xfrm>
              <a:off x="3555" y="2792"/>
              <a:ext cx="249"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2</a:t>
              </a:r>
              <a:endParaRPr kumimoji="1" lang="en-US" altLang="zh-CN" sz="2400" b="0" i="0" u="none" dirty="0"/>
            </a:p>
          </p:txBody>
        </p:sp>
        <p:sp>
          <p:nvSpPr>
            <p:cNvPr id="35" name="Oval 69"/>
            <p:cNvSpPr>
              <a:spLocks noChangeArrowheads="1"/>
            </p:cNvSpPr>
            <p:nvPr/>
          </p:nvSpPr>
          <p:spPr bwMode="auto">
            <a:xfrm>
              <a:off x="2976" y="3199"/>
              <a:ext cx="248" cy="2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0</a:t>
              </a:r>
              <a:endParaRPr kumimoji="1" lang="en-US" altLang="zh-CN" sz="2400" b="0" i="0" u="none" dirty="0"/>
            </a:p>
          </p:txBody>
        </p:sp>
        <p:cxnSp>
          <p:nvCxnSpPr>
            <p:cNvPr id="36" name="AutoShape 70"/>
            <p:cNvCxnSpPr>
              <a:cxnSpLocks noChangeShapeType="1"/>
              <a:stCxn id="35" idx="0"/>
              <a:endCxn id="34" idx="2"/>
            </p:cNvCxnSpPr>
            <p:nvPr/>
          </p:nvCxnSpPr>
          <p:spPr bwMode="auto">
            <a:xfrm rot="-5400000">
              <a:off x="3190" y="2833"/>
              <a:ext cx="276" cy="455"/>
            </a:xfrm>
            <a:prstGeom prst="curvedConnector2">
              <a:avLst/>
            </a:prstGeom>
            <a:noFill/>
            <a:ln w="9525">
              <a:solidFill>
                <a:schemeClr val="tx1"/>
              </a:solidFill>
              <a:round/>
              <a:tailEnd type="triangle" w="med" len="med"/>
            </a:ln>
          </p:spPr>
        </p:cxnSp>
        <p:cxnSp>
          <p:nvCxnSpPr>
            <p:cNvPr id="37" name="AutoShape 71"/>
            <p:cNvCxnSpPr>
              <a:cxnSpLocks noChangeShapeType="1"/>
              <a:stCxn id="35" idx="4"/>
              <a:endCxn id="33" idx="2"/>
            </p:cNvCxnSpPr>
            <p:nvPr/>
          </p:nvCxnSpPr>
          <p:spPr bwMode="auto">
            <a:xfrm rot="16200000" flipH="1">
              <a:off x="3219" y="3342"/>
              <a:ext cx="218" cy="455"/>
            </a:xfrm>
            <a:prstGeom prst="curvedConnector2">
              <a:avLst/>
            </a:prstGeom>
            <a:noFill/>
            <a:ln w="9525">
              <a:solidFill>
                <a:schemeClr val="tx1"/>
              </a:solidFill>
              <a:round/>
              <a:tailEnd type="triangle" w="med" len="med"/>
            </a:ln>
          </p:spPr>
        </p:cxnSp>
        <p:cxnSp>
          <p:nvCxnSpPr>
            <p:cNvPr id="38" name="AutoShape 72"/>
            <p:cNvCxnSpPr>
              <a:cxnSpLocks noChangeShapeType="1"/>
              <a:stCxn id="53" idx="3"/>
              <a:endCxn id="33" idx="5"/>
            </p:cNvCxnSpPr>
            <p:nvPr/>
          </p:nvCxnSpPr>
          <p:spPr bwMode="auto">
            <a:xfrm rot="5400000">
              <a:off x="3923" y="3581"/>
              <a:ext cx="36" cy="346"/>
            </a:xfrm>
            <a:prstGeom prst="straightConnector1">
              <a:avLst/>
            </a:prstGeom>
            <a:noFill/>
            <a:ln w="9525">
              <a:solidFill>
                <a:schemeClr val="tx1"/>
              </a:solidFill>
              <a:round/>
              <a:tailEnd type="triangle" w="med" len="med"/>
            </a:ln>
          </p:spPr>
        </p:cxnSp>
        <p:cxnSp>
          <p:nvCxnSpPr>
            <p:cNvPr id="39" name="AutoShape 73"/>
            <p:cNvCxnSpPr>
              <a:cxnSpLocks noChangeShapeType="1"/>
              <a:stCxn id="34" idx="4"/>
            </p:cNvCxnSpPr>
            <p:nvPr/>
          </p:nvCxnSpPr>
          <p:spPr bwMode="auto">
            <a:xfrm rot="16200000" flipH="1">
              <a:off x="3444" y="3290"/>
              <a:ext cx="488" cy="17"/>
            </a:xfrm>
            <a:prstGeom prst="straightConnector1">
              <a:avLst/>
            </a:prstGeom>
            <a:noFill/>
            <a:ln w="9525">
              <a:solidFill>
                <a:schemeClr val="tx1"/>
              </a:solidFill>
              <a:round/>
              <a:tailEnd type="triangle" w="med" len="med"/>
            </a:ln>
          </p:spPr>
        </p:cxnSp>
        <p:cxnSp>
          <p:nvCxnSpPr>
            <p:cNvPr id="40" name="AutoShape 74"/>
            <p:cNvCxnSpPr>
              <a:cxnSpLocks noChangeShapeType="1"/>
              <a:stCxn id="33" idx="6"/>
              <a:endCxn id="53" idx="2"/>
            </p:cNvCxnSpPr>
            <p:nvPr/>
          </p:nvCxnSpPr>
          <p:spPr bwMode="auto">
            <a:xfrm flipV="1">
              <a:off x="3804" y="3643"/>
              <a:ext cx="273" cy="36"/>
            </a:xfrm>
            <a:prstGeom prst="straightConnector1">
              <a:avLst/>
            </a:prstGeom>
            <a:noFill/>
            <a:ln w="9525">
              <a:solidFill>
                <a:schemeClr val="tx1"/>
              </a:solidFill>
              <a:round/>
              <a:tailEnd type="triangle" w="med" len="med"/>
            </a:ln>
          </p:spPr>
        </p:cxnSp>
        <p:cxnSp>
          <p:nvCxnSpPr>
            <p:cNvPr id="41" name="AutoShape 75"/>
            <p:cNvCxnSpPr>
              <a:cxnSpLocks noChangeShapeType="1"/>
              <a:stCxn id="50" idx="3"/>
              <a:endCxn id="33" idx="5"/>
            </p:cNvCxnSpPr>
            <p:nvPr/>
          </p:nvCxnSpPr>
          <p:spPr bwMode="auto">
            <a:xfrm rot="5400000" flipH="1">
              <a:off x="4259" y="3280"/>
              <a:ext cx="16" cy="1000"/>
            </a:xfrm>
            <a:prstGeom prst="curvedConnector3">
              <a:avLst>
                <a:gd name="adj1" fmla="val -1139806"/>
              </a:avLst>
            </a:prstGeom>
            <a:noFill/>
            <a:ln w="9525">
              <a:solidFill>
                <a:schemeClr val="tx1"/>
              </a:solidFill>
              <a:round/>
              <a:tailEnd type="triangle" w="med" len="med"/>
            </a:ln>
          </p:spPr>
        </p:cxnSp>
        <p:sp>
          <p:nvSpPr>
            <p:cNvPr id="42" name="Text Box 76"/>
            <p:cNvSpPr txBox="1">
              <a:spLocks noChangeArrowheads="1"/>
            </p:cNvSpPr>
            <p:nvPr/>
          </p:nvSpPr>
          <p:spPr bwMode="auto">
            <a:xfrm>
              <a:off x="3127" y="2794"/>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3" name="Text Box 77"/>
            <p:cNvSpPr txBox="1">
              <a:spLocks noChangeArrowheads="1"/>
            </p:cNvSpPr>
            <p:nvPr/>
          </p:nvSpPr>
          <p:spPr bwMode="auto">
            <a:xfrm>
              <a:off x="3516" y="3152"/>
              <a:ext cx="201" cy="288"/>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44" name="Text Box 78"/>
            <p:cNvSpPr txBox="1">
              <a:spLocks noChangeArrowheads="1"/>
            </p:cNvSpPr>
            <p:nvPr/>
          </p:nvSpPr>
          <p:spPr bwMode="auto">
            <a:xfrm>
              <a:off x="4293" y="3467"/>
              <a:ext cx="213" cy="291"/>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sp>
          <p:nvSpPr>
            <p:cNvPr id="45" name="Text Box 79"/>
            <p:cNvSpPr txBox="1">
              <a:spLocks noChangeArrowheads="1"/>
            </p:cNvSpPr>
            <p:nvPr/>
          </p:nvSpPr>
          <p:spPr bwMode="auto">
            <a:xfrm flipH="1">
              <a:off x="3235" y="3519"/>
              <a:ext cx="146" cy="291"/>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46" name="Text Box 81"/>
            <p:cNvSpPr txBox="1">
              <a:spLocks noChangeArrowheads="1"/>
            </p:cNvSpPr>
            <p:nvPr/>
          </p:nvSpPr>
          <p:spPr bwMode="auto">
            <a:xfrm>
              <a:off x="4035" y="3608"/>
              <a:ext cx="212" cy="288"/>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47" name="Text Box 82"/>
            <p:cNvSpPr txBox="1">
              <a:spLocks noChangeArrowheads="1"/>
            </p:cNvSpPr>
            <p:nvPr/>
          </p:nvSpPr>
          <p:spPr bwMode="auto">
            <a:xfrm>
              <a:off x="4393" y="3811"/>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48" name="AutoShape 74"/>
            <p:cNvCxnSpPr>
              <a:cxnSpLocks noChangeShapeType="1"/>
              <a:endCxn id="50" idx="2"/>
            </p:cNvCxnSpPr>
            <p:nvPr/>
          </p:nvCxnSpPr>
          <p:spPr bwMode="auto">
            <a:xfrm>
              <a:off x="4326" y="3692"/>
              <a:ext cx="405" cy="3"/>
            </a:xfrm>
            <a:prstGeom prst="straightConnector1">
              <a:avLst/>
            </a:prstGeom>
            <a:noFill/>
            <a:ln w="9525">
              <a:solidFill>
                <a:schemeClr val="tx1"/>
              </a:solidFill>
              <a:round/>
              <a:tailEnd type="triangle" w="med" len="med"/>
            </a:ln>
          </p:spPr>
        </p:cxnSp>
        <p:sp>
          <p:nvSpPr>
            <p:cNvPr id="49" name="Text Box 76"/>
            <p:cNvSpPr txBox="1">
              <a:spLocks noChangeArrowheads="1"/>
            </p:cNvSpPr>
            <p:nvPr/>
          </p:nvSpPr>
          <p:spPr bwMode="auto">
            <a:xfrm>
              <a:off x="3606" y="2387"/>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64" name="Text Box 78"/>
            <p:cNvSpPr txBox="1">
              <a:spLocks noChangeArrowheads="1"/>
            </p:cNvSpPr>
            <p:nvPr/>
          </p:nvSpPr>
          <p:spPr bwMode="auto">
            <a:xfrm>
              <a:off x="4281" y="3062"/>
              <a:ext cx="213" cy="291"/>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sp>
          <p:nvSpPr>
            <p:cNvPr id="65" name="Text Box 78"/>
            <p:cNvSpPr txBox="1">
              <a:spLocks noChangeArrowheads="1"/>
            </p:cNvSpPr>
            <p:nvPr/>
          </p:nvSpPr>
          <p:spPr bwMode="auto">
            <a:xfrm>
              <a:off x="1671" y="3491"/>
              <a:ext cx="213" cy="291"/>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grpSp>
      <p:sp>
        <p:nvSpPr>
          <p:cNvPr id="52" name="Line 84"/>
          <p:cNvSpPr>
            <a:spLocks noChangeShapeType="1"/>
          </p:cNvSpPr>
          <p:nvPr/>
        </p:nvSpPr>
        <p:spPr bwMode="auto">
          <a:xfrm flipH="1" flipV="1">
            <a:off x="7143754" y="1643064"/>
            <a:ext cx="1500188" cy="1071562"/>
          </a:xfrm>
          <a:prstGeom prst="line">
            <a:avLst/>
          </a:prstGeom>
          <a:noFill/>
          <a:ln w="9525">
            <a:solidFill>
              <a:schemeClr val="tx1"/>
            </a:solidFill>
            <a:round/>
            <a:tailEnd type="triangle" w="med" len="med"/>
          </a:ln>
        </p:spPr>
        <p:txBody>
          <a:bodyPr wrap="none" anchor="ctr"/>
          <a:lstStyle/>
          <a:p>
            <a:endParaRPr lang="zh-CN" altLang="en-US"/>
          </a:p>
        </p:txBody>
      </p:sp>
      <p:sp>
        <p:nvSpPr>
          <p:cNvPr id="53" name="Oval 67"/>
          <p:cNvSpPr>
            <a:spLocks noChangeArrowheads="1"/>
          </p:cNvSpPr>
          <p:nvPr/>
        </p:nvSpPr>
        <p:spPr bwMode="auto">
          <a:xfrm>
            <a:off x="7534279" y="2643189"/>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3</a:t>
            </a:r>
          </a:p>
        </p:txBody>
      </p:sp>
      <p:cxnSp>
        <p:nvCxnSpPr>
          <p:cNvPr id="54" name="AutoShape 30"/>
          <p:cNvCxnSpPr>
            <a:cxnSpLocks noChangeShapeType="1"/>
          </p:cNvCxnSpPr>
          <p:nvPr/>
        </p:nvCxnSpPr>
        <p:spPr bwMode="auto">
          <a:xfrm rot="5400000" flipV="1">
            <a:off x="6931823" y="1359695"/>
            <a:ext cx="33338" cy="247650"/>
          </a:xfrm>
          <a:prstGeom prst="curvedConnector3">
            <a:avLst>
              <a:gd name="adj1" fmla="val -608824"/>
            </a:avLst>
          </a:prstGeom>
          <a:noFill/>
          <a:ln w="9525">
            <a:solidFill>
              <a:schemeClr val="tx1"/>
            </a:solidFill>
            <a:round/>
            <a:tailEnd type="triangle" w="med" len="med"/>
          </a:ln>
        </p:spPr>
      </p:cxnSp>
      <p:cxnSp>
        <p:nvCxnSpPr>
          <p:cNvPr id="55" name="AutoShape 30"/>
          <p:cNvCxnSpPr>
            <a:cxnSpLocks noChangeShapeType="1"/>
          </p:cNvCxnSpPr>
          <p:nvPr/>
        </p:nvCxnSpPr>
        <p:spPr bwMode="auto">
          <a:xfrm rot="16200000" flipH="1">
            <a:off x="6802441" y="2944814"/>
            <a:ext cx="60325" cy="139700"/>
          </a:xfrm>
          <a:prstGeom prst="curvedConnector3">
            <a:avLst>
              <a:gd name="adj1" fmla="val 475301"/>
            </a:avLst>
          </a:prstGeom>
          <a:noFill/>
          <a:ln w="9525">
            <a:solidFill>
              <a:schemeClr val="tx1"/>
            </a:solidFill>
            <a:round/>
            <a:tailEnd type="triangle" w="med" len="med"/>
          </a:ln>
        </p:spPr>
      </p:cxnSp>
      <p:sp>
        <p:nvSpPr>
          <p:cNvPr id="56" name="Text Box 77"/>
          <p:cNvSpPr txBox="1">
            <a:spLocks noChangeArrowheads="1"/>
          </p:cNvSpPr>
          <p:nvPr/>
        </p:nvSpPr>
        <p:spPr bwMode="auto">
          <a:xfrm>
            <a:off x="7215192" y="2857501"/>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57" name="Text Box 77"/>
          <p:cNvSpPr txBox="1">
            <a:spLocks noChangeArrowheads="1"/>
          </p:cNvSpPr>
          <p:nvPr/>
        </p:nvSpPr>
        <p:spPr bwMode="auto">
          <a:xfrm>
            <a:off x="7143754" y="2428876"/>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58" name="矩形 55"/>
          <p:cNvSpPr>
            <a:spLocks noChangeArrowheads="1"/>
          </p:cNvSpPr>
          <p:nvPr/>
        </p:nvSpPr>
        <p:spPr bwMode="auto">
          <a:xfrm>
            <a:off x="5143504" y="1928814"/>
            <a:ext cx="595313" cy="584200"/>
          </a:xfrm>
          <a:prstGeom prst="rect">
            <a:avLst/>
          </a:prstGeom>
          <a:noFill/>
          <a:ln w="9525">
            <a:noFill/>
            <a:miter lim="800000"/>
          </a:ln>
        </p:spPr>
        <p:txBody>
          <a:bodyPr wrap="none">
            <a:spAutoFit/>
          </a:bodyPr>
          <a:lstStyle/>
          <a:p>
            <a:r>
              <a:rPr lang="zh-CN" altLang="en-US"/>
              <a:t>→</a:t>
            </a:r>
          </a:p>
        </p:txBody>
      </p:sp>
      <p:sp>
        <p:nvSpPr>
          <p:cNvPr id="59" name="Text Box 79"/>
          <p:cNvSpPr txBox="1">
            <a:spLocks noChangeArrowheads="1"/>
          </p:cNvSpPr>
          <p:nvPr/>
        </p:nvSpPr>
        <p:spPr bwMode="auto">
          <a:xfrm flipH="1">
            <a:off x="6769104" y="3181351"/>
            <a:ext cx="231775" cy="461963"/>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63" name="矩形 62"/>
          <p:cNvSpPr/>
          <p:nvPr/>
        </p:nvSpPr>
        <p:spPr>
          <a:xfrm>
            <a:off x="1214414" y="3643314"/>
            <a:ext cx="2005677" cy="523220"/>
          </a:xfrm>
          <a:prstGeom prst="rect">
            <a:avLst/>
          </a:prstGeom>
        </p:spPr>
        <p:txBody>
          <a:bodyPr wrap="none">
            <a:spAutoFit/>
          </a:bodyPr>
          <a:lstStyle/>
          <a:p>
            <a:r>
              <a:rPr lang="en-US" altLang="zh-CN" sz="2800" i="0" u="none" dirty="0" smtClean="0"/>
              <a:t>{0,1,2,3},{4}</a:t>
            </a:r>
            <a:endParaRPr lang="zh-CN" altLang="en-US" sz="2800" i="0" u="none" dirty="0"/>
          </a:p>
        </p:txBody>
      </p:sp>
      <p:sp>
        <p:nvSpPr>
          <p:cNvPr id="66" name="矩形 65"/>
          <p:cNvSpPr/>
          <p:nvPr/>
        </p:nvSpPr>
        <p:spPr>
          <a:xfrm>
            <a:off x="3357554" y="3714752"/>
            <a:ext cx="2198038" cy="523220"/>
          </a:xfrm>
          <a:prstGeom prst="rect">
            <a:avLst/>
          </a:prstGeom>
        </p:spPr>
        <p:txBody>
          <a:bodyPr wrap="none">
            <a:spAutoFit/>
          </a:bodyPr>
          <a:lstStyle/>
          <a:p>
            <a:pPr lvl="0"/>
            <a:r>
              <a:rPr lang="en-US" altLang="zh-CN" sz="2800" i="0" u="none" dirty="0" smtClean="0">
                <a:solidFill>
                  <a:srgbClr val="402000"/>
                </a:solidFill>
              </a:rPr>
              <a:t>{0,1,2}{3},{4}</a:t>
            </a:r>
            <a:endParaRPr lang="zh-CN" altLang="en-US" sz="2800" i="0" u="none" dirty="0">
              <a:solidFill>
                <a:srgbClr val="402000"/>
              </a:solidFill>
            </a:endParaRPr>
          </a:p>
        </p:txBody>
      </p:sp>
      <p:sp>
        <p:nvSpPr>
          <p:cNvPr id="67" name="矩形 66"/>
          <p:cNvSpPr/>
          <p:nvPr/>
        </p:nvSpPr>
        <p:spPr>
          <a:xfrm>
            <a:off x="6072198" y="3714752"/>
            <a:ext cx="2390398" cy="523220"/>
          </a:xfrm>
          <a:prstGeom prst="rect">
            <a:avLst/>
          </a:prstGeom>
        </p:spPr>
        <p:txBody>
          <a:bodyPr wrap="none">
            <a:spAutoFit/>
          </a:bodyPr>
          <a:lstStyle/>
          <a:p>
            <a:pPr lvl="0"/>
            <a:r>
              <a:rPr lang="en-US" altLang="zh-CN" sz="2800" i="0" u="none" dirty="0" smtClean="0">
                <a:solidFill>
                  <a:srgbClr val="402000"/>
                </a:solidFill>
              </a:rPr>
              <a:t>{0,2}{1}{3},{4}</a:t>
            </a:r>
            <a:endParaRPr lang="zh-CN" altLang="en-US" sz="2800" i="0" u="none" dirty="0">
              <a:solidFill>
                <a:srgbClr val="402000"/>
              </a:solidFill>
            </a:endParaRPr>
          </a:p>
        </p:txBody>
      </p:sp>
      <p:grpSp>
        <p:nvGrpSpPr>
          <p:cNvPr id="108" name="Group 64"/>
          <p:cNvGrpSpPr/>
          <p:nvPr/>
        </p:nvGrpSpPr>
        <p:grpSpPr bwMode="auto">
          <a:xfrm>
            <a:off x="6750068" y="5797573"/>
            <a:ext cx="393700" cy="415925"/>
            <a:chOff x="4126" y="2720"/>
            <a:chExt cx="434" cy="432"/>
          </a:xfrm>
        </p:grpSpPr>
        <p:sp>
          <p:nvSpPr>
            <p:cNvPr id="126" name="Oval 65"/>
            <p:cNvSpPr>
              <a:spLocks noChangeArrowheads="1"/>
            </p:cNvSpPr>
            <p:nvPr/>
          </p:nvSpPr>
          <p:spPr bwMode="auto">
            <a:xfrm>
              <a:off x="4126" y="2720"/>
              <a:ext cx="434"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127" name="Oval 66"/>
            <p:cNvSpPr>
              <a:spLocks noChangeArrowheads="1"/>
            </p:cNvSpPr>
            <p:nvPr/>
          </p:nvSpPr>
          <p:spPr bwMode="auto">
            <a:xfrm>
              <a:off x="4177" y="2738"/>
              <a:ext cx="337"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4</a:t>
              </a:r>
              <a:endParaRPr kumimoji="1" lang="en-US" altLang="zh-CN" sz="2400" b="0" i="0" u="none" dirty="0"/>
            </a:p>
          </p:txBody>
        </p:sp>
      </p:grpSp>
      <p:sp>
        <p:nvSpPr>
          <p:cNvPr id="109" name="Oval 67"/>
          <p:cNvSpPr>
            <a:spLocks noChangeArrowheads="1"/>
          </p:cNvSpPr>
          <p:nvPr/>
        </p:nvSpPr>
        <p:spPr bwMode="auto">
          <a:xfrm>
            <a:off x="4883168" y="5772173"/>
            <a:ext cx="395287"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1</a:t>
            </a:r>
            <a:endParaRPr kumimoji="1" lang="en-US" altLang="zh-CN" sz="2400" b="0" i="0" u="none" dirty="0"/>
          </a:p>
        </p:txBody>
      </p:sp>
      <p:sp>
        <p:nvSpPr>
          <p:cNvPr id="111" name="Oval 69"/>
          <p:cNvSpPr>
            <a:spLocks noChangeArrowheads="1"/>
          </p:cNvSpPr>
          <p:nvPr/>
        </p:nvSpPr>
        <p:spPr bwMode="auto">
          <a:xfrm>
            <a:off x="4000496" y="4786322"/>
            <a:ext cx="393700"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0</a:t>
            </a:r>
            <a:endParaRPr kumimoji="1" lang="en-US" altLang="zh-CN" sz="2400" b="0" i="0" u="none" dirty="0"/>
          </a:p>
        </p:txBody>
      </p:sp>
      <p:cxnSp>
        <p:nvCxnSpPr>
          <p:cNvPr id="113" name="AutoShape 71"/>
          <p:cNvCxnSpPr>
            <a:cxnSpLocks noChangeShapeType="1"/>
            <a:stCxn id="111" idx="4"/>
            <a:endCxn id="109" idx="2"/>
          </p:cNvCxnSpPr>
          <p:nvPr/>
        </p:nvCxnSpPr>
        <p:spPr bwMode="auto">
          <a:xfrm rot="16200000" flipH="1">
            <a:off x="4151313" y="5248280"/>
            <a:ext cx="777889" cy="685822"/>
          </a:xfrm>
          <a:prstGeom prst="curvedConnector2">
            <a:avLst/>
          </a:prstGeom>
          <a:noFill/>
          <a:ln w="9525">
            <a:solidFill>
              <a:schemeClr val="tx1"/>
            </a:solidFill>
            <a:round/>
            <a:tailEnd type="triangle" w="med" len="med"/>
          </a:ln>
        </p:spPr>
      </p:cxnSp>
      <p:cxnSp>
        <p:nvCxnSpPr>
          <p:cNvPr id="114" name="AutoShape 72"/>
          <p:cNvCxnSpPr>
            <a:cxnSpLocks noChangeShapeType="1"/>
            <a:stCxn id="128" idx="3"/>
            <a:endCxn id="109" idx="5"/>
          </p:cNvCxnSpPr>
          <p:nvPr/>
        </p:nvCxnSpPr>
        <p:spPr bwMode="auto">
          <a:xfrm rot="5400000" flipH="1">
            <a:off x="5488006" y="5859749"/>
            <a:ext cx="14288" cy="549165"/>
          </a:xfrm>
          <a:prstGeom prst="straightConnector1">
            <a:avLst/>
          </a:prstGeom>
          <a:noFill/>
          <a:ln w="9525">
            <a:solidFill>
              <a:schemeClr val="tx1"/>
            </a:solidFill>
            <a:round/>
            <a:tailEnd type="triangle" w="med" len="med"/>
          </a:ln>
        </p:spPr>
      </p:cxnSp>
      <p:cxnSp>
        <p:nvCxnSpPr>
          <p:cNvPr id="115" name="AutoShape 73"/>
          <p:cNvCxnSpPr>
            <a:cxnSpLocks noChangeShapeType="1"/>
            <a:stCxn id="111" idx="5"/>
            <a:endCxn id="109" idx="1"/>
          </p:cNvCxnSpPr>
          <p:nvPr/>
        </p:nvCxnSpPr>
        <p:spPr bwMode="auto">
          <a:xfrm rot="16200000" flipH="1">
            <a:off x="4292924" y="5184952"/>
            <a:ext cx="691748" cy="604516"/>
          </a:xfrm>
          <a:prstGeom prst="straightConnector1">
            <a:avLst/>
          </a:prstGeom>
          <a:noFill/>
          <a:ln w="9525">
            <a:solidFill>
              <a:schemeClr val="tx1"/>
            </a:solidFill>
            <a:round/>
            <a:tailEnd type="triangle" w="med" len="med"/>
          </a:ln>
        </p:spPr>
      </p:cxnSp>
      <p:cxnSp>
        <p:nvCxnSpPr>
          <p:cNvPr id="116" name="AutoShape 74"/>
          <p:cNvCxnSpPr>
            <a:cxnSpLocks noChangeShapeType="1"/>
            <a:stCxn id="109" idx="6"/>
            <a:endCxn id="128" idx="2"/>
          </p:cNvCxnSpPr>
          <p:nvPr/>
        </p:nvCxnSpPr>
        <p:spPr bwMode="auto">
          <a:xfrm>
            <a:off x="5278455" y="5980136"/>
            <a:ext cx="433388" cy="14288"/>
          </a:xfrm>
          <a:prstGeom prst="straightConnector1">
            <a:avLst/>
          </a:prstGeom>
          <a:noFill/>
          <a:ln w="9525">
            <a:solidFill>
              <a:schemeClr val="tx1"/>
            </a:solidFill>
            <a:round/>
            <a:tailEnd type="triangle" w="med" len="med"/>
          </a:ln>
        </p:spPr>
      </p:cxnSp>
      <p:cxnSp>
        <p:nvCxnSpPr>
          <p:cNvPr id="117" name="AutoShape 75"/>
          <p:cNvCxnSpPr>
            <a:cxnSpLocks noChangeShapeType="1"/>
            <a:stCxn id="126" idx="3"/>
            <a:endCxn id="109" idx="5"/>
          </p:cNvCxnSpPr>
          <p:nvPr/>
        </p:nvCxnSpPr>
        <p:spPr bwMode="auto">
          <a:xfrm rot="5400000" flipH="1">
            <a:off x="6000768" y="5346723"/>
            <a:ext cx="25400" cy="1587500"/>
          </a:xfrm>
          <a:prstGeom prst="curvedConnector3">
            <a:avLst>
              <a:gd name="adj1" fmla="val -1139806"/>
            </a:avLst>
          </a:prstGeom>
          <a:noFill/>
          <a:ln w="9525">
            <a:solidFill>
              <a:schemeClr val="tx1"/>
            </a:solidFill>
            <a:round/>
            <a:tailEnd type="triangle" w="med" len="med"/>
          </a:ln>
        </p:spPr>
      </p:cxnSp>
      <p:sp>
        <p:nvSpPr>
          <p:cNvPr id="119" name="Text Box 77"/>
          <p:cNvSpPr txBox="1">
            <a:spLocks noChangeArrowheads="1"/>
          </p:cNvSpPr>
          <p:nvPr/>
        </p:nvSpPr>
        <p:spPr bwMode="auto">
          <a:xfrm>
            <a:off x="4643438" y="5143523"/>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dirty="0"/>
              <a:t>a</a:t>
            </a:r>
          </a:p>
        </p:txBody>
      </p:sp>
      <p:sp>
        <p:nvSpPr>
          <p:cNvPr id="120" name="Text Box 78"/>
          <p:cNvSpPr txBox="1">
            <a:spLocks noChangeArrowheads="1"/>
          </p:cNvSpPr>
          <p:nvPr/>
        </p:nvSpPr>
        <p:spPr bwMode="auto">
          <a:xfrm>
            <a:off x="6054743" y="5038748"/>
            <a:ext cx="338137" cy="461962"/>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121" name="Text Box 79"/>
          <p:cNvSpPr txBox="1">
            <a:spLocks noChangeArrowheads="1"/>
          </p:cNvSpPr>
          <p:nvPr/>
        </p:nvSpPr>
        <p:spPr bwMode="auto">
          <a:xfrm flipH="1">
            <a:off x="4375168" y="5726136"/>
            <a:ext cx="231775" cy="461962"/>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122" name="Text Box 81"/>
          <p:cNvSpPr txBox="1">
            <a:spLocks noChangeArrowheads="1"/>
          </p:cNvSpPr>
          <p:nvPr/>
        </p:nvSpPr>
        <p:spPr bwMode="auto">
          <a:xfrm>
            <a:off x="5645168" y="5867423"/>
            <a:ext cx="336550" cy="457200"/>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123" name="Text Box 82"/>
          <p:cNvSpPr txBox="1">
            <a:spLocks noChangeArrowheads="1"/>
          </p:cNvSpPr>
          <p:nvPr/>
        </p:nvSpPr>
        <p:spPr bwMode="auto">
          <a:xfrm>
            <a:off x="6213493" y="6189686"/>
            <a:ext cx="320675" cy="461962"/>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124" name="AutoShape 74"/>
          <p:cNvCxnSpPr>
            <a:cxnSpLocks noChangeShapeType="1"/>
            <a:endCxn id="126" idx="2"/>
          </p:cNvCxnSpPr>
          <p:nvPr/>
        </p:nvCxnSpPr>
        <p:spPr bwMode="auto">
          <a:xfrm>
            <a:off x="6107131" y="6000773"/>
            <a:ext cx="642937" cy="4762"/>
          </a:xfrm>
          <a:prstGeom prst="straightConnector1">
            <a:avLst/>
          </a:prstGeom>
          <a:noFill/>
          <a:ln w="9525">
            <a:solidFill>
              <a:schemeClr val="tx1"/>
            </a:solidFill>
            <a:round/>
            <a:tailEnd type="triangle" w="med" len="med"/>
          </a:ln>
        </p:spPr>
      </p:cxnSp>
      <p:sp>
        <p:nvSpPr>
          <p:cNvPr id="125" name="Text Box 76"/>
          <p:cNvSpPr txBox="1">
            <a:spLocks noChangeArrowheads="1"/>
          </p:cNvSpPr>
          <p:nvPr/>
        </p:nvSpPr>
        <p:spPr bwMode="auto">
          <a:xfrm>
            <a:off x="4143372" y="4214818"/>
            <a:ext cx="338137" cy="461962"/>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sp>
        <p:nvSpPr>
          <p:cNvPr id="128" name="Oval 67"/>
          <p:cNvSpPr>
            <a:spLocks noChangeArrowheads="1"/>
          </p:cNvSpPr>
          <p:nvPr/>
        </p:nvSpPr>
        <p:spPr bwMode="auto">
          <a:xfrm>
            <a:off x="5711843" y="5786461"/>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smtClean="0"/>
              <a:t>3</a:t>
            </a:r>
            <a:endParaRPr kumimoji="1" lang="en-US" altLang="zh-CN" sz="2400" b="0" i="0" u="none" dirty="0"/>
          </a:p>
        </p:txBody>
      </p:sp>
      <p:cxnSp>
        <p:nvCxnSpPr>
          <p:cNvPr id="129" name="AutoShape 30"/>
          <p:cNvCxnSpPr>
            <a:cxnSpLocks noChangeShapeType="1"/>
          </p:cNvCxnSpPr>
          <p:nvPr/>
        </p:nvCxnSpPr>
        <p:spPr bwMode="auto">
          <a:xfrm rot="5400000" flipV="1">
            <a:off x="4250528" y="4679166"/>
            <a:ext cx="33338" cy="247650"/>
          </a:xfrm>
          <a:prstGeom prst="curvedConnector3">
            <a:avLst>
              <a:gd name="adj1" fmla="val -608824"/>
            </a:avLst>
          </a:prstGeom>
          <a:noFill/>
          <a:ln w="9525">
            <a:solidFill>
              <a:schemeClr val="tx1"/>
            </a:solidFill>
            <a:round/>
            <a:tailEnd type="triangle" w="med" len="med"/>
          </a:ln>
        </p:spPr>
      </p:cxnSp>
      <p:cxnSp>
        <p:nvCxnSpPr>
          <p:cNvPr id="130" name="AutoShape 30"/>
          <p:cNvCxnSpPr>
            <a:cxnSpLocks noChangeShapeType="1"/>
          </p:cNvCxnSpPr>
          <p:nvPr/>
        </p:nvCxnSpPr>
        <p:spPr bwMode="auto">
          <a:xfrm rot="16200000" flipH="1">
            <a:off x="4980005" y="6088086"/>
            <a:ext cx="60325" cy="139700"/>
          </a:xfrm>
          <a:prstGeom prst="curvedConnector3">
            <a:avLst>
              <a:gd name="adj1" fmla="val 475301"/>
            </a:avLst>
          </a:prstGeom>
          <a:noFill/>
          <a:ln w="9525">
            <a:solidFill>
              <a:schemeClr val="tx1"/>
            </a:solidFill>
            <a:round/>
            <a:tailEnd type="triangle" w="med" len="med"/>
          </a:ln>
        </p:spPr>
      </p:cxnSp>
      <p:sp>
        <p:nvSpPr>
          <p:cNvPr id="131" name="Text Box 77"/>
          <p:cNvSpPr txBox="1">
            <a:spLocks noChangeArrowheads="1"/>
          </p:cNvSpPr>
          <p:nvPr/>
        </p:nvSpPr>
        <p:spPr bwMode="auto">
          <a:xfrm>
            <a:off x="5392756" y="6000773"/>
            <a:ext cx="319087" cy="457200"/>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132" name="Text Box 77"/>
          <p:cNvSpPr txBox="1">
            <a:spLocks noChangeArrowheads="1"/>
          </p:cNvSpPr>
          <p:nvPr/>
        </p:nvSpPr>
        <p:spPr bwMode="auto">
          <a:xfrm>
            <a:off x="5321318" y="5572148"/>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133" name="矩形 55"/>
          <p:cNvSpPr>
            <a:spLocks noChangeArrowheads="1"/>
          </p:cNvSpPr>
          <p:nvPr/>
        </p:nvSpPr>
        <p:spPr bwMode="auto">
          <a:xfrm>
            <a:off x="3321068" y="5072086"/>
            <a:ext cx="595313" cy="584200"/>
          </a:xfrm>
          <a:prstGeom prst="rect">
            <a:avLst/>
          </a:prstGeom>
          <a:noFill/>
          <a:ln w="9525">
            <a:noFill/>
            <a:miter lim="800000"/>
          </a:ln>
        </p:spPr>
        <p:txBody>
          <a:bodyPr wrap="none">
            <a:spAutoFit/>
          </a:bodyPr>
          <a:lstStyle/>
          <a:p>
            <a:r>
              <a:rPr lang="zh-CN" altLang="en-US"/>
              <a:t>→</a:t>
            </a:r>
          </a:p>
        </p:txBody>
      </p:sp>
      <p:sp>
        <p:nvSpPr>
          <p:cNvPr id="134" name="Text Box 79"/>
          <p:cNvSpPr txBox="1">
            <a:spLocks noChangeArrowheads="1"/>
          </p:cNvSpPr>
          <p:nvPr/>
        </p:nvSpPr>
        <p:spPr bwMode="auto">
          <a:xfrm flipH="1">
            <a:off x="4946668" y="6324623"/>
            <a:ext cx="231775" cy="461963"/>
          </a:xfrm>
          <a:prstGeom prst="rect">
            <a:avLst/>
          </a:prstGeom>
          <a:noFill/>
          <a:ln w="9525">
            <a:noFill/>
            <a:miter lim="800000"/>
          </a:ln>
        </p:spPr>
        <p:txBody>
          <a:bodyPr anchor="ctr">
            <a:spAutoFit/>
          </a:bodyPr>
          <a:lstStyle/>
          <a:p>
            <a:pPr algn="ctr" eaLnBrk="1" hangingPunct="1"/>
            <a:r>
              <a:rPr kumimoji="1" lang="en-US" altLang="zh-CN" sz="2400" b="0" i="0" u="none"/>
              <a:t>a</a:t>
            </a:r>
          </a:p>
        </p:txBody>
      </p:sp>
      <p:sp>
        <p:nvSpPr>
          <p:cNvPr id="135" name="Line 84"/>
          <p:cNvSpPr>
            <a:spLocks noChangeShapeType="1"/>
          </p:cNvSpPr>
          <p:nvPr/>
        </p:nvSpPr>
        <p:spPr bwMode="auto">
          <a:xfrm flipH="1" flipV="1">
            <a:off x="4357686" y="5000636"/>
            <a:ext cx="2500320" cy="857248"/>
          </a:xfrm>
          <a:prstGeom prst="line">
            <a:avLst/>
          </a:prstGeom>
          <a:noFill/>
          <a:ln w="9525">
            <a:solidFill>
              <a:schemeClr val="tx1"/>
            </a:solidFill>
            <a:round/>
            <a:tailEnd type="triangle" w="med" len="med"/>
          </a:ln>
        </p:spPr>
        <p:txBody>
          <a:bodyPr wrap="none" anchor="ctr"/>
          <a:lstStyle/>
          <a:p>
            <a:endParaRPr lang="zh-CN" altLang="en-US"/>
          </a:p>
        </p:txBody>
      </p:sp>
      <p:sp>
        <p:nvSpPr>
          <p:cNvPr id="136" name="Text Box 77"/>
          <p:cNvSpPr txBox="1">
            <a:spLocks noChangeArrowheads="1"/>
          </p:cNvSpPr>
          <p:nvPr/>
        </p:nvSpPr>
        <p:spPr bwMode="auto">
          <a:xfrm>
            <a:off x="6286512" y="5643578"/>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dirty="0"/>
              <a:t>b</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例：第三版书</a:t>
            </a:r>
            <a:r>
              <a:rPr lang="en-US" altLang="zh-CN" dirty="0" smtClean="0"/>
              <a:t>p49</a:t>
            </a:r>
            <a:r>
              <a:rPr lang="zh-CN" altLang="en-US" dirty="0" smtClean="0"/>
              <a:t>图</a:t>
            </a:r>
            <a:r>
              <a:rPr lang="en-US" altLang="zh-CN" dirty="0" smtClean="0"/>
              <a:t>3.5</a:t>
            </a:r>
            <a:r>
              <a:rPr lang="zh-CN" altLang="en-US" dirty="0" smtClean="0"/>
              <a:t>转化为一个</a:t>
            </a:r>
            <a:r>
              <a:rPr lang="en-US" altLang="zh-CN" dirty="0" smtClean="0"/>
              <a:t>DFA</a:t>
            </a:r>
            <a:r>
              <a:rPr lang="zh-CN" altLang="en-US" dirty="0" smtClean="0"/>
              <a:t>，并化简。</a:t>
            </a:r>
            <a:endParaRPr lang="zh-CN" altLang="en-US" dirty="0"/>
          </a:p>
        </p:txBody>
      </p:sp>
    </p:spTree>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灯片编号占位符 5"/>
          <p:cNvSpPr>
            <a:spLocks noGrp="1"/>
          </p:cNvSpPr>
          <p:nvPr>
            <p:ph type="sldNum" sz="quarter" idx="12"/>
          </p:nvPr>
        </p:nvSpPr>
        <p:spPr>
          <a:xfrm>
            <a:off x="7167563" y="4175125"/>
            <a:ext cx="1905000" cy="457200"/>
          </a:xfrm>
          <a:noFill/>
        </p:spPr>
        <p:txBody>
          <a:bodyPr/>
          <a:lstStyle/>
          <a:p>
            <a:fld id="{FE7794E0-5F80-4BB7-989F-80A90CFFB3FC}" type="slidenum">
              <a:rPr lang="en-US" altLang="zh-CN" smtClean="0"/>
              <a:t>75</a:t>
            </a:fld>
            <a:endParaRPr lang="en-US" altLang="zh-CN" smtClean="0"/>
          </a:p>
        </p:txBody>
      </p:sp>
      <p:sp>
        <p:nvSpPr>
          <p:cNvPr id="7" name="矩形 40"/>
          <p:cNvSpPr>
            <a:spLocks noChangeArrowheads="1"/>
          </p:cNvSpPr>
          <p:nvPr/>
        </p:nvSpPr>
        <p:spPr bwMode="auto">
          <a:xfrm>
            <a:off x="3071813" y="571500"/>
            <a:ext cx="2346325" cy="400050"/>
          </a:xfrm>
          <a:prstGeom prst="rect">
            <a:avLst/>
          </a:prstGeom>
          <a:noFill/>
          <a:ln w="9525">
            <a:noFill/>
            <a:miter lim="800000"/>
          </a:ln>
        </p:spPr>
        <p:txBody>
          <a:bodyPr wrap="none">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closure(move(T,a))</a:t>
            </a:r>
            <a:endParaRPr lang="zh-CN" altLang="en-US" sz="2000" b="0" i="0" u="none"/>
          </a:p>
        </p:txBody>
      </p:sp>
      <p:sp>
        <p:nvSpPr>
          <p:cNvPr id="8" name="矩形 41"/>
          <p:cNvSpPr>
            <a:spLocks noChangeArrowheads="1"/>
          </p:cNvSpPr>
          <p:nvPr/>
        </p:nvSpPr>
        <p:spPr bwMode="auto">
          <a:xfrm>
            <a:off x="1928813" y="644525"/>
            <a:ext cx="341312" cy="400050"/>
          </a:xfrm>
          <a:prstGeom prst="rect">
            <a:avLst/>
          </a:prstGeom>
          <a:noFill/>
          <a:ln w="9525">
            <a:noFill/>
            <a:miter lim="800000"/>
          </a:ln>
        </p:spPr>
        <p:txBody>
          <a:bodyPr wrap="none">
            <a:spAutoFit/>
          </a:bodyPr>
          <a:lstStyle/>
          <a:p>
            <a:r>
              <a:rPr lang="en-US" altLang="zh-CN" sz="2000" b="0" i="0" u="none">
                <a:solidFill>
                  <a:srgbClr val="402000"/>
                </a:solidFill>
                <a:sym typeface="Symbol" panose="05050102010706020507" pitchFamily="18" charset="2"/>
              </a:rPr>
              <a:t>T</a:t>
            </a:r>
            <a:endParaRPr lang="zh-CN" altLang="en-US" sz="2000"/>
          </a:p>
        </p:txBody>
      </p:sp>
      <p:sp>
        <p:nvSpPr>
          <p:cNvPr id="9" name="矩形 42"/>
          <p:cNvSpPr>
            <a:spLocks noChangeArrowheads="1"/>
          </p:cNvSpPr>
          <p:nvPr/>
        </p:nvSpPr>
        <p:spPr bwMode="auto">
          <a:xfrm>
            <a:off x="6072188" y="604838"/>
            <a:ext cx="2360612" cy="400050"/>
          </a:xfrm>
          <a:prstGeom prst="rect">
            <a:avLst/>
          </a:prstGeom>
          <a:noFill/>
          <a:ln w="9525">
            <a:noFill/>
            <a:miter lim="800000"/>
          </a:ln>
        </p:spPr>
        <p:txBody>
          <a:bodyPr wrap="none">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closure(move(T,b))</a:t>
            </a:r>
            <a:endParaRPr lang="zh-CN" altLang="en-US" sz="2000" b="0" i="0" u="none"/>
          </a:p>
        </p:txBody>
      </p:sp>
      <p:sp>
        <p:nvSpPr>
          <p:cNvPr id="10" name="矩形 41"/>
          <p:cNvSpPr>
            <a:spLocks noChangeArrowheads="1"/>
          </p:cNvSpPr>
          <p:nvPr/>
        </p:nvSpPr>
        <p:spPr bwMode="auto">
          <a:xfrm>
            <a:off x="714375" y="928688"/>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00B050"/>
                </a:solidFill>
                <a:sym typeface="Symbol" panose="05050102010706020507" pitchFamily="18" charset="2"/>
              </a:rPr>
              <a:t>T0=</a:t>
            </a:r>
            <a:r>
              <a:rPr lang="zh-CN" altLang="en-US" sz="2000" b="0" i="0" u="none">
                <a:solidFill>
                  <a:srgbClr val="00B050"/>
                </a:solidFill>
                <a:sym typeface="Symbol" panose="05050102010706020507" pitchFamily="18" charset="2"/>
              </a:rPr>
              <a:t>-</a:t>
            </a:r>
            <a:r>
              <a:rPr lang="en-US" altLang="zh-CN" sz="2000" b="0" i="0" u="none">
                <a:solidFill>
                  <a:srgbClr val="00B050"/>
                </a:solidFill>
                <a:sym typeface="Symbol" panose="05050102010706020507" pitchFamily="18" charset="2"/>
              </a:rPr>
              <a:t>closure</a:t>
            </a:r>
          </a:p>
          <a:p>
            <a:r>
              <a:rPr lang="en-US" altLang="zh-CN" sz="2000" b="0" i="0" u="none">
                <a:solidFill>
                  <a:srgbClr val="00B050"/>
                </a:solidFill>
                <a:sym typeface="Symbol" panose="05050102010706020507" pitchFamily="18" charset="2"/>
              </a:rPr>
              <a:t>( 0) = {0}</a:t>
            </a:r>
            <a:endParaRPr lang="zh-CN" altLang="en-US" sz="2000">
              <a:solidFill>
                <a:srgbClr val="00B050"/>
              </a:solidFill>
            </a:endParaRPr>
          </a:p>
        </p:txBody>
      </p:sp>
      <p:sp>
        <p:nvSpPr>
          <p:cNvPr id="11" name="矩形 41"/>
          <p:cNvSpPr>
            <a:spLocks noChangeArrowheads="1"/>
          </p:cNvSpPr>
          <p:nvPr/>
        </p:nvSpPr>
        <p:spPr bwMode="auto">
          <a:xfrm>
            <a:off x="3000375" y="928688"/>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closure(move(T0,a))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 = T1</a:t>
            </a:r>
            <a:endParaRPr lang="zh-CN" altLang="en-US" sz="2000"/>
          </a:p>
        </p:txBody>
      </p:sp>
      <p:sp>
        <p:nvSpPr>
          <p:cNvPr id="13" name="矩形 41"/>
          <p:cNvSpPr>
            <a:spLocks noChangeArrowheads="1"/>
          </p:cNvSpPr>
          <p:nvPr/>
        </p:nvSpPr>
        <p:spPr bwMode="auto">
          <a:xfrm>
            <a:off x="5929313" y="928688"/>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closure(move(T0,b))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 = T2</a:t>
            </a:r>
            <a:endParaRPr lang="zh-CN" altLang="en-US" sz="2000"/>
          </a:p>
        </p:txBody>
      </p:sp>
      <p:sp>
        <p:nvSpPr>
          <p:cNvPr id="14" name="矩形 41"/>
          <p:cNvSpPr>
            <a:spLocks noChangeArrowheads="1"/>
          </p:cNvSpPr>
          <p:nvPr/>
        </p:nvSpPr>
        <p:spPr bwMode="auto">
          <a:xfrm>
            <a:off x="714375" y="1571625"/>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402000"/>
                </a:solidFill>
                <a:sym typeface="Symbol" panose="05050102010706020507" pitchFamily="18" charset="2"/>
              </a:rPr>
              <a:t>T1</a:t>
            </a:r>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a:t>
            </a:r>
          </a:p>
          <a:p>
            <a:endParaRPr lang="zh-CN" altLang="en-US" sz="2000"/>
          </a:p>
        </p:txBody>
      </p:sp>
      <p:sp>
        <p:nvSpPr>
          <p:cNvPr id="15" name="矩形 41"/>
          <p:cNvSpPr>
            <a:spLocks noChangeArrowheads="1"/>
          </p:cNvSpPr>
          <p:nvPr/>
        </p:nvSpPr>
        <p:spPr bwMode="auto">
          <a:xfrm>
            <a:off x="3000375" y="1577975"/>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closure(move(T1,a))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 = T3</a:t>
            </a:r>
            <a:endParaRPr lang="zh-CN" altLang="en-US" sz="2000"/>
          </a:p>
        </p:txBody>
      </p:sp>
      <p:sp>
        <p:nvSpPr>
          <p:cNvPr id="16" name="矩形 41"/>
          <p:cNvSpPr>
            <a:spLocks noChangeArrowheads="1"/>
          </p:cNvSpPr>
          <p:nvPr/>
        </p:nvSpPr>
        <p:spPr bwMode="auto">
          <a:xfrm>
            <a:off x="5929313" y="1577975"/>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closure(move(T1,b))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 =T2</a:t>
            </a:r>
            <a:endParaRPr lang="zh-CN" altLang="en-US" sz="2000"/>
          </a:p>
        </p:txBody>
      </p:sp>
      <p:sp>
        <p:nvSpPr>
          <p:cNvPr id="17" name="矩形 41"/>
          <p:cNvSpPr>
            <a:spLocks noChangeArrowheads="1"/>
          </p:cNvSpPr>
          <p:nvPr/>
        </p:nvSpPr>
        <p:spPr bwMode="auto">
          <a:xfrm>
            <a:off x="714375" y="2214563"/>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402000"/>
                </a:solidFill>
                <a:sym typeface="Symbol" panose="05050102010706020507" pitchFamily="18" charset="2"/>
              </a:rPr>
              <a:t>T2</a:t>
            </a:r>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a:t>
            </a:r>
          </a:p>
          <a:p>
            <a:endParaRPr lang="zh-CN" altLang="en-US" sz="2000"/>
          </a:p>
        </p:txBody>
      </p:sp>
      <p:sp>
        <p:nvSpPr>
          <p:cNvPr id="19" name="矩形 41"/>
          <p:cNvSpPr>
            <a:spLocks noChangeArrowheads="1"/>
          </p:cNvSpPr>
          <p:nvPr/>
        </p:nvSpPr>
        <p:spPr bwMode="auto">
          <a:xfrm>
            <a:off x="3000375" y="2214563"/>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closure(move(T2,a))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 = T1</a:t>
            </a:r>
            <a:endParaRPr lang="zh-CN" altLang="en-US" sz="2000"/>
          </a:p>
        </p:txBody>
      </p:sp>
      <p:sp>
        <p:nvSpPr>
          <p:cNvPr id="20" name="矩形 41"/>
          <p:cNvSpPr>
            <a:spLocks noChangeArrowheads="1"/>
          </p:cNvSpPr>
          <p:nvPr/>
        </p:nvSpPr>
        <p:spPr bwMode="auto">
          <a:xfrm>
            <a:off x="5929313" y="2214563"/>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closure(move(T2,b))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 = T4</a:t>
            </a:r>
            <a:endParaRPr lang="zh-CN" altLang="en-US" sz="2000"/>
          </a:p>
        </p:txBody>
      </p:sp>
      <p:sp>
        <p:nvSpPr>
          <p:cNvPr id="21" name="矩形 41"/>
          <p:cNvSpPr>
            <a:spLocks noChangeArrowheads="1"/>
          </p:cNvSpPr>
          <p:nvPr/>
        </p:nvSpPr>
        <p:spPr bwMode="auto">
          <a:xfrm>
            <a:off x="714375" y="2857500"/>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T3={0,3,4}</a:t>
            </a:r>
          </a:p>
          <a:p>
            <a:endParaRPr lang="zh-CN" altLang="en-US" sz="2000">
              <a:solidFill>
                <a:srgbClr val="FF0000"/>
              </a:solidFill>
            </a:endParaRPr>
          </a:p>
        </p:txBody>
      </p:sp>
      <p:sp>
        <p:nvSpPr>
          <p:cNvPr id="22" name="矩形 41"/>
          <p:cNvSpPr>
            <a:spLocks noChangeArrowheads="1"/>
          </p:cNvSpPr>
          <p:nvPr/>
        </p:nvSpPr>
        <p:spPr bwMode="auto">
          <a:xfrm>
            <a:off x="3000375" y="2857500"/>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closure(move(T3,a))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 = T3</a:t>
            </a:r>
            <a:endParaRPr lang="zh-CN" altLang="en-US" sz="2000"/>
          </a:p>
        </p:txBody>
      </p:sp>
      <p:sp>
        <p:nvSpPr>
          <p:cNvPr id="23" name="矩形 41"/>
          <p:cNvSpPr>
            <a:spLocks noChangeArrowheads="1"/>
          </p:cNvSpPr>
          <p:nvPr/>
        </p:nvSpPr>
        <p:spPr bwMode="auto">
          <a:xfrm>
            <a:off x="5929313" y="2857500"/>
            <a:ext cx="2928937" cy="708025"/>
          </a:xfrm>
          <a:prstGeom prst="rect">
            <a:avLst/>
          </a:prstGeom>
          <a:solidFill>
            <a:schemeClr val="bg1"/>
          </a:solidFill>
          <a:ln w="9525">
            <a:solidFill>
              <a:schemeClr val="accent1"/>
            </a:solidFill>
            <a:miter lim="800000"/>
          </a:ln>
        </p:spPr>
        <p:txBody>
          <a:bodyPr>
            <a:spAutoFit/>
          </a:bodyPr>
          <a:lstStyle/>
          <a:p>
            <a:pPr>
              <a:defRPr/>
            </a:pPr>
            <a:r>
              <a:rPr lang="zh-CN" altLang="en-US" sz="2000" b="0" i="0" u="none" dirty="0">
                <a:sym typeface="Symbol" panose="05050102010706020507" pitchFamily="18" charset="2"/>
              </a:rPr>
              <a:t>-</a:t>
            </a:r>
            <a:r>
              <a:rPr lang="en-US" altLang="zh-CN" sz="2000" b="0" i="0" u="none" dirty="0">
                <a:sym typeface="Symbol" panose="05050102010706020507" pitchFamily="18" charset="2"/>
              </a:rPr>
              <a:t>closure(move(T3,b))</a:t>
            </a:r>
          </a:p>
          <a:p>
            <a:pPr>
              <a:defRPr/>
            </a:pPr>
            <a:r>
              <a:rPr lang="en-US" altLang="zh-CN" sz="2000" b="0" i="0" u="none" dirty="0">
                <a:sym typeface="Symbol" panose="05050102010706020507" pitchFamily="18" charset="2"/>
              </a:rPr>
              <a:t>=</a:t>
            </a:r>
            <a:r>
              <a:rPr lang="en-US" altLang="zh-CN" sz="2000" b="0" i="0" u="none" dirty="0">
                <a:solidFill>
                  <a:srgbClr val="402000"/>
                </a:solidFill>
                <a:sym typeface="Symbol" panose="05050102010706020507" pitchFamily="18" charset="2"/>
              </a:rPr>
              <a:t>{0,1,4} </a:t>
            </a:r>
            <a:r>
              <a:rPr lang="en-US" altLang="zh-CN" sz="2000" b="0" i="0" u="none" dirty="0">
                <a:solidFill>
                  <a:schemeClr val="tx1">
                    <a:lumMod val="50000"/>
                    <a:lumOff val="50000"/>
                  </a:schemeClr>
                </a:solidFill>
                <a:sym typeface="Symbol" panose="05050102010706020507" pitchFamily="18" charset="2"/>
              </a:rPr>
              <a:t>= T8</a:t>
            </a:r>
            <a:endParaRPr lang="zh-CN" altLang="en-US" sz="2000" dirty="0">
              <a:solidFill>
                <a:schemeClr val="tx1">
                  <a:lumMod val="50000"/>
                  <a:lumOff val="50000"/>
                </a:schemeClr>
              </a:solidFill>
            </a:endParaRPr>
          </a:p>
        </p:txBody>
      </p:sp>
      <p:sp>
        <p:nvSpPr>
          <p:cNvPr id="24" name="矩形 41"/>
          <p:cNvSpPr>
            <a:spLocks noChangeArrowheads="1"/>
          </p:cNvSpPr>
          <p:nvPr/>
        </p:nvSpPr>
        <p:spPr bwMode="auto">
          <a:xfrm>
            <a:off x="714375" y="3506788"/>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T4={0,1,2}</a:t>
            </a:r>
          </a:p>
          <a:p>
            <a:endParaRPr lang="zh-CN" altLang="en-US" sz="2000">
              <a:solidFill>
                <a:srgbClr val="FF0000"/>
              </a:solidFill>
            </a:endParaRPr>
          </a:p>
        </p:txBody>
      </p:sp>
      <p:sp>
        <p:nvSpPr>
          <p:cNvPr id="25" name="矩形 41"/>
          <p:cNvSpPr>
            <a:spLocks noChangeArrowheads="1"/>
          </p:cNvSpPr>
          <p:nvPr/>
        </p:nvSpPr>
        <p:spPr bwMode="auto">
          <a:xfrm>
            <a:off x="3000375" y="3506788"/>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closure(move(T4,a))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{0,3,2} = T5</a:t>
            </a:r>
            <a:endParaRPr lang="zh-CN" altLang="en-US" sz="2000"/>
          </a:p>
        </p:txBody>
      </p:sp>
      <p:sp>
        <p:nvSpPr>
          <p:cNvPr id="26" name="矩形 41"/>
          <p:cNvSpPr>
            <a:spLocks noChangeArrowheads="1"/>
          </p:cNvSpPr>
          <p:nvPr/>
        </p:nvSpPr>
        <p:spPr bwMode="auto">
          <a:xfrm>
            <a:off x="5929313" y="3506788"/>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closure(move(T4,b))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 = T4</a:t>
            </a:r>
            <a:endParaRPr lang="zh-CN" altLang="en-US" sz="2000"/>
          </a:p>
        </p:txBody>
      </p:sp>
      <p:sp>
        <p:nvSpPr>
          <p:cNvPr id="27" name="矩形 41"/>
          <p:cNvSpPr>
            <a:spLocks noChangeArrowheads="1"/>
          </p:cNvSpPr>
          <p:nvPr/>
        </p:nvSpPr>
        <p:spPr bwMode="auto">
          <a:xfrm>
            <a:off x="714375" y="4143375"/>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T5={0,3,2}</a:t>
            </a:r>
          </a:p>
          <a:p>
            <a:endParaRPr lang="zh-CN" altLang="en-US" sz="2000">
              <a:solidFill>
                <a:srgbClr val="FF0000"/>
              </a:solidFill>
            </a:endParaRPr>
          </a:p>
        </p:txBody>
      </p:sp>
      <p:sp>
        <p:nvSpPr>
          <p:cNvPr id="28" name="矩形 41"/>
          <p:cNvSpPr>
            <a:spLocks noChangeArrowheads="1"/>
          </p:cNvSpPr>
          <p:nvPr/>
        </p:nvSpPr>
        <p:spPr bwMode="auto">
          <a:xfrm>
            <a:off x="3000375" y="4143375"/>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closure(move(T5,a))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{0,3,4,2} = T6</a:t>
            </a:r>
            <a:endParaRPr lang="zh-CN" altLang="en-US" sz="2000"/>
          </a:p>
        </p:txBody>
      </p:sp>
      <p:sp>
        <p:nvSpPr>
          <p:cNvPr id="29" name="矩形 41"/>
          <p:cNvSpPr>
            <a:spLocks noChangeArrowheads="1"/>
          </p:cNvSpPr>
          <p:nvPr/>
        </p:nvSpPr>
        <p:spPr bwMode="auto">
          <a:xfrm>
            <a:off x="5929313" y="4143375"/>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closure(move(T5,b))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 = T4</a:t>
            </a:r>
            <a:endParaRPr lang="zh-CN" altLang="en-US" sz="2000"/>
          </a:p>
        </p:txBody>
      </p:sp>
      <p:sp>
        <p:nvSpPr>
          <p:cNvPr id="30" name="矩形 41"/>
          <p:cNvSpPr>
            <a:spLocks noChangeArrowheads="1"/>
          </p:cNvSpPr>
          <p:nvPr/>
        </p:nvSpPr>
        <p:spPr bwMode="auto">
          <a:xfrm>
            <a:off x="714375" y="4786313"/>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T6={0,3,4,2}</a:t>
            </a:r>
          </a:p>
          <a:p>
            <a:endParaRPr lang="zh-CN" altLang="en-US" sz="2000">
              <a:solidFill>
                <a:srgbClr val="FF0000"/>
              </a:solidFill>
            </a:endParaRPr>
          </a:p>
        </p:txBody>
      </p:sp>
      <p:sp>
        <p:nvSpPr>
          <p:cNvPr id="31" name="矩形 41"/>
          <p:cNvSpPr>
            <a:spLocks noChangeArrowheads="1"/>
          </p:cNvSpPr>
          <p:nvPr/>
        </p:nvSpPr>
        <p:spPr bwMode="auto">
          <a:xfrm>
            <a:off x="3000375" y="4786313"/>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closure(move(T6,a))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{0,3,4,2} = T6</a:t>
            </a:r>
            <a:endParaRPr lang="zh-CN" altLang="en-US" sz="2000"/>
          </a:p>
        </p:txBody>
      </p:sp>
      <p:sp>
        <p:nvSpPr>
          <p:cNvPr id="32" name="矩形 41"/>
          <p:cNvSpPr>
            <a:spLocks noChangeArrowheads="1"/>
          </p:cNvSpPr>
          <p:nvPr/>
        </p:nvSpPr>
        <p:spPr bwMode="auto">
          <a:xfrm>
            <a:off x="5929313" y="4786313"/>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closure(move(T6,b))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{0,1,2,4} = T7</a:t>
            </a:r>
            <a:endParaRPr lang="zh-CN" altLang="en-US" sz="2000"/>
          </a:p>
        </p:txBody>
      </p:sp>
      <p:sp>
        <p:nvSpPr>
          <p:cNvPr id="33" name="矩形 41"/>
          <p:cNvSpPr>
            <a:spLocks noChangeArrowheads="1"/>
          </p:cNvSpPr>
          <p:nvPr/>
        </p:nvSpPr>
        <p:spPr bwMode="auto">
          <a:xfrm>
            <a:off x="714375" y="5500688"/>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T7={0,1,2,4}</a:t>
            </a:r>
          </a:p>
          <a:p>
            <a:endParaRPr lang="zh-CN" altLang="en-US" sz="2000">
              <a:solidFill>
                <a:srgbClr val="FF0000"/>
              </a:solidFill>
            </a:endParaRPr>
          </a:p>
        </p:txBody>
      </p:sp>
      <p:sp>
        <p:nvSpPr>
          <p:cNvPr id="34" name="矩形 41"/>
          <p:cNvSpPr>
            <a:spLocks noChangeArrowheads="1"/>
          </p:cNvSpPr>
          <p:nvPr/>
        </p:nvSpPr>
        <p:spPr bwMode="auto">
          <a:xfrm>
            <a:off x="3000375" y="5500688"/>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closure(move(T7,a))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{0,3,4,2} = T6</a:t>
            </a:r>
            <a:endParaRPr lang="zh-CN" altLang="en-US" sz="2000"/>
          </a:p>
        </p:txBody>
      </p:sp>
      <p:sp>
        <p:nvSpPr>
          <p:cNvPr id="35" name="矩形 41"/>
          <p:cNvSpPr>
            <a:spLocks noChangeArrowheads="1"/>
          </p:cNvSpPr>
          <p:nvPr/>
        </p:nvSpPr>
        <p:spPr bwMode="auto">
          <a:xfrm>
            <a:off x="5929313" y="5500688"/>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closure(move(T7,b))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{0,1,2,4} = T7</a:t>
            </a:r>
            <a:endParaRPr lang="zh-CN" altLang="en-US" sz="2000"/>
          </a:p>
        </p:txBody>
      </p:sp>
      <p:sp>
        <p:nvSpPr>
          <p:cNvPr id="36" name="矩形 41"/>
          <p:cNvSpPr>
            <a:spLocks noChangeArrowheads="1"/>
          </p:cNvSpPr>
          <p:nvPr/>
        </p:nvSpPr>
        <p:spPr bwMode="auto">
          <a:xfrm>
            <a:off x="714375" y="6149975"/>
            <a:ext cx="2286000" cy="708025"/>
          </a:xfrm>
          <a:prstGeom prst="rect">
            <a:avLst/>
          </a:prstGeom>
          <a:solidFill>
            <a:schemeClr val="bg1"/>
          </a:solidFill>
          <a:ln w="9525">
            <a:solidFill>
              <a:schemeClr val="accent1"/>
            </a:solidFill>
            <a:miter lim="800000"/>
          </a:ln>
        </p:spPr>
        <p:txBody>
          <a:bodyPr>
            <a:spAutoFit/>
          </a:bodyPr>
          <a:lstStyle/>
          <a:p>
            <a:r>
              <a:rPr lang="en-US" altLang="zh-CN" sz="2000" b="0" i="0" u="none">
                <a:solidFill>
                  <a:srgbClr val="FF0000"/>
                </a:solidFill>
                <a:sym typeface="Symbol" panose="05050102010706020507" pitchFamily="18" charset="2"/>
              </a:rPr>
              <a:t>T8={0,1,4}</a:t>
            </a:r>
          </a:p>
          <a:p>
            <a:endParaRPr lang="zh-CN" altLang="en-US" sz="2000">
              <a:solidFill>
                <a:srgbClr val="FF0000"/>
              </a:solidFill>
            </a:endParaRPr>
          </a:p>
        </p:txBody>
      </p:sp>
      <p:sp>
        <p:nvSpPr>
          <p:cNvPr id="37" name="矩形 41"/>
          <p:cNvSpPr>
            <a:spLocks noChangeArrowheads="1"/>
          </p:cNvSpPr>
          <p:nvPr/>
        </p:nvSpPr>
        <p:spPr bwMode="auto">
          <a:xfrm>
            <a:off x="3000375" y="6149975"/>
            <a:ext cx="2928938"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closure(move(T8,a))</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{0,3,4} = T3</a:t>
            </a:r>
            <a:endParaRPr lang="zh-CN" altLang="en-US" sz="2000"/>
          </a:p>
        </p:txBody>
      </p:sp>
      <p:sp>
        <p:nvSpPr>
          <p:cNvPr id="38" name="矩形 41"/>
          <p:cNvSpPr>
            <a:spLocks noChangeArrowheads="1"/>
          </p:cNvSpPr>
          <p:nvPr/>
        </p:nvSpPr>
        <p:spPr bwMode="auto">
          <a:xfrm>
            <a:off x="5929313" y="6149975"/>
            <a:ext cx="2928937" cy="708025"/>
          </a:xfrm>
          <a:prstGeom prst="rect">
            <a:avLst/>
          </a:prstGeom>
          <a:solidFill>
            <a:schemeClr val="bg1"/>
          </a:solidFill>
          <a:ln w="9525">
            <a:solidFill>
              <a:schemeClr val="accent1"/>
            </a:solidFill>
            <a:miter lim="800000"/>
          </a:ln>
        </p:spPr>
        <p:txBody>
          <a:bodyPr>
            <a:spAutoFit/>
          </a:bodyPr>
          <a:lstStyle/>
          <a:p>
            <a:r>
              <a:rPr lang="zh-CN" altLang="en-US" sz="2000" b="0" i="0" u="none">
                <a:sym typeface="Symbol" panose="05050102010706020507" pitchFamily="18" charset="2"/>
              </a:rPr>
              <a:t>-</a:t>
            </a:r>
            <a:r>
              <a:rPr lang="en-US" altLang="zh-CN" sz="2000" b="0" i="0" u="none">
                <a:sym typeface="Symbol" panose="05050102010706020507" pitchFamily="18" charset="2"/>
              </a:rPr>
              <a:t>closure(move(T8,b))</a:t>
            </a:r>
          </a:p>
          <a:p>
            <a:r>
              <a:rPr lang="en-US" altLang="zh-CN" sz="2000" b="0" i="0" u="none">
                <a:sym typeface="Symbol" panose="05050102010706020507" pitchFamily="18" charset="2"/>
              </a:rPr>
              <a:t>=</a:t>
            </a:r>
            <a:r>
              <a:rPr lang="en-US" altLang="zh-CN" sz="2000" b="0" i="0" u="none">
                <a:solidFill>
                  <a:srgbClr val="402000"/>
                </a:solidFill>
                <a:sym typeface="Symbol" panose="05050102010706020507" pitchFamily="18" charset="2"/>
              </a:rPr>
              <a:t>{0,1,2,4} = T7</a:t>
            </a:r>
            <a:endParaRPr lang="zh-CN" altLang="en-US" sz="2000"/>
          </a:p>
        </p:txBody>
      </p:sp>
      <p:sp>
        <p:nvSpPr>
          <p:cNvPr id="39" name="内容占位符 38"/>
          <p:cNvSpPr>
            <a:spLocks noGrp="1"/>
          </p:cNvSpPr>
          <p:nvPr>
            <p:ph idx="1"/>
          </p:nvPr>
        </p:nvSpPr>
        <p:spPr/>
        <p:txBody>
          <a:bodyP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20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bg/>
                                          </p:spTgt>
                                        </p:tgtEl>
                                        <p:attrNameLst>
                                          <p:attrName>style.visibility</p:attrName>
                                        </p:attrNameLst>
                                      </p:cBhvr>
                                      <p:to>
                                        <p:strVal val="visible"/>
                                      </p:to>
                                    </p:set>
                                    <p:anim calcmode="lin" valueType="num">
                                      <p:cBhvr additive="base">
                                        <p:cTn id="18"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bg/>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bg/>
                                          </p:spTgt>
                                        </p:tgtEl>
                                        <p:attrNameLst>
                                          <p:attrName>style.visibility</p:attrName>
                                        </p:attrNameLst>
                                      </p:cBhvr>
                                      <p:to>
                                        <p:strVal val="visible"/>
                                      </p:to>
                                    </p:set>
                                    <p:anim calcmode="lin" valueType="num">
                                      <p:cBhvr additive="base">
                                        <p:cTn id="34"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11">
                                            <p:bg/>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 calcmode="lin" valueType="num">
                                      <p:cBhvr additive="base">
                                        <p:cTn id="40"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 calcmode="lin" valueType="num">
                                      <p:cBhvr additive="base">
                                        <p:cTn id="46"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3">
                                            <p:bg/>
                                          </p:spTgt>
                                        </p:tgtEl>
                                        <p:attrNameLst>
                                          <p:attrName>style.visibility</p:attrName>
                                        </p:attrNameLst>
                                      </p:cBhvr>
                                      <p:to>
                                        <p:strVal val="visible"/>
                                      </p:to>
                                    </p:set>
                                    <p:anim calcmode="lin" valueType="num">
                                      <p:cBhvr additive="base">
                                        <p:cTn id="50"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3">
                                            <p:txEl>
                                              <p:pRg st="0" end="0"/>
                                            </p:txEl>
                                          </p:spTgt>
                                        </p:tgtEl>
                                        <p:attrNameLst>
                                          <p:attrName>style.visibility</p:attrName>
                                        </p:attrNameLst>
                                      </p:cBhvr>
                                      <p:to>
                                        <p:strVal val="visible"/>
                                      </p:to>
                                    </p:set>
                                    <p:anim calcmode="lin" valueType="num">
                                      <p:cBhvr additive="base">
                                        <p:cTn id="56"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 calcmode="lin" valueType="num">
                                      <p:cBhvr additive="base">
                                        <p:cTn id="6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4">
                                            <p:bg/>
                                          </p:spTgt>
                                        </p:tgtEl>
                                        <p:attrNameLst>
                                          <p:attrName>style.visibility</p:attrName>
                                        </p:attrNameLst>
                                      </p:cBhvr>
                                      <p:to>
                                        <p:strVal val="visible"/>
                                      </p:to>
                                    </p:set>
                                    <p:anim calcmode="lin" valueType="num">
                                      <p:cBhvr additive="base">
                                        <p:cTn id="66" dur="500" fill="hold"/>
                                        <p:tgtEl>
                                          <p:spTgt spid="14">
                                            <p:bg/>
                                          </p:spTgt>
                                        </p:tgtEl>
                                        <p:attrNameLst>
                                          <p:attrName>ppt_x</p:attrName>
                                        </p:attrNameLst>
                                      </p:cBhvr>
                                      <p:tavLst>
                                        <p:tav tm="0">
                                          <p:val>
                                            <p:strVal val="#ppt_x"/>
                                          </p:val>
                                        </p:tav>
                                        <p:tav tm="100000">
                                          <p:val>
                                            <p:strVal val="#ppt_x"/>
                                          </p:val>
                                        </p:tav>
                                      </p:tavLst>
                                    </p:anim>
                                    <p:anim calcmode="lin" valueType="num">
                                      <p:cBhvr additive="base">
                                        <p:cTn id="67" dur="500" fill="hold"/>
                                        <p:tgtEl>
                                          <p:spTgt spid="14">
                                            <p:bg/>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 calcmode="lin" valueType="num">
                                      <p:cBhvr additive="base">
                                        <p:cTn id="7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
                                            <p:bg/>
                                          </p:spTgt>
                                        </p:tgtEl>
                                        <p:attrNameLst>
                                          <p:attrName>style.visibility</p:attrName>
                                        </p:attrNameLst>
                                      </p:cBhvr>
                                      <p:to>
                                        <p:strVal val="visible"/>
                                      </p:to>
                                    </p:set>
                                    <p:anim calcmode="lin" valueType="num">
                                      <p:cBhvr additive="base">
                                        <p:cTn id="76" dur="500" fill="hold"/>
                                        <p:tgtEl>
                                          <p:spTgt spid="15">
                                            <p:bg/>
                                          </p:spTgt>
                                        </p:tgtEl>
                                        <p:attrNameLst>
                                          <p:attrName>ppt_x</p:attrName>
                                        </p:attrNameLst>
                                      </p:cBhvr>
                                      <p:tavLst>
                                        <p:tav tm="0">
                                          <p:val>
                                            <p:strVal val="#ppt_x"/>
                                          </p:val>
                                        </p:tav>
                                        <p:tav tm="100000">
                                          <p:val>
                                            <p:strVal val="#ppt_x"/>
                                          </p:val>
                                        </p:tav>
                                      </p:tavLst>
                                    </p:anim>
                                    <p:anim calcmode="lin" valueType="num">
                                      <p:cBhvr additive="base">
                                        <p:cTn id="77" dur="500" fill="hold"/>
                                        <p:tgtEl>
                                          <p:spTgt spid="15">
                                            <p:bg/>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15">
                                            <p:txEl>
                                              <p:pRg st="0" end="0"/>
                                            </p:txEl>
                                          </p:spTgt>
                                        </p:tgtEl>
                                        <p:attrNameLst>
                                          <p:attrName>style.visibility</p:attrName>
                                        </p:attrNameLst>
                                      </p:cBhvr>
                                      <p:to>
                                        <p:strVal val="visible"/>
                                      </p:to>
                                    </p:set>
                                    <p:anim calcmode="lin" valueType="num">
                                      <p:cBhvr additive="base">
                                        <p:cTn id="8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5">
                                            <p:txEl>
                                              <p:pRg st="1" end="1"/>
                                            </p:txEl>
                                          </p:spTgt>
                                        </p:tgtEl>
                                        <p:attrNameLst>
                                          <p:attrName>style.visibility</p:attrName>
                                        </p:attrNameLst>
                                      </p:cBhvr>
                                      <p:to>
                                        <p:strVal val="visible"/>
                                      </p:to>
                                    </p:set>
                                    <p:anim calcmode="lin" valueType="num">
                                      <p:cBhvr additive="base">
                                        <p:cTn id="88"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6">
                                            <p:bg/>
                                          </p:spTgt>
                                        </p:tgtEl>
                                        <p:attrNameLst>
                                          <p:attrName>style.visibility</p:attrName>
                                        </p:attrNameLst>
                                      </p:cBhvr>
                                      <p:to>
                                        <p:strVal val="visible"/>
                                      </p:to>
                                    </p:set>
                                    <p:anim calcmode="lin" valueType="num">
                                      <p:cBhvr additive="base">
                                        <p:cTn id="92" dur="500" fill="hold"/>
                                        <p:tgtEl>
                                          <p:spTgt spid="16">
                                            <p:bg/>
                                          </p:spTgt>
                                        </p:tgtEl>
                                        <p:attrNameLst>
                                          <p:attrName>ppt_x</p:attrName>
                                        </p:attrNameLst>
                                      </p:cBhvr>
                                      <p:tavLst>
                                        <p:tav tm="0">
                                          <p:val>
                                            <p:strVal val="#ppt_x"/>
                                          </p:val>
                                        </p:tav>
                                        <p:tav tm="100000">
                                          <p:val>
                                            <p:strVal val="#ppt_x"/>
                                          </p:val>
                                        </p:tav>
                                      </p:tavLst>
                                    </p:anim>
                                    <p:anim calcmode="lin" valueType="num">
                                      <p:cBhvr additive="base">
                                        <p:cTn id="93" dur="500" fill="hold"/>
                                        <p:tgtEl>
                                          <p:spTgt spid="16">
                                            <p:bg/>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6">
                                            <p:txEl>
                                              <p:pRg st="0" end="0"/>
                                            </p:txEl>
                                          </p:spTgt>
                                        </p:tgtEl>
                                        <p:attrNameLst>
                                          <p:attrName>style.visibility</p:attrName>
                                        </p:attrNameLst>
                                      </p:cBhvr>
                                      <p:to>
                                        <p:strVal val="visible"/>
                                      </p:to>
                                    </p:set>
                                    <p:anim calcmode="lin" valueType="num">
                                      <p:cBhvr additive="base">
                                        <p:cTn id="9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6">
                                            <p:txEl>
                                              <p:pRg st="1" end="1"/>
                                            </p:txEl>
                                          </p:spTgt>
                                        </p:tgtEl>
                                        <p:attrNameLst>
                                          <p:attrName>style.visibility</p:attrName>
                                        </p:attrNameLst>
                                      </p:cBhvr>
                                      <p:to>
                                        <p:strVal val="visible"/>
                                      </p:to>
                                    </p:set>
                                    <p:anim calcmode="lin" valueType="num">
                                      <p:cBhvr additive="base">
                                        <p:cTn id="104"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17">
                                            <p:bg/>
                                          </p:spTgt>
                                        </p:tgtEl>
                                        <p:attrNameLst>
                                          <p:attrName>style.visibility</p:attrName>
                                        </p:attrNameLst>
                                      </p:cBhvr>
                                      <p:to>
                                        <p:strVal val="visible"/>
                                      </p:to>
                                    </p:set>
                                    <p:anim calcmode="lin" valueType="num">
                                      <p:cBhvr additive="base">
                                        <p:cTn id="108" dur="500" fill="hold"/>
                                        <p:tgtEl>
                                          <p:spTgt spid="17">
                                            <p:bg/>
                                          </p:spTgt>
                                        </p:tgtEl>
                                        <p:attrNameLst>
                                          <p:attrName>ppt_x</p:attrName>
                                        </p:attrNameLst>
                                      </p:cBhvr>
                                      <p:tavLst>
                                        <p:tav tm="0">
                                          <p:val>
                                            <p:strVal val="#ppt_x"/>
                                          </p:val>
                                        </p:tav>
                                        <p:tav tm="100000">
                                          <p:val>
                                            <p:strVal val="#ppt_x"/>
                                          </p:val>
                                        </p:tav>
                                      </p:tavLst>
                                    </p:anim>
                                    <p:anim calcmode="lin" valueType="num">
                                      <p:cBhvr additive="base">
                                        <p:cTn id="109" dur="500" fill="hold"/>
                                        <p:tgtEl>
                                          <p:spTgt spid="17">
                                            <p:bg/>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17">
                                            <p:txEl>
                                              <p:pRg st="0" end="0"/>
                                            </p:txEl>
                                          </p:spTgt>
                                        </p:tgtEl>
                                        <p:attrNameLst>
                                          <p:attrName>style.visibility</p:attrName>
                                        </p:attrNameLst>
                                      </p:cBhvr>
                                      <p:to>
                                        <p:strVal val="visible"/>
                                      </p:to>
                                    </p:set>
                                    <p:anim calcmode="lin" valueType="num">
                                      <p:cBhvr additive="base">
                                        <p:cTn id="11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9">
                                            <p:bg/>
                                          </p:spTgt>
                                        </p:tgtEl>
                                        <p:attrNameLst>
                                          <p:attrName>style.visibility</p:attrName>
                                        </p:attrNameLst>
                                      </p:cBhvr>
                                      <p:to>
                                        <p:strVal val="visible"/>
                                      </p:to>
                                    </p:set>
                                    <p:anim calcmode="lin" valueType="num">
                                      <p:cBhvr additive="base">
                                        <p:cTn id="118" dur="500" fill="hold"/>
                                        <p:tgtEl>
                                          <p:spTgt spid="19">
                                            <p:bg/>
                                          </p:spTgt>
                                        </p:tgtEl>
                                        <p:attrNameLst>
                                          <p:attrName>ppt_x</p:attrName>
                                        </p:attrNameLst>
                                      </p:cBhvr>
                                      <p:tavLst>
                                        <p:tav tm="0">
                                          <p:val>
                                            <p:strVal val="#ppt_x"/>
                                          </p:val>
                                        </p:tav>
                                        <p:tav tm="100000">
                                          <p:val>
                                            <p:strVal val="#ppt_x"/>
                                          </p:val>
                                        </p:tav>
                                      </p:tavLst>
                                    </p:anim>
                                    <p:anim calcmode="lin" valueType="num">
                                      <p:cBhvr additive="base">
                                        <p:cTn id="119" dur="500" fill="hold"/>
                                        <p:tgtEl>
                                          <p:spTgt spid="19">
                                            <p:bg/>
                                          </p:spTgt>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19">
                                            <p:txEl>
                                              <p:pRg st="0" end="0"/>
                                            </p:txEl>
                                          </p:spTgt>
                                        </p:tgtEl>
                                        <p:attrNameLst>
                                          <p:attrName>style.visibility</p:attrName>
                                        </p:attrNameLst>
                                      </p:cBhvr>
                                      <p:to>
                                        <p:strVal val="visible"/>
                                      </p:to>
                                    </p:set>
                                    <p:anim calcmode="lin" valueType="num">
                                      <p:cBhvr additive="base">
                                        <p:cTn id="124"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19">
                                            <p:txEl>
                                              <p:pRg st="1" end="1"/>
                                            </p:txEl>
                                          </p:spTgt>
                                        </p:tgtEl>
                                        <p:attrNameLst>
                                          <p:attrName>style.visibility</p:attrName>
                                        </p:attrNameLst>
                                      </p:cBhvr>
                                      <p:to>
                                        <p:strVal val="visible"/>
                                      </p:to>
                                    </p:set>
                                    <p:anim calcmode="lin" valueType="num">
                                      <p:cBhvr additive="base">
                                        <p:cTn id="130"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19">
                                            <p:txEl>
                                              <p:pRg st="1" end="1"/>
                                            </p:txEl>
                                          </p:spTgt>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0">
                                            <p:bg/>
                                          </p:spTgt>
                                        </p:tgtEl>
                                        <p:attrNameLst>
                                          <p:attrName>style.visibility</p:attrName>
                                        </p:attrNameLst>
                                      </p:cBhvr>
                                      <p:to>
                                        <p:strVal val="visible"/>
                                      </p:to>
                                    </p:set>
                                    <p:anim calcmode="lin" valueType="num">
                                      <p:cBhvr additive="base">
                                        <p:cTn id="134" dur="500" fill="hold"/>
                                        <p:tgtEl>
                                          <p:spTgt spid="20">
                                            <p:bg/>
                                          </p:spTgt>
                                        </p:tgtEl>
                                        <p:attrNameLst>
                                          <p:attrName>ppt_x</p:attrName>
                                        </p:attrNameLst>
                                      </p:cBhvr>
                                      <p:tavLst>
                                        <p:tav tm="0">
                                          <p:val>
                                            <p:strVal val="#ppt_x"/>
                                          </p:val>
                                        </p:tav>
                                        <p:tav tm="100000">
                                          <p:val>
                                            <p:strVal val="#ppt_x"/>
                                          </p:val>
                                        </p:tav>
                                      </p:tavLst>
                                    </p:anim>
                                    <p:anim calcmode="lin" valueType="num">
                                      <p:cBhvr additive="base">
                                        <p:cTn id="135" dur="500" fill="hold"/>
                                        <p:tgtEl>
                                          <p:spTgt spid="20">
                                            <p:bg/>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0">
                                            <p:txEl>
                                              <p:pRg st="0" end="0"/>
                                            </p:txEl>
                                          </p:spTgt>
                                        </p:tgtEl>
                                        <p:attrNameLst>
                                          <p:attrName>style.visibility</p:attrName>
                                        </p:attrNameLst>
                                      </p:cBhvr>
                                      <p:to>
                                        <p:strVal val="visible"/>
                                      </p:to>
                                    </p:set>
                                    <p:anim calcmode="lin" valueType="num">
                                      <p:cBhvr additive="base">
                                        <p:cTn id="14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0">
                                            <p:txEl>
                                              <p:pRg st="1" end="1"/>
                                            </p:txEl>
                                          </p:spTgt>
                                        </p:tgtEl>
                                        <p:attrNameLst>
                                          <p:attrName>style.visibility</p:attrName>
                                        </p:attrNameLst>
                                      </p:cBhvr>
                                      <p:to>
                                        <p:strVal val="visible"/>
                                      </p:to>
                                    </p:set>
                                    <p:anim calcmode="lin" valueType="num">
                                      <p:cBhvr additive="base">
                                        <p:cTn id="146"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20">
                                            <p:txEl>
                                              <p:pRg st="1" end="1"/>
                                            </p:txEl>
                                          </p:spTgt>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1">
                                            <p:bg/>
                                          </p:spTgt>
                                        </p:tgtEl>
                                        <p:attrNameLst>
                                          <p:attrName>style.visibility</p:attrName>
                                        </p:attrNameLst>
                                      </p:cBhvr>
                                      <p:to>
                                        <p:strVal val="visible"/>
                                      </p:to>
                                    </p:set>
                                    <p:anim calcmode="lin" valueType="num">
                                      <p:cBhvr additive="base">
                                        <p:cTn id="150" dur="500" fill="hold"/>
                                        <p:tgtEl>
                                          <p:spTgt spid="21">
                                            <p:bg/>
                                          </p:spTgt>
                                        </p:tgtEl>
                                        <p:attrNameLst>
                                          <p:attrName>ppt_x</p:attrName>
                                        </p:attrNameLst>
                                      </p:cBhvr>
                                      <p:tavLst>
                                        <p:tav tm="0">
                                          <p:val>
                                            <p:strVal val="#ppt_x"/>
                                          </p:val>
                                        </p:tav>
                                        <p:tav tm="100000">
                                          <p:val>
                                            <p:strVal val="#ppt_x"/>
                                          </p:val>
                                        </p:tav>
                                      </p:tavLst>
                                    </p:anim>
                                    <p:anim calcmode="lin" valueType="num">
                                      <p:cBhvr additive="base">
                                        <p:cTn id="151" dur="500" fill="hold"/>
                                        <p:tgtEl>
                                          <p:spTgt spid="21">
                                            <p:bg/>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21">
                                            <p:txEl>
                                              <p:pRg st="0" end="0"/>
                                            </p:txEl>
                                          </p:spTgt>
                                        </p:tgtEl>
                                        <p:attrNameLst>
                                          <p:attrName>style.visibility</p:attrName>
                                        </p:attrNameLst>
                                      </p:cBhvr>
                                      <p:to>
                                        <p:strVal val="visible"/>
                                      </p:to>
                                    </p:set>
                                    <p:anim calcmode="lin" valueType="num">
                                      <p:cBhvr additive="base">
                                        <p:cTn id="1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22">
                                            <p:bg/>
                                          </p:spTgt>
                                        </p:tgtEl>
                                        <p:attrNameLst>
                                          <p:attrName>style.visibility</p:attrName>
                                        </p:attrNameLst>
                                      </p:cBhvr>
                                      <p:to>
                                        <p:strVal val="visible"/>
                                      </p:to>
                                    </p:set>
                                    <p:anim calcmode="lin" valueType="num">
                                      <p:cBhvr additive="base">
                                        <p:cTn id="160" dur="500" fill="hold"/>
                                        <p:tgtEl>
                                          <p:spTgt spid="22">
                                            <p:bg/>
                                          </p:spTgt>
                                        </p:tgtEl>
                                        <p:attrNameLst>
                                          <p:attrName>ppt_x</p:attrName>
                                        </p:attrNameLst>
                                      </p:cBhvr>
                                      <p:tavLst>
                                        <p:tav tm="0">
                                          <p:val>
                                            <p:strVal val="#ppt_x"/>
                                          </p:val>
                                        </p:tav>
                                        <p:tav tm="100000">
                                          <p:val>
                                            <p:strVal val="#ppt_x"/>
                                          </p:val>
                                        </p:tav>
                                      </p:tavLst>
                                    </p:anim>
                                    <p:anim calcmode="lin" valueType="num">
                                      <p:cBhvr additive="base">
                                        <p:cTn id="161" dur="500" fill="hold"/>
                                        <p:tgtEl>
                                          <p:spTgt spid="22">
                                            <p:bg/>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22">
                                            <p:txEl>
                                              <p:pRg st="0" end="0"/>
                                            </p:txEl>
                                          </p:spTgt>
                                        </p:tgtEl>
                                        <p:attrNameLst>
                                          <p:attrName>style.visibility</p:attrName>
                                        </p:attrNameLst>
                                      </p:cBhvr>
                                      <p:to>
                                        <p:strVal val="visible"/>
                                      </p:to>
                                    </p:set>
                                    <p:anim calcmode="lin" valueType="num">
                                      <p:cBhvr additive="base">
                                        <p:cTn id="16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22">
                                            <p:txEl>
                                              <p:pRg st="1" end="1"/>
                                            </p:txEl>
                                          </p:spTgt>
                                        </p:tgtEl>
                                        <p:attrNameLst>
                                          <p:attrName>style.visibility</p:attrName>
                                        </p:attrNameLst>
                                      </p:cBhvr>
                                      <p:to>
                                        <p:strVal val="visible"/>
                                      </p:to>
                                    </p:set>
                                    <p:anim calcmode="lin" valueType="num">
                                      <p:cBhvr additive="base">
                                        <p:cTn id="172"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173"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3">
                                            <p:bg/>
                                          </p:spTgt>
                                        </p:tgtEl>
                                        <p:attrNameLst>
                                          <p:attrName>style.visibility</p:attrName>
                                        </p:attrNameLst>
                                      </p:cBhvr>
                                      <p:to>
                                        <p:strVal val="visible"/>
                                      </p:to>
                                    </p:set>
                                    <p:anim calcmode="lin" valueType="num">
                                      <p:cBhvr additive="base">
                                        <p:cTn id="176" dur="500" fill="hold"/>
                                        <p:tgtEl>
                                          <p:spTgt spid="23">
                                            <p:bg/>
                                          </p:spTgt>
                                        </p:tgtEl>
                                        <p:attrNameLst>
                                          <p:attrName>ppt_x</p:attrName>
                                        </p:attrNameLst>
                                      </p:cBhvr>
                                      <p:tavLst>
                                        <p:tav tm="0">
                                          <p:val>
                                            <p:strVal val="#ppt_x"/>
                                          </p:val>
                                        </p:tav>
                                        <p:tav tm="100000">
                                          <p:val>
                                            <p:strVal val="#ppt_x"/>
                                          </p:val>
                                        </p:tav>
                                      </p:tavLst>
                                    </p:anim>
                                    <p:anim calcmode="lin" valueType="num">
                                      <p:cBhvr additive="base">
                                        <p:cTn id="177" dur="500" fill="hold"/>
                                        <p:tgtEl>
                                          <p:spTgt spid="23">
                                            <p:bg/>
                                          </p:spTgt>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23">
                                            <p:txEl>
                                              <p:pRg st="0" end="0"/>
                                            </p:txEl>
                                          </p:spTgt>
                                        </p:tgtEl>
                                        <p:attrNameLst>
                                          <p:attrName>style.visibility</p:attrName>
                                        </p:attrNameLst>
                                      </p:cBhvr>
                                      <p:to>
                                        <p:strVal val="visible"/>
                                      </p:to>
                                    </p:set>
                                    <p:anim calcmode="lin" valueType="num">
                                      <p:cBhvr additive="base">
                                        <p:cTn id="182"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183"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23">
                                            <p:txEl>
                                              <p:pRg st="1" end="1"/>
                                            </p:txEl>
                                          </p:spTgt>
                                        </p:tgtEl>
                                        <p:attrNameLst>
                                          <p:attrName>style.visibility</p:attrName>
                                        </p:attrNameLst>
                                      </p:cBhvr>
                                      <p:to>
                                        <p:strVal val="visible"/>
                                      </p:to>
                                    </p:set>
                                    <p:anim calcmode="lin" valueType="num">
                                      <p:cBhvr additive="base">
                                        <p:cTn id="188"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89" dur="500" fill="hold"/>
                                        <p:tgtEl>
                                          <p:spTgt spid="23">
                                            <p:txEl>
                                              <p:pRg st="1" end="1"/>
                                            </p:txEl>
                                          </p:spTgt>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24">
                                            <p:bg/>
                                          </p:spTgt>
                                        </p:tgtEl>
                                        <p:attrNameLst>
                                          <p:attrName>style.visibility</p:attrName>
                                        </p:attrNameLst>
                                      </p:cBhvr>
                                      <p:to>
                                        <p:strVal val="visible"/>
                                      </p:to>
                                    </p:set>
                                    <p:anim calcmode="lin" valueType="num">
                                      <p:cBhvr additive="base">
                                        <p:cTn id="192" dur="500" fill="hold"/>
                                        <p:tgtEl>
                                          <p:spTgt spid="24">
                                            <p:bg/>
                                          </p:spTgt>
                                        </p:tgtEl>
                                        <p:attrNameLst>
                                          <p:attrName>ppt_x</p:attrName>
                                        </p:attrNameLst>
                                      </p:cBhvr>
                                      <p:tavLst>
                                        <p:tav tm="0">
                                          <p:val>
                                            <p:strVal val="#ppt_x"/>
                                          </p:val>
                                        </p:tav>
                                        <p:tav tm="100000">
                                          <p:val>
                                            <p:strVal val="#ppt_x"/>
                                          </p:val>
                                        </p:tav>
                                      </p:tavLst>
                                    </p:anim>
                                    <p:anim calcmode="lin" valueType="num">
                                      <p:cBhvr additive="base">
                                        <p:cTn id="193" dur="500" fill="hold"/>
                                        <p:tgtEl>
                                          <p:spTgt spid="24">
                                            <p:bg/>
                                          </p:spTgt>
                                        </p:tgtEl>
                                        <p:attrNameLst>
                                          <p:attrName>ppt_y</p:attrName>
                                        </p:attrNameLst>
                                      </p:cBhvr>
                                      <p:tavLst>
                                        <p:tav tm="0">
                                          <p:val>
                                            <p:strVal val="1+#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2" presetClass="entr" presetSubtype="4" fill="hold" grpId="0" nodeType="clickEffect">
                                  <p:stCondLst>
                                    <p:cond delay="0"/>
                                  </p:stCondLst>
                                  <p:childTnLst>
                                    <p:set>
                                      <p:cBhvr>
                                        <p:cTn id="197" dur="1" fill="hold">
                                          <p:stCondLst>
                                            <p:cond delay="0"/>
                                          </p:stCondLst>
                                        </p:cTn>
                                        <p:tgtEl>
                                          <p:spTgt spid="24">
                                            <p:txEl>
                                              <p:pRg st="0" end="0"/>
                                            </p:txEl>
                                          </p:spTgt>
                                        </p:tgtEl>
                                        <p:attrNameLst>
                                          <p:attrName>style.visibility</p:attrName>
                                        </p:attrNameLst>
                                      </p:cBhvr>
                                      <p:to>
                                        <p:strVal val="visible"/>
                                      </p:to>
                                    </p:set>
                                    <p:anim calcmode="lin" valueType="num">
                                      <p:cBhvr additive="base">
                                        <p:cTn id="19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24">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25">
                                            <p:bg/>
                                          </p:spTgt>
                                        </p:tgtEl>
                                        <p:attrNameLst>
                                          <p:attrName>style.visibility</p:attrName>
                                        </p:attrNameLst>
                                      </p:cBhvr>
                                      <p:to>
                                        <p:strVal val="visible"/>
                                      </p:to>
                                    </p:set>
                                    <p:anim calcmode="lin" valueType="num">
                                      <p:cBhvr additive="base">
                                        <p:cTn id="202"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203" dur="500" fill="hold"/>
                                        <p:tgtEl>
                                          <p:spTgt spid="25">
                                            <p:bg/>
                                          </p:spTgt>
                                        </p:tgtEl>
                                        <p:attrNameLst>
                                          <p:attrName>ppt_y</p:attrName>
                                        </p:attrNameLst>
                                      </p:cBhvr>
                                      <p:tavLst>
                                        <p:tav tm="0">
                                          <p:val>
                                            <p:strVal val="1+#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25">
                                            <p:txEl>
                                              <p:pRg st="0" end="0"/>
                                            </p:txEl>
                                          </p:spTgt>
                                        </p:tgtEl>
                                        <p:attrNameLst>
                                          <p:attrName>style.visibility</p:attrName>
                                        </p:attrNameLst>
                                      </p:cBhvr>
                                      <p:to>
                                        <p:strVal val="visible"/>
                                      </p:to>
                                    </p:set>
                                    <p:anim calcmode="lin" valueType="num">
                                      <p:cBhvr additive="base">
                                        <p:cTn id="20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09"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 presetClass="entr" presetSubtype="4" fill="hold" grpId="0" nodeType="clickEffect">
                                  <p:stCondLst>
                                    <p:cond delay="0"/>
                                  </p:stCondLst>
                                  <p:childTnLst>
                                    <p:set>
                                      <p:cBhvr>
                                        <p:cTn id="213" dur="1" fill="hold">
                                          <p:stCondLst>
                                            <p:cond delay="0"/>
                                          </p:stCondLst>
                                        </p:cTn>
                                        <p:tgtEl>
                                          <p:spTgt spid="25">
                                            <p:txEl>
                                              <p:pRg st="1" end="1"/>
                                            </p:txEl>
                                          </p:spTgt>
                                        </p:tgtEl>
                                        <p:attrNameLst>
                                          <p:attrName>style.visibility</p:attrName>
                                        </p:attrNameLst>
                                      </p:cBhvr>
                                      <p:to>
                                        <p:strVal val="visible"/>
                                      </p:to>
                                    </p:set>
                                    <p:anim calcmode="lin" valueType="num">
                                      <p:cBhvr additive="base">
                                        <p:cTn id="214"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215"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216" presetID="2" presetClass="entr" presetSubtype="4" fill="hold" grpId="0" nodeType="withEffect">
                                  <p:stCondLst>
                                    <p:cond delay="0"/>
                                  </p:stCondLst>
                                  <p:childTnLst>
                                    <p:set>
                                      <p:cBhvr>
                                        <p:cTn id="217" dur="1" fill="hold">
                                          <p:stCondLst>
                                            <p:cond delay="0"/>
                                          </p:stCondLst>
                                        </p:cTn>
                                        <p:tgtEl>
                                          <p:spTgt spid="26">
                                            <p:bg/>
                                          </p:spTgt>
                                        </p:tgtEl>
                                        <p:attrNameLst>
                                          <p:attrName>style.visibility</p:attrName>
                                        </p:attrNameLst>
                                      </p:cBhvr>
                                      <p:to>
                                        <p:strVal val="visible"/>
                                      </p:to>
                                    </p:set>
                                    <p:anim calcmode="lin" valueType="num">
                                      <p:cBhvr additive="base">
                                        <p:cTn id="218" dur="500" fill="hold"/>
                                        <p:tgtEl>
                                          <p:spTgt spid="26">
                                            <p:bg/>
                                          </p:spTgt>
                                        </p:tgtEl>
                                        <p:attrNameLst>
                                          <p:attrName>ppt_x</p:attrName>
                                        </p:attrNameLst>
                                      </p:cBhvr>
                                      <p:tavLst>
                                        <p:tav tm="0">
                                          <p:val>
                                            <p:strVal val="#ppt_x"/>
                                          </p:val>
                                        </p:tav>
                                        <p:tav tm="100000">
                                          <p:val>
                                            <p:strVal val="#ppt_x"/>
                                          </p:val>
                                        </p:tav>
                                      </p:tavLst>
                                    </p:anim>
                                    <p:anim calcmode="lin" valueType="num">
                                      <p:cBhvr additive="base">
                                        <p:cTn id="219" dur="500" fill="hold"/>
                                        <p:tgtEl>
                                          <p:spTgt spid="26">
                                            <p:bg/>
                                          </p:spTgt>
                                        </p:tgtEl>
                                        <p:attrNameLst>
                                          <p:attrName>ppt_y</p:attrName>
                                        </p:attrNameLst>
                                      </p:cBhvr>
                                      <p:tavLst>
                                        <p:tav tm="0">
                                          <p:val>
                                            <p:strVal val="1+#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4" fill="hold" grpId="0" nodeType="clickEffect">
                                  <p:stCondLst>
                                    <p:cond delay="0"/>
                                  </p:stCondLst>
                                  <p:childTnLst>
                                    <p:set>
                                      <p:cBhvr>
                                        <p:cTn id="223" dur="1" fill="hold">
                                          <p:stCondLst>
                                            <p:cond delay="0"/>
                                          </p:stCondLst>
                                        </p:cTn>
                                        <p:tgtEl>
                                          <p:spTgt spid="26">
                                            <p:txEl>
                                              <p:pRg st="0" end="0"/>
                                            </p:txEl>
                                          </p:spTgt>
                                        </p:tgtEl>
                                        <p:attrNameLst>
                                          <p:attrName>style.visibility</p:attrName>
                                        </p:attrNameLst>
                                      </p:cBhvr>
                                      <p:to>
                                        <p:strVal val="visible"/>
                                      </p:to>
                                    </p:set>
                                    <p:anim calcmode="lin" valueType="num">
                                      <p:cBhvr additive="base">
                                        <p:cTn id="224"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25"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2" presetClass="entr" presetSubtype="4" fill="hold" grpId="0" nodeType="clickEffect">
                                  <p:stCondLst>
                                    <p:cond delay="0"/>
                                  </p:stCondLst>
                                  <p:childTnLst>
                                    <p:set>
                                      <p:cBhvr>
                                        <p:cTn id="229" dur="1" fill="hold">
                                          <p:stCondLst>
                                            <p:cond delay="0"/>
                                          </p:stCondLst>
                                        </p:cTn>
                                        <p:tgtEl>
                                          <p:spTgt spid="26">
                                            <p:txEl>
                                              <p:pRg st="1" end="1"/>
                                            </p:txEl>
                                          </p:spTgt>
                                        </p:tgtEl>
                                        <p:attrNameLst>
                                          <p:attrName>style.visibility</p:attrName>
                                        </p:attrNameLst>
                                      </p:cBhvr>
                                      <p:to>
                                        <p:strVal val="visible"/>
                                      </p:to>
                                    </p:set>
                                    <p:anim calcmode="lin" valueType="num">
                                      <p:cBhvr additive="base">
                                        <p:cTn id="230"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31"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232" presetID="2" presetClass="entr" presetSubtype="4" fill="hold" grpId="0" nodeType="withEffect">
                                  <p:stCondLst>
                                    <p:cond delay="0"/>
                                  </p:stCondLst>
                                  <p:childTnLst>
                                    <p:set>
                                      <p:cBhvr>
                                        <p:cTn id="233" dur="1" fill="hold">
                                          <p:stCondLst>
                                            <p:cond delay="0"/>
                                          </p:stCondLst>
                                        </p:cTn>
                                        <p:tgtEl>
                                          <p:spTgt spid="27">
                                            <p:bg/>
                                          </p:spTgt>
                                        </p:tgtEl>
                                        <p:attrNameLst>
                                          <p:attrName>style.visibility</p:attrName>
                                        </p:attrNameLst>
                                      </p:cBhvr>
                                      <p:to>
                                        <p:strVal val="visible"/>
                                      </p:to>
                                    </p:set>
                                    <p:anim calcmode="lin" valueType="num">
                                      <p:cBhvr additive="base">
                                        <p:cTn id="234" dur="500" fill="hold"/>
                                        <p:tgtEl>
                                          <p:spTgt spid="27">
                                            <p:bg/>
                                          </p:spTgt>
                                        </p:tgtEl>
                                        <p:attrNameLst>
                                          <p:attrName>ppt_x</p:attrName>
                                        </p:attrNameLst>
                                      </p:cBhvr>
                                      <p:tavLst>
                                        <p:tav tm="0">
                                          <p:val>
                                            <p:strVal val="#ppt_x"/>
                                          </p:val>
                                        </p:tav>
                                        <p:tav tm="100000">
                                          <p:val>
                                            <p:strVal val="#ppt_x"/>
                                          </p:val>
                                        </p:tav>
                                      </p:tavLst>
                                    </p:anim>
                                    <p:anim calcmode="lin" valueType="num">
                                      <p:cBhvr additive="base">
                                        <p:cTn id="235" dur="500" fill="hold"/>
                                        <p:tgtEl>
                                          <p:spTgt spid="27">
                                            <p:bg/>
                                          </p:spTgt>
                                        </p:tgtEl>
                                        <p:attrNameLst>
                                          <p:attrName>ppt_y</p:attrName>
                                        </p:attrNameLst>
                                      </p:cBhvr>
                                      <p:tavLst>
                                        <p:tav tm="0">
                                          <p:val>
                                            <p:strVal val="1+#ppt_h/2"/>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2" presetClass="entr" presetSubtype="4" fill="hold" grpId="0" nodeType="clickEffect">
                                  <p:stCondLst>
                                    <p:cond delay="0"/>
                                  </p:stCondLst>
                                  <p:childTnLst>
                                    <p:set>
                                      <p:cBhvr>
                                        <p:cTn id="239" dur="1" fill="hold">
                                          <p:stCondLst>
                                            <p:cond delay="0"/>
                                          </p:stCondLst>
                                        </p:cTn>
                                        <p:tgtEl>
                                          <p:spTgt spid="27">
                                            <p:txEl>
                                              <p:pRg st="0" end="0"/>
                                            </p:txEl>
                                          </p:spTgt>
                                        </p:tgtEl>
                                        <p:attrNameLst>
                                          <p:attrName>style.visibility</p:attrName>
                                        </p:attrNameLst>
                                      </p:cBhvr>
                                      <p:to>
                                        <p:strVal val="visible"/>
                                      </p:to>
                                    </p:set>
                                    <p:anim calcmode="lin" valueType="num">
                                      <p:cBhvr additive="base">
                                        <p:cTn id="240"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241"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28">
                                            <p:bg/>
                                          </p:spTgt>
                                        </p:tgtEl>
                                        <p:attrNameLst>
                                          <p:attrName>style.visibility</p:attrName>
                                        </p:attrNameLst>
                                      </p:cBhvr>
                                      <p:to>
                                        <p:strVal val="visible"/>
                                      </p:to>
                                    </p:set>
                                    <p:anim calcmode="lin" valueType="num">
                                      <p:cBhvr additive="base">
                                        <p:cTn id="244" dur="500" fill="hold"/>
                                        <p:tgtEl>
                                          <p:spTgt spid="28">
                                            <p:bg/>
                                          </p:spTgt>
                                        </p:tgtEl>
                                        <p:attrNameLst>
                                          <p:attrName>ppt_x</p:attrName>
                                        </p:attrNameLst>
                                      </p:cBhvr>
                                      <p:tavLst>
                                        <p:tav tm="0">
                                          <p:val>
                                            <p:strVal val="#ppt_x"/>
                                          </p:val>
                                        </p:tav>
                                        <p:tav tm="100000">
                                          <p:val>
                                            <p:strVal val="#ppt_x"/>
                                          </p:val>
                                        </p:tav>
                                      </p:tavLst>
                                    </p:anim>
                                    <p:anim calcmode="lin" valueType="num">
                                      <p:cBhvr additive="base">
                                        <p:cTn id="245" dur="500" fill="hold"/>
                                        <p:tgtEl>
                                          <p:spTgt spid="28">
                                            <p:bg/>
                                          </p:spTgt>
                                        </p:tgtEl>
                                        <p:attrNameLst>
                                          <p:attrName>ppt_y</p:attrName>
                                        </p:attrNameLst>
                                      </p:cBhvr>
                                      <p:tavLst>
                                        <p:tav tm="0">
                                          <p:val>
                                            <p:strVal val="1+#ppt_h/2"/>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presetID="2" presetClass="entr" presetSubtype="4" fill="hold" grpId="0" nodeType="clickEffect">
                                  <p:stCondLst>
                                    <p:cond delay="0"/>
                                  </p:stCondLst>
                                  <p:childTnLst>
                                    <p:set>
                                      <p:cBhvr>
                                        <p:cTn id="249" dur="1" fill="hold">
                                          <p:stCondLst>
                                            <p:cond delay="0"/>
                                          </p:stCondLst>
                                        </p:cTn>
                                        <p:tgtEl>
                                          <p:spTgt spid="28">
                                            <p:txEl>
                                              <p:pRg st="0" end="0"/>
                                            </p:txEl>
                                          </p:spTgt>
                                        </p:tgtEl>
                                        <p:attrNameLst>
                                          <p:attrName>style.visibility</p:attrName>
                                        </p:attrNameLst>
                                      </p:cBhvr>
                                      <p:to>
                                        <p:strVal val="visible"/>
                                      </p:to>
                                    </p:set>
                                    <p:anim calcmode="lin" valueType="num">
                                      <p:cBhvr additive="base">
                                        <p:cTn id="250"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251"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2" presetClass="entr" presetSubtype="4" fill="hold" grpId="0" nodeType="clickEffect">
                                  <p:stCondLst>
                                    <p:cond delay="0"/>
                                  </p:stCondLst>
                                  <p:childTnLst>
                                    <p:set>
                                      <p:cBhvr>
                                        <p:cTn id="255" dur="1" fill="hold">
                                          <p:stCondLst>
                                            <p:cond delay="0"/>
                                          </p:stCondLst>
                                        </p:cTn>
                                        <p:tgtEl>
                                          <p:spTgt spid="28">
                                            <p:txEl>
                                              <p:pRg st="1" end="1"/>
                                            </p:txEl>
                                          </p:spTgt>
                                        </p:tgtEl>
                                        <p:attrNameLst>
                                          <p:attrName>style.visibility</p:attrName>
                                        </p:attrNameLst>
                                      </p:cBhvr>
                                      <p:to>
                                        <p:strVal val="visible"/>
                                      </p:to>
                                    </p:set>
                                    <p:anim calcmode="lin" valueType="num">
                                      <p:cBhvr additive="base">
                                        <p:cTn id="256"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57" dur="500" fill="hold"/>
                                        <p:tgtEl>
                                          <p:spTgt spid="28">
                                            <p:txEl>
                                              <p:pRg st="1" end="1"/>
                                            </p:txEl>
                                          </p:spTgt>
                                        </p:tgtEl>
                                        <p:attrNameLst>
                                          <p:attrName>ppt_y</p:attrName>
                                        </p:attrNameLst>
                                      </p:cBhvr>
                                      <p:tavLst>
                                        <p:tav tm="0">
                                          <p:val>
                                            <p:strVal val="1+#ppt_h/2"/>
                                          </p:val>
                                        </p:tav>
                                        <p:tav tm="100000">
                                          <p:val>
                                            <p:strVal val="#ppt_y"/>
                                          </p:val>
                                        </p:tav>
                                      </p:tavLst>
                                    </p:anim>
                                  </p:childTnLst>
                                </p:cTn>
                              </p:par>
                              <p:par>
                                <p:cTn id="258" presetID="2" presetClass="entr" presetSubtype="4" fill="hold" grpId="0" nodeType="withEffect">
                                  <p:stCondLst>
                                    <p:cond delay="0"/>
                                  </p:stCondLst>
                                  <p:childTnLst>
                                    <p:set>
                                      <p:cBhvr>
                                        <p:cTn id="259" dur="1" fill="hold">
                                          <p:stCondLst>
                                            <p:cond delay="0"/>
                                          </p:stCondLst>
                                        </p:cTn>
                                        <p:tgtEl>
                                          <p:spTgt spid="29">
                                            <p:bg/>
                                          </p:spTgt>
                                        </p:tgtEl>
                                        <p:attrNameLst>
                                          <p:attrName>style.visibility</p:attrName>
                                        </p:attrNameLst>
                                      </p:cBhvr>
                                      <p:to>
                                        <p:strVal val="visible"/>
                                      </p:to>
                                    </p:set>
                                    <p:anim calcmode="lin" valueType="num">
                                      <p:cBhvr additive="base">
                                        <p:cTn id="260" dur="500" fill="hold"/>
                                        <p:tgtEl>
                                          <p:spTgt spid="29">
                                            <p:bg/>
                                          </p:spTgt>
                                        </p:tgtEl>
                                        <p:attrNameLst>
                                          <p:attrName>ppt_x</p:attrName>
                                        </p:attrNameLst>
                                      </p:cBhvr>
                                      <p:tavLst>
                                        <p:tav tm="0">
                                          <p:val>
                                            <p:strVal val="#ppt_x"/>
                                          </p:val>
                                        </p:tav>
                                        <p:tav tm="100000">
                                          <p:val>
                                            <p:strVal val="#ppt_x"/>
                                          </p:val>
                                        </p:tav>
                                      </p:tavLst>
                                    </p:anim>
                                    <p:anim calcmode="lin" valueType="num">
                                      <p:cBhvr additive="base">
                                        <p:cTn id="261" dur="500" fill="hold"/>
                                        <p:tgtEl>
                                          <p:spTgt spid="29">
                                            <p:bg/>
                                          </p:spTgt>
                                        </p:tgtEl>
                                        <p:attrNameLst>
                                          <p:attrName>ppt_y</p:attrName>
                                        </p:attrNameLst>
                                      </p:cBhvr>
                                      <p:tavLst>
                                        <p:tav tm="0">
                                          <p:val>
                                            <p:strVal val="1+#ppt_h/2"/>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 presetClass="entr" presetSubtype="4" fill="hold" grpId="0" nodeType="clickEffect">
                                  <p:stCondLst>
                                    <p:cond delay="0"/>
                                  </p:stCondLst>
                                  <p:childTnLst>
                                    <p:set>
                                      <p:cBhvr>
                                        <p:cTn id="265" dur="1" fill="hold">
                                          <p:stCondLst>
                                            <p:cond delay="0"/>
                                          </p:stCondLst>
                                        </p:cTn>
                                        <p:tgtEl>
                                          <p:spTgt spid="29">
                                            <p:txEl>
                                              <p:pRg st="0" end="0"/>
                                            </p:txEl>
                                          </p:spTgt>
                                        </p:tgtEl>
                                        <p:attrNameLst>
                                          <p:attrName>style.visibility</p:attrName>
                                        </p:attrNameLst>
                                      </p:cBhvr>
                                      <p:to>
                                        <p:strVal val="visible"/>
                                      </p:to>
                                    </p:set>
                                    <p:anim calcmode="lin" valueType="num">
                                      <p:cBhvr additive="base">
                                        <p:cTn id="266"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7"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4" fill="hold" grpId="0" nodeType="clickEffect">
                                  <p:stCondLst>
                                    <p:cond delay="0"/>
                                  </p:stCondLst>
                                  <p:childTnLst>
                                    <p:set>
                                      <p:cBhvr>
                                        <p:cTn id="271" dur="1" fill="hold">
                                          <p:stCondLst>
                                            <p:cond delay="0"/>
                                          </p:stCondLst>
                                        </p:cTn>
                                        <p:tgtEl>
                                          <p:spTgt spid="29">
                                            <p:txEl>
                                              <p:pRg st="1" end="1"/>
                                            </p:txEl>
                                          </p:spTgt>
                                        </p:tgtEl>
                                        <p:attrNameLst>
                                          <p:attrName>style.visibility</p:attrName>
                                        </p:attrNameLst>
                                      </p:cBhvr>
                                      <p:to>
                                        <p:strVal val="visible"/>
                                      </p:to>
                                    </p:set>
                                    <p:anim calcmode="lin" valueType="num">
                                      <p:cBhvr additive="base">
                                        <p:cTn id="272"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additive="base">
                                        <p:cTn id="273" dur="500" fill="hold"/>
                                        <p:tgtEl>
                                          <p:spTgt spid="29">
                                            <p:txEl>
                                              <p:pRg st="1" end="1"/>
                                            </p:txEl>
                                          </p:spTgt>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30">
                                            <p:bg/>
                                          </p:spTgt>
                                        </p:tgtEl>
                                        <p:attrNameLst>
                                          <p:attrName>style.visibility</p:attrName>
                                        </p:attrNameLst>
                                      </p:cBhvr>
                                      <p:to>
                                        <p:strVal val="visible"/>
                                      </p:to>
                                    </p:set>
                                    <p:anim calcmode="lin" valueType="num">
                                      <p:cBhvr additive="base">
                                        <p:cTn id="276" dur="500" fill="hold"/>
                                        <p:tgtEl>
                                          <p:spTgt spid="30">
                                            <p:bg/>
                                          </p:spTgt>
                                        </p:tgtEl>
                                        <p:attrNameLst>
                                          <p:attrName>ppt_x</p:attrName>
                                        </p:attrNameLst>
                                      </p:cBhvr>
                                      <p:tavLst>
                                        <p:tav tm="0">
                                          <p:val>
                                            <p:strVal val="#ppt_x"/>
                                          </p:val>
                                        </p:tav>
                                        <p:tav tm="100000">
                                          <p:val>
                                            <p:strVal val="#ppt_x"/>
                                          </p:val>
                                        </p:tav>
                                      </p:tavLst>
                                    </p:anim>
                                    <p:anim calcmode="lin" valueType="num">
                                      <p:cBhvr additive="base">
                                        <p:cTn id="277" dur="500" fill="hold"/>
                                        <p:tgtEl>
                                          <p:spTgt spid="30">
                                            <p:bg/>
                                          </p:spTgt>
                                        </p:tgtEl>
                                        <p:attrNameLst>
                                          <p:attrName>ppt_y</p:attrName>
                                        </p:attrNameLst>
                                      </p:cBhvr>
                                      <p:tavLst>
                                        <p:tav tm="0">
                                          <p:val>
                                            <p:strVal val="1+#ppt_h/2"/>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30">
                                            <p:txEl>
                                              <p:pRg st="0" end="0"/>
                                            </p:txEl>
                                          </p:spTgt>
                                        </p:tgtEl>
                                        <p:attrNameLst>
                                          <p:attrName>style.visibility</p:attrName>
                                        </p:attrNameLst>
                                      </p:cBhvr>
                                      <p:to>
                                        <p:strVal val="visible"/>
                                      </p:to>
                                    </p:set>
                                    <p:anim calcmode="lin" valueType="num">
                                      <p:cBhvr additive="base">
                                        <p:cTn id="28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83"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31">
                                            <p:bg/>
                                          </p:spTgt>
                                        </p:tgtEl>
                                        <p:attrNameLst>
                                          <p:attrName>style.visibility</p:attrName>
                                        </p:attrNameLst>
                                      </p:cBhvr>
                                      <p:to>
                                        <p:strVal val="visible"/>
                                      </p:to>
                                    </p:set>
                                    <p:anim calcmode="lin" valueType="num">
                                      <p:cBhvr additive="base">
                                        <p:cTn id="286" dur="500" fill="hold"/>
                                        <p:tgtEl>
                                          <p:spTgt spid="31">
                                            <p:bg/>
                                          </p:spTgt>
                                        </p:tgtEl>
                                        <p:attrNameLst>
                                          <p:attrName>ppt_x</p:attrName>
                                        </p:attrNameLst>
                                      </p:cBhvr>
                                      <p:tavLst>
                                        <p:tav tm="0">
                                          <p:val>
                                            <p:strVal val="#ppt_x"/>
                                          </p:val>
                                        </p:tav>
                                        <p:tav tm="100000">
                                          <p:val>
                                            <p:strVal val="#ppt_x"/>
                                          </p:val>
                                        </p:tav>
                                      </p:tavLst>
                                    </p:anim>
                                    <p:anim calcmode="lin" valueType="num">
                                      <p:cBhvr additive="base">
                                        <p:cTn id="287" dur="500" fill="hold"/>
                                        <p:tgtEl>
                                          <p:spTgt spid="31">
                                            <p:bg/>
                                          </p:spTgt>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31">
                                            <p:txEl>
                                              <p:pRg st="0" end="0"/>
                                            </p:txEl>
                                          </p:spTgt>
                                        </p:tgtEl>
                                        <p:attrNameLst>
                                          <p:attrName>style.visibility</p:attrName>
                                        </p:attrNameLst>
                                      </p:cBhvr>
                                      <p:to>
                                        <p:strVal val="visible"/>
                                      </p:to>
                                    </p:set>
                                    <p:anim calcmode="lin" valueType="num">
                                      <p:cBhvr additive="base">
                                        <p:cTn id="292"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93"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4" fill="hold">
                      <p:stCondLst>
                        <p:cond delay="indefinite"/>
                      </p:stCondLst>
                      <p:childTnLst>
                        <p:par>
                          <p:cTn id="295" fill="hold">
                            <p:stCondLst>
                              <p:cond delay="0"/>
                            </p:stCondLst>
                            <p:childTnLst>
                              <p:par>
                                <p:cTn id="296" presetID="2" presetClass="entr" presetSubtype="4" fill="hold" grpId="0" nodeType="clickEffect">
                                  <p:stCondLst>
                                    <p:cond delay="0"/>
                                  </p:stCondLst>
                                  <p:childTnLst>
                                    <p:set>
                                      <p:cBhvr>
                                        <p:cTn id="297" dur="1" fill="hold">
                                          <p:stCondLst>
                                            <p:cond delay="0"/>
                                          </p:stCondLst>
                                        </p:cTn>
                                        <p:tgtEl>
                                          <p:spTgt spid="31">
                                            <p:txEl>
                                              <p:pRg st="1" end="1"/>
                                            </p:txEl>
                                          </p:spTgt>
                                        </p:tgtEl>
                                        <p:attrNameLst>
                                          <p:attrName>style.visibility</p:attrName>
                                        </p:attrNameLst>
                                      </p:cBhvr>
                                      <p:to>
                                        <p:strVal val="visible"/>
                                      </p:to>
                                    </p:set>
                                    <p:anim calcmode="lin" valueType="num">
                                      <p:cBhvr additive="base">
                                        <p:cTn id="298"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299" dur="500" fill="hold"/>
                                        <p:tgtEl>
                                          <p:spTgt spid="31">
                                            <p:txEl>
                                              <p:pRg st="1" end="1"/>
                                            </p:txEl>
                                          </p:spTgt>
                                        </p:tgtEl>
                                        <p:attrNameLst>
                                          <p:attrName>ppt_y</p:attrName>
                                        </p:attrNameLst>
                                      </p:cBhvr>
                                      <p:tavLst>
                                        <p:tav tm="0">
                                          <p:val>
                                            <p:strVal val="1+#ppt_h/2"/>
                                          </p:val>
                                        </p:tav>
                                        <p:tav tm="100000">
                                          <p:val>
                                            <p:strVal val="#ppt_y"/>
                                          </p:val>
                                        </p:tav>
                                      </p:tavLst>
                                    </p:anim>
                                  </p:childTnLst>
                                </p:cTn>
                              </p:par>
                              <p:par>
                                <p:cTn id="300" presetID="2" presetClass="entr" presetSubtype="4" fill="hold" grpId="0" nodeType="withEffect">
                                  <p:stCondLst>
                                    <p:cond delay="0"/>
                                  </p:stCondLst>
                                  <p:childTnLst>
                                    <p:set>
                                      <p:cBhvr>
                                        <p:cTn id="301" dur="1" fill="hold">
                                          <p:stCondLst>
                                            <p:cond delay="0"/>
                                          </p:stCondLst>
                                        </p:cTn>
                                        <p:tgtEl>
                                          <p:spTgt spid="32">
                                            <p:bg/>
                                          </p:spTgt>
                                        </p:tgtEl>
                                        <p:attrNameLst>
                                          <p:attrName>style.visibility</p:attrName>
                                        </p:attrNameLst>
                                      </p:cBhvr>
                                      <p:to>
                                        <p:strVal val="visible"/>
                                      </p:to>
                                    </p:set>
                                    <p:anim calcmode="lin" valueType="num">
                                      <p:cBhvr additive="base">
                                        <p:cTn id="302" dur="500" fill="hold"/>
                                        <p:tgtEl>
                                          <p:spTgt spid="32">
                                            <p:bg/>
                                          </p:spTgt>
                                        </p:tgtEl>
                                        <p:attrNameLst>
                                          <p:attrName>ppt_x</p:attrName>
                                        </p:attrNameLst>
                                      </p:cBhvr>
                                      <p:tavLst>
                                        <p:tav tm="0">
                                          <p:val>
                                            <p:strVal val="#ppt_x"/>
                                          </p:val>
                                        </p:tav>
                                        <p:tav tm="100000">
                                          <p:val>
                                            <p:strVal val="#ppt_x"/>
                                          </p:val>
                                        </p:tav>
                                      </p:tavLst>
                                    </p:anim>
                                    <p:anim calcmode="lin" valueType="num">
                                      <p:cBhvr additive="base">
                                        <p:cTn id="303" dur="500" fill="hold"/>
                                        <p:tgtEl>
                                          <p:spTgt spid="32">
                                            <p:bg/>
                                          </p:spTgt>
                                        </p:tgtEl>
                                        <p:attrNameLst>
                                          <p:attrName>ppt_y</p:attrName>
                                        </p:attrNameLst>
                                      </p:cBhvr>
                                      <p:tavLst>
                                        <p:tav tm="0">
                                          <p:val>
                                            <p:strVal val="1+#ppt_h/2"/>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2" presetClass="entr" presetSubtype="4" fill="hold" grpId="0" nodeType="clickEffect">
                                  <p:stCondLst>
                                    <p:cond delay="0"/>
                                  </p:stCondLst>
                                  <p:childTnLst>
                                    <p:set>
                                      <p:cBhvr>
                                        <p:cTn id="307" dur="1" fill="hold">
                                          <p:stCondLst>
                                            <p:cond delay="0"/>
                                          </p:stCondLst>
                                        </p:cTn>
                                        <p:tgtEl>
                                          <p:spTgt spid="32">
                                            <p:txEl>
                                              <p:pRg st="0" end="0"/>
                                            </p:txEl>
                                          </p:spTgt>
                                        </p:tgtEl>
                                        <p:attrNameLst>
                                          <p:attrName>style.visibility</p:attrName>
                                        </p:attrNameLst>
                                      </p:cBhvr>
                                      <p:to>
                                        <p:strVal val="visible"/>
                                      </p:to>
                                    </p:set>
                                    <p:anim calcmode="lin" valueType="num">
                                      <p:cBhvr additive="base">
                                        <p:cTn id="308"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2" presetClass="entr" presetSubtype="4" fill="hold" grpId="0" nodeType="clickEffect">
                                  <p:stCondLst>
                                    <p:cond delay="0"/>
                                  </p:stCondLst>
                                  <p:childTnLst>
                                    <p:set>
                                      <p:cBhvr>
                                        <p:cTn id="313" dur="1" fill="hold">
                                          <p:stCondLst>
                                            <p:cond delay="0"/>
                                          </p:stCondLst>
                                        </p:cTn>
                                        <p:tgtEl>
                                          <p:spTgt spid="32">
                                            <p:txEl>
                                              <p:pRg st="1" end="1"/>
                                            </p:txEl>
                                          </p:spTgt>
                                        </p:tgtEl>
                                        <p:attrNameLst>
                                          <p:attrName>style.visibility</p:attrName>
                                        </p:attrNameLst>
                                      </p:cBhvr>
                                      <p:to>
                                        <p:strVal val="visible"/>
                                      </p:to>
                                    </p:set>
                                    <p:anim calcmode="lin" valueType="num">
                                      <p:cBhvr additive="base">
                                        <p:cTn id="314" dur="500" fill="hold"/>
                                        <p:tgtEl>
                                          <p:spTgt spid="32">
                                            <p:txEl>
                                              <p:pRg st="1" end="1"/>
                                            </p:txEl>
                                          </p:spTgt>
                                        </p:tgtEl>
                                        <p:attrNameLst>
                                          <p:attrName>ppt_x</p:attrName>
                                        </p:attrNameLst>
                                      </p:cBhvr>
                                      <p:tavLst>
                                        <p:tav tm="0">
                                          <p:val>
                                            <p:strVal val="#ppt_x"/>
                                          </p:val>
                                        </p:tav>
                                        <p:tav tm="100000">
                                          <p:val>
                                            <p:strVal val="#ppt_x"/>
                                          </p:val>
                                        </p:tav>
                                      </p:tavLst>
                                    </p:anim>
                                    <p:anim calcmode="lin" valueType="num">
                                      <p:cBhvr additive="base">
                                        <p:cTn id="315" dur="500" fill="hold"/>
                                        <p:tgtEl>
                                          <p:spTgt spid="32">
                                            <p:txEl>
                                              <p:pRg st="1" end="1"/>
                                            </p:txEl>
                                          </p:spTgt>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33">
                                            <p:bg/>
                                          </p:spTgt>
                                        </p:tgtEl>
                                        <p:attrNameLst>
                                          <p:attrName>style.visibility</p:attrName>
                                        </p:attrNameLst>
                                      </p:cBhvr>
                                      <p:to>
                                        <p:strVal val="visible"/>
                                      </p:to>
                                    </p:set>
                                    <p:anim calcmode="lin" valueType="num">
                                      <p:cBhvr additive="base">
                                        <p:cTn id="318" dur="500" fill="hold"/>
                                        <p:tgtEl>
                                          <p:spTgt spid="33">
                                            <p:bg/>
                                          </p:spTgt>
                                        </p:tgtEl>
                                        <p:attrNameLst>
                                          <p:attrName>ppt_x</p:attrName>
                                        </p:attrNameLst>
                                      </p:cBhvr>
                                      <p:tavLst>
                                        <p:tav tm="0">
                                          <p:val>
                                            <p:strVal val="#ppt_x"/>
                                          </p:val>
                                        </p:tav>
                                        <p:tav tm="100000">
                                          <p:val>
                                            <p:strVal val="#ppt_x"/>
                                          </p:val>
                                        </p:tav>
                                      </p:tavLst>
                                    </p:anim>
                                    <p:anim calcmode="lin" valueType="num">
                                      <p:cBhvr additive="base">
                                        <p:cTn id="319" dur="500" fill="hold"/>
                                        <p:tgtEl>
                                          <p:spTgt spid="33">
                                            <p:bg/>
                                          </p:spTgt>
                                        </p:tgtEl>
                                        <p:attrNameLst>
                                          <p:attrName>ppt_y</p:attrName>
                                        </p:attrNameLst>
                                      </p:cBhvr>
                                      <p:tavLst>
                                        <p:tav tm="0">
                                          <p:val>
                                            <p:strVal val="1+#ppt_h/2"/>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2" presetClass="entr" presetSubtype="4" fill="hold" grpId="0" nodeType="clickEffect">
                                  <p:stCondLst>
                                    <p:cond delay="0"/>
                                  </p:stCondLst>
                                  <p:childTnLst>
                                    <p:set>
                                      <p:cBhvr>
                                        <p:cTn id="323" dur="1" fill="hold">
                                          <p:stCondLst>
                                            <p:cond delay="0"/>
                                          </p:stCondLst>
                                        </p:cTn>
                                        <p:tgtEl>
                                          <p:spTgt spid="33">
                                            <p:txEl>
                                              <p:pRg st="0" end="0"/>
                                            </p:txEl>
                                          </p:spTgt>
                                        </p:tgtEl>
                                        <p:attrNameLst>
                                          <p:attrName>style.visibility</p:attrName>
                                        </p:attrNameLst>
                                      </p:cBhvr>
                                      <p:to>
                                        <p:strVal val="visible"/>
                                      </p:to>
                                    </p:set>
                                    <p:anim calcmode="lin" valueType="num">
                                      <p:cBhvr additive="base">
                                        <p:cTn id="324"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34">
                                            <p:bg/>
                                          </p:spTgt>
                                        </p:tgtEl>
                                        <p:attrNameLst>
                                          <p:attrName>style.visibility</p:attrName>
                                        </p:attrNameLst>
                                      </p:cBhvr>
                                      <p:to>
                                        <p:strVal val="visible"/>
                                      </p:to>
                                    </p:set>
                                    <p:anim calcmode="lin" valueType="num">
                                      <p:cBhvr additive="base">
                                        <p:cTn id="328" dur="500" fill="hold"/>
                                        <p:tgtEl>
                                          <p:spTgt spid="34">
                                            <p:bg/>
                                          </p:spTgt>
                                        </p:tgtEl>
                                        <p:attrNameLst>
                                          <p:attrName>ppt_x</p:attrName>
                                        </p:attrNameLst>
                                      </p:cBhvr>
                                      <p:tavLst>
                                        <p:tav tm="0">
                                          <p:val>
                                            <p:strVal val="#ppt_x"/>
                                          </p:val>
                                        </p:tav>
                                        <p:tav tm="100000">
                                          <p:val>
                                            <p:strVal val="#ppt_x"/>
                                          </p:val>
                                        </p:tav>
                                      </p:tavLst>
                                    </p:anim>
                                    <p:anim calcmode="lin" valueType="num">
                                      <p:cBhvr additive="base">
                                        <p:cTn id="329" dur="500" fill="hold"/>
                                        <p:tgtEl>
                                          <p:spTgt spid="34">
                                            <p:bg/>
                                          </p:spTgt>
                                        </p:tgtEl>
                                        <p:attrNameLst>
                                          <p:attrName>ppt_y</p:attrName>
                                        </p:attrNameLst>
                                      </p:cBhvr>
                                      <p:tavLst>
                                        <p:tav tm="0">
                                          <p:val>
                                            <p:strVal val="1+#ppt_h/2"/>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presetID="2" presetClass="entr" presetSubtype="4" fill="hold" grpId="0" nodeType="clickEffect">
                                  <p:stCondLst>
                                    <p:cond delay="0"/>
                                  </p:stCondLst>
                                  <p:childTnLst>
                                    <p:set>
                                      <p:cBhvr>
                                        <p:cTn id="333" dur="1" fill="hold">
                                          <p:stCondLst>
                                            <p:cond delay="0"/>
                                          </p:stCondLst>
                                        </p:cTn>
                                        <p:tgtEl>
                                          <p:spTgt spid="34">
                                            <p:txEl>
                                              <p:pRg st="0" end="0"/>
                                            </p:txEl>
                                          </p:spTgt>
                                        </p:tgtEl>
                                        <p:attrNameLst>
                                          <p:attrName>style.visibility</p:attrName>
                                        </p:attrNameLst>
                                      </p:cBhvr>
                                      <p:to>
                                        <p:strVal val="visible"/>
                                      </p:to>
                                    </p:set>
                                    <p:anim calcmode="lin" valueType="num">
                                      <p:cBhvr additive="base">
                                        <p:cTn id="334"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335" dur="500" fill="hold"/>
                                        <p:tgtEl>
                                          <p:spTgt spid="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6" fill="hold">
                      <p:stCondLst>
                        <p:cond delay="indefinite"/>
                      </p:stCondLst>
                      <p:childTnLst>
                        <p:par>
                          <p:cTn id="337" fill="hold">
                            <p:stCondLst>
                              <p:cond delay="0"/>
                            </p:stCondLst>
                            <p:childTnLst>
                              <p:par>
                                <p:cTn id="338" presetID="2" presetClass="entr" presetSubtype="4" fill="hold" grpId="0" nodeType="clickEffect">
                                  <p:stCondLst>
                                    <p:cond delay="0"/>
                                  </p:stCondLst>
                                  <p:childTnLst>
                                    <p:set>
                                      <p:cBhvr>
                                        <p:cTn id="339" dur="1" fill="hold">
                                          <p:stCondLst>
                                            <p:cond delay="0"/>
                                          </p:stCondLst>
                                        </p:cTn>
                                        <p:tgtEl>
                                          <p:spTgt spid="34">
                                            <p:txEl>
                                              <p:pRg st="1" end="1"/>
                                            </p:txEl>
                                          </p:spTgt>
                                        </p:tgtEl>
                                        <p:attrNameLst>
                                          <p:attrName>style.visibility</p:attrName>
                                        </p:attrNameLst>
                                      </p:cBhvr>
                                      <p:to>
                                        <p:strVal val="visible"/>
                                      </p:to>
                                    </p:set>
                                    <p:anim calcmode="lin" valueType="num">
                                      <p:cBhvr additive="base">
                                        <p:cTn id="340" dur="500" fill="hold"/>
                                        <p:tgtEl>
                                          <p:spTgt spid="34">
                                            <p:txEl>
                                              <p:pRg st="1" end="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34">
                                            <p:txEl>
                                              <p:pRg st="1" end="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35">
                                            <p:bg/>
                                          </p:spTgt>
                                        </p:tgtEl>
                                        <p:attrNameLst>
                                          <p:attrName>style.visibility</p:attrName>
                                        </p:attrNameLst>
                                      </p:cBhvr>
                                      <p:to>
                                        <p:strVal val="visible"/>
                                      </p:to>
                                    </p:set>
                                    <p:anim calcmode="lin" valueType="num">
                                      <p:cBhvr additive="base">
                                        <p:cTn id="344" dur="500" fill="hold"/>
                                        <p:tgtEl>
                                          <p:spTgt spid="35">
                                            <p:bg/>
                                          </p:spTgt>
                                        </p:tgtEl>
                                        <p:attrNameLst>
                                          <p:attrName>ppt_x</p:attrName>
                                        </p:attrNameLst>
                                      </p:cBhvr>
                                      <p:tavLst>
                                        <p:tav tm="0">
                                          <p:val>
                                            <p:strVal val="#ppt_x"/>
                                          </p:val>
                                        </p:tav>
                                        <p:tav tm="100000">
                                          <p:val>
                                            <p:strVal val="#ppt_x"/>
                                          </p:val>
                                        </p:tav>
                                      </p:tavLst>
                                    </p:anim>
                                    <p:anim calcmode="lin" valueType="num">
                                      <p:cBhvr additive="base">
                                        <p:cTn id="345" dur="500" fill="hold"/>
                                        <p:tgtEl>
                                          <p:spTgt spid="35">
                                            <p:bg/>
                                          </p:spTgt>
                                        </p:tgtEl>
                                        <p:attrNameLst>
                                          <p:attrName>ppt_y</p:attrName>
                                        </p:attrNameLst>
                                      </p:cBhvr>
                                      <p:tavLst>
                                        <p:tav tm="0">
                                          <p:val>
                                            <p:strVal val="1+#ppt_h/2"/>
                                          </p:val>
                                        </p:tav>
                                        <p:tav tm="100000">
                                          <p:val>
                                            <p:strVal val="#ppt_y"/>
                                          </p:val>
                                        </p:tav>
                                      </p:tavLst>
                                    </p:anim>
                                  </p:childTnLst>
                                </p:cTn>
                              </p:par>
                            </p:childTnLst>
                          </p:cTn>
                        </p:par>
                      </p:childTnLst>
                    </p:cTn>
                  </p:par>
                  <p:par>
                    <p:cTn id="346" fill="hold">
                      <p:stCondLst>
                        <p:cond delay="indefinite"/>
                      </p:stCondLst>
                      <p:childTnLst>
                        <p:par>
                          <p:cTn id="347" fill="hold">
                            <p:stCondLst>
                              <p:cond delay="0"/>
                            </p:stCondLst>
                            <p:childTnLst>
                              <p:par>
                                <p:cTn id="348" presetID="2" presetClass="entr" presetSubtype="4" fill="hold" grpId="0" nodeType="clickEffect">
                                  <p:stCondLst>
                                    <p:cond delay="0"/>
                                  </p:stCondLst>
                                  <p:childTnLst>
                                    <p:set>
                                      <p:cBhvr>
                                        <p:cTn id="349" dur="1" fill="hold">
                                          <p:stCondLst>
                                            <p:cond delay="0"/>
                                          </p:stCondLst>
                                        </p:cTn>
                                        <p:tgtEl>
                                          <p:spTgt spid="35">
                                            <p:txEl>
                                              <p:pRg st="0" end="0"/>
                                            </p:txEl>
                                          </p:spTgt>
                                        </p:tgtEl>
                                        <p:attrNameLst>
                                          <p:attrName>style.visibility</p:attrName>
                                        </p:attrNameLst>
                                      </p:cBhvr>
                                      <p:to>
                                        <p:strVal val="visible"/>
                                      </p:to>
                                    </p:set>
                                    <p:anim calcmode="lin" valueType="num">
                                      <p:cBhvr additive="base">
                                        <p:cTn id="35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35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2" presetClass="entr" presetSubtype="4" fill="hold" grpId="0" nodeType="clickEffect">
                                  <p:stCondLst>
                                    <p:cond delay="0"/>
                                  </p:stCondLst>
                                  <p:childTnLst>
                                    <p:set>
                                      <p:cBhvr>
                                        <p:cTn id="355" dur="1" fill="hold">
                                          <p:stCondLst>
                                            <p:cond delay="0"/>
                                          </p:stCondLst>
                                        </p:cTn>
                                        <p:tgtEl>
                                          <p:spTgt spid="35">
                                            <p:txEl>
                                              <p:pRg st="1" end="1"/>
                                            </p:txEl>
                                          </p:spTgt>
                                        </p:tgtEl>
                                        <p:attrNameLst>
                                          <p:attrName>style.visibility</p:attrName>
                                        </p:attrNameLst>
                                      </p:cBhvr>
                                      <p:to>
                                        <p:strVal val="visible"/>
                                      </p:to>
                                    </p:set>
                                    <p:anim calcmode="lin" valueType="num">
                                      <p:cBhvr additive="base">
                                        <p:cTn id="356" dur="500" fill="hold"/>
                                        <p:tgtEl>
                                          <p:spTgt spid="35">
                                            <p:txEl>
                                              <p:pRg st="1" end="1"/>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35">
                                            <p:txEl>
                                              <p:pRg st="1" end="1"/>
                                            </p:txEl>
                                          </p:spTgt>
                                        </p:tgtEl>
                                        <p:attrNameLst>
                                          <p:attrName>ppt_y</p:attrName>
                                        </p:attrNameLst>
                                      </p:cBhvr>
                                      <p:tavLst>
                                        <p:tav tm="0">
                                          <p:val>
                                            <p:strVal val="1+#ppt_h/2"/>
                                          </p:val>
                                        </p:tav>
                                        <p:tav tm="100000">
                                          <p:val>
                                            <p:strVal val="#ppt_y"/>
                                          </p:val>
                                        </p:tav>
                                      </p:tavLst>
                                    </p:anim>
                                  </p:childTnLst>
                                </p:cTn>
                              </p:par>
                              <p:par>
                                <p:cTn id="358" presetID="2" presetClass="entr" presetSubtype="4" fill="hold" grpId="0" nodeType="withEffect">
                                  <p:stCondLst>
                                    <p:cond delay="0"/>
                                  </p:stCondLst>
                                  <p:childTnLst>
                                    <p:set>
                                      <p:cBhvr>
                                        <p:cTn id="359" dur="1" fill="hold">
                                          <p:stCondLst>
                                            <p:cond delay="0"/>
                                          </p:stCondLst>
                                        </p:cTn>
                                        <p:tgtEl>
                                          <p:spTgt spid="36">
                                            <p:bg/>
                                          </p:spTgt>
                                        </p:tgtEl>
                                        <p:attrNameLst>
                                          <p:attrName>style.visibility</p:attrName>
                                        </p:attrNameLst>
                                      </p:cBhvr>
                                      <p:to>
                                        <p:strVal val="visible"/>
                                      </p:to>
                                    </p:set>
                                    <p:anim calcmode="lin" valueType="num">
                                      <p:cBhvr additive="base">
                                        <p:cTn id="360" dur="500" fill="hold"/>
                                        <p:tgtEl>
                                          <p:spTgt spid="36">
                                            <p:bg/>
                                          </p:spTgt>
                                        </p:tgtEl>
                                        <p:attrNameLst>
                                          <p:attrName>ppt_x</p:attrName>
                                        </p:attrNameLst>
                                      </p:cBhvr>
                                      <p:tavLst>
                                        <p:tav tm="0">
                                          <p:val>
                                            <p:strVal val="#ppt_x"/>
                                          </p:val>
                                        </p:tav>
                                        <p:tav tm="100000">
                                          <p:val>
                                            <p:strVal val="#ppt_x"/>
                                          </p:val>
                                        </p:tav>
                                      </p:tavLst>
                                    </p:anim>
                                    <p:anim calcmode="lin" valueType="num">
                                      <p:cBhvr additive="base">
                                        <p:cTn id="361" dur="500" fill="hold"/>
                                        <p:tgtEl>
                                          <p:spTgt spid="36">
                                            <p:bg/>
                                          </p:spTgt>
                                        </p:tgtEl>
                                        <p:attrNameLst>
                                          <p:attrName>ppt_y</p:attrName>
                                        </p:attrNameLst>
                                      </p:cBhvr>
                                      <p:tavLst>
                                        <p:tav tm="0">
                                          <p:val>
                                            <p:strVal val="1+#ppt_h/2"/>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2" presetClass="entr" presetSubtype="4" fill="hold" grpId="0" nodeType="clickEffect">
                                  <p:stCondLst>
                                    <p:cond delay="0"/>
                                  </p:stCondLst>
                                  <p:childTnLst>
                                    <p:set>
                                      <p:cBhvr>
                                        <p:cTn id="365" dur="1" fill="hold">
                                          <p:stCondLst>
                                            <p:cond delay="0"/>
                                          </p:stCondLst>
                                        </p:cTn>
                                        <p:tgtEl>
                                          <p:spTgt spid="36">
                                            <p:txEl>
                                              <p:pRg st="0" end="0"/>
                                            </p:txEl>
                                          </p:spTgt>
                                        </p:tgtEl>
                                        <p:attrNameLst>
                                          <p:attrName>style.visibility</p:attrName>
                                        </p:attrNameLst>
                                      </p:cBhvr>
                                      <p:to>
                                        <p:strVal val="visible"/>
                                      </p:to>
                                    </p:set>
                                    <p:anim calcmode="lin" valueType="num">
                                      <p:cBhvr additive="base">
                                        <p:cTn id="366"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67"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368" presetID="2" presetClass="entr" presetSubtype="4" fill="hold" grpId="0" nodeType="withEffect">
                                  <p:stCondLst>
                                    <p:cond delay="0"/>
                                  </p:stCondLst>
                                  <p:childTnLst>
                                    <p:set>
                                      <p:cBhvr>
                                        <p:cTn id="369" dur="1" fill="hold">
                                          <p:stCondLst>
                                            <p:cond delay="0"/>
                                          </p:stCondLst>
                                        </p:cTn>
                                        <p:tgtEl>
                                          <p:spTgt spid="37">
                                            <p:bg/>
                                          </p:spTgt>
                                        </p:tgtEl>
                                        <p:attrNameLst>
                                          <p:attrName>style.visibility</p:attrName>
                                        </p:attrNameLst>
                                      </p:cBhvr>
                                      <p:to>
                                        <p:strVal val="visible"/>
                                      </p:to>
                                    </p:set>
                                    <p:anim calcmode="lin" valueType="num">
                                      <p:cBhvr additive="base">
                                        <p:cTn id="370" dur="500" fill="hold"/>
                                        <p:tgtEl>
                                          <p:spTgt spid="37">
                                            <p:bg/>
                                          </p:spTgt>
                                        </p:tgtEl>
                                        <p:attrNameLst>
                                          <p:attrName>ppt_x</p:attrName>
                                        </p:attrNameLst>
                                      </p:cBhvr>
                                      <p:tavLst>
                                        <p:tav tm="0">
                                          <p:val>
                                            <p:strVal val="#ppt_x"/>
                                          </p:val>
                                        </p:tav>
                                        <p:tav tm="100000">
                                          <p:val>
                                            <p:strVal val="#ppt_x"/>
                                          </p:val>
                                        </p:tav>
                                      </p:tavLst>
                                    </p:anim>
                                    <p:anim calcmode="lin" valueType="num">
                                      <p:cBhvr additive="base">
                                        <p:cTn id="371" dur="500" fill="hold"/>
                                        <p:tgtEl>
                                          <p:spTgt spid="37">
                                            <p:bg/>
                                          </p:spTgt>
                                        </p:tgtEl>
                                        <p:attrNameLst>
                                          <p:attrName>ppt_y</p:attrName>
                                        </p:attrNameLst>
                                      </p:cBhvr>
                                      <p:tavLst>
                                        <p:tav tm="0">
                                          <p:val>
                                            <p:strVal val="1+#ppt_h/2"/>
                                          </p:val>
                                        </p:tav>
                                        <p:tav tm="100000">
                                          <p:val>
                                            <p:strVal val="#ppt_y"/>
                                          </p:val>
                                        </p:tav>
                                      </p:tavLst>
                                    </p:anim>
                                  </p:childTnLst>
                                </p:cTn>
                              </p:par>
                            </p:childTnLst>
                          </p:cTn>
                        </p:par>
                      </p:childTnLst>
                    </p:cTn>
                  </p:par>
                  <p:par>
                    <p:cTn id="372" fill="hold">
                      <p:stCondLst>
                        <p:cond delay="indefinite"/>
                      </p:stCondLst>
                      <p:childTnLst>
                        <p:par>
                          <p:cTn id="373" fill="hold">
                            <p:stCondLst>
                              <p:cond delay="0"/>
                            </p:stCondLst>
                            <p:childTnLst>
                              <p:par>
                                <p:cTn id="374" presetID="2" presetClass="entr" presetSubtype="4" fill="hold" grpId="0" nodeType="clickEffect">
                                  <p:stCondLst>
                                    <p:cond delay="0"/>
                                  </p:stCondLst>
                                  <p:childTnLst>
                                    <p:set>
                                      <p:cBhvr>
                                        <p:cTn id="375" dur="1" fill="hold">
                                          <p:stCondLst>
                                            <p:cond delay="0"/>
                                          </p:stCondLst>
                                        </p:cTn>
                                        <p:tgtEl>
                                          <p:spTgt spid="37">
                                            <p:txEl>
                                              <p:pRg st="0" end="0"/>
                                            </p:txEl>
                                          </p:spTgt>
                                        </p:tgtEl>
                                        <p:attrNameLst>
                                          <p:attrName>style.visibility</p:attrName>
                                        </p:attrNameLst>
                                      </p:cBhvr>
                                      <p:to>
                                        <p:strVal val="visible"/>
                                      </p:to>
                                    </p:set>
                                    <p:anim calcmode="lin" valueType="num">
                                      <p:cBhvr additive="base">
                                        <p:cTn id="37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37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8" fill="hold">
                      <p:stCondLst>
                        <p:cond delay="indefinite"/>
                      </p:stCondLst>
                      <p:childTnLst>
                        <p:par>
                          <p:cTn id="379" fill="hold">
                            <p:stCondLst>
                              <p:cond delay="0"/>
                            </p:stCondLst>
                            <p:childTnLst>
                              <p:par>
                                <p:cTn id="380" presetID="2" presetClass="entr" presetSubtype="4" fill="hold" grpId="0" nodeType="clickEffect">
                                  <p:stCondLst>
                                    <p:cond delay="0"/>
                                  </p:stCondLst>
                                  <p:childTnLst>
                                    <p:set>
                                      <p:cBhvr>
                                        <p:cTn id="381" dur="1" fill="hold">
                                          <p:stCondLst>
                                            <p:cond delay="0"/>
                                          </p:stCondLst>
                                        </p:cTn>
                                        <p:tgtEl>
                                          <p:spTgt spid="37">
                                            <p:txEl>
                                              <p:pRg st="1" end="1"/>
                                            </p:txEl>
                                          </p:spTgt>
                                        </p:tgtEl>
                                        <p:attrNameLst>
                                          <p:attrName>style.visibility</p:attrName>
                                        </p:attrNameLst>
                                      </p:cBhvr>
                                      <p:to>
                                        <p:strVal val="visible"/>
                                      </p:to>
                                    </p:set>
                                    <p:anim calcmode="lin" valueType="num">
                                      <p:cBhvr additive="base">
                                        <p:cTn id="382" dur="500" fill="hold"/>
                                        <p:tgtEl>
                                          <p:spTgt spid="37">
                                            <p:txEl>
                                              <p:pRg st="1" end="1"/>
                                            </p:txEl>
                                          </p:spTgt>
                                        </p:tgtEl>
                                        <p:attrNameLst>
                                          <p:attrName>ppt_x</p:attrName>
                                        </p:attrNameLst>
                                      </p:cBhvr>
                                      <p:tavLst>
                                        <p:tav tm="0">
                                          <p:val>
                                            <p:strVal val="#ppt_x"/>
                                          </p:val>
                                        </p:tav>
                                        <p:tav tm="100000">
                                          <p:val>
                                            <p:strVal val="#ppt_x"/>
                                          </p:val>
                                        </p:tav>
                                      </p:tavLst>
                                    </p:anim>
                                    <p:anim calcmode="lin" valueType="num">
                                      <p:cBhvr additive="base">
                                        <p:cTn id="383" dur="500" fill="hold"/>
                                        <p:tgtEl>
                                          <p:spTgt spid="37">
                                            <p:txEl>
                                              <p:pRg st="1" end="1"/>
                                            </p:txEl>
                                          </p:spTgt>
                                        </p:tgtEl>
                                        <p:attrNameLst>
                                          <p:attrName>ppt_y</p:attrName>
                                        </p:attrNameLst>
                                      </p:cBhvr>
                                      <p:tavLst>
                                        <p:tav tm="0">
                                          <p:val>
                                            <p:strVal val="1+#ppt_h/2"/>
                                          </p:val>
                                        </p:tav>
                                        <p:tav tm="100000">
                                          <p:val>
                                            <p:strVal val="#ppt_y"/>
                                          </p:val>
                                        </p:tav>
                                      </p:tavLst>
                                    </p:anim>
                                  </p:childTnLst>
                                </p:cTn>
                              </p:par>
                              <p:par>
                                <p:cTn id="384" presetID="2" presetClass="entr" presetSubtype="4" fill="hold" grpId="0" nodeType="withEffect">
                                  <p:stCondLst>
                                    <p:cond delay="0"/>
                                  </p:stCondLst>
                                  <p:childTnLst>
                                    <p:set>
                                      <p:cBhvr>
                                        <p:cTn id="385" dur="1" fill="hold">
                                          <p:stCondLst>
                                            <p:cond delay="0"/>
                                          </p:stCondLst>
                                        </p:cTn>
                                        <p:tgtEl>
                                          <p:spTgt spid="38">
                                            <p:bg/>
                                          </p:spTgt>
                                        </p:tgtEl>
                                        <p:attrNameLst>
                                          <p:attrName>style.visibility</p:attrName>
                                        </p:attrNameLst>
                                      </p:cBhvr>
                                      <p:to>
                                        <p:strVal val="visible"/>
                                      </p:to>
                                    </p:set>
                                    <p:anim calcmode="lin" valueType="num">
                                      <p:cBhvr additive="base">
                                        <p:cTn id="386" dur="500" fill="hold"/>
                                        <p:tgtEl>
                                          <p:spTgt spid="38">
                                            <p:bg/>
                                          </p:spTgt>
                                        </p:tgtEl>
                                        <p:attrNameLst>
                                          <p:attrName>ppt_x</p:attrName>
                                        </p:attrNameLst>
                                      </p:cBhvr>
                                      <p:tavLst>
                                        <p:tav tm="0">
                                          <p:val>
                                            <p:strVal val="#ppt_x"/>
                                          </p:val>
                                        </p:tav>
                                        <p:tav tm="100000">
                                          <p:val>
                                            <p:strVal val="#ppt_x"/>
                                          </p:val>
                                        </p:tav>
                                      </p:tavLst>
                                    </p:anim>
                                    <p:anim calcmode="lin" valueType="num">
                                      <p:cBhvr additive="base">
                                        <p:cTn id="387" dur="500" fill="hold"/>
                                        <p:tgtEl>
                                          <p:spTgt spid="38">
                                            <p:bg/>
                                          </p:spTgt>
                                        </p:tgtEl>
                                        <p:attrNameLst>
                                          <p:attrName>ppt_y</p:attrName>
                                        </p:attrNameLst>
                                      </p:cBhvr>
                                      <p:tavLst>
                                        <p:tav tm="0">
                                          <p:val>
                                            <p:strVal val="1+#ppt_h/2"/>
                                          </p:val>
                                        </p:tav>
                                        <p:tav tm="100000">
                                          <p:val>
                                            <p:strVal val="#ppt_y"/>
                                          </p:val>
                                        </p:tav>
                                      </p:tavLst>
                                    </p:anim>
                                  </p:childTnLst>
                                </p:cTn>
                              </p:par>
                            </p:childTnLst>
                          </p:cTn>
                        </p:par>
                      </p:childTnLst>
                    </p:cTn>
                  </p:par>
                  <p:par>
                    <p:cTn id="388" fill="hold">
                      <p:stCondLst>
                        <p:cond delay="indefinite"/>
                      </p:stCondLst>
                      <p:childTnLst>
                        <p:par>
                          <p:cTn id="389" fill="hold">
                            <p:stCondLst>
                              <p:cond delay="0"/>
                            </p:stCondLst>
                            <p:childTnLst>
                              <p:par>
                                <p:cTn id="390" presetID="2" presetClass="entr" presetSubtype="4" fill="hold" grpId="0" nodeType="clickEffect">
                                  <p:stCondLst>
                                    <p:cond delay="0"/>
                                  </p:stCondLst>
                                  <p:childTnLst>
                                    <p:set>
                                      <p:cBhvr>
                                        <p:cTn id="391" dur="1" fill="hold">
                                          <p:stCondLst>
                                            <p:cond delay="0"/>
                                          </p:stCondLst>
                                        </p:cTn>
                                        <p:tgtEl>
                                          <p:spTgt spid="38">
                                            <p:txEl>
                                              <p:pRg st="0" end="0"/>
                                            </p:txEl>
                                          </p:spTgt>
                                        </p:tgtEl>
                                        <p:attrNameLst>
                                          <p:attrName>style.visibility</p:attrName>
                                        </p:attrNameLst>
                                      </p:cBhvr>
                                      <p:to>
                                        <p:strVal val="visible"/>
                                      </p:to>
                                    </p:set>
                                    <p:anim calcmode="lin" valueType="num">
                                      <p:cBhvr additive="base">
                                        <p:cTn id="392"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393"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4" fill="hold">
                      <p:stCondLst>
                        <p:cond delay="indefinite"/>
                      </p:stCondLst>
                      <p:childTnLst>
                        <p:par>
                          <p:cTn id="395" fill="hold">
                            <p:stCondLst>
                              <p:cond delay="0"/>
                            </p:stCondLst>
                            <p:childTnLst>
                              <p:par>
                                <p:cTn id="396" presetID="2" presetClass="entr" presetSubtype="4" fill="hold" grpId="0" nodeType="clickEffect">
                                  <p:stCondLst>
                                    <p:cond delay="0"/>
                                  </p:stCondLst>
                                  <p:childTnLst>
                                    <p:set>
                                      <p:cBhvr>
                                        <p:cTn id="397" dur="1" fill="hold">
                                          <p:stCondLst>
                                            <p:cond delay="0"/>
                                          </p:stCondLst>
                                        </p:cTn>
                                        <p:tgtEl>
                                          <p:spTgt spid="38">
                                            <p:txEl>
                                              <p:pRg st="1" end="1"/>
                                            </p:txEl>
                                          </p:spTgt>
                                        </p:tgtEl>
                                        <p:attrNameLst>
                                          <p:attrName>style.visibility</p:attrName>
                                        </p:attrNameLst>
                                      </p:cBhvr>
                                      <p:to>
                                        <p:strVal val="visible"/>
                                      </p:to>
                                    </p:set>
                                    <p:anim calcmode="lin" valueType="num">
                                      <p:cBhvr additive="base">
                                        <p:cTn id="398" dur="500" fill="hold"/>
                                        <p:tgtEl>
                                          <p:spTgt spid="38">
                                            <p:txEl>
                                              <p:pRg st="1" end="1"/>
                                            </p:txEl>
                                          </p:spTgt>
                                        </p:tgtEl>
                                        <p:attrNameLst>
                                          <p:attrName>ppt_x</p:attrName>
                                        </p:attrNameLst>
                                      </p:cBhvr>
                                      <p:tavLst>
                                        <p:tav tm="0">
                                          <p:val>
                                            <p:strVal val="#ppt_x"/>
                                          </p:val>
                                        </p:tav>
                                        <p:tav tm="100000">
                                          <p:val>
                                            <p:strVal val="#ppt_x"/>
                                          </p:val>
                                        </p:tav>
                                      </p:tavLst>
                                    </p:anim>
                                    <p:anim calcmode="lin" valueType="num">
                                      <p:cBhvr additive="base">
                                        <p:cTn id="399" dur="500" fill="hold"/>
                                        <p:tgtEl>
                                          <p:spTgt spid="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P spid="9" grpId="0" build="allAtOnce"/>
      <p:bldP spid="10" grpId="0" build="p" animBg="1"/>
      <p:bldP spid="11" grpId="0" build="p" animBg="1"/>
      <p:bldP spid="13" grpId="0" build="p" animBg="1"/>
      <p:bldP spid="14" grpId="0" build="p" animBg="1"/>
      <p:bldP spid="15" grpId="0" build="p" animBg="1"/>
      <p:bldP spid="16" grpId="0" build="p" animBg="1"/>
      <p:bldP spid="17" grpId="0" build="p" animBg="1"/>
      <p:bldP spid="19" grpId="0" build="p" animBg="1"/>
      <p:bldP spid="20" grpId="0" build="p" animBg="1"/>
      <p:bldP spid="21" grpId="0" build="p" animBg="1"/>
      <p:bldP spid="22" grpId="0" build="p" animBg="1"/>
      <p:bldP spid="23" grpId="0" build="p" animBg="1"/>
      <p:bldP spid="24" grpId="0" build="p" animBg="1"/>
      <p:bldP spid="25" grpId="0" build="p" animBg="1"/>
      <p:bldP spid="26" grpId="0" build="p" animBg="1"/>
      <p:bldP spid="27" grpId="0" build="p" animBg="1"/>
      <p:bldP spid="28" grpId="0" build="p" animBg="1"/>
      <p:bldP spid="29" grpId="0" build="p" animBg="1"/>
      <p:bldP spid="30" grpId="0" build="p" animBg="1"/>
      <p:bldP spid="31" grpId="0" build="p" animBg="1"/>
      <p:bldP spid="32" grpId="0" build="p" animBg="1"/>
      <p:bldP spid="33" grpId="0" build="p" animBg="1"/>
      <p:bldP spid="34" grpId="0" build="p" animBg="1"/>
      <p:bldP spid="35" grpId="0" build="p" animBg="1"/>
      <p:bldP spid="36" grpId="0" build="p" animBg="1"/>
      <p:bldP spid="37" grpId="0" build="p" animBg="1"/>
      <p:bldP spid="38"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67"/>
          <p:cNvSpPr>
            <a:spLocks noChangeArrowheads="1"/>
          </p:cNvSpPr>
          <p:nvPr/>
        </p:nvSpPr>
        <p:spPr bwMode="auto">
          <a:xfrm>
            <a:off x="4357686" y="5500702"/>
            <a:ext cx="419104" cy="49054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4</a:t>
            </a:r>
          </a:p>
        </p:txBody>
      </p:sp>
      <p:grpSp>
        <p:nvGrpSpPr>
          <p:cNvPr id="76802" name="Group 63"/>
          <p:cNvGrpSpPr/>
          <p:nvPr/>
        </p:nvGrpSpPr>
        <p:grpSpPr bwMode="auto">
          <a:xfrm>
            <a:off x="2500313" y="285728"/>
            <a:ext cx="5067300" cy="2330450"/>
            <a:chOff x="2976" y="2342"/>
            <a:chExt cx="3192" cy="1468"/>
          </a:xfrm>
        </p:grpSpPr>
        <p:sp>
          <p:nvSpPr>
            <p:cNvPr id="76828" name="Oval 67"/>
            <p:cNvSpPr>
              <a:spLocks noChangeArrowheads="1"/>
            </p:cNvSpPr>
            <p:nvPr/>
          </p:nvSpPr>
          <p:spPr bwMode="auto">
            <a:xfrm>
              <a:off x="3555" y="3548"/>
              <a:ext cx="249" cy="262"/>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2</a:t>
              </a:r>
            </a:p>
          </p:txBody>
        </p:sp>
        <p:sp>
          <p:nvSpPr>
            <p:cNvPr id="76829" name="Oval 68"/>
            <p:cNvSpPr>
              <a:spLocks noChangeArrowheads="1"/>
            </p:cNvSpPr>
            <p:nvPr/>
          </p:nvSpPr>
          <p:spPr bwMode="auto">
            <a:xfrm>
              <a:off x="3555" y="2792"/>
              <a:ext cx="249" cy="262"/>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1</a:t>
              </a:r>
            </a:p>
          </p:txBody>
        </p:sp>
        <p:sp>
          <p:nvSpPr>
            <p:cNvPr id="76830" name="Oval 69"/>
            <p:cNvSpPr>
              <a:spLocks noChangeArrowheads="1"/>
            </p:cNvSpPr>
            <p:nvPr/>
          </p:nvSpPr>
          <p:spPr bwMode="auto">
            <a:xfrm>
              <a:off x="2976" y="3199"/>
              <a:ext cx="248" cy="262"/>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0</a:t>
              </a:r>
            </a:p>
          </p:txBody>
        </p:sp>
        <p:cxnSp>
          <p:nvCxnSpPr>
            <p:cNvPr id="76831" name="AutoShape 70"/>
            <p:cNvCxnSpPr>
              <a:cxnSpLocks noChangeShapeType="1"/>
              <a:stCxn id="76830" idx="0"/>
              <a:endCxn id="76829" idx="2"/>
            </p:cNvCxnSpPr>
            <p:nvPr/>
          </p:nvCxnSpPr>
          <p:spPr bwMode="auto">
            <a:xfrm rot="-5400000">
              <a:off x="3190" y="2833"/>
              <a:ext cx="276" cy="455"/>
            </a:xfrm>
            <a:prstGeom prst="curvedConnector2">
              <a:avLst/>
            </a:prstGeom>
            <a:noFill/>
            <a:ln w="9525">
              <a:solidFill>
                <a:schemeClr val="tx1"/>
              </a:solidFill>
              <a:round/>
              <a:tailEnd type="triangle" w="med" len="med"/>
            </a:ln>
          </p:spPr>
        </p:cxnSp>
        <p:cxnSp>
          <p:nvCxnSpPr>
            <p:cNvPr id="76832" name="AutoShape 71"/>
            <p:cNvCxnSpPr>
              <a:cxnSpLocks noChangeShapeType="1"/>
              <a:stCxn id="76830" idx="4"/>
              <a:endCxn id="76828" idx="2"/>
            </p:cNvCxnSpPr>
            <p:nvPr/>
          </p:nvCxnSpPr>
          <p:spPr bwMode="auto">
            <a:xfrm rot="16200000" flipH="1">
              <a:off x="3219" y="3342"/>
              <a:ext cx="218" cy="455"/>
            </a:xfrm>
            <a:prstGeom prst="curvedConnector2">
              <a:avLst/>
            </a:prstGeom>
            <a:noFill/>
            <a:ln w="9525">
              <a:solidFill>
                <a:schemeClr val="tx1"/>
              </a:solidFill>
              <a:round/>
              <a:tailEnd type="triangle" w="med" len="med"/>
            </a:ln>
          </p:spPr>
        </p:cxnSp>
        <p:sp>
          <p:nvSpPr>
            <p:cNvPr id="76833" name="Text Box 76"/>
            <p:cNvSpPr txBox="1">
              <a:spLocks noChangeArrowheads="1"/>
            </p:cNvSpPr>
            <p:nvPr/>
          </p:nvSpPr>
          <p:spPr bwMode="auto">
            <a:xfrm>
              <a:off x="3127" y="2794"/>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6834" name="Text Box 79"/>
            <p:cNvSpPr txBox="1">
              <a:spLocks noChangeArrowheads="1"/>
            </p:cNvSpPr>
            <p:nvPr/>
          </p:nvSpPr>
          <p:spPr bwMode="auto">
            <a:xfrm>
              <a:off x="3516" y="3197"/>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35" name="Text Box 79"/>
            <p:cNvSpPr txBox="1">
              <a:spLocks noChangeArrowheads="1"/>
            </p:cNvSpPr>
            <p:nvPr/>
          </p:nvSpPr>
          <p:spPr bwMode="auto">
            <a:xfrm>
              <a:off x="3156" y="3422"/>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36" name="Text Box 76"/>
            <p:cNvSpPr txBox="1">
              <a:spLocks noChangeArrowheads="1"/>
            </p:cNvSpPr>
            <p:nvPr/>
          </p:nvSpPr>
          <p:spPr bwMode="auto">
            <a:xfrm>
              <a:off x="3921" y="2657"/>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6837" name="Text Box 76"/>
            <p:cNvSpPr txBox="1">
              <a:spLocks noChangeArrowheads="1"/>
            </p:cNvSpPr>
            <p:nvPr/>
          </p:nvSpPr>
          <p:spPr bwMode="auto">
            <a:xfrm>
              <a:off x="4191" y="2342"/>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6838" name="AutoShape 70"/>
            <p:cNvCxnSpPr>
              <a:cxnSpLocks noChangeShapeType="1"/>
              <a:stCxn id="76805" idx="1"/>
              <a:endCxn id="76805" idx="7"/>
            </p:cNvCxnSpPr>
            <p:nvPr/>
          </p:nvCxnSpPr>
          <p:spPr bwMode="auto">
            <a:xfrm rot="5400000" flipH="1" flipV="1">
              <a:off x="4297" y="2742"/>
              <a:ext cx="1" cy="176"/>
            </a:xfrm>
            <a:prstGeom prst="curvedConnector3">
              <a:avLst>
                <a:gd name="adj1" fmla="val 18231171"/>
              </a:avLst>
            </a:prstGeom>
            <a:noFill/>
            <a:ln w="9525">
              <a:solidFill>
                <a:schemeClr val="tx1"/>
              </a:solidFill>
              <a:round/>
              <a:tailEnd type="triangle" w="med" len="med"/>
            </a:ln>
          </p:spPr>
        </p:cxnSp>
        <p:sp>
          <p:nvSpPr>
            <p:cNvPr id="76839" name="Text Box 79"/>
            <p:cNvSpPr txBox="1">
              <a:spLocks noChangeArrowheads="1"/>
            </p:cNvSpPr>
            <p:nvPr/>
          </p:nvSpPr>
          <p:spPr bwMode="auto">
            <a:xfrm>
              <a:off x="4596" y="2906"/>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40" name="Text Box 76"/>
            <p:cNvSpPr txBox="1">
              <a:spLocks noChangeArrowheads="1"/>
            </p:cNvSpPr>
            <p:nvPr/>
          </p:nvSpPr>
          <p:spPr bwMode="auto">
            <a:xfrm>
              <a:off x="3741" y="3107"/>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6841" name="Text Box 79"/>
            <p:cNvSpPr txBox="1">
              <a:spLocks noChangeArrowheads="1"/>
            </p:cNvSpPr>
            <p:nvPr/>
          </p:nvSpPr>
          <p:spPr bwMode="auto">
            <a:xfrm>
              <a:off x="3876" y="3446"/>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42" name="Text Box 76"/>
            <p:cNvSpPr txBox="1">
              <a:spLocks noChangeArrowheads="1"/>
            </p:cNvSpPr>
            <p:nvPr/>
          </p:nvSpPr>
          <p:spPr bwMode="auto">
            <a:xfrm>
              <a:off x="4416" y="3332"/>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6843" name="AutoShape 70"/>
            <p:cNvCxnSpPr>
              <a:cxnSpLocks noChangeShapeType="1"/>
            </p:cNvCxnSpPr>
            <p:nvPr/>
          </p:nvCxnSpPr>
          <p:spPr bwMode="auto">
            <a:xfrm rot="5400000" flipH="1" flipV="1">
              <a:off x="4278" y="3558"/>
              <a:ext cx="1" cy="176"/>
            </a:xfrm>
            <a:prstGeom prst="curvedConnector3">
              <a:avLst>
                <a:gd name="adj1" fmla="val 23715190"/>
              </a:avLst>
            </a:prstGeom>
            <a:noFill/>
            <a:ln w="9525">
              <a:solidFill>
                <a:schemeClr val="tx1"/>
              </a:solidFill>
              <a:round/>
              <a:tailEnd type="triangle" w="med" len="med"/>
            </a:ln>
          </p:spPr>
        </p:cxnSp>
        <p:sp>
          <p:nvSpPr>
            <p:cNvPr id="76844" name="Text Box 79"/>
            <p:cNvSpPr txBox="1">
              <a:spLocks noChangeArrowheads="1"/>
            </p:cNvSpPr>
            <p:nvPr/>
          </p:nvSpPr>
          <p:spPr bwMode="auto">
            <a:xfrm>
              <a:off x="4146" y="3242"/>
              <a:ext cx="213" cy="291"/>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45" name="Text Box 76"/>
            <p:cNvSpPr txBox="1">
              <a:spLocks noChangeArrowheads="1"/>
            </p:cNvSpPr>
            <p:nvPr/>
          </p:nvSpPr>
          <p:spPr bwMode="auto">
            <a:xfrm>
              <a:off x="5001" y="3107"/>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6846" name="AutoShape 70"/>
            <p:cNvCxnSpPr>
              <a:cxnSpLocks noChangeShapeType="1"/>
            </p:cNvCxnSpPr>
            <p:nvPr/>
          </p:nvCxnSpPr>
          <p:spPr bwMode="auto">
            <a:xfrm rot="5400000" flipH="1" flipV="1">
              <a:off x="5453" y="3333"/>
              <a:ext cx="1" cy="176"/>
            </a:xfrm>
            <a:prstGeom prst="curvedConnector3">
              <a:avLst>
                <a:gd name="adj1" fmla="val -19242759"/>
              </a:avLst>
            </a:prstGeom>
            <a:noFill/>
            <a:ln w="9525">
              <a:solidFill>
                <a:schemeClr val="tx1"/>
              </a:solidFill>
              <a:round/>
              <a:tailEnd type="triangle" w="med" len="med"/>
            </a:ln>
          </p:spPr>
        </p:cxnSp>
        <p:sp>
          <p:nvSpPr>
            <p:cNvPr id="76847" name="Text Box 76"/>
            <p:cNvSpPr txBox="1">
              <a:spLocks noChangeArrowheads="1"/>
            </p:cNvSpPr>
            <p:nvPr/>
          </p:nvSpPr>
          <p:spPr bwMode="auto">
            <a:xfrm>
              <a:off x="5316" y="3512"/>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6848" name="Text Box 76"/>
            <p:cNvSpPr txBox="1">
              <a:spLocks noChangeArrowheads="1"/>
            </p:cNvSpPr>
            <p:nvPr/>
          </p:nvSpPr>
          <p:spPr bwMode="auto">
            <a:xfrm>
              <a:off x="5631" y="3086"/>
              <a:ext cx="202" cy="291"/>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6849" name="AutoShape 70"/>
            <p:cNvCxnSpPr>
              <a:cxnSpLocks noChangeShapeType="1"/>
            </p:cNvCxnSpPr>
            <p:nvPr/>
          </p:nvCxnSpPr>
          <p:spPr bwMode="auto">
            <a:xfrm rot="5400000" flipH="1" flipV="1">
              <a:off x="6079" y="3154"/>
              <a:ext cx="1" cy="176"/>
            </a:xfrm>
            <a:prstGeom prst="curvedConnector3">
              <a:avLst>
                <a:gd name="adj1" fmla="val 23715190"/>
              </a:avLst>
            </a:prstGeom>
            <a:noFill/>
            <a:ln w="9525">
              <a:solidFill>
                <a:schemeClr val="tx1"/>
              </a:solidFill>
              <a:round/>
              <a:tailEnd type="triangle" w="med" len="med"/>
            </a:ln>
          </p:spPr>
        </p:cxnSp>
      </p:grpSp>
      <p:sp>
        <p:nvSpPr>
          <p:cNvPr id="76803" name="Oval 67"/>
          <p:cNvSpPr>
            <a:spLocks noChangeArrowheads="1"/>
          </p:cNvSpPr>
          <p:nvPr/>
        </p:nvSpPr>
        <p:spPr bwMode="auto">
          <a:xfrm>
            <a:off x="4391025" y="2214541"/>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4</a:t>
            </a:r>
          </a:p>
        </p:txBody>
      </p:sp>
      <p:sp>
        <p:nvSpPr>
          <p:cNvPr id="76804" name="矩形 55"/>
          <p:cNvSpPr>
            <a:spLocks noChangeArrowheads="1"/>
          </p:cNvSpPr>
          <p:nvPr/>
        </p:nvSpPr>
        <p:spPr bwMode="auto">
          <a:xfrm>
            <a:off x="1857375" y="1500166"/>
            <a:ext cx="595313" cy="584200"/>
          </a:xfrm>
          <a:prstGeom prst="rect">
            <a:avLst/>
          </a:prstGeom>
          <a:noFill/>
          <a:ln w="9525">
            <a:noFill/>
            <a:miter lim="800000"/>
          </a:ln>
        </p:spPr>
        <p:txBody>
          <a:bodyPr wrap="none">
            <a:spAutoFit/>
          </a:bodyPr>
          <a:lstStyle/>
          <a:p>
            <a:r>
              <a:rPr lang="zh-CN" altLang="en-US"/>
              <a:t>→</a:t>
            </a:r>
          </a:p>
        </p:txBody>
      </p:sp>
      <p:sp>
        <p:nvSpPr>
          <p:cNvPr id="76805" name="Oval 67"/>
          <p:cNvSpPr>
            <a:spLocks noChangeArrowheads="1"/>
          </p:cNvSpPr>
          <p:nvPr/>
        </p:nvSpPr>
        <p:spPr bwMode="auto">
          <a:xfrm>
            <a:off x="4400550" y="1000103"/>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3</a:t>
            </a:r>
          </a:p>
        </p:txBody>
      </p:sp>
      <p:sp>
        <p:nvSpPr>
          <p:cNvPr id="76806" name="Oval 67"/>
          <p:cNvSpPr>
            <a:spLocks noChangeArrowheads="1"/>
          </p:cNvSpPr>
          <p:nvPr/>
        </p:nvSpPr>
        <p:spPr bwMode="auto">
          <a:xfrm>
            <a:off x="6215063" y="1655741"/>
            <a:ext cx="395287"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6</a:t>
            </a:r>
          </a:p>
        </p:txBody>
      </p:sp>
      <p:sp>
        <p:nvSpPr>
          <p:cNvPr id="76807" name="Oval 67"/>
          <p:cNvSpPr>
            <a:spLocks noChangeArrowheads="1"/>
          </p:cNvSpPr>
          <p:nvPr/>
        </p:nvSpPr>
        <p:spPr bwMode="auto">
          <a:xfrm>
            <a:off x="7248525" y="1655741"/>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7</a:t>
            </a:r>
          </a:p>
        </p:txBody>
      </p:sp>
      <p:sp>
        <p:nvSpPr>
          <p:cNvPr id="76808" name="Oval 67"/>
          <p:cNvSpPr>
            <a:spLocks noChangeArrowheads="1"/>
          </p:cNvSpPr>
          <p:nvPr/>
        </p:nvSpPr>
        <p:spPr bwMode="auto">
          <a:xfrm>
            <a:off x="5286375" y="1655741"/>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5</a:t>
            </a:r>
          </a:p>
        </p:txBody>
      </p:sp>
      <p:sp>
        <p:nvSpPr>
          <p:cNvPr id="76809" name="标题 1"/>
          <p:cNvSpPr>
            <a:spLocks noGrp="1"/>
          </p:cNvSpPr>
          <p:nvPr>
            <p:ph type="title"/>
          </p:nvPr>
        </p:nvSpPr>
        <p:spPr>
          <a:xfrm>
            <a:off x="1928794" y="2214554"/>
            <a:ext cx="5929313" cy="2571750"/>
          </a:xfrm>
        </p:spPr>
        <p:txBody>
          <a:bodyPr/>
          <a:lstStyle/>
          <a:p>
            <a:pPr>
              <a:lnSpc>
                <a:spcPct val="150000"/>
              </a:lnSpc>
            </a:pPr>
            <a:r>
              <a:rPr lang="en-US" altLang="zh-CN" sz="2800" b="1" dirty="0" smtClean="0">
                <a:solidFill>
                  <a:schemeClr val="tx1"/>
                </a:solidFill>
              </a:rPr>
              <a:t/>
            </a:r>
            <a:br>
              <a:rPr lang="en-US" altLang="zh-CN" sz="2800" b="1" dirty="0" smtClean="0">
                <a:solidFill>
                  <a:schemeClr val="tx1"/>
                </a:solidFill>
              </a:rPr>
            </a:br>
            <a:r>
              <a:rPr lang="zh-CN" altLang="en-US" sz="2800" b="1" dirty="0" smtClean="0">
                <a:solidFill>
                  <a:schemeClr val="tx1"/>
                </a:solidFill>
                <a:latin typeface="STXinwei" panose="02010800040101010101" pitchFamily="2" charset="-122"/>
                <a:ea typeface="STXinwei" panose="02010800040101010101" pitchFamily="2" charset="-122"/>
              </a:rPr>
              <a:t>划分</a:t>
            </a:r>
            <a:r>
              <a:rPr lang="en-US" altLang="zh-CN" sz="2800" b="1" dirty="0" smtClean="0">
                <a:solidFill>
                  <a:schemeClr val="tx1"/>
                </a:solidFill>
                <a:latin typeface="STXinwei" panose="02010800040101010101" pitchFamily="2" charset="-122"/>
                <a:ea typeface="STXinwei" panose="02010800040101010101" pitchFamily="2" charset="-122"/>
              </a:rPr>
              <a:t>1</a:t>
            </a:r>
            <a:r>
              <a:rPr lang="zh-CN" altLang="en-US" sz="2800" b="1" dirty="0" smtClean="0">
                <a:solidFill>
                  <a:schemeClr val="tx1"/>
                </a:solidFill>
                <a:latin typeface="STXinwei" panose="02010800040101010101" pitchFamily="2" charset="-122"/>
                <a:ea typeface="STXinwei" panose="02010800040101010101" pitchFamily="2" charset="-122"/>
              </a:rPr>
              <a:t>： </a:t>
            </a:r>
            <a:r>
              <a:rPr lang="en-US" altLang="zh-CN" sz="2800" b="1" dirty="0" smtClean="0">
                <a:solidFill>
                  <a:schemeClr val="tx1"/>
                </a:solidFill>
                <a:latin typeface="STXinwei" panose="02010800040101010101" pitchFamily="2" charset="-122"/>
                <a:ea typeface="STXinwei" panose="02010800040101010101" pitchFamily="2" charset="-122"/>
              </a:rPr>
              <a:t>{0,1,2}   {3,4,5,6,7,8} </a:t>
            </a:r>
            <a:br>
              <a:rPr lang="en-US" altLang="zh-CN" sz="2800" b="1" dirty="0" smtClean="0">
                <a:solidFill>
                  <a:schemeClr val="tx1"/>
                </a:solidFill>
                <a:latin typeface="STXinwei" panose="02010800040101010101" pitchFamily="2" charset="-122"/>
                <a:ea typeface="STXinwei" panose="02010800040101010101" pitchFamily="2" charset="-122"/>
              </a:rPr>
            </a:br>
            <a:r>
              <a:rPr lang="zh-CN" altLang="en-US" sz="2800" b="1" dirty="0" smtClean="0">
                <a:solidFill>
                  <a:schemeClr val="tx1"/>
                </a:solidFill>
                <a:latin typeface="STXinwei" panose="02010800040101010101" pitchFamily="2" charset="-122"/>
                <a:ea typeface="STXinwei" panose="02010800040101010101" pitchFamily="2" charset="-122"/>
              </a:rPr>
              <a:t>划分</a:t>
            </a:r>
            <a:r>
              <a:rPr lang="en-US" altLang="zh-CN" sz="2800" b="1" dirty="0" smtClean="0">
                <a:solidFill>
                  <a:schemeClr val="tx1"/>
                </a:solidFill>
                <a:latin typeface="STXinwei" panose="02010800040101010101" pitchFamily="2" charset="-122"/>
                <a:ea typeface="STXinwei" panose="02010800040101010101" pitchFamily="2" charset="-122"/>
              </a:rPr>
              <a:t>2</a:t>
            </a:r>
            <a:r>
              <a:rPr lang="zh-CN" altLang="en-US" sz="2800" b="1" dirty="0" smtClean="0">
                <a:solidFill>
                  <a:schemeClr val="tx1"/>
                </a:solidFill>
                <a:latin typeface="STXinwei" panose="02010800040101010101" pitchFamily="2" charset="-122"/>
                <a:ea typeface="STXinwei" panose="02010800040101010101" pitchFamily="2" charset="-122"/>
              </a:rPr>
              <a:t>：</a:t>
            </a:r>
            <a:r>
              <a:rPr lang="en-US" altLang="zh-CN" sz="2800" b="1" dirty="0" smtClean="0">
                <a:solidFill>
                  <a:schemeClr val="tx1"/>
                </a:solidFill>
                <a:latin typeface="STXinwei" panose="02010800040101010101" pitchFamily="2" charset="-122"/>
                <a:ea typeface="STXinwei" panose="02010800040101010101" pitchFamily="2" charset="-122"/>
              </a:rPr>
              <a:t>{0} {1} {2} {3,4,5,6,7,8 }</a:t>
            </a:r>
            <a:br>
              <a:rPr lang="en-US" altLang="zh-CN" sz="2800" b="1" dirty="0" smtClean="0">
                <a:solidFill>
                  <a:schemeClr val="tx1"/>
                </a:solidFill>
                <a:latin typeface="STXinwei" panose="02010800040101010101" pitchFamily="2" charset="-122"/>
                <a:ea typeface="STXinwei" panose="02010800040101010101" pitchFamily="2" charset="-122"/>
              </a:rPr>
            </a:br>
            <a:endParaRPr lang="zh-CN" altLang="en-US" sz="2800" b="1" dirty="0" smtClean="0">
              <a:solidFill>
                <a:schemeClr val="tx1"/>
              </a:solidFill>
              <a:latin typeface="STXinwei" panose="02010800040101010101" pitchFamily="2" charset="-122"/>
              <a:ea typeface="STXinwei" panose="02010800040101010101" pitchFamily="2" charset="-122"/>
            </a:endParaRPr>
          </a:p>
        </p:txBody>
      </p:sp>
      <p:sp>
        <p:nvSpPr>
          <p:cNvPr id="76810" name="Oval 67"/>
          <p:cNvSpPr>
            <a:spLocks noChangeArrowheads="1"/>
          </p:cNvSpPr>
          <p:nvPr/>
        </p:nvSpPr>
        <p:spPr bwMode="auto">
          <a:xfrm>
            <a:off x="5715000" y="1012803"/>
            <a:ext cx="395288" cy="415925"/>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8</a:t>
            </a:r>
          </a:p>
        </p:txBody>
      </p:sp>
      <p:cxnSp>
        <p:nvCxnSpPr>
          <p:cNvPr id="76811" name="直接箭头连接符 18"/>
          <p:cNvCxnSpPr>
            <a:cxnSpLocks noChangeShapeType="1"/>
          </p:cNvCxnSpPr>
          <p:nvPr/>
        </p:nvCxnSpPr>
        <p:spPr bwMode="auto">
          <a:xfrm rot="5400000">
            <a:off x="3225006" y="1807347"/>
            <a:ext cx="784225" cy="1588"/>
          </a:xfrm>
          <a:prstGeom prst="straightConnector1">
            <a:avLst/>
          </a:prstGeom>
          <a:noFill/>
          <a:ln w="9525" algn="ctr">
            <a:solidFill>
              <a:schemeClr val="tx1"/>
            </a:solidFill>
            <a:round/>
            <a:tailEnd type="arrow" w="med" len="med"/>
          </a:ln>
        </p:spPr>
      </p:cxnSp>
      <p:cxnSp>
        <p:nvCxnSpPr>
          <p:cNvPr id="76812" name="直接箭头连接符 20"/>
          <p:cNvCxnSpPr>
            <a:cxnSpLocks noChangeShapeType="1"/>
            <a:endCxn id="76805" idx="2"/>
          </p:cNvCxnSpPr>
          <p:nvPr/>
        </p:nvCxnSpPr>
        <p:spPr bwMode="auto">
          <a:xfrm>
            <a:off x="3814763" y="1208066"/>
            <a:ext cx="585787" cy="1587"/>
          </a:xfrm>
          <a:prstGeom prst="straightConnector1">
            <a:avLst/>
          </a:prstGeom>
          <a:noFill/>
          <a:ln w="9525" algn="ctr">
            <a:solidFill>
              <a:schemeClr val="tx1"/>
            </a:solidFill>
            <a:round/>
            <a:tailEnd type="arrow" w="med" len="med"/>
          </a:ln>
        </p:spPr>
      </p:cxnSp>
      <p:cxnSp>
        <p:nvCxnSpPr>
          <p:cNvPr id="76813" name="直接箭头连接符 28"/>
          <p:cNvCxnSpPr>
            <a:cxnSpLocks noChangeShapeType="1"/>
          </p:cNvCxnSpPr>
          <p:nvPr/>
        </p:nvCxnSpPr>
        <p:spPr bwMode="auto">
          <a:xfrm>
            <a:off x="4795838" y="1273153"/>
            <a:ext cx="919162" cy="12700"/>
          </a:xfrm>
          <a:prstGeom prst="straightConnector1">
            <a:avLst/>
          </a:prstGeom>
          <a:noFill/>
          <a:ln w="9525" algn="ctr">
            <a:solidFill>
              <a:schemeClr val="tx1"/>
            </a:solidFill>
            <a:round/>
            <a:tailEnd type="arrow" w="med" len="med"/>
          </a:ln>
        </p:spPr>
      </p:cxnSp>
      <p:cxnSp>
        <p:nvCxnSpPr>
          <p:cNvPr id="76814" name="直接箭头连接符 32"/>
          <p:cNvCxnSpPr>
            <a:cxnSpLocks noChangeShapeType="1"/>
          </p:cNvCxnSpPr>
          <p:nvPr/>
        </p:nvCxnSpPr>
        <p:spPr bwMode="auto">
          <a:xfrm rot="5400000" flipH="1" flipV="1">
            <a:off x="3303587" y="1808141"/>
            <a:ext cx="906463" cy="1588"/>
          </a:xfrm>
          <a:prstGeom prst="straightConnector1">
            <a:avLst/>
          </a:prstGeom>
          <a:noFill/>
          <a:ln w="9525" algn="ctr">
            <a:solidFill>
              <a:schemeClr val="tx1"/>
            </a:solidFill>
            <a:round/>
            <a:tailEnd type="arrow" w="med" len="med"/>
          </a:ln>
        </p:spPr>
      </p:cxnSp>
      <p:cxnSp>
        <p:nvCxnSpPr>
          <p:cNvPr id="76815" name="直接箭头连接符 37"/>
          <p:cNvCxnSpPr>
            <a:cxnSpLocks noChangeShapeType="1"/>
          </p:cNvCxnSpPr>
          <p:nvPr/>
        </p:nvCxnSpPr>
        <p:spPr bwMode="auto">
          <a:xfrm>
            <a:off x="3786188" y="2428853"/>
            <a:ext cx="585787" cy="1588"/>
          </a:xfrm>
          <a:prstGeom prst="straightConnector1">
            <a:avLst/>
          </a:prstGeom>
          <a:noFill/>
          <a:ln w="9525" algn="ctr">
            <a:solidFill>
              <a:schemeClr val="tx1"/>
            </a:solidFill>
            <a:round/>
            <a:tailEnd type="arrow" w="med" len="med"/>
          </a:ln>
        </p:spPr>
      </p:cxnSp>
      <p:cxnSp>
        <p:nvCxnSpPr>
          <p:cNvPr id="76816" name="直接箭头连接符 39"/>
          <p:cNvCxnSpPr>
            <a:cxnSpLocks noChangeShapeType="1"/>
            <a:endCxn id="76808" idx="3"/>
          </p:cNvCxnSpPr>
          <p:nvPr/>
        </p:nvCxnSpPr>
        <p:spPr bwMode="auto">
          <a:xfrm flipV="1">
            <a:off x="4786313" y="2011341"/>
            <a:ext cx="557212" cy="346075"/>
          </a:xfrm>
          <a:prstGeom prst="straightConnector1">
            <a:avLst/>
          </a:prstGeom>
          <a:noFill/>
          <a:ln w="9525" algn="ctr">
            <a:solidFill>
              <a:schemeClr val="tx1"/>
            </a:solidFill>
            <a:round/>
            <a:tailEnd type="arrow" w="med" len="med"/>
          </a:ln>
        </p:spPr>
      </p:cxnSp>
      <p:cxnSp>
        <p:nvCxnSpPr>
          <p:cNvPr id="76817" name="直接箭头连接符 45"/>
          <p:cNvCxnSpPr>
            <a:cxnSpLocks noChangeShapeType="1"/>
          </p:cNvCxnSpPr>
          <p:nvPr/>
        </p:nvCxnSpPr>
        <p:spPr bwMode="auto">
          <a:xfrm>
            <a:off x="5643563" y="1857353"/>
            <a:ext cx="585787" cy="1588"/>
          </a:xfrm>
          <a:prstGeom prst="straightConnector1">
            <a:avLst/>
          </a:prstGeom>
          <a:noFill/>
          <a:ln w="9525" algn="ctr">
            <a:solidFill>
              <a:schemeClr val="tx1"/>
            </a:solidFill>
            <a:round/>
            <a:tailEnd type="arrow" w="med" len="med"/>
          </a:ln>
        </p:spPr>
      </p:cxnSp>
      <p:cxnSp>
        <p:nvCxnSpPr>
          <p:cNvPr id="76818" name="直接箭头连接符 66"/>
          <p:cNvCxnSpPr>
            <a:cxnSpLocks noChangeShapeType="1"/>
            <a:endCxn id="76803" idx="5"/>
          </p:cNvCxnSpPr>
          <p:nvPr/>
        </p:nvCxnSpPr>
        <p:spPr bwMode="auto">
          <a:xfrm rot="10800000" flipV="1">
            <a:off x="4729163" y="2071666"/>
            <a:ext cx="842962" cy="498475"/>
          </a:xfrm>
          <a:prstGeom prst="straightConnector1">
            <a:avLst/>
          </a:prstGeom>
          <a:noFill/>
          <a:ln w="9525" algn="ctr">
            <a:solidFill>
              <a:schemeClr val="tx1"/>
            </a:solidFill>
            <a:round/>
            <a:tailEnd type="arrow" w="med" len="med"/>
          </a:ln>
        </p:spPr>
      </p:cxnSp>
      <p:sp>
        <p:nvSpPr>
          <p:cNvPr id="76819" name="Text Box 79"/>
          <p:cNvSpPr txBox="1">
            <a:spLocks noChangeArrowheads="1"/>
          </p:cNvSpPr>
          <p:nvPr/>
        </p:nvSpPr>
        <p:spPr bwMode="auto">
          <a:xfrm>
            <a:off x="5019675" y="2252641"/>
            <a:ext cx="338138" cy="461962"/>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cxnSp>
        <p:nvCxnSpPr>
          <p:cNvPr id="76820" name="直接箭头连接符 69"/>
          <p:cNvCxnSpPr>
            <a:cxnSpLocks noChangeShapeType="1"/>
            <a:stCxn id="76806" idx="6"/>
            <a:endCxn id="76807" idx="2"/>
          </p:cNvCxnSpPr>
          <p:nvPr/>
        </p:nvCxnSpPr>
        <p:spPr bwMode="auto">
          <a:xfrm>
            <a:off x="6610350" y="1863703"/>
            <a:ext cx="638175" cy="1588"/>
          </a:xfrm>
          <a:prstGeom prst="straightConnector1">
            <a:avLst/>
          </a:prstGeom>
          <a:noFill/>
          <a:ln w="9525" algn="ctr">
            <a:solidFill>
              <a:schemeClr val="tx1"/>
            </a:solidFill>
            <a:round/>
            <a:tailEnd type="arrow" w="med" len="med"/>
          </a:ln>
        </p:spPr>
      </p:cxnSp>
      <p:cxnSp>
        <p:nvCxnSpPr>
          <p:cNvPr id="76821" name="直接箭头连接符 70"/>
          <p:cNvCxnSpPr>
            <a:cxnSpLocks noChangeShapeType="1"/>
          </p:cNvCxnSpPr>
          <p:nvPr/>
        </p:nvCxnSpPr>
        <p:spPr bwMode="auto">
          <a:xfrm rot="16200000" flipV="1">
            <a:off x="6929438" y="1408090"/>
            <a:ext cx="1588" cy="754063"/>
          </a:xfrm>
          <a:prstGeom prst="straightConnector1">
            <a:avLst/>
          </a:prstGeom>
          <a:noFill/>
          <a:ln w="9525" algn="ctr">
            <a:solidFill>
              <a:schemeClr val="tx1"/>
            </a:solidFill>
            <a:round/>
            <a:tailEnd type="arrow" w="med" len="med"/>
          </a:ln>
        </p:spPr>
      </p:cxnSp>
      <p:sp>
        <p:nvSpPr>
          <p:cNvPr id="76822" name="Text Box 79"/>
          <p:cNvSpPr txBox="1">
            <a:spLocks noChangeArrowheads="1"/>
          </p:cNvSpPr>
          <p:nvPr/>
        </p:nvSpPr>
        <p:spPr bwMode="auto">
          <a:xfrm>
            <a:off x="6715125" y="1857353"/>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6823" name="Text Box 79"/>
          <p:cNvSpPr txBox="1">
            <a:spLocks noChangeArrowheads="1"/>
          </p:cNvSpPr>
          <p:nvPr/>
        </p:nvSpPr>
        <p:spPr bwMode="auto">
          <a:xfrm>
            <a:off x="7286625" y="928666"/>
            <a:ext cx="338138" cy="461962"/>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cxnSp>
        <p:nvCxnSpPr>
          <p:cNvPr id="76824" name="直接箭头连接符 87"/>
          <p:cNvCxnSpPr>
            <a:cxnSpLocks noChangeShapeType="1"/>
          </p:cNvCxnSpPr>
          <p:nvPr/>
        </p:nvCxnSpPr>
        <p:spPr bwMode="auto">
          <a:xfrm rot="16200000" flipV="1">
            <a:off x="5249069" y="632597"/>
            <a:ext cx="12700" cy="1033462"/>
          </a:xfrm>
          <a:prstGeom prst="straightConnector1">
            <a:avLst/>
          </a:prstGeom>
          <a:noFill/>
          <a:ln w="9525" algn="ctr">
            <a:solidFill>
              <a:schemeClr val="tx1"/>
            </a:solidFill>
            <a:round/>
            <a:tailEnd type="arrow" w="med" len="med"/>
          </a:ln>
        </p:spPr>
      </p:cxnSp>
      <p:sp>
        <p:nvSpPr>
          <p:cNvPr id="76825" name="Text Box 79"/>
          <p:cNvSpPr txBox="1">
            <a:spLocks noChangeArrowheads="1"/>
          </p:cNvSpPr>
          <p:nvPr/>
        </p:nvSpPr>
        <p:spPr bwMode="auto">
          <a:xfrm>
            <a:off x="5072063" y="714353"/>
            <a:ext cx="320675" cy="46196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cxnSp>
        <p:nvCxnSpPr>
          <p:cNvPr id="76826" name="直接箭头连接符 91"/>
          <p:cNvCxnSpPr>
            <a:cxnSpLocks noChangeShapeType="1"/>
            <a:endCxn id="76807" idx="1"/>
          </p:cNvCxnSpPr>
          <p:nvPr/>
        </p:nvCxnSpPr>
        <p:spPr bwMode="auto">
          <a:xfrm>
            <a:off x="6072188" y="1142978"/>
            <a:ext cx="1234226" cy="573674"/>
          </a:xfrm>
          <a:prstGeom prst="straightConnector1">
            <a:avLst/>
          </a:prstGeom>
          <a:noFill/>
          <a:ln w="9525" algn="ctr">
            <a:solidFill>
              <a:schemeClr val="tx1"/>
            </a:solidFill>
            <a:round/>
            <a:tailEnd type="arrow" w="med" len="med"/>
          </a:ln>
        </p:spPr>
      </p:cxnSp>
      <p:sp>
        <p:nvSpPr>
          <p:cNvPr id="76827" name="Text Box 79"/>
          <p:cNvSpPr txBox="1">
            <a:spLocks noChangeArrowheads="1"/>
          </p:cNvSpPr>
          <p:nvPr/>
        </p:nvSpPr>
        <p:spPr bwMode="auto">
          <a:xfrm>
            <a:off x="6572250" y="1000103"/>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51" name="Oval 67"/>
          <p:cNvSpPr>
            <a:spLocks noChangeArrowheads="1"/>
          </p:cNvSpPr>
          <p:nvPr/>
        </p:nvSpPr>
        <p:spPr bwMode="auto">
          <a:xfrm>
            <a:off x="4429124" y="1071529"/>
            <a:ext cx="285752" cy="357190"/>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3</a:t>
            </a:r>
          </a:p>
        </p:txBody>
      </p:sp>
      <p:sp>
        <p:nvSpPr>
          <p:cNvPr id="52" name="Oval 67"/>
          <p:cNvSpPr>
            <a:spLocks noChangeArrowheads="1"/>
          </p:cNvSpPr>
          <p:nvPr/>
        </p:nvSpPr>
        <p:spPr bwMode="auto">
          <a:xfrm>
            <a:off x="5715008" y="1071529"/>
            <a:ext cx="347674" cy="334953"/>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8</a:t>
            </a:r>
          </a:p>
        </p:txBody>
      </p:sp>
      <p:sp>
        <p:nvSpPr>
          <p:cNvPr id="53" name="Oval 67"/>
          <p:cNvSpPr>
            <a:spLocks noChangeArrowheads="1"/>
          </p:cNvSpPr>
          <p:nvPr/>
        </p:nvSpPr>
        <p:spPr bwMode="auto">
          <a:xfrm>
            <a:off x="5367337" y="1714471"/>
            <a:ext cx="276233" cy="33495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5</a:t>
            </a:r>
          </a:p>
        </p:txBody>
      </p:sp>
      <p:sp>
        <p:nvSpPr>
          <p:cNvPr id="54" name="Oval 67"/>
          <p:cNvSpPr>
            <a:spLocks noChangeArrowheads="1"/>
          </p:cNvSpPr>
          <p:nvPr/>
        </p:nvSpPr>
        <p:spPr bwMode="auto">
          <a:xfrm>
            <a:off x="6215074" y="1714471"/>
            <a:ext cx="347677" cy="33495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6</a:t>
            </a:r>
          </a:p>
        </p:txBody>
      </p:sp>
      <p:sp>
        <p:nvSpPr>
          <p:cNvPr id="55" name="Oval 67"/>
          <p:cNvSpPr>
            <a:spLocks noChangeArrowheads="1"/>
          </p:cNvSpPr>
          <p:nvPr/>
        </p:nvSpPr>
        <p:spPr bwMode="auto">
          <a:xfrm>
            <a:off x="7286644" y="1714471"/>
            <a:ext cx="242909" cy="334958"/>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a:t>7</a:t>
            </a:r>
          </a:p>
        </p:txBody>
      </p:sp>
      <p:sp>
        <p:nvSpPr>
          <p:cNvPr id="56" name="Oval 67"/>
          <p:cNvSpPr>
            <a:spLocks noChangeArrowheads="1"/>
          </p:cNvSpPr>
          <p:nvPr/>
        </p:nvSpPr>
        <p:spPr bwMode="auto">
          <a:xfrm>
            <a:off x="4429124" y="2214537"/>
            <a:ext cx="314327" cy="3476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4</a:t>
            </a:r>
          </a:p>
        </p:txBody>
      </p:sp>
      <p:sp>
        <p:nvSpPr>
          <p:cNvPr id="67" name="Oval 67"/>
          <p:cNvSpPr>
            <a:spLocks noChangeArrowheads="1"/>
          </p:cNvSpPr>
          <p:nvPr/>
        </p:nvSpPr>
        <p:spPr bwMode="auto">
          <a:xfrm>
            <a:off x="3571876" y="5584843"/>
            <a:ext cx="395288" cy="415925"/>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2</a:t>
            </a:r>
          </a:p>
        </p:txBody>
      </p:sp>
      <p:sp>
        <p:nvSpPr>
          <p:cNvPr id="68" name="Oval 68"/>
          <p:cNvSpPr>
            <a:spLocks noChangeArrowheads="1"/>
          </p:cNvSpPr>
          <p:nvPr/>
        </p:nvSpPr>
        <p:spPr bwMode="auto">
          <a:xfrm>
            <a:off x="3571876" y="4384693"/>
            <a:ext cx="395288" cy="415925"/>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1</a:t>
            </a:r>
          </a:p>
        </p:txBody>
      </p:sp>
      <p:sp>
        <p:nvSpPr>
          <p:cNvPr id="69" name="Oval 69"/>
          <p:cNvSpPr>
            <a:spLocks noChangeArrowheads="1"/>
          </p:cNvSpPr>
          <p:nvPr/>
        </p:nvSpPr>
        <p:spPr bwMode="auto">
          <a:xfrm>
            <a:off x="2652713" y="5030806"/>
            <a:ext cx="393700" cy="415925"/>
          </a:xfrm>
          <a:prstGeom prst="ellipse">
            <a:avLst/>
          </a:prstGeom>
          <a:solidFill>
            <a:srgbClr val="92D050"/>
          </a:solidFill>
          <a:ln w="9525">
            <a:solidFill>
              <a:schemeClr val="tx1"/>
            </a:solidFill>
            <a:round/>
          </a:ln>
        </p:spPr>
        <p:txBody>
          <a:bodyPr wrap="none" anchor="ctr"/>
          <a:lstStyle/>
          <a:p>
            <a:pPr algn="ctr" eaLnBrk="1" hangingPunct="1"/>
            <a:r>
              <a:rPr kumimoji="1" lang="en-US" altLang="zh-CN" sz="2400" b="0" i="0" u="none"/>
              <a:t>0</a:t>
            </a:r>
          </a:p>
        </p:txBody>
      </p:sp>
      <p:cxnSp>
        <p:nvCxnSpPr>
          <p:cNvPr id="70" name="AutoShape 70"/>
          <p:cNvCxnSpPr>
            <a:cxnSpLocks noChangeShapeType="1"/>
            <a:stCxn id="69" idx="0"/>
            <a:endCxn id="68" idx="2"/>
          </p:cNvCxnSpPr>
          <p:nvPr/>
        </p:nvCxnSpPr>
        <p:spPr bwMode="auto">
          <a:xfrm rot="16200000">
            <a:off x="2992438" y="4449781"/>
            <a:ext cx="438150" cy="722313"/>
          </a:xfrm>
          <a:prstGeom prst="curvedConnector2">
            <a:avLst/>
          </a:prstGeom>
          <a:noFill/>
          <a:ln w="9525">
            <a:solidFill>
              <a:schemeClr val="tx1"/>
            </a:solidFill>
            <a:round/>
            <a:tailEnd type="triangle" w="med" len="med"/>
          </a:ln>
        </p:spPr>
      </p:cxnSp>
      <p:cxnSp>
        <p:nvCxnSpPr>
          <p:cNvPr id="71" name="AutoShape 71"/>
          <p:cNvCxnSpPr>
            <a:cxnSpLocks noChangeShapeType="1"/>
            <a:stCxn id="69" idx="4"/>
            <a:endCxn id="67" idx="2"/>
          </p:cNvCxnSpPr>
          <p:nvPr/>
        </p:nvCxnSpPr>
        <p:spPr bwMode="auto">
          <a:xfrm rot="16200000" flipH="1">
            <a:off x="3038476" y="5257818"/>
            <a:ext cx="346075" cy="722313"/>
          </a:xfrm>
          <a:prstGeom prst="curvedConnector2">
            <a:avLst/>
          </a:prstGeom>
          <a:noFill/>
          <a:ln w="9525">
            <a:solidFill>
              <a:schemeClr val="tx1"/>
            </a:solidFill>
            <a:round/>
            <a:tailEnd type="triangle" w="med" len="med"/>
          </a:ln>
        </p:spPr>
      </p:cxnSp>
      <p:sp>
        <p:nvSpPr>
          <p:cNvPr id="72" name="Text Box 76"/>
          <p:cNvSpPr txBox="1">
            <a:spLocks noChangeArrowheads="1"/>
          </p:cNvSpPr>
          <p:nvPr/>
        </p:nvSpPr>
        <p:spPr bwMode="auto">
          <a:xfrm>
            <a:off x="2892426" y="4387868"/>
            <a:ext cx="320675" cy="46196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3" name="Text Box 79"/>
          <p:cNvSpPr txBox="1">
            <a:spLocks noChangeArrowheads="1"/>
          </p:cNvSpPr>
          <p:nvPr/>
        </p:nvSpPr>
        <p:spPr bwMode="auto">
          <a:xfrm>
            <a:off x="3509963" y="5027631"/>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4" name="Text Box 79"/>
          <p:cNvSpPr txBox="1">
            <a:spLocks noChangeArrowheads="1"/>
          </p:cNvSpPr>
          <p:nvPr/>
        </p:nvSpPr>
        <p:spPr bwMode="auto">
          <a:xfrm>
            <a:off x="2938463" y="5384818"/>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75" name="Text Box 76"/>
          <p:cNvSpPr txBox="1">
            <a:spLocks noChangeArrowheads="1"/>
          </p:cNvSpPr>
          <p:nvPr/>
        </p:nvSpPr>
        <p:spPr bwMode="auto">
          <a:xfrm>
            <a:off x="4152901" y="4170381"/>
            <a:ext cx="320675" cy="46196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6" name="Text Box 76"/>
          <p:cNvSpPr txBox="1">
            <a:spLocks noChangeArrowheads="1"/>
          </p:cNvSpPr>
          <p:nvPr/>
        </p:nvSpPr>
        <p:spPr bwMode="auto">
          <a:xfrm>
            <a:off x="4581526" y="3670318"/>
            <a:ext cx="320675" cy="46196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79" name="Text Box 76"/>
          <p:cNvSpPr txBox="1">
            <a:spLocks noChangeArrowheads="1"/>
          </p:cNvSpPr>
          <p:nvPr/>
        </p:nvSpPr>
        <p:spPr bwMode="auto">
          <a:xfrm>
            <a:off x="3867151" y="4884756"/>
            <a:ext cx="320675" cy="461963"/>
          </a:xfrm>
          <a:prstGeom prst="rect">
            <a:avLst/>
          </a:prstGeom>
          <a:noFill/>
          <a:ln w="9525">
            <a:noFill/>
            <a:miter lim="800000"/>
          </a:ln>
        </p:spPr>
        <p:txBody>
          <a:bodyPr wrap="none" anchor="ctr">
            <a:spAutoFit/>
          </a:bodyPr>
          <a:lstStyle/>
          <a:p>
            <a:pPr algn="ctr" eaLnBrk="1" hangingPunct="1"/>
            <a:r>
              <a:rPr kumimoji="1" lang="en-US" altLang="zh-CN" sz="2400" b="0" i="0" u="none"/>
              <a:t>a</a:t>
            </a:r>
          </a:p>
        </p:txBody>
      </p:sp>
      <p:sp>
        <p:nvSpPr>
          <p:cNvPr id="80" name="Text Box 79"/>
          <p:cNvSpPr txBox="1">
            <a:spLocks noChangeArrowheads="1"/>
          </p:cNvSpPr>
          <p:nvPr/>
        </p:nvSpPr>
        <p:spPr bwMode="auto">
          <a:xfrm>
            <a:off x="4081463" y="5422918"/>
            <a:ext cx="338138" cy="461963"/>
          </a:xfrm>
          <a:prstGeom prst="rect">
            <a:avLst/>
          </a:prstGeom>
          <a:noFill/>
          <a:ln w="9525">
            <a:noFill/>
            <a:miter lim="800000"/>
          </a:ln>
        </p:spPr>
        <p:txBody>
          <a:bodyPr wrap="none" anchor="ctr">
            <a:spAutoFit/>
          </a:bodyPr>
          <a:lstStyle/>
          <a:p>
            <a:pPr algn="ctr" eaLnBrk="1" hangingPunct="1"/>
            <a:r>
              <a:rPr kumimoji="1" lang="en-US" altLang="zh-CN" sz="2400" b="0" i="0" u="none"/>
              <a:t>b</a:t>
            </a:r>
          </a:p>
        </p:txBody>
      </p:sp>
      <p:sp>
        <p:nvSpPr>
          <p:cNvPr id="81" name="Text Box 76"/>
          <p:cNvSpPr txBox="1">
            <a:spLocks noChangeArrowheads="1"/>
          </p:cNvSpPr>
          <p:nvPr/>
        </p:nvSpPr>
        <p:spPr bwMode="auto">
          <a:xfrm>
            <a:off x="4357686" y="4857760"/>
            <a:ext cx="714380" cy="461963"/>
          </a:xfrm>
          <a:prstGeom prst="rect">
            <a:avLst/>
          </a:prstGeom>
          <a:noFill/>
          <a:ln w="9525">
            <a:noFill/>
            <a:miter lim="800000"/>
          </a:ln>
        </p:spPr>
        <p:txBody>
          <a:bodyPr wrap="square" anchor="ctr">
            <a:spAutoFit/>
          </a:bodyPr>
          <a:lstStyle/>
          <a:p>
            <a:pPr algn="ctr" eaLnBrk="1" hangingPunct="1"/>
            <a:r>
              <a:rPr kumimoji="1" lang="en-US" altLang="zh-CN" sz="2400" b="0" i="0" u="none" dirty="0" err="1" smtClean="0"/>
              <a:t>a,b</a:t>
            </a:r>
            <a:endParaRPr kumimoji="1" lang="en-US" altLang="zh-CN" sz="2400" b="0" i="0" u="none" dirty="0"/>
          </a:p>
        </p:txBody>
      </p:sp>
      <p:cxnSp>
        <p:nvCxnSpPr>
          <p:cNvPr id="82" name="AutoShape 70"/>
          <p:cNvCxnSpPr>
            <a:cxnSpLocks noChangeShapeType="1"/>
          </p:cNvCxnSpPr>
          <p:nvPr/>
        </p:nvCxnSpPr>
        <p:spPr bwMode="auto">
          <a:xfrm rot="5400000" flipH="1" flipV="1">
            <a:off x="4568030" y="5433234"/>
            <a:ext cx="1588" cy="279400"/>
          </a:xfrm>
          <a:prstGeom prst="curvedConnector3">
            <a:avLst>
              <a:gd name="adj1" fmla="val 23715190"/>
            </a:avLst>
          </a:prstGeom>
          <a:noFill/>
          <a:ln w="9525">
            <a:solidFill>
              <a:schemeClr val="tx1"/>
            </a:solidFill>
            <a:round/>
            <a:tailEnd type="triangle" w="med" len="med"/>
          </a:ln>
        </p:spPr>
      </p:cxnSp>
      <p:sp>
        <p:nvSpPr>
          <p:cNvPr id="89" name="矩形 55"/>
          <p:cNvSpPr>
            <a:spLocks noChangeArrowheads="1"/>
          </p:cNvSpPr>
          <p:nvPr/>
        </p:nvSpPr>
        <p:spPr bwMode="auto">
          <a:xfrm>
            <a:off x="2009775" y="4884756"/>
            <a:ext cx="595313" cy="584200"/>
          </a:xfrm>
          <a:prstGeom prst="rect">
            <a:avLst/>
          </a:prstGeom>
          <a:noFill/>
          <a:ln w="9525">
            <a:noFill/>
            <a:miter lim="800000"/>
          </a:ln>
        </p:spPr>
        <p:txBody>
          <a:bodyPr wrap="none">
            <a:spAutoFit/>
          </a:bodyPr>
          <a:lstStyle/>
          <a:p>
            <a:r>
              <a:rPr lang="zh-CN" altLang="en-US"/>
              <a:t>→</a:t>
            </a:r>
          </a:p>
        </p:txBody>
      </p:sp>
      <p:cxnSp>
        <p:nvCxnSpPr>
          <p:cNvPr id="90" name="直接箭头连接符 18"/>
          <p:cNvCxnSpPr>
            <a:cxnSpLocks noChangeShapeType="1"/>
          </p:cNvCxnSpPr>
          <p:nvPr/>
        </p:nvCxnSpPr>
        <p:spPr bwMode="auto">
          <a:xfrm rot="5400000">
            <a:off x="3377406" y="5191937"/>
            <a:ext cx="784225" cy="1588"/>
          </a:xfrm>
          <a:prstGeom prst="straightConnector1">
            <a:avLst/>
          </a:prstGeom>
          <a:noFill/>
          <a:ln w="9525" algn="ctr">
            <a:solidFill>
              <a:schemeClr val="tx1"/>
            </a:solidFill>
            <a:round/>
            <a:tailEnd type="arrow" w="med" len="med"/>
          </a:ln>
        </p:spPr>
      </p:cxnSp>
      <p:cxnSp>
        <p:nvCxnSpPr>
          <p:cNvPr id="91" name="直接箭头连接符 20"/>
          <p:cNvCxnSpPr>
            <a:cxnSpLocks noChangeShapeType="1"/>
            <a:endCxn id="94" idx="0"/>
          </p:cNvCxnSpPr>
          <p:nvPr/>
        </p:nvCxnSpPr>
        <p:spPr bwMode="auto">
          <a:xfrm rot="16200000" flipH="1">
            <a:off x="3786983" y="4772835"/>
            <a:ext cx="979484" cy="619125"/>
          </a:xfrm>
          <a:prstGeom prst="straightConnector1">
            <a:avLst/>
          </a:prstGeom>
          <a:noFill/>
          <a:ln w="9525" algn="ctr">
            <a:solidFill>
              <a:schemeClr val="tx1"/>
            </a:solidFill>
            <a:round/>
            <a:tailEnd type="arrow" w="med" len="med"/>
          </a:ln>
        </p:spPr>
      </p:cxnSp>
      <p:cxnSp>
        <p:nvCxnSpPr>
          <p:cNvPr id="92" name="直接箭头连接符 32"/>
          <p:cNvCxnSpPr>
            <a:cxnSpLocks noChangeShapeType="1"/>
          </p:cNvCxnSpPr>
          <p:nvPr/>
        </p:nvCxnSpPr>
        <p:spPr bwMode="auto">
          <a:xfrm rot="5400000" flipH="1" flipV="1">
            <a:off x="3455987" y="5192731"/>
            <a:ext cx="906463" cy="1588"/>
          </a:xfrm>
          <a:prstGeom prst="straightConnector1">
            <a:avLst/>
          </a:prstGeom>
          <a:noFill/>
          <a:ln w="9525" algn="ctr">
            <a:solidFill>
              <a:schemeClr val="tx1"/>
            </a:solidFill>
            <a:round/>
            <a:tailEnd type="arrow" w="med" len="med"/>
          </a:ln>
        </p:spPr>
      </p:cxnSp>
      <p:cxnSp>
        <p:nvCxnSpPr>
          <p:cNvPr id="93" name="直接箭头连接符 37"/>
          <p:cNvCxnSpPr>
            <a:cxnSpLocks noChangeShapeType="1"/>
          </p:cNvCxnSpPr>
          <p:nvPr/>
        </p:nvCxnSpPr>
        <p:spPr bwMode="auto">
          <a:xfrm>
            <a:off x="3938588" y="5813443"/>
            <a:ext cx="585787" cy="1588"/>
          </a:xfrm>
          <a:prstGeom prst="straightConnector1">
            <a:avLst/>
          </a:prstGeom>
          <a:noFill/>
          <a:ln w="9525" algn="ctr">
            <a:solidFill>
              <a:schemeClr val="tx1"/>
            </a:solidFill>
            <a:round/>
            <a:tailEnd type="arrow" w="med" len="med"/>
          </a:ln>
        </p:spPr>
      </p:cxnSp>
      <p:sp>
        <p:nvSpPr>
          <p:cNvPr id="94" name="Oval 67"/>
          <p:cNvSpPr>
            <a:spLocks noChangeArrowheads="1"/>
          </p:cNvSpPr>
          <p:nvPr/>
        </p:nvSpPr>
        <p:spPr bwMode="auto">
          <a:xfrm>
            <a:off x="4429124" y="5572140"/>
            <a:ext cx="314327" cy="347662"/>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4</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endParaRPr lang="zh-CN" altLang="en-US" smtClean="0"/>
          </a:p>
        </p:txBody>
      </p:sp>
      <p:sp>
        <p:nvSpPr>
          <p:cNvPr id="77827" name="内容占位符 2"/>
          <p:cNvSpPr>
            <a:spLocks noGrp="1"/>
          </p:cNvSpPr>
          <p:nvPr>
            <p:ph idx="1"/>
          </p:nvPr>
        </p:nvSpPr>
        <p:spPr/>
        <p:txBody>
          <a:bodyPr/>
          <a:lstStyle/>
          <a:p>
            <a:r>
              <a:rPr lang="zh-CN" altLang="en-US" dirty="0" smtClean="0"/>
              <a:t>课堂练习：</a:t>
            </a:r>
            <a:endParaRPr lang="en-US" altLang="zh-CN" dirty="0" smtClean="0"/>
          </a:p>
          <a:p>
            <a:r>
              <a:rPr lang="en-US" altLang="zh-CN" dirty="0" smtClean="0"/>
              <a:t>P65 ex4</a:t>
            </a:r>
            <a:endParaRPr lang="zh-CN" altLang="en-US" dirty="0" smtClean="0"/>
          </a:p>
        </p:txBody>
      </p:sp>
      <p:sp>
        <p:nvSpPr>
          <p:cNvPr id="77828" name="灯片编号占位符 5"/>
          <p:cNvSpPr>
            <a:spLocks noGrp="1"/>
          </p:cNvSpPr>
          <p:nvPr>
            <p:ph type="sldNum" sz="quarter" idx="12"/>
          </p:nvPr>
        </p:nvSpPr>
        <p:spPr>
          <a:noFill/>
        </p:spPr>
        <p:txBody>
          <a:bodyPr/>
          <a:lstStyle/>
          <a:p>
            <a:fld id="{273D8C09-43DE-4048-A0EA-467CAD7181D7}" type="slidenum">
              <a:rPr lang="en-US" altLang="zh-CN" smtClean="0"/>
              <a:t>77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1" dirty="0" smtClean="0">
                <a:solidFill>
                  <a:schemeClr val="tx1"/>
                </a:solidFill>
              </a:rPr>
              <a:t>3.5</a:t>
            </a:r>
            <a:r>
              <a:rPr lang="zh-CN" altLang="en-US" sz="3600" b="1" dirty="0" smtClean="0">
                <a:solidFill>
                  <a:schemeClr val="tx1"/>
                </a:solidFill>
              </a:rPr>
              <a:t>正规式和有穷自动机的等价性</a:t>
            </a:r>
            <a:endParaRPr lang="zh-CN" altLang="en-US" sz="3600" b="1" u="sng" dirty="0" smtClean="0">
              <a:solidFill>
                <a:schemeClr val="tx1"/>
              </a:solidFill>
            </a:endParaRPr>
          </a:p>
        </p:txBody>
      </p:sp>
      <p:sp>
        <p:nvSpPr>
          <p:cNvPr id="78851" name="Rectangle 3"/>
          <p:cNvSpPr>
            <a:spLocks noGrp="1" noChangeArrowheads="1"/>
          </p:cNvSpPr>
          <p:nvPr>
            <p:ph idx="1"/>
          </p:nvPr>
        </p:nvSpPr>
        <p:spPr/>
        <p:txBody>
          <a:bodyPr/>
          <a:lstStyle/>
          <a:p>
            <a:pPr eaLnBrk="1" hangingPunct="1">
              <a:lnSpc>
                <a:spcPct val="140000"/>
              </a:lnSpc>
              <a:buFont typeface="Monotype Sorts" pitchFamily="2" charset="2"/>
              <a:buNone/>
            </a:pPr>
            <a:r>
              <a:rPr lang="zh-CN" altLang="en-US" sz="2800" dirty="0" smtClean="0">
                <a:latin typeface="STXinwei" panose="02010800040101010101" pitchFamily="2" charset="-122"/>
                <a:ea typeface="STXinwei" panose="02010800040101010101" pitchFamily="2" charset="-122"/>
              </a:rPr>
              <a:t>    词法分析程序的自动构造基于</a:t>
            </a:r>
            <a:r>
              <a:rPr lang="zh-CN" altLang="zh-CN" sz="2800" b="1" dirty="0" smtClean="0">
                <a:latin typeface="STXinwei" panose="02010800040101010101" pitchFamily="2" charset="-122"/>
                <a:ea typeface="STXinwei" panose="02010800040101010101" pitchFamily="2" charset="-122"/>
              </a:rPr>
              <a:t>有穷自动机和正规表达式的等价性</a:t>
            </a:r>
            <a:r>
              <a:rPr lang="zh-CN" altLang="en-US" sz="2800" b="1" dirty="0" smtClean="0">
                <a:latin typeface="STXinwei" panose="02010800040101010101" pitchFamily="2" charset="-122"/>
                <a:ea typeface="STXinwei" panose="02010800040101010101" pitchFamily="2" charset="-122"/>
              </a:rPr>
              <a:t>。</a:t>
            </a:r>
            <a:endParaRPr lang="zh-CN" altLang="zh-CN" sz="2800" dirty="0" smtClean="0">
              <a:latin typeface="STXinwei" panose="02010800040101010101" pitchFamily="2" charset="-122"/>
              <a:ea typeface="STXinwei" panose="02010800040101010101" pitchFamily="2" charset="-122"/>
            </a:endParaRPr>
          </a:p>
          <a:p>
            <a:pPr eaLnBrk="1" hangingPunct="1">
              <a:lnSpc>
                <a:spcPct val="140000"/>
              </a:lnSpc>
              <a:buFont typeface="Monotype Sorts" pitchFamily="2" charset="2"/>
              <a:buNone/>
            </a:pPr>
            <a:r>
              <a:rPr lang="en-US" altLang="zh-CN" sz="2800" dirty="0" smtClean="0">
                <a:latin typeface="STXinwei" panose="02010800040101010101" pitchFamily="2" charset="-122"/>
                <a:ea typeface="STXinwei" panose="02010800040101010101" pitchFamily="2" charset="-122"/>
              </a:rPr>
              <a:t>(</a:t>
            </a:r>
            <a:r>
              <a:rPr lang="zh-CN" altLang="zh-CN" sz="2800" dirty="0" smtClean="0">
                <a:latin typeface="STXinwei" panose="02010800040101010101" pitchFamily="2" charset="-122"/>
                <a:ea typeface="STXinwei" panose="02010800040101010101" pitchFamily="2" charset="-122"/>
              </a:rPr>
              <a:t>1</a:t>
            </a:r>
            <a:r>
              <a:rPr lang="en-US" altLang="zh-CN" sz="2800" dirty="0" smtClean="0">
                <a:latin typeface="STXinwei" panose="02010800040101010101" pitchFamily="2" charset="-122"/>
                <a:ea typeface="STXinwei" panose="02010800040101010101" pitchFamily="2" charset="-122"/>
              </a:rPr>
              <a:t>) </a:t>
            </a:r>
            <a:r>
              <a:rPr lang="zh-CN" altLang="zh-CN" sz="2800" dirty="0" smtClean="0">
                <a:latin typeface="STXinwei" panose="02010800040101010101" pitchFamily="2" charset="-122"/>
                <a:ea typeface="STXinwei" panose="02010800040101010101" pitchFamily="2" charset="-122"/>
              </a:rPr>
              <a:t>对于∑上的一个NFA  M，可以构造一个∑上的正规式R,使得L(R)=L(M)。</a:t>
            </a:r>
          </a:p>
          <a:p>
            <a:pPr eaLnBrk="1" hangingPunct="1">
              <a:lnSpc>
                <a:spcPct val="140000"/>
              </a:lnSpc>
              <a:buFont typeface="Monotype Sorts" pitchFamily="2" charset="2"/>
              <a:buNone/>
            </a:pPr>
            <a:r>
              <a:rPr lang="en-US" altLang="zh-CN" sz="2800" dirty="0" smtClean="0">
                <a:latin typeface="STXinwei" panose="02010800040101010101" pitchFamily="2" charset="-122"/>
                <a:ea typeface="STXinwei" panose="02010800040101010101" pitchFamily="2" charset="-122"/>
              </a:rPr>
              <a:t>(</a:t>
            </a:r>
            <a:r>
              <a:rPr lang="zh-CN" altLang="zh-CN" sz="2800" dirty="0" smtClean="0">
                <a:latin typeface="STXinwei" panose="02010800040101010101" pitchFamily="2" charset="-122"/>
                <a:ea typeface="STXinwei" panose="02010800040101010101" pitchFamily="2" charset="-122"/>
              </a:rPr>
              <a:t>2</a:t>
            </a:r>
            <a:r>
              <a:rPr lang="en-US" altLang="zh-CN" sz="2800" dirty="0" smtClean="0">
                <a:latin typeface="STXinwei" panose="02010800040101010101" pitchFamily="2" charset="-122"/>
                <a:ea typeface="STXinwei" panose="02010800040101010101" pitchFamily="2" charset="-122"/>
              </a:rPr>
              <a:t>)</a:t>
            </a:r>
            <a:r>
              <a:rPr lang="zh-CN" altLang="en-US" sz="2800" dirty="0" smtClean="0">
                <a:latin typeface="STXinwei" panose="02010800040101010101" pitchFamily="2" charset="-122"/>
                <a:ea typeface="STXinwei" panose="02010800040101010101" pitchFamily="2" charset="-122"/>
              </a:rPr>
              <a:t>对于</a:t>
            </a:r>
            <a:r>
              <a:rPr lang="zh-CN" altLang="zh-CN" sz="2800" dirty="0" smtClean="0">
                <a:latin typeface="STXinwei" panose="02010800040101010101" pitchFamily="2" charset="-122"/>
                <a:ea typeface="STXinwei" panose="02010800040101010101" pitchFamily="2" charset="-122"/>
              </a:rPr>
              <a:t>∑上的一个正规式R，可以构造一个∑上的NFA M，使的L</a:t>
            </a:r>
            <a:r>
              <a:rPr lang="zh-CN" altLang="en-US" sz="2800" dirty="0" smtClean="0">
                <a:latin typeface="STXinwei" panose="02010800040101010101" pitchFamily="2" charset="-122"/>
                <a:ea typeface="STXinwei" panose="02010800040101010101" pitchFamily="2" charset="-122"/>
              </a:rPr>
              <a:t>(</a:t>
            </a:r>
            <a:r>
              <a:rPr lang="en-US" altLang="zh-CN" sz="2800" dirty="0" smtClean="0">
                <a:latin typeface="STXinwei" panose="02010800040101010101" pitchFamily="2" charset="-122"/>
                <a:ea typeface="STXinwei" panose="02010800040101010101" pitchFamily="2" charset="-122"/>
              </a:rPr>
              <a:t>M)=L(R)。</a:t>
            </a:r>
            <a:endParaRPr lang="zh-CN" altLang="en-US" sz="2800" dirty="0" smtClean="0">
              <a:latin typeface="STXinwei" panose="02010800040101010101" pitchFamily="2" charset="-122"/>
              <a:ea typeface="STXinwei" panose="02010800040101010101" pitchFamily="2" charset="-122"/>
            </a:endParaRPr>
          </a:p>
        </p:txBody>
      </p:sp>
      <p:sp>
        <p:nvSpPr>
          <p:cNvPr id="78852" name="灯片编号占位符 5"/>
          <p:cNvSpPr>
            <a:spLocks noGrp="1"/>
          </p:cNvSpPr>
          <p:nvPr>
            <p:ph type="sldNum" sz="quarter" idx="12"/>
          </p:nvPr>
        </p:nvSpPr>
        <p:spPr>
          <a:noFill/>
        </p:spPr>
        <p:txBody>
          <a:bodyPr/>
          <a:lstStyle/>
          <a:p>
            <a:fld id="{45D01447-ABBC-4F66-9782-CE92F8C26E03}" type="slidenum">
              <a:rPr lang="en-US" altLang="zh-CN" smtClean="0"/>
              <a:t>78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NFA  M </a:t>
            </a:r>
            <a:r>
              <a:rPr lang="zh-CN" altLang="en-US" dirty="0" smtClean="0"/>
              <a:t>转换成正规式 </a:t>
            </a:r>
            <a:r>
              <a:rPr lang="en-US" altLang="zh-CN" dirty="0" smtClean="0"/>
              <a:t>r</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latin typeface="STXinwei" panose="02010800040101010101" pitchFamily="2" charset="-122"/>
                <a:ea typeface="STXinwei" panose="02010800040101010101" pitchFamily="2" charset="-122"/>
                <a:sym typeface="Symbol" panose="05050102010706020507" pitchFamily="18" charset="2"/>
              </a:rPr>
              <a:t>在</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图上加进两个新结点</a:t>
            </a:r>
            <a:r>
              <a:rPr lang="en-US" altLang="zh-CN" dirty="0" smtClean="0">
                <a:latin typeface="STXinwei" panose="02010800040101010101" pitchFamily="2" charset="-122"/>
                <a:ea typeface="STXinwei" panose="02010800040101010101" pitchFamily="2" charset="-122"/>
                <a:sym typeface="Symbol" panose="05050102010706020507" pitchFamily="18" charset="2"/>
              </a:rPr>
              <a:t>x</a:t>
            </a:r>
            <a:r>
              <a:rPr lang="zh-CN" altLang="en-US" dirty="0" smtClean="0">
                <a:latin typeface="STXinwei" panose="02010800040101010101" pitchFamily="2" charset="-122"/>
                <a:ea typeface="STXinwei" panose="02010800040101010101" pitchFamily="2" charset="-122"/>
                <a:sym typeface="Symbol" panose="05050102010706020507" pitchFamily="18" charset="2"/>
              </a:rPr>
              <a:t>和</a:t>
            </a:r>
            <a:r>
              <a:rPr lang="en-US" altLang="zh-CN" dirty="0" smtClean="0">
                <a:latin typeface="STXinwei" panose="02010800040101010101" pitchFamily="2" charset="-122"/>
                <a:ea typeface="STXinwei" panose="02010800040101010101" pitchFamily="2" charset="-122"/>
                <a:sym typeface="Symbol" panose="05050102010706020507" pitchFamily="18" charset="2"/>
              </a:rPr>
              <a:t>y</a:t>
            </a:r>
            <a:r>
              <a:rPr lang="zh-CN" altLang="en-US" dirty="0" smtClean="0">
                <a:latin typeface="STXinwei" panose="02010800040101010101" pitchFamily="2" charset="-122"/>
                <a:ea typeface="STXinwei" panose="02010800040101010101" pitchFamily="2" charset="-122"/>
                <a:sym typeface="Symbol" panose="05050102010706020507" pitchFamily="18" charset="2"/>
              </a:rPr>
              <a:t>。从</a:t>
            </a:r>
            <a:r>
              <a:rPr lang="en-US" altLang="zh-CN" dirty="0" smtClean="0">
                <a:latin typeface="STXinwei" panose="02010800040101010101" pitchFamily="2" charset="-122"/>
                <a:ea typeface="STXinwei" panose="02010800040101010101" pitchFamily="2" charset="-122"/>
                <a:sym typeface="Symbol" panose="05050102010706020507" pitchFamily="18" charset="2"/>
              </a:rPr>
              <a:t>x</a:t>
            </a:r>
            <a:r>
              <a:rPr lang="zh-CN" altLang="en-US" dirty="0" smtClean="0">
                <a:latin typeface="STXinwei" panose="02010800040101010101" pitchFamily="2" charset="-122"/>
                <a:ea typeface="STXinwei" panose="02010800040101010101" pitchFamily="2" charset="-122"/>
                <a:sym typeface="Symbol" panose="05050102010706020507" pitchFamily="18" charset="2"/>
              </a:rPr>
              <a:t>出发用 弧连接到</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的所有初态结点，从</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的所有终态结点用 弧连接到</a:t>
            </a:r>
            <a:r>
              <a:rPr lang="en-US" altLang="zh-CN" dirty="0" smtClean="0">
                <a:latin typeface="STXinwei" panose="02010800040101010101" pitchFamily="2" charset="-122"/>
                <a:ea typeface="STXinwei" panose="02010800040101010101" pitchFamily="2" charset="-122"/>
                <a:sym typeface="Symbol" panose="05050102010706020507" pitchFamily="18" charset="2"/>
              </a:rPr>
              <a:t>y</a:t>
            </a:r>
            <a:r>
              <a:rPr lang="zh-CN" altLang="en-US" dirty="0" smtClean="0">
                <a:latin typeface="STXinwei" panose="02010800040101010101" pitchFamily="2" charset="-122"/>
                <a:ea typeface="STXinwei" panose="02010800040101010101" pitchFamily="2" charset="-122"/>
                <a:sym typeface="Symbol" panose="05050102010706020507" pitchFamily="18" charset="2"/>
              </a:rPr>
              <a:t>结点，形成一个与</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等价的</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r>
              <a:rPr lang="en-US" altLang="zh-CN" dirty="0" smtClean="0">
                <a:latin typeface="STXinwei" panose="02010800040101010101" pitchFamily="2" charset="-122"/>
                <a:ea typeface="STXinwei" panose="02010800040101010101" pitchFamily="2" charset="-122"/>
                <a:sym typeface="Symbol" panose="05050102010706020507" pitchFamily="18" charset="2"/>
              </a:rPr>
              <a:t> M’</a:t>
            </a:r>
            <a:r>
              <a:rPr lang="zh-CN" altLang="en-US" dirty="0" smtClean="0">
                <a:latin typeface="STXinwei" panose="02010800040101010101" pitchFamily="2" charset="-122"/>
                <a:ea typeface="STXinwei" panose="02010800040101010101" pitchFamily="2" charset="-122"/>
                <a:sym typeface="Symbol" panose="05050102010706020507" pitchFamily="18" charset="2"/>
              </a:rPr>
              <a:t>只有一个初态</a:t>
            </a:r>
            <a:r>
              <a:rPr lang="en-US" altLang="zh-CN" dirty="0" smtClean="0">
                <a:latin typeface="STXinwei" panose="02010800040101010101" pitchFamily="2" charset="-122"/>
                <a:ea typeface="STXinwei" panose="02010800040101010101" pitchFamily="2" charset="-122"/>
                <a:sym typeface="Symbol" panose="05050102010706020507" pitchFamily="18" charset="2"/>
              </a:rPr>
              <a:t>x</a:t>
            </a:r>
            <a:r>
              <a:rPr lang="zh-CN" altLang="en-US" dirty="0" smtClean="0">
                <a:latin typeface="STXinwei" panose="02010800040101010101" pitchFamily="2" charset="-122"/>
                <a:ea typeface="STXinwei" panose="02010800040101010101" pitchFamily="2" charset="-122"/>
                <a:sym typeface="Symbol" panose="05050102010706020507" pitchFamily="18" charset="2"/>
              </a:rPr>
              <a:t>和一个终态</a:t>
            </a:r>
            <a:r>
              <a:rPr lang="en-US" altLang="zh-CN" dirty="0" smtClean="0">
                <a:latin typeface="STXinwei" panose="02010800040101010101" pitchFamily="2" charset="-122"/>
                <a:ea typeface="STXinwei" panose="02010800040101010101" pitchFamily="2" charset="-122"/>
                <a:sym typeface="Symbol" panose="05050102010706020507" pitchFamily="18" charset="2"/>
              </a:rPr>
              <a:t>y</a:t>
            </a:r>
            <a:r>
              <a:rPr lang="zh-CN" altLang="en-US" dirty="0" smtClean="0">
                <a:latin typeface="STXinwei" panose="02010800040101010101" pitchFamily="2" charset="-122"/>
                <a:ea typeface="STXinwei" panose="02010800040101010101" pitchFamily="2" charset="-122"/>
                <a:sym typeface="Symbol" panose="05050102010706020507" pitchFamily="18" charset="2"/>
              </a:rPr>
              <a:t>。</a:t>
            </a:r>
            <a:endParaRPr lang="en-US" altLang="zh-CN" dirty="0" smtClean="0">
              <a:latin typeface="STXinwei" panose="02010800040101010101" pitchFamily="2" charset="-122"/>
              <a:ea typeface="STXinwei" panose="02010800040101010101" pitchFamily="2" charset="-122"/>
              <a:sym typeface="Symbol" panose="05050102010706020507" pitchFamily="18" charset="2"/>
            </a:endParaRPr>
          </a:p>
          <a:p>
            <a:r>
              <a:rPr lang="en-US" altLang="zh-CN" dirty="0" smtClean="0">
                <a:latin typeface="STXinwei" panose="02010800040101010101" pitchFamily="2" charset="-122"/>
                <a:ea typeface="STXinwei" panose="02010800040101010101" pitchFamily="2" charset="-122"/>
                <a:sym typeface="Symbol" panose="05050102010706020507" pitchFamily="18" charset="2"/>
              </a:rPr>
              <a:t>(2) </a:t>
            </a:r>
            <a:r>
              <a:rPr lang="zh-CN" altLang="en-US" dirty="0" smtClean="0">
                <a:latin typeface="STXinwei" panose="02010800040101010101" pitchFamily="2" charset="-122"/>
                <a:ea typeface="STXinwei" panose="02010800040101010101" pitchFamily="2" charset="-122"/>
                <a:sym typeface="Symbol" panose="05050102010706020507" pitchFamily="18" charset="2"/>
              </a:rPr>
              <a:t>逐步消去</a:t>
            </a:r>
            <a:r>
              <a:rPr lang="en-US" altLang="zh-CN" dirty="0" smtClean="0">
                <a:latin typeface="STXinwei" panose="02010800040101010101" pitchFamily="2" charset="-122"/>
                <a:ea typeface="STXinwei" panose="02010800040101010101" pitchFamily="2" charset="-122"/>
                <a:sym typeface="Symbol" panose="05050102010706020507" pitchFamily="18" charset="2"/>
              </a:rPr>
              <a:t>M’</a:t>
            </a:r>
            <a:r>
              <a:rPr lang="zh-CN" altLang="en-US" dirty="0" smtClean="0">
                <a:latin typeface="STXinwei" panose="02010800040101010101" pitchFamily="2" charset="-122"/>
                <a:ea typeface="STXinwei" panose="02010800040101010101" pitchFamily="2" charset="-122"/>
                <a:sym typeface="Symbol" panose="05050102010706020507" pitchFamily="18" charset="2"/>
              </a:rPr>
              <a:t>中的所有结点，直至只剩下</a:t>
            </a:r>
            <a:r>
              <a:rPr lang="en-US" altLang="zh-CN" dirty="0" smtClean="0">
                <a:latin typeface="STXinwei" panose="02010800040101010101" pitchFamily="2" charset="-122"/>
                <a:ea typeface="STXinwei" panose="02010800040101010101" pitchFamily="2" charset="-122"/>
                <a:sym typeface="Symbol" panose="05050102010706020507" pitchFamily="18" charset="2"/>
              </a:rPr>
              <a:t>x</a:t>
            </a:r>
            <a:r>
              <a:rPr lang="zh-CN" altLang="en-US" dirty="0" smtClean="0">
                <a:latin typeface="STXinwei" panose="02010800040101010101" pitchFamily="2" charset="-122"/>
                <a:ea typeface="STXinwei" panose="02010800040101010101" pitchFamily="2" charset="-122"/>
                <a:sym typeface="Symbol" panose="05050102010706020507" pitchFamily="18" charset="2"/>
              </a:rPr>
              <a:t>和</a:t>
            </a:r>
            <a:r>
              <a:rPr lang="en-US" altLang="zh-CN" dirty="0" smtClean="0">
                <a:latin typeface="STXinwei" panose="02010800040101010101" pitchFamily="2" charset="-122"/>
                <a:ea typeface="STXinwei" panose="02010800040101010101" pitchFamily="2" charset="-122"/>
                <a:sym typeface="Symbol" panose="05050102010706020507" pitchFamily="18" charset="2"/>
              </a:rPr>
              <a:t>y</a:t>
            </a:r>
            <a:r>
              <a:rPr lang="zh-CN" altLang="en-US" dirty="0" smtClean="0">
                <a:latin typeface="STXinwei" panose="02010800040101010101" pitchFamily="2" charset="-122"/>
                <a:ea typeface="STXinwei" panose="02010800040101010101" pitchFamily="2" charset="-122"/>
                <a:sym typeface="Symbol" panose="05050102010706020507" pitchFamily="18" charset="2"/>
              </a:rPr>
              <a:t>结点。在消去过程中，逐步用正规式标记弧。</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p>
            <a:fld id="{7925ED63-299C-46E8-B3DD-8FBFC0CF9FD4}" type="slidenum">
              <a:rPr lang="zh-CN" altLang="en-US" smtClean="0"/>
              <a:t>8</a:t>
            </a:fld>
            <a:endParaRPr lang="en-US" altLang="zh-CN" smtClean="0"/>
          </a:p>
        </p:txBody>
      </p:sp>
      <p:sp>
        <p:nvSpPr>
          <p:cNvPr id="16387" name="Rectangle 6"/>
          <p:cNvSpPr>
            <a:spLocks noChangeArrowheads="1"/>
          </p:cNvSpPr>
          <p:nvPr/>
        </p:nvSpPr>
        <p:spPr bwMode="auto">
          <a:xfrm>
            <a:off x="1000125" y="571500"/>
            <a:ext cx="7910513" cy="1570038"/>
          </a:xfrm>
          <a:prstGeom prst="rect">
            <a:avLst/>
          </a:prstGeom>
          <a:noFill/>
          <a:ln w="3175">
            <a:noFill/>
            <a:miter lim="800000"/>
          </a:ln>
        </p:spPr>
        <p:txBody>
          <a:bodyPr>
            <a:spAutoFit/>
          </a:bodyPr>
          <a:lstStyle/>
          <a:p>
            <a:pPr>
              <a:spcBef>
                <a:spcPct val="40000"/>
              </a:spcBef>
            </a:pPr>
            <a:r>
              <a:rPr lang="zh-CN" altLang="en-US" i="0" u="none" dirty="0">
                <a:solidFill>
                  <a:srgbClr val="C00000"/>
                </a:solidFill>
                <a:ea typeface="STXinwei" panose="02010800040101010101" pitchFamily="2" charset="-122"/>
              </a:rPr>
              <a:t>对于关键字、界符、运算符</a:t>
            </a:r>
            <a:r>
              <a:rPr lang="zh-CN" altLang="en-US" i="0" u="none" dirty="0">
                <a:ea typeface="STXinwei" panose="02010800040101010101" pitchFamily="2" charset="-122"/>
              </a:rPr>
              <a:t>来说，它们的词类编码就可以已经表示其完整信息，对于这类单词，其</a:t>
            </a:r>
            <a:r>
              <a:rPr lang="zh-CN" altLang="en-US" i="0" u="none" dirty="0">
                <a:solidFill>
                  <a:srgbClr val="FF0000"/>
                </a:solidFill>
                <a:ea typeface="STXinwei" panose="02010800040101010101" pitchFamily="2" charset="-122"/>
              </a:rPr>
              <a:t>单词自身的属性</a:t>
            </a:r>
            <a:r>
              <a:rPr lang="zh-CN" altLang="en-US" i="0" u="none" dirty="0">
                <a:ea typeface="STXinwei" panose="02010800040101010101" pitchFamily="2" charset="-122"/>
              </a:rPr>
              <a:t>值通常为空</a:t>
            </a:r>
          </a:p>
        </p:txBody>
      </p:sp>
      <p:sp>
        <p:nvSpPr>
          <p:cNvPr id="16388" name="Rectangle 8"/>
          <p:cNvSpPr>
            <a:spLocks noChangeArrowheads="1"/>
          </p:cNvSpPr>
          <p:nvPr/>
        </p:nvSpPr>
        <p:spPr bwMode="auto">
          <a:xfrm>
            <a:off x="928688" y="2357438"/>
            <a:ext cx="8001000" cy="2062162"/>
          </a:xfrm>
          <a:prstGeom prst="rect">
            <a:avLst/>
          </a:prstGeom>
          <a:noFill/>
          <a:ln w="3175">
            <a:noFill/>
            <a:miter lim="800000"/>
          </a:ln>
        </p:spPr>
        <p:txBody>
          <a:bodyPr>
            <a:spAutoFit/>
          </a:bodyPr>
          <a:lstStyle/>
          <a:p>
            <a:pPr>
              <a:spcBef>
                <a:spcPct val="40000"/>
              </a:spcBef>
            </a:pPr>
            <a:r>
              <a:rPr lang="zh-CN" altLang="en-US" i="0" u="none" dirty="0">
                <a:solidFill>
                  <a:srgbClr val="C00000"/>
                </a:solidFill>
                <a:ea typeface="STXinwei" panose="02010800040101010101" pitchFamily="2" charset="-122"/>
              </a:rPr>
              <a:t>对于标识符</a:t>
            </a:r>
            <a:r>
              <a:rPr lang="zh-CN" altLang="en-US" i="0" u="none" dirty="0">
                <a:ea typeface="STXinwei" panose="02010800040101010101" pitchFamily="2" charset="-122"/>
              </a:rPr>
              <a:t>，词类编码所反映的信息不够充分，标识符的具体特性还要通过</a:t>
            </a:r>
            <a:r>
              <a:rPr lang="zh-CN" altLang="en-US" i="0" u="none" dirty="0">
                <a:solidFill>
                  <a:srgbClr val="FF0000"/>
                </a:solidFill>
                <a:ea typeface="STXinwei" panose="02010800040101010101" pitchFamily="2" charset="-122"/>
              </a:rPr>
              <a:t>单词自身的属性</a:t>
            </a:r>
            <a:r>
              <a:rPr lang="zh-CN" altLang="en-US" i="0" u="none" dirty="0">
                <a:ea typeface="STXinwei" panose="02010800040101010101" pitchFamily="2" charset="-122"/>
              </a:rPr>
              <a:t>进行互相区分。标识符的单词自身的属性常用其</a:t>
            </a:r>
            <a:r>
              <a:rPr lang="zh-CN" altLang="en-US" i="0" u="none" dirty="0">
                <a:solidFill>
                  <a:srgbClr val="CC0066"/>
                </a:solidFill>
                <a:ea typeface="STXinwei" panose="02010800040101010101" pitchFamily="2" charset="-122"/>
              </a:rPr>
              <a:t>在符号表中的入口指针来表示</a:t>
            </a:r>
          </a:p>
        </p:txBody>
      </p:sp>
      <p:sp>
        <p:nvSpPr>
          <p:cNvPr id="16389" name="Rectangle 2"/>
          <p:cNvSpPr>
            <a:spLocks noChangeArrowheads="1"/>
          </p:cNvSpPr>
          <p:nvPr/>
        </p:nvSpPr>
        <p:spPr bwMode="auto">
          <a:xfrm>
            <a:off x="1000125" y="4786313"/>
            <a:ext cx="7615238" cy="1077912"/>
          </a:xfrm>
          <a:prstGeom prst="rect">
            <a:avLst/>
          </a:prstGeom>
          <a:noFill/>
          <a:ln w="3175">
            <a:noFill/>
            <a:miter lim="800000"/>
          </a:ln>
        </p:spPr>
        <p:txBody>
          <a:bodyPr>
            <a:spAutoFit/>
          </a:bodyPr>
          <a:lstStyle/>
          <a:p>
            <a:pPr>
              <a:spcBef>
                <a:spcPct val="40000"/>
              </a:spcBef>
            </a:pPr>
            <a:r>
              <a:rPr lang="zh-CN" altLang="en-US" i="0" u="none" dirty="0">
                <a:solidFill>
                  <a:srgbClr val="C00000"/>
                </a:solidFill>
                <a:latin typeface="STXinwei" panose="02010800040101010101" pitchFamily="2" charset="-122"/>
                <a:ea typeface="STXinwei" panose="02010800040101010101" pitchFamily="2" charset="-122"/>
              </a:rPr>
              <a:t>对于常数</a:t>
            </a:r>
            <a:r>
              <a:rPr lang="zh-CN" altLang="en-US" i="0" u="none" dirty="0">
                <a:latin typeface="STXinwei" panose="02010800040101010101" pitchFamily="2" charset="-122"/>
                <a:ea typeface="STXinwei" panose="02010800040101010101" pitchFamily="2" charset="-122"/>
              </a:rPr>
              <a:t>， 其</a:t>
            </a:r>
            <a:r>
              <a:rPr lang="zh-CN" altLang="en-US" i="0" u="none" dirty="0">
                <a:solidFill>
                  <a:srgbClr val="FF0000"/>
                </a:solidFill>
                <a:latin typeface="STXinwei" panose="02010800040101010101" pitchFamily="2" charset="-122"/>
                <a:ea typeface="STXinwei" panose="02010800040101010101" pitchFamily="2" charset="-122"/>
              </a:rPr>
              <a:t>单词自身的属性</a:t>
            </a:r>
            <a:r>
              <a:rPr lang="zh-CN" altLang="en-US" i="0" u="none" dirty="0">
                <a:latin typeface="STXinwei" panose="02010800040101010101" pitchFamily="2" charset="-122"/>
                <a:ea typeface="STXinwei" panose="02010800040101010101" pitchFamily="2" charset="-122"/>
              </a:rPr>
              <a:t>常用其在常数表中的入口指针来表示</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bwMode="auto">
          <a:xfrm>
            <a:off x="2285984"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5" name="椭圆 4"/>
          <p:cNvSpPr/>
          <p:nvPr/>
        </p:nvSpPr>
        <p:spPr bwMode="auto">
          <a:xfrm>
            <a:off x="4500562"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3</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7" name="直接箭头连接符 6"/>
          <p:cNvCxnSpPr>
            <a:stCxn id="4" idx="6"/>
            <a:endCxn id="15" idx="2"/>
          </p:cNvCxnSpPr>
          <p:nvPr/>
        </p:nvCxnSpPr>
        <p:spPr bwMode="auto">
          <a:xfrm>
            <a:off x="2786050" y="1071546"/>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TextBox 7"/>
          <p:cNvSpPr txBox="1"/>
          <p:nvPr/>
        </p:nvSpPr>
        <p:spPr>
          <a:xfrm>
            <a:off x="2714612" y="428604"/>
            <a:ext cx="642942" cy="523220"/>
          </a:xfrm>
          <a:prstGeom prst="rect">
            <a:avLst/>
          </a:prstGeom>
          <a:noFill/>
        </p:spPr>
        <p:txBody>
          <a:bodyPr wrap="square" rtlCol="0">
            <a:spAutoFit/>
          </a:bodyPr>
          <a:lstStyle/>
          <a:p>
            <a:r>
              <a:rPr lang="en-US" altLang="zh-CN" sz="2800" b="0" i="0" u="none" dirty="0" smtClean="0"/>
              <a:t>r1  </a:t>
            </a:r>
            <a:endParaRPr lang="zh-CN" altLang="en-US" sz="2800" b="0" i="0" u="none" dirty="0"/>
          </a:p>
        </p:txBody>
      </p:sp>
      <p:sp>
        <p:nvSpPr>
          <p:cNvPr id="10" name="椭圆 9"/>
          <p:cNvSpPr/>
          <p:nvPr/>
        </p:nvSpPr>
        <p:spPr bwMode="auto">
          <a:xfrm>
            <a:off x="5500694"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11" name="椭圆 10"/>
          <p:cNvSpPr/>
          <p:nvPr/>
        </p:nvSpPr>
        <p:spPr bwMode="auto">
          <a:xfrm>
            <a:off x="7429520"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3</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12" name="TextBox 11"/>
          <p:cNvSpPr txBox="1"/>
          <p:nvPr/>
        </p:nvSpPr>
        <p:spPr>
          <a:xfrm>
            <a:off x="6357950" y="500042"/>
            <a:ext cx="1357322" cy="523220"/>
          </a:xfrm>
          <a:prstGeom prst="rect">
            <a:avLst/>
          </a:prstGeom>
          <a:noFill/>
        </p:spPr>
        <p:txBody>
          <a:bodyPr wrap="square" rtlCol="0">
            <a:spAutoFit/>
          </a:bodyPr>
          <a:lstStyle/>
          <a:p>
            <a:r>
              <a:rPr lang="en-US" altLang="zh-CN" sz="2800" b="0" i="0" u="none" dirty="0" smtClean="0"/>
              <a:t>r1r2</a:t>
            </a:r>
            <a:endParaRPr lang="zh-CN" altLang="en-US" sz="2800" b="0" i="0" u="none" dirty="0"/>
          </a:p>
        </p:txBody>
      </p:sp>
      <p:cxnSp>
        <p:nvCxnSpPr>
          <p:cNvPr id="13" name="直接箭头连接符 12"/>
          <p:cNvCxnSpPr/>
          <p:nvPr/>
        </p:nvCxnSpPr>
        <p:spPr bwMode="auto">
          <a:xfrm>
            <a:off x="6000760" y="107154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椭圆 14"/>
          <p:cNvSpPr/>
          <p:nvPr/>
        </p:nvSpPr>
        <p:spPr bwMode="auto">
          <a:xfrm>
            <a:off x="3428992" y="78579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2</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17" name="TextBox 16"/>
          <p:cNvSpPr txBox="1"/>
          <p:nvPr/>
        </p:nvSpPr>
        <p:spPr>
          <a:xfrm>
            <a:off x="3857620" y="428604"/>
            <a:ext cx="642942" cy="523220"/>
          </a:xfrm>
          <a:prstGeom prst="rect">
            <a:avLst/>
          </a:prstGeom>
          <a:noFill/>
        </p:spPr>
        <p:txBody>
          <a:bodyPr wrap="square" rtlCol="0">
            <a:spAutoFit/>
          </a:bodyPr>
          <a:lstStyle/>
          <a:p>
            <a:r>
              <a:rPr lang="en-US" altLang="zh-CN" sz="2800" b="0" i="0" u="none" dirty="0" smtClean="0"/>
              <a:t> r2</a:t>
            </a:r>
            <a:endParaRPr lang="zh-CN" altLang="en-US" sz="2800" b="0" i="0" u="none" dirty="0"/>
          </a:p>
        </p:txBody>
      </p:sp>
      <p:cxnSp>
        <p:nvCxnSpPr>
          <p:cNvPr id="18" name="直接箭头连接符 17"/>
          <p:cNvCxnSpPr/>
          <p:nvPr/>
        </p:nvCxnSpPr>
        <p:spPr bwMode="auto">
          <a:xfrm>
            <a:off x="3857620" y="1071546"/>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椭圆 18"/>
          <p:cNvSpPr/>
          <p:nvPr/>
        </p:nvSpPr>
        <p:spPr bwMode="auto">
          <a:xfrm>
            <a:off x="2357422" y="219140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20" name="椭圆 19"/>
          <p:cNvSpPr/>
          <p:nvPr/>
        </p:nvSpPr>
        <p:spPr bwMode="auto">
          <a:xfrm>
            <a:off x="4286248" y="226283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2</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21" name="TextBox 20"/>
          <p:cNvSpPr txBox="1"/>
          <p:nvPr/>
        </p:nvSpPr>
        <p:spPr>
          <a:xfrm>
            <a:off x="3214678" y="1905648"/>
            <a:ext cx="571504" cy="523220"/>
          </a:xfrm>
          <a:prstGeom prst="rect">
            <a:avLst/>
          </a:prstGeom>
          <a:noFill/>
        </p:spPr>
        <p:txBody>
          <a:bodyPr wrap="square" rtlCol="0">
            <a:spAutoFit/>
          </a:bodyPr>
          <a:lstStyle/>
          <a:p>
            <a:r>
              <a:rPr lang="en-US" altLang="zh-CN" sz="2800" b="0" i="0" u="none" dirty="0" smtClean="0"/>
              <a:t>r1</a:t>
            </a:r>
            <a:endParaRPr lang="zh-CN" altLang="en-US" sz="2800" b="0" i="0" u="none" dirty="0"/>
          </a:p>
        </p:txBody>
      </p:sp>
      <p:cxnSp>
        <p:nvCxnSpPr>
          <p:cNvPr id="24" name="形状 23"/>
          <p:cNvCxnSpPr>
            <a:stCxn id="19" idx="0"/>
          </p:cNvCxnSpPr>
          <p:nvPr/>
        </p:nvCxnSpPr>
        <p:spPr bwMode="auto">
          <a:xfrm rot="16200000" flipH="1">
            <a:off x="3482568" y="1316287"/>
            <a:ext cx="71442" cy="1821669"/>
          </a:xfrm>
          <a:prstGeom prst="curvedConnector4">
            <a:avLst>
              <a:gd name="adj1" fmla="val -319980"/>
              <a:gd name="adj2" fmla="val 94310"/>
            </a:avLst>
          </a:prstGeom>
          <a:solidFill>
            <a:schemeClr val="accent1"/>
          </a:solidFill>
          <a:ln w="9525" cap="flat" cmpd="sng" algn="ctr">
            <a:solidFill>
              <a:schemeClr val="tx1"/>
            </a:solidFill>
            <a:prstDash val="solid"/>
            <a:round/>
            <a:headEnd type="none" w="med" len="med"/>
            <a:tailEnd type="arrow"/>
          </a:ln>
          <a:effectLst/>
        </p:spPr>
      </p:cxnSp>
      <p:cxnSp>
        <p:nvCxnSpPr>
          <p:cNvPr id="32" name="形状 31"/>
          <p:cNvCxnSpPr>
            <a:stCxn id="19" idx="4"/>
            <a:endCxn id="20" idx="3"/>
          </p:cNvCxnSpPr>
          <p:nvPr/>
        </p:nvCxnSpPr>
        <p:spPr bwMode="auto">
          <a:xfrm rot="5400000" flipH="1" flipV="1">
            <a:off x="3477339" y="1880763"/>
            <a:ext cx="12257" cy="1752026"/>
          </a:xfrm>
          <a:prstGeom prst="curvedConnector3">
            <a:avLst>
              <a:gd name="adj1" fmla="val -2447891"/>
            </a:avLst>
          </a:prstGeom>
          <a:solidFill>
            <a:schemeClr val="accent1"/>
          </a:solidFill>
          <a:ln w="9525" cap="flat" cmpd="sng" algn="ctr">
            <a:solidFill>
              <a:schemeClr val="tx1"/>
            </a:solidFill>
            <a:prstDash val="solid"/>
            <a:round/>
            <a:headEnd type="none" w="med" len="med"/>
            <a:tailEnd type="arrow"/>
          </a:ln>
          <a:effectLst/>
        </p:spPr>
      </p:cxnSp>
      <p:sp>
        <p:nvSpPr>
          <p:cNvPr id="34" name="TextBox 33"/>
          <p:cNvSpPr txBox="1"/>
          <p:nvPr/>
        </p:nvSpPr>
        <p:spPr>
          <a:xfrm>
            <a:off x="3214678" y="2977218"/>
            <a:ext cx="714380" cy="523220"/>
          </a:xfrm>
          <a:prstGeom prst="rect">
            <a:avLst/>
          </a:prstGeom>
          <a:noFill/>
        </p:spPr>
        <p:txBody>
          <a:bodyPr wrap="square" rtlCol="0">
            <a:spAutoFit/>
          </a:bodyPr>
          <a:lstStyle/>
          <a:p>
            <a:r>
              <a:rPr lang="en-US" altLang="zh-CN" sz="2800" b="0" i="0" u="none" dirty="0" smtClean="0"/>
              <a:t>r2</a:t>
            </a:r>
            <a:endParaRPr lang="zh-CN" altLang="en-US" sz="2800" b="0" i="0" u="none" dirty="0"/>
          </a:p>
        </p:txBody>
      </p:sp>
      <p:sp>
        <p:nvSpPr>
          <p:cNvPr id="56" name="椭圆 55"/>
          <p:cNvSpPr/>
          <p:nvPr/>
        </p:nvSpPr>
        <p:spPr bwMode="auto">
          <a:xfrm>
            <a:off x="5429256" y="240571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57" name="椭圆 56"/>
          <p:cNvSpPr/>
          <p:nvPr/>
        </p:nvSpPr>
        <p:spPr bwMode="auto">
          <a:xfrm>
            <a:off x="7358082" y="2405714"/>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2</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58" name="TextBox 57"/>
          <p:cNvSpPr txBox="1"/>
          <p:nvPr/>
        </p:nvSpPr>
        <p:spPr>
          <a:xfrm>
            <a:off x="6286512" y="2119962"/>
            <a:ext cx="1357322" cy="523220"/>
          </a:xfrm>
          <a:prstGeom prst="rect">
            <a:avLst/>
          </a:prstGeom>
          <a:noFill/>
        </p:spPr>
        <p:txBody>
          <a:bodyPr wrap="square" rtlCol="0">
            <a:spAutoFit/>
          </a:bodyPr>
          <a:lstStyle/>
          <a:p>
            <a:r>
              <a:rPr lang="en-US" altLang="zh-CN" sz="2800" b="0" i="0" u="none" dirty="0" smtClean="0"/>
              <a:t>r1|r2</a:t>
            </a:r>
            <a:endParaRPr lang="zh-CN" altLang="en-US" sz="2800" b="0" i="0" u="none" dirty="0"/>
          </a:p>
        </p:txBody>
      </p:sp>
      <p:cxnSp>
        <p:nvCxnSpPr>
          <p:cNvPr id="59" name="直接箭头连接符 58"/>
          <p:cNvCxnSpPr/>
          <p:nvPr/>
        </p:nvCxnSpPr>
        <p:spPr bwMode="auto">
          <a:xfrm>
            <a:off x="5929322" y="2691466"/>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椭圆 60"/>
          <p:cNvSpPr/>
          <p:nvPr/>
        </p:nvSpPr>
        <p:spPr bwMode="auto">
          <a:xfrm>
            <a:off x="2214546"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62" name="椭圆 61"/>
          <p:cNvSpPr/>
          <p:nvPr/>
        </p:nvSpPr>
        <p:spPr bwMode="auto">
          <a:xfrm>
            <a:off x="4429124"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3</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63" name="直接箭头连接符 62"/>
          <p:cNvCxnSpPr>
            <a:stCxn id="61" idx="6"/>
            <a:endCxn id="68" idx="2"/>
          </p:cNvCxnSpPr>
          <p:nvPr/>
        </p:nvCxnSpPr>
        <p:spPr bwMode="auto">
          <a:xfrm>
            <a:off x="2714612" y="450057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4" name="椭圆 63"/>
          <p:cNvSpPr/>
          <p:nvPr/>
        </p:nvSpPr>
        <p:spPr bwMode="auto">
          <a:xfrm>
            <a:off x="5429256"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65" name="椭圆 64"/>
          <p:cNvSpPr/>
          <p:nvPr/>
        </p:nvSpPr>
        <p:spPr bwMode="auto">
          <a:xfrm>
            <a:off x="7358082"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3</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66" name="TextBox 65"/>
          <p:cNvSpPr txBox="1"/>
          <p:nvPr/>
        </p:nvSpPr>
        <p:spPr>
          <a:xfrm>
            <a:off x="6000760" y="3929066"/>
            <a:ext cx="1643074" cy="523220"/>
          </a:xfrm>
          <a:prstGeom prst="rect">
            <a:avLst/>
          </a:prstGeom>
          <a:noFill/>
        </p:spPr>
        <p:txBody>
          <a:bodyPr wrap="square" rtlCol="0">
            <a:spAutoFit/>
          </a:bodyPr>
          <a:lstStyle/>
          <a:p>
            <a:r>
              <a:rPr lang="en-US" altLang="zh-CN" sz="2800" b="0" i="0" u="none" dirty="0" smtClean="0"/>
              <a:t>r1r2*r3</a:t>
            </a:r>
            <a:endParaRPr lang="zh-CN" altLang="en-US" sz="2800" b="0" i="0" u="none" dirty="0"/>
          </a:p>
        </p:txBody>
      </p:sp>
      <p:cxnSp>
        <p:nvCxnSpPr>
          <p:cNvPr id="67" name="直接箭头连接符 66"/>
          <p:cNvCxnSpPr/>
          <p:nvPr/>
        </p:nvCxnSpPr>
        <p:spPr bwMode="auto">
          <a:xfrm>
            <a:off x="5929322" y="4500570"/>
            <a:ext cx="142876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椭圆 67"/>
          <p:cNvSpPr/>
          <p:nvPr/>
        </p:nvSpPr>
        <p:spPr bwMode="auto">
          <a:xfrm>
            <a:off x="3357554" y="421481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2</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69" name="直接箭头连接符 68"/>
          <p:cNvCxnSpPr/>
          <p:nvPr/>
        </p:nvCxnSpPr>
        <p:spPr bwMode="auto">
          <a:xfrm>
            <a:off x="3786182" y="4500570"/>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TextBox 69"/>
          <p:cNvSpPr txBox="1"/>
          <p:nvPr/>
        </p:nvSpPr>
        <p:spPr>
          <a:xfrm>
            <a:off x="2714612" y="3929066"/>
            <a:ext cx="642942" cy="523220"/>
          </a:xfrm>
          <a:prstGeom prst="rect">
            <a:avLst/>
          </a:prstGeom>
          <a:noFill/>
        </p:spPr>
        <p:txBody>
          <a:bodyPr wrap="square" rtlCol="0">
            <a:spAutoFit/>
          </a:bodyPr>
          <a:lstStyle/>
          <a:p>
            <a:r>
              <a:rPr lang="en-US" altLang="zh-CN" sz="2800" b="0" i="0" u="none" dirty="0" smtClean="0"/>
              <a:t>r1  </a:t>
            </a:r>
            <a:endParaRPr lang="zh-CN" altLang="en-US" sz="2800" b="0" i="0" u="none" dirty="0"/>
          </a:p>
        </p:txBody>
      </p:sp>
      <p:sp>
        <p:nvSpPr>
          <p:cNvPr id="71" name="TextBox 70"/>
          <p:cNvSpPr txBox="1"/>
          <p:nvPr/>
        </p:nvSpPr>
        <p:spPr>
          <a:xfrm>
            <a:off x="3857620" y="3929066"/>
            <a:ext cx="642942" cy="523220"/>
          </a:xfrm>
          <a:prstGeom prst="rect">
            <a:avLst/>
          </a:prstGeom>
          <a:noFill/>
        </p:spPr>
        <p:txBody>
          <a:bodyPr wrap="square" rtlCol="0">
            <a:spAutoFit/>
          </a:bodyPr>
          <a:lstStyle/>
          <a:p>
            <a:r>
              <a:rPr lang="en-US" altLang="zh-CN" sz="2800" b="0" i="0" u="none" dirty="0" smtClean="0"/>
              <a:t> r3</a:t>
            </a:r>
            <a:endParaRPr lang="zh-CN" altLang="en-US" sz="2800" b="0" i="0" u="none" dirty="0"/>
          </a:p>
        </p:txBody>
      </p:sp>
      <p:cxnSp>
        <p:nvCxnSpPr>
          <p:cNvPr id="72" name="形状 71"/>
          <p:cNvCxnSpPr>
            <a:stCxn id="68" idx="7"/>
          </p:cNvCxnSpPr>
          <p:nvPr/>
        </p:nvCxnSpPr>
        <p:spPr bwMode="auto">
          <a:xfrm rot="16200000" flipV="1">
            <a:off x="3605795" y="4119920"/>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88" name="TextBox 87"/>
          <p:cNvSpPr txBox="1"/>
          <p:nvPr/>
        </p:nvSpPr>
        <p:spPr>
          <a:xfrm>
            <a:off x="3357554" y="3643314"/>
            <a:ext cx="642942" cy="523220"/>
          </a:xfrm>
          <a:prstGeom prst="rect">
            <a:avLst/>
          </a:prstGeom>
          <a:noFill/>
        </p:spPr>
        <p:txBody>
          <a:bodyPr wrap="square" rtlCol="0">
            <a:spAutoFit/>
          </a:bodyPr>
          <a:lstStyle/>
          <a:p>
            <a:r>
              <a:rPr lang="en-US" altLang="zh-CN" sz="2800" b="0" i="0" u="none" dirty="0" smtClean="0"/>
              <a:t> r2</a:t>
            </a:r>
            <a:endParaRPr lang="zh-CN" altLang="en-US" sz="2800" b="0" i="0" u="none" dirty="0"/>
          </a:p>
        </p:txBody>
      </p:sp>
      <p:sp>
        <p:nvSpPr>
          <p:cNvPr id="89" name="TextBox 88"/>
          <p:cNvSpPr txBox="1"/>
          <p:nvPr/>
        </p:nvSpPr>
        <p:spPr>
          <a:xfrm>
            <a:off x="1142976" y="5357826"/>
            <a:ext cx="7643866" cy="584775"/>
          </a:xfrm>
          <a:prstGeom prst="rect">
            <a:avLst/>
          </a:prstGeom>
          <a:noFill/>
        </p:spPr>
        <p:txBody>
          <a:bodyPr wrap="square" rtlCol="0">
            <a:spAutoFit/>
          </a:bodyPr>
          <a:lstStyle/>
          <a:p>
            <a:r>
              <a:rPr lang="en-US" altLang="zh-CN" b="0" i="0" u="none" dirty="0" smtClean="0"/>
              <a:t>x</a:t>
            </a:r>
            <a:r>
              <a:rPr lang="zh-CN" altLang="en-US" b="0" i="0" u="none" dirty="0" smtClean="0"/>
              <a:t>和</a:t>
            </a:r>
            <a:r>
              <a:rPr lang="en-US" altLang="zh-CN" b="0" i="0" u="none" dirty="0" smtClean="0"/>
              <a:t>y</a:t>
            </a:r>
            <a:r>
              <a:rPr lang="zh-CN" altLang="en-US" b="0" i="0" u="none" dirty="0" smtClean="0"/>
              <a:t>结点间弧上的标记则为所求的正规式</a:t>
            </a:r>
            <a:endParaRPr lang="zh-CN" altLang="en-US" b="0" i="0" u="none" dirty="0"/>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3.10  </a:t>
            </a:r>
            <a:r>
              <a:rPr lang="zh-CN" altLang="en-US" dirty="0" smtClean="0"/>
              <a:t>第三版</a:t>
            </a:r>
            <a:r>
              <a:rPr lang="en-US" altLang="zh-CN" dirty="0" smtClean="0"/>
              <a:t>p54</a:t>
            </a:r>
            <a:endParaRPr lang="zh-CN" altLang="en-US" dirty="0"/>
          </a:p>
        </p:txBody>
      </p:sp>
      <p:sp>
        <p:nvSpPr>
          <p:cNvPr id="4" name="椭圆 3"/>
          <p:cNvSpPr/>
          <p:nvPr/>
        </p:nvSpPr>
        <p:spPr bwMode="auto">
          <a:xfrm>
            <a:off x="2071670" y="357187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x</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5" name="椭圆 4"/>
          <p:cNvSpPr/>
          <p:nvPr/>
        </p:nvSpPr>
        <p:spPr bwMode="auto">
          <a:xfrm>
            <a:off x="4071934" y="271462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3</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6" name="直接箭头连接符 5"/>
          <p:cNvCxnSpPr>
            <a:stCxn id="4" idx="6"/>
            <a:endCxn id="7" idx="2"/>
          </p:cNvCxnSpPr>
          <p:nvPr/>
        </p:nvCxnSpPr>
        <p:spPr bwMode="auto">
          <a:xfrm>
            <a:off x="2571736" y="3857628"/>
            <a:ext cx="642942"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 name="椭圆 6"/>
          <p:cNvSpPr/>
          <p:nvPr/>
        </p:nvSpPr>
        <p:spPr bwMode="auto">
          <a:xfrm>
            <a:off x="3214678" y="357187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0</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8" name="直接箭头连接符 7"/>
          <p:cNvCxnSpPr>
            <a:endCxn id="5" idx="3"/>
          </p:cNvCxnSpPr>
          <p:nvPr/>
        </p:nvCxnSpPr>
        <p:spPr bwMode="auto">
          <a:xfrm flipV="1">
            <a:off x="3643306" y="3202429"/>
            <a:ext cx="501861" cy="4408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2714612" y="3405846"/>
            <a:ext cx="642942" cy="523220"/>
          </a:xfrm>
          <a:prstGeom prst="rect">
            <a:avLst/>
          </a:prstGeom>
          <a:noFill/>
        </p:spPr>
        <p:txBody>
          <a:bodyPr wrap="square" rtlCol="0">
            <a:spAutoFit/>
          </a:bodyPr>
          <a:lstStyle/>
          <a:p>
            <a:r>
              <a:rPr lang="zh-CN" altLang="en-US" sz="2800" i="0" u="none" dirty="0" smtClean="0">
                <a:latin typeface="STXinwei" panose="02010800040101010101" pitchFamily="2" charset="-122"/>
                <a:ea typeface="STXinwei" panose="02010800040101010101" pitchFamily="2" charset="-122"/>
                <a:sym typeface="Symbol" panose="05050102010706020507" pitchFamily="18" charset="2"/>
              </a:rPr>
              <a:t></a:t>
            </a:r>
            <a:r>
              <a:rPr lang="en-US" altLang="zh-CN" sz="2800" b="0" i="0" u="none" dirty="0" smtClean="0"/>
              <a:t>  </a:t>
            </a:r>
            <a:endParaRPr lang="zh-CN" altLang="en-US" sz="2800" b="0" i="0" u="none" dirty="0"/>
          </a:p>
        </p:txBody>
      </p:sp>
      <p:sp>
        <p:nvSpPr>
          <p:cNvPr id="10" name="TextBox 9"/>
          <p:cNvSpPr txBox="1"/>
          <p:nvPr/>
        </p:nvSpPr>
        <p:spPr>
          <a:xfrm>
            <a:off x="3714744" y="3286124"/>
            <a:ext cx="642942" cy="523220"/>
          </a:xfrm>
          <a:prstGeom prst="rect">
            <a:avLst/>
          </a:prstGeom>
          <a:noFill/>
        </p:spPr>
        <p:txBody>
          <a:bodyPr wrap="square" rtlCol="0">
            <a:spAutoFit/>
          </a:bodyPr>
          <a:lstStyle/>
          <a:p>
            <a:r>
              <a:rPr lang="en-US" altLang="zh-CN" sz="2800" b="0" i="0" u="none" dirty="0" smtClean="0"/>
              <a:t> a</a:t>
            </a:r>
            <a:endParaRPr lang="zh-CN" altLang="en-US" sz="2800" b="0" i="0" u="none" dirty="0"/>
          </a:p>
        </p:txBody>
      </p:sp>
      <p:cxnSp>
        <p:nvCxnSpPr>
          <p:cNvPr id="11" name="形状 10"/>
          <p:cNvCxnSpPr>
            <a:stCxn id="7" idx="7"/>
          </p:cNvCxnSpPr>
          <p:nvPr/>
        </p:nvCxnSpPr>
        <p:spPr bwMode="auto">
          <a:xfrm rot="16200000" flipV="1">
            <a:off x="3462919" y="3476978"/>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12" name="TextBox 11"/>
          <p:cNvSpPr txBox="1"/>
          <p:nvPr/>
        </p:nvSpPr>
        <p:spPr>
          <a:xfrm>
            <a:off x="2928926" y="2643182"/>
            <a:ext cx="857256" cy="523220"/>
          </a:xfrm>
          <a:prstGeom prst="rect">
            <a:avLst/>
          </a:prstGeom>
          <a:noFill/>
        </p:spPr>
        <p:txBody>
          <a:bodyPr wrap="square" rtlCol="0">
            <a:spAutoFit/>
          </a:bodyPr>
          <a:lstStyle/>
          <a:p>
            <a:r>
              <a:rPr lang="en-US" altLang="zh-CN" sz="2800" b="0" i="0" u="none" dirty="0" smtClean="0"/>
              <a:t> a, b</a:t>
            </a:r>
            <a:endParaRPr lang="zh-CN" altLang="en-US" sz="2800" b="0" i="0" u="none" dirty="0"/>
          </a:p>
        </p:txBody>
      </p:sp>
      <p:sp>
        <p:nvSpPr>
          <p:cNvPr id="13" name="椭圆 12"/>
          <p:cNvSpPr/>
          <p:nvPr/>
        </p:nvSpPr>
        <p:spPr bwMode="auto">
          <a:xfrm>
            <a:off x="4071934" y="428625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1</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16" name="椭圆 15"/>
          <p:cNvSpPr/>
          <p:nvPr/>
        </p:nvSpPr>
        <p:spPr bwMode="auto">
          <a:xfrm>
            <a:off x="5143504" y="4286256"/>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2</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17" name="直接箭头连接符 16"/>
          <p:cNvCxnSpPr/>
          <p:nvPr/>
        </p:nvCxnSpPr>
        <p:spPr bwMode="auto">
          <a:xfrm>
            <a:off x="3641511" y="4071942"/>
            <a:ext cx="573299" cy="29800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8" name="TextBox 17"/>
          <p:cNvSpPr txBox="1"/>
          <p:nvPr/>
        </p:nvSpPr>
        <p:spPr>
          <a:xfrm>
            <a:off x="3571868" y="4143380"/>
            <a:ext cx="642942" cy="523220"/>
          </a:xfrm>
          <a:prstGeom prst="rect">
            <a:avLst/>
          </a:prstGeom>
          <a:noFill/>
        </p:spPr>
        <p:txBody>
          <a:bodyPr wrap="square" rtlCol="0">
            <a:spAutoFit/>
          </a:bodyPr>
          <a:lstStyle/>
          <a:p>
            <a:r>
              <a:rPr lang="en-US" altLang="zh-CN" sz="2800" b="0" i="0" u="none" dirty="0" smtClean="0"/>
              <a:t>b  </a:t>
            </a:r>
            <a:endParaRPr lang="zh-CN" altLang="en-US" sz="2800" b="0" i="0" u="none" dirty="0"/>
          </a:p>
        </p:txBody>
      </p:sp>
      <p:sp>
        <p:nvSpPr>
          <p:cNvPr id="19" name="TextBox 18"/>
          <p:cNvSpPr txBox="1"/>
          <p:nvPr/>
        </p:nvSpPr>
        <p:spPr>
          <a:xfrm>
            <a:off x="4643438" y="2643182"/>
            <a:ext cx="642942" cy="523220"/>
          </a:xfrm>
          <a:prstGeom prst="rect">
            <a:avLst/>
          </a:prstGeom>
          <a:noFill/>
        </p:spPr>
        <p:txBody>
          <a:bodyPr wrap="square" rtlCol="0">
            <a:spAutoFit/>
          </a:bodyPr>
          <a:lstStyle/>
          <a:p>
            <a:r>
              <a:rPr lang="en-US" altLang="zh-CN" sz="2800" b="0" i="0" u="none" dirty="0" smtClean="0"/>
              <a:t>a</a:t>
            </a:r>
            <a:endParaRPr lang="zh-CN" altLang="en-US" sz="2800" b="0" i="0" u="none" dirty="0"/>
          </a:p>
        </p:txBody>
      </p:sp>
      <p:cxnSp>
        <p:nvCxnSpPr>
          <p:cNvPr id="20" name="形状 19"/>
          <p:cNvCxnSpPr>
            <a:stCxn id="16" idx="7"/>
          </p:cNvCxnSpPr>
          <p:nvPr/>
        </p:nvCxnSpPr>
        <p:spPr bwMode="auto">
          <a:xfrm rot="16200000" flipV="1">
            <a:off x="5391745" y="4191358"/>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sp>
        <p:nvSpPr>
          <p:cNvPr id="21" name="TextBox 20"/>
          <p:cNvSpPr txBox="1"/>
          <p:nvPr/>
        </p:nvSpPr>
        <p:spPr>
          <a:xfrm>
            <a:off x="4929190" y="3500438"/>
            <a:ext cx="785818" cy="523220"/>
          </a:xfrm>
          <a:prstGeom prst="rect">
            <a:avLst/>
          </a:prstGeom>
          <a:noFill/>
        </p:spPr>
        <p:txBody>
          <a:bodyPr wrap="square" rtlCol="0">
            <a:spAutoFit/>
          </a:bodyPr>
          <a:lstStyle/>
          <a:p>
            <a:r>
              <a:rPr lang="en-US" altLang="zh-CN" sz="2800" b="0" i="0" u="none" dirty="0" smtClean="0"/>
              <a:t> a, b</a:t>
            </a:r>
            <a:endParaRPr lang="zh-CN" altLang="en-US" sz="2800" b="0" i="0" u="none" dirty="0"/>
          </a:p>
        </p:txBody>
      </p:sp>
      <p:sp>
        <p:nvSpPr>
          <p:cNvPr id="26" name="椭圆 25"/>
          <p:cNvSpPr/>
          <p:nvPr/>
        </p:nvSpPr>
        <p:spPr bwMode="auto">
          <a:xfrm>
            <a:off x="6429388" y="3429000"/>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y</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27" name="椭圆 26"/>
          <p:cNvSpPr/>
          <p:nvPr/>
        </p:nvSpPr>
        <p:spPr bwMode="auto">
          <a:xfrm>
            <a:off x="5143504" y="2786058"/>
            <a:ext cx="500066" cy="571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rPr>
              <a:t>4</a:t>
            </a: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cxnSp>
        <p:nvCxnSpPr>
          <p:cNvPr id="28" name="形状 27"/>
          <p:cNvCxnSpPr/>
          <p:nvPr/>
        </p:nvCxnSpPr>
        <p:spPr bwMode="auto">
          <a:xfrm rot="16200000" flipV="1">
            <a:off x="5392741" y="2678109"/>
            <a:ext cx="1588" cy="357185"/>
          </a:xfrm>
          <a:prstGeom prst="curvedConnector4">
            <a:avLst>
              <a:gd name="adj1" fmla="val 27861847"/>
              <a:gd name="adj2" fmla="val 106482"/>
            </a:avLst>
          </a:prstGeom>
          <a:solidFill>
            <a:schemeClr val="accent1"/>
          </a:solidFill>
          <a:ln w="9525" cap="flat" cmpd="sng" algn="ctr">
            <a:solidFill>
              <a:schemeClr val="tx1"/>
            </a:solidFill>
            <a:prstDash val="solid"/>
            <a:round/>
            <a:headEnd type="none" w="med" len="med"/>
            <a:tailEnd type="arrow"/>
          </a:ln>
          <a:effectLst/>
        </p:spPr>
      </p:cxnSp>
      <p:cxnSp>
        <p:nvCxnSpPr>
          <p:cNvPr id="30" name="直接箭头连接符 29"/>
          <p:cNvCxnSpPr>
            <a:stCxn id="13" idx="6"/>
            <a:endCxn id="16" idx="2"/>
          </p:cNvCxnSpPr>
          <p:nvPr/>
        </p:nvCxnSpPr>
        <p:spPr bwMode="auto">
          <a:xfrm>
            <a:off x="4572000" y="4572008"/>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直接箭头连接符 30"/>
          <p:cNvCxnSpPr/>
          <p:nvPr/>
        </p:nvCxnSpPr>
        <p:spPr bwMode="auto">
          <a:xfrm>
            <a:off x="4572000" y="3071810"/>
            <a:ext cx="571504"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2" name="直接箭头连接符 31"/>
          <p:cNvCxnSpPr>
            <a:endCxn id="26" idx="1"/>
          </p:cNvCxnSpPr>
          <p:nvPr/>
        </p:nvCxnSpPr>
        <p:spPr bwMode="auto">
          <a:xfrm>
            <a:off x="5643570" y="3143248"/>
            <a:ext cx="859051" cy="3694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直接箭头连接符 33"/>
          <p:cNvCxnSpPr>
            <a:endCxn id="26" idx="3"/>
          </p:cNvCxnSpPr>
          <p:nvPr/>
        </p:nvCxnSpPr>
        <p:spPr bwMode="auto">
          <a:xfrm flipV="1">
            <a:off x="5643570" y="3916809"/>
            <a:ext cx="859051" cy="65519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椭圆 35"/>
          <p:cNvSpPr/>
          <p:nvPr/>
        </p:nvSpPr>
        <p:spPr bwMode="auto">
          <a:xfrm>
            <a:off x="6500826" y="3500438"/>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37" name="椭圆 36"/>
          <p:cNvSpPr/>
          <p:nvPr/>
        </p:nvSpPr>
        <p:spPr bwMode="auto">
          <a:xfrm>
            <a:off x="5214942" y="4367218"/>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38" name="椭圆 37"/>
          <p:cNvSpPr/>
          <p:nvPr/>
        </p:nvSpPr>
        <p:spPr bwMode="auto">
          <a:xfrm>
            <a:off x="5214942" y="2857496"/>
            <a:ext cx="347666" cy="4191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2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endParaRPr>
          </a:p>
        </p:txBody>
      </p:sp>
      <p:sp>
        <p:nvSpPr>
          <p:cNvPr id="39" name="TextBox 38"/>
          <p:cNvSpPr txBox="1"/>
          <p:nvPr/>
        </p:nvSpPr>
        <p:spPr>
          <a:xfrm>
            <a:off x="4643438" y="4143380"/>
            <a:ext cx="642942" cy="523220"/>
          </a:xfrm>
          <a:prstGeom prst="rect">
            <a:avLst/>
          </a:prstGeom>
          <a:noFill/>
        </p:spPr>
        <p:txBody>
          <a:bodyPr wrap="square" rtlCol="0">
            <a:spAutoFit/>
          </a:bodyPr>
          <a:lstStyle/>
          <a:p>
            <a:r>
              <a:rPr lang="en-US" altLang="zh-CN" sz="2800" b="0" i="0" u="none" dirty="0" smtClean="0"/>
              <a:t>b  </a:t>
            </a:r>
            <a:endParaRPr lang="zh-CN" altLang="en-US" sz="2800" b="0" i="0" u="none" dirty="0"/>
          </a:p>
        </p:txBody>
      </p:sp>
      <p:sp>
        <p:nvSpPr>
          <p:cNvPr id="40" name="TextBox 39"/>
          <p:cNvSpPr txBox="1"/>
          <p:nvPr/>
        </p:nvSpPr>
        <p:spPr>
          <a:xfrm>
            <a:off x="5786446" y="3857628"/>
            <a:ext cx="642942" cy="523220"/>
          </a:xfrm>
          <a:prstGeom prst="rect">
            <a:avLst/>
          </a:prstGeom>
          <a:noFill/>
        </p:spPr>
        <p:txBody>
          <a:bodyPr wrap="square" rtlCol="0">
            <a:spAutoFit/>
          </a:bodyPr>
          <a:lstStyle/>
          <a:p>
            <a:r>
              <a:rPr lang="zh-CN" altLang="en-US" sz="2800" b="0" i="0" u="none" dirty="0" smtClean="0">
                <a:latin typeface="STXinwei" panose="02010800040101010101" pitchFamily="2" charset="-122"/>
                <a:ea typeface="STXinwei" panose="02010800040101010101" pitchFamily="2" charset="-122"/>
                <a:sym typeface="Symbol" panose="05050102010706020507" pitchFamily="18" charset="2"/>
              </a:rPr>
              <a:t></a:t>
            </a:r>
            <a:r>
              <a:rPr lang="en-US" altLang="zh-CN" sz="2800" b="0" i="0" u="none" dirty="0" smtClean="0"/>
              <a:t>  </a:t>
            </a:r>
            <a:endParaRPr lang="zh-CN" altLang="en-US" sz="2800" b="0" i="0" u="none" dirty="0"/>
          </a:p>
        </p:txBody>
      </p:sp>
      <p:sp>
        <p:nvSpPr>
          <p:cNvPr id="41" name="TextBox 40"/>
          <p:cNvSpPr txBox="1"/>
          <p:nvPr/>
        </p:nvSpPr>
        <p:spPr>
          <a:xfrm>
            <a:off x="5786446" y="2857496"/>
            <a:ext cx="642942" cy="523220"/>
          </a:xfrm>
          <a:prstGeom prst="rect">
            <a:avLst/>
          </a:prstGeom>
          <a:noFill/>
        </p:spPr>
        <p:txBody>
          <a:bodyPr wrap="square" rtlCol="0">
            <a:spAutoFit/>
          </a:bodyPr>
          <a:lstStyle/>
          <a:p>
            <a:r>
              <a:rPr lang="zh-CN" altLang="en-US" sz="2800" b="0" i="0" u="none" dirty="0" smtClean="0">
                <a:latin typeface="STXinwei" panose="02010800040101010101" pitchFamily="2" charset="-122"/>
                <a:ea typeface="STXinwei" panose="02010800040101010101" pitchFamily="2" charset="-122"/>
                <a:sym typeface="Symbol" panose="05050102010706020507" pitchFamily="18" charset="2"/>
              </a:rPr>
              <a:t></a:t>
            </a:r>
            <a:r>
              <a:rPr lang="en-US" altLang="zh-CN" sz="2800" b="0" i="0" u="none" dirty="0" smtClean="0"/>
              <a:t>  </a:t>
            </a:r>
            <a:endParaRPr lang="zh-CN" altLang="en-US" sz="2800" b="0" i="0" u="none" dirty="0"/>
          </a:p>
        </p:txBody>
      </p:sp>
      <p:sp>
        <p:nvSpPr>
          <p:cNvPr id="42" name="TextBox 41"/>
          <p:cNvSpPr txBox="1"/>
          <p:nvPr/>
        </p:nvSpPr>
        <p:spPr>
          <a:xfrm>
            <a:off x="5072066" y="1928802"/>
            <a:ext cx="857256" cy="523220"/>
          </a:xfrm>
          <a:prstGeom prst="rect">
            <a:avLst/>
          </a:prstGeom>
          <a:noFill/>
        </p:spPr>
        <p:txBody>
          <a:bodyPr wrap="square" rtlCol="0">
            <a:spAutoFit/>
          </a:bodyPr>
          <a:lstStyle/>
          <a:p>
            <a:r>
              <a:rPr lang="en-US" altLang="zh-CN" sz="2800" b="0" i="0" u="none" dirty="0" smtClean="0"/>
              <a:t>a, b  </a:t>
            </a:r>
            <a:endParaRPr lang="zh-CN" altLang="en-US" sz="2800" b="0" i="0" u="none" dirty="0"/>
          </a:p>
        </p:txBody>
      </p:sp>
      <p:sp>
        <p:nvSpPr>
          <p:cNvPr id="43" name="TextBox 42"/>
          <p:cNvSpPr txBox="1"/>
          <p:nvPr/>
        </p:nvSpPr>
        <p:spPr>
          <a:xfrm>
            <a:off x="1214414" y="1928802"/>
            <a:ext cx="1428760" cy="584775"/>
          </a:xfrm>
          <a:prstGeom prst="rect">
            <a:avLst/>
          </a:prstGeom>
          <a:noFill/>
        </p:spPr>
        <p:txBody>
          <a:bodyPr wrap="square" rtlCol="0">
            <a:spAutoFit/>
          </a:bodyPr>
          <a:lstStyle/>
          <a:p>
            <a:r>
              <a:rPr lang="en-US" altLang="zh-CN" i="0" u="none" dirty="0" smtClean="0"/>
              <a:t>NFA</a:t>
            </a:r>
            <a:endParaRPr lang="zh-CN" altLang="en-US" i="0" u="none" dirty="0"/>
          </a:p>
        </p:txBody>
      </p:sp>
      <p:sp>
        <p:nvSpPr>
          <p:cNvPr id="44" name="TextBox 43"/>
          <p:cNvSpPr txBox="1"/>
          <p:nvPr/>
        </p:nvSpPr>
        <p:spPr>
          <a:xfrm>
            <a:off x="1142976" y="5143512"/>
            <a:ext cx="6286544" cy="584775"/>
          </a:xfrm>
          <a:prstGeom prst="rect">
            <a:avLst/>
          </a:prstGeom>
          <a:noFill/>
        </p:spPr>
        <p:txBody>
          <a:bodyPr wrap="square" rtlCol="0">
            <a:spAutoFit/>
          </a:bodyPr>
          <a:lstStyle/>
          <a:p>
            <a:r>
              <a:rPr lang="zh-CN" altLang="en-US" i="0" u="none" dirty="0" smtClean="0"/>
              <a:t>正规式</a:t>
            </a:r>
            <a:r>
              <a:rPr lang="en-US" altLang="zh-CN" i="0" u="none" dirty="0" smtClean="0"/>
              <a:t>r=(</a:t>
            </a:r>
            <a:r>
              <a:rPr lang="en-US" altLang="zh-CN" i="0" u="none" dirty="0" err="1" smtClean="0"/>
              <a:t>a|b</a:t>
            </a:r>
            <a:r>
              <a:rPr lang="en-US" altLang="zh-CN" i="0" u="none" dirty="0" smtClean="0"/>
              <a:t>)*(</a:t>
            </a:r>
            <a:r>
              <a:rPr lang="en-US" altLang="zh-CN" i="0" u="none" dirty="0" err="1" smtClean="0"/>
              <a:t>aa|bb</a:t>
            </a:r>
            <a:r>
              <a:rPr lang="en-US" altLang="zh-CN" i="0" u="none" dirty="0" smtClean="0"/>
              <a:t>) (</a:t>
            </a:r>
            <a:r>
              <a:rPr lang="en-US" altLang="zh-CN" i="0" u="none" dirty="0" err="1" smtClean="0"/>
              <a:t>a|b</a:t>
            </a:r>
            <a:r>
              <a:rPr lang="en-US" altLang="zh-CN" i="0" u="none" dirty="0" smtClean="0"/>
              <a:t>)*</a:t>
            </a:r>
            <a:endParaRPr lang="zh-CN" altLang="en-US" i="0" u="none" dirty="0"/>
          </a:p>
        </p:txBody>
      </p:sp>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dirty="0" smtClean="0"/>
              <a:t>由正规式 </a:t>
            </a:r>
            <a:r>
              <a:rPr lang="en-US" altLang="zh-CN" dirty="0" smtClean="0"/>
              <a:t>r</a:t>
            </a:r>
            <a:r>
              <a:rPr lang="zh-CN" altLang="en-US" dirty="0" smtClean="0"/>
              <a:t>转换成</a:t>
            </a:r>
            <a:r>
              <a:rPr lang="en-US" altLang="zh-CN" dirty="0" smtClean="0"/>
              <a:t>NFA  M </a:t>
            </a:r>
            <a:endParaRPr lang="zh-CN" altLang="en-US" dirty="0" smtClean="0"/>
          </a:p>
        </p:txBody>
      </p:sp>
      <p:sp>
        <p:nvSpPr>
          <p:cNvPr id="79875" name="Rectangle 3"/>
          <p:cNvSpPr>
            <a:spLocks noGrp="1" noChangeArrowheads="1"/>
          </p:cNvSpPr>
          <p:nvPr>
            <p:ph idx="1"/>
          </p:nvPr>
        </p:nvSpPr>
        <p:spPr/>
        <p:txBody>
          <a:bodyPr/>
          <a:lstStyle/>
          <a:p>
            <a:pPr eaLnBrk="1" hangingPunct="1">
              <a:lnSpc>
                <a:spcPct val="140000"/>
              </a:lnSpc>
              <a:buFont typeface="Monotype Sorts" pitchFamily="2" charset="2"/>
              <a:buNone/>
            </a:pPr>
            <a:r>
              <a:rPr lang="zh-CN" altLang="en-US" dirty="0" smtClean="0">
                <a:solidFill>
                  <a:srgbClr val="FF0000"/>
                </a:solidFill>
              </a:rPr>
              <a:t>   </a:t>
            </a:r>
            <a:r>
              <a:rPr lang="zh-CN" altLang="en-US" dirty="0" smtClean="0">
                <a:solidFill>
                  <a:srgbClr val="FF0000"/>
                </a:solidFill>
                <a:latin typeface="STXinwei" panose="02010800040101010101" pitchFamily="2" charset="-122"/>
                <a:ea typeface="STXinwei" panose="02010800040101010101" pitchFamily="2" charset="-122"/>
              </a:rPr>
              <a:t>从</a:t>
            </a:r>
            <a:r>
              <a:rPr lang="en-US" altLang="zh-CN" dirty="0" smtClean="0">
                <a:solidFill>
                  <a:srgbClr val="FF0000"/>
                </a:solidFill>
                <a:latin typeface="STXinwei" panose="02010800040101010101" pitchFamily="2" charset="-122"/>
                <a:ea typeface="STXinwei" panose="02010800040101010101" pitchFamily="2" charset="-122"/>
                <a:cs typeface="Arial" panose="020B0604020202020204" pitchFamily="34" charset="0"/>
              </a:rPr>
              <a:t>Σ</a:t>
            </a:r>
            <a:r>
              <a:rPr lang="zh-CN" altLang="en-US" dirty="0" smtClean="0">
                <a:solidFill>
                  <a:srgbClr val="FF0000"/>
                </a:solidFill>
                <a:latin typeface="STXinwei" panose="02010800040101010101" pitchFamily="2" charset="-122"/>
                <a:ea typeface="STXinwei" panose="02010800040101010101" pitchFamily="2" charset="-122"/>
              </a:rPr>
              <a:t>上的一个正规式</a:t>
            </a:r>
            <a:r>
              <a:rPr lang="en-US" altLang="zh-CN" dirty="0" smtClean="0">
                <a:solidFill>
                  <a:srgbClr val="FF0000"/>
                </a:solidFill>
                <a:latin typeface="STXinwei" panose="02010800040101010101" pitchFamily="2" charset="-122"/>
                <a:ea typeface="STXinwei" panose="02010800040101010101" pitchFamily="2" charset="-122"/>
              </a:rPr>
              <a:t>R</a:t>
            </a:r>
            <a:r>
              <a:rPr lang="zh-CN" altLang="en-US" dirty="0" smtClean="0">
                <a:solidFill>
                  <a:srgbClr val="FF0000"/>
                </a:solidFill>
                <a:latin typeface="STXinwei" panose="02010800040101010101" pitchFamily="2" charset="-122"/>
                <a:ea typeface="STXinwei" panose="02010800040101010101" pitchFamily="2" charset="-122"/>
              </a:rPr>
              <a:t>构造</a:t>
            </a:r>
            <a:r>
              <a:rPr lang="en-US" altLang="zh-CN" dirty="0" smtClean="0">
                <a:solidFill>
                  <a:srgbClr val="FF0000"/>
                </a:solidFill>
                <a:latin typeface="STXinwei" panose="02010800040101010101" pitchFamily="2" charset="-122"/>
                <a:ea typeface="STXinwei" panose="02010800040101010101" pitchFamily="2" charset="-122"/>
              </a:rPr>
              <a:t>Σ</a:t>
            </a:r>
            <a:r>
              <a:rPr lang="zh-CN" altLang="en-US" dirty="0" smtClean="0">
                <a:solidFill>
                  <a:srgbClr val="FF0000"/>
                </a:solidFill>
                <a:latin typeface="STXinwei" panose="02010800040101010101" pitchFamily="2" charset="-122"/>
                <a:ea typeface="STXinwei" panose="02010800040101010101" pitchFamily="2" charset="-122"/>
              </a:rPr>
              <a:t>上的一个</a:t>
            </a:r>
            <a:r>
              <a:rPr lang="en-US" altLang="zh-CN" dirty="0" smtClean="0">
                <a:solidFill>
                  <a:srgbClr val="FF0000"/>
                </a:solidFill>
                <a:latin typeface="STXinwei" panose="02010800040101010101" pitchFamily="2" charset="-122"/>
                <a:ea typeface="STXinwei" panose="02010800040101010101" pitchFamily="2" charset="-122"/>
              </a:rPr>
              <a:t>NFA </a:t>
            </a:r>
            <a:r>
              <a:rPr lang="en-US" altLang="zh-CN" dirty="0" smtClean="0">
                <a:latin typeface="STXinwei" panose="02010800040101010101" pitchFamily="2" charset="-122"/>
                <a:ea typeface="STXinwei" panose="02010800040101010101" pitchFamily="2" charset="-122"/>
              </a:rPr>
              <a:t>M，</a:t>
            </a:r>
            <a:r>
              <a:rPr lang="zh-CN" altLang="en-US" dirty="0" smtClean="0">
                <a:latin typeface="STXinwei" panose="02010800040101010101" pitchFamily="2" charset="-122"/>
                <a:ea typeface="STXinwei" panose="02010800040101010101" pitchFamily="2" charset="-122"/>
              </a:rPr>
              <a:t>使得</a:t>
            </a:r>
            <a:r>
              <a:rPr lang="en-US" altLang="zh-CN" dirty="0" smtClean="0">
                <a:latin typeface="STXinwei" panose="02010800040101010101" pitchFamily="2" charset="-122"/>
                <a:ea typeface="STXinwei" panose="02010800040101010101" pitchFamily="2" charset="-122"/>
              </a:rPr>
              <a:t>L(M)=L(r)</a:t>
            </a:r>
            <a:r>
              <a:rPr lang="zh-CN" altLang="en-US" dirty="0" smtClean="0">
                <a:latin typeface="STXinwei" panose="02010800040101010101" pitchFamily="2" charset="-122"/>
                <a:ea typeface="STXinwei" panose="02010800040101010101" pitchFamily="2" charset="-122"/>
              </a:rPr>
              <a:t>的方法。</a:t>
            </a:r>
          </a:p>
          <a:p>
            <a:pPr eaLnBrk="1" hangingPunct="1">
              <a:lnSpc>
                <a:spcPct val="140000"/>
              </a:lnSpc>
              <a:buFont typeface="Monotype Sorts" pitchFamily="2" charset="2"/>
              <a:buNone/>
            </a:pPr>
            <a:r>
              <a:rPr lang="zh-CN" altLang="en-US" dirty="0" smtClean="0">
                <a:latin typeface="STXinwei" panose="02010800040101010101" pitchFamily="2" charset="-122"/>
                <a:ea typeface="STXinwei" panose="02010800040101010101" pitchFamily="2" charset="-122"/>
              </a:rPr>
              <a:t>“语法制导”的方法，即按正规式的语法结构指引构造过程，构造规则具体描述如下： 教科书第二版</a:t>
            </a:r>
            <a:r>
              <a:rPr lang="en-US" altLang="zh-CN" dirty="0" smtClean="0">
                <a:latin typeface="STXinwei" panose="02010800040101010101" pitchFamily="2" charset="-122"/>
                <a:ea typeface="STXinwei" panose="02010800040101010101" pitchFamily="2" charset="-122"/>
              </a:rPr>
              <a:t>p62-63.</a:t>
            </a:r>
          </a:p>
          <a:p>
            <a:pPr eaLnBrk="1" hangingPunct="1">
              <a:lnSpc>
                <a:spcPct val="140000"/>
              </a:lnSpc>
              <a:buFont typeface="Monotype Sorts" pitchFamily="2" charset="2"/>
              <a:buNone/>
            </a:pPr>
            <a:r>
              <a:rPr lang="zh-CN" altLang="en-US" dirty="0" smtClean="0">
                <a:latin typeface="STXinwei" panose="02010800040101010101" pitchFamily="2" charset="-122"/>
                <a:ea typeface="STXinwei" panose="02010800040101010101" pitchFamily="2" charset="-122"/>
              </a:rPr>
              <a:t>                              第三版</a:t>
            </a:r>
            <a:r>
              <a:rPr lang="en-US" altLang="zh-CN" dirty="0" smtClean="0">
                <a:latin typeface="STXinwei" panose="02010800040101010101" pitchFamily="2" charset="-122"/>
                <a:ea typeface="STXinwei" panose="02010800040101010101" pitchFamily="2" charset="-122"/>
              </a:rPr>
              <a:t>p54-56</a:t>
            </a:r>
            <a:endParaRPr lang="zh-CN" altLang="en-US" dirty="0" smtClean="0">
              <a:latin typeface="STXinwei" panose="02010800040101010101" pitchFamily="2" charset="-122"/>
              <a:ea typeface="STXinwei" panose="02010800040101010101" pitchFamily="2" charset="-122"/>
            </a:endParaRPr>
          </a:p>
        </p:txBody>
      </p:sp>
      <p:sp>
        <p:nvSpPr>
          <p:cNvPr id="79876" name="灯片编号占位符 5"/>
          <p:cNvSpPr>
            <a:spLocks noGrp="1"/>
          </p:cNvSpPr>
          <p:nvPr>
            <p:ph type="sldNum" sz="quarter" idx="12"/>
          </p:nvPr>
        </p:nvSpPr>
        <p:spPr>
          <a:noFill/>
        </p:spPr>
        <p:txBody>
          <a:bodyPr/>
          <a:lstStyle/>
          <a:p>
            <a:fld id="{5F6D292C-8856-48FB-AC2C-D7A513E7FEED}" type="slidenum">
              <a:rPr lang="en-US" altLang="zh-CN" smtClean="0"/>
              <a:t>82</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500063" y="785813"/>
            <a:ext cx="8643937" cy="5715000"/>
          </a:xfrm>
        </p:spPr>
        <p:txBody>
          <a:bodyPr/>
          <a:lstStyle/>
          <a:p>
            <a:pPr fontAlgn="ctr" hangingPunct="1">
              <a:lnSpc>
                <a:spcPct val="120000"/>
              </a:lnSpc>
              <a:buFont typeface="Monotype Sorts" pitchFamily="2" charset="2"/>
              <a:buNone/>
            </a:pPr>
            <a:r>
              <a:rPr lang="zh-CN" altLang="en-US" sz="2800" dirty="0" smtClean="0">
                <a:latin typeface="STXinwei" panose="02010800040101010101" pitchFamily="2" charset="-122"/>
                <a:ea typeface="STXinwei" panose="02010800040101010101" pitchFamily="2" charset="-122"/>
              </a:rPr>
              <a:t>    </a:t>
            </a:r>
            <a:r>
              <a:rPr lang="zh-CN" altLang="en-US" sz="2800" dirty="0" smtClean="0">
                <a:solidFill>
                  <a:srgbClr val="FF0000"/>
                </a:solidFill>
                <a:latin typeface="STXinwei" panose="02010800040101010101" pitchFamily="2" charset="-122"/>
                <a:ea typeface="STXinwei" panose="02010800040101010101" pitchFamily="2" charset="-122"/>
              </a:rPr>
              <a:t>(1)</a:t>
            </a:r>
            <a:r>
              <a:rPr lang="zh-CN" altLang="en-US" sz="2800" dirty="0" smtClean="0">
                <a:latin typeface="STXinwei" panose="02010800040101010101" pitchFamily="2" charset="-122"/>
                <a:ea typeface="STXinwei" panose="02010800040101010101" pitchFamily="2" charset="-122"/>
              </a:rPr>
              <a:t> </a:t>
            </a:r>
            <a:r>
              <a:rPr lang="en-US" altLang="zh-CN" sz="2800" dirty="0" smtClean="0">
                <a:latin typeface="STXinwei" panose="02010800040101010101" pitchFamily="2" charset="-122"/>
                <a:ea typeface="STXinwei" panose="02010800040101010101" pitchFamily="2" charset="-122"/>
              </a:rPr>
              <a:t>R=</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a:t>
            </a:r>
            <a:r>
              <a:rPr lang="zh-CN" altLang="zh-CN" sz="2400" dirty="0" smtClean="0">
                <a:latin typeface="STXinwei" panose="02010800040101010101" pitchFamily="2" charset="-122"/>
                <a:ea typeface="STXinwei" panose="02010800040101010101" pitchFamily="2" charset="-122"/>
                <a:hlinkClick r:id="rId2" action="ppaction://hlinksldjump"/>
              </a:rPr>
              <a:t>构造</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任一具有空终态集的</a:t>
            </a:r>
            <a:r>
              <a:rPr lang="zh-CN" altLang="zh-CN" sz="2800" dirty="0" smtClean="0">
                <a:latin typeface="STXinwei" panose="02010800040101010101" pitchFamily="2" charset="-122"/>
                <a:ea typeface="STXinwei" panose="02010800040101010101" pitchFamily="2" charset="-122"/>
                <a:hlinkClick r:id="rId3" action="ppaction://hlinksldjump"/>
              </a:rPr>
              <a:t>NFA  M</a:t>
            </a:r>
            <a:r>
              <a:rPr lang="zh-CN" altLang="zh-CN" sz="2800" u="sng" dirty="0" smtClean="0">
                <a:latin typeface="STXinwei" panose="02010800040101010101" pitchFamily="2" charset="-122"/>
                <a:ea typeface="STXinwei" panose="02010800040101010101" pitchFamily="2" charset="-122"/>
                <a:sym typeface="Symbol" panose="05050102010706020507" pitchFamily="18" charset="2"/>
              </a:rPr>
              <a:t>  </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                </a:t>
            </a:r>
            <a:r>
              <a:rPr lang="zh-CN" altLang="zh-CN"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(2</a:t>
            </a:r>
            <a:r>
              <a:rPr lang="en-US" altLang="zh-CN"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 </a:t>
            </a:r>
            <a:r>
              <a:rPr lang="en-US" altLang="zh-CN" sz="2800" dirty="0" smtClean="0">
                <a:latin typeface="STXinwei" panose="02010800040101010101" pitchFamily="2" charset="-122"/>
                <a:ea typeface="STXinwei" panose="02010800040101010101" pitchFamily="2" charset="-122"/>
              </a:rPr>
              <a:t>R=</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 </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 ，</a:t>
            </a:r>
            <a:r>
              <a:rPr lang="zh-CN" altLang="zh-CN" sz="2400" u="sng" dirty="0" smtClean="0">
                <a:latin typeface="STXinwei" panose="02010800040101010101" pitchFamily="2" charset="-122"/>
                <a:ea typeface="STXinwei" panose="02010800040101010101" pitchFamily="2" charset="-122"/>
                <a:hlinkClick r:id="rId4" action="ppaction://hlinksldjump"/>
              </a:rPr>
              <a:t>构造</a:t>
            </a:r>
            <a:r>
              <a:rPr lang="zh-CN" altLang="zh-CN" sz="2400" u="sng" dirty="0" smtClean="0">
                <a:latin typeface="STXinwei" panose="02010800040101010101" pitchFamily="2" charset="-122"/>
                <a:ea typeface="STXinwei" panose="02010800040101010101" pitchFamily="2" charset="-122"/>
              </a:rPr>
              <a:t>的</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NFA M=({k</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0</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 </a:t>
            </a:r>
            <a:r>
              <a:rPr lang="zh-CN" altLang="zh-CN" sz="2800" dirty="0" smtClean="0">
                <a:latin typeface="STXinwei" panose="02010800040101010101" pitchFamily="2" charset="-122"/>
                <a:ea typeface="STXinwei" panose="02010800040101010101" pitchFamily="2" charset="-122"/>
              </a:rPr>
              <a:t>∑,f,k</a:t>
            </a:r>
            <a:r>
              <a:rPr lang="zh-CN" altLang="zh-CN" sz="2800" baseline="-25000" dirty="0" smtClean="0">
                <a:latin typeface="STXinwei" panose="02010800040101010101" pitchFamily="2" charset="-122"/>
                <a:ea typeface="STXinwei" panose="02010800040101010101" pitchFamily="2" charset="-122"/>
              </a:rPr>
              <a:t>0</a:t>
            </a:r>
            <a:r>
              <a:rPr lang="zh-CN" altLang="zh-CN" sz="2800" dirty="0" smtClean="0">
                <a:latin typeface="STXinwei" panose="02010800040101010101" pitchFamily="2" charset="-122"/>
                <a:ea typeface="STXinwei" panose="02010800040101010101" pitchFamily="2" charset="-122"/>
              </a:rPr>
              <a:t>.{k</a:t>
            </a:r>
            <a:r>
              <a:rPr lang="zh-CN" altLang="zh-CN" sz="2800" baseline="-25000" dirty="0" smtClean="0">
                <a:latin typeface="STXinwei" panose="02010800040101010101" pitchFamily="2" charset="-122"/>
                <a:ea typeface="STXinwei" panose="02010800040101010101" pitchFamily="2" charset="-122"/>
              </a:rPr>
              <a:t>0</a:t>
            </a:r>
            <a:r>
              <a:rPr lang="zh-CN" altLang="zh-CN" sz="2800" dirty="0" smtClean="0">
                <a:latin typeface="STXinwei" panose="02010800040101010101" pitchFamily="2" charset="-122"/>
                <a:ea typeface="STXinwei" panose="02010800040101010101" pitchFamily="2" charset="-122"/>
              </a:rPr>
              <a:t>}):  </a:t>
            </a:r>
            <a:endParaRPr lang="en-US" altLang="zh-CN" sz="2800" dirty="0" smtClean="0">
              <a:latin typeface="STXinwei" panose="02010800040101010101" pitchFamily="2" charset="-122"/>
              <a:ea typeface="STXinwei" panose="02010800040101010101" pitchFamily="2" charset="-122"/>
            </a:endParaRPr>
          </a:p>
          <a:p>
            <a:pPr fontAlgn="ctr" hangingPunct="1">
              <a:lnSpc>
                <a:spcPct val="120000"/>
              </a:lnSpc>
              <a:buFont typeface="Monotype Sorts" pitchFamily="2" charset="2"/>
              <a:buNone/>
            </a:pPr>
            <a:r>
              <a:rPr lang="zh-CN" altLang="zh-CN" sz="2800" dirty="0" smtClean="0">
                <a:latin typeface="STXinwei" panose="02010800040101010101" pitchFamily="2" charset="-122"/>
                <a:ea typeface="STXinwei" panose="02010800040101010101" pitchFamily="2" charset="-122"/>
              </a:rPr>
              <a:t>      f（</a:t>
            </a:r>
            <a:r>
              <a:rPr lang="en-US" altLang="zh-CN" sz="2800" dirty="0" smtClean="0">
                <a:latin typeface="STXinwei" panose="02010800040101010101" pitchFamily="2" charset="-122"/>
                <a:ea typeface="STXinwei" panose="02010800040101010101" pitchFamily="2" charset="-122"/>
              </a:rPr>
              <a:t>k</a:t>
            </a:r>
            <a:r>
              <a:rPr lang="en-US" altLang="zh-CN" sz="2800" baseline="-25000" dirty="0" smtClean="0">
                <a:latin typeface="STXinwei" panose="02010800040101010101" pitchFamily="2" charset="-122"/>
                <a:ea typeface="STXinwei" panose="02010800040101010101" pitchFamily="2" charset="-122"/>
              </a:rPr>
              <a:t>0</a:t>
            </a:r>
            <a:r>
              <a:rPr lang="en-US" altLang="zh-CN" sz="2800" dirty="0" smtClean="0">
                <a:latin typeface="STXinwei" panose="02010800040101010101" pitchFamily="2" charset="-122"/>
                <a:ea typeface="STXinwei" panose="02010800040101010101" pitchFamily="2" charset="-122"/>
              </a:rPr>
              <a:t>,a)</a:t>
            </a:r>
            <a:r>
              <a:rPr lang="zh-CN" altLang="en-US" sz="2800" dirty="0" smtClean="0">
                <a:latin typeface="STXinwei" panose="02010800040101010101" pitchFamily="2" charset="-122"/>
                <a:ea typeface="STXinwei" panose="02010800040101010101" pitchFamily="2" charset="-122"/>
              </a:rPr>
              <a:t>对于</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 所有</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a</a:t>
            </a:r>
            <a:r>
              <a:rPr lang="zh-CN" altLang="zh-CN" sz="2800" dirty="0" smtClean="0">
                <a:latin typeface="STXinwei" panose="02010800040101010101" pitchFamily="2" charset="-122"/>
                <a:ea typeface="STXinwei" panose="02010800040101010101" pitchFamily="2" charset="-122"/>
              </a:rPr>
              <a:t>∑都没定义。</a:t>
            </a:r>
            <a:endParaRPr lang="en-US" altLang="zh-CN" sz="2800" dirty="0" smtClean="0">
              <a:latin typeface="STXinwei" panose="02010800040101010101" pitchFamily="2" charset="-122"/>
              <a:ea typeface="STXinwei" panose="02010800040101010101" pitchFamily="2" charset="-122"/>
            </a:endParaRPr>
          </a:p>
          <a:p>
            <a:pPr fontAlgn="ctr" hangingPunct="1">
              <a:lnSpc>
                <a:spcPct val="120000"/>
              </a:lnSpc>
              <a:buFont typeface="Monotype Sorts" pitchFamily="2" charset="2"/>
              <a:buNone/>
            </a:pPr>
            <a:r>
              <a:rPr lang="zh-CN" altLang="zh-CN" sz="2800" dirty="0" smtClean="0">
                <a:latin typeface="STXinwei" panose="02010800040101010101" pitchFamily="2" charset="-122"/>
                <a:ea typeface="STXinwei" panose="02010800040101010101" pitchFamily="2" charset="-122"/>
              </a:rPr>
              <a:t>   </a:t>
            </a:r>
            <a:r>
              <a:rPr lang="zh-CN" altLang="en-US" sz="2800" dirty="0" smtClean="0">
                <a:solidFill>
                  <a:srgbClr val="FF0000"/>
                </a:solidFill>
                <a:latin typeface="STXinwei" panose="02010800040101010101" pitchFamily="2" charset="-122"/>
                <a:ea typeface="STXinwei" panose="02010800040101010101" pitchFamily="2" charset="-122"/>
              </a:rPr>
              <a:t>(</a:t>
            </a:r>
            <a:r>
              <a:rPr lang="zh-CN" altLang="zh-CN" sz="2800" dirty="0" smtClean="0">
                <a:solidFill>
                  <a:srgbClr val="FF0000"/>
                </a:solidFill>
                <a:latin typeface="STXinwei" panose="02010800040101010101" pitchFamily="2" charset="-122"/>
                <a:ea typeface="STXinwei" panose="02010800040101010101" pitchFamily="2" charset="-122"/>
              </a:rPr>
              <a:t>3</a:t>
            </a:r>
            <a:r>
              <a:rPr lang="en-US" altLang="zh-CN" sz="2800" dirty="0" smtClean="0">
                <a:solidFill>
                  <a:srgbClr val="FF0000"/>
                </a:solidFill>
                <a:latin typeface="STXinwei" panose="02010800040101010101" pitchFamily="2" charset="-122"/>
                <a:ea typeface="STXinwei" panose="02010800040101010101" pitchFamily="2" charset="-122"/>
              </a:rPr>
              <a:t>)</a:t>
            </a:r>
            <a:r>
              <a:rPr lang="en-US" altLang="zh-CN" sz="2800" dirty="0" smtClean="0">
                <a:latin typeface="STXinwei" panose="02010800040101010101" pitchFamily="2" charset="-122"/>
                <a:ea typeface="STXinwei" panose="02010800040101010101" pitchFamily="2" charset="-122"/>
              </a:rPr>
              <a:t>R=a,</a:t>
            </a:r>
            <a:r>
              <a:rPr lang="zh-CN" altLang="zh-CN" sz="2400" u="sng" dirty="0" smtClean="0">
                <a:latin typeface="STXinwei" panose="02010800040101010101" pitchFamily="2" charset="-122"/>
                <a:ea typeface="STXinwei" panose="02010800040101010101" pitchFamily="2" charset="-122"/>
                <a:hlinkClick r:id="rId2" action="ppaction://hlinksldjump"/>
              </a:rPr>
              <a:t>构造</a:t>
            </a:r>
            <a:r>
              <a:rPr lang="en-US" altLang="zh-CN" sz="2800" dirty="0" smtClean="0">
                <a:latin typeface="STXinwei" panose="02010800040101010101" pitchFamily="2" charset="-122"/>
                <a:ea typeface="STXinwei" panose="02010800040101010101" pitchFamily="2" charset="-122"/>
              </a:rPr>
              <a:t>NFA M=</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0,,</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1</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a:t>
            </a:r>
            <a:r>
              <a:rPr lang="zh-CN" altLang="zh-CN" sz="2800" dirty="0" smtClean="0">
                <a:latin typeface="STXinwei" panose="02010800040101010101" pitchFamily="2" charset="-122"/>
                <a:ea typeface="STXinwei" panose="02010800040101010101" pitchFamily="2" charset="-122"/>
              </a:rPr>
              <a:t>∑,f,k</a:t>
            </a:r>
            <a:r>
              <a:rPr lang="zh-CN" altLang="zh-CN" sz="2800" baseline="-25000" dirty="0" smtClean="0">
                <a:latin typeface="STXinwei" panose="02010800040101010101" pitchFamily="2" charset="-122"/>
                <a:ea typeface="STXinwei" panose="02010800040101010101" pitchFamily="2" charset="-122"/>
              </a:rPr>
              <a:t>0</a:t>
            </a:r>
            <a:r>
              <a:rPr lang="zh-CN" altLang="zh-CN" sz="2800" dirty="0" smtClean="0">
                <a:latin typeface="STXinwei" panose="02010800040101010101" pitchFamily="2" charset="-122"/>
                <a:ea typeface="STXinwei" panose="02010800040101010101" pitchFamily="2" charset="-122"/>
              </a:rPr>
              <a:t>.{k</a:t>
            </a:r>
            <a:r>
              <a:rPr lang="zh-CN" altLang="zh-CN" sz="2800" baseline="-25000" dirty="0" smtClean="0">
                <a:latin typeface="STXinwei" panose="02010800040101010101" pitchFamily="2" charset="-122"/>
                <a:ea typeface="STXinwei" panose="02010800040101010101" pitchFamily="2" charset="-122"/>
              </a:rPr>
              <a:t>1</a:t>
            </a:r>
            <a:r>
              <a:rPr lang="zh-CN" altLang="zh-CN" sz="2800" dirty="0" smtClean="0">
                <a:latin typeface="STXinwei" panose="02010800040101010101" pitchFamily="2" charset="-122"/>
                <a:ea typeface="STXinwei" panose="02010800040101010101" pitchFamily="2" charset="-122"/>
              </a:rPr>
              <a:t>}): f(</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0</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,a) = k</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1                                                                                                                            </a:t>
            </a:r>
          </a:p>
          <a:p>
            <a:pPr fontAlgn="ctr" hangingPunct="1">
              <a:lnSpc>
                <a:spcPct val="120000"/>
              </a:lnSpc>
              <a:buFont typeface="Monotype Sorts" pitchFamily="2" charset="2"/>
              <a:buNone/>
            </a:pP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    </a:t>
            </a:r>
            <a:r>
              <a:rPr lang="en-US" altLang="zh-CN" sz="2800" dirty="0" smtClean="0">
                <a:solidFill>
                  <a:srgbClr val="FF0000"/>
                </a:solidFill>
                <a:latin typeface="STXinwei" panose="02010800040101010101" pitchFamily="2" charset="-122"/>
                <a:ea typeface="STXinwei" panose="02010800040101010101" pitchFamily="2" charset="-122"/>
                <a:sym typeface="Symbol" panose="05050102010706020507" pitchFamily="18" charset="2"/>
              </a:rPr>
              <a:t>(4)</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 R =R1 | R2, </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将步骤（1）（2）（3）分别应用到</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R1,R2</a:t>
            </a:r>
            <a:r>
              <a:rPr lang="en-US" altLang="zh-CN" sz="2800" baseline="-25000" dirty="0" smtClean="0">
                <a:latin typeface="STXinwei" panose="02010800040101010101" pitchFamily="2" charset="-122"/>
                <a:ea typeface="STXinwei" panose="02010800040101010101" pitchFamily="2" charset="-122"/>
                <a:sym typeface="Symbol" panose="05050102010706020507" pitchFamily="18" charset="2"/>
              </a:rPr>
              <a:t>             </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产生</a:t>
            </a:r>
            <a:r>
              <a:rPr lang="en-US" altLang="en-US" sz="2800" dirty="0" smtClean="0">
                <a:latin typeface="STXinwei" panose="02010800040101010101" pitchFamily="2" charset="-122"/>
                <a:ea typeface="STXinwei" panose="02010800040101010101" pitchFamily="2" charset="-122"/>
                <a:sym typeface="Symbol" panose="05050102010706020507" pitchFamily="18" charset="2"/>
              </a:rPr>
              <a:t>M1= </a:t>
            </a:r>
            <a:r>
              <a:rPr lang="en-US" altLang="zh-CN" sz="2800" dirty="0" smtClean="0">
                <a:latin typeface="STXinwei" panose="02010800040101010101" pitchFamily="2" charset="-122"/>
                <a:ea typeface="STXinwei" panose="02010800040101010101" pitchFamily="2" charset="-122"/>
              </a:rPr>
              <a:t>=</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(K1,</a:t>
            </a:r>
            <a:r>
              <a:rPr lang="zh-CN" altLang="zh-CN" sz="2800" dirty="0" smtClean="0">
                <a:latin typeface="STXinwei" panose="02010800040101010101" pitchFamily="2" charset="-122"/>
                <a:ea typeface="STXinwei" panose="02010800040101010101" pitchFamily="2" charset="-122"/>
              </a:rPr>
              <a:t>∑,f1,k1,F1)</a:t>
            </a:r>
            <a:r>
              <a:rPr lang="en-US" altLang="en-US" sz="2800" dirty="0" smtClean="0">
                <a:latin typeface="STXinwei" panose="02010800040101010101" pitchFamily="2" charset="-122"/>
                <a:ea typeface="STXinwei" panose="02010800040101010101" pitchFamily="2" charset="-122"/>
                <a:sym typeface="Symbol" panose="05050102010706020507" pitchFamily="18" charset="2"/>
              </a:rPr>
              <a:t>, M2=</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(K2,</a:t>
            </a:r>
            <a:r>
              <a:rPr lang="zh-CN" altLang="zh-CN" sz="2800" dirty="0" smtClean="0">
                <a:latin typeface="STXinwei" panose="02010800040101010101" pitchFamily="2" charset="-122"/>
                <a:ea typeface="STXinwei" panose="02010800040101010101" pitchFamily="2" charset="-122"/>
              </a:rPr>
              <a:t>∑,f2,k2,F2),其中</a:t>
            </a:r>
            <a:r>
              <a:rPr lang="en-US" altLang="zh-CN" sz="2800" dirty="0" smtClean="0">
                <a:latin typeface="STXinwei" panose="02010800040101010101" pitchFamily="2" charset="-122"/>
                <a:ea typeface="STXinwei" panose="02010800040101010101" pitchFamily="2" charset="-122"/>
              </a:rPr>
              <a:t>K1,K2</a:t>
            </a:r>
            <a:r>
              <a:rPr lang="zh-CN" altLang="zh-CN" sz="2800" dirty="0" smtClean="0">
                <a:latin typeface="STXinwei" panose="02010800040101010101" pitchFamily="2" charset="-122"/>
                <a:ea typeface="STXinwei" panose="02010800040101010101" pitchFamily="2" charset="-122"/>
              </a:rPr>
              <a:t>不相交.</a:t>
            </a:r>
            <a:r>
              <a:rPr lang="zh-CN" altLang="zh-CN" sz="2400" u="sng" dirty="0" smtClean="0">
                <a:latin typeface="STXinwei" panose="02010800040101010101" pitchFamily="2" charset="-122"/>
                <a:ea typeface="STXinwei" panose="02010800040101010101" pitchFamily="2" charset="-122"/>
                <a:hlinkClick r:id="rId3" action="ppaction://hlinksldjump"/>
              </a:rPr>
              <a:t>构造</a:t>
            </a:r>
            <a:r>
              <a:rPr lang="zh-CN" altLang="zh-CN" sz="2400" u="sng" dirty="0" smtClean="0">
                <a:latin typeface="STXinwei" panose="02010800040101010101" pitchFamily="2" charset="-122"/>
                <a:ea typeface="STXinwei" panose="02010800040101010101" pitchFamily="2" charset="-122"/>
              </a:rPr>
              <a:t>的</a:t>
            </a:r>
            <a:r>
              <a:rPr lang="zh-CN" altLang="zh-CN" sz="2800" dirty="0" smtClean="0">
                <a:latin typeface="STXinwei" panose="02010800040101010101" pitchFamily="2" charset="-122"/>
                <a:ea typeface="STXinwei" panose="02010800040101010101" pitchFamily="2" charset="-122"/>
              </a:rPr>
              <a:t>NFA M= </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(K1K2{k},</a:t>
            </a:r>
            <a:r>
              <a:rPr lang="zh-CN" altLang="zh-CN" sz="2800" dirty="0" smtClean="0">
                <a:latin typeface="STXinwei" panose="02010800040101010101" pitchFamily="2" charset="-122"/>
                <a:ea typeface="STXinwei" panose="02010800040101010101" pitchFamily="2" charset="-122"/>
              </a:rPr>
              <a:t>∑,f,k,F) :            k是新增加的状态符号，                          f包含</a:t>
            </a:r>
            <a:r>
              <a:rPr lang="en-US" altLang="zh-CN" sz="2800" dirty="0" smtClean="0">
                <a:latin typeface="STXinwei" panose="02010800040101010101" pitchFamily="2" charset="-122"/>
                <a:ea typeface="STXinwei" panose="02010800040101010101" pitchFamily="2" charset="-122"/>
              </a:rPr>
              <a:t>f1</a:t>
            </a:r>
            <a:r>
              <a:rPr lang="zh-CN" altLang="zh-CN" sz="2800" dirty="0" smtClean="0">
                <a:latin typeface="STXinwei" panose="02010800040101010101" pitchFamily="2" charset="-122"/>
                <a:ea typeface="STXinwei" panose="02010800040101010101" pitchFamily="2" charset="-122"/>
              </a:rPr>
              <a:t>和f2,且</a:t>
            </a:r>
            <a:r>
              <a:rPr lang="en-US" altLang="zh-CN" sz="2800" dirty="0" smtClean="0">
                <a:latin typeface="STXinwei" panose="02010800040101010101" pitchFamily="2" charset="-122"/>
                <a:ea typeface="STXinwei" panose="02010800040101010101" pitchFamily="2" charset="-122"/>
              </a:rPr>
              <a:t>f(</a:t>
            </a:r>
            <a:r>
              <a:rPr lang="en-US" altLang="zh-CN" sz="2800" dirty="0" err="1" smtClean="0">
                <a:latin typeface="STXinwei" panose="02010800040101010101" pitchFamily="2" charset="-122"/>
                <a:ea typeface="STXinwei" panose="02010800040101010101" pitchFamily="2" charset="-122"/>
              </a:rPr>
              <a:t>k,a</a:t>
            </a:r>
            <a:r>
              <a:rPr lang="en-US" altLang="zh-CN" sz="2800" dirty="0" smtClean="0">
                <a:latin typeface="STXinwei" panose="02010800040101010101" pitchFamily="2" charset="-122"/>
                <a:ea typeface="STXinwei" panose="02010800040101010101" pitchFamily="2" charset="-122"/>
              </a:rPr>
              <a:t>)=f1(k1,a)</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f2(k2,a).            </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若</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k1F1</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且</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k2F2</a:t>
            </a:r>
            <a:r>
              <a:rPr lang="zh-CN" altLang="zh-CN" sz="2800" dirty="0" smtClean="0">
                <a:latin typeface="STXinwei" panose="02010800040101010101" pitchFamily="2" charset="-122"/>
                <a:ea typeface="STXinwei" panose="02010800040101010101" pitchFamily="2" charset="-122"/>
                <a:sym typeface="Symbol" panose="05050102010706020507" pitchFamily="18" charset="2"/>
              </a:rPr>
              <a:t>则</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 </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F=F1  F2，</a:t>
            </a:r>
            <a:r>
              <a:rPr lang="zh-CN" altLang="en-US" sz="2800" dirty="0" smtClean="0">
                <a:latin typeface="STXinwei" panose="02010800040101010101" pitchFamily="2" charset="-122"/>
                <a:ea typeface="STXinwei" panose="02010800040101010101" pitchFamily="2" charset="-122"/>
                <a:sym typeface="Symbol" panose="05050102010706020507" pitchFamily="18" charset="2"/>
              </a:rPr>
              <a:t>否则</a:t>
            </a:r>
            <a:r>
              <a:rPr lang="en-US" altLang="zh-CN" sz="2800" dirty="0" smtClean="0">
                <a:latin typeface="STXinwei" panose="02010800040101010101" pitchFamily="2" charset="-122"/>
                <a:ea typeface="STXinwei" panose="02010800040101010101" pitchFamily="2" charset="-122"/>
                <a:sym typeface="Symbol" panose="05050102010706020507" pitchFamily="18" charset="2"/>
              </a:rPr>
              <a:t>F=F1  F2 {k}</a:t>
            </a:r>
            <a:endParaRPr lang="zh-CN" altLang="en-US" sz="2800" dirty="0" smtClean="0">
              <a:latin typeface="STXinwei" panose="02010800040101010101" pitchFamily="2" charset="-122"/>
              <a:ea typeface="STXinwei" panose="02010800040101010101" pitchFamily="2" charset="-122"/>
              <a:sym typeface="Symbol" panose="05050102010706020507" pitchFamily="18" charset="2"/>
            </a:endParaRPr>
          </a:p>
        </p:txBody>
      </p:sp>
      <p:sp>
        <p:nvSpPr>
          <p:cNvPr id="80899" name="灯片编号占位符 5"/>
          <p:cNvSpPr>
            <a:spLocks noGrp="1"/>
          </p:cNvSpPr>
          <p:nvPr>
            <p:ph type="sldNum" sz="quarter" idx="12"/>
          </p:nvPr>
        </p:nvSpPr>
        <p:spPr>
          <a:noFill/>
        </p:spPr>
        <p:txBody>
          <a:bodyPr/>
          <a:lstStyle/>
          <a:p>
            <a:fld id="{1C7108A4-E73D-4C7F-930B-8431E96F224A}" type="slidenum">
              <a:rPr lang="en-US" altLang="zh-CN" smtClean="0"/>
              <a:t>83</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7"/>
          <p:cNvSpPr>
            <a:spLocks noGrp="1" noChangeArrowheads="1"/>
          </p:cNvSpPr>
          <p:nvPr>
            <p:ph idx="1"/>
          </p:nvPr>
        </p:nvSpPr>
        <p:spPr>
          <a:xfrm>
            <a:off x="928688" y="285750"/>
            <a:ext cx="8001000" cy="5257800"/>
          </a:xfrm>
        </p:spPr>
        <p:txBody>
          <a:bodyPr/>
          <a:lstStyle/>
          <a:p>
            <a:pPr eaLnBrk="1" hangingPunct="1">
              <a:buFont typeface="Monotype Sorts" pitchFamily="2" charset="2"/>
              <a:buNone/>
            </a:pPr>
            <a:r>
              <a:rPr lang="zh-CN" altLang="zh-CN" sz="2400" smtClean="0">
                <a:solidFill>
                  <a:srgbClr val="FF0000"/>
                </a:solidFill>
                <a:latin typeface="STXinwei" panose="02010800040101010101" pitchFamily="2" charset="-122"/>
                <a:ea typeface="STXinwei" panose="02010800040101010101" pitchFamily="2" charset="-122"/>
              </a:rPr>
              <a:t>(5)</a:t>
            </a:r>
            <a:r>
              <a:rPr lang="en-US" altLang="zh-CN" sz="2400" smtClean="0">
                <a:solidFill>
                  <a:srgbClr val="FF0000"/>
                </a:solidFill>
                <a:latin typeface="STXinwei" panose="02010800040101010101" pitchFamily="2" charset="-122"/>
                <a:ea typeface="STXinwei" panose="02010800040101010101" pitchFamily="2" charset="-122"/>
              </a:rPr>
              <a:t> </a:t>
            </a:r>
            <a:r>
              <a:rPr lang="en-US" altLang="zh-CN" sz="2400" smtClean="0">
                <a:latin typeface="STXinwei" panose="02010800040101010101" pitchFamily="2" charset="-122"/>
                <a:ea typeface="STXinwei" panose="02010800040101010101" pitchFamily="2" charset="-122"/>
              </a:rPr>
              <a:t>R=R1R2</a:t>
            </a:r>
            <a:r>
              <a:rPr lang="en-US" altLang="zh-CN" sz="2400" smtClean="0">
                <a:latin typeface="STXinwei" panose="02010800040101010101" pitchFamily="2" charset="-122"/>
                <a:ea typeface="STXinwei" panose="02010800040101010101" pitchFamily="2" charset="-122"/>
                <a:sym typeface="Symbol" panose="05050102010706020507" pitchFamily="18" charset="2"/>
              </a:rPr>
              <a:t> </a:t>
            </a:r>
          </a:p>
          <a:p>
            <a:pPr eaLnBrk="1" hangingPunct="1">
              <a:buFont typeface="Monotype Sorts" pitchFamily="2" charset="2"/>
              <a:buNone/>
            </a:pPr>
            <a:r>
              <a:rPr lang="zh-CN" altLang="zh-CN" sz="2400" smtClean="0">
                <a:latin typeface="STXinwei" panose="02010800040101010101" pitchFamily="2" charset="-122"/>
                <a:ea typeface="STXinwei" panose="02010800040101010101" pitchFamily="2" charset="-122"/>
                <a:sym typeface="Symbol" panose="05050102010706020507" pitchFamily="18" charset="2"/>
              </a:rPr>
              <a:t>将步骤（1）（2）（3）分别应用到</a:t>
            </a:r>
            <a:r>
              <a:rPr lang="en-US" altLang="zh-CN" sz="2400" smtClean="0">
                <a:latin typeface="STXinwei" panose="02010800040101010101" pitchFamily="2" charset="-122"/>
                <a:ea typeface="STXinwei" panose="02010800040101010101" pitchFamily="2" charset="-122"/>
                <a:sym typeface="Symbol" panose="05050102010706020507" pitchFamily="18" charset="2"/>
              </a:rPr>
              <a:t>R1, R2</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    </a:t>
            </a:r>
            <a:r>
              <a:rPr lang="zh-CN" altLang="en-US" sz="2400" smtClean="0">
                <a:latin typeface="STXinwei" panose="02010800040101010101" pitchFamily="2" charset="-122"/>
                <a:ea typeface="STXinwei" panose="02010800040101010101" pitchFamily="2" charset="-122"/>
                <a:sym typeface="Symbol" panose="05050102010706020507" pitchFamily="18" charset="2"/>
              </a:rPr>
              <a:t>产生</a:t>
            </a:r>
            <a:r>
              <a:rPr lang="en-US" altLang="en-US" sz="2400" smtClean="0">
                <a:latin typeface="STXinwei" panose="02010800040101010101" pitchFamily="2" charset="-122"/>
                <a:ea typeface="STXinwei" panose="02010800040101010101" pitchFamily="2" charset="-122"/>
                <a:sym typeface="Symbol" panose="05050102010706020507" pitchFamily="18" charset="2"/>
              </a:rPr>
              <a:t>M1=</a:t>
            </a:r>
            <a:r>
              <a:rPr lang="en-US" altLang="zh-CN"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sym typeface="Symbol" panose="05050102010706020507" pitchFamily="18" charset="2"/>
              </a:rPr>
              <a:t>(K1,</a:t>
            </a:r>
            <a:r>
              <a:rPr lang="zh-CN" altLang="zh-CN" sz="2400" smtClean="0">
                <a:latin typeface="STXinwei" panose="02010800040101010101" pitchFamily="2" charset="-122"/>
                <a:ea typeface="STXinwei" panose="02010800040101010101" pitchFamily="2" charset="-122"/>
              </a:rPr>
              <a:t>∑,f1,k1,F1)</a:t>
            </a:r>
            <a:r>
              <a:rPr lang="en-US" altLang="en-US" sz="2400" smtClean="0">
                <a:latin typeface="STXinwei" panose="02010800040101010101" pitchFamily="2" charset="-122"/>
                <a:ea typeface="STXinwei" panose="02010800040101010101" pitchFamily="2" charset="-122"/>
                <a:sym typeface="Symbol" panose="05050102010706020507" pitchFamily="18" charset="2"/>
              </a:rPr>
              <a:t>, M2=</a:t>
            </a:r>
            <a:r>
              <a:rPr lang="en-US" altLang="zh-CN" sz="2400" smtClean="0">
                <a:latin typeface="STXinwei" panose="02010800040101010101" pitchFamily="2" charset="-122"/>
                <a:ea typeface="STXinwei" panose="02010800040101010101" pitchFamily="2" charset="-122"/>
                <a:sym typeface="Symbol" panose="05050102010706020507" pitchFamily="18" charset="2"/>
              </a:rPr>
              <a:t>(K2,</a:t>
            </a:r>
            <a:r>
              <a:rPr lang="zh-CN" altLang="zh-CN" sz="2400" smtClean="0">
                <a:latin typeface="STXinwei" panose="02010800040101010101" pitchFamily="2" charset="-122"/>
                <a:ea typeface="STXinwei" panose="02010800040101010101" pitchFamily="2" charset="-122"/>
              </a:rPr>
              <a:t>∑,f2,k2,F2),其中</a:t>
            </a:r>
            <a:r>
              <a:rPr lang="en-US" altLang="zh-CN" sz="2400" smtClean="0">
                <a:latin typeface="STXinwei" panose="02010800040101010101" pitchFamily="2" charset="-122"/>
                <a:ea typeface="STXinwei" panose="02010800040101010101" pitchFamily="2" charset="-122"/>
              </a:rPr>
              <a:t>K1,K2</a:t>
            </a:r>
            <a:r>
              <a:rPr lang="zh-CN" altLang="zh-CN" sz="2400" smtClean="0">
                <a:latin typeface="STXinwei" panose="02010800040101010101" pitchFamily="2" charset="-122"/>
                <a:ea typeface="STXinwei" panose="02010800040101010101" pitchFamily="2" charset="-122"/>
              </a:rPr>
              <a:t>不相交.</a:t>
            </a:r>
            <a:r>
              <a:rPr lang="zh-CN" altLang="zh-CN" sz="2400" u="sng" smtClean="0">
                <a:latin typeface="STXinwei" panose="02010800040101010101" pitchFamily="2" charset="-122"/>
                <a:ea typeface="STXinwei" panose="02010800040101010101" pitchFamily="2" charset="-122"/>
                <a:hlinkClick r:id="rId2" action="ppaction://hlinksldjump"/>
              </a:rPr>
              <a:t>构造</a:t>
            </a:r>
            <a:r>
              <a:rPr lang="zh-CN" altLang="zh-CN" sz="2400" u="sng" smtClean="0">
                <a:latin typeface="STXinwei" panose="02010800040101010101" pitchFamily="2" charset="-122"/>
                <a:ea typeface="STXinwei" panose="02010800040101010101" pitchFamily="2" charset="-122"/>
              </a:rPr>
              <a:t>的</a:t>
            </a:r>
            <a:r>
              <a:rPr lang="zh-CN" altLang="zh-CN" sz="2400" smtClean="0">
                <a:latin typeface="STXinwei" panose="02010800040101010101" pitchFamily="2" charset="-122"/>
                <a:ea typeface="STXinwei" panose="02010800040101010101" pitchFamily="2" charset="-122"/>
              </a:rPr>
              <a:t>NFA M= </a:t>
            </a:r>
            <a:r>
              <a:rPr lang="en-US" altLang="zh-CN" sz="2400" smtClean="0">
                <a:latin typeface="STXinwei" panose="02010800040101010101" pitchFamily="2" charset="-122"/>
                <a:ea typeface="STXinwei" panose="02010800040101010101" pitchFamily="2" charset="-122"/>
                <a:sym typeface="Symbol" panose="05050102010706020507" pitchFamily="18" charset="2"/>
              </a:rPr>
              <a:t>(K1K2,</a:t>
            </a:r>
            <a:r>
              <a:rPr lang="zh-CN" altLang="zh-CN" sz="2400" smtClean="0">
                <a:latin typeface="STXinwei" panose="02010800040101010101" pitchFamily="2" charset="-122"/>
                <a:ea typeface="STXinwei" panose="02010800040101010101" pitchFamily="2" charset="-122"/>
              </a:rPr>
              <a:t>∑,f,k</a:t>
            </a:r>
            <a:r>
              <a:rPr lang="zh-CN" altLang="en-US" sz="2400" smtClean="0">
                <a:latin typeface="STXinwei" panose="02010800040101010101" pitchFamily="2" charset="-122"/>
                <a:ea typeface="STXinwei" panose="02010800040101010101" pitchFamily="2" charset="-122"/>
              </a:rPr>
              <a:t>1</a:t>
            </a:r>
            <a:r>
              <a:rPr lang="zh-CN" altLang="zh-CN" sz="2400" smtClean="0">
                <a:latin typeface="STXinwei" panose="02010800040101010101" pitchFamily="2" charset="-122"/>
                <a:ea typeface="STXinwei" panose="02010800040101010101" pitchFamily="2" charset="-122"/>
              </a:rPr>
              <a:t>,F</a:t>
            </a:r>
            <a:r>
              <a:rPr lang="zh-CN" altLang="en-US" sz="2400" smtClean="0">
                <a:latin typeface="STXinwei" panose="02010800040101010101" pitchFamily="2" charset="-122"/>
                <a:ea typeface="STXinwei" panose="02010800040101010101" pitchFamily="2" charset="-122"/>
              </a:rPr>
              <a:t>2</a:t>
            </a:r>
            <a:r>
              <a:rPr lang="zh-CN" altLang="zh-CN" sz="2400" smtClean="0">
                <a:latin typeface="STXinwei" panose="02010800040101010101" pitchFamily="2" charset="-122"/>
                <a:ea typeface="STXinwei" panose="02010800040101010101" pitchFamily="2" charset="-122"/>
              </a:rPr>
              <a:t>) :            f包含</a:t>
            </a:r>
            <a:r>
              <a:rPr lang="en-US" altLang="zh-CN" sz="2400" smtClean="0">
                <a:latin typeface="STXinwei" panose="02010800040101010101" pitchFamily="2" charset="-122"/>
                <a:ea typeface="STXinwei" panose="02010800040101010101" pitchFamily="2" charset="-122"/>
              </a:rPr>
              <a:t>f1</a:t>
            </a:r>
            <a:r>
              <a:rPr lang="zh-CN" altLang="zh-CN" sz="2400" smtClean="0">
                <a:latin typeface="STXinwei" panose="02010800040101010101" pitchFamily="2" charset="-122"/>
                <a:ea typeface="STXinwei" panose="02010800040101010101" pitchFamily="2" charset="-122"/>
              </a:rPr>
              <a:t>和f2,且</a:t>
            </a:r>
            <a:endParaRPr lang="zh-CN" altLang="en-US" sz="2400"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f(k,a)=f1(k,a),</a:t>
            </a:r>
            <a:r>
              <a:rPr lang="zh-CN" altLang="en-US" sz="2400" smtClean="0">
                <a:latin typeface="STXinwei" panose="02010800040101010101" pitchFamily="2" charset="-122"/>
                <a:ea typeface="STXinwei" panose="02010800040101010101" pitchFamily="2" charset="-122"/>
              </a:rPr>
              <a:t>当 </a:t>
            </a:r>
            <a:r>
              <a:rPr lang="en-US" altLang="zh-CN" sz="2400" smtClean="0">
                <a:latin typeface="STXinwei" panose="02010800040101010101" pitchFamily="2" charset="-122"/>
                <a:ea typeface="STXinwei" panose="02010800040101010101" pitchFamily="2" charset="-122"/>
                <a:sym typeface="Symbol" panose="05050102010706020507" pitchFamily="18" charset="2"/>
              </a:rPr>
              <a:t>kF1</a:t>
            </a:r>
            <a:r>
              <a:rPr lang="zh-CN" altLang="en-US" sz="2400" smtClean="0">
                <a:latin typeface="STXinwei" panose="02010800040101010101" pitchFamily="2" charset="-122"/>
                <a:ea typeface="STXinwei" panose="02010800040101010101" pitchFamily="2" charset="-122"/>
                <a:sym typeface="Symbol" panose="05050102010706020507" pitchFamily="18" charset="2"/>
              </a:rPr>
              <a:t>时;</a:t>
            </a:r>
            <a:r>
              <a:rPr lang="zh-CN" altLang="en-US" sz="2400" smtClean="0">
                <a:latin typeface="STXinwei" panose="02010800040101010101" pitchFamily="2" charset="-122"/>
                <a:ea typeface="STXinwei" panose="02010800040101010101" pitchFamily="2" charset="-122"/>
              </a:rPr>
              <a:t> </a:t>
            </a: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f(k,a)=f2(k,a),</a:t>
            </a:r>
            <a:r>
              <a:rPr lang="zh-CN" altLang="en-US" sz="2400" smtClean="0">
                <a:latin typeface="STXinwei" panose="02010800040101010101" pitchFamily="2" charset="-122"/>
                <a:ea typeface="STXinwei" panose="02010800040101010101" pitchFamily="2" charset="-122"/>
              </a:rPr>
              <a:t>当 </a:t>
            </a:r>
            <a:r>
              <a:rPr lang="en-US" altLang="zh-CN" sz="2400" smtClean="0">
                <a:latin typeface="STXinwei" panose="02010800040101010101" pitchFamily="2" charset="-122"/>
                <a:ea typeface="STXinwei" panose="02010800040101010101" pitchFamily="2" charset="-122"/>
                <a:sym typeface="Symbol" panose="05050102010706020507" pitchFamily="18" charset="2"/>
              </a:rPr>
              <a:t>k</a:t>
            </a:r>
            <a:r>
              <a:rPr lang="zh-CN" altLang="en-US" sz="2400" smtClean="0">
                <a:latin typeface="STXinwei" panose="02010800040101010101" pitchFamily="2" charset="-122"/>
                <a:ea typeface="STXinwei" panose="02010800040101010101" pitchFamily="2" charset="-122"/>
                <a:sym typeface="Symbol" panose="05050102010706020507" pitchFamily="18" charset="2"/>
              </a:rPr>
              <a:t>∈</a:t>
            </a:r>
            <a:r>
              <a:rPr lang="en-US" altLang="zh-CN" sz="2400" smtClean="0">
                <a:latin typeface="STXinwei" panose="02010800040101010101" pitchFamily="2" charset="-122"/>
                <a:ea typeface="STXinwei" panose="02010800040101010101" pitchFamily="2" charset="-122"/>
                <a:sym typeface="Symbol" panose="05050102010706020507" pitchFamily="18" charset="2"/>
              </a:rPr>
              <a:t> K2</a:t>
            </a:r>
            <a:r>
              <a:rPr lang="zh-CN" altLang="en-US" sz="2400" smtClean="0">
                <a:latin typeface="STXinwei" panose="02010800040101010101" pitchFamily="2" charset="-122"/>
                <a:ea typeface="STXinwei" panose="02010800040101010101" pitchFamily="2" charset="-122"/>
                <a:sym typeface="Symbol" panose="05050102010706020507" pitchFamily="18" charset="2"/>
              </a:rPr>
              <a:t>时;</a:t>
            </a: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f(k1,</a:t>
            </a:r>
            <a:r>
              <a:rPr lang="zh-CN" altLang="zh-CN" sz="2400" smtClean="0">
                <a:latin typeface="STXinwei" panose="02010800040101010101" pitchFamily="2" charset="-122"/>
                <a:ea typeface="STXinwei" panose="02010800040101010101" pitchFamily="2" charset="-122"/>
                <a:sym typeface="Symbol" panose="05050102010706020507" pitchFamily="18" charset="2"/>
              </a:rPr>
              <a:t> </a:t>
            </a:r>
            <a:r>
              <a:rPr lang="zh-CN" altLang="en-US" sz="2400" smtClean="0">
                <a:latin typeface="STXinwei" panose="02010800040101010101" pitchFamily="2" charset="-122"/>
                <a:ea typeface="STXinwei" panose="02010800040101010101" pitchFamily="2" charset="-122"/>
                <a:sym typeface="Symbol" panose="05050102010706020507" pitchFamily="18" charset="2"/>
              </a:rPr>
              <a:t></a:t>
            </a:r>
            <a:r>
              <a:rPr lang="en-US" altLang="zh-CN" sz="2400" smtClean="0">
                <a:latin typeface="STXinwei" panose="02010800040101010101" pitchFamily="2" charset="-122"/>
                <a:ea typeface="STXinwei" panose="02010800040101010101" pitchFamily="2" charset="-122"/>
              </a:rPr>
              <a:t>)=k2,</a:t>
            </a:r>
            <a:endParaRPr lang="zh-CN" altLang="en-US" sz="2400" smtClean="0">
              <a:latin typeface="STXinwei" panose="02010800040101010101" pitchFamily="2" charset="-122"/>
              <a:ea typeface="STXinwei" panose="02010800040101010101" pitchFamily="2" charset="-122"/>
              <a:sym typeface="Symbol" panose="05050102010706020507" pitchFamily="18" charset="2"/>
            </a:endParaRPr>
          </a:p>
          <a:p>
            <a:pPr eaLnBrk="1" hangingPunct="1">
              <a:buFont typeface="Monotype Sorts" pitchFamily="2" charset="2"/>
              <a:buNone/>
            </a:pPr>
            <a:r>
              <a:rPr lang="en-US" altLang="zh-CN" sz="2400" smtClean="0">
                <a:solidFill>
                  <a:srgbClr val="FF0000"/>
                </a:solidFill>
                <a:latin typeface="STXinwei" panose="02010800040101010101" pitchFamily="2" charset="-122"/>
                <a:ea typeface="STXinwei" panose="02010800040101010101" pitchFamily="2" charset="-122"/>
              </a:rPr>
              <a:t>(6) </a:t>
            </a:r>
            <a:r>
              <a:rPr lang="en-US" altLang="zh-CN" sz="2400" smtClean="0">
                <a:latin typeface="STXinwei" panose="02010800040101010101" pitchFamily="2" charset="-122"/>
                <a:ea typeface="STXinwei" panose="02010800040101010101" pitchFamily="2" charset="-122"/>
              </a:rPr>
              <a:t>R=R1*</a:t>
            </a:r>
          </a:p>
          <a:p>
            <a:pPr eaLnBrk="1" hangingPunct="1">
              <a:buFont typeface="Monotype Sorts" pitchFamily="2" charset="2"/>
              <a:buNone/>
            </a:pPr>
            <a:r>
              <a:rPr lang="zh-CN" altLang="zh-CN" sz="2400" smtClean="0">
                <a:latin typeface="STXinwei" panose="02010800040101010101" pitchFamily="2" charset="-122"/>
                <a:ea typeface="STXinwei" panose="02010800040101010101" pitchFamily="2" charset="-122"/>
                <a:sym typeface="Symbol" panose="05050102010706020507" pitchFamily="18" charset="2"/>
              </a:rPr>
              <a:t>将步骤（1）（2）（3）分别应用到</a:t>
            </a:r>
            <a:r>
              <a:rPr lang="en-US" altLang="zh-CN" sz="2400" smtClean="0">
                <a:latin typeface="STXinwei" panose="02010800040101010101" pitchFamily="2" charset="-122"/>
                <a:ea typeface="STXinwei" panose="02010800040101010101" pitchFamily="2" charset="-122"/>
                <a:sym typeface="Symbol" panose="05050102010706020507" pitchFamily="18" charset="2"/>
              </a:rPr>
              <a:t>R1,</a:t>
            </a:r>
            <a:r>
              <a:rPr lang="zh-CN" altLang="en-US" sz="2400" smtClean="0">
                <a:latin typeface="STXinwei" panose="02010800040101010101" pitchFamily="2" charset="-122"/>
                <a:ea typeface="STXinwei" panose="02010800040101010101" pitchFamily="2" charset="-122"/>
                <a:sym typeface="Symbol" panose="05050102010706020507" pitchFamily="18" charset="2"/>
              </a:rPr>
              <a:t>产生</a:t>
            </a:r>
            <a:r>
              <a:rPr lang="en-US" altLang="en-US" sz="2400" smtClean="0">
                <a:latin typeface="STXinwei" panose="02010800040101010101" pitchFamily="2" charset="-122"/>
                <a:ea typeface="STXinwei" panose="02010800040101010101" pitchFamily="2" charset="-122"/>
                <a:sym typeface="Symbol" panose="05050102010706020507" pitchFamily="18" charset="2"/>
              </a:rPr>
              <a:t>M1=</a:t>
            </a:r>
            <a:r>
              <a:rPr lang="en-US" altLang="zh-CN" sz="2400" smtClean="0">
                <a:latin typeface="STXinwei" panose="02010800040101010101" pitchFamily="2" charset="-122"/>
                <a:ea typeface="STXinwei" panose="02010800040101010101" pitchFamily="2" charset="-122"/>
              </a:rPr>
              <a:t>=</a:t>
            </a:r>
            <a:r>
              <a:rPr lang="en-US" altLang="zh-CN" sz="2400" smtClean="0">
                <a:latin typeface="STXinwei" panose="02010800040101010101" pitchFamily="2" charset="-122"/>
                <a:ea typeface="STXinwei" panose="02010800040101010101" pitchFamily="2" charset="-122"/>
                <a:sym typeface="Symbol" panose="05050102010706020507" pitchFamily="18" charset="2"/>
              </a:rPr>
              <a:t>(K1,</a:t>
            </a:r>
            <a:r>
              <a:rPr lang="zh-CN" altLang="zh-CN" sz="2400" smtClean="0">
                <a:latin typeface="STXinwei" panose="02010800040101010101" pitchFamily="2" charset="-122"/>
                <a:ea typeface="STXinwei" panose="02010800040101010101" pitchFamily="2" charset="-122"/>
              </a:rPr>
              <a:t>∑,f1,k1,F1)</a:t>
            </a:r>
            <a:r>
              <a:rPr lang="en-US" altLang="en-US" sz="2400" smtClean="0">
                <a:latin typeface="STXinwei" panose="02010800040101010101" pitchFamily="2" charset="-122"/>
                <a:ea typeface="STXinwei" panose="02010800040101010101" pitchFamily="2" charset="-122"/>
                <a:sym typeface="Symbol" panose="05050102010706020507" pitchFamily="18" charset="2"/>
              </a:rPr>
              <a:t>,</a:t>
            </a:r>
          </a:p>
          <a:p>
            <a:pPr eaLnBrk="1" hangingPunct="1">
              <a:buFont typeface="Monotype Sorts" pitchFamily="2" charset="2"/>
              <a:buNone/>
            </a:pPr>
            <a:r>
              <a:rPr lang="zh-CN" altLang="en-US" sz="2400" smtClean="0">
                <a:latin typeface="STXinwei" panose="02010800040101010101" pitchFamily="2" charset="-122"/>
                <a:ea typeface="STXinwei" panose="02010800040101010101" pitchFamily="2" charset="-122"/>
                <a:sym typeface="Symbol" panose="05050102010706020507" pitchFamily="18" charset="2"/>
              </a:rPr>
              <a:t>   </a:t>
            </a:r>
            <a:r>
              <a:rPr lang="zh-CN" altLang="zh-CN" sz="2400" u="sng" smtClean="0">
                <a:latin typeface="STXinwei" panose="02010800040101010101" pitchFamily="2" charset="-122"/>
                <a:ea typeface="STXinwei" panose="02010800040101010101" pitchFamily="2" charset="-122"/>
                <a:hlinkClick r:id="rId2" action="ppaction://hlinksldjump"/>
              </a:rPr>
              <a:t>构造</a:t>
            </a:r>
            <a:r>
              <a:rPr lang="zh-CN" altLang="zh-CN" sz="2400" u="sng" smtClean="0">
                <a:latin typeface="STXinwei" panose="02010800040101010101" pitchFamily="2" charset="-122"/>
                <a:ea typeface="STXinwei" panose="02010800040101010101" pitchFamily="2" charset="-122"/>
              </a:rPr>
              <a:t>的</a:t>
            </a:r>
            <a:r>
              <a:rPr lang="zh-CN" altLang="zh-CN" sz="2400" smtClean="0">
                <a:latin typeface="STXinwei" panose="02010800040101010101" pitchFamily="2" charset="-122"/>
                <a:ea typeface="STXinwei" panose="02010800040101010101" pitchFamily="2" charset="-122"/>
              </a:rPr>
              <a:t>NFA M= </a:t>
            </a:r>
            <a:r>
              <a:rPr lang="en-US" altLang="zh-CN" sz="2400" smtClean="0">
                <a:latin typeface="STXinwei" panose="02010800040101010101" pitchFamily="2" charset="-122"/>
                <a:ea typeface="STXinwei" panose="02010800040101010101" pitchFamily="2" charset="-122"/>
                <a:sym typeface="Symbol" panose="05050102010706020507" pitchFamily="18" charset="2"/>
              </a:rPr>
              <a:t>(K1 {k</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zh-CN" altLang="zh-CN" sz="2400" b="1" smtClean="0">
                <a:latin typeface="STXinwei" panose="02010800040101010101" pitchFamily="2" charset="-122"/>
                <a:ea typeface="STXinwei" panose="02010800040101010101" pitchFamily="2" charset="-122"/>
              </a:rPr>
              <a:t>F</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en-US" altLang="zh-CN" sz="2400" smtClean="0">
                <a:latin typeface="STXinwei" panose="02010800040101010101" pitchFamily="2" charset="-122"/>
                <a:ea typeface="STXinwei" panose="02010800040101010101" pitchFamily="2" charset="-122"/>
                <a:sym typeface="Symbol" panose="05050102010706020507" pitchFamily="18" charset="2"/>
              </a:rPr>
              <a:t>} ,</a:t>
            </a:r>
            <a:r>
              <a:rPr lang="zh-CN" altLang="zh-CN" sz="2400" smtClean="0">
                <a:latin typeface="STXinwei" panose="02010800040101010101" pitchFamily="2" charset="-122"/>
                <a:ea typeface="STXinwei" panose="02010800040101010101" pitchFamily="2" charset="-122"/>
              </a:rPr>
              <a:t>∑,f,k</a:t>
            </a:r>
            <a:r>
              <a:rPr lang="zh-CN" altLang="en-US" sz="2400" smtClean="0">
                <a:latin typeface="STXinwei" panose="02010800040101010101" pitchFamily="2" charset="-122"/>
                <a:ea typeface="STXinwei" panose="02010800040101010101" pitchFamily="2" charset="-122"/>
              </a:rPr>
              <a:t>0</a:t>
            </a:r>
            <a:r>
              <a:rPr lang="zh-CN" altLang="zh-CN" sz="2400" smtClean="0">
                <a:latin typeface="STXinwei" panose="02010800040101010101" pitchFamily="2" charset="-122"/>
                <a:ea typeface="STXinwei" panose="02010800040101010101" pitchFamily="2" charset="-122"/>
              </a:rPr>
              <a:t>,F</a:t>
            </a:r>
            <a:r>
              <a:rPr lang="zh-CN" altLang="en-US" sz="2400" smtClean="0">
                <a:latin typeface="STXinwei" panose="02010800040101010101" pitchFamily="2" charset="-122"/>
                <a:ea typeface="STXinwei" panose="02010800040101010101" pitchFamily="2" charset="-122"/>
              </a:rPr>
              <a:t>0</a:t>
            </a:r>
            <a:r>
              <a:rPr lang="zh-CN" altLang="zh-CN" sz="2400" smtClean="0">
                <a:latin typeface="STXinwei" panose="02010800040101010101" pitchFamily="2" charset="-122"/>
                <a:ea typeface="STXinwei" panose="02010800040101010101" pitchFamily="2" charset="-122"/>
              </a:rPr>
              <a:t>)其中 </a:t>
            </a:r>
            <a:r>
              <a:rPr lang="en-US" altLang="zh-CN" sz="2400" smtClean="0">
                <a:latin typeface="STXinwei" panose="02010800040101010101" pitchFamily="2" charset="-122"/>
                <a:ea typeface="STXinwei" panose="02010800040101010101" pitchFamily="2" charset="-122"/>
                <a:sym typeface="Symbol" panose="05050102010706020507" pitchFamily="18" charset="2"/>
              </a:rPr>
              <a:t>k</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zh-CN" altLang="en-US" sz="2400" baseline="-25000" smtClean="0">
                <a:latin typeface="STXinwei" panose="02010800040101010101" pitchFamily="2" charset="-122"/>
                <a:ea typeface="STXinwei" panose="02010800040101010101" pitchFamily="2" charset="-122"/>
                <a:sym typeface="Symbol" panose="05050102010706020507" pitchFamily="18" charset="2"/>
              </a:rPr>
              <a:t>,</a:t>
            </a:r>
            <a:r>
              <a:rPr lang="zh-CN" altLang="zh-CN" sz="2400" b="1" smtClean="0">
                <a:latin typeface="STXinwei" panose="02010800040101010101" pitchFamily="2" charset="-122"/>
                <a:ea typeface="STXinwei" panose="02010800040101010101" pitchFamily="2" charset="-122"/>
              </a:rPr>
              <a:t>F</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zh-CN" altLang="zh-CN" sz="2400" smtClean="0">
                <a:latin typeface="STXinwei" panose="02010800040101010101" pitchFamily="2" charset="-122"/>
                <a:ea typeface="STXinwei" panose="02010800040101010101" pitchFamily="2" charset="-122"/>
              </a:rPr>
              <a:t> 是新增加的两个状态</a:t>
            </a:r>
            <a:r>
              <a:rPr lang="zh-CN" altLang="en-US" sz="2400" smtClean="0">
                <a:latin typeface="STXinwei" panose="02010800040101010101" pitchFamily="2" charset="-122"/>
                <a:ea typeface="STXinwei" panose="02010800040101010101" pitchFamily="2" charset="-122"/>
              </a:rPr>
              <a:t>,</a:t>
            </a: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f(k,a)=f1(k,a),</a:t>
            </a:r>
            <a:r>
              <a:rPr lang="zh-CN" altLang="en-US" sz="2400" smtClean="0">
                <a:latin typeface="STXinwei" panose="02010800040101010101" pitchFamily="2" charset="-122"/>
                <a:ea typeface="STXinwei" panose="02010800040101010101" pitchFamily="2" charset="-122"/>
              </a:rPr>
              <a:t>当 </a:t>
            </a:r>
            <a:r>
              <a:rPr lang="en-US" altLang="zh-CN" sz="2400" smtClean="0">
                <a:latin typeface="STXinwei" panose="02010800040101010101" pitchFamily="2" charset="-122"/>
                <a:ea typeface="STXinwei" panose="02010800040101010101" pitchFamily="2" charset="-122"/>
                <a:sym typeface="Symbol" panose="05050102010706020507" pitchFamily="18" charset="2"/>
              </a:rPr>
              <a:t>kF1</a:t>
            </a:r>
            <a:r>
              <a:rPr lang="zh-CN" altLang="en-US" sz="2400" smtClean="0">
                <a:latin typeface="STXinwei" panose="02010800040101010101" pitchFamily="2" charset="-122"/>
                <a:ea typeface="STXinwei" panose="02010800040101010101" pitchFamily="2" charset="-122"/>
                <a:sym typeface="Symbol" panose="05050102010706020507" pitchFamily="18" charset="2"/>
              </a:rPr>
              <a:t>时;</a:t>
            </a:r>
            <a:r>
              <a:rPr lang="zh-CN" altLang="en-US" sz="2400" smtClean="0">
                <a:latin typeface="STXinwei" panose="02010800040101010101" pitchFamily="2" charset="-122"/>
                <a:ea typeface="STXinwei" panose="02010800040101010101" pitchFamily="2" charset="-122"/>
              </a:rPr>
              <a:t> </a:t>
            </a: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f(</a:t>
            </a:r>
            <a:r>
              <a:rPr lang="en-US" altLang="zh-CN" sz="2400" smtClean="0">
                <a:latin typeface="STXinwei" panose="02010800040101010101" pitchFamily="2" charset="-122"/>
                <a:ea typeface="STXinwei" panose="02010800040101010101" pitchFamily="2" charset="-122"/>
                <a:sym typeface="Symbol" panose="05050102010706020507" pitchFamily="18" charset="2"/>
              </a:rPr>
              <a:t>k</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en-US" altLang="zh-CN" sz="2400" smtClean="0">
                <a:latin typeface="STXinwei" panose="02010800040101010101" pitchFamily="2" charset="-122"/>
                <a:ea typeface="STXinwei" panose="02010800040101010101" pitchFamily="2" charset="-122"/>
              </a:rPr>
              <a:t>,</a:t>
            </a:r>
            <a:r>
              <a:rPr lang="zh-CN" altLang="zh-CN" sz="2400" smtClean="0">
                <a:latin typeface="STXinwei" panose="02010800040101010101" pitchFamily="2" charset="-122"/>
                <a:ea typeface="STXinwei" panose="02010800040101010101" pitchFamily="2" charset="-122"/>
                <a:sym typeface="Symbol" panose="05050102010706020507" pitchFamily="18" charset="2"/>
              </a:rPr>
              <a:t> </a:t>
            </a:r>
            <a:r>
              <a:rPr lang="zh-CN" altLang="en-US" sz="2400" smtClean="0">
                <a:latin typeface="STXinwei" panose="02010800040101010101" pitchFamily="2" charset="-122"/>
                <a:ea typeface="STXinwei" panose="02010800040101010101" pitchFamily="2" charset="-122"/>
                <a:sym typeface="Symbol" panose="05050102010706020507" pitchFamily="18" charset="2"/>
              </a:rPr>
              <a:t></a:t>
            </a:r>
            <a:r>
              <a:rPr lang="en-US" altLang="zh-CN" sz="2400" smtClean="0">
                <a:latin typeface="STXinwei" panose="02010800040101010101" pitchFamily="2" charset="-122"/>
                <a:ea typeface="STXinwei" panose="02010800040101010101" pitchFamily="2" charset="-122"/>
              </a:rPr>
              <a:t>)=f(</a:t>
            </a:r>
            <a:r>
              <a:rPr lang="zh-CN" altLang="zh-CN" sz="2400" smtClean="0">
                <a:latin typeface="STXinwei" panose="02010800040101010101" pitchFamily="2" charset="-122"/>
                <a:ea typeface="STXinwei" panose="02010800040101010101" pitchFamily="2" charset="-122"/>
              </a:rPr>
              <a:t>F1</a:t>
            </a:r>
            <a:r>
              <a:rPr lang="en-US" altLang="zh-CN" sz="2400" smtClean="0">
                <a:latin typeface="STXinwei" panose="02010800040101010101" pitchFamily="2" charset="-122"/>
                <a:ea typeface="STXinwei" panose="02010800040101010101" pitchFamily="2" charset="-122"/>
              </a:rPr>
              <a:t> ,</a:t>
            </a:r>
            <a:r>
              <a:rPr lang="zh-CN" altLang="zh-CN" sz="2400" smtClean="0">
                <a:latin typeface="STXinwei" panose="02010800040101010101" pitchFamily="2" charset="-122"/>
                <a:ea typeface="STXinwei" panose="02010800040101010101" pitchFamily="2" charset="-122"/>
                <a:sym typeface="Symbol" panose="05050102010706020507" pitchFamily="18" charset="2"/>
              </a:rPr>
              <a:t> </a:t>
            </a:r>
            <a:r>
              <a:rPr lang="zh-CN" altLang="en-US" sz="2400" smtClean="0">
                <a:latin typeface="STXinwei" panose="02010800040101010101" pitchFamily="2" charset="-122"/>
                <a:ea typeface="STXinwei" panose="02010800040101010101" pitchFamily="2" charset="-122"/>
                <a:sym typeface="Symbol" panose="05050102010706020507" pitchFamily="18" charset="2"/>
              </a:rPr>
              <a:t></a:t>
            </a:r>
            <a:r>
              <a:rPr lang="en-US" altLang="zh-CN" sz="2400" smtClean="0">
                <a:latin typeface="STXinwei" panose="02010800040101010101" pitchFamily="2" charset="-122"/>
                <a:ea typeface="STXinwei" panose="02010800040101010101" pitchFamily="2" charset="-122"/>
              </a:rPr>
              <a:t>)= </a:t>
            </a:r>
            <a:r>
              <a:rPr lang="en-US" altLang="zh-CN" sz="2400" smtClean="0">
                <a:latin typeface="STXinwei" panose="02010800040101010101" pitchFamily="2" charset="-122"/>
                <a:ea typeface="STXinwei" panose="02010800040101010101" pitchFamily="2" charset="-122"/>
                <a:sym typeface="Symbol" panose="05050102010706020507" pitchFamily="18" charset="2"/>
              </a:rPr>
              <a:t>{k1,</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a:t>
            </a:r>
            <a:r>
              <a:rPr lang="zh-CN" altLang="zh-CN" sz="2400" b="1" smtClean="0">
                <a:latin typeface="STXinwei" panose="02010800040101010101" pitchFamily="2" charset="-122"/>
                <a:ea typeface="STXinwei" panose="02010800040101010101" pitchFamily="2" charset="-122"/>
              </a:rPr>
              <a:t>F</a:t>
            </a:r>
            <a:r>
              <a:rPr lang="en-US" altLang="zh-CN" sz="2400" baseline="-25000" smtClean="0">
                <a:latin typeface="STXinwei" panose="02010800040101010101" pitchFamily="2" charset="-122"/>
                <a:ea typeface="STXinwei" panose="02010800040101010101" pitchFamily="2" charset="-122"/>
                <a:sym typeface="Symbol" panose="05050102010706020507" pitchFamily="18" charset="2"/>
              </a:rPr>
              <a:t>0</a:t>
            </a:r>
            <a:r>
              <a:rPr lang="en-US" altLang="zh-CN" sz="2400" smtClean="0">
                <a:latin typeface="STXinwei" panose="02010800040101010101" pitchFamily="2" charset="-122"/>
                <a:ea typeface="STXinwei" panose="02010800040101010101" pitchFamily="2" charset="-122"/>
                <a:sym typeface="Symbol" panose="05050102010706020507" pitchFamily="18" charset="2"/>
              </a:rPr>
              <a:t>} </a:t>
            </a:r>
            <a:endParaRPr lang="zh-CN" altLang="en-US" sz="2400" smtClean="0">
              <a:latin typeface="STXinwei" panose="02010800040101010101" pitchFamily="2" charset="-122"/>
              <a:ea typeface="STXinwei" panose="02010800040101010101" pitchFamily="2" charset="-122"/>
              <a:sym typeface="Symbol" panose="05050102010706020507" pitchFamily="18" charset="2"/>
            </a:endParaRPr>
          </a:p>
          <a:p>
            <a:pPr eaLnBrk="1" hangingPunct="1">
              <a:buFont typeface="Monotype Sorts" pitchFamily="2" charset="2"/>
              <a:buNone/>
            </a:pPr>
            <a:r>
              <a:rPr lang="en-US" altLang="zh-CN" sz="2400" smtClean="0">
                <a:latin typeface="STXinwei" panose="02010800040101010101" pitchFamily="2" charset="-122"/>
                <a:ea typeface="STXinwei" panose="02010800040101010101" pitchFamily="2" charset="-122"/>
              </a:rPr>
              <a:t>,</a:t>
            </a:r>
            <a:endParaRPr lang="zh-CN" altLang="en-US" sz="2400" smtClean="0">
              <a:latin typeface="STXinwei" panose="02010800040101010101" pitchFamily="2" charset="-122"/>
              <a:ea typeface="STXinwei" panose="02010800040101010101" pitchFamily="2" charset="-122"/>
            </a:endParaRPr>
          </a:p>
          <a:p>
            <a:pPr eaLnBrk="1" hangingPunct="1">
              <a:buFont typeface="Monotype Sorts" pitchFamily="2" charset="2"/>
              <a:buNone/>
            </a:pPr>
            <a:endParaRPr lang="zh-CN" altLang="zh-CN" sz="2400" smtClean="0">
              <a:latin typeface="STXinwei" panose="02010800040101010101" pitchFamily="2" charset="-122"/>
              <a:ea typeface="STXinwei" panose="02010800040101010101" pitchFamily="2" charset="-122"/>
            </a:endParaRPr>
          </a:p>
        </p:txBody>
      </p:sp>
      <p:sp>
        <p:nvSpPr>
          <p:cNvPr id="81923" name="灯片编号占位符 5"/>
          <p:cNvSpPr>
            <a:spLocks noGrp="1"/>
          </p:cNvSpPr>
          <p:nvPr>
            <p:ph type="sldNum" sz="quarter" idx="12"/>
          </p:nvPr>
        </p:nvSpPr>
        <p:spPr>
          <a:noFill/>
        </p:spPr>
        <p:txBody>
          <a:bodyPr/>
          <a:lstStyle/>
          <a:p>
            <a:fld id="{30FE5F83-1722-4A2A-A322-03FC54FE3D33}" type="slidenum">
              <a:rPr lang="en-US" altLang="zh-CN" smtClean="0"/>
              <a:t>84</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anose="05050102010706020507" pitchFamily="18" charset="2"/>
              </a:rPr>
              <a:t></a:t>
            </a:r>
            <a:r>
              <a:rPr lang="zh-CN" altLang="en-US" sz="3200" smtClean="0"/>
              <a:t>  ,构造的</a:t>
            </a:r>
            <a:r>
              <a:rPr lang="en-US" altLang="zh-CN" sz="3200" smtClean="0"/>
              <a:t>NFA</a:t>
            </a:r>
            <a:endParaRPr lang="zh-CN" altLang="en-US" sz="3200" smtClean="0"/>
          </a:p>
        </p:txBody>
      </p:sp>
      <p:sp>
        <p:nvSpPr>
          <p:cNvPr id="82947"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2948" name="Group 5"/>
          <p:cNvGrpSpPr/>
          <p:nvPr/>
        </p:nvGrpSpPr>
        <p:grpSpPr bwMode="auto">
          <a:xfrm>
            <a:off x="3857620" y="2786058"/>
            <a:ext cx="685800" cy="685800"/>
            <a:chOff x="4224" y="2688"/>
            <a:chExt cx="432" cy="432"/>
          </a:xfrm>
        </p:grpSpPr>
        <p:sp>
          <p:nvSpPr>
            <p:cNvPr id="82953" name="Oval 6"/>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82954" name="Oval 7"/>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F</a:t>
              </a:r>
            </a:p>
          </p:txBody>
        </p:sp>
      </p:grpSp>
      <p:sp>
        <p:nvSpPr>
          <p:cNvPr id="82949" name="Oval 8"/>
          <p:cNvSpPr>
            <a:spLocks noChangeArrowheads="1"/>
          </p:cNvSpPr>
          <p:nvPr/>
        </p:nvSpPr>
        <p:spPr bwMode="auto">
          <a:xfrm>
            <a:off x="1219200" y="2743200"/>
            <a:ext cx="682625" cy="592138"/>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S</a:t>
            </a:r>
            <a:endParaRPr kumimoji="1" lang="zh-CN" altLang="zh-CN" sz="2400" b="0" i="0" u="none"/>
          </a:p>
        </p:txBody>
      </p:sp>
      <p:sp>
        <p:nvSpPr>
          <p:cNvPr id="82950" name="Line 10"/>
          <p:cNvSpPr>
            <a:spLocks noChangeShapeType="1"/>
          </p:cNvSpPr>
          <p:nvPr/>
        </p:nvSpPr>
        <p:spPr bwMode="auto">
          <a:xfrm>
            <a:off x="990600" y="3048000"/>
            <a:ext cx="228600" cy="0"/>
          </a:xfrm>
          <a:prstGeom prst="line">
            <a:avLst/>
          </a:prstGeom>
          <a:noFill/>
          <a:ln w="9525">
            <a:solidFill>
              <a:schemeClr val="tx1"/>
            </a:solidFill>
            <a:round/>
            <a:tailEnd type="triangle" w="med" len="med"/>
          </a:ln>
        </p:spPr>
        <p:txBody>
          <a:bodyPr/>
          <a:lstStyle/>
          <a:p>
            <a:endParaRPr lang="zh-CN" altLang="en-US"/>
          </a:p>
        </p:txBody>
      </p:sp>
      <p:sp>
        <p:nvSpPr>
          <p:cNvPr id="82951" name="Text Box 12"/>
          <p:cNvSpPr txBox="1">
            <a:spLocks noChangeArrowheads="1"/>
          </p:cNvSpPr>
          <p:nvPr/>
        </p:nvSpPr>
        <p:spPr bwMode="auto">
          <a:xfrm>
            <a:off x="2209800" y="2819400"/>
            <a:ext cx="685800" cy="579438"/>
          </a:xfrm>
          <a:prstGeom prst="rect">
            <a:avLst/>
          </a:prstGeom>
          <a:noFill/>
          <a:ln w="9525">
            <a:noFill/>
            <a:miter lim="800000"/>
          </a:ln>
        </p:spPr>
        <p:txBody>
          <a:bodyPr>
            <a:spAutoFit/>
          </a:bodyPr>
          <a:lstStyle/>
          <a:p>
            <a:pPr>
              <a:spcBef>
                <a:spcPct val="50000"/>
              </a:spcBef>
            </a:pPr>
            <a:endParaRPr lang="en-US" altLang="zh-CN" u="none"/>
          </a:p>
        </p:txBody>
      </p:sp>
      <p:sp>
        <p:nvSpPr>
          <p:cNvPr id="82952" name="灯片编号占位符 5"/>
          <p:cNvSpPr>
            <a:spLocks noGrp="1"/>
          </p:cNvSpPr>
          <p:nvPr>
            <p:ph type="sldNum" sz="quarter" idx="12"/>
          </p:nvPr>
        </p:nvSpPr>
        <p:spPr>
          <a:noFill/>
        </p:spPr>
        <p:txBody>
          <a:bodyPr/>
          <a:lstStyle/>
          <a:p>
            <a:fld id="{DA518E49-6FA0-4D35-AC24-108B837604AF}" type="slidenum">
              <a:rPr lang="en-US" altLang="zh-CN" smtClean="0"/>
              <a:t>85</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anose="05050102010706020507" pitchFamily="18" charset="2"/>
              </a:rPr>
              <a:t></a:t>
            </a:r>
            <a:r>
              <a:rPr lang="zh-CN" altLang="en-US" sz="3200" smtClean="0"/>
              <a:t>  ,构造的</a:t>
            </a:r>
            <a:r>
              <a:rPr lang="en-US" altLang="zh-CN" sz="3200" smtClean="0"/>
              <a:t>NFA</a:t>
            </a:r>
            <a:endParaRPr lang="zh-CN" altLang="en-US" sz="3200" smtClean="0"/>
          </a:p>
        </p:txBody>
      </p:sp>
      <p:sp>
        <p:nvSpPr>
          <p:cNvPr id="83971"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3972" name="Group 4"/>
          <p:cNvGrpSpPr/>
          <p:nvPr/>
        </p:nvGrpSpPr>
        <p:grpSpPr bwMode="auto">
          <a:xfrm>
            <a:off x="4143372" y="2714620"/>
            <a:ext cx="685800" cy="685800"/>
            <a:chOff x="4224" y="2688"/>
            <a:chExt cx="432" cy="432"/>
          </a:xfrm>
        </p:grpSpPr>
        <p:sp>
          <p:nvSpPr>
            <p:cNvPr id="83979" name="Oval 5"/>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83980" name="Oval 6"/>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F</a:t>
              </a:r>
            </a:p>
          </p:txBody>
        </p:sp>
      </p:grpSp>
      <p:sp>
        <p:nvSpPr>
          <p:cNvPr id="83973" name="Text Box 9"/>
          <p:cNvSpPr txBox="1">
            <a:spLocks noChangeArrowheads="1"/>
          </p:cNvSpPr>
          <p:nvPr/>
        </p:nvSpPr>
        <p:spPr bwMode="auto">
          <a:xfrm>
            <a:off x="2209800" y="2819400"/>
            <a:ext cx="685800" cy="579438"/>
          </a:xfrm>
          <a:prstGeom prst="rect">
            <a:avLst/>
          </a:prstGeom>
          <a:noFill/>
          <a:ln w="9525">
            <a:noFill/>
            <a:miter lim="800000"/>
          </a:ln>
        </p:spPr>
        <p:txBody>
          <a:bodyPr>
            <a:spAutoFit/>
          </a:bodyPr>
          <a:lstStyle/>
          <a:p>
            <a:pPr>
              <a:spcBef>
                <a:spcPct val="50000"/>
              </a:spcBef>
            </a:pPr>
            <a:endParaRPr lang="en-US" altLang="zh-CN" u="none"/>
          </a:p>
        </p:txBody>
      </p:sp>
      <p:sp>
        <p:nvSpPr>
          <p:cNvPr id="83974"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S</a:t>
            </a:r>
            <a:endParaRPr kumimoji="1" lang="zh-CN" altLang="zh-CN" sz="2400" b="0" i="0" u="none"/>
          </a:p>
        </p:txBody>
      </p:sp>
      <p:sp>
        <p:nvSpPr>
          <p:cNvPr id="83975" name="Line 8"/>
          <p:cNvSpPr>
            <a:spLocks noChangeShapeType="1"/>
          </p:cNvSpPr>
          <p:nvPr/>
        </p:nvSpPr>
        <p:spPr bwMode="auto">
          <a:xfrm>
            <a:off x="990600" y="3048000"/>
            <a:ext cx="228600" cy="0"/>
          </a:xfrm>
          <a:prstGeom prst="line">
            <a:avLst/>
          </a:prstGeom>
          <a:noFill/>
          <a:ln w="9525">
            <a:solidFill>
              <a:schemeClr val="tx1"/>
            </a:solidFill>
            <a:round/>
            <a:tailEnd type="triangle" w="med" len="med"/>
          </a:ln>
        </p:spPr>
        <p:txBody>
          <a:bodyPr/>
          <a:lstStyle/>
          <a:p>
            <a:endParaRPr lang="zh-CN" altLang="en-US"/>
          </a:p>
        </p:txBody>
      </p:sp>
      <p:sp>
        <p:nvSpPr>
          <p:cNvPr id="83976" name="Line 11"/>
          <p:cNvSpPr>
            <a:spLocks noChangeShapeType="1"/>
          </p:cNvSpPr>
          <p:nvPr/>
        </p:nvSpPr>
        <p:spPr bwMode="auto">
          <a:xfrm>
            <a:off x="1857356" y="3026090"/>
            <a:ext cx="2286015" cy="45720"/>
          </a:xfrm>
          <a:prstGeom prst="line">
            <a:avLst/>
          </a:prstGeom>
          <a:noFill/>
          <a:ln w="9525">
            <a:solidFill>
              <a:schemeClr val="tx1"/>
            </a:solidFill>
            <a:round/>
            <a:tailEnd type="triangle" w="med" len="med"/>
          </a:ln>
        </p:spPr>
        <p:txBody>
          <a:bodyPr/>
          <a:lstStyle/>
          <a:p>
            <a:endParaRPr lang="zh-CN" altLang="en-US"/>
          </a:p>
        </p:txBody>
      </p:sp>
      <p:sp>
        <p:nvSpPr>
          <p:cNvPr id="83977" name="Text Box 34"/>
          <p:cNvSpPr txBox="1">
            <a:spLocks noChangeArrowheads="1"/>
          </p:cNvSpPr>
          <p:nvPr/>
        </p:nvSpPr>
        <p:spPr bwMode="auto">
          <a:xfrm>
            <a:off x="2627313" y="3068638"/>
            <a:ext cx="360362" cy="579437"/>
          </a:xfrm>
          <a:prstGeom prst="rect">
            <a:avLst/>
          </a:prstGeom>
          <a:noFill/>
          <a:ln w="9525">
            <a:noFill/>
            <a:miter lim="800000"/>
          </a:ln>
        </p:spPr>
        <p:txBody>
          <a:bodyPr>
            <a:spAutoFit/>
          </a:bodyPr>
          <a:lstStyle/>
          <a:p>
            <a:r>
              <a:rPr lang="en-US" altLang="zh-CN" u="none">
                <a:sym typeface="Symbol" panose="05050102010706020507" pitchFamily="18" charset="2"/>
              </a:rPr>
              <a:t></a:t>
            </a:r>
            <a:endParaRPr lang="en-US" altLang="zh-CN" u="none"/>
          </a:p>
        </p:txBody>
      </p:sp>
      <p:sp>
        <p:nvSpPr>
          <p:cNvPr id="83978" name="灯片编号占位符 5"/>
          <p:cNvSpPr>
            <a:spLocks noGrp="1"/>
          </p:cNvSpPr>
          <p:nvPr>
            <p:ph type="sldNum" sz="quarter" idx="12"/>
          </p:nvPr>
        </p:nvSpPr>
        <p:spPr>
          <a:noFill/>
        </p:spPr>
        <p:txBody>
          <a:bodyPr/>
          <a:lstStyle/>
          <a:p>
            <a:fld id="{8DBF0AC4-3ECF-43D3-9CB9-642D30473600}" type="slidenum">
              <a:rPr lang="en-US" altLang="zh-CN" smtClean="0"/>
              <a:t>86</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z="3200" smtClean="0"/>
              <a:t>对于正规式</a:t>
            </a:r>
            <a:r>
              <a:rPr lang="en-US" altLang="zh-CN" smtClean="0"/>
              <a:t>r=</a:t>
            </a:r>
            <a:r>
              <a:rPr lang="en-US" altLang="zh-CN" smtClean="0">
                <a:sym typeface="Symbol" panose="05050102010706020507" pitchFamily="18" charset="2"/>
              </a:rPr>
              <a:t>a</a:t>
            </a:r>
            <a:r>
              <a:rPr lang="zh-CN" altLang="en-US" sz="3200" smtClean="0"/>
              <a:t>  ,构造的</a:t>
            </a:r>
            <a:r>
              <a:rPr lang="en-US" altLang="zh-CN" sz="3200" smtClean="0"/>
              <a:t>NFA</a:t>
            </a:r>
            <a:endParaRPr lang="zh-CN" altLang="en-US" sz="3200" smtClean="0"/>
          </a:p>
        </p:txBody>
      </p:sp>
      <p:sp>
        <p:nvSpPr>
          <p:cNvPr id="84995" name="Rectangle 3"/>
          <p:cNvSpPr>
            <a:spLocks noGrp="1" noChangeArrowheads="1"/>
          </p:cNvSpPr>
          <p:nvPr>
            <p:ph sz="half" idx="1"/>
          </p:nvPr>
        </p:nvSpPr>
        <p:spPr/>
        <p:txBody>
          <a:bodyPr/>
          <a:lstStyle/>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a:p>
            <a:pPr eaLnBrk="1" hangingPunct="1">
              <a:buFont typeface="Monotype Sorts" pitchFamily="2" charset="2"/>
              <a:buNone/>
            </a:pPr>
            <a:r>
              <a:rPr lang="zh-CN" altLang="en-US" smtClean="0"/>
              <a:t>               </a:t>
            </a:r>
          </a:p>
        </p:txBody>
      </p:sp>
      <p:grpSp>
        <p:nvGrpSpPr>
          <p:cNvPr id="84997" name="Group 4"/>
          <p:cNvGrpSpPr/>
          <p:nvPr/>
        </p:nvGrpSpPr>
        <p:grpSpPr bwMode="auto">
          <a:xfrm>
            <a:off x="3957638" y="2714620"/>
            <a:ext cx="685800" cy="685800"/>
            <a:chOff x="4224" y="2688"/>
            <a:chExt cx="432" cy="432"/>
          </a:xfrm>
        </p:grpSpPr>
        <p:sp>
          <p:nvSpPr>
            <p:cNvPr id="85003" name="Oval 5"/>
            <p:cNvSpPr>
              <a:spLocks noChangeArrowheads="1"/>
            </p:cNvSpPr>
            <p:nvPr/>
          </p:nvSpPr>
          <p:spPr bwMode="auto">
            <a:xfrm>
              <a:off x="4224" y="2688"/>
              <a:ext cx="432" cy="432"/>
            </a:xfrm>
            <a:prstGeom prst="ellipse">
              <a:avLst/>
            </a:prstGeom>
            <a:solidFill>
              <a:schemeClr val="accent1"/>
            </a:solidFill>
            <a:ln w="9525">
              <a:solidFill>
                <a:schemeClr val="tx1"/>
              </a:solidFill>
              <a:round/>
            </a:ln>
          </p:spPr>
          <p:txBody>
            <a:bodyPr wrap="none" anchor="ctr"/>
            <a:lstStyle/>
            <a:p>
              <a:endParaRPr lang="zh-CN" altLang="en-US"/>
            </a:p>
          </p:txBody>
        </p:sp>
        <p:sp>
          <p:nvSpPr>
            <p:cNvPr id="85004" name="Oval 6"/>
            <p:cNvSpPr>
              <a:spLocks noChangeArrowheads="1"/>
            </p:cNvSpPr>
            <p:nvPr/>
          </p:nvSpPr>
          <p:spPr bwMode="auto">
            <a:xfrm>
              <a:off x="4272" y="2736"/>
              <a:ext cx="336" cy="336"/>
            </a:xfrm>
            <a:prstGeom prst="ellipse">
              <a:avLst/>
            </a:prstGeom>
            <a:solidFill>
              <a:schemeClr val="accent1"/>
            </a:solidFill>
            <a:ln w="9525">
              <a:solidFill>
                <a:schemeClr val="tx1"/>
              </a:solidFill>
              <a:round/>
            </a:ln>
          </p:spPr>
          <p:txBody>
            <a:bodyPr wrap="none" anchor="ctr"/>
            <a:lstStyle/>
            <a:p>
              <a:pPr algn="ctr" eaLnBrk="1" hangingPunct="1"/>
              <a:r>
                <a:rPr kumimoji="1" lang="en-US" altLang="zh-CN" sz="2400" b="0" i="0" u="none" dirty="0"/>
                <a:t>F</a:t>
              </a:r>
            </a:p>
          </p:txBody>
        </p:sp>
      </p:grpSp>
      <p:sp>
        <p:nvSpPr>
          <p:cNvPr id="84998" name="Oval 7"/>
          <p:cNvSpPr>
            <a:spLocks noChangeArrowheads="1"/>
          </p:cNvSpPr>
          <p:nvPr/>
        </p:nvSpPr>
        <p:spPr bwMode="auto">
          <a:xfrm>
            <a:off x="1187450" y="2708275"/>
            <a:ext cx="682625" cy="592138"/>
          </a:xfrm>
          <a:prstGeom prst="ellipse">
            <a:avLst/>
          </a:prstGeom>
          <a:solidFill>
            <a:schemeClr val="accent1"/>
          </a:solidFill>
          <a:ln w="9525">
            <a:solidFill>
              <a:schemeClr val="tx1"/>
            </a:solidFill>
            <a:round/>
          </a:ln>
        </p:spPr>
        <p:txBody>
          <a:bodyPr wrap="none" anchor="ctr"/>
          <a:lstStyle/>
          <a:p>
            <a:pPr algn="ctr" eaLnBrk="1" hangingPunct="1"/>
            <a:r>
              <a:rPr kumimoji="1" lang="zh-CN" altLang="en-US" sz="2400" b="0" i="0" u="none"/>
              <a:t>S</a:t>
            </a:r>
            <a:endParaRPr kumimoji="1" lang="zh-CN" altLang="zh-CN" sz="2400" b="0" i="0" u="none"/>
          </a:p>
        </p:txBody>
      </p:sp>
      <p:sp>
        <p:nvSpPr>
          <p:cNvPr id="84999" name="Line 8"/>
          <p:cNvSpPr>
            <a:spLocks noChangeShapeType="1"/>
          </p:cNvSpPr>
          <p:nvPr/>
        </p:nvSpPr>
        <p:spPr bwMode="auto">
          <a:xfrm>
            <a:off x="990600" y="3048000"/>
            <a:ext cx="228600" cy="0"/>
          </a:xfrm>
          <a:prstGeom prst="line">
            <a:avLst/>
          </a:prstGeom>
          <a:noFill/>
          <a:ln w="9525">
            <a:solidFill>
              <a:schemeClr val="tx1"/>
            </a:solidFill>
            <a:round/>
            <a:tailEnd type="triangle" w="med" len="med"/>
          </a:ln>
        </p:spPr>
        <p:txBody>
          <a:bodyPr/>
          <a:lstStyle/>
          <a:p>
            <a:endParaRPr lang="zh-CN" altLang="en-US"/>
          </a:p>
        </p:txBody>
      </p:sp>
      <p:sp>
        <p:nvSpPr>
          <p:cNvPr id="85000" name="Line 11"/>
          <p:cNvSpPr>
            <a:spLocks noChangeShapeType="1"/>
          </p:cNvSpPr>
          <p:nvPr/>
        </p:nvSpPr>
        <p:spPr bwMode="auto">
          <a:xfrm>
            <a:off x="1857356" y="3071810"/>
            <a:ext cx="2143140" cy="71437"/>
          </a:xfrm>
          <a:prstGeom prst="line">
            <a:avLst/>
          </a:prstGeom>
          <a:noFill/>
          <a:ln w="9525">
            <a:solidFill>
              <a:schemeClr val="tx1"/>
            </a:solidFill>
            <a:round/>
            <a:tailEnd type="triangle" w="med" len="med"/>
          </a:ln>
        </p:spPr>
        <p:txBody>
          <a:bodyPr/>
          <a:lstStyle/>
          <a:p>
            <a:endParaRPr lang="zh-CN" altLang="en-US"/>
          </a:p>
        </p:txBody>
      </p:sp>
      <p:sp>
        <p:nvSpPr>
          <p:cNvPr id="85001" name="Text Box 34"/>
          <p:cNvSpPr txBox="1">
            <a:spLocks noChangeArrowheads="1"/>
          </p:cNvSpPr>
          <p:nvPr/>
        </p:nvSpPr>
        <p:spPr bwMode="auto">
          <a:xfrm>
            <a:off x="2627313" y="3068638"/>
            <a:ext cx="360362" cy="579437"/>
          </a:xfrm>
          <a:prstGeom prst="rect">
            <a:avLst/>
          </a:prstGeom>
          <a:noFill/>
          <a:ln w="9525">
            <a:noFill/>
            <a:miter lim="800000"/>
          </a:ln>
        </p:spPr>
        <p:txBody>
          <a:bodyPr>
            <a:spAutoFit/>
          </a:bodyPr>
          <a:lstStyle/>
          <a:p>
            <a:r>
              <a:rPr lang="en-US" altLang="zh-CN" u="none"/>
              <a:t>a</a:t>
            </a:r>
          </a:p>
        </p:txBody>
      </p:sp>
      <p:sp>
        <p:nvSpPr>
          <p:cNvPr id="85002" name="灯片编号占位符 5"/>
          <p:cNvSpPr>
            <a:spLocks noGrp="1"/>
          </p:cNvSpPr>
          <p:nvPr>
            <p:ph type="sldNum" sz="quarter" idx="12"/>
          </p:nvPr>
        </p:nvSpPr>
        <p:spPr>
          <a:noFill/>
        </p:spPr>
        <p:txBody>
          <a:bodyPr/>
          <a:lstStyle/>
          <a:p>
            <a:fld id="{3C49F562-AF26-4497-987F-86DAAB3D2F00}" type="slidenum">
              <a:rPr lang="en-US" altLang="zh-CN" smtClean="0"/>
              <a:t>87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 R1|R2</a:t>
            </a:r>
            <a:r>
              <a:rPr lang="zh-CN" altLang="en-US" sz="3200" smtClean="0"/>
              <a:t>构造的</a:t>
            </a:r>
            <a:r>
              <a:rPr lang="en-US" altLang="zh-CN" sz="3200" smtClean="0"/>
              <a:t>NFA</a:t>
            </a:r>
            <a:endParaRPr lang="zh-CN" altLang="en-US" sz="3200" smtClean="0"/>
          </a:p>
        </p:txBody>
      </p:sp>
      <p:pic>
        <p:nvPicPr>
          <p:cNvPr id="86019" name="Picture 3"/>
          <p:cNvPicPr>
            <a:picLocks noGrp="1" noChangeAspect="1" noChangeArrowheads="1"/>
          </p:cNvPicPr>
          <p:nvPr>
            <p:ph idx="1"/>
          </p:nvPr>
        </p:nvPicPr>
        <p:blipFill>
          <a:blip r:embed="rId2" cstate="print"/>
          <a:srcRect/>
          <a:stretch>
            <a:fillRect/>
          </a:stretch>
        </p:blipFill>
        <p:spPr>
          <a:xfrm>
            <a:off x="1000100" y="1714488"/>
            <a:ext cx="7929618" cy="4857784"/>
          </a:xfrm>
        </p:spPr>
      </p:pic>
      <p:sp>
        <p:nvSpPr>
          <p:cNvPr id="86020" name="灯片编号占位符 5"/>
          <p:cNvSpPr>
            <a:spLocks noGrp="1"/>
          </p:cNvSpPr>
          <p:nvPr>
            <p:ph type="sldNum" sz="quarter" idx="12"/>
          </p:nvPr>
        </p:nvSpPr>
        <p:spPr>
          <a:noFill/>
        </p:spPr>
        <p:txBody>
          <a:bodyPr/>
          <a:lstStyle/>
          <a:p>
            <a:fld id="{3F3A830E-5853-45D7-8EC6-B658F34F47FB}" type="slidenum">
              <a:rPr lang="en-US" altLang="zh-CN" smtClean="0"/>
              <a:t>88</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r=R1 R2</a:t>
            </a:r>
            <a:r>
              <a:rPr lang="zh-CN" altLang="en-US" sz="3200" smtClean="0"/>
              <a:t>构造的</a:t>
            </a:r>
            <a:r>
              <a:rPr lang="en-US" altLang="zh-CN" sz="3200" smtClean="0"/>
              <a:t>NFA</a:t>
            </a:r>
            <a:endParaRPr lang="zh-CN" altLang="en-US" sz="3200" smtClean="0"/>
          </a:p>
        </p:txBody>
      </p:sp>
      <p:pic>
        <p:nvPicPr>
          <p:cNvPr id="87043" name="Picture 3"/>
          <p:cNvPicPr>
            <a:picLocks noGrp="1" noChangeAspect="1" noChangeArrowheads="1"/>
          </p:cNvPicPr>
          <p:nvPr>
            <p:ph idx="1"/>
          </p:nvPr>
        </p:nvPicPr>
        <p:blipFill>
          <a:blip r:embed="rId2" cstate="print"/>
          <a:srcRect/>
          <a:stretch>
            <a:fillRect/>
          </a:stretch>
        </p:blipFill>
        <p:spPr>
          <a:xfrm>
            <a:off x="642910" y="2143116"/>
            <a:ext cx="8358246" cy="3071834"/>
          </a:xfrm>
        </p:spPr>
      </p:pic>
      <p:sp>
        <p:nvSpPr>
          <p:cNvPr id="87044" name="灯片编号占位符 5"/>
          <p:cNvSpPr>
            <a:spLocks noGrp="1"/>
          </p:cNvSpPr>
          <p:nvPr>
            <p:ph type="sldNum" sz="quarter" idx="12"/>
          </p:nvPr>
        </p:nvSpPr>
        <p:spPr>
          <a:noFill/>
        </p:spPr>
        <p:txBody>
          <a:bodyPr/>
          <a:lstStyle/>
          <a:p>
            <a:fld id="{8C1AF5FE-BADD-4261-A36B-8FBA57CB43C0}" type="slidenum">
              <a:rPr lang="en-US" altLang="zh-CN" smtClean="0"/>
              <a:t>89</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43000" y="500063"/>
            <a:ext cx="7772400" cy="1143000"/>
          </a:xfrm>
        </p:spPr>
        <p:txBody>
          <a:bodyPr/>
          <a:lstStyle/>
          <a:p>
            <a:pPr eaLnBrk="1" hangingPunct="1"/>
            <a:r>
              <a:rPr lang="en-US" altLang="zh-CN" sz="3600" b="1" dirty="0" smtClean="0"/>
              <a:t>3.1.3</a:t>
            </a:r>
            <a:r>
              <a:rPr lang="zh-CN" altLang="en-US" sz="3600" b="1" dirty="0" smtClean="0"/>
              <a:t>词法分析工作分离的考虑</a:t>
            </a:r>
          </a:p>
        </p:txBody>
      </p:sp>
      <p:sp>
        <p:nvSpPr>
          <p:cNvPr id="16387" name="Rectangle 3"/>
          <p:cNvSpPr>
            <a:spLocks noGrp="1" noChangeArrowheads="1"/>
          </p:cNvSpPr>
          <p:nvPr>
            <p:ph idx="1"/>
          </p:nvPr>
        </p:nvSpPr>
        <p:spPr/>
        <p:txBody>
          <a:bodyPr/>
          <a:lstStyle/>
          <a:p>
            <a:pPr eaLnBrk="1" hangingPunct="1">
              <a:buFont typeface="Monotype Sorts" pitchFamily="2" charset="2"/>
              <a:buNone/>
            </a:pPr>
            <a:r>
              <a:rPr lang="zh-CN" altLang="en-US" dirty="0" smtClean="0">
                <a:latin typeface="STXinwei" panose="02010800040101010101" pitchFamily="2" charset="-122"/>
                <a:ea typeface="STXinwei" panose="02010800040101010101" pitchFamily="2" charset="-122"/>
              </a:rPr>
              <a:t> </a:t>
            </a:r>
          </a:p>
          <a:p>
            <a:pPr lvl="1" eaLnBrk="1" hangingPunct="1"/>
            <a:r>
              <a:rPr lang="zh-CN" altLang="en-US" sz="3200" b="1" dirty="0" smtClean="0">
                <a:latin typeface="STXinwei" panose="02010800040101010101" pitchFamily="2" charset="-122"/>
                <a:ea typeface="STXinwei" panose="02010800040101010101" pitchFamily="2" charset="-122"/>
              </a:rPr>
              <a:t>简化设计</a:t>
            </a:r>
          </a:p>
          <a:p>
            <a:pPr lvl="1" eaLnBrk="1" hangingPunct="1"/>
            <a:r>
              <a:rPr lang="zh-CN" altLang="en-US" sz="3200" b="1" dirty="0" smtClean="0">
                <a:latin typeface="STXinwei" panose="02010800040101010101" pitchFamily="2" charset="-122"/>
                <a:ea typeface="STXinwei" panose="02010800040101010101" pitchFamily="2" charset="-122"/>
              </a:rPr>
              <a:t>改进编译效率</a:t>
            </a:r>
          </a:p>
          <a:p>
            <a:pPr lvl="1" eaLnBrk="1" hangingPunct="1"/>
            <a:r>
              <a:rPr lang="zh-CN" altLang="en-US" sz="3200" b="1" dirty="0" smtClean="0">
                <a:latin typeface="STXinwei" panose="02010800040101010101" pitchFamily="2" charset="-122"/>
                <a:ea typeface="STXinwei" panose="02010800040101010101" pitchFamily="2" charset="-122"/>
              </a:rPr>
              <a:t>增加编译系统的可移植性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out)">
                                      <p:cBhvr>
                                        <p:cTn id="7" dur="500"/>
                                        <p:tgtEl>
                                          <p:spTgt spid="16387">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out)">
                                      <p:cBhvr>
                                        <p:cTn id="10" dur="500"/>
                                        <p:tgtEl>
                                          <p:spTgt spid="16387">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box(out)">
                                      <p:cBhvr>
                                        <p:cTn id="13" dur="500"/>
                                        <p:tgtEl>
                                          <p:spTgt spid="16387">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box(out)">
                                      <p:cBhvr>
                                        <p:cTn id="16"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sz="3200" smtClean="0"/>
              <a:t>对于正规式</a:t>
            </a:r>
            <a:r>
              <a:rPr lang="en-US" altLang="zh-CN" sz="3200" smtClean="0"/>
              <a:t>r, r=R1*</a:t>
            </a:r>
            <a:r>
              <a:rPr lang="zh-CN" altLang="en-US" sz="3200" smtClean="0"/>
              <a:t>构造的</a:t>
            </a:r>
            <a:r>
              <a:rPr lang="en-US" altLang="zh-CN" sz="3200" smtClean="0"/>
              <a:t>NFA</a:t>
            </a:r>
            <a:endParaRPr lang="zh-CN" altLang="en-US" sz="3200" smtClean="0"/>
          </a:p>
        </p:txBody>
      </p:sp>
      <p:pic>
        <p:nvPicPr>
          <p:cNvPr id="88067" name="Picture 3"/>
          <p:cNvPicPr>
            <a:picLocks noGrp="1" noChangeAspect="1" noChangeArrowheads="1"/>
          </p:cNvPicPr>
          <p:nvPr>
            <p:ph idx="1"/>
          </p:nvPr>
        </p:nvPicPr>
        <p:blipFill>
          <a:blip r:embed="rId2" cstate="print"/>
          <a:srcRect/>
          <a:stretch>
            <a:fillRect/>
          </a:stretch>
        </p:blipFill>
        <p:spPr>
          <a:xfrm>
            <a:off x="785813" y="1571625"/>
            <a:ext cx="7929562" cy="4572000"/>
          </a:xfrm>
        </p:spPr>
      </p:pic>
      <p:sp>
        <p:nvSpPr>
          <p:cNvPr id="88068" name="灯片编号占位符 5"/>
          <p:cNvSpPr>
            <a:spLocks noGrp="1"/>
          </p:cNvSpPr>
          <p:nvPr>
            <p:ph type="sldNum" sz="quarter" idx="12"/>
          </p:nvPr>
        </p:nvSpPr>
        <p:spPr>
          <a:noFill/>
        </p:spPr>
        <p:txBody>
          <a:bodyPr/>
          <a:lstStyle/>
          <a:p>
            <a:fld id="{6B767286-13ED-435B-A24E-65BE92F12770}" type="slidenum">
              <a:rPr lang="en-US" altLang="zh-CN" smtClean="0"/>
              <a:t>90</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1143000" y="2362200"/>
            <a:ext cx="7116763" cy="457200"/>
          </a:xfrm>
          <a:prstGeom prst="rect">
            <a:avLst/>
          </a:prstGeom>
          <a:noFill/>
          <a:ln w="9525">
            <a:noFill/>
            <a:miter lim="800000"/>
          </a:ln>
        </p:spPr>
        <p:txBody>
          <a:bodyPr>
            <a:spAutoFit/>
          </a:bodyPr>
          <a:lstStyle/>
          <a:p>
            <a:pPr algn="just" eaLnBrk="1" hangingPunct="1"/>
            <a:r>
              <a:rPr kumimoji="1" lang="zh-CN" altLang="en-US" sz="2400" i="0" u="none">
                <a:solidFill>
                  <a:srgbClr val="333399"/>
                </a:solidFill>
                <a:ea typeface="STXingkai" panose="02010800040101010101" pitchFamily="2" charset="-122"/>
              </a:rPr>
              <a:t>正规表达式 </a:t>
            </a:r>
            <a:r>
              <a:rPr kumimoji="1" lang="zh-CN" altLang="en-US" sz="2400" u="none">
                <a:solidFill>
                  <a:srgbClr val="333399"/>
                </a:solidFill>
                <a:latin typeface="Arial" panose="020B0604020202020204" pitchFamily="34" charset="0"/>
                <a:ea typeface="STXingkai" panose="02010800040101010101" pitchFamily="2" charset="-122"/>
              </a:rPr>
              <a:t>1*0(0</a:t>
            </a:r>
            <a:r>
              <a:rPr kumimoji="1" lang="en-US" altLang="zh-CN" sz="2400" u="none">
                <a:solidFill>
                  <a:srgbClr val="333399"/>
                </a:solidFill>
                <a:latin typeface="Arial" panose="020B0604020202020204" pitchFamily="34" charset="0"/>
                <a:ea typeface="STXingkai" panose="02010800040101010101" pitchFamily="2" charset="-122"/>
              </a:rPr>
              <a:t>|</a:t>
            </a:r>
            <a:r>
              <a:rPr kumimoji="1" lang="zh-CN" altLang="en-US" sz="2400" u="none">
                <a:solidFill>
                  <a:srgbClr val="333399"/>
                </a:solidFill>
                <a:latin typeface="Arial" panose="020B0604020202020204" pitchFamily="34" charset="0"/>
                <a:ea typeface="STXingkai" panose="02010800040101010101" pitchFamily="2" charset="-122"/>
              </a:rPr>
              <a:t>1)*</a:t>
            </a:r>
            <a:r>
              <a:rPr kumimoji="1" lang="zh-CN" altLang="en-US" sz="2400" i="0" u="none">
                <a:solidFill>
                  <a:srgbClr val="333399"/>
                </a:solidFill>
                <a:latin typeface="Arial" panose="020B0604020202020204" pitchFamily="34" charset="0"/>
                <a:ea typeface="STXingkai" panose="02010800040101010101" pitchFamily="2" charset="-122"/>
              </a:rPr>
              <a:t>对应的</a:t>
            </a:r>
            <a:r>
              <a:rPr kumimoji="1" lang="en-US" altLang="zh-CN" sz="2400" i="0" u="none">
                <a:solidFill>
                  <a:srgbClr val="333399"/>
                </a:solidFill>
                <a:latin typeface="Arial" panose="020B0604020202020204" pitchFamily="34" charset="0"/>
                <a:ea typeface="STXingkai" panose="02010800040101010101" pitchFamily="2" charset="-122"/>
              </a:rPr>
              <a:t>NFA</a:t>
            </a:r>
            <a:r>
              <a:rPr kumimoji="1" lang="zh-CN" altLang="en-US" sz="2400" i="0" u="none">
                <a:solidFill>
                  <a:srgbClr val="333399"/>
                </a:solidFill>
                <a:latin typeface="Arial" panose="020B0604020202020204" pitchFamily="34" charset="0"/>
                <a:ea typeface="STXingkai" panose="02010800040101010101" pitchFamily="2" charset="-122"/>
              </a:rPr>
              <a:t>：</a:t>
            </a:r>
            <a:endParaRPr kumimoji="1" lang="en-US" altLang="zh-CN" sz="2400" i="0" u="none">
              <a:solidFill>
                <a:srgbClr val="333399"/>
              </a:solidFill>
              <a:latin typeface="Arial" panose="020B0604020202020204" pitchFamily="34" charset="0"/>
              <a:ea typeface="STXingkai" panose="02010800040101010101" pitchFamily="2" charset="-122"/>
            </a:endParaRPr>
          </a:p>
        </p:txBody>
      </p:sp>
      <p:sp>
        <p:nvSpPr>
          <p:cNvPr id="5127" name="Rectangle 7"/>
          <p:cNvSpPr>
            <a:spLocks noChangeArrowheads="1"/>
          </p:cNvSpPr>
          <p:nvPr/>
        </p:nvSpPr>
        <p:spPr bwMode="auto">
          <a:xfrm>
            <a:off x="755650" y="620713"/>
            <a:ext cx="8001000" cy="685800"/>
          </a:xfrm>
          <a:prstGeom prst="rect">
            <a:avLst/>
          </a:prstGeom>
          <a:noFill/>
          <a:ln w="9525">
            <a:noFill/>
            <a:miter lim="800000"/>
          </a:ln>
        </p:spPr>
        <p:txBody>
          <a:bodyPr anchor="b"/>
          <a:lstStyle/>
          <a:p>
            <a:pPr algn="ctr" eaLnBrk="1" hangingPunct="1">
              <a:lnSpc>
                <a:spcPct val="90000"/>
              </a:lnSpc>
            </a:pPr>
            <a:r>
              <a:rPr kumimoji="1" lang="zh-CN" altLang="en-US" i="0" u="none">
                <a:solidFill>
                  <a:srgbClr val="800080"/>
                </a:solidFill>
              </a:rPr>
              <a:t>例</a:t>
            </a:r>
            <a:r>
              <a:rPr kumimoji="1" lang="en-US" altLang="zh-CN" i="0" u="none">
                <a:solidFill>
                  <a:srgbClr val="800080"/>
                </a:solidFill>
              </a:rPr>
              <a:t>1</a:t>
            </a:r>
            <a:r>
              <a:rPr kumimoji="1" lang="zh-CN" altLang="en-US" i="0" u="none">
                <a:solidFill>
                  <a:srgbClr val="800080"/>
                </a:solidFill>
              </a:rPr>
              <a:t>:</a:t>
            </a:r>
            <a:r>
              <a:rPr kumimoji="1" lang="zh-CN" altLang="en-US" i="0" u="none">
                <a:solidFill>
                  <a:srgbClr val="800080"/>
                </a:solidFill>
                <a:ea typeface="STXingkai" panose="02010800040101010101" pitchFamily="2" charset="-122"/>
              </a:rPr>
              <a:t>从</a:t>
            </a:r>
            <a:r>
              <a:rPr kumimoji="1" lang="zh-CN" altLang="en-US" i="0" u="none">
                <a:solidFill>
                  <a:srgbClr val="800080"/>
                </a:solidFill>
                <a:latin typeface="STXingkai" panose="02010800040101010101" pitchFamily="2" charset="-122"/>
                <a:ea typeface="STXingkai" panose="02010800040101010101" pitchFamily="2" charset="-122"/>
              </a:rPr>
              <a:t>正规表达式</a:t>
            </a:r>
            <a:r>
              <a:rPr kumimoji="1" lang="zh-CN" altLang="en-US" i="0" u="none">
                <a:solidFill>
                  <a:srgbClr val="800080"/>
                </a:solidFill>
                <a:ea typeface="STXingkai" panose="02010800040101010101" pitchFamily="2" charset="-122"/>
              </a:rPr>
              <a:t>构造等价的</a:t>
            </a:r>
            <a:r>
              <a:rPr kumimoji="1" lang="zh-CN" altLang="en-US" i="0" u="none">
                <a:solidFill>
                  <a:srgbClr val="800080"/>
                </a:solidFill>
                <a:latin typeface="Arial" panose="020B0604020202020204" pitchFamily="34" charset="0"/>
                <a:cs typeface="Times New Roman" panose="02020603050405020304" pitchFamily="18" charset="0"/>
              </a:rPr>
              <a:t> </a:t>
            </a:r>
            <a:r>
              <a:rPr kumimoji="1" lang="en-US" altLang="zh-CN" u="none">
                <a:solidFill>
                  <a:srgbClr val="800080"/>
                </a:solidFill>
                <a:latin typeface="Arial" panose="020B0604020202020204" pitchFamily="34" charset="0"/>
                <a:ea typeface="STXingkai" panose="02010800040101010101" pitchFamily="2" charset="-122"/>
              </a:rPr>
              <a:t>NFA</a:t>
            </a:r>
          </a:p>
        </p:txBody>
      </p:sp>
      <p:grpSp>
        <p:nvGrpSpPr>
          <p:cNvPr id="2" name="Group 8"/>
          <p:cNvGrpSpPr/>
          <p:nvPr/>
        </p:nvGrpSpPr>
        <p:grpSpPr bwMode="auto">
          <a:xfrm>
            <a:off x="2057400" y="4495800"/>
            <a:ext cx="5105400" cy="1149350"/>
            <a:chOff x="1296" y="2832"/>
            <a:chExt cx="3216" cy="724"/>
          </a:xfrm>
        </p:grpSpPr>
        <p:graphicFrame>
          <p:nvGraphicFramePr>
            <p:cNvPr id="5124" name="Object 9"/>
            <p:cNvGraphicFramePr>
              <a:graphicFrameLocks noChangeAspect="1"/>
            </p:cNvGraphicFramePr>
            <p:nvPr/>
          </p:nvGraphicFramePr>
          <p:xfrm>
            <a:off x="2747" y="2880"/>
            <a:ext cx="1765" cy="676"/>
          </p:xfrm>
          <a:graphic>
            <a:graphicData uri="http://schemas.openxmlformats.org/presentationml/2006/ole">
              <mc:AlternateContent xmlns:mc="http://schemas.openxmlformats.org/markup-compatibility/2006">
                <mc:Choice xmlns:v="urn:schemas-microsoft-com:vml" Requires="v">
                  <p:oleObj spid="_x0000_s5188" name="VISIO" r:id="rId3" imgW="2809875" imgH="1076325" progId="">
                    <p:embed/>
                  </p:oleObj>
                </mc:Choice>
                <mc:Fallback>
                  <p:oleObj name="VISIO" r:id="rId3" imgW="2809875" imgH="1076325" progId="">
                    <p:embed/>
                    <p:pic>
                      <p:nvPicPr>
                        <p:cNvPr id="0" name="Object 9"/>
                        <p:cNvPicPr>
                          <a:picLocks noChangeAspect="1"/>
                        </p:cNvPicPr>
                        <p:nvPr/>
                      </p:nvPicPr>
                      <p:blipFill>
                        <a:blip r:embed="rId4"/>
                        <a:stretch>
                          <a:fillRect/>
                        </a:stretch>
                      </p:blipFill>
                      <p:spPr>
                        <a:xfrm>
                          <a:off x="2747" y="2880"/>
                          <a:ext cx="1765" cy="676"/>
                        </a:xfrm>
                        <a:prstGeom prst="rect">
                          <a:avLst/>
                        </a:prstGeom>
                        <a:noFill/>
                        <a:ln w="9525">
                          <a:noFill/>
                        </a:ln>
                      </p:spPr>
                    </p:pic>
                  </p:oleObj>
                </mc:Fallback>
              </mc:AlternateContent>
            </a:graphicData>
          </a:graphic>
        </p:graphicFrame>
        <p:sp>
          <p:nvSpPr>
            <p:cNvPr id="5136" name="Rectangle 10"/>
            <p:cNvSpPr>
              <a:spLocks noChangeArrowheads="1"/>
            </p:cNvSpPr>
            <p:nvPr/>
          </p:nvSpPr>
          <p:spPr bwMode="auto">
            <a:xfrm>
              <a:off x="1296" y="3072"/>
              <a:ext cx="387" cy="291"/>
            </a:xfrm>
            <a:prstGeom prst="rect">
              <a:avLst/>
            </a:prstGeom>
            <a:noFill/>
            <a:ln w="9525">
              <a:noFill/>
              <a:miter lim="800000"/>
            </a:ln>
          </p:spPr>
          <p:txBody>
            <a:bodyPr wrap="none">
              <a:spAutoFit/>
            </a:bodyPr>
            <a:lstStyle/>
            <a:p>
              <a:pPr eaLnBrk="1" hangingPunct="1"/>
              <a:r>
                <a:rPr kumimoji="1" lang="zh-CN" altLang="en-US" sz="2400" u="none">
                  <a:solidFill>
                    <a:srgbClr val="333399"/>
                  </a:solidFill>
                  <a:latin typeface="Arial" panose="020B0604020202020204" pitchFamily="34" charset="0"/>
                  <a:ea typeface="STXingkai" panose="02010800040101010101" pitchFamily="2" charset="-122"/>
                </a:rPr>
                <a:t>0</a:t>
              </a:r>
              <a:r>
                <a:rPr kumimoji="1" lang="en-US" altLang="zh-CN" sz="2400" u="none">
                  <a:solidFill>
                    <a:srgbClr val="333399"/>
                  </a:solidFill>
                  <a:latin typeface="Arial" panose="020B0604020202020204" pitchFamily="34" charset="0"/>
                  <a:ea typeface="STXingkai" panose="02010800040101010101" pitchFamily="2" charset="-122"/>
                </a:rPr>
                <a:t>|</a:t>
              </a:r>
              <a:r>
                <a:rPr kumimoji="1" lang="zh-CN" altLang="en-US" sz="2400" u="none">
                  <a:solidFill>
                    <a:srgbClr val="333399"/>
                  </a:solidFill>
                  <a:latin typeface="Arial" panose="020B0604020202020204" pitchFamily="34" charset="0"/>
                  <a:ea typeface="STXingkai" panose="02010800040101010101" pitchFamily="2" charset="-122"/>
                </a:rPr>
                <a:t>1</a:t>
              </a:r>
            </a:p>
          </p:txBody>
        </p:sp>
        <p:graphicFrame>
          <p:nvGraphicFramePr>
            <p:cNvPr id="5125" name="Object 11"/>
            <p:cNvGraphicFramePr>
              <a:graphicFrameLocks noChangeAspect="1"/>
            </p:cNvGraphicFramePr>
            <p:nvPr/>
          </p:nvGraphicFramePr>
          <p:xfrm>
            <a:off x="1969" y="3072"/>
            <a:ext cx="383" cy="259"/>
          </p:xfrm>
          <a:graphic>
            <a:graphicData uri="http://schemas.openxmlformats.org/presentationml/2006/ole">
              <mc:AlternateContent xmlns:mc="http://schemas.openxmlformats.org/markup-compatibility/2006">
                <mc:Choice xmlns:v="urn:schemas-microsoft-com:vml" Requires="v">
                  <p:oleObj spid="_x0000_s5189" name="VISIO" r:id="rId5" imgW="1066800" imgH="723900" progId="">
                    <p:embed/>
                  </p:oleObj>
                </mc:Choice>
                <mc:Fallback>
                  <p:oleObj name="VISIO" r:id="rId5" imgW="1066800" imgH="723900" progId="">
                    <p:embed/>
                    <p:pic>
                      <p:nvPicPr>
                        <p:cNvPr id="0" name="Object 11"/>
                        <p:cNvPicPr>
                          <a:picLocks noChangeAspect="1"/>
                        </p:cNvPicPr>
                        <p:nvPr/>
                      </p:nvPicPr>
                      <p:blipFill>
                        <a:blip r:embed="rId6"/>
                        <a:stretch>
                          <a:fillRect/>
                        </a:stretch>
                      </p:blipFill>
                      <p:spPr>
                        <a:xfrm>
                          <a:off x="1969" y="3072"/>
                          <a:ext cx="383" cy="259"/>
                        </a:xfrm>
                        <a:prstGeom prst="rect">
                          <a:avLst/>
                        </a:prstGeom>
                        <a:noFill/>
                        <a:ln w="9525">
                          <a:noFill/>
                        </a:ln>
                      </p:spPr>
                    </p:pic>
                  </p:oleObj>
                </mc:Fallback>
              </mc:AlternateContent>
            </a:graphicData>
          </a:graphic>
        </p:graphicFrame>
        <p:sp>
          <p:nvSpPr>
            <p:cNvPr id="5137" name="Rectangle 12"/>
            <p:cNvSpPr>
              <a:spLocks noChangeArrowheads="1"/>
            </p:cNvSpPr>
            <p:nvPr/>
          </p:nvSpPr>
          <p:spPr bwMode="auto">
            <a:xfrm>
              <a:off x="4032" y="3264"/>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38" name="Rectangle 13"/>
            <p:cNvSpPr>
              <a:spLocks noChangeArrowheads="1"/>
            </p:cNvSpPr>
            <p:nvPr/>
          </p:nvSpPr>
          <p:spPr bwMode="auto">
            <a:xfrm>
              <a:off x="4032" y="2832"/>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39" name="Rectangle 14"/>
            <p:cNvSpPr>
              <a:spLocks noChangeArrowheads="1"/>
            </p:cNvSpPr>
            <p:nvPr/>
          </p:nvSpPr>
          <p:spPr bwMode="auto">
            <a:xfrm>
              <a:off x="2976" y="3264"/>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40" name="Rectangle 15"/>
            <p:cNvSpPr>
              <a:spLocks noChangeArrowheads="1"/>
            </p:cNvSpPr>
            <p:nvPr/>
          </p:nvSpPr>
          <p:spPr bwMode="auto">
            <a:xfrm>
              <a:off x="2976" y="2832"/>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grpSp>
      <p:grpSp>
        <p:nvGrpSpPr>
          <p:cNvPr id="3" name="Group 16"/>
          <p:cNvGrpSpPr/>
          <p:nvPr/>
        </p:nvGrpSpPr>
        <p:grpSpPr bwMode="auto">
          <a:xfrm>
            <a:off x="2209800" y="2819400"/>
            <a:ext cx="4876800" cy="1447800"/>
            <a:chOff x="1392" y="1776"/>
            <a:chExt cx="3072" cy="912"/>
          </a:xfrm>
        </p:grpSpPr>
        <p:graphicFrame>
          <p:nvGraphicFramePr>
            <p:cNvPr id="5122" name="Object 17"/>
            <p:cNvGraphicFramePr>
              <a:graphicFrameLocks noChangeAspect="1"/>
            </p:cNvGraphicFramePr>
            <p:nvPr/>
          </p:nvGraphicFramePr>
          <p:xfrm>
            <a:off x="2681" y="1920"/>
            <a:ext cx="1783" cy="663"/>
          </p:xfrm>
          <a:graphic>
            <a:graphicData uri="http://schemas.openxmlformats.org/presentationml/2006/ole">
              <mc:AlternateContent xmlns:mc="http://schemas.openxmlformats.org/markup-compatibility/2006">
                <mc:Choice xmlns:v="urn:schemas-microsoft-com:vml" Requires="v">
                  <p:oleObj spid="_x0000_s5190" name="VISIO" r:id="rId7" imgW="2838450" imgH="1057275" progId="">
                    <p:embed/>
                  </p:oleObj>
                </mc:Choice>
                <mc:Fallback>
                  <p:oleObj name="VISIO" r:id="rId7" imgW="2838450" imgH="1057275" progId="">
                    <p:embed/>
                    <p:pic>
                      <p:nvPicPr>
                        <p:cNvPr id="0" name="Object 17"/>
                        <p:cNvPicPr>
                          <a:picLocks noChangeAspect="1"/>
                        </p:cNvPicPr>
                        <p:nvPr/>
                      </p:nvPicPr>
                      <p:blipFill>
                        <a:blip r:embed="rId8"/>
                        <a:stretch>
                          <a:fillRect/>
                        </a:stretch>
                      </p:blipFill>
                      <p:spPr>
                        <a:xfrm>
                          <a:off x="2681" y="1920"/>
                          <a:ext cx="1783" cy="663"/>
                        </a:xfrm>
                        <a:prstGeom prst="rect">
                          <a:avLst/>
                        </a:prstGeom>
                        <a:noFill/>
                        <a:ln w="9525">
                          <a:noFill/>
                        </a:ln>
                      </p:spPr>
                    </p:pic>
                  </p:oleObj>
                </mc:Fallback>
              </mc:AlternateContent>
            </a:graphicData>
          </a:graphic>
        </p:graphicFrame>
        <p:sp>
          <p:nvSpPr>
            <p:cNvPr id="5131" name="Rectangle 18"/>
            <p:cNvSpPr>
              <a:spLocks noChangeArrowheads="1"/>
            </p:cNvSpPr>
            <p:nvPr/>
          </p:nvSpPr>
          <p:spPr bwMode="auto">
            <a:xfrm>
              <a:off x="1392" y="2112"/>
              <a:ext cx="298" cy="288"/>
            </a:xfrm>
            <a:prstGeom prst="rect">
              <a:avLst/>
            </a:prstGeom>
            <a:noFill/>
            <a:ln w="9525">
              <a:noFill/>
              <a:miter lim="800000"/>
            </a:ln>
          </p:spPr>
          <p:txBody>
            <a:bodyPr wrap="none">
              <a:spAutoFit/>
            </a:bodyPr>
            <a:lstStyle/>
            <a:p>
              <a:pPr eaLnBrk="1" hangingPunct="1"/>
              <a:r>
                <a:rPr kumimoji="1" lang="zh-CN" altLang="en-US" sz="2400" u="none">
                  <a:solidFill>
                    <a:srgbClr val="333399"/>
                  </a:solidFill>
                  <a:latin typeface="Arial" panose="020B0604020202020204" pitchFamily="34" charset="0"/>
                  <a:ea typeface="STXingkai" panose="02010800040101010101" pitchFamily="2" charset="-122"/>
                </a:rPr>
                <a:t>1*</a:t>
              </a:r>
            </a:p>
          </p:txBody>
        </p:sp>
        <p:graphicFrame>
          <p:nvGraphicFramePr>
            <p:cNvPr id="5123" name="Object 19"/>
            <p:cNvGraphicFramePr>
              <a:graphicFrameLocks noChangeAspect="1"/>
            </p:cNvGraphicFramePr>
            <p:nvPr/>
          </p:nvGraphicFramePr>
          <p:xfrm>
            <a:off x="1969" y="2112"/>
            <a:ext cx="383" cy="259"/>
          </p:xfrm>
          <a:graphic>
            <a:graphicData uri="http://schemas.openxmlformats.org/presentationml/2006/ole">
              <mc:AlternateContent xmlns:mc="http://schemas.openxmlformats.org/markup-compatibility/2006">
                <mc:Choice xmlns:v="urn:schemas-microsoft-com:vml" Requires="v">
                  <p:oleObj spid="_x0000_s5191" name="VISIO" r:id="rId9" imgW="1066800" imgH="723900" progId="">
                    <p:embed/>
                  </p:oleObj>
                </mc:Choice>
                <mc:Fallback>
                  <p:oleObj name="VISIO" r:id="rId9" imgW="1066800" imgH="723900" progId="">
                    <p:embed/>
                    <p:pic>
                      <p:nvPicPr>
                        <p:cNvPr id="0" name="Object 19"/>
                        <p:cNvPicPr>
                          <a:picLocks noChangeAspect="1"/>
                        </p:cNvPicPr>
                        <p:nvPr/>
                      </p:nvPicPr>
                      <p:blipFill>
                        <a:blip r:embed="rId6"/>
                        <a:stretch>
                          <a:fillRect/>
                        </a:stretch>
                      </p:blipFill>
                      <p:spPr>
                        <a:xfrm>
                          <a:off x="1969" y="2112"/>
                          <a:ext cx="383" cy="259"/>
                        </a:xfrm>
                        <a:prstGeom prst="rect">
                          <a:avLst/>
                        </a:prstGeom>
                        <a:noFill/>
                        <a:ln w="9525">
                          <a:noFill/>
                        </a:ln>
                      </p:spPr>
                    </p:pic>
                  </p:oleObj>
                </mc:Fallback>
              </mc:AlternateContent>
            </a:graphicData>
          </a:graphic>
        </p:graphicFrame>
        <p:sp>
          <p:nvSpPr>
            <p:cNvPr id="5132" name="Rectangle 20"/>
            <p:cNvSpPr>
              <a:spLocks noChangeArrowheads="1"/>
            </p:cNvSpPr>
            <p:nvPr/>
          </p:nvSpPr>
          <p:spPr bwMode="auto">
            <a:xfrm>
              <a:off x="2928" y="201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33" name="Rectangle 21"/>
            <p:cNvSpPr>
              <a:spLocks noChangeArrowheads="1"/>
            </p:cNvSpPr>
            <p:nvPr/>
          </p:nvSpPr>
          <p:spPr bwMode="auto">
            <a:xfrm>
              <a:off x="3984" y="201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34" name="Rectangle 22"/>
            <p:cNvSpPr>
              <a:spLocks noChangeArrowheads="1"/>
            </p:cNvSpPr>
            <p:nvPr/>
          </p:nvSpPr>
          <p:spPr bwMode="auto">
            <a:xfrm>
              <a:off x="3408" y="2400"/>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5135" name="Rectangle 23"/>
            <p:cNvSpPr>
              <a:spLocks noChangeArrowheads="1"/>
            </p:cNvSpPr>
            <p:nvPr/>
          </p:nvSpPr>
          <p:spPr bwMode="auto">
            <a:xfrm>
              <a:off x="3456" y="177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grpSp>
      <p:sp>
        <p:nvSpPr>
          <p:cNvPr id="5130" name="灯片编号占位符 5"/>
          <p:cNvSpPr>
            <a:spLocks noGrp="1"/>
          </p:cNvSpPr>
          <p:nvPr>
            <p:ph type="sldNum" sz="quarter" idx="12"/>
          </p:nvPr>
        </p:nvSpPr>
        <p:spPr>
          <a:noFill/>
        </p:spPr>
        <p:txBody>
          <a:bodyPr/>
          <a:lstStyle/>
          <a:p>
            <a:fld id="{FE766CF2-DCA8-4829-BFC2-553A129BD7A0}" type="slidenum">
              <a:rPr lang="en-US" altLang="zh-CN" smtClean="0"/>
              <a:t>91</a:t>
            </a:fld>
            <a:endParaRPr lang="en-US" altLang="zh-CN"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827088" y="765175"/>
            <a:ext cx="8001000" cy="685800"/>
          </a:xfrm>
          <a:prstGeom prst="rect">
            <a:avLst/>
          </a:prstGeom>
          <a:noFill/>
          <a:ln w="9525">
            <a:noFill/>
            <a:miter lim="800000"/>
          </a:ln>
        </p:spPr>
        <p:txBody>
          <a:bodyPr anchor="b"/>
          <a:lstStyle/>
          <a:p>
            <a:pPr algn="ctr" eaLnBrk="1" hangingPunct="1">
              <a:lnSpc>
                <a:spcPct val="90000"/>
              </a:lnSpc>
            </a:pPr>
            <a:r>
              <a:rPr kumimoji="1" lang="zh-CN" altLang="en-US" i="0" u="none">
                <a:solidFill>
                  <a:srgbClr val="800080"/>
                </a:solidFill>
                <a:ea typeface="STXingkai" panose="02010800040101010101" pitchFamily="2" charset="-122"/>
              </a:rPr>
              <a:t>从</a:t>
            </a:r>
            <a:r>
              <a:rPr kumimoji="1" lang="zh-CN" altLang="en-US" i="0" u="none">
                <a:solidFill>
                  <a:srgbClr val="800080"/>
                </a:solidFill>
                <a:latin typeface="STXingkai" panose="02010800040101010101" pitchFamily="2" charset="-122"/>
                <a:ea typeface="STXingkai" panose="02010800040101010101" pitchFamily="2" charset="-122"/>
              </a:rPr>
              <a:t>正规表达式</a:t>
            </a:r>
            <a:r>
              <a:rPr kumimoji="1" lang="zh-CN" altLang="en-US" i="0" u="none">
                <a:solidFill>
                  <a:srgbClr val="800080"/>
                </a:solidFill>
                <a:ea typeface="STXingkai" panose="02010800040101010101" pitchFamily="2" charset="-122"/>
              </a:rPr>
              <a:t>构造等价的</a:t>
            </a:r>
            <a:r>
              <a:rPr kumimoji="1" lang="zh-CN" altLang="en-US" u="none">
                <a:solidFill>
                  <a:srgbClr val="800080"/>
                </a:solidFill>
                <a:latin typeface="Arial" panose="020B0604020202020204" pitchFamily="34" charset="0"/>
                <a:ea typeface="STXingkai" panose="02010800040101010101" pitchFamily="2" charset="-122"/>
                <a:sym typeface="Symbol" panose="05050102010706020507" pitchFamily="18" charset="2"/>
              </a:rPr>
              <a:t> </a:t>
            </a:r>
            <a:r>
              <a:rPr kumimoji="1" lang="zh-CN" altLang="en-US" i="0" u="none">
                <a:solidFill>
                  <a:srgbClr val="800080"/>
                </a:solidFill>
                <a:latin typeface="Arial" panose="020B0604020202020204" pitchFamily="34" charset="0"/>
                <a:cs typeface="Times New Roman" panose="02020603050405020304" pitchFamily="18" charset="0"/>
              </a:rPr>
              <a:t>- </a:t>
            </a:r>
            <a:r>
              <a:rPr kumimoji="1" lang="en-US" altLang="zh-CN" u="none">
                <a:solidFill>
                  <a:srgbClr val="800080"/>
                </a:solidFill>
                <a:latin typeface="Arial" panose="020B0604020202020204" pitchFamily="34" charset="0"/>
                <a:ea typeface="STXingkai" panose="02010800040101010101" pitchFamily="2" charset="-122"/>
              </a:rPr>
              <a:t>NFA</a:t>
            </a:r>
          </a:p>
        </p:txBody>
      </p:sp>
      <p:grpSp>
        <p:nvGrpSpPr>
          <p:cNvPr id="2" name="Group 7"/>
          <p:cNvGrpSpPr/>
          <p:nvPr/>
        </p:nvGrpSpPr>
        <p:grpSpPr bwMode="auto">
          <a:xfrm>
            <a:off x="1219200" y="1919288"/>
            <a:ext cx="7097713" cy="1966912"/>
            <a:chOff x="768" y="1209"/>
            <a:chExt cx="4471" cy="1239"/>
          </a:xfrm>
        </p:grpSpPr>
        <p:sp>
          <p:nvSpPr>
            <p:cNvPr id="6169" name="Rectangle 8"/>
            <p:cNvSpPr>
              <a:spLocks noChangeArrowheads="1"/>
            </p:cNvSpPr>
            <p:nvPr/>
          </p:nvSpPr>
          <p:spPr bwMode="auto">
            <a:xfrm>
              <a:off x="768" y="1536"/>
              <a:ext cx="592" cy="291"/>
            </a:xfrm>
            <a:prstGeom prst="rect">
              <a:avLst/>
            </a:prstGeom>
            <a:noFill/>
            <a:ln w="9525">
              <a:noFill/>
              <a:miter lim="800000"/>
            </a:ln>
          </p:spPr>
          <p:txBody>
            <a:bodyPr wrap="none">
              <a:spAutoFit/>
            </a:bodyPr>
            <a:lstStyle/>
            <a:p>
              <a:pPr eaLnBrk="1" hangingPunct="1"/>
              <a:r>
                <a:rPr kumimoji="1" lang="zh-CN" altLang="en-US" sz="2400" u="none">
                  <a:solidFill>
                    <a:srgbClr val="333399"/>
                  </a:solidFill>
                  <a:latin typeface="Arial" panose="020B0604020202020204" pitchFamily="34" charset="0"/>
                  <a:ea typeface="STXingkai" panose="02010800040101010101" pitchFamily="2" charset="-122"/>
                </a:rPr>
                <a:t>(0</a:t>
              </a:r>
              <a:r>
                <a:rPr kumimoji="1" lang="en-US" altLang="zh-CN" sz="2400" u="none">
                  <a:solidFill>
                    <a:srgbClr val="333399"/>
                  </a:solidFill>
                  <a:latin typeface="Arial" panose="020B0604020202020204" pitchFamily="34" charset="0"/>
                  <a:ea typeface="STXingkai" panose="02010800040101010101" pitchFamily="2" charset="-122"/>
                </a:rPr>
                <a:t>|</a:t>
              </a:r>
              <a:r>
                <a:rPr kumimoji="1" lang="zh-CN" altLang="en-US" sz="2400" u="none">
                  <a:solidFill>
                    <a:srgbClr val="333399"/>
                  </a:solidFill>
                  <a:latin typeface="Arial" panose="020B0604020202020204" pitchFamily="34" charset="0"/>
                  <a:ea typeface="STXingkai" panose="02010800040101010101" pitchFamily="2" charset="-122"/>
                </a:rPr>
                <a:t>1)*</a:t>
              </a:r>
            </a:p>
          </p:txBody>
        </p:sp>
        <p:graphicFrame>
          <p:nvGraphicFramePr>
            <p:cNvPr id="6148" name="Object 9"/>
            <p:cNvGraphicFramePr>
              <a:graphicFrameLocks noChangeAspect="1"/>
            </p:cNvGraphicFramePr>
            <p:nvPr/>
          </p:nvGraphicFramePr>
          <p:xfrm>
            <a:off x="1728" y="1536"/>
            <a:ext cx="383" cy="259"/>
          </p:xfrm>
          <a:graphic>
            <a:graphicData uri="http://schemas.openxmlformats.org/presentationml/2006/ole">
              <mc:AlternateContent xmlns:mc="http://schemas.openxmlformats.org/markup-compatibility/2006">
                <mc:Choice xmlns:v="urn:schemas-microsoft-com:vml" Requires="v">
                  <p:oleObj spid="_x0000_s6212" name="VISIO" r:id="rId3" imgW="1066800" imgH="723900" progId="">
                    <p:embed/>
                  </p:oleObj>
                </mc:Choice>
                <mc:Fallback>
                  <p:oleObj name="VISIO" r:id="rId3" imgW="1066800" imgH="723900" progId="">
                    <p:embed/>
                    <p:pic>
                      <p:nvPicPr>
                        <p:cNvPr id="0" name="Object 9"/>
                        <p:cNvPicPr>
                          <a:picLocks noChangeAspect="1"/>
                        </p:cNvPicPr>
                        <p:nvPr/>
                      </p:nvPicPr>
                      <p:blipFill>
                        <a:blip r:embed="rId4"/>
                        <a:stretch>
                          <a:fillRect/>
                        </a:stretch>
                      </p:blipFill>
                      <p:spPr>
                        <a:xfrm>
                          <a:off x="1728" y="1536"/>
                          <a:ext cx="383" cy="259"/>
                        </a:xfrm>
                        <a:prstGeom prst="rect">
                          <a:avLst/>
                        </a:prstGeom>
                        <a:noFill/>
                        <a:ln w="9525">
                          <a:noFill/>
                        </a:ln>
                      </p:spPr>
                    </p:pic>
                  </p:oleObj>
                </mc:Fallback>
              </mc:AlternateContent>
            </a:graphicData>
          </a:graphic>
        </p:graphicFrame>
        <p:graphicFrame>
          <p:nvGraphicFramePr>
            <p:cNvPr id="6149" name="Object 10"/>
            <p:cNvGraphicFramePr>
              <a:graphicFrameLocks noChangeAspect="1"/>
            </p:cNvGraphicFramePr>
            <p:nvPr/>
          </p:nvGraphicFramePr>
          <p:xfrm>
            <a:off x="2448" y="1209"/>
            <a:ext cx="2791" cy="1095"/>
          </p:xfrm>
          <a:graphic>
            <a:graphicData uri="http://schemas.openxmlformats.org/presentationml/2006/ole">
              <mc:AlternateContent xmlns:mc="http://schemas.openxmlformats.org/markup-compatibility/2006">
                <mc:Choice xmlns:v="urn:schemas-microsoft-com:vml" Requires="v">
                  <p:oleObj spid="_x0000_s6213" name="VISIO" r:id="rId5" imgW="4438650" imgH="1743075" progId="">
                    <p:embed/>
                  </p:oleObj>
                </mc:Choice>
                <mc:Fallback>
                  <p:oleObj name="VISIO" r:id="rId5" imgW="4438650" imgH="1743075" progId="">
                    <p:embed/>
                    <p:pic>
                      <p:nvPicPr>
                        <p:cNvPr id="0" name="Object 10"/>
                        <p:cNvPicPr>
                          <a:picLocks noChangeAspect="1"/>
                        </p:cNvPicPr>
                        <p:nvPr/>
                      </p:nvPicPr>
                      <p:blipFill>
                        <a:blip r:embed="rId6"/>
                        <a:stretch>
                          <a:fillRect/>
                        </a:stretch>
                      </p:blipFill>
                      <p:spPr>
                        <a:xfrm>
                          <a:off x="2448" y="1209"/>
                          <a:ext cx="2791" cy="1095"/>
                        </a:xfrm>
                        <a:prstGeom prst="rect">
                          <a:avLst/>
                        </a:prstGeom>
                        <a:noFill/>
                        <a:ln w="9525">
                          <a:noFill/>
                        </a:ln>
                      </p:spPr>
                    </p:pic>
                  </p:oleObj>
                </mc:Fallback>
              </mc:AlternateContent>
            </a:graphicData>
          </a:graphic>
        </p:graphicFrame>
        <p:sp>
          <p:nvSpPr>
            <p:cNvPr id="6170" name="Rectangle 11"/>
            <p:cNvSpPr>
              <a:spLocks noChangeArrowheads="1"/>
            </p:cNvSpPr>
            <p:nvPr/>
          </p:nvSpPr>
          <p:spPr bwMode="auto">
            <a:xfrm>
              <a:off x="3792" y="2160"/>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1" name="Rectangle 12"/>
            <p:cNvSpPr>
              <a:spLocks noChangeArrowheads="1"/>
            </p:cNvSpPr>
            <p:nvPr/>
          </p:nvSpPr>
          <p:spPr bwMode="auto">
            <a:xfrm>
              <a:off x="2688" y="1536"/>
              <a:ext cx="200" cy="288"/>
            </a:xfrm>
            <a:prstGeom prst="rect">
              <a:avLst/>
            </a:prstGeom>
            <a:noFill/>
            <a:ln w="9525">
              <a:noFill/>
              <a:miter lim="800000"/>
            </a:ln>
          </p:spPr>
          <p:txBody>
            <a:bodyPr>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2" name="Rectangle 13"/>
            <p:cNvSpPr>
              <a:spLocks noChangeArrowheads="1"/>
            </p:cNvSpPr>
            <p:nvPr/>
          </p:nvSpPr>
          <p:spPr bwMode="auto">
            <a:xfrm>
              <a:off x="4704" y="15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3" name="Rectangle 14"/>
            <p:cNvSpPr>
              <a:spLocks noChangeArrowheads="1"/>
            </p:cNvSpPr>
            <p:nvPr/>
          </p:nvSpPr>
          <p:spPr bwMode="auto">
            <a:xfrm>
              <a:off x="4320" y="1248"/>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4" name="Rectangle 15"/>
            <p:cNvSpPr>
              <a:spLocks noChangeArrowheads="1"/>
            </p:cNvSpPr>
            <p:nvPr/>
          </p:nvSpPr>
          <p:spPr bwMode="auto">
            <a:xfrm>
              <a:off x="3120" y="177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5" name="Rectangle 16"/>
            <p:cNvSpPr>
              <a:spLocks noChangeArrowheads="1"/>
            </p:cNvSpPr>
            <p:nvPr/>
          </p:nvSpPr>
          <p:spPr bwMode="auto">
            <a:xfrm>
              <a:off x="3216" y="15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6" name="Rectangle 17"/>
            <p:cNvSpPr>
              <a:spLocks noChangeArrowheads="1"/>
            </p:cNvSpPr>
            <p:nvPr/>
          </p:nvSpPr>
          <p:spPr bwMode="auto">
            <a:xfrm>
              <a:off x="4312" y="177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77" name="Rectangle 18"/>
            <p:cNvSpPr>
              <a:spLocks noChangeArrowheads="1"/>
            </p:cNvSpPr>
            <p:nvPr/>
          </p:nvSpPr>
          <p:spPr bwMode="auto">
            <a:xfrm>
              <a:off x="4224" y="15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grpSp>
      <p:grpSp>
        <p:nvGrpSpPr>
          <p:cNvPr id="3" name="Group 19"/>
          <p:cNvGrpSpPr/>
          <p:nvPr/>
        </p:nvGrpSpPr>
        <p:grpSpPr bwMode="auto">
          <a:xfrm>
            <a:off x="838200" y="3581400"/>
            <a:ext cx="7543800" cy="3048000"/>
            <a:chOff x="528" y="2256"/>
            <a:chExt cx="4752" cy="1920"/>
          </a:xfrm>
        </p:grpSpPr>
        <p:graphicFrame>
          <p:nvGraphicFramePr>
            <p:cNvPr id="6146" name="Object 20"/>
            <p:cNvGraphicFramePr>
              <a:graphicFrameLocks noChangeAspect="1"/>
            </p:cNvGraphicFramePr>
            <p:nvPr/>
          </p:nvGraphicFramePr>
          <p:xfrm>
            <a:off x="752" y="2640"/>
            <a:ext cx="4528" cy="1419"/>
          </p:xfrm>
          <a:graphic>
            <a:graphicData uri="http://schemas.openxmlformats.org/presentationml/2006/ole">
              <mc:AlternateContent xmlns:mc="http://schemas.openxmlformats.org/markup-compatibility/2006">
                <mc:Choice xmlns:v="urn:schemas-microsoft-com:vml" Requires="v">
                  <p:oleObj spid="_x0000_s6214" name="VISIO" r:id="rId7" imgW="7191375" imgH="2257425" progId="">
                    <p:embed/>
                  </p:oleObj>
                </mc:Choice>
                <mc:Fallback>
                  <p:oleObj name="VISIO" r:id="rId7" imgW="7191375" imgH="2257425" progId="">
                    <p:embed/>
                    <p:pic>
                      <p:nvPicPr>
                        <p:cNvPr id="0" name="Object 20"/>
                        <p:cNvPicPr>
                          <a:picLocks noChangeAspect="1"/>
                        </p:cNvPicPr>
                        <p:nvPr/>
                      </p:nvPicPr>
                      <p:blipFill>
                        <a:blip r:embed="rId8"/>
                        <a:stretch>
                          <a:fillRect/>
                        </a:stretch>
                      </p:blipFill>
                      <p:spPr>
                        <a:xfrm>
                          <a:off x="752" y="2640"/>
                          <a:ext cx="4528" cy="1419"/>
                        </a:xfrm>
                        <a:prstGeom prst="rect">
                          <a:avLst/>
                        </a:prstGeom>
                        <a:noFill/>
                        <a:ln w="9525">
                          <a:noFill/>
                        </a:ln>
                      </p:spPr>
                    </p:pic>
                  </p:oleObj>
                </mc:Fallback>
              </mc:AlternateContent>
            </a:graphicData>
          </a:graphic>
        </p:graphicFrame>
        <p:sp>
          <p:nvSpPr>
            <p:cNvPr id="6154" name="Rectangle 21"/>
            <p:cNvSpPr>
              <a:spLocks noChangeArrowheads="1"/>
            </p:cNvSpPr>
            <p:nvPr/>
          </p:nvSpPr>
          <p:spPr bwMode="auto">
            <a:xfrm>
              <a:off x="528" y="2256"/>
              <a:ext cx="884" cy="291"/>
            </a:xfrm>
            <a:prstGeom prst="rect">
              <a:avLst/>
            </a:prstGeom>
            <a:noFill/>
            <a:ln w="9525">
              <a:noFill/>
              <a:miter lim="800000"/>
            </a:ln>
          </p:spPr>
          <p:txBody>
            <a:bodyPr wrap="none">
              <a:spAutoFit/>
            </a:bodyPr>
            <a:lstStyle/>
            <a:p>
              <a:pPr eaLnBrk="1" hangingPunct="1"/>
              <a:r>
                <a:rPr kumimoji="1" lang="zh-CN" altLang="en-US" sz="2400" u="none">
                  <a:solidFill>
                    <a:srgbClr val="333399"/>
                  </a:solidFill>
                  <a:latin typeface="Arial" panose="020B0604020202020204" pitchFamily="34" charset="0"/>
                  <a:ea typeface="STXingkai" panose="02010800040101010101" pitchFamily="2" charset="-122"/>
                </a:rPr>
                <a:t>1*0(0</a:t>
              </a:r>
              <a:r>
                <a:rPr kumimoji="1" lang="en-US" altLang="zh-CN" sz="2400" u="none">
                  <a:solidFill>
                    <a:srgbClr val="333399"/>
                  </a:solidFill>
                  <a:latin typeface="Arial" panose="020B0604020202020204" pitchFamily="34" charset="0"/>
                  <a:ea typeface="STXingkai" panose="02010800040101010101" pitchFamily="2" charset="-122"/>
                </a:rPr>
                <a:t>|</a:t>
              </a:r>
              <a:r>
                <a:rPr kumimoji="1" lang="zh-CN" altLang="en-US" sz="2400" u="none">
                  <a:solidFill>
                    <a:srgbClr val="333399"/>
                  </a:solidFill>
                  <a:latin typeface="Arial" panose="020B0604020202020204" pitchFamily="34" charset="0"/>
                  <a:ea typeface="STXingkai" panose="02010800040101010101" pitchFamily="2" charset="-122"/>
                </a:rPr>
                <a:t>1)*</a:t>
              </a:r>
            </a:p>
          </p:txBody>
        </p:sp>
        <p:graphicFrame>
          <p:nvGraphicFramePr>
            <p:cNvPr id="6147" name="Object 22"/>
            <p:cNvGraphicFramePr>
              <a:graphicFrameLocks noChangeAspect="1"/>
            </p:cNvGraphicFramePr>
            <p:nvPr/>
          </p:nvGraphicFramePr>
          <p:xfrm>
            <a:off x="1729" y="2256"/>
            <a:ext cx="383" cy="259"/>
          </p:xfrm>
          <a:graphic>
            <a:graphicData uri="http://schemas.openxmlformats.org/presentationml/2006/ole">
              <mc:AlternateContent xmlns:mc="http://schemas.openxmlformats.org/markup-compatibility/2006">
                <mc:Choice xmlns:v="urn:schemas-microsoft-com:vml" Requires="v">
                  <p:oleObj spid="_x0000_s6215" name="VISIO" r:id="rId9" imgW="1066800" imgH="723900" progId="">
                    <p:embed/>
                  </p:oleObj>
                </mc:Choice>
                <mc:Fallback>
                  <p:oleObj name="VISIO" r:id="rId9" imgW="1066800" imgH="723900" progId="">
                    <p:embed/>
                    <p:pic>
                      <p:nvPicPr>
                        <p:cNvPr id="0" name="Object 22"/>
                        <p:cNvPicPr>
                          <a:picLocks noChangeAspect="1"/>
                        </p:cNvPicPr>
                        <p:nvPr/>
                      </p:nvPicPr>
                      <p:blipFill>
                        <a:blip r:embed="rId4"/>
                        <a:stretch>
                          <a:fillRect/>
                        </a:stretch>
                      </p:blipFill>
                      <p:spPr>
                        <a:xfrm>
                          <a:off x="1729" y="2256"/>
                          <a:ext cx="383" cy="259"/>
                        </a:xfrm>
                        <a:prstGeom prst="rect">
                          <a:avLst/>
                        </a:prstGeom>
                        <a:noFill/>
                        <a:ln w="9525">
                          <a:noFill/>
                        </a:ln>
                      </p:spPr>
                    </p:pic>
                  </p:oleObj>
                </mc:Fallback>
              </mc:AlternateContent>
            </a:graphicData>
          </a:graphic>
        </p:graphicFrame>
        <p:sp>
          <p:nvSpPr>
            <p:cNvPr id="6155" name="Rectangle 23"/>
            <p:cNvSpPr>
              <a:spLocks noChangeArrowheads="1"/>
            </p:cNvSpPr>
            <p:nvPr/>
          </p:nvSpPr>
          <p:spPr bwMode="auto">
            <a:xfrm>
              <a:off x="3744" y="3888"/>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56" name="Rectangle 24"/>
            <p:cNvSpPr>
              <a:spLocks noChangeArrowheads="1"/>
            </p:cNvSpPr>
            <p:nvPr/>
          </p:nvSpPr>
          <p:spPr bwMode="auto">
            <a:xfrm>
              <a:off x="2736" y="3408"/>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57" name="Rectangle 25"/>
            <p:cNvSpPr>
              <a:spLocks noChangeArrowheads="1"/>
            </p:cNvSpPr>
            <p:nvPr/>
          </p:nvSpPr>
          <p:spPr bwMode="auto">
            <a:xfrm>
              <a:off x="3304" y="3264"/>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58" name="Rectangle 26"/>
            <p:cNvSpPr>
              <a:spLocks noChangeArrowheads="1"/>
            </p:cNvSpPr>
            <p:nvPr/>
          </p:nvSpPr>
          <p:spPr bwMode="auto">
            <a:xfrm>
              <a:off x="3208" y="3552"/>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59" name="Rectangle 27"/>
            <p:cNvSpPr>
              <a:spLocks noChangeArrowheads="1"/>
            </p:cNvSpPr>
            <p:nvPr/>
          </p:nvSpPr>
          <p:spPr bwMode="auto">
            <a:xfrm>
              <a:off x="4312" y="297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0" name="Rectangle 28"/>
            <p:cNvSpPr>
              <a:spLocks noChangeArrowheads="1"/>
            </p:cNvSpPr>
            <p:nvPr/>
          </p:nvSpPr>
          <p:spPr bwMode="auto">
            <a:xfrm>
              <a:off x="4752" y="3264"/>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1" name="Rectangle 29"/>
            <p:cNvSpPr>
              <a:spLocks noChangeArrowheads="1"/>
            </p:cNvSpPr>
            <p:nvPr/>
          </p:nvSpPr>
          <p:spPr bwMode="auto">
            <a:xfrm>
              <a:off x="4224" y="3264"/>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2" name="Rectangle 30"/>
            <p:cNvSpPr>
              <a:spLocks noChangeArrowheads="1"/>
            </p:cNvSpPr>
            <p:nvPr/>
          </p:nvSpPr>
          <p:spPr bwMode="auto">
            <a:xfrm>
              <a:off x="4320" y="3552"/>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3" name="Rectangle 31"/>
            <p:cNvSpPr>
              <a:spLocks noChangeArrowheads="1"/>
            </p:cNvSpPr>
            <p:nvPr/>
          </p:nvSpPr>
          <p:spPr bwMode="auto">
            <a:xfrm>
              <a:off x="2920" y="297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4" name="Rectangle 32"/>
            <p:cNvSpPr>
              <a:spLocks noChangeArrowheads="1"/>
            </p:cNvSpPr>
            <p:nvPr/>
          </p:nvSpPr>
          <p:spPr bwMode="auto">
            <a:xfrm>
              <a:off x="2536" y="27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5" name="Rectangle 33"/>
            <p:cNvSpPr>
              <a:spLocks noChangeArrowheads="1"/>
            </p:cNvSpPr>
            <p:nvPr/>
          </p:nvSpPr>
          <p:spPr bwMode="auto">
            <a:xfrm>
              <a:off x="2008" y="27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6" name="Rectangle 34"/>
            <p:cNvSpPr>
              <a:spLocks noChangeArrowheads="1"/>
            </p:cNvSpPr>
            <p:nvPr/>
          </p:nvSpPr>
          <p:spPr bwMode="auto">
            <a:xfrm>
              <a:off x="1536" y="3120"/>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7" name="Rectangle 35"/>
            <p:cNvSpPr>
              <a:spLocks noChangeArrowheads="1"/>
            </p:cNvSpPr>
            <p:nvPr/>
          </p:nvSpPr>
          <p:spPr bwMode="auto">
            <a:xfrm>
              <a:off x="1008" y="2736"/>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sp>
          <p:nvSpPr>
            <p:cNvPr id="6168" name="Rectangle 36"/>
            <p:cNvSpPr>
              <a:spLocks noChangeArrowheads="1"/>
            </p:cNvSpPr>
            <p:nvPr/>
          </p:nvSpPr>
          <p:spPr bwMode="auto">
            <a:xfrm>
              <a:off x="1768" y="2592"/>
              <a:ext cx="200" cy="288"/>
            </a:xfrm>
            <a:prstGeom prst="rect">
              <a:avLst/>
            </a:prstGeom>
            <a:noFill/>
            <a:ln w="9525">
              <a:noFill/>
              <a:miter lim="800000"/>
            </a:ln>
          </p:spPr>
          <p:txBody>
            <a:bodyPr wrap="none">
              <a:spAutoFit/>
            </a:bodyPr>
            <a:lstStyle/>
            <a:p>
              <a:pPr eaLnBrk="1" hangingPunct="1"/>
              <a:r>
                <a:rPr kumimoji="1" lang="zh-CN" altLang="en-US" sz="2400" u="none">
                  <a:solidFill>
                    <a:srgbClr val="800080"/>
                  </a:solidFill>
                  <a:latin typeface="Arial" panose="020B0604020202020204" pitchFamily="34" charset="0"/>
                  <a:ea typeface="STXingkai" panose="02010800040101010101" pitchFamily="2" charset="-122"/>
                  <a:sym typeface="Symbol" panose="05050102010706020507" pitchFamily="18" charset="2"/>
                </a:rPr>
                <a:t></a:t>
              </a:r>
            </a:p>
          </p:txBody>
        </p:sp>
      </p:grpSp>
      <p:sp>
        <p:nvSpPr>
          <p:cNvPr id="6153" name="灯片编号占位符 5"/>
          <p:cNvSpPr>
            <a:spLocks noGrp="1"/>
          </p:cNvSpPr>
          <p:nvPr>
            <p:ph type="sldNum" sz="quarter" idx="12"/>
          </p:nvPr>
        </p:nvSpPr>
        <p:spPr>
          <a:noFill/>
        </p:spPr>
        <p:txBody>
          <a:bodyPr/>
          <a:lstStyle/>
          <a:p>
            <a:fld id="{6413AFEA-9BD1-4F96-923F-FEBC047A33AC}" type="slidenum">
              <a:rPr lang="en-US" altLang="zh-CN" smtClean="0"/>
              <a:t>92</a:t>
            </a:fld>
            <a:endParaRPr lang="en-US" altLang="zh-CN" smtClean="0"/>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ChangeArrowheads="1"/>
          </p:cNvSpPr>
          <p:nvPr/>
        </p:nvSpPr>
        <p:spPr bwMode="auto">
          <a:xfrm>
            <a:off x="755650" y="620713"/>
            <a:ext cx="8001000" cy="685800"/>
          </a:xfrm>
          <a:prstGeom prst="rect">
            <a:avLst/>
          </a:prstGeom>
          <a:noFill/>
          <a:ln w="9525">
            <a:noFill/>
            <a:miter lim="800000"/>
          </a:ln>
        </p:spPr>
        <p:txBody>
          <a:bodyPr anchor="b"/>
          <a:lstStyle/>
          <a:p>
            <a:pPr algn="ctr" eaLnBrk="1" hangingPunct="1">
              <a:lnSpc>
                <a:spcPct val="90000"/>
              </a:lnSpc>
            </a:pPr>
            <a:r>
              <a:rPr kumimoji="1" lang="zh-CN" altLang="en-US" i="0" u="none">
                <a:solidFill>
                  <a:srgbClr val="800080"/>
                </a:solidFill>
              </a:rPr>
              <a:t>课堂练习:</a:t>
            </a:r>
            <a:endParaRPr kumimoji="1" lang="en-US" altLang="zh-CN" u="none">
              <a:solidFill>
                <a:srgbClr val="800080"/>
              </a:solidFill>
              <a:latin typeface="Arial" panose="020B0604020202020204" pitchFamily="34" charset="0"/>
              <a:ea typeface="STXingkai" panose="02010800040101010101" pitchFamily="2" charset="-122"/>
            </a:endParaRPr>
          </a:p>
        </p:txBody>
      </p:sp>
      <p:sp>
        <p:nvSpPr>
          <p:cNvPr id="89091" name="矩形 2"/>
          <p:cNvSpPr>
            <a:spLocks noChangeArrowheads="1"/>
          </p:cNvSpPr>
          <p:nvPr/>
        </p:nvSpPr>
        <p:spPr bwMode="auto">
          <a:xfrm>
            <a:off x="1285875" y="2357438"/>
            <a:ext cx="7858125" cy="534987"/>
          </a:xfrm>
          <a:prstGeom prst="rect">
            <a:avLst/>
          </a:prstGeom>
          <a:noFill/>
          <a:ln w="9525">
            <a:noFill/>
            <a:miter lim="800000"/>
          </a:ln>
        </p:spPr>
        <p:txBody>
          <a:bodyPr>
            <a:spAutoFit/>
          </a:bodyPr>
          <a:lstStyle/>
          <a:p>
            <a:pPr algn="ctr" eaLnBrk="1" hangingPunct="1">
              <a:lnSpc>
                <a:spcPct val="90000"/>
              </a:lnSpc>
            </a:pPr>
            <a:r>
              <a:rPr kumimoji="1" lang="zh-CN" altLang="en-US" i="0" u="none">
                <a:solidFill>
                  <a:srgbClr val="800080"/>
                </a:solidFill>
                <a:latin typeface="STXingkai" panose="02010800040101010101" pitchFamily="2" charset="-122"/>
                <a:ea typeface="STXingkai" panose="02010800040101010101" pitchFamily="2" charset="-122"/>
              </a:rPr>
              <a:t>为正规式</a:t>
            </a:r>
            <a:r>
              <a:rPr lang="en-US" altLang="zh-CN"/>
              <a:t>R=(a|b)*a bb</a:t>
            </a:r>
            <a:r>
              <a:rPr kumimoji="1" lang="zh-CN" altLang="en-US" i="0" u="none">
                <a:solidFill>
                  <a:srgbClr val="800080"/>
                </a:solidFill>
                <a:ea typeface="STXingkai" panose="02010800040101010101" pitchFamily="2" charset="-122"/>
              </a:rPr>
              <a:t>构造等价的</a:t>
            </a:r>
            <a:r>
              <a:rPr kumimoji="1" lang="zh-CN" altLang="en-US" i="0" u="none">
                <a:solidFill>
                  <a:srgbClr val="800080"/>
                </a:solidFill>
                <a:latin typeface="Arial" panose="020B0604020202020204" pitchFamily="34" charset="0"/>
                <a:cs typeface="Times New Roman" panose="02020603050405020304" pitchFamily="18" charset="0"/>
              </a:rPr>
              <a:t> </a:t>
            </a:r>
            <a:r>
              <a:rPr kumimoji="1" lang="en-US" altLang="zh-CN" u="none">
                <a:solidFill>
                  <a:srgbClr val="800080"/>
                </a:solidFill>
                <a:latin typeface="Arial" panose="020B0604020202020204" pitchFamily="34" charset="0"/>
                <a:ea typeface="STXingkai" panose="02010800040101010101" pitchFamily="2" charset="-122"/>
              </a:rPr>
              <a:t>NFA</a:t>
            </a:r>
          </a:p>
        </p:txBody>
      </p:sp>
      <p:sp>
        <p:nvSpPr>
          <p:cNvPr id="89092" name="灯片编号占位符 5"/>
          <p:cNvSpPr>
            <a:spLocks noGrp="1"/>
          </p:cNvSpPr>
          <p:nvPr>
            <p:ph type="sldNum" sz="quarter" idx="12"/>
          </p:nvPr>
        </p:nvSpPr>
        <p:spPr>
          <a:noFill/>
        </p:spPr>
        <p:txBody>
          <a:bodyPr/>
          <a:lstStyle/>
          <a:p>
            <a:fld id="{E4E127DD-BDA3-483A-B70E-E0364ED69307}" type="slidenum">
              <a:rPr lang="en-US" altLang="zh-CN" smtClean="0"/>
              <a:t>93</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idx="1"/>
          </p:nvPr>
        </p:nvSpPr>
        <p:spPr>
          <a:xfrm>
            <a:off x="990600" y="1643063"/>
            <a:ext cx="8153400" cy="4419600"/>
          </a:xfrm>
          <a:ln>
            <a:solidFill>
              <a:schemeClr val="tx1"/>
            </a:solidFill>
          </a:ln>
        </p:spPr>
        <p:txBody>
          <a:bodyPr/>
          <a:lstStyle/>
          <a:p>
            <a:pPr eaLnBrk="1" hangingPunct="1"/>
            <a:r>
              <a:rPr lang="zh-CN" altLang="en-US" sz="3600" smtClean="0">
                <a:solidFill>
                  <a:srgbClr val="000000"/>
                </a:solidFill>
                <a:latin typeface="STXinwei" panose="02010800040101010101" pitchFamily="2" charset="-122"/>
                <a:ea typeface="STXinwei" panose="02010800040101010101" pitchFamily="2" charset="-122"/>
              </a:rPr>
              <a:t>为了构造词法分析器，要研究构词法，每种词类的结构模式以及识别它的数学模型</a:t>
            </a:r>
            <a:r>
              <a:rPr lang="zh-CN" altLang="en-US" sz="3600" smtClean="0">
                <a:solidFill>
                  <a:srgbClr val="000000"/>
                </a:solidFill>
                <a:ea typeface="STXinwei" panose="02010800040101010101" pitchFamily="2" charset="-122"/>
              </a:rPr>
              <a:t>——</a:t>
            </a:r>
            <a:r>
              <a:rPr lang="zh-CN" altLang="en-US" sz="3600" smtClean="0">
                <a:solidFill>
                  <a:srgbClr val="000000"/>
                </a:solidFill>
                <a:latin typeface="STXinwei" panose="02010800040101010101" pitchFamily="2" charset="-122"/>
                <a:ea typeface="STXinwei" panose="02010800040101010101" pitchFamily="2" charset="-122"/>
              </a:rPr>
              <a:t>有穷自动机</a:t>
            </a:r>
            <a:r>
              <a:rPr lang="en-US" altLang="zh-CN" sz="3600" smtClean="0">
                <a:solidFill>
                  <a:srgbClr val="000000"/>
                </a:solidFill>
                <a:latin typeface="STXinwei" panose="02010800040101010101" pitchFamily="2" charset="-122"/>
                <a:ea typeface="STXinwei" panose="02010800040101010101" pitchFamily="2" charset="-122"/>
              </a:rPr>
              <a:t>DFA</a:t>
            </a:r>
          </a:p>
          <a:p>
            <a:pPr eaLnBrk="1" hangingPunct="1"/>
            <a:r>
              <a:rPr lang="zh-CN" altLang="en-US" sz="3600" smtClean="0">
                <a:solidFill>
                  <a:srgbClr val="000000"/>
                </a:solidFill>
                <a:latin typeface="STXinwei" panose="02010800040101010101" pitchFamily="2" charset="-122"/>
                <a:ea typeface="STXinwei" panose="02010800040101010101" pitchFamily="2" charset="-122"/>
                <a:sym typeface="Symbol" panose="05050102010706020507" pitchFamily="18" charset="2"/>
              </a:rPr>
              <a:t>由</a:t>
            </a:r>
            <a:r>
              <a:rPr lang="en-US" altLang="zh-CN" sz="3600" smtClean="0">
                <a:solidFill>
                  <a:srgbClr val="000000"/>
                </a:solidFill>
                <a:latin typeface="STXinwei" panose="02010800040101010101" pitchFamily="2" charset="-122"/>
                <a:ea typeface="STXinwei" panose="02010800040101010101" pitchFamily="2" charset="-122"/>
                <a:sym typeface="Symbol" panose="05050102010706020507" pitchFamily="18" charset="2"/>
              </a:rPr>
              <a:t>DFA</a:t>
            </a:r>
            <a:r>
              <a:rPr lang="zh-CN" altLang="en-US" sz="3600" smtClean="0">
                <a:solidFill>
                  <a:srgbClr val="000000"/>
                </a:solidFill>
                <a:latin typeface="STXinwei" panose="02010800040101010101" pitchFamily="2" charset="-122"/>
                <a:ea typeface="STXinwei" panose="02010800040101010101" pitchFamily="2" charset="-122"/>
                <a:sym typeface="Symbol" panose="05050102010706020507" pitchFamily="18" charset="2"/>
              </a:rPr>
              <a:t>编写</a:t>
            </a:r>
            <a:r>
              <a:rPr lang="zh-CN" altLang="en-US" sz="3600" smtClean="0">
                <a:solidFill>
                  <a:srgbClr val="000000"/>
                </a:solidFill>
                <a:latin typeface="STXinwei" panose="02010800040101010101" pitchFamily="2" charset="-122"/>
                <a:ea typeface="STXinwei" panose="02010800040101010101" pitchFamily="2" charset="-122"/>
              </a:rPr>
              <a:t>词法分析程序</a:t>
            </a:r>
          </a:p>
        </p:txBody>
      </p:sp>
      <p:sp>
        <p:nvSpPr>
          <p:cNvPr id="96259" name="灯片编号占位符 5"/>
          <p:cNvSpPr>
            <a:spLocks noGrp="1"/>
          </p:cNvSpPr>
          <p:nvPr>
            <p:ph type="sldNum" sz="quarter" idx="12"/>
          </p:nvPr>
        </p:nvSpPr>
        <p:spPr>
          <a:noFill/>
        </p:spPr>
        <p:txBody>
          <a:bodyPr/>
          <a:lstStyle/>
          <a:p>
            <a:fld id="{4F49A9F5-403B-4F97-917C-BB4C7C079618}" type="slidenum">
              <a:rPr lang="zh-CN" altLang="en-US" smtClean="0"/>
              <a:t>94</a:t>
            </a:fld>
            <a:endParaRPr lang="en-US" altLang="zh-CN" smtClean="0"/>
          </a:p>
        </p:txBody>
      </p:sp>
      <p:sp>
        <p:nvSpPr>
          <p:cNvPr id="96260" name="标题 4"/>
          <p:cNvSpPr>
            <a:spLocks noGrp="1"/>
          </p:cNvSpPr>
          <p:nvPr>
            <p:ph type="title"/>
          </p:nvPr>
        </p:nvSpPr>
        <p:spPr/>
        <p:txBody>
          <a:bodyPr/>
          <a:lstStyle/>
          <a:p>
            <a:endParaRPr lang="zh-CN" altLang="en-US" smtClean="0"/>
          </a:p>
        </p:txBody>
      </p:sp>
    </p:spTree>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a:spLocks noGrp="1"/>
          </p:cNvSpPr>
          <p:nvPr>
            <p:ph type="sldNum" sz="quarter" idx="12"/>
          </p:nvPr>
        </p:nvSpPr>
        <p:spPr>
          <a:noFill/>
        </p:spPr>
        <p:txBody>
          <a:bodyPr/>
          <a:lstStyle/>
          <a:p>
            <a:fld id="{3F32ACB4-70BA-423D-BA75-D7E005F38FA7}" type="slidenum">
              <a:rPr lang="zh-CN" altLang="en-US" smtClean="0"/>
              <a:t>95</a:t>
            </a:fld>
            <a:endParaRPr lang="en-US" altLang="zh-CN" smtClean="0"/>
          </a:p>
        </p:txBody>
      </p:sp>
      <p:sp>
        <p:nvSpPr>
          <p:cNvPr id="97283" name="Text Box 2"/>
          <p:cNvSpPr txBox="1">
            <a:spLocks noChangeArrowheads="1"/>
          </p:cNvSpPr>
          <p:nvPr/>
        </p:nvSpPr>
        <p:spPr bwMode="auto">
          <a:xfrm>
            <a:off x="857250" y="3571875"/>
            <a:ext cx="7924800" cy="1563688"/>
          </a:xfrm>
          <a:prstGeom prst="rect">
            <a:avLst/>
          </a:prstGeom>
          <a:noFill/>
          <a:ln w="9525">
            <a:noFill/>
            <a:miter lim="800000"/>
          </a:ln>
        </p:spPr>
        <p:txBody>
          <a:bodyPr>
            <a:spAutoFit/>
          </a:bodyPr>
          <a:lstStyle/>
          <a:p>
            <a:pPr>
              <a:spcBef>
                <a:spcPct val="50000"/>
              </a:spcBef>
            </a:pPr>
            <a:r>
              <a:rPr lang="zh-CN" altLang="en-US" i="0" u="none">
                <a:latin typeface="STXinwei" panose="02010800040101010101" pitchFamily="2" charset="-122"/>
                <a:ea typeface="STXinwei" panose="02010800040101010101" pitchFamily="2" charset="-122"/>
              </a:rPr>
              <a:t>在识别标识符的过程中，要拼写出来，并和保留字区别开来；识别出的标识符要填入符号表中</a:t>
            </a:r>
            <a:r>
              <a:rPr lang="en-US" altLang="zh-CN" i="0" u="none">
                <a:latin typeface="STXinwei" panose="02010800040101010101" pitchFamily="2" charset="-122"/>
                <a:ea typeface="STXinwei" panose="02010800040101010101" pitchFamily="2" charset="-122"/>
              </a:rPr>
              <a:t>;</a:t>
            </a:r>
            <a:endParaRPr lang="zh-CN" altLang="zh-CN" i="0" u="none">
              <a:latin typeface="STXinwei" panose="02010800040101010101" pitchFamily="2" charset="-122"/>
              <a:ea typeface="STXinwei" panose="02010800040101010101" pitchFamily="2" charset="-122"/>
            </a:endParaRPr>
          </a:p>
        </p:txBody>
      </p:sp>
      <p:sp>
        <p:nvSpPr>
          <p:cNvPr id="97284" name="Rectangle 3"/>
          <p:cNvSpPr>
            <a:spLocks noChangeArrowheads="1"/>
          </p:cNvSpPr>
          <p:nvPr/>
        </p:nvSpPr>
        <p:spPr bwMode="auto">
          <a:xfrm>
            <a:off x="1000125" y="285750"/>
            <a:ext cx="5641340" cy="645160"/>
          </a:xfrm>
          <a:prstGeom prst="rect">
            <a:avLst/>
          </a:prstGeom>
          <a:noFill/>
          <a:ln w="3175">
            <a:noFill/>
            <a:miter lim="800000"/>
          </a:ln>
        </p:spPr>
        <p:txBody>
          <a:bodyPr wrap="none">
            <a:spAutoFit/>
          </a:bodyPr>
          <a:lstStyle/>
          <a:p>
            <a:pPr fontAlgn="ctr"/>
            <a:r>
              <a:rPr lang="zh-CN" altLang="en-US" sz="3600" i="0" u="none" dirty="0" smtClean="0">
                <a:solidFill>
                  <a:srgbClr val="FF0000"/>
                </a:solidFill>
                <a:latin typeface="STXinwei" panose="02010800040101010101" pitchFamily="2" charset="-122"/>
                <a:ea typeface="STXinwei" panose="02010800040101010101" pitchFamily="2" charset="-122"/>
              </a:rPr>
              <a:t>由</a:t>
            </a:r>
            <a:r>
              <a:rPr lang="en-US" altLang="zh-CN" sz="3600" i="0" u="none" dirty="0" smtClean="0">
                <a:solidFill>
                  <a:srgbClr val="FF0000"/>
                </a:solidFill>
                <a:latin typeface="STXinwei" panose="02010800040101010101" pitchFamily="2" charset="-122"/>
                <a:ea typeface="STXinwei" panose="02010800040101010101" pitchFamily="2" charset="-122"/>
              </a:rPr>
              <a:t>DFA</a:t>
            </a:r>
            <a:r>
              <a:rPr lang="zh-CN" altLang="en-US" sz="3600" i="0" u="none" dirty="0" smtClean="0">
                <a:solidFill>
                  <a:srgbClr val="FF0000"/>
                </a:solidFill>
                <a:latin typeface="STXinwei" panose="02010800040101010101" pitchFamily="2" charset="-122"/>
                <a:ea typeface="STXinwei" panose="02010800040101010101" pitchFamily="2" charset="-122"/>
              </a:rPr>
              <a:t>编写</a:t>
            </a:r>
            <a:r>
              <a:rPr lang="zh-CN" altLang="en-US" sz="3600" i="0" u="none" dirty="0">
                <a:solidFill>
                  <a:srgbClr val="FF0000"/>
                </a:solidFill>
                <a:latin typeface="STXinwei" panose="02010800040101010101" pitchFamily="2" charset="-122"/>
                <a:ea typeface="STXinwei" panose="02010800040101010101" pitchFamily="2" charset="-122"/>
              </a:rPr>
              <a:t>词法分析</a:t>
            </a:r>
            <a:r>
              <a:rPr lang="zh-CN" altLang="en-US" sz="3600" i="0" u="none" dirty="0" smtClean="0">
                <a:solidFill>
                  <a:srgbClr val="FF0000"/>
                </a:solidFill>
                <a:latin typeface="STXinwei" panose="02010800040101010101" pitchFamily="2" charset="-122"/>
                <a:ea typeface="STXinwei" panose="02010800040101010101" pitchFamily="2" charset="-122"/>
              </a:rPr>
              <a:t>程序：</a:t>
            </a:r>
            <a:endParaRPr lang="zh-CN" altLang="en-US" sz="3600" i="0" u="none" dirty="0">
              <a:solidFill>
                <a:srgbClr val="FF0000"/>
              </a:solidFill>
              <a:latin typeface="STXinwei" panose="02010800040101010101" pitchFamily="2" charset="-122"/>
              <a:ea typeface="STXinwei" panose="02010800040101010101" pitchFamily="2" charset="-122"/>
            </a:endParaRPr>
          </a:p>
        </p:txBody>
      </p:sp>
      <p:sp>
        <p:nvSpPr>
          <p:cNvPr id="97285" name="Rectangle 4"/>
          <p:cNvSpPr>
            <a:spLocks noChangeArrowheads="1"/>
          </p:cNvSpPr>
          <p:nvPr/>
        </p:nvSpPr>
        <p:spPr bwMode="auto">
          <a:xfrm>
            <a:off x="785813" y="1143000"/>
            <a:ext cx="7848600" cy="2486025"/>
          </a:xfrm>
          <a:prstGeom prst="rect">
            <a:avLst/>
          </a:prstGeom>
          <a:noFill/>
          <a:ln w="3175">
            <a:noFill/>
            <a:miter lim="800000"/>
          </a:ln>
        </p:spPr>
        <p:txBody>
          <a:bodyPr>
            <a:spAutoFit/>
          </a:bodyPr>
          <a:lstStyle/>
          <a:p>
            <a:pPr>
              <a:lnSpc>
                <a:spcPct val="110000"/>
              </a:lnSpc>
              <a:spcBef>
                <a:spcPct val="50000"/>
              </a:spcBef>
            </a:pPr>
            <a:r>
              <a:rPr lang="zh-CN" altLang="en-US" i="0" u="none" dirty="0">
                <a:latin typeface="SimSun" panose="02010600030101010101" pitchFamily="2" charset="-122"/>
                <a:ea typeface="STXinwei" panose="02010800040101010101" pitchFamily="2" charset="-122"/>
              </a:rPr>
              <a:t>根据</a:t>
            </a:r>
            <a:r>
              <a:rPr lang="en-US" altLang="zh-CN" i="0" u="none" dirty="0">
                <a:latin typeface="SimSun" panose="02010600030101010101" pitchFamily="2" charset="-122"/>
                <a:ea typeface="STXinwei" panose="02010800040101010101" pitchFamily="2" charset="-122"/>
              </a:rPr>
              <a:t>DFA</a:t>
            </a:r>
            <a:r>
              <a:rPr lang="zh-CN" altLang="en-US" i="0" u="none" dirty="0">
                <a:latin typeface="SimSun" panose="02010600030101010101" pitchFamily="2" charset="-122"/>
                <a:ea typeface="STXinwei" panose="02010800040101010101" pitchFamily="2" charset="-122"/>
              </a:rPr>
              <a:t>的状态转换</a:t>
            </a:r>
            <a:r>
              <a:rPr lang="zh-CN" altLang="en-US" i="0" u="none" dirty="0" smtClean="0">
                <a:latin typeface="SimSun" panose="02010600030101010101" pitchFamily="2" charset="-122"/>
                <a:ea typeface="STXinwei" panose="02010800040101010101" pitchFamily="2" charset="-122"/>
              </a:rPr>
              <a:t>图（</a:t>
            </a:r>
            <a:r>
              <a:rPr lang="zh-CN" altLang="en-US" i="0" u="none" dirty="0" smtClean="0">
                <a:solidFill>
                  <a:srgbClr val="FF0000"/>
                </a:solidFill>
                <a:latin typeface="SimSun" panose="02010600030101010101" pitchFamily="2" charset="-122"/>
                <a:ea typeface="STXinwei" panose="02010800040101010101" pitchFamily="2" charset="-122"/>
              </a:rPr>
              <a:t>识别单词</a:t>
            </a:r>
            <a:r>
              <a:rPr lang="zh-CN" altLang="en-US" i="0" u="none" dirty="0" smtClean="0">
                <a:latin typeface="SimSun" panose="02010600030101010101" pitchFamily="2" charset="-122"/>
                <a:ea typeface="STXinwei" panose="02010800040101010101" pitchFamily="2" charset="-122"/>
              </a:rPr>
              <a:t>）构造</a:t>
            </a:r>
            <a:r>
              <a:rPr lang="zh-CN" altLang="en-US" i="0" u="none" dirty="0">
                <a:ea typeface="STXinwei" panose="02010800040101010101" pitchFamily="2" charset="-122"/>
              </a:rPr>
              <a:t>词法分析程序，每个</a:t>
            </a:r>
            <a:r>
              <a:rPr lang="zh-CN" altLang="en-US" i="0" u="none" dirty="0">
                <a:latin typeface="SimSun" panose="02010600030101010101" pitchFamily="2" charset="-122"/>
                <a:ea typeface="STXinwei" panose="02010800040101010101" pitchFamily="2" charset="-122"/>
              </a:rPr>
              <a:t>状态</a:t>
            </a:r>
            <a:r>
              <a:rPr lang="zh-CN" altLang="en-US" i="0" u="none" dirty="0">
                <a:ea typeface="STXinwei" panose="02010800040101010101" pitchFamily="2" charset="-122"/>
              </a:rPr>
              <a:t>对应</a:t>
            </a:r>
            <a:r>
              <a:rPr lang="zh-CN" altLang="en-US" i="0" u="none" dirty="0">
                <a:latin typeface="SimSun" panose="02010600030101010101" pitchFamily="2" charset="-122"/>
                <a:ea typeface="STXinwei" panose="02010800040101010101" pitchFamily="2" charset="-122"/>
              </a:rPr>
              <a:t>一段程序，完成到达此状态的工作；</a:t>
            </a:r>
          </a:p>
          <a:p>
            <a:pPr>
              <a:lnSpc>
                <a:spcPct val="110000"/>
              </a:lnSpc>
              <a:spcBef>
                <a:spcPct val="50000"/>
              </a:spcBef>
            </a:pPr>
            <a:endParaRPr lang="zh-CN" altLang="en-US" i="0" u="none" dirty="0">
              <a:latin typeface="SimSun" panose="02010600030101010101" pitchFamily="2" charset="-122"/>
              <a:ea typeface="STXinwei" panose="02010800040101010101" pitchFamily="2" charset="-122"/>
            </a:endParaRPr>
          </a:p>
        </p:txBody>
      </p:sp>
      <p:sp>
        <p:nvSpPr>
          <p:cNvPr id="97286" name="Rectangle 5"/>
          <p:cNvSpPr>
            <a:spLocks noChangeArrowheads="1"/>
          </p:cNvSpPr>
          <p:nvPr/>
        </p:nvSpPr>
        <p:spPr bwMode="auto">
          <a:xfrm>
            <a:off x="857250" y="5214938"/>
            <a:ext cx="7962900" cy="1069975"/>
          </a:xfrm>
          <a:prstGeom prst="rect">
            <a:avLst/>
          </a:prstGeom>
          <a:noFill/>
          <a:ln w="3175">
            <a:noFill/>
            <a:miter lim="800000"/>
          </a:ln>
        </p:spPr>
        <p:txBody>
          <a:bodyPr>
            <a:spAutoFit/>
          </a:bodyPr>
          <a:lstStyle/>
          <a:p>
            <a:pPr>
              <a:spcBef>
                <a:spcPct val="50000"/>
              </a:spcBef>
            </a:pPr>
            <a:r>
              <a:rPr lang="zh-CN" altLang="en-US" i="0" u="none">
                <a:latin typeface="STXinwei" panose="02010800040101010101" pitchFamily="2" charset="-122"/>
                <a:ea typeface="STXinwei" panose="02010800040101010101" pitchFamily="2" charset="-122"/>
              </a:rPr>
              <a:t>在识别常数的过程中，要把它转换成机器表示以作为属性值，记录到常数表中。</a:t>
            </a:r>
            <a:endParaRPr lang="zh-CN" altLang="zh-CN" i="0" u="none">
              <a:latin typeface="STXinwei" panose="02010800040101010101" pitchFamily="2" charset="-122"/>
              <a:ea typeface="STXinwei" panose="02010800040101010101" pitchFamily="2" charset="-122"/>
            </a:endParaRPr>
          </a:p>
        </p:txBody>
      </p:sp>
      <p:sp>
        <p:nvSpPr>
          <p:cNvPr id="97287" name="Text Box 7"/>
          <p:cNvSpPr txBox="1">
            <a:spLocks noChangeArrowheads="1"/>
          </p:cNvSpPr>
          <p:nvPr/>
        </p:nvSpPr>
        <p:spPr bwMode="auto">
          <a:xfrm>
            <a:off x="785813" y="2214563"/>
            <a:ext cx="7772400" cy="1165225"/>
          </a:xfrm>
          <a:prstGeom prst="rect">
            <a:avLst/>
          </a:prstGeom>
          <a:noFill/>
          <a:ln w="9525">
            <a:noFill/>
            <a:miter lim="800000"/>
          </a:ln>
        </p:spPr>
        <p:txBody>
          <a:bodyPr>
            <a:spAutoFit/>
          </a:bodyPr>
          <a:lstStyle/>
          <a:p>
            <a:pPr>
              <a:lnSpc>
                <a:spcPct val="110000"/>
              </a:lnSpc>
              <a:spcBef>
                <a:spcPct val="50000"/>
              </a:spcBef>
            </a:pPr>
            <a:r>
              <a:rPr lang="zh-CN" altLang="en-US" i="0" u="none" dirty="0">
                <a:ea typeface="STXinwei" panose="02010800040101010101" pitchFamily="2" charset="-122"/>
              </a:rPr>
              <a:t>                                          </a:t>
            </a:r>
            <a:r>
              <a:rPr lang="zh-CN" altLang="en-US" i="0" u="none" dirty="0" smtClean="0">
                <a:ea typeface="STXinwei" panose="02010800040101010101" pitchFamily="2" charset="-122"/>
              </a:rPr>
              <a:t>词法分析</a:t>
            </a:r>
            <a:r>
              <a:rPr lang="zh-CN" altLang="en-US" i="0" u="none" dirty="0">
                <a:ea typeface="STXinwei" panose="02010800040101010101" pitchFamily="2" charset="-122"/>
              </a:rPr>
              <a:t>程序的控制程序模拟</a:t>
            </a:r>
            <a:r>
              <a:rPr lang="zh-CN" altLang="en-US" i="0" u="none" dirty="0">
                <a:latin typeface="SimSun" panose="02010600030101010101" pitchFamily="2" charset="-122"/>
                <a:ea typeface="STXinwei" panose="02010800040101010101" pitchFamily="2" charset="-122"/>
              </a:rPr>
              <a:t>状态转换图的状态转换</a:t>
            </a:r>
            <a:r>
              <a:rPr lang="en-US" altLang="zh-CN" i="0" u="none" dirty="0">
                <a:latin typeface="SimSun" panose="02010600030101010101" pitchFamily="2" charset="-122"/>
                <a:ea typeface="STXinwei" panose="02010800040101010101" pitchFamily="2" charset="-122"/>
              </a:rPr>
              <a:t>;</a:t>
            </a:r>
            <a:endParaRPr lang="zh-CN" altLang="en-US" i="0" u="none" dirty="0"/>
          </a:p>
        </p:txBody>
      </p:sp>
    </p:spTree>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b="1" smtClean="0">
                <a:solidFill>
                  <a:schemeClr val="tx1"/>
                </a:solidFill>
              </a:rPr>
              <a:t>应用</a:t>
            </a:r>
            <a:r>
              <a:rPr lang="en-US" altLang="zh-CN" b="1" smtClean="0">
                <a:solidFill>
                  <a:schemeClr val="tx1"/>
                </a:solidFill>
              </a:rPr>
              <a:t>1</a:t>
            </a:r>
            <a:r>
              <a:rPr lang="zh-CN" altLang="en-US" b="1" smtClean="0">
                <a:solidFill>
                  <a:schemeClr val="tx1"/>
                </a:solidFill>
              </a:rPr>
              <a:t>：</a:t>
            </a:r>
          </a:p>
        </p:txBody>
      </p:sp>
      <p:sp>
        <p:nvSpPr>
          <p:cNvPr id="90115" name="Rectangle 3"/>
          <p:cNvSpPr>
            <a:spLocks noGrp="1" noChangeArrowheads="1"/>
          </p:cNvSpPr>
          <p:nvPr>
            <p:ph idx="1"/>
          </p:nvPr>
        </p:nvSpPr>
        <p:spPr>
          <a:xfrm>
            <a:off x="990600" y="1643063"/>
            <a:ext cx="7772400" cy="4300537"/>
          </a:xfrm>
        </p:spPr>
        <p:txBody>
          <a:bodyPr/>
          <a:lstStyle/>
          <a:p>
            <a:pPr eaLnBrk="1" hangingPunct="1">
              <a:buFont typeface="Monotype Sorts" pitchFamily="2" charset="2"/>
              <a:buNone/>
            </a:pPr>
            <a:r>
              <a:rPr lang="zh-CN" altLang="en-US" smtClean="0">
                <a:latin typeface="STXinwei" panose="02010800040101010101" pitchFamily="2" charset="-122"/>
                <a:ea typeface="STXinwei" panose="02010800040101010101" pitchFamily="2" charset="-122"/>
              </a:rPr>
              <a:t> </a:t>
            </a:r>
          </a:p>
          <a:p>
            <a:pPr eaLnBrk="1" hangingPunct="1">
              <a:buFont typeface="Monotype Sorts" pitchFamily="2" charset="2"/>
              <a:buNone/>
            </a:pPr>
            <a:r>
              <a:rPr lang="zh-CN" altLang="en-US" smtClean="0">
                <a:latin typeface="STXinwei" panose="02010800040101010101" pitchFamily="2" charset="-122"/>
                <a:ea typeface="STXinwei" panose="02010800040101010101" pitchFamily="2" charset="-122"/>
              </a:rPr>
              <a:t>   把一个正规式转换为一个</a:t>
            </a:r>
            <a:r>
              <a:rPr lang="en-US" altLang="zh-CN" smtClean="0">
                <a:latin typeface="STXinwei" panose="02010800040101010101" pitchFamily="2" charset="-122"/>
                <a:ea typeface="STXinwei" panose="02010800040101010101" pitchFamily="2" charset="-122"/>
              </a:rPr>
              <a:t>NFA</a:t>
            </a:r>
            <a:r>
              <a:rPr lang="zh-CN" altLang="en-US" smtClean="0">
                <a:latin typeface="STXinwei" panose="02010800040101010101" pitchFamily="2" charset="-122"/>
                <a:ea typeface="STXinwei" panose="02010800040101010101" pitchFamily="2" charset="-122"/>
              </a:rPr>
              <a:t>进而转换为相应的</a:t>
            </a:r>
            <a:r>
              <a:rPr lang="en-US" altLang="zh-CN" smtClean="0">
                <a:latin typeface="STXinwei" panose="02010800040101010101" pitchFamily="2" charset="-122"/>
                <a:ea typeface="STXinwei" panose="02010800040101010101" pitchFamily="2" charset="-122"/>
              </a:rPr>
              <a:t>DFA</a:t>
            </a:r>
            <a:r>
              <a:rPr lang="zh-CN" altLang="en-US" smtClean="0">
                <a:latin typeface="STXinwei" panose="02010800040101010101" pitchFamily="2" charset="-122"/>
                <a:ea typeface="STXinwei" panose="02010800040101010101" pitchFamily="2" charset="-122"/>
              </a:rPr>
              <a:t>。</a:t>
            </a:r>
            <a:endParaRPr lang="en-US"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mtClean="0">
                <a:latin typeface="STXinwei" panose="02010800040101010101" pitchFamily="2" charset="-122"/>
                <a:ea typeface="STXinwei" panose="02010800040101010101" pitchFamily="2" charset="-122"/>
              </a:rPr>
              <a:t>    DFA</a:t>
            </a:r>
            <a:r>
              <a:rPr lang="zh-CN" altLang="en-US" smtClean="0">
                <a:latin typeface="STXinwei" panose="02010800040101010101" pitchFamily="2" charset="-122"/>
                <a:ea typeface="STXinwei" panose="02010800040101010101" pitchFamily="2" charset="-122"/>
              </a:rPr>
              <a:t>正是识别该正规式所表示的语言的句子的识别器。</a:t>
            </a:r>
            <a:endParaRPr lang="en-US"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mtClean="0">
                <a:latin typeface="STXinwei" panose="02010800040101010101" pitchFamily="2" charset="-122"/>
                <a:ea typeface="STXinwei" panose="02010800040101010101" pitchFamily="2" charset="-122"/>
              </a:rPr>
              <a:t>    </a:t>
            </a:r>
            <a:r>
              <a:rPr lang="zh-CN" altLang="en-US" smtClean="0">
                <a:latin typeface="STXinwei" panose="02010800040101010101" pitchFamily="2" charset="-122"/>
                <a:ea typeface="STXinwei" panose="02010800040101010101" pitchFamily="2" charset="-122"/>
              </a:rPr>
              <a:t>基于这种方法构造词法分析程序。</a:t>
            </a:r>
            <a:endParaRPr lang="en-US" altLang="zh-CN" smtClean="0">
              <a:latin typeface="STXinwei" panose="02010800040101010101" pitchFamily="2" charset="-122"/>
              <a:ea typeface="STXinwei" panose="02010800040101010101" pitchFamily="2" charset="-122"/>
            </a:endParaRPr>
          </a:p>
          <a:p>
            <a:pPr eaLnBrk="1" hangingPunct="1">
              <a:buFont typeface="Monotype Sorts" pitchFamily="2" charset="2"/>
              <a:buNone/>
            </a:pPr>
            <a:r>
              <a:rPr lang="en-US" altLang="zh-CN" smtClean="0">
                <a:latin typeface="STXinwei" panose="02010800040101010101" pitchFamily="2" charset="-122"/>
                <a:ea typeface="STXinwei" panose="02010800040101010101" pitchFamily="2" charset="-122"/>
              </a:rPr>
              <a:t> </a:t>
            </a:r>
            <a:r>
              <a:rPr lang="zh-CN" altLang="en-US" smtClean="0">
                <a:latin typeface="STXinwei" panose="02010800040101010101" pitchFamily="2" charset="-122"/>
                <a:ea typeface="STXinwei" panose="02010800040101010101" pitchFamily="2" charset="-122"/>
              </a:rPr>
              <a:t>   如</a:t>
            </a:r>
            <a:r>
              <a:rPr lang="en-US" altLang="zh-CN" smtClean="0">
                <a:latin typeface="STXinwei" panose="02010800040101010101" pitchFamily="2" charset="-122"/>
                <a:ea typeface="STXinwei" panose="02010800040101010101" pitchFamily="2" charset="-122"/>
              </a:rPr>
              <a:t>LEX</a:t>
            </a:r>
            <a:r>
              <a:rPr lang="zh-CN" altLang="en-US" smtClean="0">
                <a:latin typeface="STXinwei" panose="02010800040101010101" pitchFamily="2" charset="-122"/>
                <a:ea typeface="STXinwei" panose="02010800040101010101" pitchFamily="2" charset="-122"/>
              </a:rPr>
              <a:t>。</a:t>
            </a:r>
          </a:p>
        </p:txBody>
      </p:sp>
      <p:sp>
        <p:nvSpPr>
          <p:cNvPr id="90116" name="灯片编号占位符 5"/>
          <p:cNvSpPr>
            <a:spLocks noGrp="1"/>
          </p:cNvSpPr>
          <p:nvPr>
            <p:ph type="sldNum" sz="quarter" idx="12"/>
          </p:nvPr>
        </p:nvSpPr>
        <p:spPr>
          <a:noFill/>
        </p:spPr>
        <p:txBody>
          <a:bodyPr/>
          <a:lstStyle/>
          <a:p>
            <a:fld id="{D52909D2-0A53-44CF-B993-32386C806EEA}" type="slidenum">
              <a:rPr lang="en-US" altLang="zh-CN" smtClean="0"/>
              <a:t>96</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85750"/>
            <a:ext cx="7772400" cy="1143000"/>
          </a:xfrm>
        </p:spPr>
        <p:txBody>
          <a:bodyPr/>
          <a:lstStyle/>
          <a:p>
            <a:pPr eaLnBrk="1" hangingPunct="1"/>
            <a:r>
              <a:rPr lang="zh-CN" altLang="en-US" b="1" smtClean="0">
                <a:solidFill>
                  <a:schemeClr val="tx1"/>
                </a:solidFill>
              </a:rPr>
              <a:t>应用</a:t>
            </a:r>
            <a:r>
              <a:rPr lang="en-US" altLang="zh-CN" b="1" smtClean="0">
                <a:solidFill>
                  <a:schemeClr val="tx1"/>
                </a:solidFill>
              </a:rPr>
              <a:t>2</a:t>
            </a:r>
            <a:r>
              <a:rPr lang="zh-CN" altLang="en-US" b="1" smtClean="0">
                <a:solidFill>
                  <a:schemeClr val="tx1"/>
                </a:solidFill>
              </a:rPr>
              <a:t>：</a:t>
            </a:r>
          </a:p>
        </p:txBody>
      </p:sp>
      <p:sp>
        <p:nvSpPr>
          <p:cNvPr id="91139" name="Rectangle 5"/>
          <p:cNvSpPr>
            <a:spLocks noGrp="1" noChangeArrowheads="1"/>
          </p:cNvSpPr>
          <p:nvPr>
            <p:ph idx="1"/>
          </p:nvPr>
        </p:nvSpPr>
        <p:spPr>
          <a:xfrm>
            <a:off x="1071563" y="1000125"/>
            <a:ext cx="7772400" cy="4114800"/>
          </a:xfrm>
        </p:spPr>
        <p:txBody>
          <a:bodyPr/>
          <a:lstStyle/>
          <a:p>
            <a:pPr>
              <a:spcBef>
                <a:spcPct val="0"/>
              </a:spcBef>
              <a:buClrTx/>
              <a:buSzTx/>
              <a:buFontTx/>
              <a:buNone/>
            </a:pPr>
            <a:endParaRPr kumimoji="0" lang="zh-CN" altLang="en-US" sz="2400" smtClean="0"/>
          </a:p>
          <a:p>
            <a:pPr eaLnBrk="1" hangingPunct="1"/>
            <a:r>
              <a:rPr lang="zh-CN" altLang="en-US" smtClean="0">
                <a:latin typeface="STXinwei" panose="02010800040101010101" pitchFamily="2" charset="-122"/>
                <a:ea typeface="STXinwei" panose="02010800040101010101" pitchFamily="2" charset="-122"/>
              </a:rPr>
              <a:t>   词法分析程序的设计技术可应用查询及信息检索系统等，通过字符串模式的匹配来引发动作</a:t>
            </a:r>
            <a:r>
              <a:rPr lang="en-US" altLang="zh-CN" smtClean="0">
                <a:latin typeface="STXinwei" panose="02010800040101010101" pitchFamily="2" charset="-122"/>
                <a:ea typeface="STXinwei" panose="02010800040101010101" pitchFamily="2" charset="-122"/>
              </a:rPr>
              <a:t>;</a:t>
            </a:r>
            <a:endParaRPr lang="zh-CN" altLang="en-US" smtClean="0">
              <a:latin typeface="STXinwei" panose="02010800040101010101" pitchFamily="2" charset="-122"/>
              <a:ea typeface="STXinwei" panose="02010800040101010101" pitchFamily="2" charset="-122"/>
            </a:endParaRPr>
          </a:p>
          <a:p>
            <a:pPr eaLnBrk="1" hangingPunct="1"/>
            <a:r>
              <a:rPr lang="zh-CN" altLang="en-US" smtClean="0">
                <a:latin typeface="STXinwei" panose="02010800040101010101" pitchFamily="2" charset="-122"/>
                <a:ea typeface="STXinwei" panose="02010800040101010101" pitchFamily="2" charset="-122"/>
              </a:rPr>
              <a:t>   可识别印刷电路板中的缺陷</a:t>
            </a:r>
            <a:r>
              <a:rPr lang="en-US" altLang="zh-CN" smtClean="0">
                <a:latin typeface="STXinwei" panose="02010800040101010101" pitchFamily="2" charset="-122"/>
                <a:ea typeface="STXinwei" panose="02010800040101010101" pitchFamily="2" charset="-122"/>
              </a:rPr>
              <a:t>;</a:t>
            </a:r>
          </a:p>
          <a:p>
            <a:pPr eaLnBrk="1" hangingPunct="1"/>
            <a:r>
              <a:rPr lang="zh-CN" altLang="en-US" smtClean="0">
                <a:latin typeface="STXinwei" panose="02010800040101010101" pitchFamily="2" charset="-122"/>
                <a:ea typeface="STXinwei" panose="02010800040101010101" pitchFamily="2" charset="-122"/>
              </a:rPr>
              <a:t>   开关线路设计和文本编辑的自动生成等。 </a:t>
            </a:r>
          </a:p>
        </p:txBody>
      </p:sp>
      <p:sp>
        <p:nvSpPr>
          <p:cNvPr id="91140" name="灯片编号占位符 5"/>
          <p:cNvSpPr>
            <a:spLocks noGrp="1"/>
          </p:cNvSpPr>
          <p:nvPr>
            <p:ph type="sldNum" sz="quarter" idx="12"/>
          </p:nvPr>
        </p:nvSpPr>
        <p:spPr>
          <a:noFill/>
        </p:spPr>
        <p:txBody>
          <a:bodyPr/>
          <a:lstStyle/>
          <a:p>
            <a:fld id="{FE77C041-C60E-434C-A268-7ED0B57569A6}" type="slidenum">
              <a:rPr lang="en-US" altLang="zh-CN" smtClean="0"/>
              <a:t>97</a:t>
            </a:fld>
            <a:endParaRPr lang="en-US" altLang="zh-CN" smtClean="0"/>
          </a:p>
        </p:txBody>
      </p:sp>
    </p:spTree>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780181"/>
            <a:ext cx="7772400" cy="497038"/>
          </a:xfrm>
          <a:prstGeom prst="rect">
            <a:avLst/>
          </a:prstGeom>
        </p:spPr>
        <p:txBody>
          <a:bodyPr vert="horz" wrap="square" lIns="0" tIns="0" rIns="0" bIns="0" rtlCol="0">
            <a:spAutoFit/>
          </a:bodyPr>
          <a:lstStyle/>
          <a:p>
            <a:pPr marL="12700">
              <a:lnSpc>
                <a:spcPts val="3595"/>
              </a:lnSpc>
            </a:pPr>
            <a:r>
              <a:rPr spc="295" dirty="0"/>
              <a:t>识别标识符</a:t>
            </a:r>
            <a:r>
              <a:rPr dirty="0"/>
              <a:t>的</a:t>
            </a:r>
            <a:r>
              <a:rPr spc="-600" dirty="0"/>
              <a:t> </a:t>
            </a:r>
            <a:r>
              <a:rPr i="1" dirty="0">
                <a:latin typeface="Times New Roman"/>
                <a:cs typeface="Times New Roman"/>
              </a:rPr>
              <a:t>D</a:t>
            </a:r>
            <a:r>
              <a:rPr i="1" spc="-275" dirty="0">
                <a:latin typeface="Times New Roman"/>
                <a:cs typeface="Times New Roman"/>
              </a:rPr>
              <a:t>F</a:t>
            </a:r>
            <a:r>
              <a:rPr i="1" dirty="0">
                <a:latin typeface="Times New Roman"/>
                <a:cs typeface="Times New Roman"/>
              </a:rPr>
              <a:t>A</a:t>
            </a:r>
          </a:p>
        </p:txBody>
      </p:sp>
      <p:sp>
        <p:nvSpPr>
          <p:cNvPr id="3" name="object 3"/>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4" name="object 4"/>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sp>
        <p:nvSpPr>
          <p:cNvPr id="6" name="object 6"/>
          <p:cNvSpPr txBox="1"/>
          <p:nvPr/>
        </p:nvSpPr>
        <p:spPr>
          <a:xfrm>
            <a:off x="937666" y="1251242"/>
            <a:ext cx="4756150" cy="2026196"/>
          </a:xfrm>
          <a:prstGeom prst="rect">
            <a:avLst/>
          </a:prstGeom>
        </p:spPr>
        <p:txBody>
          <a:bodyPr vert="horz" wrap="square" lIns="0" tIns="0" rIns="0" bIns="0" rtlCol="0">
            <a:spAutoFit/>
          </a:bodyPr>
          <a:lstStyle/>
          <a:p>
            <a:pPr marR="1365885" algn="ctr">
              <a:lnSpc>
                <a:spcPct val="100000"/>
              </a:lnSpc>
            </a:pPr>
            <a:r>
              <a:rPr sz="3000" dirty="0">
                <a:latin typeface="Wingdings"/>
                <a:cs typeface="Wingdings"/>
              </a:rPr>
              <a:t></a:t>
            </a:r>
            <a:r>
              <a:rPr sz="3000" b="1" spc="5" dirty="0">
                <a:latin typeface="楷体" panose="02010609060101010101" pitchFamily="49" charset="-122"/>
                <a:ea typeface="楷体" panose="02010609060101010101" pitchFamily="49" charset="-122"/>
                <a:cs typeface="Microsoft JhengHei UI"/>
              </a:rPr>
              <a:t>标识符</a:t>
            </a:r>
            <a:r>
              <a:rPr sz="3000" b="1" dirty="0">
                <a:latin typeface="楷体" panose="02010609060101010101" pitchFamily="49" charset="-122"/>
                <a:ea typeface="楷体" panose="02010609060101010101" pitchFamily="49" charset="-122"/>
                <a:cs typeface="Microsoft JhengHei UI"/>
              </a:rPr>
              <a:t>的正则定义</a:t>
            </a:r>
            <a:endParaRPr sz="3000" dirty="0">
              <a:latin typeface="楷体" panose="02010609060101010101" pitchFamily="49" charset="-122"/>
              <a:ea typeface="楷体" panose="02010609060101010101" pitchFamily="49" charset="-122"/>
              <a:cs typeface="Microsoft JhengHei UI"/>
            </a:endParaRPr>
          </a:p>
          <a:p>
            <a:pPr marL="315595">
              <a:lnSpc>
                <a:spcPct val="100000"/>
              </a:lnSpc>
              <a:spcBef>
                <a:spcPts val="775"/>
              </a:spcBef>
            </a:pPr>
            <a:r>
              <a:rPr sz="2800" spc="0" dirty="0">
                <a:latin typeface="Wingdings"/>
                <a:cs typeface="Wingdings"/>
              </a:rPr>
              <a:t></a:t>
            </a:r>
            <a:r>
              <a:rPr sz="2800" b="1" i="1" spc="-5" dirty="0">
                <a:latin typeface="Times New Roman"/>
                <a:cs typeface="Times New Roman"/>
              </a:rPr>
              <a:t>d</a:t>
            </a:r>
            <a:r>
              <a:rPr sz="2800" b="1" i="1" dirty="0">
                <a:latin typeface="Times New Roman"/>
                <a:cs typeface="Times New Roman"/>
              </a:rPr>
              <a:t>i</a:t>
            </a:r>
            <a:r>
              <a:rPr sz="2800" b="1" i="1" spc="-5" dirty="0">
                <a:latin typeface="Times New Roman"/>
                <a:cs typeface="Times New Roman"/>
              </a:rPr>
              <a:t>g</a:t>
            </a:r>
            <a:r>
              <a:rPr sz="2800" b="1" i="1" dirty="0">
                <a:latin typeface="Times New Roman"/>
                <a:cs typeface="Times New Roman"/>
              </a:rPr>
              <a:t>i</a:t>
            </a:r>
            <a:r>
              <a:rPr sz="2800" b="1" i="1" spc="-5" dirty="0">
                <a:latin typeface="Times New Roman"/>
                <a:cs typeface="Times New Roman"/>
              </a:rPr>
              <a:t>t</a:t>
            </a:r>
            <a:r>
              <a:rPr sz="2800" b="1" i="1" spc="-20" dirty="0">
                <a:latin typeface="Times New Roman"/>
                <a:cs typeface="Times New Roman"/>
              </a:rPr>
              <a:t> </a:t>
            </a:r>
            <a:r>
              <a:rPr sz="2800" b="1" spc="-5" dirty="0">
                <a:latin typeface="Times New Roman"/>
                <a:cs typeface="Times New Roman"/>
              </a:rPr>
              <a:t>→</a:t>
            </a:r>
            <a:r>
              <a:rPr sz="2800" b="1" spc="5" dirty="0">
                <a:latin typeface="Times New Roman"/>
                <a:cs typeface="Times New Roman"/>
              </a:rPr>
              <a:t> </a:t>
            </a:r>
            <a:r>
              <a:rPr sz="2800" b="1" dirty="0">
                <a:latin typeface="Times New Roman"/>
                <a:cs typeface="Times New Roman"/>
              </a:rPr>
              <a:t>0</a:t>
            </a:r>
            <a:r>
              <a:rPr sz="2800" b="1" spc="-35" dirty="0">
                <a:latin typeface="Times New Roman"/>
                <a:cs typeface="Times New Roman"/>
              </a:rPr>
              <a:t>|</a:t>
            </a:r>
            <a:r>
              <a:rPr sz="2800" b="1" spc="-5" dirty="0">
                <a:latin typeface="Times New Roman"/>
                <a:cs typeface="Times New Roman"/>
              </a:rPr>
              <a:t>1</a:t>
            </a:r>
            <a:r>
              <a:rPr sz="2800" b="1" spc="-30" dirty="0">
                <a:latin typeface="Times New Roman"/>
                <a:cs typeface="Times New Roman"/>
              </a:rPr>
              <a:t>|</a:t>
            </a:r>
            <a:r>
              <a:rPr sz="2800" b="1" spc="-5" dirty="0">
                <a:latin typeface="Times New Roman"/>
                <a:cs typeface="Times New Roman"/>
              </a:rPr>
              <a:t>2</a:t>
            </a:r>
            <a:r>
              <a:rPr sz="2800" b="1" spc="-15" dirty="0">
                <a:latin typeface="Times New Roman"/>
                <a:cs typeface="Times New Roman"/>
              </a:rPr>
              <a:t>|</a:t>
            </a:r>
            <a:r>
              <a:rPr sz="2800" b="1" dirty="0">
                <a:latin typeface="Times New Roman"/>
                <a:cs typeface="Times New Roman"/>
              </a:rPr>
              <a:t>…</a:t>
            </a:r>
            <a:r>
              <a:rPr sz="2800" b="1" spc="-20" dirty="0">
                <a:latin typeface="Times New Roman"/>
                <a:cs typeface="Times New Roman"/>
              </a:rPr>
              <a:t>|</a:t>
            </a:r>
            <a:r>
              <a:rPr sz="2800" b="1" spc="-5" dirty="0">
                <a:latin typeface="Times New Roman"/>
                <a:cs typeface="Times New Roman"/>
              </a:rPr>
              <a:t>9</a:t>
            </a:r>
            <a:endParaRPr sz="2800" dirty="0">
              <a:latin typeface="Times New Roman"/>
              <a:cs typeface="Times New Roman"/>
            </a:endParaRPr>
          </a:p>
          <a:p>
            <a:pPr marL="315595">
              <a:lnSpc>
                <a:spcPct val="100000"/>
              </a:lnSpc>
              <a:spcBef>
                <a:spcPts val="670"/>
              </a:spcBef>
            </a:pPr>
            <a:r>
              <a:rPr sz="2800" spc="0" dirty="0">
                <a:latin typeface="Wingdings"/>
                <a:cs typeface="Wingdings"/>
              </a:rPr>
              <a:t></a:t>
            </a:r>
            <a:r>
              <a:rPr sz="2800" b="1" i="1" spc="-5" dirty="0">
                <a:latin typeface="Times New Roman"/>
                <a:cs typeface="Times New Roman"/>
              </a:rPr>
              <a:t>lette</a:t>
            </a:r>
            <a:r>
              <a:rPr sz="2800" b="1" i="1" spc="-10" dirty="0">
                <a:latin typeface="Times New Roman"/>
                <a:cs typeface="Times New Roman"/>
              </a:rPr>
              <a:t>r</a:t>
            </a:r>
            <a:r>
              <a:rPr sz="2800" b="1" spc="-5" dirty="0">
                <a:latin typeface="Times New Roman"/>
                <a:cs typeface="Times New Roman"/>
              </a:rPr>
              <a:t>_</a:t>
            </a:r>
            <a:r>
              <a:rPr sz="2800" b="1" spc="-15" dirty="0">
                <a:latin typeface="Times New Roman"/>
                <a:cs typeface="Times New Roman"/>
              </a:rPr>
              <a:t> </a:t>
            </a:r>
            <a:r>
              <a:rPr sz="2800" b="1" spc="-5" dirty="0">
                <a:latin typeface="Times New Roman"/>
                <a:cs typeface="Times New Roman"/>
              </a:rPr>
              <a:t>→</a:t>
            </a:r>
            <a:r>
              <a:rPr sz="2800" b="1" spc="-10" dirty="0">
                <a:latin typeface="Times New Roman"/>
                <a:cs typeface="Times New Roman"/>
              </a:rPr>
              <a:t> </a:t>
            </a:r>
            <a:r>
              <a:rPr sz="2800" b="1" i="1" spc="-15" dirty="0">
                <a:latin typeface="Times New Roman"/>
                <a:cs typeface="Times New Roman"/>
              </a:rPr>
              <a:t>A</a:t>
            </a:r>
            <a:r>
              <a:rPr sz="2800" b="1" spc="-35" dirty="0">
                <a:latin typeface="Times New Roman"/>
                <a:cs typeface="Times New Roman"/>
              </a:rPr>
              <a:t>|</a:t>
            </a:r>
            <a:r>
              <a:rPr sz="2800" b="1" i="1" spc="-10" dirty="0">
                <a:latin typeface="Times New Roman"/>
                <a:cs typeface="Times New Roman"/>
              </a:rPr>
              <a:t>B</a:t>
            </a:r>
            <a:r>
              <a:rPr sz="2800" b="1" spc="-35" dirty="0">
                <a:latin typeface="Times New Roman"/>
                <a:cs typeface="Times New Roman"/>
              </a:rPr>
              <a:t>|</a:t>
            </a:r>
            <a:r>
              <a:rPr sz="2800" b="1" dirty="0">
                <a:latin typeface="Times New Roman"/>
                <a:cs typeface="Times New Roman"/>
              </a:rPr>
              <a:t>…</a:t>
            </a:r>
            <a:r>
              <a:rPr sz="2800" b="1" spc="-5" dirty="0">
                <a:latin typeface="Times New Roman"/>
                <a:cs typeface="Times New Roman"/>
              </a:rPr>
              <a:t>|</a:t>
            </a:r>
            <a:r>
              <a:rPr sz="2800" b="1" i="1" spc="-5" dirty="0">
                <a:latin typeface="Times New Roman"/>
                <a:cs typeface="Times New Roman"/>
              </a:rPr>
              <a:t>Z</a:t>
            </a:r>
            <a:r>
              <a:rPr sz="2800" b="1" i="1" spc="-15" dirty="0">
                <a:latin typeface="Times New Roman"/>
                <a:cs typeface="Times New Roman"/>
              </a:rPr>
              <a:t>|</a:t>
            </a:r>
            <a:r>
              <a:rPr sz="2800" b="1" i="1" spc="5" dirty="0">
                <a:latin typeface="Times New Roman"/>
                <a:cs typeface="Times New Roman"/>
              </a:rPr>
              <a:t>a</a:t>
            </a:r>
            <a:r>
              <a:rPr sz="2800" b="1" spc="-25" dirty="0">
                <a:latin typeface="Times New Roman"/>
                <a:cs typeface="Times New Roman"/>
              </a:rPr>
              <a:t>|</a:t>
            </a:r>
            <a:r>
              <a:rPr sz="2800" b="1" i="1" spc="5" dirty="0">
                <a:latin typeface="Times New Roman"/>
                <a:cs typeface="Times New Roman"/>
              </a:rPr>
              <a:t>b</a:t>
            </a:r>
            <a:r>
              <a:rPr sz="2800" b="1" spc="-25" dirty="0">
                <a:latin typeface="Times New Roman"/>
                <a:cs typeface="Times New Roman"/>
              </a:rPr>
              <a:t>|</a:t>
            </a:r>
            <a:r>
              <a:rPr sz="2800" b="1" dirty="0">
                <a:latin typeface="Times New Roman"/>
                <a:cs typeface="Times New Roman"/>
              </a:rPr>
              <a:t>…</a:t>
            </a:r>
            <a:r>
              <a:rPr sz="2800" b="1" spc="-20" dirty="0">
                <a:latin typeface="Times New Roman"/>
                <a:cs typeface="Times New Roman"/>
              </a:rPr>
              <a:t>|</a:t>
            </a:r>
            <a:r>
              <a:rPr sz="2800" b="1" i="1" spc="5" dirty="0">
                <a:latin typeface="Times New Roman"/>
                <a:cs typeface="Times New Roman"/>
              </a:rPr>
              <a:t>z</a:t>
            </a:r>
            <a:r>
              <a:rPr sz="2800" b="1" spc="-35" dirty="0">
                <a:latin typeface="Times New Roman"/>
                <a:cs typeface="Times New Roman"/>
              </a:rPr>
              <a:t>|_</a:t>
            </a:r>
            <a:endParaRPr sz="2800" dirty="0">
              <a:latin typeface="Times New Roman"/>
              <a:cs typeface="Times New Roman"/>
            </a:endParaRPr>
          </a:p>
          <a:p>
            <a:pPr marL="315595">
              <a:lnSpc>
                <a:spcPct val="100000"/>
              </a:lnSpc>
              <a:spcBef>
                <a:spcPts val="675"/>
              </a:spcBef>
            </a:pPr>
            <a:r>
              <a:rPr sz="2800" spc="0" dirty="0">
                <a:latin typeface="Wingdings"/>
                <a:cs typeface="Wingdings"/>
              </a:rPr>
              <a:t></a:t>
            </a:r>
            <a:r>
              <a:rPr sz="2800" b="1" i="1" spc="-5" dirty="0">
                <a:latin typeface="Times New Roman"/>
                <a:cs typeface="Times New Roman"/>
              </a:rPr>
              <a:t>id</a:t>
            </a:r>
            <a:r>
              <a:rPr sz="2800" b="1" i="1" dirty="0">
                <a:latin typeface="Times New Roman"/>
                <a:cs typeface="Times New Roman"/>
              </a:rPr>
              <a:t> </a:t>
            </a:r>
            <a:r>
              <a:rPr sz="2800" b="1" spc="-5" dirty="0">
                <a:latin typeface="Times New Roman"/>
                <a:cs typeface="Times New Roman"/>
              </a:rPr>
              <a:t>→ </a:t>
            </a:r>
            <a:r>
              <a:rPr sz="2800" b="1" i="1" spc="-5" dirty="0">
                <a:latin typeface="Times New Roman"/>
                <a:cs typeface="Times New Roman"/>
              </a:rPr>
              <a:t>letter</a:t>
            </a:r>
            <a:r>
              <a:rPr sz="2800" b="1" i="1" dirty="0">
                <a:latin typeface="Times New Roman"/>
                <a:cs typeface="Times New Roman"/>
              </a:rPr>
              <a:t>_</a:t>
            </a:r>
            <a:r>
              <a:rPr sz="2800" b="1" dirty="0">
                <a:latin typeface="Times New Roman"/>
                <a:cs typeface="Times New Roman"/>
              </a:rPr>
              <a:t>(</a:t>
            </a:r>
            <a:r>
              <a:rPr sz="2800" b="1" i="1" spc="-5" dirty="0" err="1">
                <a:latin typeface="Times New Roman"/>
                <a:cs typeface="Times New Roman"/>
              </a:rPr>
              <a:t>letter</a:t>
            </a:r>
            <a:r>
              <a:rPr sz="2800" b="1" dirty="0" err="1">
                <a:latin typeface="Times New Roman"/>
                <a:cs typeface="Times New Roman"/>
              </a:rPr>
              <a:t>_</a:t>
            </a:r>
            <a:r>
              <a:rPr sz="2800" b="1" spc="-35" dirty="0" err="1">
                <a:latin typeface="Times New Roman"/>
                <a:cs typeface="Times New Roman"/>
              </a:rPr>
              <a:t>|</a:t>
            </a:r>
            <a:r>
              <a:rPr sz="2800" b="1" i="1" spc="-5" dirty="0" err="1">
                <a:latin typeface="Times New Roman"/>
                <a:cs typeface="Times New Roman"/>
              </a:rPr>
              <a:t>d</a:t>
            </a:r>
            <a:r>
              <a:rPr sz="2800" b="1" i="1" dirty="0" err="1">
                <a:latin typeface="Times New Roman"/>
                <a:cs typeface="Times New Roman"/>
              </a:rPr>
              <a:t>i</a:t>
            </a:r>
            <a:r>
              <a:rPr sz="2800" b="1" i="1" spc="-5" dirty="0" err="1">
                <a:latin typeface="Times New Roman"/>
                <a:cs typeface="Times New Roman"/>
              </a:rPr>
              <a:t>g</a:t>
            </a:r>
            <a:r>
              <a:rPr sz="2800" b="1" i="1" dirty="0" err="1">
                <a:latin typeface="Times New Roman"/>
                <a:cs typeface="Times New Roman"/>
              </a:rPr>
              <a:t>it</a:t>
            </a:r>
            <a:r>
              <a:rPr sz="2800" b="1" dirty="0">
                <a:latin typeface="Times New Roman"/>
                <a:cs typeface="Times New Roman"/>
              </a:rPr>
              <a:t>)</a:t>
            </a:r>
            <a:r>
              <a:rPr sz="2775" b="1" spc="15" baseline="25525" dirty="0">
                <a:latin typeface="Times New Roman"/>
                <a:cs typeface="Times New Roman"/>
              </a:rPr>
              <a:t>*</a:t>
            </a:r>
            <a:endParaRPr sz="2775" baseline="25525" dirty="0">
              <a:latin typeface="Times New Roman"/>
              <a:cs typeface="Times New Roman"/>
            </a:endParaRPr>
          </a:p>
        </p:txBody>
      </p:sp>
      <p:grpSp>
        <p:nvGrpSpPr>
          <p:cNvPr id="10" name="组合 9">
            <a:extLst>
              <a:ext uri="{FF2B5EF4-FFF2-40B4-BE49-F238E27FC236}">
                <a16:creationId xmlns="" xmlns:a16="http://schemas.microsoft.com/office/drawing/2014/main" id="{3A4223A8-108C-496E-B946-A36F4732B6E7}"/>
              </a:ext>
            </a:extLst>
          </p:cNvPr>
          <p:cNvGrpSpPr/>
          <p:nvPr/>
        </p:nvGrpSpPr>
        <p:grpSpPr>
          <a:xfrm>
            <a:off x="1293367" y="4655481"/>
            <a:ext cx="3996284" cy="1994500"/>
            <a:chOff x="1293367" y="3491610"/>
            <a:chExt cx="3996284" cy="1495875"/>
          </a:xfrm>
        </p:grpSpPr>
        <p:sp>
          <p:nvSpPr>
            <p:cNvPr id="5" name="object 5"/>
            <p:cNvSpPr/>
            <p:nvPr/>
          </p:nvSpPr>
          <p:spPr>
            <a:xfrm>
              <a:off x="2087117" y="3491610"/>
              <a:ext cx="3202534" cy="1177925"/>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293367" y="3905977"/>
              <a:ext cx="678180" cy="323165"/>
            </a:xfrm>
            <a:prstGeom prst="rect">
              <a:avLst/>
            </a:prstGeom>
          </p:spPr>
          <p:txBody>
            <a:bodyPr vert="horz" wrap="square" lIns="0" tIns="0" rIns="0" bIns="0" rtlCol="0">
              <a:spAutoFit/>
            </a:bodyPr>
            <a:lstStyle/>
            <a:p>
              <a:pPr marL="12700">
                <a:lnSpc>
                  <a:spcPct val="100000"/>
                </a:lnSpc>
              </a:pPr>
              <a:r>
                <a:rPr sz="2800" b="1" i="1" spc="-5" dirty="0">
                  <a:latin typeface="Times New Roman"/>
                  <a:cs typeface="Times New Roman"/>
                </a:rPr>
                <a:t>st</a:t>
              </a:r>
              <a:r>
                <a:rPr sz="2800" b="1" i="1" spc="0" dirty="0">
                  <a:latin typeface="Times New Roman"/>
                  <a:cs typeface="Times New Roman"/>
                </a:rPr>
                <a:t>a</a:t>
              </a:r>
              <a:r>
                <a:rPr sz="2800" b="1" i="1" spc="-5" dirty="0">
                  <a:latin typeface="Times New Roman"/>
                  <a:cs typeface="Times New Roman"/>
                </a:rPr>
                <a:t>rt</a:t>
              </a:r>
              <a:endParaRPr sz="2800" dirty="0">
                <a:latin typeface="Times New Roman"/>
                <a:cs typeface="Times New Roman"/>
              </a:endParaRPr>
            </a:p>
          </p:txBody>
        </p:sp>
        <p:sp>
          <p:nvSpPr>
            <p:cNvPr id="8" name="object 8"/>
            <p:cNvSpPr txBox="1"/>
            <p:nvPr/>
          </p:nvSpPr>
          <p:spPr>
            <a:xfrm>
              <a:off x="4538598" y="4664320"/>
              <a:ext cx="678815" cy="323165"/>
            </a:xfrm>
            <a:prstGeom prst="rect">
              <a:avLst/>
            </a:prstGeom>
          </p:spPr>
          <p:txBody>
            <a:bodyPr vert="horz" wrap="square" lIns="0" tIns="0" rIns="0" bIns="0" rtlCol="0">
              <a:spAutoFit/>
            </a:bodyPr>
            <a:lstStyle/>
            <a:p>
              <a:pPr marL="12700">
                <a:lnSpc>
                  <a:spcPct val="100000"/>
                </a:lnSpc>
              </a:pPr>
              <a:r>
                <a:rPr sz="2800" b="1" i="1" dirty="0">
                  <a:latin typeface="Times New Roman"/>
                  <a:cs typeface="Times New Roman"/>
                </a:rPr>
                <a:t>d</a:t>
              </a:r>
              <a:r>
                <a:rPr sz="2800" b="1" i="1" spc="-5" dirty="0">
                  <a:latin typeface="Times New Roman"/>
                  <a:cs typeface="Times New Roman"/>
                </a:rPr>
                <a:t>i</a:t>
              </a:r>
              <a:r>
                <a:rPr sz="2800" b="1" i="1" spc="0" dirty="0">
                  <a:latin typeface="Times New Roman"/>
                  <a:cs typeface="Times New Roman"/>
                </a:rPr>
                <a:t>g</a:t>
              </a:r>
              <a:r>
                <a:rPr sz="2800" b="1" i="1" spc="-5" dirty="0">
                  <a:latin typeface="Times New Roman"/>
                  <a:cs typeface="Times New Roman"/>
                </a:rPr>
                <a:t>it</a:t>
              </a:r>
              <a:endParaRPr sz="2800">
                <a:latin typeface="Times New Roman"/>
                <a:cs typeface="Times New Roman"/>
              </a:endParaRPr>
            </a:p>
          </p:txBody>
        </p:sp>
        <p:sp>
          <p:nvSpPr>
            <p:cNvPr id="9" name="object 9"/>
            <p:cNvSpPr txBox="1"/>
            <p:nvPr/>
          </p:nvSpPr>
          <p:spPr>
            <a:xfrm>
              <a:off x="2940557" y="3934629"/>
              <a:ext cx="2054860" cy="323165"/>
            </a:xfrm>
            <a:prstGeom prst="rect">
              <a:avLst/>
            </a:prstGeom>
          </p:spPr>
          <p:txBody>
            <a:bodyPr vert="horz" wrap="square" lIns="0" tIns="0" rIns="0" bIns="0" rtlCol="0">
              <a:spAutoFit/>
            </a:bodyPr>
            <a:lstStyle/>
            <a:p>
              <a:pPr marL="12700">
                <a:lnSpc>
                  <a:spcPct val="100000"/>
                </a:lnSpc>
                <a:tabLst>
                  <a:tab pos="1864360" algn="l"/>
                </a:tabLst>
              </a:pPr>
              <a:r>
                <a:rPr sz="2800" b="1" spc="-5" dirty="0">
                  <a:latin typeface="Times New Roman"/>
                  <a:cs typeface="Times New Roman"/>
                </a:rPr>
                <a:t>1	2</a:t>
              </a:r>
              <a:endParaRPr sz="2800">
                <a:latin typeface="Times New Roman"/>
                <a:cs typeface="Times New Roman"/>
              </a:endParaRPr>
            </a:p>
          </p:txBody>
        </p:sp>
      </p:grpSp>
      <p:sp>
        <p:nvSpPr>
          <p:cNvPr id="11" name="object 6">
            <a:extLst>
              <a:ext uri="{FF2B5EF4-FFF2-40B4-BE49-F238E27FC236}">
                <a16:creationId xmlns="" xmlns:a16="http://schemas.microsoft.com/office/drawing/2014/main" id="{7469ED63-F90E-45CF-A312-3893EF8A8F31}"/>
              </a:ext>
            </a:extLst>
          </p:cNvPr>
          <p:cNvSpPr txBox="1"/>
          <p:nvPr/>
        </p:nvSpPr>
        <p:spPr>
          <a:xfrm>
            <a:off x="1066800" y="4177415"/>
            <a:ext cx="4679950" cy="882613"/>
          </a:xfrm>
          <a:prstGeom prst="rect">
            <a:avLst/>
          </a:prstGeom>
        </p:spPr>
        <p:txBody>
          <a:bodyPr vert="horz" wrap="square" lIns="0" tIns="0" rIns="0" bIns="0" rtlCol="0">
            <a:spAutoFit/>
          </a:bodyPr>
          <a:lstStyle/>
          <a:p>
            <a:pPr marR="259715" algn="r">
              <a:lnSpc>
                <a:spcPct val="100000"/>
              </a:lnSpc>
              <a:spcBef>
                <a:spcPts val="1325"/>
              </a:spcBef>
            </a:pPr>
            <a:r>
              <a:rPr sz="2800" b="1" i="1" spc="-5" dirty="0">
                <a:latin typeface="Times New Roman"/>
                <a:cs typeface="Times New Roman"/>
              </a:rPr>
              <a:t>let</a:t>
            </a:r>
            <a:r>
              <a:rPr sz="2800" b="1" i="1" dirty="0">
                <a:latin typeface="Times New Roman"/>
                <a:cs typeface="Times New Roman"/>
              </a:rPr>
              <a:t>t</a:t>
            </a:r>
            <a:r>
              <a:rPr sz="2800" b="1" i="1" spc="-5" dirty="0">
                <a:latin typeface="Times New Roman"/>
                <a:cs typeface="Times New Roman"/>
              </a:rPr>
              <a:t>er_</a:t>
            </a:r>
            <a:endParaRPr sz="2800" dirty="0">
              <a:latin typeface="Times New Roman"/>
              <a:cs typeface="Times New Roman"/>
            </a:endParaRPr>
          </a:p>
          <a:p>
            <a:pPr marL="2440305">
              <a:lnSpc>
                <a:spcPts val="3345"/>
              </a:lnSpc>
              <a:spcBef>
                <a:spcPts val="175"/>
              </a:spcBef>
            </a:pPr>
            <a:r>
              <a:rPr sz="2800" b="1" i="1" spc="-5" dirty="0">
                <a:latin typeface="Times New Roman"/>
                <a:cs typeface="Times New Roman"/>
              </a:rPr>
              <a:t>letter_</a:t>
            </a:r>
            <a:endParaRPr sz="2800" dirty="0">
              <a:latin typeface="Times New Roman"/>
              <a:cs typeface="Times New Roman"/>
            </a:endParaRPr>
          </a:p>
        </p:txBody>
      </p:sp>
    </p:spTree>
    <p:extLst>
      <p:ext uri="{BB962C8B-B14F-4D97-AF65-F5344CB8AC3E}">
        <p14:creationId xmlns:p14="http://schemas.microsoft.com/office/powerpoint/2010/main" val="24791885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1351176"/>
            <a:ext cx="7399020" cy="2230311"/>
          </a:xfrm>
          <a:prstGeom prst="rect">
            <a:avLst/>
          </a:prstGeom>
        </p:spPr>
        <p:txBody>
          <a:bodyPr vert="horz" wrap="square" lIns="0" tIns="0" rIns="0" bIns="0" rtlCol="0">
            <a:spAutoFit/>
          </a:bodyPr>
          <a:lstStyle/>
          <a:p>
            <a:pPr marL="12700">
              <a:lnSpc>
                <a:spcPct val="100000"/>
              </a:lnSpc>
            </a:pPr>
            <a:r>
              <a:rPr sz="2500" spc="155" dirty="0">
                <a:latin typeface="Wingdings"/>
                <a:cs typeface="Wingdings"/>
              </a:rPr>
              <a:t></a:t>
            </a:r>
            <a:r>
              <a:rPr sz="2500" b="1" i="1" spc="-5" dirty="0">
                <a:latin typeface="Times New Roman"/>
                <a:cs typeface="Times New Roman"/>
              </a:rPr>
              <a:t>digit</a:t>
            </a:r>
            <a:r>
              <a:rPr sz="2500" b="1" i="1" spc="15" dirty="0">
                <a:latin typeface="Times New Roman"/>
                <a:cs typeface="Times New Roman"/>
              </a:rPr>
              <a:t> </a:t>
            </a:r>
            <a:r>
              <a:rPr sz="2500" b="1" spc="-5" dirty="0">
                <a:latin typeface="Times New Roman"/>
                <a:cs typeface="Times New Roman"/>
              </a:rPr>
              <a:t>→</a:t>
            </a:r>
            <a:r>
              <a:rPr sz="2500" b="1" spc="10" dirty="0">
                <a:latin typeface="Times New Roman"/>
                <a:cs typeface="Times New Roman"/>
              </a:rPr>
              <a:t> </a:t>
            </a:r>
            <a:r>
              <a:rPr sz="2500" b="1" spc="-5" dirty="0">
                <a:latin typeface="Times New Roman"/>
                <a:cs typeface="Times New Roman"/>
              </a:rPr>
              <a:t>0</a:t>
            </a:r>
            <a:r>
              <a:rPr sz="2500" b="1" spc="-25" dirty="0">
                <a:latin typeface="Times New Roman"/>
                <a:cs typeface="Times New Roman"/>
              </a:rPr>
              <a:t>|</a:t>
            </a:r>
            <a:r>
              <a:rPr sz="2500" b="1" spc="-5" dirty="0">
                <a:latin typeface="Times New Roman"/>
                <a:cs typeface="Times New Roman"/>
              </a:rPr>
              <a:t>1</a:t>
            </a:r>
            <a:r>
              <a:rPr sz="2500" b="1" spc="-25" dirty="0">
                <a:latin typeface="Times New Roman"/>
                <a:cs typeface="Times New Roman"/>
              </a:rPr>
              <a:t>|</a:t>
            </a:r>
            <a:r>
              <a:rPr sz="2500" b="1" spc="0" dirty="0">
                <a:latin typeface="Times New Roman"/>
                <a:cs typeface="Times New Roman"/>
              </a:rPr>
              <a:t>2</a:t>
            </a:r>
            <a:r>
              <a:rPr sz="2500" b="1" spc="-25" dirty="0">
                <a:latin typeface="Times New Roman"/>
                <a:cs typeface="Times New Roman"/>
              </a:rPr>
              <a:t>|</a:t>
            </a:r>
            <a:r>
              <a:rPr sz="2500" b="1" spc="0" dirty="0">
                <a:latin typeface="Times New Roman"/>
                <a:cs typeface="Times New Roman"/>
              </a:rPr>
              <a:t>…</a:t>
            </a:r>
            <a:r>
              <a:rPr sz="2500" b="1" spc="-15" dirty="0">
                <a:latin typeface="Times New Roman"/>
                <a:cs typeface="Times New Roman"/>
              </a:rPr>
              <a:t>|</a:t>
            </a:r>
            <a:r>
              <a:rPr sz="2500" b="1" spc="-5" dirty="0">
                <a:latin typeface="Times New Roman"/>
                <a:cs typeface="Times New Roman"/>
              </a:rPr>
              <a:t>9</a:t>
            </a:r>
            <a:endParaRPr sz="2500">
              <a:latin typeface="Times New Roman"/>
              <a:cs typeface="Times New Roman"/>
            </a:endParaRPr>
          </a:p>
          <a:p>
            <a:pPr marL="12700">
              <a:lnSpc>
                <a:spcPct val="100000"/>
              </a:lnSpc>
              <a:spcBef>
                <a:spcPts val="600"/>
              </a:spcBef>
            </a:pPr>
            <a:r>
              <a:rPr sz="2500" spc="155" dirty="0">
                <a:latin typeface="Wingdings"/>
                <a:cs typeface="Wingdings"/>
              </a:rPr>
              <a:t></a:t>
            </a:r>
            <a:r>
              <a:rPr sz="2500" b="1" i="1" spc="-5" dirty="0">
                <a:latin typeface="Times New Roman"/>
                <a:cs typeface="Times New Roman"/>
              </a:rPr>
              <a:t>digits</a:t>
            </a:r>
            <a:r>
              <a:rPr sz="2500" b="1" i="1" spc="30" dirty="0">
                <a:latin typeface="Times New Roman"/>
                <a:cs typeface="Times New Roman"/>
              </a:rPr>
              <a:t> </a:t>
            </a:r>
            <a:r>
              <a:rPr sz="2500" b="1" spc="-5" dirty="0">
                <a:latin typeface="Times New Roman"/>
                <a:cs typeface="Times New Roman"/>
              </a:rPr>
              <a:t>→</a:t>
            </a:r>
            <a:r>
              <a:rPr sz="2500" b="1" dirty="0">
                <a:latin typeface="Times New Roman"/>
                <a:cs typeface="Times New Roman"/>
              </a:rPr>
              <a:t> </a:t>
            </a:r>
            <a:r>
              <a:rPr sz="2500" b="1" i="1" spc="-5" dirty="0">
                <a:latin typeface="Times New Roman"/>
                <a:cs typeface="Times New Roman"/>
              </a:rPr>
              <a:t>digit</a:t>
            </a:r>
            <a:r>
              <a:rPr sz="2500" b="1" i="1" spc="25" dirty="0">
                <a:latin typeface="Times New Roman"/>
                <a:cs typeface="Times New Roman"/>
              </a:rPr>
              <a:t> </a:t>
            </a:r>
            <a:r>
              <a:rPr sz="2500" b="1" i="1" spc="-5" dirty="0">
                <a:latin typeface="Times New Roman"/>
                <a:cs typeface="Times New Roman"/>
              </a:rPr>
              <a:t>digi</a:t>
            </a:r>
            <a:r>
              <a:rPr sz="2500" b="1" i="1" dirty="0">
                <a:latin typeface="Times New Roman"/>
                <a:cs typeface="Times New Roman"/>
              </a:rPr>
              <a:t>t</a:t>
            </a:r>
            <a:r>
              <a:rPr sz="2475" b="1" i="1" spc="7" baseline="25252" dirty="0">
                <a:latin typeface="Times New Roman"/>
                <a:cs typeface="Times New Roman"/>
              </a:rPr>
              <a:t>*</a:t>
            </a:r>
            <a:endParaRPr sz="2475" baseline="25252">
              <a:latin typeface="Times New Roman"/>
              <a:cs typeface="Times New Roman"/>
            </a:endParaRPr>
          </a:p>
          <a:p>
            <a:pPr marL="12700">
              <a:lnSpc>
                <a:spcPct val="100000"/>
              </a:lnSpc>
              <a:spcBef>
                <a:spcPts val="600"/>
              </a:spcBef>
            </a:pPr>
            <a:r>
              <a:rPr sz="2500" spc="155" dirty="0">
                <a:latin typeface="Wingdings"/>
                <a:cs typeface="Wingdings"/>
              </a:rPr>
              <a:t></a:t>
            </a:r>
            <a:r>
              <a:rPr sz="2500" b="1" i="1" spc="-5" dirty="0">
                <a:latin typeface="Times New Roman"/>
                <a:cs typeface="Times New Roman"/>
              </a:rPr>
              <a:t>optio</a:t>
            </a:r>
            <a:r>
              <a:rPr sz="2500" b="1" i="1" dirty="0">
                <a:latin typeface="Times New Roman"/>
                <a:cs typeface="Times New Roman"/>
              </a:rPr>
              <a:t>n</a:t>
            </a:r>
            <a:r>
              <a:rPr sz="2500" b="1" i="1" spc="-5" dirty="0">
                <a:latin typeface="Times New Roman"/>
                <a:cs typeface="Times New Roman"/>
              </a:rPr>
              <a:t>alFraction</a:t>
            </a:r>
            <a:r>
              <a:rPr sz="2500" b="1" i="1" spc="50" dirty="0">
                <a:latin typeface="Times New Roman"/>
                <a:cs typeface="Times New Roman"/>
              </a:rPr>
              <a:t> </a:t>
            </a:r>
            <a:r>
              <a:rPr sz="2500" b="1" spc="-5" dirty="0">
                <a:latin typeface="Times New Roman"/>
                <a:cs typeface="Times New Roman"/>
              </a:rPr>
              <a:t>→ .</a:t>
            </a:r>
            <a:r>
              <a:rPr sz="2500" b="1" i="1" spc="-5" dirty="0">
                <a:latin typeface="Times New Roman"/>
                <a:cs typeface="Times New Roman"/>
              </a:rPr>
              <a:t>di</a:t>
            </a:r>
            <a:r>
              <a:rPr sz="2500" b="1" i="1" dirty="0">
                <a:latin typeface="Times New Roman"/>
                <a:cs typeface="Times New Roman"/>
              </a:rPr>
              <a:t>g</a:t>
            </a:r>
            <a:r>
              <a:rPr sz="2500" b="1" i="1" spc="-5" dirty="0">
                <a:latin typeface="Times New Roman"/>
                <a:cs typeface="Times New Roman"/>
              </a:rPr>
              <a:t>i</a:t>
            </a:r>
            <a:r>
              <a:rPr sz="2500" b="1" i="1" dirty="0">
                <a:latin typeface="Times New Roman"/>
                <a:cs typeface="Times New Roman"/>
              </a:rPr>
              <a:t>t</a:t>
            </a:r>
            <a:r>
              <a:rPr sz="2500" b="1" i="1" spc="-15" dirty="0">
                <a:latin typeface="Times New Roman"/>
                <a:cs typeface="Times New Roman"/>
              </a:rPr>
              <a:t>s</a:t>
            </a:r>
            <a:r>
              <a:rPr sz="2500" b="1" spc="-30" dirty="0">
                <a:latin typeface="Times New Roman"/>
                <a:cs typeface="Times New Roman"/>
              </a:rPr>
              <a:t>|</a:t>
            </a:r>
            <a:r>
              <a:rPr sz="2500" b="1" i="1" spc="-5" dirty="0">
                <a:latin typeface="Times New Roman"/>
                <a:cs typeface="Times New Roman"/>
              </a:rPr>
              <a:t>ε</a:t>
            </a:r>
            <a:endParaRPr sz="2500">
              <a:latin typeface="Times New Roman"/>
              <a:cs typeface="Times New Roman"/>
            </a:endParaRPr>
          </a:p>
          <a:p>
            <a:pPr marL="12700">
              <a:lnSpc>
                <a:spcPct val="100000"/>
              </a:lnSpc>
              <a:spcBef>
                <a:spcPts val="600"/>
              </a:spcBef>
            </a:pPr>
            <a:r>
              <a:rPr sz="2500" spc="155" dirty="0">
                <a:latin typeface="Wingdings"/>
                <a:cs typeface="Wingdings"/>
              </a:rPr>
              <a:t></a:t>
            </a:r>
            <a:r>
              <a:rPr sz="2500" b="1" i="1" spc="-5" dirty="0">
                <a:latin typeface="Times New Roman"/>
                <a:cs typeface="Times New Roman"/>
              </a:rPr>
              <a:t>optio</a:t>
            </a:r>
            <a:r>
              <a:rPr sz="2500" b="1" i="1" dirty="0">
                <a:latin typeface="Times New Roman"/>
                <a:cs typeface="Times New Roman"/>
              </a:rPr>
              <a:t>n</a:t>
            </a:r>
            <a:r>
              <a:rPr sz="2500" b="1" i="1" spc="-5" dirty="0">
                <a:latin typeface="Times New Roman"/>
                <a:cs typeface="Times New Roman"/>
              </a:rPr>
              <a:t>alExpo</a:t>
            </a:r>
            <a:r>
              <a:rPr sz="2500" b="1" i="1" dirty="0">
                <a:latin typeface="Times New Roman"/>
                <a:cs typeface="Times New Roman"/>
              </a:rPr>
              <a:t>n</a:t>
            </a:r>
            <a:r>
              <a:rPr sz="2500" b="1" i="1" spc="-5" dirty="0">
                <a:latin typeface="Times New Roman"/>
                <a:cs typeface="Times New Roman"/>
              </a:rPr>
              <a:t>ent</a:t>
            </a:r>
            <a:r>
              <a:rPr sz="2500" b="1" i="1" spc="30" dirty="0">
                <a:latin typeface="Times New Roman"/>
                <a:cs typeface="Times New Roman"/>
              </a:rPr>
              <a:t> </a:t>
            </a:r>
            <a:r>
              <a:rPr sz="2500" b="1" spc="-5" dirty="0">
                <a:latin typeface="Times New Roman"/>
                <a:cs typeface="Times New Roman"/>
              </a:rPr>
              <a:t>→ (</a:t>
            </a:r>
            <a:r>
              <a:rPr sz="2500" b="1" spc="5" dirty="0">
                <a:latin typeface="Times New Roman"/>
                <a:cs typeface="Times New Roman"/>
              </a:rPr>
              <a:t> </a:t>
            </a:r>
            <a:r>
              <a:rPr sz="2500" b="1" i="1" spc="-5" dirty="0">
                <a:latin typeface="Times New Roman"/>
                <a:cs typeface="Times New Roman"/>
              </a:rPr>
              <a:t>E</a:t>
            </a:r>
            <a:r>
              <a:rPr sz="2500" b="1" spc="-5" dirty="0">
                <a:latin typeface="Times New Roman"/>
                <a:cs typeface="Times New Roman"/>
              </a:rPr>
              <a:t>(+</a:t>
            </a:r>
            <a:r>
              <a:rPr sz="2500" b="1" spc="-25" dirty="0">
                <a:latin typeface="Times New Roman"/>
                <a:cs typeface="Times New Roman"/>
              </a:rPr>
              <a:t>|</a:t>
            </a:r>
            <a:r>
              <a:rPr sz="2500" b="1" spc="-10" dirty="0">
                <a:latin typeface="Times New Roman"/>
                <a:cs typeface="Times New Roman"/>
              </a:rPr>
              <a:t>-</a:t>
            </a:r>
            <a:r>
              <a:rPr sz="2500" b="1" spc="-30" dirty="0">
                <a:latin typeface="Times New Roman"/>
                <a:cs typeface="Times New Roman"/>
              </a:rPr>
              <a:t>|</a:t>
            </a:r>
            <a:r>
              <a:rPr sz="2500" b="1" i="1" dirty="0">
                <a:latin typeface="Times New Roman"/>
                <a:cs typeface="Times New Roman"/>
              </a:rPr>
              <a:t>ε</a:t>
            </a:r>
            <a:r>
              <a:rPr sz="2500" b="1" spc="-10" dirty="0">
                <a:latin typeface="Times New Roman"/>
                <a:cs typeface="Times New Roman"/>
              </a:rPr>
              <a:t>)</a:t>
            </a:r>
            <a:r>
              <a:rPr sz="2500" b="1" i="1" spc="-5" dirty="0">
                <a:latin typeface="Times New Roman"/>
                <a:cs typeface="Times New Roman"/>
              </a:rPr>
              <a:t>di</a:t>
            </a:r>
            <a:r>
              <a:rPr sz="2500" b="1" i="1" spc="0" dirty="0">
                <a:latin typeface="Times New Roman"/>
                <a:cs typeface="Times New Roman"/>
              </a:rPr>
              <a:t>g</a:t>
            </a:r>
            <a:r>
              <a:rPr sz="2500" b="1" i="1" spc="-5" dirty="0">
                <a:latin typeface="Times New Roman"/>
                <a:cs typeface="Times New Roman"/>
              </a:rPr>
              <a:t>its</a:t>
            </a:r>
            <a:r>
              <a:rPr sz="2500" b="1" i="1" spc="65" dirty="0">
                <a:latin typeface="Times New Roman"/>
                <a:cs typeface="Times New Roman"/>
              </a:rPr>
              <a:t> </a:t>
            </a:r>
            <a:r>
              <a:rPr sz="2500" b="1" spc="-10" dirty="0">
                <a:latin typeface="Times New Roman"/>
                <a:cs typeface="Times New Roman"/>
              </a:rPr>
              <a:t>)</a:t>
            </a:r>
            <a:r>
              <a:rPr sz="2500" b="1" spc="-30" dirty="0">
                <a:latin typeface="Times New Roman"/>
                <a:cs typeface="Times New Roman"/>
              </a:rPr>
              <a:t>|</a:t>
            </a:r>
            <a:r>
              <a:rPr sz="2500" b="1" i="1" spc="-5" dirty="0">
                <a:latin typeface="Times New Roman"/>
                <a:cs typeface="Times New Roman"/>
              </a:rPr>
              <a:t>ε</a:t>
            </a:r>
            <a:endParaRPr sz="2500">
              <a:latin typeface="Times New Roman"/>
              <a:cs typeface="Times New Roman"/>
            </a:endParaRPr>
          </a:p>
          <a:p>
            <a:pPr marL="12700">
              <a:lnSpc>
                <a:spcPts val="2990"/>
              </a:lnSpc>
              <a:spcBef>
                <a:spcPts val="600"/>
              </a:spcBef>
              <a:tabLst>
                <a:tab pos="2652395" algn="l"/>
                <a:tab pos="5037455" algn="l"/>
              </a:tabLst>
            </a:pPr>
            <a:r>
              <a:rPr sz="2500" spc="155" dirty="0">
                <a:latin typeface="Wingdings"/>
                <a:cs typeface="Wingdings"/>
              </a:rPr>
              <a:t></a:t>
            </a:r>
            <a:r>
              <a:rPr sz="2500" b="1" i="1" spc="-5" dirty="0">
                <a:latin typeface="Times New Roman"/>
                <a:cs typeface="Times New Roman"/>
              </a:rPr>
              <a:t>n</a:t>
            </a:r>
            <a:r>
              <a:rPr sz="2500" b="1" i="1" dirty="0">
                <a:latin typeface="Times New Roman"/>
                <a:cs typeface="Times New Roman"/>
              </a:rPr>
              <a:t>u</a:t>
            </a:r>
            <a:r>
              <a:rPr sz="2500" b="1" i="1" spc="-5" dirty="0">
                <a:latin typeface="Times New Roman"/>
                <a:cs typeface="Times New Roman"/>
              </a:rPr>
              <a:t>mber</a:t>
            </a:r>
            <a:r>
              <a:rPr sz="2500" b="1" i="1" spc="15" dirty="0">
                <a:latin typeface="Times New Roman"/>
                <a:cs typeface="Times New Roman"/>
              </a:rPr>
              <a:t> </a:t>
            </a:r>
            <a:r>
              <a:rPr sz="2500" b="1" spc="-5" dirty="0">
                <a:latin typeface="Times New Roman"/>
                <a:cs typeface="Times New Roman"/>
              </a:rPr>
              <a:t>→ </a:t>
            </a:r>
            <a:r>
              <a:rPr sz="2500" b="1" i="1" spc="-5" dirty="0">
                <a:latin typeface="Times New Roman"/>
                <a:cs typeface="Times New Roman"/>
              </a:rPr>
              <a:t>digits</a:t>
            </a:r>
            <a:r>
              <a:rPr sz="2500" b="1" i="1" dirty="0">
                <a:latin typeface="Times New Roman"/>
                <a:cs typeface="Times New Roman"/>
              </a:rPr>
              <a:t>	</a:t>
            </a:r>
            <a:r>
              <a:rPr sz="2500" b="1" i="1" spc="-5" dirty="0">
                <a:latin typeface="Times New Roman"/>
                <a:cs typeface="Times New Roman"/>
              </a:rPr>
              <a:t>optio</a:t>
            </a:r>
            <a:r>
              <a:rPr sz="2500" b="1" i="1" dirty="0">
                <a:latin typeface="Times New Roman"/>
                <a:cs typeface="Times New Roman"/>
              </a:rPr>
              <a:t>n</a:t>
            </a:r>
            <a:r>
              <a:rPr sz="2500" b="1" i="1" spc="-5" dirty="0">
                <a:latin typeface="Times New Roman"/>
                <a:cs typeface="Times New Roman"/>
              </a:rPr>
              <a:t>alFraction</a:t>
            </a:r>
            <a:r>
              <a:rPr sz="2500" b="1" i="1" dirty="0">
                <a:latin typeface="Times New Roman"/>
                <a:cs typeface="Times New Roman"/>
              </a:rPr>
              <a:t>	</a:t>
            </a:r>
            <a:r>
              <a:rPr sz="2500" b="1" i="1" spc="-5" dirty="0">
                <a:latin typeface="Times New Roman"/>
                <a:cs typeface="Times New Roman"/>
              </a:rPr>
              <a:t>op</a:t>
            </a:r>
            <a:r>
              <a:rPr sz="2500" b="1" i="1" dirty="0">
                <a:latin typeface="Times New Roman"/>
                <a:cs typeface="Times New Roman"/>
              </a:rPr>
              <a:t>t</a:t>
            </a:r>
            <a:r>
              <a:rPr sz="2500" b="1" i="1" spc="-5" dirty="0">
                <a:latin typeface="Times New Roman"/>
                <a:cs typeface="Times New Roman"/>
              </a:rPr>
              <a:t>io</a:t>
            </a:r>
            <a:r>
              <a:rPr sz="2500" b="1" i="1" spc="0" dirty="0">
                <a:latin typeface="Times New Roman"/>
                <a:cs typeface="Times New Roman"/>
              </a:rPr>
              <a:t>n</a:t>
            </a:r>
            <a:r>
              <a:rPr sz="2500" b="1" i="1" spc="-5" dirty="0">
                <a:latin typeface="Times New Roman"/>
                <a:cs typeface="Times New Roman"/>
              </a:rPr>
              <a:t>al</a:t>
            </a:r>
            <a:r>
              <a:rPr sz="2500" b="1" i="1" spc="0" dirty="0">
                <a:latin typeface="Times New Roman"/>
                <a:cs typeface="Times New Roman"/>
              </a:rPr>
              <a:t>E</a:t>
            </a:r>
            <a:r>
              <a:rPr sz="2500" b="1" i="1" spc="-5" dirty="0">
                <a:latin typeface="Times New Roman"/>
                <a:cs typeface="Times New Roman"/>
              </a:rPr>
              <a:t>xpo</a:t>
            </a:r>
            <a:r>
              <a:rPr sz="2500" b="1" i="1" spc="0" dirty="0">
                <a:latin typeface="Times New Roman"/>
                <a:cs typeface="Times New Roman"/>
              </a:rPr>
              <a:t>n</a:t>
            </a:r>
            <a:r>
              <a:rPr sz="2500" b="1" i="1" spc="-5" dirty="0">
                <a:latin typeface="Times New Roman"/>
                <a:cs typeface="Times New Roman"/>
              </a:rPr>
              <a:t>ent</a:t>
            </a:r>
            <a:endParaRPr sz="2500">
              <a:latin typeface="Times New Roman"/>
              <a:cs typeface="Times New Roman"/>
            </a:endParaRPr>
          </a:p>
        </p:txBody>
      </p:sp>
      <p:sp>
        <p:nvSpPr>
          <p:cNvPr id="3" name="object 3"/>
          <p:cNvSpPr txBox="1">
            <a:spLocks noGrp="1"/>
          </p:cNvSpPr>
          <p:nvPr>
            <p:ph type="title"/>
          </p:nvPr>
        </p:nvSpPr>
        <p:spPr>
          <a:xfrm>
            <a:off x="990600" y="780181"/>
            <a:ext cx="7772400" cy="497038"/>
          </a:xfrm>
          <a:prstGeom prst="rect">
            <a:avLst/>
          </a:prstGeom>
        </p:spPr>
        <p:txBody>
          <a:bodyPr vert="horz" wrap="square" lIns="0" tIns="0" rIns="0" bIns="0" rtlCol="0">
            <a:spAutoFit/>
          </a:bodyPr>
          <a:lstStyle/>
          <a:p>
            <a:pPr marL="12700">
              <a:lnSpc>
                <a:spcPts val="3595"/>
              </a:lnSpc>
            </a:pPr>
            <a:r>
              <a:rPr spc="295" dirty="0"/>
              <a:t>识别无符号数</a:t>
            </a:r>
            <a:r>
              <a:rPr dirty="0"/>
              <a:t>的</a:t>
            </a:r>
            <a:r>
              <a:rPr spc="-600" dirty="0"/>
              <a:t> </a:t>
            </a:r>
            <a:r>
              <a:rPr i="1" spc="300" dirty="0">
                <a:latin typeface="Times New Roman"/>
                <a:cs typeface="Times New Roman"/>
              </a:rPr>
              <a:t>D</a:t>
            </a:r>
            <a:r>
              <a:rPr i="1" spc="20" dirty="0">
                <a:latin typeface="Times New Roman"/>
                <a:cs typeface="Times New Roman"/>
              </a:rPr>
              <a:t>F</a:t>
            </a:r>
            <a:r>
              <a:rPr i="1" dirty="0">
                <a:latin typeface="Times New Roman"/>
                <a:cs typeface="Times New Roman"/>
              </a:rPr>
              <a:t>A</a:t>
            </a:r>
          </a:p>
        </p:txBody>
      </p:sp>
      <p:sp>
        <p:nvSpPr>
          <p:cNvPr id="9" name="object 9"/>
          <p:cNvSpPr/>
          <p:nvPr/>
        </p:nvSpPr>
        <p:spPr>
          <a:xfrm>
            <a:off x="1" y="260095"/>
            <a:ext cx="756285" cy="575733"/>
          </a:xfrm>
          <a:custGeom>
            <a:avLst/>
            <a:gdLst/>
            <a:ahLst/>
            <a:cxnLst/>
            <a:rect l="l" t="t" r="r" b="b"/>
            <a:pathLst>
              <a:path w="756285" h="431800">
                <a:moveTo>
                  <a:pt x="540258" y="0"/>
                </a:moveTo>
                <a:lnTo>
                  <a:pt x="0" y="0"/>
                </a:lnTo>
                <a:lnTo>
                  <a:pt x="0" y="431291"/>
                </a:lnTo>
                <a:lnTo>
                  <a:pt x="540258" y="431291"/>
                </a:lnTo>
                <a:lnTo>
                  <a:pt x="755904" y="215645"/>
                </a:lnTo>
                <a:lnTo>
                  <a:pt x="540258" y="0"/>
                </a:lnTo>
                <a:close/>
              </a:path>
            </a:pathLst>
          </a:custGeom>
          <a:solidFill>
            <a:srgbClr val="0A86D5"/>
          </a:solidFill>
        </p:spPr>
        <p:txBody>
          <a:bodyPr wrap="square" lIns="0" tIns="0" rIns="0" bIns="0" rtlCol="0"/>
          <a:lstStyle/>
          <a:p>
            <a:endParaRPr/>
          </a:p>
        </p:txBody>
      </p:sp>
      <p:sp>
        <p:nvSpPr>
          <p:cNvPr id="10" name="object 10"/>
          <p:cNvSpPr/>
          <p:nvPr/>
        </p:nvSpPr>
        <p:spPr>
          <a:xfrm>
            <a:off x="1" y="262127"/>
            <a:ext cx="756285" cy="120227"/>
          </a:xfrm>
          <a:custGeom>
            <a:avLst/>
            <a:gdLst/>
            <a:ahLst/>
            <a:cxnLst/>
            <a:rect l="l" t="t" r="r" b="b"/>
            <a:pathLst>
              <a:path w="756285" h="90170">
                <a:moveTo>
                  <a:pt x="710946" y="0"/>
                </a:moveTo>
                <a:lnTo>
                  <a:pt x="0" y="0"/>
                </a:lnTo>
                <a:lnTo>
                  <a:pt x="0" y="89915"/>
                </a:lnTo>
                <a:lnTo>
                  <a:pt x="710946" y="89915"/>
                </a:lnTo>
                <a:lnTo>
                  <a:pt x="755904" y="44957"/>
                </a:lnTo>
                <a:lnTo>
                  <a:pt x="710946" y="0"/>
                </a:lnTo>
                <a:close/>
              </a:path>
            </a:pathLst>
          </a:custGeom>
          <a:solidFill>
            <a:srgbClr val="FFFFFF"/>
          </a:solidFill>
        </p:spPr>
        <p:txBody>
          <a:bodyPr wrap="square" lIns="0" tIns="0" rIns="0" bIns="0" rtlCol="0"/>
          <a:lstStyle/>
          <a:p>
            <a:endParaRPr/>
          </a:p>
        </p:txBody>
      </p:sp>
      <p:pic>
        <p:nvPicPr>
          <p:cNvPr id="30" name="图片 29" descr="形状&#10;&#10;中度可信度描述已自动生成">
            <a:extLst>
              <a:ext uri="{FF2B5EF4-FFF2-40B4-BE49-F238E27FC236}">
                <a16:creationId xmlns="" xmlns:a16="http://schemas.microsoft.com/office/drawing/2014/main" id="{9950AE62-792D-4FE4-9D44-58A6D5D69FDE}"/>
              </a:ext>
            </a:extLst>
          </p:cNvPr>
          <p:cNvPicPr>
            <a:picLocks noChangeAspect="1"/>
          </p:cNvPicPr>
          <p:nvPr/>
        </p:nvPicPr>
        <p:blipFill>
          <a:blip r:embed="rId2"/>
          <a:stretch>
            <a:fillRect/>
          </a:stretch>
        </p:blipFill>
        <p:spPr>
          <a:xfrm>
            <a:off x="427799" y="4749801"/>
            <a:ext cx="3233738" cy="1179681"/>
          </a:xfrm>
          <a:prstGeom prst="rect">
            <a:avLst/>
          </a:prstGeom>
        </p:spPr>
      </p:pic>
      <p:pic>
        <p:nvPicPr>
          <p:cNvPr id="34" name="图片 33" descr="卡通人物&#10;&#10;描述已自动生成">
            <a:extLst>
              <a:ext uri="{FF2B5EF4-FFF2-40B4-BE49-F238E27FC236}">
                <a16:creationId xmlns="" xmlns:a16="http://schemas.microsoft.com/office/drawing/2014/main" id="{756BF35E-256B-40E1-AAB6-F8EA742DE1F8}"/>
              </a:ext>
            </a:extLst>
          </p:cNvPr>
          <p:cNvPicPr>
            <a:picLocks noChangeAspect="1"/>
          </p:cNvPicPr>
          <p:nvPr/>
        </p:nvPicPr>
        <p:blipFill>
          <a:blip r:embed="rId3"/>
          <a:stretch>
            <a:fillRect/>
          </a:stretch>
        </p:blipFill>
        <p:spPr>
          <a:xfrm>
            <a:off x="3329050" y="4805794"/>
            <a:ext cx="2038952" cy="1663623"/>
          </a:xfrm>
          <a:prstGeom prst="rect">
            <a:avLst/>
          </a:prstGeom>
        </p:spPr>
      </p:pic>
      <p:pic>
        <p:nvPicPr>
          <p:cNvPr id="36" name="图片 35" descr="卡通画&#10;&#10;描述已自动生成">
            <a:extLst>
              <a:ext uri="{FF2B5EF4-FFF2-40B4-BE49-F238E27FC236}">
                <a16:creationId xmlns="" xmlns:a16="http://schemas.microsoft.com/office/drawing/2014/main" id="{457F3BD6-F5BE-4AFF-8D41-FC54A9C79F8D}"/>
              </a:ext>
            </a:extLst>
          </p:cNvPr>
          <p:cNvPicPr>
            <a:picLocks noChangeAspect="1"/>
          </p:cNvPicPr>
          <p:nvPr/>
        </p:nvPicPr>
        <p:blipFill>
          <a:blip r:embed="rId4"/>
          <a:stretch>
            <a:fillRect/>
          </a:stretch>
        </p:blipFill>
        <p:spPr>
          <a:xfrm>
            <a:off x="5028885" y="4640400"/>
            <a:ext cx="2771517" cy="1776000"/>
          </a:xfrm>
          <a:prstGeom prst="rect">
            <a:avLst/>
          </a:prstGeom>
        </p:spPr>
      </p:pic>
    </p:spTree>
    <p:extLst>
      <p:ext uri="{BB962C8B-B14F-4D97-AF65-F5344CB8AC3E}">
        <p14:creationId xmlns:p14="http://schemas.microsoft.com/office/powerpoint/2010/main" val="10935157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笔记本型模板">
  <a:themeElements>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1" u="sng"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200" b="1" i="1" u="sng" strike="noStrike" cap="none" normalizeH="0" baseline="0" smtClean="0">
            <a:ln>
              <a:noFill/>
            </a:ln>
            <a:solidFill>
              <a:schemeClr val="tx1"/>
            </a:solidFill>
            <a:effectLst/>
            <a:latin typeface="Times New Roman" panose="02020603050405020304" pitchFamily="18" charset="0"/>
            <a:ea typeface="SimSun" panose="02010600030101010101" pitchFamily="2" charset="-122"/>
          </a:defRPr>
        </a:defPPr>
      </a:lstStyle>
    </a:lnDef>
  </a:objectDefaults>
  <a:extraClrSchemeLst>
    <a:extraClrScheme>
      <a:clrScheme name="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7423</Words>
  <Application>Microsoft Macintosh PowerPoint</Application>
  <PresentationFormat>全屏显示(4:3)</PresentationFormat>
  <Paragraphs>1390</Paragraphs>
  <Slides>124</Slides>
  <Notes>2</Notes>
  <HiddenSlides>0</HiddenSlides>
  <MMClips>0</MMClips>
  <ScaleCrop>false</ScaleCrop>
  <HeadingPairs>
    <vt:vector size="6" baseType="variant">
      <vt:variant>
        <vt:lpstr>主题</vt:lpstr>
      </vt:variant>
      <vt:variant>
        <vt:i4>1</vt:i4>
      </vt:variant>
      <vt:variant>
        <vt:lpstr>嵌入的 OLE 服务器</vt:lpstr>
      </vt:variant>
      <vt:variant>
        <vt:i4>4</vt:i4>
      </vt:variant>
      <vt:variant>
        <vt:lpstr>幻灯片标题</vt:lpstr>
      </vt:variant>
      <vt:variant>
        <vt:i4>124</vt:i4>
      </vt:variant>
    </vt:vector>
  </HeadingPairs>
  <TitlesOfParts>
    <vt:vector size="129" baseType="lpstr">
      <vt:lpstr>笔记本型模板</vt:lpstr>
      <vt:lpstr>位图图像</vt:lpstr>
      <vt:lpstr>Visio</vt:lpstr>
      <vt:lpstr>工作表</vt:lpstr>
      <vt:lpstr>VISIO</vt:lpstr>
      <vt:lpstr> </vt:lpstr>
      <vt:lpstr>3.1词法分析(lexical analysis)程序设计</vt:lpstr>
      <vt:lpstr> 3.1.1词法分析程序和语法分析程序的关系</vt:lpstr>
      <vt:lpstr> 3.1.2词法分析程序的主要任务及输出</vt:lpstr>
      <vt:lpstr> 词法分析程序的主要任务</vt:lpstr>
      <vt:lpstr>PowerPoint 演示文稿</vt:lpstr>
      <vt:lpstr>PowerPoint 演示文稿</vt:lpstr>
      <vt:lpstr>PowerPoint 演示文稿</vt:lpstr>
      <vt:lpstr>3.1.3词法分析工作分离的考虑</vt:lpstr>
      <vt:lpstr>PowerPoint 演示文稿</vt:lpstr>
      <vt:lpstr>PowerPoint 演示文稿</vt:lpstr>
      <vt:lpstr>3.1.4词法分析中如何识别单词</vt:lpstr>
      <vt:lpstr>PowerPoint 演示文稿</vt:lpstr>
      <vt:lpstr>PowerPoint 演示文稿</vt:lpstr>
      <vt:lpstr>PowerPoint 演示文稿</vt:lpstr>
      <vt:lpstr>PowerPoint 演示文稿</vt:lpstr>
      <vt:lpstr> </vt:lpstr>
      <vt:lpstr>3.3.2 正规式</vt:lpstr>
      <vt:lpstr>正规式的递归定义</vt:lpstr>
      <vt:lpstr>PowerPoint 演示文稿</vt:lpstr>
      <vt:lpstr>例1. ={a，b}， 上的正规式和相应的正规集</vt:lpstr>
      <vt:lpstr> </vt:lpstr>
      <vt:lpstr>3.3.3正规文法和正规式的等价性</vt:lpstr>
      <vt:lpstr>(1)正规式转换成正规文法</vt:lpstr>
      <vt:lpstr>课堂练习： 求正规式r=a(a|d)*对应的正规文法 </vt:lpstr>
      <vt:lpstr>(2)正规文法转换成正规式</vt:lpstr>
      <vt:lpstr>课堂练习P65 ex8 </vt:lpstr>
      <vt:lpstr>PowerPoint 演示文稿</vt:lpstr>
      <vt:lpstr>PowerPoint 演示文稿</vt:lpstr>
      <vt:lpstr>3.4.1确定的有穷自动机DFA</vt:lpstr>
      <vt:lpstr>DFA定义:  M=（K，Σ，f，S，Z）</vt:lpstr>
      <vt:lpstr>DFA 例子：</vt:lpstr>
      <vt:lpstr> DFA 的状态图表示</vt:lpstr>
      <vt:lpstr>DFA 的矩阵表示</vt:lpstr>
      <vt:lpstr>∑*上的符号串t被DFA M接受</vt:lpstr>
      <vt:lpstr> </vt:lpstr>
      <vt:lpstr>3.4.2 不确定有穷自动机NFA</vt:lpstr>
      <vt:lpstr>PowerPoint 演示文稿</vt:lpstr>
      <vt:lpstr> </vt:lpstr>
      <vt:lpstr>矩阵表示</vt:lpstr>
      <vt:lpstr>具有转移的不确定的有穷自动机</vt:lpstr>
      <vt:lpstr>有如下定理:</vt:lpstr>
      <vt:lpstr>对NFA M=K，，f，S，Z有如下定义</vt:lpstr>
      <vt:lpstr>  ∑*上的符号串t被NFA M接受理解: </vt:lpstr>
      <vt:lpstr>PowerPoint 演示文稿</vt:lpstr>
      <vt:lpstr> </vt:lpstr>
      <vt:lpstr>PowerPoint 演示文稿</vt:lpstr>
      <vt:lpstr>3型文法 和 有穷自动机（FA）</vt:lpstr>
      <vt:lpstr>3型文法   和 有穷自动机（FA）</vt:lpstr>
      <vt:lpstr>3型文法   和 有穷自动机（FA）</vt:lpstr>
      <vt:lpstr>3.4.3 NFA转换为等价的DFA</vt:lpstr>
      <vt:lpstr> NFA状态集合I： </vt:lpstr>
      <vt:lpstr>例1:</vt:lpstr>
      <vt:lpstr>  NFA确定化算法-子集法:</vt:lpstr>
      <vt:lpstr>PowerPoint 演示文稿</vt:lpstr>
      <vt:lpstr>PowerPoint 演示文稿</vt:lpstr>
      <vt:lpstr>  例2：NFA的确定化 </vt:lpstr>
      <vt:lpstr>PowerPoint 演示文稿</vt:lpstr>
      <vt:lpstr>  等价的DFA  M=(S, , d, S0, St) </vt:lpstr>
      <vt:lpstr>PowerPoint 演示文稿</vt:lpstr>
      <vt:lpstr>PowerPoint 演示文稿</vt:lpstr>
      <vt:lpstr>3.4.4 确定有穷自动机的化简</vt:lpstr>
      <vt:lpstr> DFA的最小化就是寻求最小状态DFA</vt:lpstr>
      <vt:lpstr>C和F读入a都到达C,读入b都到达E. C和F等价， D和E读入a都到达F,读入b都到达. D和E等价，  C和D同是终态,读入a到达C和F, C和F同是终态,   读入b到达E和D,所以C和D等价。</vt:lpstr>
      <vt:lpstr>最小状态DFA</vt:lpstr>
      <vt:lpstr>DFA的最小化算法-分割法</vt:lpstr>
      <vt:lpstr> DFA的最小化算法</vt:lpstr>
      <vt:lpstr>PowerPoint 演示文稿</vt:lpstr>
      <vt:lpstr>过程PP :  Construction of ∏new</vt:lpstr>
      <vt:lpstr>  DFA的最小化—例1</vt:lpstr>
      <vt:lpstr>例3.9 p54图3.10</vt:lpstr>
      <vt:lpstr>PowerPoint 演示文稿</vt:lpstr>
      <vt:lpstr>PowerPoint 演示文稿</vt:lpstr>
      <vt:lpstr>PowerPoint 演示文稿</vt:lpstr>
      <vt:lpstr>PowerPoint 演示文稿</vt:lpstr>
      <vt:lpstr> 划分1： {0,1,2}   {3,4,5,6,7,8}  划分2：{0} {1} {2} {3,4,5,6,7,8 } </vt:lpstr>
      <vt:lpstr>PowerPoint 演示文稿</vt:lpstr>
      <vt:lpstr>3.5正规式和有穷自动机的等价性</vt:lpstr>
      <vt:lpstr>NFA  M 转换成正规式 r</vt:lpstr>
      <vt:lpstr>PowerPoint 演示文稿</vt:lpstr>
      <vt:lpstr>例3.10  第三版p54</vt:lpstr>
      <vt:lpstr>由正规式 r转换成NFA  M </vt:lpstr>
      <vt:lpstr>PowerPoint 演示文稿</vt:lpstr>
      <vt:lpstr>PowerPoint 演示文稿</vt:lpstr>
      <vt:lpstr>对于正规式R=  ,构造的NFA</vt:lpstr>
      <vt:lpstr>对于正规式r=  ,构造的NFA</vt:lpstr>
      <vt:lpstr>对于正规式r=a  ,构造的NFA</vt:lpstr>
      <vt:lpstr>对于正规式r, r= R1|R2构造的NFA</vt:lpstr>
      <vt:lpstr>对于正规式r, r=R1 R2构造的NFA</vt:lpstr>
      <vt:lpstr>对于正规式r, r=R1*构造的NFA</vt:lpstr>
      <vt:lpstr>PowerPoint 演示文稿</vt:lpstr>
      <vt:lpstr>PowerPoint 演示文稿</vt:lpstr>
      <vt:lpstr>PowerPoint 演示文稿</vt:lpstr>
      <vt:lpstr>PowerPoint 演示文稿</vt:lpstr>
      <vt:lpstr>PowerPoint 演示文稿</vt:lpstr>
      <vt:lpstr>应用1：</vt:lpstr>
      <vt:lpstr>应用2：</vt:lpstr>
      <vt:lpstr>识别标识符的 DFA</vt:lpstr>
      <vt:lpstr>识别无符号数的 DFA</vt:lpstr>
      <vt:lpstr>识别无符号数的 DFA</vt:lpstr>
      <vt:lpstr>识别各进制无符号整数的 DFA</vt:lpstr>
      <vt:lpstr>识别注释的 DFA</vt:lpstr>
      <vt:lpstr>识别 Token的 DFA</vt:lpstr>
      <vt:lpstr>PL0语言的单词自动机见教材p41图3.2</vt:lpstr>
      <vt:lpstr>词法分析阶段的错误处理 </vt:lpstr>
      <vt:lpstr>错误处理 </vt:lpstr>
      <vt:lpstr>错误恢复策略 </vt:lpstr>
      <vt:lpstr>作业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lpstr>4.可选实验题目</vt:lpstr>
      <vt:lpstr>PowerPoint 演示文稿</vt:lpstr>
    </vt:vector>
  </TitlesOfParts>
  <Company>四海浪游人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词法分析</dc:title>
  <dc:creator>neuq</dc:creator>
  <cp:lastModifiedBy>apple qq</cp:lastModifiedBy>
  <cp:revision>790</cp:revision>
  <cp:lastPrinted>2000-09-15T19:29:00Z</cp:lastPrinted>
  <dcterms:created xsi:type="dcterms:W3CDTF">1999-09-07T23:35:00Z</dcterms:created>
  <dcterms:modified xsi:type="dcterms:W3CDTF">2021-09-14T00:30:35Z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2052-11.1.0.9021</vt:lpwstr>
  </property>
</Properties>
</file>