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8"/>
  </p:notesMasterIdLst>
  <p:handoutMasterIdLst>
    <p:handoutMasterId r:id="rId89"/>
  </p:handoutMasterIdLst>
  <p:sldIdLst>
    <p:sldId id="562" r:id="rId2"/>
    <p:sldId id="767" r:id="rId3"/>
    <p:sldId id="795" r:id="rId4"/>
    <p:sldId id="796" r:id="rId5"/>
    <p:sldId id="797" r:id="rId6"/>
    <p:sldId id="798" r:id="rId7"/>
    <p:sldId id="799" r:id="rId8"/>
    <p:sldId id="733" r:id="rId9"/>
    <p:sldId id="734" r:id="rId10"/>
    <p:sldId id="649" r:id="rId11"/>
    <p:sldId id="657" r:id="rId12"/>
    <p:sldId id="794" r:id="rId13"/>
    <p:sldId id="735" r:id="rId14"/>
    <p:sldId id="800" r:id="rId15"/>
    <p:sldId id="801" r:id="rId16"/>
    <p:sldId id="723" r:id="rId17"/>
    <p:sldId id="716" r:id="rId18"/>
    <p:sldId id="720" r:id="rId19"/>
    <p:sldId id="719" r:id="rId20"/>
    <p:sldId id="717" r:id="rId21"/>
    <p:sldId id="724" r:id="rId22"/>
    <p:sldId id="714" r:id="rId23"/>
    <p:sldId id="715" r:id="rId24"/>
    <p:sldId id="667" r:id="rId25"/>
    <p:sldId id="668" r:id="rId26"/>
    <p:sldId id="760" r:id="rId27"/>
    <p:sldId id="844" r:id="rId28"/>
    <p:sldId id="669" r:id="rId29"/>
    <p:sldId id="670" r:id="rId30"/>
    <p:sldId id="671" r:id="rId31"/>
    <p:sldId id="672" r:id="rId32"/>
    <p:sldId id="736" r:id="rId33"/>
    <p:sldId id="739" r:id="rId34"/>
    <p:sldId id="737" r:id="rId35"/>
    <p:sldId id="738" r:id="rId36"/>
    <p:sldId id="845" r:id="rId37"/>
    <p:sldId id="740" r:id="rId38"/>
    <p:sldId id="743" r:id="rId39"/>
    <p:sldId id="793" r:id="rId40"/>
    <p:sldId id="846" r:id="rId41"/>
    <p:sldId id="847" r:id="rId42"/>
    <p:sldId id="848" r:id="rId43"/>
    <p:sldId id="849" r:id="rId44"/>
    <p:sldId id="850" r:id="rId45"/>
    <p:sldId id="802" r:id="rId46"/>
    <p:sldId id="803" r:id="rId47"/>
    <p:sldId id="804" r:id="rId48"/>
    <p:sldId id="805" r:id="rId49"/>
    <p:sldId id="806" r:id="rId50"/>
    <p:sldId id="807" r:id="rId51"/>
    <p:sldId id="808" r:id="rId52"/>
    <p:sldId id="809" r:id="rId53"/>
    <p:sldId id="810" r:id="rId54"/>
    <p:sldId id="811" r:id="rId55"/>
    <p:sldId id="812" r:id="rId56"/>
    <p:sldId id="813" r:id="rId57"/>
    <p:sldId id="814" r:id="rId58"/>
    <p:sldId id="815" r:id="rId59"/>
    <p:sldId id="816" r:id="rId60"/>
    <p:sldId id="817" r:id="rId61"/>
    <p:sldId id="818" r:id="rId62"/>
    <p:sldId id="819" r:id="rId63"/>
    <p:sldId id="820" r:id="rId64"/>
    <p:sldId id="821" r:id="rId65"/>
    <p:sldId id="822" r:id="rId66"/>
    <p:sldId id="823" r:id="rId67"/>
    <p:sldId id="824" r:id="rId68"/>
    <p:sldId id="825" r:id="rId69"/>
    <p:sldId id="826" r:id="rId70"/>
    <p:sldId id="827" r:id="rId71"/>
    <p:sldId id="828" r:id="rId72"/>
    <p:sldId id="829" r:id="rId73"/>
    <p:sldId id="830" r:id="rId74"/>
    <p:sldId id="831" r:id="rId75"/>
    <p:sldId id="832" r:id="rId76"/>
    <p:sldId id="833" r:id="rId77"/>
    <p:sldId id="834" r:id="rId78"/>
    <p:sldId id="835" r:id="rId79"/>
    <p:sldId id="836" r:id="rId80"/>
    <p:sldId id="837" r:id="rId81"/>
    <p:sldId id="838" r:id="rId82"/>
    <p:sldId id="839" r:id="rId83"/>
    <p:sldId id="840" r:id="rId84"/>
    <p:sldId id="841" r:id="rId85"/>
    <p:sldId id="842" r:id="rId86"/>
    <p:sldId id="843" r:id="rId87"/>
  </p:sldIdLst>
  <p:sldSz cx="9144000" cy="6858000" type="screen4x3"/>
  <p:notesSz cx="6648450" cy="9782175"/>
  <p:defaultTextStyle>
    <a:defPPr>
      <a:defRPr lang="zh-CN"/>
    </a:defPPr>
    <a:lvl1pPr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FF00"/>
    <a:srgbClr val="990099"/>
    <a:srgbClr val="333399"/>
    <a:srgbClr val="008000"/>
    <a:srgbClr val="5F5F5F"/>
    <a:srgbClr val="9900C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 autoAdjust="0"/>
    <p:restoredTop sz="98113" autoAdjust="0"/>
  </p:normalViewPr>
  <p:slideViewPr>
    <p:cSldViewPr>
      <p:cViewPr varScale="1">
        <p:scale>
          <a:sx n="78" d="100"/>
          <a:sy n="78" d="100"/>
        </p:scale>
        <p:origin x="-2224" y="-112"/>
      </p:cViewPr>
      <p:guideLst>
        <p:guide orient="horz" pos="2112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i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i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i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i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E6F4375-65A2-4C97-8054-7B9E889DF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506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3280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www.tsinghua.edu.cn/chn/index.htm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00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altLang="zh-CN" sz="2000" i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 i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 i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endParaRPr lang="zh-CN" altLang="zh-CN" i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8.xml"/><Relationship Id="rId3" Type="http://schemas.openxmlformats.org/officeDocument/2006/relationships/slide" Target="slide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4425" y="2132856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1" i="0" dirty="0"/>
              <a:t> </a:t>
            </a:r>
            <a:r>
              <a:rPr lang="zh-CN" altLang="en-US" sz="3200" b="1" i="0" dirty="0"/>
              <a:t>属性文法</a:t>
            </a:r>
          </a:p>
        </p:txBody>
      </p:sp>
      <p:sp>
        <p:nvSpPr>
          <p:cNvPr id="6147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14425" y="2933700"/>
            <a:ext cx="6194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1" i="0" dirty="0"/>
              <a:t> </a:t>
            </a:r>
            <a:r>
              <a:rPr lang="zh-CN" altLang="en-US" sz="3200" b="1" i="0" dirty="0"/>
              <a:t>基于属性文法的语义计算</a:t>
            </a:r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1481138" y="188913"/>
            <a:ext cx="61151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4000" b="1" i="0" dirty="0" smtClean="0">
                <a:ea typeface="华文行楷" pitchFamily="2" charset="-122"/>
              </a:rPr>
              <a:t>Ch7 </a:t>
            </a:r>
            <a:r>
              <a:rPr lang="zh-CN" altLang="en-US" sz="4000" b="1" i="0" dirty="0" smtClean="0">
                <a:ea typeface="华文行楷" pitchFamily="2" charset="-122"/>
              </a:rPr>
              <a:t>语法</a:t>
            </a:r>
            <a:r>
              <a:rPr lang="zh-CN" altLang="en-US" sz="4000" b="1" i="0" dirty="0">
                <a:ea typeface="华文行楷" pitchFamily="2" charset="-122"/>
              </a:rPr>
              <a:t>制导的语义</a:t>
            </a:r>
            <a:r>
              <a:rPr lang="zh-CN" altLang="en-US" sz="4000" b="1" i="0" dirty="0" smtClean="0">
                <a:ea typeface="华文行楷" pitchFamily="2" charset="-122"/>
              </a:rPr>
              <a:t>计算</a:t>
            </a:r>
            <a:endParaRPr lang="zh-CN" altLang="en-US" sz="4000" b="1" i="0" dirty="0">
              <a:ea typeface="华文行楷" pitchFamily="2" charset="-122"/>
            </a:endParaRPr>
          </a:p>
        </p:txBody>
      </p:sp>
      <p:sp>
        <p:nvSpPr>
          <p:cNvPr id="6149" name="Text Box 1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87624" y="3861048"/>
            <a:ext cx="612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1" i="0" dirty="0"/>
              <a:t> </a:t>
            </a:r>
            <a:r>
              <a:rPr lang="zh-CN" altLang="en-US" sz="3200" b="1" i="0" dirty="0"/>
              <a:t>基于翻译模式的语义计算</a:t>
            </a:r>
          </a:p>
        </p:txBody>
      </p:sp>
      <p:sp>
        <p:nvSpPr>
          <p:cNvPr id="6150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5616" y="1268760"/>
            <a:ext cx="7632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zh-CN" altLang="en-US" sz="3200" b="1" i="0" dirty="0" smtClean="0">
                <a:latin typeface="楷体_GB2312" pitchFamily="49" charset="-122"/>
              </a:rPr>
              <a:t>语法制导的语义计算</a:t>
            </a:r>
            <a:endParaRPr lang="zh-CN" altLang="en-US" sz="3200" b="1" i="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6"/>
          <p:cNvSpPr txBox="1">
            <a:spLocks noChangeArrowheads="1"/>
          </p:cNvSpPr>
          <p:nvPr/>
        </p:nvSpPr>
        <p:spPr bwMode="auto">
          <a:xfrm>
            <a:off x="468313" y="11938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</a:rPr>
              <a:t>有两种属性：</a:t>
            </a:r>
            <a:r>
              <a:rPr lang="zh-CN" altLang="en-US" sz="3200" b="1" i="0">
                <a:latin typeface="楷体_GB2312" pitchFamily="49" charset="-122"/>
              </a:rPr>
              <a:t>综合属性和继承属性</a:t>
            </a:r>
          </a:p>
        </p:txBody>
      </p:sp>
      <p:sp>
        <p:nvSpPr>
          <p:cNvPr id="1536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755650" y="1916113"/>
            <a:ext cx="824388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综合属性</a:t>
            </a:r>
            <a:r>
              <a:rPr lang="zh-CN" altLang="en-US">
                <a:solidFill>
                  <a:srgbClr val="333399"/>
                </a:solidFill>
              </a:rPr>
              <a:t>（</a:t>
            </a:r>
            <a:r>
              <a:rPr lang="en-US" altLang="zh-CN">
                <a:solidFill>
                  <a:srgbClr val="333399"/>
                </a:solidFill>
              </a:rPr>
              <a:t>synthesized attribute</a:t>
            </a:r>
            <a:r>
              <a:rPr lang="zh-CN" altLang="en-US">
                <a:solidFill>
                  <a:srgbClr val="333399"/>
                </a:solidFill>
              </a:rPr>
              <a:t>）</a:t>
            </a:r>
            <a:r>
              <a:rPr lang="zh-CN" altLang="en-US" i="0">
                <a:solidFill>
                  <a:srgbClr val="333399"/>
                </a:solidFill>
              </a:rPr>
              <a:t> </a:t>
            </a:r>
            <a:endParaRPr lang="zh-CN" altLang="en-US" sz="2800" b="1" i="0"/>
          </a:p>
          <a:p>
            <a:pPr algn="l">
              <a:buClrTx/>
            </a:pPr>
            <a:endParaRPr lang="zh-CN" altLang="en-US" sz="1000" b="1" i="0">
              <a:sym typeface="Symbol" pitchFamily="18" charset="2"/>
            </a:endParaRP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用于</a:t>
            </a:r>
            <a:r>
              <a:rPr lang="zh-CN" altLang="en-US" b="1" i="0"/>
              <a:t>“自下而上”传递信息</a:t>
            </a:r>
          </a:p>
          <a:p>
            <a:pPr algn="l">
              <a:buClrTx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对关联于产生式 </a:t>
            </a:r>
            <a:r>
              <a:rPr lang="en-US" altLang="zh-CN" b="1">
                <a:solidFill>
                  <a:srgbClr val="333399"/>
                </a:solidFill>
              </a:rPr>
              <a:t>A</a:t>
            </a:r>
            <a:r>
              <a:rPr lang="en-US" altLang="zh-CN" b="1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333399"/>
                </a:solidFill>
                <a:sym typeface="Symbol" pitchFamily="18" charset="2"/>
              </a:rPr>
              <a:t> </a:t>
            </a:r>
            <a:r>
              <a:rPr lang="zh-CN" altLang="en-US" b="1" i="0">
                <a:solidFill>
                  <a:srgbClr val="333399"/>
                </a:solidFill>
              </a:rPr>
              <a:t>的语义规则 </a:t>
            </a:r>
            <a:r>
              <a:rPr lang="en-US" altLang="zh-CN" b="1">
                <a:solidFill>
                  <a:srgbClr val="333399"/>
                </a:solidFill>
              </a:rPr>
              <a:t>b:=f(c</a:t>
            </a:r>
            <a:r>
              <a:rPr lang="en-US" altLang="zh-CN" b="1" baseline="-25000">
                <a:solidFill>
                  <a:srgbClr val="333399"/>
                </a:solidFill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, c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  <a:r>
              <a:rPr lang="en-US" altLang="zh-CN" b="1">
                <a:solidFill>
                  <a:srgbClr val="333399"/>
                </a:solidFill>
              </a:rPr>
              <a:t>, …, c</a:t>
            </a:r>
            <a:r>
              <a:rPr lang="en-US" altLang="zh-CN" b="1" baseline="-25000">
                <a:solidFill>
                  <a:srgbClr val="333399"/>
                </a:solidFill>
              </a:rPr>
              <a:t>k</a:t>
            </a:r>
            <a:r>
              <a:rPr lang="en-US" altLang="zh-CN" b="1">
                <a:solidFill>
                  <a:srgbClr val="333399"/>
                </a:solidFill>
              </a:rPr>
              <a:t>)</a:t>
            </a:r>
            <a:r>
              <a:rPr lang="en-US" altLang="zh-CN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，</a:t>
            </a: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如果 </a:t>
            </a:r>
            <a:r>
              <a:rPr lang="en-US" altLang="zh-CN" b="1">
                <a:solidFill>
                  <a:srgbClr val="333399"/>
                </a:solidFill>
              </a:rPr>
              <a:t>b </a:t>
            </a:r>
            <a:r>
              <a:rPr lang="zh-CN" altLang="en-US" b="1" i="0">
                <a:solidFill>
                  <a:srgbClr val="333399"/>
                </a:solidFill>
              </a:rPr>
              <a:t>是 </a:t>
            </a:r>
            <a:r>
              <a:rPr lang="en-US" altLang="zh-CN" b="1">
                <a:solidFill>
                  <a:srgbClr val="333399"/>
                </a:solidFill>
              </a:rPr>
              <a:t>A </a:t>
            </a:r>
            <a:r>
              <a:rPr lang="zh-CN" altLang="en-US" b="1" i="0">
                <a:solidFill>
                  <a:srgbClr val="333399"/>
                </a:solidFill>
              </a:rPr>
              <a:t>的某个属性</a:t>
            </a:r>
            <a:r>
              <a:rPr lang="en-US" altLang="zh-CN" b="1" i="0">
                <a:solidFill>
                  <a:srgbClr val="333399"/>
                </a:solidFill>
              </a:rPr>
              <a:t>, </a:t>
            </a:r>
            <a:r>
              <a:rPr lang="zh-CN" altLang="en-US" b="1" i="0">
                <a:solidFill>
                  <a:srgbClr val="333399"/>
                </a:solidFill>
              </a:rPr>
              <a:t>则称 </a:t>
            </a:r>
            <a:r>
              <a:rPr lang="en-US" altLang="zh-CN" b="1">
                <a:solidFill>
                  <a:srgbClr val="333399"/>
                </a:solidFill>
              </a:rPr>
              <a:t>b </a:t>
            </a:r>
            <a:r>
              <a:rPr lang="zh-CN" altLang="en-US" b="1" i="0">
                <a:solidFill>
                  <a:srgbClr val="333399"/>
                </a:solidFill>
              </a:rPr>
              <a:t>是 </a:t>
            </a:r>
            <a:r>
              <a:rPr lang="en-US" altLang="zh-CN" b="1">
                <a:solidFill>
                  <a:srgbClr val="333399"/>
                </a:solidFill>
              </a:rPr>
              <a:t>A </a:t>
            </a:r>
            <a:r>
              <a:rPr lang="zh-CN" altLang="en-US" b="1" i="0">
                <a:solidFill>
                  <a:srgbClr val="333399"/>
                </a:solidFill>
              </a:rPr>
              <a:t>的一个综合属性</a:t>
            </a:r>
          </a:p>
        </p:txBody>
      </p:sp>
      <p:sp>
        <p:nvSpPr>
          <p:cNvPr id="15368" name="Rectangle 17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auto">
          <a:xfrm>
            <a:off x="755650" y="3933825"/>
            <a:ext cx="8243888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继承属性</a:t>
            </a:r>
            <a:r>
              <a:rPr lang="zh-CN" altLang="en-US">
                <a:solidFill>
                  <a:srgbClr val="333399"/>
                </a:solidFill>
              </a:rPr>
              <a:t>（</a:t>
            </a:r>
            <a:r>
              <a:rPr lang="en-US" altLang="zh-CN">
                <a:solidFill>
                  <a:srgbClr val="333399"/>
                </a:solidFill>
              </a:rPr>
              <a:t>inherited</a:t>
            </a:r>
            <a:r>
              <a:rPr lang="en-US" altLang="zh-CN" i="0">
                <a:solidFill>
                  <a:srgbClr val="333399"/>
                </a:solidFill>
              </a:rPr>
              <a:t> </a:t>
            </a:r>
            <a:r>
              <a:rPr lang="en-US" altLang="zh-CN">
                <a:solidFill>
                  <a:srgbClr val="333399"/>
                </a:solidFill>
              </a:rPr>
              <a:t> attribute</a:t>
            </a:r>
            <a:r>
              <a:rPr lang="zh-CN" altLang="en-US">
                <a:solidFill>
                  <a:srgbClr val="333399"/>
                </a:solidFill>
              </a:rPr>
              <a:t>）</a:t>
            </a:r>
            <a:r>
              <a:rPr lang="zh-CN" altLang="en-US" i="0">
                <a:solidFill>
                  <a:srgbClr val="333399"/>
                </a:solidFill>
              </a:rPr>
              <a:t> </a:t>
            </a:r>
            <a:endParaRPr lang="zh-CN" altLang="en-US" sz="2800" b="1" i="0"/>
          </a:p>
          <a:p>
            <a:pPr algn="l">
              <a:buClrTx/>
            </a:pPr>
            <a:endParaRPr lang="zh-CN" altLang="en-US" sz="1000" b="1" i="0">
              <a:sym typeface="Symbol" pitchFamily="18" charset="2"/>
            </a:endParaRP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用于</a:t>
            </a:r>
            <a:r>
              <a:rPr lang="zh-CN" altLang="en-US" b="1" i="0"/>
              <a:t>“自上而下”传递信息</a:t>
            </a:r>
          </a:p>
          <a:p>
            <a:pPr algn="l">
              <a:buClrTx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对关联于产生式 </a:t>
            </a:r>
            <a:r>
              <a:rPr lang="en-US" altLang="zh-CN" b="1">
                <a:solidFill>
                  <a:srgbClr val="333399"/>
                </a:solidFill>
              </a:rPr>
              <a:t>A</a:t>
            </a:r>
            <a:r>
              <a:rPr lang="en-US" altLang="zh-CN" b="1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333399"/>
                </a:solidFill>
                <a:sym typeface="Symbol" pitchFamily="18" charset="2"/>
              </a:rPr>
              <a:t> </a:t>
            </a:r>
            <a:r>
              <a:rPr lang="zh-CN" altLang="en-US" b="1" i="0">
                <a:solidFill>
                  <a:srgbClr val="333399"/>
                </a:solidFill>
              </a:rPr>
              <a:t>的语义规则 </a:t>
            </a:r>
            <a:r>
              <a:rPr lang="en-US" altLang="zh-CN" b="1">
                <a:solidFill>
                  <a:srgbClr val="333399"/>
                </a:solidFill>
              </a:rPr>
              <a:t>b:=f(c</a:t>
            </a:r>
            <a:r>
              <a:rPr lang="en-US" altLang="zh-CN" b="1" baseline="-25000">
                <a:solidFill>
                  <a:srgbClr val="333399"/>
                </a:solidFill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, c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  <a:r>
              <a:rPr lang="en-US" altLang="zh-CN" b="1">
                <a:solidFill>
                  <a:srgbClr val="333399"/>
                </a:solidFill>
              </a:rPr>
              <a:t>, …, c</a:t>
            </a:r>
            <a:r>
              <a:rPr lang="en-US" altLang="zh-CN" b="1" baseline="-25000">
                <a:solidFill>
                  <a:srgbClr val="333399"/>
                </a:solidFill>
              </a:rPr>
              <a:t>k</a:t>
            </a:r>
            <a:r>
              <a:rPr lang="en-US" altLang="zh-CN" b="1">
                <a:solidFill>
                  <a:srgbClr val="333399"/>
                </a:solidFill>
              </a:rPr>
              <a:t>)</a:t>
            </a:r>
            <a:r>
              <a:rPr lang="en-US" altLang="zh-CN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，</a:t>
            </a: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如果 </a:t>
            </a:r>
            <a:r>
              <a:rPr lang="en-US" altLang="zh-CN" b="1">
                <a:solidFill>
                  <a:srgbClr val="333399"/>
                </a:solidFill>
              </a:rPr>
              <a:t>b </a:t>
            </a:r>
            <a:r>
              <a:rPr lang="zh-CN" altLang="en-US" b="1" i="0">
                <a:solidFill>
                  <a:srgbClr val="333399"/>
                </a:solidFill>
              </a:rPr>
              <a:t>是产生式右部某个文法符号 </a:t>
            </a:r>
            <a:r>
              <a:rPr lang="en-US" altLang="zh-CN" b="1">
                <a:solidFill>
                  <a:srgbClr val="333399"/>
                </a:solidFill>
              </a:rPr>
              <a:t>X </a:t>
            </a:r>
            <a:r>
              <a:rPr lang="zh-CN" altLang="en-US" b="1" i="0">
                <a:solidFill>
                  <a:srgbClr val="333399"/>
                </a:solidFill>
              </a:rPr>
              <a:t>的某个属性，则称 </a:t>
            </a:r>
          </a:p>
          <a:p>
            <a:pPr algn="l">
              <a:buClrTx/>
            </a:pPr>
            <a:r>
              <a:rPr lang="zh-CN" altLang="en-US" b="1" i="0">
                <a:solidFill>
                  <a:srgbClr val="333399"/>
                </a:solidFill>
              </a:rPr>
              <a:t>     </a:t>
            </a:r>
            <a:r>
              <a:rPr lang="en-US" altLang="zh-CN" b="1">
                <a:solidFill>
                  <a:srgbClr val="333399"/>
                </a:solidFill>
              </a:rPr>
              <a:t>b </a:t>
            </a:r>
            <a:r>
              <a:rPr lang="zh-CN" altLang="en-US" b="1" i="0">
                <a:solidFill>
                  <a:srgbClr val="333399"/>
                </a:solidFill>
              </a:rPr>
              <a:t>是文法符号 </a:t>
            </a:r>
            <a:r>
              <a:rPr lang="en-US" altLang="zh-CN" b="1">
                <a:solidFill>
                  <a:srgbClr val="333399"/>
                </a:solidFill>
              </a:rPr>
              <a:t>X</a:t>
            </a:r>
            <a:r>
              <a:rPr lang="en-US" altLang="zh-CN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的一个继承属性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5" grpId="0"/>
      <p:bldP spid="4403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4"/>
          <p:cNvSpPr txBox="1">
            <a:spLocks noChangeArrowheads="1"/>
          </p:cNvSpPr>
          <p:nvPr/>
        </p:nvSpPr>
        <p:spPr bwMode="auto">
          <a:xfrm>
            <a:off x="865188" y="12192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</a:rPr>
              <a:t>属性文法</a:t>
            </a:r>
            <a:r>
              <a:rPr lang="zh-CN" altLang="en-US" sz="32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16387" name="AutoShape 5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5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9" name="Rectangle 59"/>
          <p:cNvSpPr>
            <a:spLocks noChangeArrowheads="1"/>
          </p:cNvSpPr>
          <p:nvPr/>
        </p:nvSpPr>
        <p:spPr bwMode="auto">
          <a:xfrm>
            <a:off x="1196975" y="1905000"/>
            <a:ext cx="6804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楷体_GB2312" pitchFamily="49" charset="-122"/>
              </a:rPr>
              <a:t>仅含综合属性的例子</a:t>
            </a:r>
            <a:r>
              <a:rPr lang="zh-CN" altLang="en-US" sz="2800" b="1" i="0" dirty="0" smtClean="0">
                <a:solidFill>
                  <a:srgbClr val="333399"/>
                </a:solidFill>
                <a:latin typeface="楷体_GB2312" pitchFamily="49" charset="-122"/>
              </a:rPr>
              <a:t>（识别符号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zh-CN" altLang="en-US" sz="2800" b="1" i="0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</a:p>
        </p:txBody>
      </p:sp>
      <p:sp>
        <p:nvSpPr>
          <p:cNvPr id="16392" name="Rectangle 6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450622" name="Text Box 62"/>
          <p:cNvSpPr txBox="1">
            <a:spLocks noChangeArrowheads="1"/>
          </p:cNvSpPr>
          <p:nvPr/>
        </p:nvSpPr>
        <p:spPr bwMode="auto">
          <a:xfrm>
            <a:off x="2195513" y="2555875"/>
            <a:ext cx="2160587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产生式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i="0" baseline="-25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i="0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450623" name="Text Box 63"/>
          <p:cNvSpPr txBox="1">
            <a:spLocks noChangeArrowheads="1"/>
          </p:cNvSpPr>
          <p:nvPr/>
        </p:nvSpPr>
        <p:spPr bwMode="auto">
          <a:xfrm>
            <a:off x="4716463" y="2555875"/>
            <a:ext cx="3671887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语义动作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>
                <a:solidFill>
                  <a:srgbClr val="333399"/>
                </a:solidFill>
              </a:rPr>
              <a:t>rint(E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val)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+ T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b="1" i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F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F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val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d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lexval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  <p:sp>
        <p:nvSpPr>
          <p:cNvPr id="450624" name="Rectangle 64"/>
          <p:cNvSpPr>
            <a:spLocks noChangeArrowheads="1"/>
          </p:cNvSpPr>
          <p:nvPr/>
        </p:nvSpPr>
        <p:spPr bwMode="auto">
          <a:xfrm>
            <a:off x="1655763" y="5857875"/>
            <a:ext cx="6345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楷体_GB2312" pitchFamily="49" charset="-122"/>
              </a:rPr>
              <a:t>注：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lexval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是词法分析程序确定的属性值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9" grpId="0"/>
      <p:bldP spid="450622" grpId="0"/>
      <p:bldP spid="450623" grpId="0"/>
      <p:bldP spid="4506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8"/>
          <p:cNvGraphicFramePr>
            <a:graphicFrameLocks/>
          </p:cNvGraphicFramePr>
          <p:nvPr/>
        </p:nvGraphicFramePr>
        <p:xfrm>
          <a:off x="539552" y="1700808"/>
          <a:ext cx="8352929" cy="3240360"/>
        </p:xfrm>
        <a:graphic>
          <a:graphicData uri="http://schemas.openxmlformats.org/drawingml/2006/table">
            <a:tbl>
              <a:tblPr/>
              <a:tblGrid>
                <a:gridCol w="964664"/>
                <a:gridCol w="2263072"/>
                <a:gridCol w="5125193"/>
              </a:tblGrid>
              <a:tr h="405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zh-CN" altLang="en-US" sz="2400" b="1" i="0" kern="1200" dirty="0">
                          <a:solidFill>
                            <a:srgbClr val="333399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编号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zh-CN" altLang="en-US" sz="2400" b="1" i="0" kern="1200" dirty="0">
                          <a:solidFill>
                            <a:srgbClr val="333399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产生式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zh-CN" altLang="en-US" sz="2400" b="1" i="0" kern="1200" dirty="0">
                          <a:solidFill>
                            <a:srgbClr val="333399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语义规则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（</a:t>
                      </a:r>
                      <a:r>
                        <a:rPr kumimoji="0" lang="en-US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1</a:t>
                      </a:r>
                      <a:r>
                        <a:rPr kumimoji="0" lang="zh-CN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）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W</a:t>
                      </a: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→while</a:t>
                      </a:r>
                      <a:endParaRPr kumimoji="0" lang="zh-CN" altLang="en-US" sz="2400" b="0" i="0" kern="1200" dirty="0">
                        <a:solidFill>
                          <a:srgbClr val="800080"/>
                        </a:solidFill>
                        <a:latin typeface="Arial" pitchFamily="34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{  </a:t>
                      </a: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W.codebegin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=</a:t>
                      </a: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nextstat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2400" b="0" i="0" kern="1200" dirty="0">
                        <a:solidFill>
                          <a:srgbClr val="800080"/>
                        </a:solidFill>
                        <a:latin typeface="Arial" pitchFamily="34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51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（</a:t>
                      </a:r>
                      <a:r>
                        <a:rPr kumimoji="0" lang="en-US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2</a:t>
                      </a:r>
                      <a:r>
                        <a:rPr kumimoji="0" lang="zh-CN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）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U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→W E do</a:t>
                      </a:r>
                      <a:endParaRPr kumimoji="0" lang="zh-CN" altLang="en-US" sz="2400" b="0" i="0" kern="1200" dirty="0">
                        <a:solidFill>
                          <a:srgbClr val="800080"/>
                        </a:solidFill>
                        <a:latin typeface="Arial" pitchFamily="34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backpatch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E.true</a:t>
                      </a:r>
                      <a:r>
                        <a:rPr kumimoji="0" lang="en-US" altLang="zh-CN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,</a:t>
                      </a: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nextstat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);</a:t>
                      </a:r>
                      <a:r>
                        <a:rPr kumimoji="0" lang="en-US" altLang="zh-CN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     </a:t>
                      </a:r>
                      <a:r>
                        <a:rPr kumimoji="0" lang="en-US" altLang="zh-CN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U.chain</a:t>
                      </a:r>
                      <a:r>
                        <a:rPr kumimoji="0" lang="en-US" altLang="zh-CN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:=</a:t>
                      </a:r>
                      <a:r>
                        <a:rPr kumimoji="0" lang="en-US" altLang="zh-CN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E.false</a:t>
                      </a:r>
                      <a:r>
                        <a:rPr kumimoji="0" lang="en-US" altLang="zh-CN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U.codebegin</a:t>
                      </a:r>
                      <a:r>
                        <a:rPr kumimoji="0" lang="en-US" altLang="zh-CN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W.codebegin</a:t>
                      </a:r>
                      <a:r>
                        <a:rPr kumimoji="0" lang="en-US" altLang="zh-CN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2400" b="0" i="0" kern="1200" dirty="0">
                        <a:solidFill>
                          <a:srgbClr val="800080"/>
                        </a:solidFill>
                        <a:latin typeface="Arial" pitchFamily="34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51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en-US" sz="2400" b="0" i="0" kern="120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（</a:t>
                      </a:r>
                      <a:r>
                        <a:rPr kumimoji="0" lang="en-US" altLang="en-US" sz="2400" b="0" i="0" kern="120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3</a:t>
                      </a:r>
                      <a:r>
                        <a:rPr kumimoji="0" lang="zh-CN" altLang="en-US" sz="2400" b="0" i="0" kern="120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）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en-US" sz="2400" b="0" i="0" kern="1200" dirty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S→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US</a:t>
                      </a:r>
                      <a:r>
                        <a:rPr kumimoji="0" lang="en-US" altLang="en-US" sz="2400" b="0" i="0" kern="1200" baseline="300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(1)</a:t>
                      </a:r>
                      <a:endParaRPr kumimoji="0" lang="en-US" altLang="en-US" sz="2400" b="0" i="0" kern="1200" dirty="0" smtClean="0">
                        <a:solidFill>
                          <a:srgbClr val="800080"/>
                        </a:solidFill>
                        <a:latin typeface="Arial" pitchFamily="34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识别符号</a:t>
                      </a:r>
                      <a:endParaRPr kumimoji="0" lang="zh-CN" altLang="en-US" sz="2400" b="0" i="0" kern="1200" dirty="0">
                        <a:solidFill>
                          <a:srgbClr val="800080"/>
                        </a:solidFill>
                        <a:latin typeface="Arial" pitchFamily="34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backpatch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(S</a:t>
                      </a:r>
                      <a:r>
                        <a:rPr kumimoji="0" lang="en-US" altLang="en-US" sz="2400" b="0" i="0" kern="1200" baseline="300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(1)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.chain</a:t>
                      </a:r>
                      <a:r>
                        <a:rPr kumimoji="0" lang="en-US" altLang="zh-CN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zh-CN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U.codebegin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);</a:t>
                      </a:r>
                      <a:endParaRPr kumimoji="0" lang="fr-FR" altLang="en-US" sz="2400" b="0" i="0" kern="1200" dirty="0" smtClean="0">
                        <a:solidFill>
                          <a:srgbClr val="800080"/>
                        </a:solidFill>
                        <a:latin typeface="Arial" pitchFamily="34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fr-FR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  gen(j</a:t>
                      </a:r>
                      <a:r>
                        <a:rPr kumimoji="0" lang="zh-CN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，</a:t>
                      </a:r>
                      <a:r>
                        <a:rPr kumimoji="0" lang="fr-FR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_</a:t>
                      </a:r>
                      <a:r>
                        <a:rPr kumimoji="0" lang="zh-CN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，</a:t>
                      </a:r>
                      <a:r>
                        <a:rPr kumimoji="0" lang="fr-FR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_</a:t>
                      </a:r>
                      <a:r>
                        <a:rPr kumimoji="0" lang="zh-CN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W</a:t>
                      </a: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.codebegin</a:t>
                      </a:r>
                      <a:r>
                        <a:rPr kumimoji="0" lang="fr-FR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);</a:t>
                      </a:r>
                      <a:endParaRPr kumimoji="0" lang="zh-CN" altLang="en-US" sz="2400" b="0" i="0" kern="1200" dirty="0" smtClean="0">
                        <a:solidFill>
                          <a:srgbClr val="800080"/>
                        </a:solidFill>
                        <a:latin typeface="Arial" pitchFamily="34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  <a:p>
                      <a:pPr indent="171450" algn="just">
                        <a:spcAft>
                          <a:spcPts val="0"/>
                        </a:spcAft>
                      </a:pP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S.chain</a:t>
                      </a:r>
                      <a:r>
                        <a:rPr kumimoji="0" lang="en-US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=</a:t>
                      </a:r>
                      <a:r>
                        <a:rPr kumimoji="0" lang="en-US" altLang="en-US" sz="2400" b="0" i="0" kern="1200" dirty="0" err="1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U.chain</a:t>
                      </a:r>
                      <a:r>
                        <a:rPr kumimoji="0" lang="pt-PT" altLang="en-US" sz="2400" b="0" i="0" kern="1200" dirty="0" smtClean="0">
                          <a:solidFill>
                            <a:srgbClr val="800080"/>
                          </a:solidFill>
                          <a:latin typeface="Arial" pitchFamily="34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2400" b="0" i="0" kern="1200" dirty="0">
                        <a:solidFill>
                          <a:srgbClr val="800080"/>
                        </a:solidFill>
                        <a:latin typeface="Arial" pitchFamily="34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9528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/>
              <a:t>综合属性代表自下而上传递的信息</a:t>
            </a:r>
          </a:p>
        </p:txBody>
      </p:sp>
      <p:sp>
        <p:nvSpPr>
          <p:cNvPr id="1741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755650" y="1866900"/>
            <a:ext cx="48244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i="0" dirty="0" smtClean="0">
                <a:solidFill>
                  <a:srgbClr val="333399"/>
                </a:solidFill>
              </a:rPr>
              <a:t>    </a:t>
            </a:r>
            <a:r>
              <a:rPr lang="zh-CN" altLang="en-US" sz="2000" b="1" i="0" dirty="0">
                <a:solidFill>
                  <a:srgbClr val="333399"/>
                </a:solidFill>
              </a:rPr>
              <a:t>表达式 </a:t>
            </a:r>
            <a:r>
              <a:rPr lang="en-US" altLang="zh-CN" sz="2000" i="0" dirty="0">
                <a:solidFill>
                  <a:srgbClr val="333399"/>
                </a:solidFill>
              </a:rPr>
              <a:t>3</a:t>
            </a:r>
            <a:r>
              <a:rPr lang="zh-CN" altLang="en-US" sz="2000" i="0" dirty="0">
                <a:solidFill>
                  <a:srgbClr val="333399"/>
                </a:solidFill>
              </a:rPr>
              <a:t>＊</a:t>
            </a:r>
            <a:r>
              <a:rPr lang="en-US" altLang="zh-CN" sz="2000" i="0" dirty="0">
                <a:solidFill>
                  <a:srgbClr val="333399"/>
                </a:solidFill>
              </a:rPr>
              <a:t>(5+4) 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的</a:t>
            </a:r>
            <a:r>
              <a:rPr lang="zh-CN" altLang="en-US" sz="2000" b="1" i="0" dirty="0">
                <a:solidFill>
                  <a:srgbClr val="333399"/>
                </a:solidFill>
              </a:rPr>
              <a:t>分析树进行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自下而上</a:t>
            </a:r>
            <a:r>
              <a:rPr lang="zh-CN" altLang="en-US" sz="2000" b="1" i="0" dirty="0">
                <a:solidFill>
                  <a:srgbClr val="333399"/>
                </a:solidFill>
              </a:rPr>
              <a:t>（后序）遍历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，并</a:t>
            </a:r>
            <a:r>
              <a:rPr lang="zh-CN" altLang="en-US" sz="2000" b="1" i="0" dirty="0">
                <a:solidFill>
                  <a:srgbClr val="333399"/>
                </a:solidFill>
              </a:rPr>
              <a:t>执行相应的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语义规则</a:t>
            </a:r>
            <a:r>
              <a:rPr lang="zh-CN" altLang="en-US" sz="2000" b="1" i="0" dirty="0">
                <a:solidFill>
                  <a:srgbClr val="333399"/>
                </a:solidFill>
              </a:rPr>
              <a:t>，得到该</a:t>
            </a:r>
            <a:r>
              <a:rPr lang="zh-CN" altLang="en-US" sz="2000" b="1" i="0" dirty="0" smtClean="0">
                <a:solidFill>
                  <a:srgbClr val="333399"/>
                </a:solidFill>
              </a:rPr>
              <a:t>表达式</a:t>
            </a:r>
            <a:r>
              <a:rPr lang="zh-CN" altLang="en-US" sz="2000" b="1" i="0" dirty="0">
                <a:solidFill>
                  <a:srgbClr val="333399"/>
                </a:solidFill>
              </a:rPr>
              <a:t>的一种求值过程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7327900" y="46894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T</a:t>
            </a: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6175375" y="46894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E</a:t>
            </a:r>
          </a:p>
        </p:txBody>
      </p: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5513388" y="35734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T</a:t>
            </a:r>
          </a:p>
        </p:txBody>
      </p:sp>
      <p:sp>
        <p:nvSpPr>
          <p:cNvPr id="17420" name="Rectangle 18"/>
          <p:cNvSpPr>
            <a:spLocks noChangeArrowheads="1"/>
          </p:cNvSpPr>
          <p:nvPr/>
        </p:nvSpPr>
        <p:spPr bwMode="auto">
          <a:xfrm>
            <a:off x="6788150" y="41497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E</a:t>
            </a:r>
          </a:p>
        </p:txBody>
      </p:sp>
      <p:sp>
        <p:nvSpPr>
          <p:cNvPr id="17421" name="Rectangle 20"/>
          <p:cNvSpPr>
            <a:spLocks noChangeArrowheads="1"/>
          </p:cNvSpPr>
          <p:nvPr/>
        </p:nvSpPr>
        <p:spPr bwMode="auto">
          <a:xfrm>
            <a:off x="6788150" y="36099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F</a:t>
            </a:r>
          </a:p>
        </p:txBody>
      </p:sp>
      <p:sp>
        <p:nvSpPr>
          <p:cNvPr id="17422" name="Rectangle 21"/>
          <p:cNvSpPr>
            <a:spLocks noChangeArrowheads="1"/>
          </p:cNvSpPr>
          <p:nvPr/>
        </p:nvSpPr>
        <p:spPr bwMode="auto">
          <a:xfrm>
            <a:off x="6162675" y="3070225"/>
            <a:ext cx="31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T</a:t>
            </a:r>
          </a:p>
        </p:txBody>
      </p:sp>
      <p:sp>
        <p:nvSpPr>
          <p:cNvPr id="17423" name="Rectangle 23"/>
          <p:cNvSpPr>
            <a:spLocks noChangeArrowheads="1"/>
          </p:cNvSpPr>
          <p:nvPr/>
        </p:nvSpPr>
        <p:spPr bwMode="auto">
          <a:xfrm>
            <a:off x="8191500" y="57324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d</a:t>
            </a:r>
          </a:p>
        </p:txBody>
      </p:sp>
      <p:sp>
        <p:nvSpPr>
          <p:cNvPr id="17424" name="Line 24"/>
          <p:cNvSpPr>
            <a:spLocks noChangeShapeType="1"/>
          </p:cNvSpPr>
          <p:nvPr/>
        </p:nvSpPr>
        <p:spPr bwMode="auto">
          <a:xfrm flipH="1" flipV="1">
            <a:off x="8150225" y="5481638"/>
            <a:ext cx="185738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6754813" y="4652963"/>
            <a:ext cx="35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＋</a:t>
            </a:r>
          </a:p>
        </p:txBody>
      </p:sp>
      <p:sp>
        <p:nvSpPr>
          <p:cNvPr id="17426" name="Rectangle 32"/>
          <p:cNvSpPr>
            <a:spLocks noChangeArrowheads="1"/>
          </p:cNvSpPr>
          <p:nvPr/>
        </p:nvSpPr>
        <p:spPr bwMode="auto">
          <a:xfrm>
            <a:off x="6284913" y="4114800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(</a:t>
            </a:r>
          </a:p>
        </p:txBody>
      </p:sp>
      <p:sp>
        <p:nvSpPr>
          <p:cNvPr id="17427" name="Rectangle 33"/>
          <p:cNvSpPr>
            <a:spLocks noChangeArrowheads="1"/>
          </p:cNvSpPr>
          <p:nvPr/>
        </p:nvSpPr>
        <p:spPr bwMode="auto">
          <a:xfrm>
            <a:off x="7385050" y="411480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)</a:t>
            </a:r>
          </a:p>
        </p:txBody>
      </p:sp>
      <p:sp>
        <p:nvSpPr>
          <p:cNvPr id="17428" name="Rectangle 38"/>
          <p:cNvSpPr>
            <a:spLocks noChangeArrowheads="1"/>
          </p:cNvSpPr>
          <p:nvPr/>
        </p:nvSpPr>
        <p:spPr bwMode="auto">
          <a:xfrm>
            <a:off x="6189663" y="35385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17429" name="Rectangle 41"/>
          <p:cNvSpPr>
            <a:spLocks noChangeArrowheads="1"/>
          </p:cNvSpPr>
          <p:nvPr/>
        </p:nvSpPr>
        <p:spPr bwMode="auto">
          <a:xfrm>
            <a:off x="4519613" y="46894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d</a:t>
            </a:r>
          </a:p>
        </p:txBody>
      </p:sp>
      <p:sp>
        <p:nvSpPr>
          <p:cNvPr id="17430" name="Line 42"/>
          <p:cNvSpPr>
            <a:spLocks noChangeShapeType="1"/>
          </p:cNvSpPr>
          <p:nvPr/>
        </p:nvSpPr>
        <p:spPr bwMode="auto">
          <a:xfrm flipV="1">
            <a:off x="4806950" y="4437063"/>
            <a:ext cx="261938" cy="3238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1" name="Line 44"/>
          <p:cNvSpPr>
            <a:spLocks noChangeShapeType="1"/>
          </p:cNvSpPr>
          <p:nvPr/>
        </p:nvSpPr>
        <p:spPr bwMode="auto">
          <a:xfrm flipH="1" flipV="1">
            <a:off x="6475413" y="3322638"/>
            <a:ext cx="357187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2" name="Line 45"/>
          <p:cNvSpPr>
            <a:spLocks noChangeShapeType="1"/>
          </p:cNvSpPr>
          <p:nvPr/>
        </p:nvSpPr>
        <p:spPr bwMode="auto">
          <a:xfrm flipH="1" flipV="1">
            <a:off x="6323013" y="3394075"/>
            <a:ext cx="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3" name="Line 46"/>
          <p:cNvSpPr>
            <a:spLocks noChangeShapeType="1"/>
          </p:cNvSpPr>
          <p:nvPr/>
        </p:nvSpPr>
        <p:spPr bwMode="auto">
          <a:xfrm flipV="1">
            <a:off x="5853113" y="3322638"/>
            <a:ext cx="393700" cy="3508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4" name="Rectangle 51"/>
          <p:cNvSpPr>
            <a:spLocks noChangeArrowheads="1"/>
          </p:cNvSpPr>
          <p:nvPr/>
        </p:nvSpPr>
        <p:spPr bwMode="auto">
          <a:xfrm>
            <a:off x="6140450" y="202565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17435" name="Line 52"/>
          <p:cNvSpPr>
            <a:spLocks noChangeShapeType="1"/>
          </p:cNvSpPr>
          <p:nvPr/>
        </p:nvSpPr>
        <p:spPr bwMode="auto">
          <a:xfrm flipH="1" flipV="1">
            <a:off x="6332538" y="2890838"/>
            <a:ext cx="0" cy="2143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6" name="Rectangle 53"/>
          <p:cNvSpPr>
            <a:spLocks noChangeArrowheads="1"/>
          </p:cNvSpPr>
          <p:nvPr/>
        </p:nvSpPr>
        <p:spPr bwMode="auto">
          <a:xfrm>
            <a:off x="6140450" y="2565400"/>
            <a:ext cx="31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E</a:t>
            </a:r>
          </a:p>
        </p:txBody>
      </p:sp>
      <p:sp>
        <p:nvSpPr>
          <p:cNvPr id="17437" name="Line 54"/>
          <p:cNvSpPr>
            <a:spLocks noChangeShapeType="1"/>
          </p:cNvSpPr>
          <p:nvPr/>
        </p:nvSpPr>
        <p:spPr bwMode="auto">
          <a:xfrm flipH="1" flipV="1">
            <a:off x="6310313" y="2386013"/>
            <a:ext cx="0" cy="2143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8" name="Line 55"/>
          <p:cNvSpPr>
            <a:spLocks noChangeShapeType="1"/>
          </p:cNvSpPr>
          <p:nvPr/>
        </p:nvSpPr>
        <p:spPr bwMode="auto">
          <a:xfrm flipV="1">
            <a:off x="5203825" y="3835400"/>
            <a:ext cx="393700" cy="3508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9" name="Rectangle 56"/>
          <p:cNvSpPr>
            <a:spLocks noChangeArrowheads="1"/>
          </p:cNvSpPr>
          <p:nvPr/>
        </p:nvSpPr>
        <p:spPr bwMode="auto">
          <a:xfrm>
            <a:off x="4937125" y="41148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F</a:t>
            </a:r>
          </a:p>
        </p:txBody>
      </p:sp>
      <p:sp>
        <p:nvSpPr>
          <p:cNvPr id="17440" name="Line 57"/>
          <p:cNvSpPr>
            <a:spLocks noChangeShapeType="1"/>
          </p:cNvSpPr>
          <p:nvPr/>
        </p:nvSpPr>
        <p:spPr bwMode="auto">
          <a:xfrm flipV="1">
            <a:off x="6500813" y="3825875"/>
            <a:ext cx="393700" cy="3508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1" name="Line 58"/>
          <p:cNvSpPr>
            <a:spLocks noChangeShapeType="1"/>
          </p:cNvSpPr>
          <p:nvPr/>
        </p:nvSpPr>
        <p:spPr bwMode="auto">
          <a:xfrm flipH="1" flipV="1">
            <a:off x="7077075" y="3825875"/>
            <a:ext cx="357188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2" name="Line 59"/>
          <p:cNvSpPr>
            <a:spLocks noChangeShapeType="1"/>
          </p:cNvSpPr>
          <p:nvPr/>
        </p:nvSpPr>
        <p:spPr bwMode="auto">
          <a:xfrm flipH="1" flipV="1">
            <a:off x="7004050" y="3933825"/>
            <a:ext cx="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3" name="Line 60"/>
          <p:cNvSpPr>
            <a:spLocks noChangeShapeType="1"/>
          </p:cNvSpPr>
          <p:nvPr/>
        </p:nvSpPr>
        <p:spPr bwMode="auto">
          <a:xfrm flipV="1">
            <a:off x="6467475" y="4411663"/>
            <a:ext cx="393700" cy="3508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4" name="Line 61"/>
          <p:cNvSpPr>
            <a:spLocks noChangeShapeType="1"/>
          </p:cNvSpPr>
          <p:nvPr/>
        </p:nvSpPr>
        <p:spPr bwMode="auto">
          <a:xfrm flipH="1" flipV="1">
            <a:off x="7004050" y="4475163"/>
            <a:ext cx="0" cy="2524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5" name="Line 62"/>
          <p:cNvSpPr>
            <a:spLocks noChangeShapeType="1"/>
          </p:cNvSpPr>
          <p:nvPr/>
        </p:nvSpPr>
        <p:spPr bwMode="auto">
          <a:xfrm flipH="1" flipV="1">
            <a:off x="7077075" y="4402138"/>
            <a:ext cx="357188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6" name="Rectangle 63"/>
          <p:cNvSpPr>
            <a:spLocks noChangeArrowheads="1"/>
          </p:cNvSpPr>
          <p:nvPr/>
        </p:nvSpPr>
        <p:spPr bwMode="auto">
          <a:xfrm>
            <a:off x="7902575" y="51927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F</a:t>
            </a:r>
          </a:p>
        </p:txBody>
      </p:sp>
      <p:sp>
        <p:nvSpPr>
          <p:cNvPr id="17447" name="Line 64"/>
          <p:cNvSpPr>
            <a:spLocks noChangeShapeType="1"/>
          </p:cNvSpPr>
          <p:nvPr/>
        </p:nvSpPr>
        <p:spPr bwMode="auto">
          <a:xfrm flipH="1" flipV="1">
            <a:off x="7589838" y="4905375"/>
            <a:ext cx="357187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48" name="Rectangle 65"/>
          <p:cNvSpPr>
            <a:spLocks noChangeArrowheads="1"/>
          </p:cNvSpPr>
          <p:nvPr/>
        </p:nvSpPr>
        <p:spPr bwMode="auto">
          <a:xfrm>
            <a:off x="5513388" y="5227638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T</a:t>
            </a:r>
          </a:p>
        </p:txBody>
      </p:sp>
      <p:sp>
        <p:nvSpPr>
          <p:cNvPr id="17449" name="Rectangle 66"/>
          <p:cNvSpPr>
            <a:spLocks noChangeArrowheads="1"/>
          </p:cNvSpPr>
          <p:nvPr/>
        </p:nvSpPr>
        <p:spPr bwMode="auto">
          <a:xfrm>
            <a:off x="4591050" y="6345238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d</a:t>
            </a:r>
          </a:p>
        </p:txBody>
      </p:sp>
      <p:sp>
        <p:nvSpPr>
          <p:cNvPr id="17450" name="Line 67"/>
          <p:cNvSpPr>
            <a:spLocks noChangeShapeType="1"/>
          </p:cNvSpPr>
          <p:nvPr/>
        </p:nvSpPr>
        <p:spPr bwMode="auto">
          <a:xfrm flipV="1">
            <a:off x="4878388" y="6091238"/>
            <a:ext cx="190500" cy="3270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51" name="Line 68"/>
          <p:cNvSpPr>
            <a:spLocks noChangeShapeType="1"/>
          </p:cNvSpPr>
          <p:nvPr/>
        </p:nvSpPr>
        <p:spPr bwMode="auto">
          <a:xfrm flipV="1">
            <a:off x="5853113" y="4976813"/>
            <a:ext cx="393700" cy="3508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52" name="Line 69"/>
          <p:cNvSpPr>
            <a:spLocks noChangeShapeType="1"/>
          </p:cNvSpPr>
          <p:nvPr/>
        </p:nvSpPr>
        <p:spPr bwMode="auto">
          <a:xfrm flipV="1">
            <a:off x="5203825" y="5489575"/>
            <a:ext cx="393700" cy="3508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53" name="Rectangle 70"/>
          <p:cNvSpPr>
            <a:spLocks noChangeArrowheads="1"/>
          </p:cNvSpPr>
          <p:nvPr/>
        </p:nvSpPr>
        <p:spPr bwMode="auto">
          <a:xfrm>
            <a:off x="4937125" y="57689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F</a:t>
            </a:r>
          </a:p>
        </p:txBody>
      </p:sp>
      <p:sp>
        <p:nvSpPr>
          <p:cNvPr id="570439" name="Rectangle 71"/>
          <p:cNvSpPr>
            <a:spLocks noChangeArrowheads="1"/>
          </p:cNvSpPr>
          <p:nvPr/>
        </p:nvSpPr>
        <p:spPr bwMode="auto">
          <a:xfrm>
            <a:off x="3059113" y="6092825"/>
            <a:ext cx="1335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d</a:t>
            </a:r>
            <a:r>
              <a:rPr lang="en-US" altLang="zh-CN" sz="2000" b="1"/>
              <a:t>.</a:t>
            </a:r>
            <a:r>
              <a:rPr lang="en-US" altLang="zh-CN" sz="2000"/>
              <a:t>lexval=5</a:t>
            </a:r>
          </a:p>
        </p:txBody>
      </p:sp>
      <p:sp>
        <p:nvSpPr>
          <p:cNvPr id="570440" name="Line 72"/>
          <p:cNvSpPr>
            <a:spLocks noChangeShapeType="1"/>
          </p:cNvSpPr>
          <p:nvPr/>
        </p:nvSpPr>
        <p:spPr bwMode="auto">
          <a:xfrm flipH="1" flipV="1">
            <a:off x="4354513" y="6345238"/>
            <a:ext cx="282575" cy="144462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1" name="Rectangle 73"/>
          <p:cNvSpPr>
            <a:spLocks noChangeArrowheads="1"/>
          </p:cNvSpPr>
          <p:nvPr/>
        </p:nvSpPr>
        <p:spPr bwMode="auto">
          <a:xfrm>
            <a:off x="3059113" y="5048250"/>
            <a:ext cx="1335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d</a:t>
            </a:r>
            <a:r>
              <a:rPr lang="en-US" altLang="zh-CN" sz="2000" b="1"/>
              <a:t>.</a:t>
            </a:r>
            <a:r>
              <a:rPr lang="en-US" altLang="zh-CN" sz="2000"/>
              <a:t>lexval=3</a:t>
            </a:r>
          </a:p>
        </p:txBody>
      </p:sp>
      <p:sp>
        <p:nvSpPr>
          <p:cNvPr id="570442" name="Line 74"/>
          <p:cNvSpPr>
            <a:spLocks noChangeShapeType="1"/>
          </p:cNvSpPr>
          <p:nvPr/>
        </p:nvSpPr>
        <p:spPr bwMode="auto">
          <a:xfrm flipH="1">
            <a:off x="4356100" y="4976813"/>
            <a:ext cx="215900" cy="185737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3" name="Rectangle 75"/>
          <p:cNvSpPr>
            <a:spLocks noChangeArrowheads="1"/>
          </p:cNvSpPr>
          <p:nvPr/>
        </p:nvSpPr>
        <p:spPr bwMode="auto">
          <a:xfrm>
            <a:off x="6731000" y="6057900"/>
            <a:ext cx="1335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d</a:t>
            </a:r>
            <a:r>
              <a:rPr lang="en-US" altLang="zh-CN" sz="2000" b="1"/>
              <a:t>.</a:t>
            </a:r>
            <a:r>
              <a:rPr lang="en-US" altLang="zh-CN" sz="2000"/>
              <a:t>lexval=4</a:t>
            </a:r>
          </a:p>
        </p:txBody>
      </p:sp>
      <p:sp>
        <p:nvSpPr>
          <p:cNvPr id="570444" name="Line 76"/>
          <p:cNvSpPr>
            <a:spLocks noChangeShapeType="1"/>
          </p:cNvSpPr>
          <p:nvPr/>
        </p:nvSpPr>
        <p:spPr bwMode="auto">
          <a:xfrm flipH="1">
            <a:off x="8027988" y="5984875"/>
            <a:ext cx="215900" cy="217488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5" name="Rectangle 77"/>
          <p:cNvSpPr>
            <a:spLocks noChangeArrowheads="1"/>
          </p:cNvSpPr>
          <p:nvPr/>
        </p:nvSpPr>
        <p:spPr bwMode="auto">
          <a:xfrm>
            <a:off x="3635375" y="5589588"/>
            <a:ext cx="1023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F</a:t>
            </a:r>
            <a:r>
              <a:rPr lang="en-US" altLang="zh-CN" sz="2000" b="1"/>
              <a:t>.</a:t>
            </a:r>
            <a:r>
              <a:rPr lang="en-US" altLang="zh-CN" sz="2000"/>
              <a:t>val=5</a:t>
            </a:r>
          </a:p>
        </p:txBody>
      </p:sp>
      <p:sp>
        <p:nvSpPr>
          <p:cNvPr id="570446" name="Line 78"/>
          <p:cNvSpPr>
            <a:spLocks noChangeShapeType="1"/>
          </p:cNvSpPr>
          <p:nvPr/>
        </p:nvSpPr>
        <p:spPr bwMode="auto">
          <a:xfrm flipH="1" flipV="1">
            <a:off x="4643438" y="5768975"/>
            <a:ext cx="287337" cy="144463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7" name="Rectangle 79"/>
          <p:cNvSpPr>
            <a:spLocks noChangeArrowheads="1"/>
          </p:cNvSpPr>
          <p:nvPr/>
        </p:nvSpPr>
        <p:spPr bwMode="auto">
          <a:xfrm>
            <a:off x="3706813" y="3897313"/>
            <a:ext cx="1023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F</a:t>
            </a:r>
            <a:r>
              <a:rPr lang="en-US" altLang="zh-CN" sz="2000" b="1"/>
              <a:t>.</a:t>
            </a:r>
            <a:r>
              <a:rPr lang="en-US" altLang="zh-CN" sz="2000"/>
              <a:t>val=3</a:t>
            </a:r>
          </a:p>
        </p:txBody>
      </p:sp>
      <p:sp>
        <p:nvSpPr>
          <p:cNvPr id="570448" name="Line 80"/>
          <p:cNvSpPr>
            <a:spLocks noChangeShapeType="1"/>
          </p:cNvSpPr>
          <p:nvPr/>
        </p:nvSpPr>
        <p:spPr bwMode="auto">
          <a:xfrm flipH="1" flipV="1">
            <a:off x="4714875" y="4113213"/>
            <a:ext cx="287338" cy="144462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49" name="Rectangle 81"/>
          <p:cNvSpPr>
            <a:spLocks noChangeArrowheads="1"/>
          </p:cNvSpPr>
          <p:nvPr/>
        </p:nvSpPr>
        <p:spPr bwMode="auto">
          <a:xfrm>
            <a:off x="4283075" y="3355975"/>
            <a:ext cx="1023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T</a:t>
            </a:r>
            <a:r>
              <a:rPr lang="en-US" altLang="zh-CN" sz="2000" b="1"/>
              <a:t>.</a:t>
            </a:r>
            <a:r>
              <a:rPr lang="en-US" altLang="zh-CN" sz="2000"/>
              <a:t>val=3</a:t>
            </a:r>
          </a:p>
        </p:txBody>
      </p:sp>
      <p:sp>
        <p:nvSpPr>
          <p:cNvPr id="570450" name="Line 82"/>
          <p:cNvSpPr>
            <a:spLocks noChangeShapeType="1"/>
          </p:cNvSpPr>
          <p:nvPr/>
        </p:nvSpPr>
        <p:spPr bwMode="auto">
          <a:xfrm flipH="1" flipV="1">
            <a:off x="5291138" y="3571875"/>
            <a:ext cx="287337" cy="144463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51" name="Rectangle 83"/>
          <p:cNvSpPr>
            <a:spLocks noChangeArrowheads="1"/>
          </p:cNvSpPr>
          <p:nvPr/>
        </p:nvSpPr>
        <p:spPr bwMode="auto">
          <a:xfrm>
            <a:off x="5794375" y="5661025"/>
            <a:ext cx="1023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T</a:t>
            </a:r>
            <a:r>
              <a:rPr lang="en-US" altLang="zh-CN" sz="2000" b="1"/>
              <a:t>.</a:t>
            </a:r>
            <a:r>
              <a:rPr lang="en-US" altLang="zh-CN" sz="2000"/>
              <a:t>val=5</a:t>
            </a:r>
          </a:p>
        </p:txBody>
      </p:sp>
      <p:sp>
        <p:nvSpPr>
          <p:cNvPr id="570452" name="Line 84"/>
          <p:cNvSpPr>
            <a:spLocks noChangeShapeType="1"/>
          </p:cNvSpPr>
          <p:nvPr/>
        </p:nvSpPr>
        <p:spPr bwMode="auto">
          <a:xfrm flipH="1" flipV="1">
            <a:off x="5795963" y="5481638"/>
            <a:ext cx="14287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55" name="Rectangle 87"/>
          <p:cNvSpPr>
            <a:spLocks noChangeArrowheads="1"/>
          </p:cNvSpPr>
          <p:nvPr/>
        </p:nvSpPr>
        <p:spPr bwMode="auto">
          <a:xfrm>
            <a:off x="6443663" y="5156200"/>
            <a:ext cx="1038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E</a:t>
            </a:r>
            <a:r>
              <a:rPr lang="en-US" altLang="zh-CN" sz="2000" b="1"/>
              <a:t>.</a:t>
            </a:r>
            <a:r>
              <a:rPr lang="en-US" altLang="zh-CN" sz="2000"/>
              <a:t>val=5</a:t>
            </a:r>
          </a:p>
        </p:txBody>
      </p:sp>
      <p:sp>
        <p:nvSpPr>
          <p:cNvPr id="570456" name="Line 88"/>
          <p:cNvSpPr>
            <a:spLocks noChangeShapeType="1"/>
          </p:cNvSpPr>
          <p:nvPr/>
        </p:nvSpPr>
        <p:spPr bwMode="auto">
          <a:xfrm flipH="1" flipV="1">
            <a:off x="6445250" y="4976813"/>
            <a:ext cx="14287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57" name="Rectangle 89"/>
          <p:cNvSpPr>
            <a:spLocks noChangeArrowheads="1"/>
          </p:cNvSpPr>
          <p:nvPr/>
        </p:nvSpPr>
        <p:spPr bwMode="auto">
          <a:xfrm>
            <a:off x="7954963" y="4760913"/>
            <a:ext cx="1023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F</a:t>
            </a:r>
            <a:r>
              <a:rPr lang="en-US" altLang="zh-CN" sz="2000" b="1"/>
              <a:t>.</a:t>
            </a:r>
            <a:r>
              <a:rPr lang="en-US" altLang="zh-CN" sz="2000"/>
              <a:t>val=4</a:t>
            </a:r>
          </a:p>
        </p:txBody>
      </p:sp>
      <p:sp>
        <p:nvSpPr>
          <p:cNvPr id="570458" name="Line 90"/>
          <p:cNvSpPr>
            <a:spLocks noChangeShapeType="1"/>
          </p:cNvSpPr>
          <p:nvPr/>
        </p:nvSpPr>
        <p:spPr bwMode="auto">
          <a:xfrm flipH="1">
            <a:off x="8243888" y="5121275"/>
            <a:ext cx="215900" cy="217488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59" name="Rectangle 91"/>
          <p:cNvSpPr>
            <a:spLocks noChangeArrowheads="1"/>
          </p:cNvSpPr>
          <p:nvPr/>
        </p:nvSpPr>
        <p:spPr bwMode="auto">
          <a:xfrm>
            <a:off x="7812088" y="4256088"/>
            <a:ext cx="1023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T</a:t>
            </a:r>
            <a:r>
              <a:rPr lang="en-US" altLang="zh-CN" sz="2000" b="1"/>
              <a:t>.</a:t>
            </a:r>
            <a:r>
              <a:rPr lang="en-US" altLang="zh-CN" sz="2000"/>
              <a:t>val=4</a:t>
            </a:r>
          </a:p>
        </p:txBody>
      </p:sp>
      <p:sp>
        <p:nvSpPr>
          <p:cNvPr id="570460" name="Line 92"/>
          <p:cNvSpPr>
            <a:spLocks noChangeShapeType="1"/>
          </p:cNvSpPr>
          <p:nvPr/>
        </p:nvSpPr>
        <p:spPr bwMode="auto">
          <a:xfrm flipH="1">
            <a:off x="7667625" y="4545013"/>
            <a:ext cx="215900" cy="217487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1" name="Rectangle 93"/>
          <p:cNvSpPr>
            <a:spLocks noChangeArrowheads="1"/>
          </p:cNvSpPr>
          <p:nvPr/>
        </p:nvSpPr>
        <p:spPr bwMode="auto">
          <a:xfrm>
            <a:off x="5257800" y="4437063"/>
            <a:ext cx="1041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E</a:t>
            </a:r>
            <a:r>
              <a:rPr lang="en-US" altLang="zh-CN" sz="2000" b="1"/>
              <a:t>.</a:t>
            </a:r>
            <a:r>
              <a:rPr lang="en-US" altLang="zh-CN" sz="2000"/>
              <a:t>val=9</a:t>
            </a:r>
          </a:p>
        </p:txBody>
      </p:sp>
      <p:sp>
        <p:nvSpPr>
          <p:cNvPr id="570462" name="Line 94"/>
          <p:cNvSpPr>
            <a:spLocks noChangeShapeType="1"/>
          </p:cNvSpPr>
          <p:nvPr/>
        </p:nvSpPr>
        <p:spPr bwMode="auto">
          <a:xfrm flipH="1">
            <a:off x="6227763" y="4329113"/>
            <a:ext cx="647700" cy="288925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3" name="Rectangle 95"/>
          <p:cNvSpPr>
            <a:spLocks noChangeArrowheads="1"/>
          </p:cNvSpPr>
          <p:nvPr/>
        </p:nvSpPr>
        <p:spPr bwMode="auto">
          <a:xfrm>
            <a:off x="7637463" y="3321050"/>
            <a:ext cx="1049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F</a:t>
            </a:r>
            <a:r>
              <a:rPr lang="en-US" altLang="zh-CN" sz="2000" b="1"/>
              <a:t>.</a:t>
            </a:r>
            <a:r>
              <a:rPr lang="en-US" altLang="zh-CN" sz="2000"/>
              <a:t>val=9</a:t>
            </a:r>
          </a:p>
        </p:txBody>
      </p:sp>
      <p:sp>
        <p:nvSpPr>
          <p:cNvPr id="570464" name="Line 96"/>
          <p:cNvSpPr>
            <a:spLocks noChangeShapeType="1"/>
          </p:cNvSpPr>
          <p:nvPr/>
        </p:nvSpPr>
        <p:spPr bwMode="auto">
          <a:xfrm flipH="1">
            <a:off x="7162800" y="3536950"/>
            <a:ext cx="50482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5" name="Rectangle 97"/>
          <p:cNvSpPr>
            <a:spLocks noChangeArrowheads="1"/>
          </p:cNvSpPr>
          <p:nvPr/>
        </p:nvSpPr>
        <p:spPr bwMode="auto">
          <a:xfrm>
            <a:off x="6918325" y="2817813"/>
            <a:ext cx="1182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T</a:t>
            </a:r>
            <a:r>
              <a:rPr lang="en-US" altLang="zh-CN" sz="2000" b="1"/>
              <a:t>.</a:t>
            </a:r>
            <a:r>
              <a:rPr lang="en-US" altLang="zh-CN" sz="2000"/>
              <a:t>val=27</a:t>
            </a:r>
          </a:p>
        </p:txBody>
      </p:sp>
      <p:sp>
        <p:nvSpPr>
          <p:cNvPr id="570466" name="Line 98"/>
          <p:cNvSpPr>
            <a:spLocks noChangeShapeType="1"/>
          </p:cNvSpPr>
          <p:nvPr/>
        </p:nvSpPr>
        <p:spPr bwMode="auto">
          <a:xfrm flipH="1">
            <a:off x="6443663" y="3033713"/>
            <a:ext cx="50482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7" name="Rectangle 99"/>
          <p:cNvSpPr>
            <a:spLocks noChangeArrowheads="1"/>
          </p:cNvSpPr>
          <p:nvPr/>
        </p:nvSpPr>
        <p:spPr bwMode="auto">
          <a:xfrm>
            <a:off x="6918325" y="2312988"/>
            <a:ext cx="1182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E</a:t>
            </a:r>
            <a:r>
              <a:rPr lang="en-US" altLang="zh-CN" sz="2000" b="1"/>
              <a:t>.</a:t>
            </a:r>
            <a:r>
              <a:rPr lang="en-US" altLang="zh-CN" sz="2000"/>
              <a:t>val=27</a:t>
            </a:r>
          </a:p>
        </p:txBody>
      </p:sp>
      <p:sp>
        <p:nvSpPr>
          <p:cNvPr id="570468" name="Line 100"/>
          <p:cNvSpPr>
            <a:spLocks noChangeShapeType="1"/>
          </p:cNvSpPr>
          <p:nvPr/>
        </p:nvSpPr>
        <p:spPr bwMode="auto">
          <a:xfrm flipH="1">
            <a:off x="6443663" y="2528888"/>
            <a:ext cx="50482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69" name="Rectangle 101"/>
          <p:cNvSpPr>
            <a:spLocks noChangeArrowheads="1"/>
          </p:cNvSpPr>
          <p:nvPr/>
        </p:nvSpPr>
        <p:spPr bwMode="auto">
          <a:xfrm>
            <a:off x="6946900" y="1771650"/>
            <a:ext cx="1223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print(</a:t>
            </a:r>
            <a:r>
              <a:rPr lang="en-US" altLang="zh-CN" sz="2000"/>
              <a:t>27)</a:t>
            </a:r>
          </a:p>
        </p:txBody>
      </p:sp>
      <p:sp>
        <p:nvSpPr>
          <p:cNvPr id="570470" name="Line 102"/>
          <p:cNvSpPr>
            <a:spLocks noChangeShapeType="1"/>
          </p:cNvSpPr>
          <p:nvPr/>
        </p:nvSpPr>
        <p:spPr bwMode="auto">
          <a:xfrm flipH="1">
            <a:off x="6443663" y="2025650"/>
            <a:ext cx="504825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107504" y="2924944"/>
            <a:ext cx="1296145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kumimoji="0" lang="zh-CN" altLang="en-US" sz="1600" b="1" i="0" dirty="0">
                <a:sym typeface="Symbol" pitchFamily="18" charset="2"/>
              </a:rPr>
              <a:t>产生式</a:t>
            </a:r>
            <a:endParaRPr kumimoji="0" lang="zh-CN" altLang="en-US" sz="16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6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6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6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600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1600" i="0" baseline="-25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 sz="16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6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 sz="16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6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sz="16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6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6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sz="1600" i="0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1403648" y="2924944"/>
            <a:ext cx="2520280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kumimoji="0" lang="zh-CN" altLang="en-US" sz="1600" b="1" i="0" dirty="0">
                <a:sym typeface="Symbol" pitchFamily="18" charset="2"/>
              </a:rPr>
              <a:t>语义动作</a:t>
            </a:r>
            <a:endParaRPr kumimoji="0" lang="zh-CN" altLang="en-US" sz="16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6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6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600" dirty="0">
                <a:solidFill>
                  <a:srgbClr val="333399"/>
                </a:solidFill>
              </a:rPr>
              <a:t>rint(E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val)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6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sz="16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+ T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6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6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sz="16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600" b="1" i="0" dirty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F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6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F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6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6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600" b="1" dirty="0">
                <a:solidFill>
                  <a:srgbClr val="333399"/>
                </a:solidFill>
              </a:rPr>
              <a:t>.</a:t>
            </a:r>
            <a:r>
              <a:rPr lang="en-US" altLang="zh-CN" sz="1600" dirty="0">
                <a:solidFill>
                  <a:srgbClr val="333399"/>
                </a:solidFill>
              </a:rPr>
              <a:t>val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6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600" dirty="0" err="1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sz="1600" b="1" dirty="0" err="1">
                <a:solidFill>
                  <a:srgbClr val="333399"/>
                </a:solidFill>
              </a:rPr>
              <a:t>.</a:t>
            </a:r>
            <a:r>
              <a:rPr lang="en-US" altLang="zh-CN" sz="1600" dirty="0" err="1">
                <a:solidFill>
                  <a:srgbClr val="333399"/>
                </a:solidFill>
              </a:rPr>
              <a:t>lexval</a:t>
            </a:r>
            <a:r>
              <a:rPr lang="en-US" altLang="zh-CN" sz="1600" i="0" dirty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7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7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7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7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7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7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7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7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7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7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7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7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7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7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39" grpId="0" autoUpdateAnimBg="0"/>
      <p:bldP spid="570440" grpId="0" animBg="1"/>
      <p:bldP spid="570441" grpId="0" autoUpdateAnimBg="0"/>
      <p:bldP spid="570442" grpId="0" animBg="1"/>
      <p:bldP spid="570443" grpId="0" autoUpdateAnimBg="0"/>
      <p:bldP spid="570444" grpId="0" animBg="1"/>
      <p:bldP spid="570445" grpId="0" autoUpdateAnimBg="0"/>
      <p:bldP spid="570446" grpId="0" animBg="1"/>
      <p:bldP spid="570447" grpId="0" autoUpdateAnimBg="0"/>
      <p:bldP spid="570448" grpId="0" animBg="1"/>
      <p:bldP spid="570449" grpId="0" autoUpdateAnimBg="0"/>
      <p:bldP spid="570450" grpId="0" animBg="1"/>
      <p:bldP spid="570451" grpId="0" autoUpdateAnimBg="0"/>
      <p:bldP spid="570452" grpId="0" animBg="1"/>
      <p:bldP spid="570455" grpId="0" autoUpdateAnimBg="0"/>
      <p:bldP spid="570456" grpId="0" animBg="1"/>
      <p:bldP spid="570457" grpId="0" autoUpdateAnimBg="0"/>
      <p:bldP spid="570458" grpId="0" animBg="1"/>
      <p:bldP spid="570459" grpId="0" autoUpdateAnimBg="0"/>
      <p:bldP spid="570460" grpId="0" animBg="1"/>
      <p:bldP spid="570461" grpId="0" autoUpdateAnimBg="0"/>
      <p:bldP spid="570462" grpId="0" animBg="1"/>
      <p:bldP spid="570463" grpId="0" autoUpdateAnimBg="0"/>
      <p:bldP spid="570464" grpId="0" animBg="1"/>
      <p:bldP spid="570465" grpId="0" autoUpdateAnimBg="0"/>
      <p:bldP spid="570466" grpId="0" animBg="1"/>
      <p:bldP spid="570467" grpId="0" autoUpdateAnimBg="0"/>
      <p:bldP spid="570468" grpId="0" animBg="1"/>
      <p:bldP spid="570469" grpId="0" autoUpdateAnimBg="0"/>
      <p:bldP spid="5704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5"/>
          <p:cNvSpPr txBox="1">
            <a:spLocks noChangeArrowheads="1"/>
          </p:cNvSpPr>
          <p:nvPr/>
        </p:nvSpPr>
        <p:spPr bwMode="auto">
          <a:xfrm>
            <a:off x="865188" y="1052513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</a:rPr>
              <a:t>属性文法</a:t>
            </a:r>
            <a:r>
              <a:rPr lang="zh-CN" altLang="en-US" sz="32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505876" name="Rectangle 20"/>
          <p:cNvSpPr>
            <a:spLocks noChangeArrowheads="1"/>
          </p:cNvSpPr>
          <p:nvPr/>
        </p:nvSpPr>
        <p:spPr bwMode="auto">
          <a:xfrm>
            <a:off x="1152525" y="1700213"/>
            <a:ext cx="6011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含继承属性的例子</a:t>
            </a:r>
            <a:r>
              <a:rPr lang="zh-CN" altLang="en-US" sz="2800" b="1" i="0">
                <a:solidFill>
                  <a:srgbClr val="333399"/>
                </a:solidFill>
              </a:rPr>
              <a:t>（开始符号</a:t>
            </a:r>
            <a:r>
              <a:rPr lang="en-US" altLang="zh-CN" sz="2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zh-CN" altLang="en-US" sz="2800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18436" name="Rectangle 21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18437" name="Text Box 26"/>
          <p:cNvSpPr txBox="1">
            <a:spLocks noChangeArrowheads="1"/>
          </p:cNvSpPr>
          <p:nvPr/>
        </p:nvSpPr>
        <p:spPr bwMode="auto">
          <a:xfrm>
            <a:off x="1258888" y="2349500"/>
            <a:ext cx="187325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ABC</a:t>
            </a:r>
          </a:p>
          <a:p>
            <a:pPr algn="l">
              <a:buClrTx/>
            </a:pPr>
            <a:endParaRPr kumimoji="0" lang="en-US" altLang="zh-CN" sz="2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lang="en-US" altLang="zh-CN" sz="200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A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a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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B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b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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</a:t>
            </a:r>
          </a:p>
        </p:txBody>
      </p:sp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2987675" y="2349500"/>
            <a:ext cx="59055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en-US" altLang="zh-CN" b="1" i="0">
                <a:sym typeface="Symbol" pitchFamily="18" charset="2"/>
              </a:rPr>
              <a:t>                     </a:t>
            </a:r>
            <a:r>
              <a:rPr kumimoji="0" lang="zh-CN" altLang="en-US" b="1" i="0">
                <a:sym typeface="Symbol" pitchFamily="18" charset="2"/>
              </a:rPr>
              <a:t>语义动作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_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 := A 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num; C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_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 := A 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num;</a:t>
            </a:r>
          </a:p>
          <a:p>
            <a:pPr algn="l">
              <a:buClrTx/>
            </a:pPr>
            <a:r>
              <a:rPr lang="pt-BR" altLang="zh-CN"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if  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num=0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and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lang="en-US" altLang="zh-CN" sz="2000">
                <a:solidFill>
                  <a:srgbClr val="333399"/>
                </a:solidFill>
              </a:rPr>
              <a:t>C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num=0</a:t>
            </a:r>
            <a:r>
              <a:rPr lang="en-US" altLang="zh-CN" sz="2000" i="0">
                <a:solidFill>
                  <a:srgbClr val="333399"/>
                </a:solidFill>
              </a:rPr>
              <a:t>) </a:t>
            </a: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</a:rPr>
              <a:t> then  </a:t>
            </a:r>
            <a:r>
              <a:rPr lang="en-US" altLang="zh-CN" sz="2000">
                <a:solidFill>
                  <a:srgbClr val="333399"/>
                </a:solidFill>
              </a:rPr>
              <a:t>print(</a:t>
            </a:r>
            <a:r>
              <a:rPr lang="pt-BR" altLang="zh-CN" sz="2000">
                <a:solidFill>
                  <a:srgbClr val="333399"/>
                </a:solidFill>
              </a:rPr>
              <a:t>“Accepted!” </a:t>
            </a:r>
            <a:r>
              <a:rPr lang="en-US" altLang="zh-CN" sz="2000">
                <a:solidFill>
                  <a:srgbClr val="333399"/>
                </a:solidFill>
              </a:rPr>
              <a:t>)  </a:t>
            </a:r>
            <a:r>
              <a:rPr lang="en-US" altLang="zh-CN" sz="2000" i="0">
                <a:solidFill>
                  <a:srgbClr val="333399"/>
                </a:solidFill>
              </a:rPr>
              <a:t>else </a:t>
            </a:r>
            <a:r>
              <a:rPr lang="en-US" altLang="zh-CN" sz="2000">
                <a:solidFill>
                  <a:srgbClr val="333399"/>
                </a:solidFill>
              </a:rPr>
              <a:t>print(</a:t>
            </a:r>
            <a:r>
              <a:rPr lang="pt-BR" altLang="zh-CN" sz="2000">
                <a:solidFill>
                  <a:srgbClr val="333399"/>
                </a:solidFill>
              </a:rPr>
              <a:t>“Refused!” </a:t>
            </a:r>
            <a:r>
              <a:rPr lang="en-US" altLang="zh-CN" sz="2000">
                <a:solidFill>
                  <a:srgbClr val="333399"/>
                </a:solidFill>
              </a:rPr>
              <a:t>)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20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A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+ 1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0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in_num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;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num-1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</a:rPr>
              <a:t>num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in_num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C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in_num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; C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C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num-1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C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05884" name="Rectangle 28"/>
          <p:cNvSpPr>
            <a:spLocks noChangeArrowheads="1"/>
          </p:cNvSpPr>
          <p:nvPr/>
        </p:nvSpPr>
        <p:spPr bwMode="auto">
          <a:xfrm>
            <a:off x="1187450" y="5805488"/>
            <a:ext cx="76327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</a:rPr>
              <a:t>其中</a:t>
            </a:r>
            <a:r>
              <a:rPr lang="zh-CN" altLang="pt-BR" b="1" i="0">
                <a:solidFill>
                  <a:srgbClr val="333399"/>
                </a:solidFill>
              </a:rPr>
              <a:t>，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A 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</a:t>
            </a:r>
            <a:r>
              <a:rPr lang="zh-CN" altLang="pt-BR" sz="2000" b="1" i="0">
                <a:solidFill>
                  <a:srgbClr val="333399"/>
                </a:solidFill>
              </a:rPr>
              <a:t>，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num</a:t>
            </a:r>
            <a:r>
              <a:rPr lang="pt-BR" altLang="zh-CN" b="1" i="0">
                <a:solidFill>
                  <a:srgbClr val="333399"/>
                </a:solidFill>
              </a:rPr>
              <a:t> </a:t>
            </a:r>
            <a:r>
              <a:rPr lang="zh-CN" altLang="pt-BR" b="1" i="0">
                <a:solidFill>
                  <a:srgbClr val="333399"/>
                </a:solidFill>
              </a:rPr>
              <a:t>和</a:t>
            </a:r>
            <a:r>
              <a:rPr lang="zh-CN" altLang="pt-BR" sz="2000" b="1" i="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</a:rPr>
              <a:t>C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pt-BR" altLang="zh-CN" sz="2000" b="1" i="0">
                <a:solidFill>
                  <a:srgbClr val="333399"/>
                </a:solidFill>
              </a:rPr>
              <a:t> </a:t>
            </a:r>
            <a:r>
              <a:rPr lang="zh-CN" altLang="pt-BR" b="1" i="0">
                <a:solidFill>
                  <a:srgbClr val="333399"/>
                </a:solidFill>
              </a:rPr>
              <a:t>是综合属性值，而 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_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</a:t>
            </a:r>
            <a:r>
              <a:rPr lang="pt-BR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pt-BR" b="1" i="0">
                <a:solidFill>
                  <a:srgbClr val="333399"/>
                </a:solidFill>
              </a:rPr>
              <a:t>和 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_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 </a:t>
            </a:r>
            <a:r>
              <a:rPr lang="zh-CN" altLang="pt-BR" b="1" i="0">
                <a:solidFill>
                  <a:srgbClr val="333399"/>
                </a:solidFill>
              </a:rPr>
              <a:t>是继承属性值 </a:t>
            </a:r>
            <a:endParaRPr lang="zh-CN" altLang="en-US" b="1" i="0">
              <a:solidFill>
                <a:srgbClr val="333399"/>
              </a:solidFill>
            </a:endParaRPr>
          </a:p>
        </p:txBody>
      </p:sp>
      <p:sp>
        <p:nvSpPr>
          <p:cNvPr id="1844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861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6" grpId="0"/>
      <p:bldP spid="505883" grpId="0"/>
      <p:bldP spid="5058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80"/>
          <p:cNvSpPr txBox="1">
            <a:spLocks noChangeArrowheads="1"/>
          </p:cNvSpPr>
          <p:nvPr/>
        </p:nvSpPr>
        <p:spPr bwMode="auto">
          <a:xfrm>
            <a:off x="39528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/>
              <a:t>继承属性代表自上而下传递的信息</a:t>
            </a:r>
          </a:p>
        </p:txBody>
      </p:sp>
      <p:sp>
        <p:nvSpPr>
          <p:cNvPr id="1028" name="Rectangle 85"/>
          <p:cNvSpPr>
            <a:spLocks noChangeArrowheads="1"/>
          </p:cNvSpPr>
          <p:nvPr/>
        </p:nvSpPr>
        <p:spPr bwMode="auto">
          <a:xfrm>
            <a:off x="755650" y="1866900"/>
            <a:ext cx="75612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接上页的例子，对输入串 </a:t>
            </a:r>
            <a:r>
              <a:rPr lang="en-US" altLang="zh-CN" b="1">
                <a:solidFill>
                  <a:srgbClr val="990099"/>
                </a:solidFill>
              </a:rPr>
              <a:t>aabbcc</a:t>
            </a:r>
            <a:r>
              <a:rPr lang="en-US" altLang="zh-CN" b="1" i="0">
                <a:solidFill>
                  <a:srgbClr val="9900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的分析树进行遍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历，自下而上执行综合属性相应的语义动作，自上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而下执行继承属性相应的语义动作，可以得到所有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属性值的一个求值过程</a:t>
            </a:r>
          </a:p>
        </p:txBody>
      </p:sp>
      <p:sp>
        <p:nvSpPr>
          <p:cNvPr id="1029" name="Rectangle 86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1030" name="AutoShape 8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8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6" name="Object 179"/>
          <p:cNvGraphicFramePr>
            <a:graphicFrameLocks noChangeAspect="1"/>
          </p:cNvGraphicFramePr>
          <p:nvPr/>
        </p:nvGraphicFramePr>
        <p:xfrm>
          <a:off x="755650" y="3575050"/>
          <a:ext cx="7704138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5045354" imgH="1837639" progId="">
                  <p:embed/>
                </p:oleObj>
              </mc:Choice>
              <mc:Fallback>
                <p:oleObj name="Visio" r:id="rId3" imgW="5045354" imgH="1837639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5050"/>
                        <a:ext cx="7704138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41210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19459" name="Text Box 15"/>
          <p:cNvSpPr txBox="1">
            <a:spLocks noChangeArrowheads="1"/>
          </p:cNvSpPr>
          <p:nvPr/>
        </p:nvSpPr>
        <p:spPr bwMode="auto">
          <a:xfrm>
            <a:off x="395288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</a:rPr>
              <a:t>属性文法</a:t>
            </a:r>
            <a:r>
              <a:rPr lang="zh-CN" altLang="en-US" sz="32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19460" name="AutoShape 1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Rectangle 20"/>
          <p:cNvSpPr>
            <a:spLocks noChangeArrowheads="1"/>
          </p:cNvSpPr>
          <p:nvPr/>
        </p:nvSpPr>
        <p:spPr bwMode="auto">
          <a:xfrm>
            <a:off x="682625" y="1819275"/>
            <a:ext cx="745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更复杂</a:t>
            </a:r>
            <a:r>
              <a:rPr lang="zh-CN" altLang="en-US" b="1" i="0">
                <a:solidFill>
                  <a:srgbClr val="333399"/>
                </a:solidFill>
              </a:rPr>
              <a:t>的例子（开始符号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19465" name="Text Box 21"/>
          <p:cNvSpPr txBox="1">
            <a:spLocks noChangeArrowheads="1"/>
          </p:cNvSpPr>
          <p:nvPr/>
        </p:nvSpPr>
        <p:spPr bwMode="auto">
          <a:xfrm>
            <a:off x="1042988" y="2355850"/>
            <a:ext cx="1728787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</a:p>
          <a:p>
            <a:pPr algn="l">
              <a:buClrTx/>
            </a:pP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</a:p>
          <a:p>
            <a:pPr algn="l">
              <a:buClrTx/>
            </a:pP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9466" name="Text Box 22"/>
          <p:cNvSpPr txBox="1">
            <a:spLocks noChangeArrowheads="1"/>
          </p:cNvSpPr>
          <p:nvPr/>
        </p:nvSpPr>
        <p:spPr bwMode="auto">
          <a:xfrm>
            <a:off x="2771775" y="2349500"/>
            <a:ext cx="6192838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语义动作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+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:=1;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:=2</a:t>
            </a:r>
            <a:r>
              <a:rPr lang="en-US" altLang="zh-CN" sz="2000" i="0" baseline="30000" dirty="0">
                <a:solidFill>
                  <a:srgbClr val="333399"/>
                </a:solidFill>
              </a:rPr>
              <a:t>-</a:t>
            </a:r>
            <a:r>
              <a:rPr lang="en-US" altLang="zh-CN" sz="2000" b="1" baseline="30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400" b="1" i="0" baseline="30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baseline="3000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="1" baseline="30000" dirty="0">
                <a:solidFill>
                  <a:srgbClr val="333399"/>
                </a:solidFill>
              </a:rPr>
              <a:t>l</a:t>
            </a:r>
            <a:r>
              <a:rPr lang="en-US" altLang="zh-CN" sz="2000" i="0" baseline="3000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kumimoji="0"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 dirty="0">
                <a:solidFill>
                  <a:srgbClr val="333399"/>
                </a:solidFill>
              </a:rPr>
              <a:t>:= 2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: =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+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 dirty="0">
                <a:solidFill>
                  <a:srgbClr val="333399"/>
                </a:solidFill>
              </a:rPr>
              <a:t>+1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1 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0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22263" name="Rectangle 23"/>
          <p:cNvSpPr>
            <a:spLocks noChangeArrowheads="1"/>
          </p:cNvSpPr>
          <p:nvPr/>
        </p:nvSpPr>
        <p:spPr bwMode="auto">
          <a:xfrm>
            <a:off x="1042988" y="5157788"/>
            <a:ext cx="7921625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该属性文法可用于将二进制</a:t>
            </a:r>
            <a:r>
              <a:rPr lang="zh-CN" altLang="en-US" b="1" i="0">
                <a:solidFill>
                  <a:srgbClr val="333399"/>
                </a:solidFill>
              </a:rPr>
              <a:t>无符号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小数转化为十进制小数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请思考：</a:t>
            </a:r>
            <a:r>
              <a:rPr lang="zh-CN" altLang="en-US" b="1" i="0">
                <a:latin typeface="楷体_GB2312" pitchFamily="49" charset="-122"/>
              </a:rPr>
              <a:t>语义动作中涉及的属性应该</a:t>
            </a:r>
            <a:r>
              <a:rPr lang="zh-CN" altLang="en-US" b="1" i="0"/>
              <a:t>如何计算？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          （参见下小节讨论）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22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ChangeArrowheads="1"/>
          </p:cNvSpPr>
          <p:nvPr/>
        </p:nvSpPr>
        <p:spPr bwMode="auto">
          <a:xfrm>
            <a:off x="1259632" y="188640"/>
            <a:ext cx="6504384" cy="656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4000" b="1" i="0" dirty="0" smtClean="0">
                <a:ea typeface="华文行楷" pitchFamily="2" charset="-122"/>
              </a:rPr>
              <a:t>7.1</a:t>
            </a:r>
            <a:r>
              <a:rPr lang="zh-CN" altLang="en-US" sz="4000" b="1" i="0" dirty="0" smtClean="0">
                <a:ea typeface="华文行楷" pitchFamily="2" charset="-122"/>
              </a:rPr>
              <a:t>基于</a:t>
            </a:r>
            <a:r>
              <a:rPr lang="zh-CN" altLang="en-US" sz="4000" b="1" i="0" dirty="0">
                <a:ea typeface="华文行楷" pitchFamily="2" charset="-122"/>
              </a:rPr>
              <a:t>属性文法的语义计算</a:t>
            </a:r>
          </a:p>
        </p:txBody>
      </p:sp>
      <p:sp>
        <p:nvSpPr>
          <p:cNvPr id="20483" name="Text Box 154"/>
          <p:cNvSpPr txBox="1">
            <a:spLocks noChangeArrowheads="1"/>
          </p:cNvSpPr>
          <p:nvPr/>
        </p:nvSpPr>
        <p:spPr bwMode="auto">
          <a:xfrm>
            <a:off x="685800" y="1327150"/>
            <a:ext cx="8458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latin typeface="楷体_GB2312" pitchFamily="49" charset="-122"/>
              </a:rPr>
              <a:t>基于属性文法的语义计算</a:t>
            </a:r>
            <a:endParaRPr lang="zh-CN" altLang="en-US" sz="28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</a:pPr>
            <a:r>
              <a:rPr lang="zh-CN" altLang="en-US" sz="2800" b="1" i="0" dirty="0">
                <a:solidFill>
                  <a:srgbClr val="333399"/>
                </a:solidFill>
                <a:latin typeface="Times New Roman" pitchFamily="18" charset="0"/>
              </a:rPr>
              <a:t>      计算方法分两</a:t>
            </a:r>
            <a:r>
              <a:rPr lang="zh-CN" altLang="en-US" sz="2800" b="1" i="0" dirty="0" smtClean="0">
                <a:solidFill>
                  <a:srgbClr val="333399"/>
                </a:solidFill>
                <a:latin typeface="Times New Roman" pitchFamily="18" charset="0"/>
              </a:rPr>
              <a:t>类</a:t>
            </a:r>
            <a:r>
              <a:rPr lang="en-US" altLang="zh-CN" sz="2800" b="1" i="0" dirty="0" smtClean="0">
                <a:solidFill>
                  <a:srgbClr val="333399"/>
                </a:solidFill>
                <a:latin typeface="Times New Roman" pitchFamily="18" charset="0"/>
              </a:rPr>
              <a:t>(3</a:t>
            </a:r>
            <a:r>
              <a:rPr lang="zh-CN" altLang="en-US" sz="2800" b="1" i="0" dirty="0" smtClean="0">
                <a:solidFill>
                  <a:srgbClr val="333399"/>
                </a:solidFill>
                <a:latin typeface="Times New Roman" pitchFamily="18" charset="0"/>
              </a:rPr>
              <a:t>种</a:t>
            </a:r>
            <a:r>
              <a:rPr lang="en-US" altLang="zh-CN" sz="2800" b="1" i="0" dirty="0" smtClean="0">
                <a:solidFill>
                  <a:srgbClr val="333399"/>
                </a:solidFill>
                <a:latin typeface="Times New Roman" pitchFamily="18" charset="0"/>
              </a:rPr>
              <a:t>)</a:t>
            </a:r>
            <a:r>
              <a:rPr lang="zh-CN" altLang="en-US" sz="2800" b="1" i="0" dirty="0" smtClean="0">
                <a:solidFill>
                  <a:srgbClr val="333399"/>
                </a:solidFill>
                <a:latin typeface="楷体_GB2312" pitchFamily="49" charset="-122"/>
              </a:rPr>
              <a:t>：</a:t>
            </a:r>
            <a:endParaRPr lang="zh-CN" altLang="en-US" sz="2800" b="1" i="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0484" name="Rectangle 155"/>
          <p:cNvSpPr>
            <a:spLocks noChangeArrowheads="1"/>
          </p:cNvSpPr>
          <p:nvPr/>
        </p:nvSpPr>
        <p:spPr bwMode="auto">
          <a:xfrm>
            <a:off x="1104900" y="2565400"/>
            <a:ext cx="72009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b="1" i="0" dirty="0" smtClean="0">
                <a:latin typeface="楷体_GB2312" pitchFamily="49" charset="-122"/>
              </a:rPr>
              <a:t> </a:t>
            </a: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 dirty="0" smtClean="0">
                <a:latin typeface="Times New Roman" pitchFamily="18" charset="0"/>
              </a:rPr>
              <a:t>树</a:t>
            </a:r>
            <a:r>
              <a:rPr lang="zh-CN" altLang="en-US" b="1" i="0" dirty="0">
                <a:latin typeface="Times New Roman" pitchFamily="18" charset="0"/>
              </a:rPr>
              <a:t>遍历方法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latin typeface="Times New Roman" pitchFamily="18" charset="0"/>
            </a:endParaRPr>
          </a:p>
          <a:p>
            <a:pPr algn="l">
              <a:buClrTx/>
            </a:pPr>
            <a:r>
              <a:rPr lang="zh-CN" altLang="en-US" b="1" i="0" u="sng" dirty="0" smtClean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    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依赖图</a:t>
            </a:r>
            <a:endParaRPr lang="en-US" altLang="zh-CN" b="1" i="0" dirty="0" smtClean="0">
              <a:solidFill>
                <a:srgbClr val="333399"/>
              </a:solidFill>
              <a:latin typeface="Times New Roman" pitchFamily="18" charset="0"/>
              <a:hlinkClick r:id="rId2" action="ppaction://hlinksldjump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b="1" i="0" dirty="0" smtClean="0">
                <a:latin typeface="Times New Roman" pitchFamily="18" charset="0"/>
                <a:hlinkClick r:id="rId2" action="ppaction://hlinksldjump"/>
              </a:rPr>
              <a:t>    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通过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遍历分析树进行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属性计算</a:t>
            </a:r>
            <a:r>
              <a:rPr lang="en-US" altLang="zh-CN" b="1" i="0" dirty="0" smtClean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    GCC</a:t>
            </a:r>
            <a:r>
              <a:rPr lang="zh-CN" altLang="en-US" b="1" i="0" u="sng" dirty="0" smtClean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 </a:t>
            </a:r>
            <a:endParaRPr lang="zh-CN" altLang="en-US" b="1" i="0" u="sng" dirty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i="0" dirty="0">
                <a:latin typeface="Times New Roman" pitchFamily="18" charset="0"/>
              </a:rPr>
              <a:t> </a:t>
            </a:r>
            <a:r>
              <a:rPr lang="zh-CN" altLang="en-US" b="1" i="0" dirty="0">
                <a:latin typeface="Times New Roman" pitchFamily="18" charset="0"/>
              </a:rPr>
              <a:t>单遍的</a:t>
            </a:r>
            <a:r>
              <a:rPr lang="zh-CN" altLang="en-US" b="1" i="0" dirty="0" smtClean="0">
                <a:latin typeface="Times New Roman" pitchFamily="18" charset="0"/>
              </a:rPr>
              <a:t>方法－语法制导</a:t>
            </a:r>
            <a:endParaRPr lang="zh-CN" altLang="en-US" b="1" i="0" dirty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Char char="-"/>
            </a:pPr>
            <a:endParaRPr lang="zh-CN" altLang="en-US" sz="1000" b="1" i="0" dirty="0"/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  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  <a:hlinkClick r:id="rId3" action="ppaction://hlinksldjump"/>
              </a:rPr>
              <a:t>语法分析的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  <a:hlinkClick r:id="rId3" action="ppaction://hlinksldjump"/>
              </a:rPr>
              <a:t>同时进行属性计算</a:t>
            </a:r>
            <a:r>
              <a:rPr lang="zh-CN" altLang="en-US" b="1" i="0" dirty="0">
                <a:solidFill>
                  <a:srgbClr val="333399"/>
                </a:solidFill>
                <a:hlinkClick r:id="rId3" action="ppaction://hlinksldjump"/>
              </a:rPr>
              <a:t> </a:t>
            </a:r>
            <a:r>
              <a:rPr lang="en-US" altLang="zh-CN" b="1" i="0" dirty="0" smtClean="0">
                <a:solidFill>
                  <a:srgbClr val="333399"/>
                </a:solidFill>
              </a:rPr>
              <a:t>   PL0</a:t>
            </a:r>
            <a:endParaRPr lang="zh-CN" altLang="en-US" b="1" i="0" dirty="0">
              <a:solidFill>
                <a:srgbClr val="333399"/>
              </a:solidFill>
            </a:endParaRPr>
          </a:p>
        </p:txBody>
      </p:sp>
      <p:sp>
        <p:nvSpPr>
          <p:cNvPr id="20485" name="AutoShape 1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16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16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16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6"/>
          <p:cNvSpPr txBox="1">
            <a:spLocks noChangeArrowheads="1"/>
          </p:cNvSpPr>
          <p:nvPr/>
        </p:nvSpPr>
        <p:spPr bwMode="auto">
          <a:xfrm>
            <a:off x="7683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</a:t>
            </a:r>
            <a:r>
              <a:rPr lang="zh-CN" altLang="en-US" sz="2800" b="1" i="0">
                <a:latin typeface="Times New Roman" pitchFamily="18" charset="0"/>
              </a:rPr>
              <a:t>树遍历方法</a:t>
            </a:r>
            <a:r>
              <a:rPr lang="zh-CN" altLang="en-US" sz="2800" b="1" i="0">
                <a:latin typeface="楷体_GB2312" pitchFamily="49" charset="-122"/>
              </a:rPr>
              <a:t>的语义计算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1507" name="Rectangle 97"/>
          <p:cNvSpPr>
            <a:spLocks noChangeArrowheads="1"/>
          </p:cNvSpPr>
          <p:nvPr/>
        </p:nvSpPr>
        <p:spPr bwMode="auto">
          <a:xfrm>
            <a:off x="1104900" y="2057400"/>
            <a:ext cx="72009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>
                <a:latin typeface="楷体_GB2312" pitchFamily="49" charset="-122"/>
              </a:rPr>
              <a:t> </a:t>
            </a:r>
            <a:r>
              <a:rPr lang="zh-CN" altLang="en-US" b="1" i="0" dirty="0">
                <a:latin typeface="Times New Roman" pitchFamily="18" charset="0"/>
              </a:rPr>
              <a:t>步骤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latin typeface="Times New Roman" pitchFamily="18" charset="0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 dirty="0">
                <a:latin typeface="Times New Roman" pitchFamily="18" charset="0"/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构造输入串的语法分析树</a:t>
            </a:r>
          </a:p>
          <a:p>
            <a:pPr lvl="1" algn="l">
              <a:buClrTx/>
              <a:buFontTx/>
              <a:buChar char="•"/>
            </a:pPr>
            <a:r>
              <a:rPr lang="zh-CN" altLang="en-US" b="1" i="0" dirty="0">
                <a:latin typeface="Times New Roman" pitchFamily="18" charset="0"/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构造依赖图（</a:t>
            </a:r>
            <a:r>
              <a:rPr lang="en-US" altLang="zh-CN" dirty="0">
                <a:solidFill>
                  <a:srgbClr val="333399"/>
                </a:solidFill>
              </a:rPr>
              <a:t>Dependency graph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）</a:t>
            </a:r>
          </a:p>
          <a:p>
            <a:pPr lvl="1" algn="l">
              <a:buClrTx/>
              <a:buFontTx/>
              <a:buChar char="•"/>
            </a:pPr>
            <a:r>
              <a:rPr lang="zh-CN" altLang="en-US" b="1" i="0" dirty="0">
                <a:latin typeface="Times New Roman" pitchFamily="18" charset="0"/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若该依赖图是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无环的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，则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按此无环图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的一种</a:t>
            </a:r>
          </a:p>
          <a:p>
            <a:pPr lvl="1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拓扑排序（</a:t>
            </a:r>
            <a:r>
              <a:rPr lang="en-US" altLang="zh-CN" dirty="0">
                <a:solidFill>
                  <a:srgbClr val="333399"/>
                </a:solidFill>
              </a:rPr>
              <a:t>Topological sort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）对分析树进行遍</a:t>
            </a:r>
          </a:p>
          <a:p>
            <a:pPr lvl="1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历，则可以计算所有的属性</a:t>
            </a:r>
          </a:p>
          <a:p>
            <a:pPr lvl="1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Tx/>
              <a:buNone/>
            </a:pPr>
            <a:r>
              <a:rPr lang="zh-CN" altLang="en-US" b="1" i="0" dirty="0">
                <a:latin typeface="Times New Roman" pitchFamily="18" charset="0"/>
              </a:rPr>
              <a:t>注：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若依赖图含有圈，则相应的属性文法不可采用这种方法进行语义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计算。</a:t>
            </a:r>
            <a:endParaRPr lang="zh-CN" altLang="en-US" b="1" i="0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1508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10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10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Rectangle 102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4"/>
          <p:cNvSpPr txBox="1">
            <a:spLocks noChangeArrowheads="1"/>
          </p:cNvSpPr>
          <p:nvPr/>
        </p:nvSpPr>
        <p:spPr bwMode="auto">
          <a:xfrm>
            <a:off x="685800" y="990600"/>
            <a:ext cx="8070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Times New Roman" pitchFamily="18" charset="0"/>
              </a:rPr>
              <a:t>依赖图</a:t>
            </a:r>
            <a:r>
              <a:rPr lang="zh-CN" altLang="en-US" sz="2800" b="1" i="0">
                <a:solidFill>
                  <a:srgbClr val="333399"/>
                </a:solidFill>
              </a:rPr>
              <a:t>是一个有向图，用来描述分析树中的属</a:t>
            </a:r>
          </a:p>
          <a:p>
            <a:pPr algn="l">
              <a:buClrTx/>
            </a:pPr>
            <a:r>
              <a:rPr lang="zh-CN" altLang="en-US" sz="2800" b="1" i="0">
                <a:solidFill>
                  <a:srgbClr val="333399"/>
                </a:solidFill>
              </a:rPr>
              <a:t>     性与属性之间的相互依赖关系</a:t>
            </a:r>
          </a:p>
        </p:txBody>
      </p:sp>
      <p:sp>
        <p:nvSpPr>
          <p:cNvPr id="22531" name="Rectangle 15"/>
          <p:cNvSpPr>
            <a:spLocks noChangeArrowheads="1"/>
          </p:cNvSpPr>
          <p:nvPr/>
        </p:nvSpPr>
        <p:spPr bwMode="auto">
          <a:xfrm>
            <a:off x="914400" y="1905000"/>
            <a:ext cx="8077200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>
                <a:latin typeface="楷体_GB2312" pitchFamily="49" charset="-122"/>
              </a:rPr>
              <a:t> </a:t>
            </a:r>
            <a:r>
              <a:rPr lang="zh-CN" altLang="en-US" b="1" i="0" dirty="0">
                <a:latin typeface="楷体_GB2312" pitchFamily="49" charset="-122"/>
              </a:rPr>
              <a:t>构造算法</a:t>
            </a:r>
            <a:endParaRPr lang="zh-CN" altLang="en-US" b="1" i="0" dirty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i="0" dirty="0">
                <a:solidFill>
                  <a:srgbClr val="333399"/>
                </a:solidFill>
              </a:rPr>
              <a:t>for </a:t>
            </a:r>
            <a:r>
              <a:rPr lang="zh-CN" altLang="en-US" sz="2000" b="1" i="0" dirty="0">
                <a:solidFill>
                  <a:srgbClr val="333399"/>
                </a:solidFill>
              </a:rPr>
              <a:t>分析树中每一个结点</a:t>
            </a:r>
            <a:r>
              <a:rPr lang="en-US" altLang="zh-CN" sz="2000" b="1" i="0" dirty="0">
                <a:solidFill>
                  <a:srgbClr val="333399"/>
                </a:solidFill>
              </a:rPr>
              <a:t>n</a:t>
            </a:r>
            <a:r>
              <a:rPr lang="en-US" altLang="zh-CN" b="1" i="0" dirty="0">
                <a:solidFill>
                  <a:srgbClr val="333399"/>
                </a:solidFill>
              </a:rPr>
              <a:t> 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 dirty="0">
                <a:solidFill>
                  <a:srgbClr val="333399"/>
                </a:solidFill>
              </a:rPr>
              <a:t>        for </a:t>
            </a:r>
            <a:r>
              <a:rPr lang="zh-CN" altLang="en-US" sz="2000" b="1" i="0" dirty="0">
                <a:solidFill>
                  <a:srgbClr val="333399"/>
                </a:solidFill>
              </a:rPr>
              <a:t>结点</a:t>
            </a:r>
            <a:r>
              <a:rPr lang="en-US" altLang="zh-CN" sz="2000" b="1" i="0" dirty="0">
                <a:solidFill>
                  <a:srgbClr val="333399"/>
                </a:solidFill>
              </a:rPr>
              <a:t>n</a:t>
            </a:r>
            <a:r>
              <a:rPr lang="zh-CN" altLang="en-US" sz="2000" b="1" i="0" dirty="0">
                <a:solidFill>
                  <a:srgbClr val="333399"/>
                </a:solidFill>
              </a:rPr>
              <a:t>所用产生式的每个语义规则中涉及的每一个属性</a:t>
            </a:r>
            <a:r>
              <a:rPr lang="en-US" altLang="zh-CN" sz="2000" b="1" i="0" dirty="0">
                <a:solidFill>
                  <a:srgbClr val="333399"/>
                </a:solidFill>
              </a:rPr>
              <a:t>a</a:t>
            </a:r>
            <a:r>
              <a:rPr lang="en-US" altLang="zh-CN" b="1" i="0" dirty="0">
                <a:solidFill>
                  <a:srgbClr val="333399"/>
                </a:solidFill>
              </a:rPr>
              <a:t> 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 dirty="0">
                <a:solidFill>
                  <a:srgbClr val="333399"/>
                </a:solidFill>
              </a:rPr>
              <a:t>             </a:t>
            </a:r>
            <a:r>
              <a:rPr lang="zh-CN" altLang="en-US" sz="2000" b="1" i="0" dirty="0">
                <a:solidFill>
                  <a:srgbClr val="333399"/>
                </a:solidFill>
              </a:rPr>
              <a:t>为</a:t>
            </a:r>
            <a:r>
              <a:rPr lang="en-US" altLang="zh-CN" sz="2000" b="1" i="0" dirty="0">
                <a:solidFill>
                  <a:srgbClr val="333399"/>
                </a:solidFill>
              </a:rPr>
              <a:t>a</a:t>
            </a:r>
            <a:r>
              <a:rPr lang="zh-CN" altLang="en-US" sz="2000" b="1" i="0" dirty="0">
                <a:solidFill>
                  <a:srgbClr val="333399"/>
                </a:solidFill>
              </a:rPr>
              <a:t>在依赖图中建立一个结点；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   </a:t>
            </a:r>
            <a:r>
              <a:rPr lang="en-US" altLang="zh-CN" b="1" i="0" dirty="0">
                <a:solidFill>
                  <a:srgbClr val="333399"/>
                </a:solidFill>
              </a:rPr>
              <a:t>for </a:t>
            </a:r>
            <a:r>
              <a:rPr lang="zh-CN" altLang="en-US" sz="2000" b="1" i="0" dirty="0">
                <a:solidFill>
                  <a:srgbClr val="333399"/>
                </a:solidFill>
              </a:rPr>
              <a:t>结点</a:t>
            </a:r>
            <a:r>
              <a:rPr lang="en-US" altLang="zh-CN" sz="2000" b="1" i="0" dirty="0">
                <a:solidFill>
                  <a:srgbClr val="333399"/>
                </a:solidFill>
              </a:rPr>
              <a:t>n</a:t>
            </a:r>
            <a:r>
              <a:rPr lang="zh-CN" altLang="en-US" sz="2000" b="1" i="0" dirty="0">
                <a:solidFill>
                  <a:srgbClr val="333399"/>
                </a:solidFill>
              </a:rPr>
              <a:t>所用产生式中每个形如</a:t>
            </a:r>
            <a:r>
              <a:rPr lang="en-US" altLang="zh-CN" sz="2000" b="1" i="0" dirty="0">
                <a:solidFill>
                  <a:srgbClr val="333399"/>
                </a:solidFill>
              </a:rPr>
              <a:t>f(c</a:t>
            </a:r>
            <a:r>
              <a:rPr lang="en-US" altLang="zh-CN" sz="2000" b="1" i="0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</a:rPr>
              <a:t>,c</a:t>
            </a:r>
            <a:r>
              <a:rPr lang="en-US" altLang="zh-CN" sz="2000" b="1" i="0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</a:rPr>
              <a:t>,…c</a:t>
            </a:r>
            <a:r>
              <a:rPr lang="en-US" altLang="zh-CN" sz="2000" b="1" i="0" baseline="-25000" dirty="0">
                <a:solidFill>
                  <a:srgbClr val="333399"/>
                </a:solidFill>
              </a:rPr>
              <a:t>k</a:t>
            </a:r>
            <a:r>
              <a:rPr lang="en-US" altLang="zh-CN" sz="2000" b="1" i="0" dirty="0">
                <a:solidFill>
                  <a:srgbClr val="333399"/>
                </a:solidFill>
              </a:rPr>
              <a:t>)</a:t>
            </a:r>
            <a:r>
              <a:rPr lang="zh-CN" altLang="en-US" sz="2000" b="1" i="0" dirty="0">
                <a:solidFill>
                  <a:srgbClr val="333399"/>
                </a:solidFill>
              </a:rPr>
              <a:t>的语义规则</a:t>
            </a:r>
            <a:r>
              <a:rPr lang="zh-CN" altLang="en-US" b="1" i="0" dirty="0">
                <a:solidFill>
                  <a:srgbClr val="333399"/>
                </a:solidFill>
              </a:rPr>
              <a:t> </a:t>
            </a:r>
            <a:r>
              <a:rPr lang="en-US" altLang="zh-CN" b="1" i="0" dirty="0">
                <a:solidFill>
                  <a:srgbClr val="333399"/>
                </a:solidFill>
              </a:rPr>
              <a:t>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 dirty="0">
                <a:solidFill>
                  <a:srgbClr val="333399"/>
                </a:solidFill>
              </a:rPr>
              <a:t>             </a:t>
            </a:r>
            <a:r>
              <a:rPr lang="zh-CN" altLang="en-US" sz="2000" b="1" i="0" dirty="0">
                <a:solidFill>
                  <a:srgbClr val="333399"/>
                </a:solidFill>
              </a:rPr>
              <a:t>为该规则在依赖图中也建立一个结点（称为虚结点）；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</a:t>
            </a:r>
            <a:r>
              <a:rPr lang="en-US" altLang="zh-CN" b="1" i="0" dirty="0">
                <a:solidFill>
                  <a:srgbClr val="333399"/>
                </a:solidFill>
              </a:rPr>
              <a:t>for </a:t>
            </a:r>
            <a:r>
              <a:rPr lang="zh-CN" altLang="en-US" sz="2000" b="1" i="0" dirty="0">
                <a:solidFill>
                  <a:srgbClr val="333399"/>
                </a:solidFill>
              </a:rPr>
              <a:t>分析树中每一个结点</a:t>
            </a:r>
            <a:r>
              <a:rPr lang="en-US" altLang="zh-CN" sz="2000" b="1" i="0" dirty="0">
                <a:solidFill>
                  <a:srgbClr val="333399"/>
                </a:solidFill>
              </a:rPr>
              <a:t>n</a:t>
            </a:r>
            <a:r>
              <a:rPr lang="en-US" altLang="zh-CN" b="1" i="0" dirty="0">
                <a:solidFill>
                  <a:srgbClr val="333399"/>
                </a:solidFill>
              </a:rPr>
              <a:t>   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 dirty="0">
                <a:solidFill>
                  <a:srgbClr val="333399"/>
                </a:solidFill>
              </a:rPr>
              <a:t>        for </a:t>
            </a:r>
            <a:r>
              <a:rPr lang="zh-CN" altLang="en-US" sz="2000" b="1" i="0" dirty="0">
                <a:solidFill>
                  <a:srgbClr val="333399"/>
                </a:solidFill>
              </a:rPr>
              <a:t>结点</a:t>
            </a:r>
            <a:r>
              <a:rPr lang="en-US" altLang="zh-CN" sz="2000" b="1" i="0" dirty="0">
                <a:solidFill>
                  <a:srgbClr val="333399"/>
                </a:solidFill>
              </a:rPr>
              <a:t>n</a:t>
            </a:r>
            <a:r>
              <a:rPr lang="zh-CN" altLang="en-US" sz="2000" b="1" i="0" dirty="0">
                <a:solidFill>
                  <a:srgbClr val="333399"/>
                </a:solidFill>
              </a:rPr>
              <a:t>所用产生式对应的每个语义规则  </a:t>
            </a:r>
            <a:r>
              <a:rPr lang="en-US" altLang="zh-CN" sz="2000" b="1" i="0" dirty="0">
                <a:solidFill>
                  <a:srgbClr val="333399"/>
                </a:solidFill>
              </a:rPr>
              <a:t>b:=f(c</a:t>
            </a:r>
            <a:r>
              <a:rPr lang="en-US" altLang="zh-CN" sz="2000" b="1" i="0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</a:rPr>
              <a:t>,c</a:t>
            </a:r>
            <a:r>
              <a:rPr lang="en-US" altLang="zh-CN" sz="2000" b="1" i="0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</a:rPr>
              <a:t>,…c</a:t>
            </a:r>
            <a:r>
              <a:rPr lang="en-US" altLang="zh-CN" sz="2000" b="1" i="0" baseline="-25000" dirty="0">
                <a:solidFill>
                  <a:srgbClr val="333399"/>
                </a:solidFill>
              </a:rPr>
              <a:t>k</a:t>
            </a:r>
            <a:r>
              <a:rPr lang="en-US" altLang="zh-CN" sz="2000" b="1" i="0" dirty="0">
                <a:solidFill>
                  <a:srgbClr val="333399"/>
                </a:solidFill>
              </a:rPr>
              <a:t>)</a:t>
            </a:r>
            <a:r>
              <a:rPr lang="en-US" altLang="zh-CN" b="1" i="0" dirty="0">
                <a:solidFill>
                  <a:srgbClr val="333399"/>
                </a:solidFill>
              </a:rPr>
              <a:t>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 dirty="0">
                <a:solidFill>
                  <a:srgbClr val="333399"/>
                </a:solidFill>
              </a:rPr>
              <a:t>             </a:t>
            </a:r>
            <a:r>
              <a:rPr lang="zh-CN" altLang="en-US" sz="2000" b="1" i="0" dirty="0">
                <a:solidFill>
                  <a:srgbClr val="333399"/>
                </a:solidFill>
              </a:rPr>
              <a:t>（可以只是</a:t>
            </a:r>
            <a:r>
              <a:rPr lang="en-US" altLang="zh-CN" sz="2000" b="1" i="0" dirty="0">
                <a:solidFill>
                  <a:srgbClr val="333399"/>
                </a:solidFill>
              </a:rPr>
              <a:t>f(c</a:t>
            </a:r>
            <a:r>
              <a:rPr lang="en-US" altLang="zh-CN" sz="2000" b="1" i="0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</a:rPr>
              <a:t>,c</a:t>
            </a:r>
            <a:r>
              <a:rPr lang="en-US" altLang="zh-CN" sz="2000" b="1" i="0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</a:rPr>
              <a:t>,…c</a:t>
            </a:r>
            <a:r>
              <a:rPr lang="en-US" altLang="zh-CN" sz="2000" b="1" i="0" baseline="-25000" dirty="0">
                <a:solidFill>
                  <a:srgbClr val="333399"/>
                </a:solidFill>
              </a:rPr>
              <a:t>k</a:t>
            </a:r>
            <a:r>
              <a:rPr lang="en-US" altLang="zh-CN" sz="2000" b="1" i="0" dirty="0">
                <a:solidFill>
                  <a:srgbClr val="333399"/>
                </a:solidFill>
              </a:rPr>
              <a:t>)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，此时</a:t>
            </a:r>
            <a:r>
              <a:rPr lang="en-US" altLang="zh-CN" sz="2000" b="1" i="0" dirty="0">
                <a:solidFill>
                  <a:srgbClr val="333399"/>
                </a:solidFill>
              </a:rPr>
              <a:t>b</a:t>
            </a:r>
            <a:r>
              <a:rPr lang="zh-CN" altLang="en-US" sz="2000" b="1" i="0" dirty="0">
                <a:solidFill>
                  <a:srgbClr val="333399"/>
                </a:solidFill>
              </a:rPr>
              <a:t>结点为一个虚结点）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        </a:t>
            </a:r>
            <a:r>
              <a:rPr lang="en-US" altLang="zh-CN" b="1" i="0" dirty="0">
                <a:solidFill>
                  <a:srgbClr val="333399"/>
                </a:solidFill>
              </a:rPr>
              <a:t>for  </a:t>
            </a:r>
            <a:r>
              <a:rPr lang="en-US" altLang="zh-CN" b="1" i="0" dirty="0" err="1">
                <a:solidFill>
                  <a:srgbClr val="333399"/>
                </a:solidFill>
              </a:rPr>
              <a:t>i</a:t>
            </a:r>
            <a:r>
              <a:rPr lang="en-US" altLang="zh-CN" b="1" i="0" dirty="0">
                <a:solidFill>
                  <a:srgbClr val="333399"/>
                </a:solidFill>
              </a:rPr>
              <a:t> :=1 to k do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1" i="0" dirty="0">
                <a:solidFill>
                  <a:srgbClr val="333399"/>
                </a:solidFill>
              </a:rPr>
              <a:t>                 </a:t>
            </a:r>
            <a:r>
              <a:rPr lang="zh-CN" altLang="en-US" sz="2000" b="1" i="0" dirty="0">
                <a:solidFill>
                  <a:srgbClr val="333399"/>
                </a:solidFill>
              </a:rPr>
              <a:t>从</a:t>
            </a:r>
            <a:r>
              <a:rPr lang="en-US" altLang="zh-CN" sz="2000" b="1" i="0" dirty="0" err="1">
                <a:solidFill>
                  <a:srgbClr val="333399"/>
                </a:solidFill>
              </a:rPr>
              <a:t>c</a:t>
            </a:r>
            <a:r>
              <a:rPr lang="en-US" altLang="zh-CN" sz="2000" b="1" i="0" baseline="-25000" dirty="0" err="1">
                <a:solidFill>
                  <a:srgbClr val="333399"/>
                </a:solidFill>
              </a:rPr>
              <a:t>i</a:t>
            </a:r>
            <a:r>
              <a:rPr lang="zh-CN" altLang="en-US" sz="2000" b="1" i="0" dirty="0">
                <a:solidFill>
                  <a:srgbClr val="333399"/>
                </a:solidFill>
              </a:rPr>
              <a:t>结点到</a:t>
            </a:r>
            <a:r>
              <a:rPr lang="en-US" altLang="zh-CN" sz="2000" b="1" i="0" dirty="0">
                <a:solidFill>
                  <a:srgbClr val="333399"/>
                </a:solidFill>
              </a:rPr>
              <a:t>b</a:t>
            </a:r>
            <a:r>
              <a:rPr lang="zh-CN" altLang="en-US" sz="2000" b="1" i="0" dirty="0">
                <a:solidFill>
                  <a:srgbClr val="333399"/>
                </a:solidFill>
              </a:rPr>
              <a:t>结点构造一条有向边</a:t>
            </a:r>
          </a:p>
        </p:txBody>
      </p:sp>
      <p:sp>
        <p:nvSpPr>
          <p:cNvPr id="22532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20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本讲导引</a:t>
            </a: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1135063" y="1982788"/>
            <a:ext cx="775811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/>
              <a:t>  </a:t>
            </a:r>
            <a:r>
              <a:rPr lang="zh-CN" altLang="en-US" sz="2800" b="1" i="0" dirty="0"/>
              <a:t>以语法定义（上下文无关文法）为基础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/>
          </a:p>
          <a:p>
            <a:pPr algn="l"/>
            <a:r>
              <a:rPr lang="zh-CN" altLang="en-US" b="1" i="0" dirty="0"/>
              <a:t>     </a:t>
            </a:r>
            <a:r>
              <a:rPr lang="zh-CN" altLang="en-US" b="1" i="0" dirty="0">
                <a:solidFill>
                  <a:srgbClr val="333399"/>
                </a:solidFill>
              </a:rPr>
              <a:t>用于各种语义分析与翻译过程：静态语义检查，中间</a:t>
            </a:r>
          </a:p>
          <a:p>
            <a:pPr algn="l"/>
            <a:r>
              <a:rPr lang="zh-CN" altLang="en-US" b="1" i="0" dirty="0">
                <a:solidFill>
                  <a:srgbClr val="333399"/>
                </a:solidFill>
              </a:rPr>
              <a:t>     </a:t>
            </a:r>
            <a:r>
              <a:rPr lang="zh-CN" altLang="en-US" b="1" i="0" dirty="0" smtClean="0">
                <a:solidFill>
                  <a:srgbClr val="333399"/>
                </a:solidFill>
              </a:rPr>
              <a:t>代码生成</a:t>
            </a:r>
            <a:endParaRPr lang="zh-CN" altLang="en-US" sz="28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Font typeface="Symbol" pitchFamily="18" charset="2"/>
              <a:buNone/>
            </a:pPr>
            <a:r>
              <a:rPr lang="en-US" altLang="zh-CN" b="1" i="0" dirty="0" smtClean="0">
                <a:solidFill>
                  <a:srgbClr val="333399"/>
                </a:solidFill>
              </a:rPr>
              <a:t>     </a:t>
            </a:r>
            <a:r>
              <a:rPr lang="zh-CN" altLang="en-US" b="1" i="0" dirty="0" smtClean="0">
                <a:solidFill>
                  <a:srgbClr val="333399"/>
                </a:solidFill>
              </a:rPr>
              <a:t>用于语义计算规则及计算过</a:t>
            </a:r>
            <a:r>
              <a:rPr lang="zh-CN" altLang="en-US" b="1" i="0" dirty="0">
                <a:solidFill>
                  <a:srgbClr val="333399"/>
                </a:solidFill>
              </a:rPr>
              <a:t>程的定义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用于自动构造工具的设计（如 </a:t>
            </a:r>
            <a:r>
              <a:rPr lang="en-US" altLang="zh-CN" b="1" i="0" dirty="0" err="1" smtClean="0">
                <a:solidFill>
                  <a:srgbClr val="333399"/>
                </a:solidFill>
              </a:rPr>
              <a:t>Yacc</a:t>
            </a:r>
            <a:r>
              <a:rPr lang="en-US" altLang="zh-CN" b="1" i="0" dirty="0" smtClean="0">
                <a:solidFill>
                  <a:srgbClr val="333399"/>
                </a:solidFill>
              </a:rPr>
              <a:t>)</a:t>
            </a: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Font typeface="Symbol" pitchFamily="18" charset="2"/>
              <a:buChar char="-"/>
            </a:pPr>
            <a:r>
              <a:rPr lang="zh-CN" altLang="en-US" sz="2800" b="1" i="0" dirty="0"/>
              <a:t>  原理与方法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1000" b="1" i="0" dirty="0">
                <a:solidFill>
                  <a:srgbClr val="333399"/>
                </a:solidFill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b="1" i="0" dirty="0" smtClean="0">
                <a:solidFill>
                  <a:srgbClr val="333399"/>
                </a:solidFill>
              </a:rPr>
              <a:t>     </a:t>
            </a:r>
            <a:r>
              <a:rPr lang="zh-CN" altLang="en-US" b="1" i="0" dirty="0" smtClean="0">
                <a:solidFill>
                  <a:srgbClr val="333399"/>
                </a:solidFill>
              </a:rPr>
              <a:t>属性</a:t>
            </a:r>
            <a:r>
              <a:rPr lang="zh-CN" altLang="en-US" b="1" i="0" dirty="0">
                <a:solidFill>
                  <a:srgbClr val="333399"/>
                </a:solidFill>
              </a:rPr>
              <a:t>文法（侧重于语义计算规则的定义）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翻译模式（侧重于语义计算过程的定义）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</a:t>
            </a:r>
          </a:p>
        </p:txBody>
      </p:sp>
      <p:sp>
        <p:nvSpPr>
          <p:cNvPr id="7176" name="Text Box 29"/>
          <p:cNvSpPr txBox="1">
            <a:spLocks noChangeArrowheads="1"/>
          </p:cNvSpPr>
          <p:nvPr/>
        </p:nvSpPr>
        <p:spPr bwMode="auto">
          <a:xfrm>
            <a:off x="719138" y="1193800"/>
            <a:ext cx="8424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</a:rPr>
              <a:t> </a:t>
            </a:r>
            <a:r>
              <a:rPr lang="zh-CN" altLang="en-US" sz="3200" b="1" i="0" dirty="0">
                <a:latin typeface="楷体_GB2312" pitchFamily="49" charset="-122"/>
              </a:rPr>
              <a:t>语法制导的</a:t>
            </a:r>
            <a:r>
              <a:rPr lang="zh-CN" altLang="en-US" sz="2800" b="1" i="0" dirty="0">
                <a:latin typeface="楷体_GB2312" pitchFamily="49" charset="-122"/>
              </a:rPr>
              <a:t>（</a:t>
            </a:r>
            <a:r>
              <a:rPr lang="en-US" altLang="zh-CN" sz="2800" b="1" i="0" dirty="0">
                <a:latin typeface="楷体_GB2312" pitchFamily="49" charset="-122"/>
              </a:rPr>
              <a:t>Syntax-Directed</a:t>
            </a:r>
            <a:r>
              <a:rPr lang="zh-CN" altLang="en-US" sz="2800" b="1" i="0" dirty="0">
                <a:latin typeface="楷体_GB2312" pitchFamily="49" charset="-122"/>
              </a:rPr>
              <a:t>）</a:t>
            </a:r>
            <a:r>
              <a:rPr lang="zh-CN" altLang="en-US" sz="3200" b="1" i="0" dirty="0" smtClean="0">
                <a:latin typeface="楷体_GB2312" pitchFamily="49" charset="-122"/>
              </a:rPr>
              <a:t>语义计算</a:t>
            </a:r>
            <a:endParaRPr lang="zh-CN" altLang="en-US" sz="3200" b="1" i="0" dirty="0">
              <a:latin typeface="楷体_GB2312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2"/>
          <p:cNvSpPr txBox="1">
            <a:spLocks noChangeArrowheads="1"/>
          </p:cNvSpPr>
          <p:nvPr/>
        </p:nvSpPr>
        <p:spPr bwMode="auto">
          <a:xfrm>
            <a:off x="5397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树遍历的计算方法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3555" name="Rectangle 13"/>
          <p:cNvSpPr>
            <a:spLocks noChangeArrowheads="1"/>
          </p:cNvSpPr>
          <p:nvPr/>
        </p:nvSpPr>
        <p:spPr bwMode="auto">
          <a:xfrm>
            <a:off x="952500" y="2057400"/>
            <a:ext cx="788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设有如下属性文法，考虑输入串 </a:t>
            </a:r>
            <a:r>
              <a:rPr lang="en-US" altLang="zh-CN" i="0"/>
              <a:t>10</a:t>
            </a:r>
            <a:r>
              <a:rPr lang="en-US" altLang="zh-CN" b="1" i="0"/>
              <a:t>.</a:t>
            </a:r>
            <a:r>
              <a:rPr lang="en-US" altLang="zh-CN" i="0"/>
              <a:t>01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的语义计算过程</a:t>
            </a: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355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Text Box 18"/>
          <p:cNvSpPr txBox="1">
            <a:spLocks noChangeArrowheads="1"/>
          </p:cNvSpPr>
          <p:nvPr/>
        </p:nvSpPr>
        <p:spPr bwMode="auto">
          <a:xfrm>
            <a:off x="1042988" y="3054350"/>
            <a:ext cx="1728787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产生式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</a:p>
          <a:p>
            <a:pPr algn="l">
              <a:buClrTx/>
            </a:pPr>
            <a:endParaRPr lang="en-US" altLang="zh-CN" sz="10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endParaRPr lang="en-US" altLang="zh-CN" sz="100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B</a:t>
            </a:r>
          </a:p>
          <a:p>
            <a:pPr algn="l">
              <a:buClrTx/>
            </a:pPr>
            <a:endParaRPr kumimoji="0" lang="en-US" altLang="zh-CN" sz="1000" b="1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endParaRPr lang="en-US" altLang="zh-CN" sz="1000" u="sng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3561" name="Text Box 19"/>
          <p:cNvSpPr txBox="1">
            <a:spLocks noChangeArrowheads="1"/>
          </p:cNvSpPr>
          <p:nvPr/>
        </p:nvSpPr>
        <p:spPr bwMode="auto">
          <a:xfrm>
            <a:off x="2771775" y="3048000"/>
            <a:ext cx="6192838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语义动作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+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: =1;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:=2</a:t>
            </a:r>
            <a:r>
              <a:rPr lang="en-US" altLang="zh-CN" sz="2000" i="0" baseline="30000" dirty="0">
                <a:solidFill>
                  <a:srgbClr val="333399"/>
                </a:solidFill>
              </a:rPr>
              <a:t>-</a:t>
            </a:r>
            <a:r>
              <a:rPr lang="en-US" altLang="zh-CN" sz="2000" b="1" baseline="30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400" b="1" i="0" baseline="30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baseline="3000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="1" baseline="30000" dirty="0">
                <a:solidFill>
                  <a:srgbClr val="333399"/>
                </a:solidFill>
              </a:rPr>
              <a:t>l</a:t>
            </a:r>
            <a:r>
              <a:rPr lang="en-US" altLang="zh-CN" sz="2000" i="0" baseline="3000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kumimoji="0"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 dirty="0">
                <a:solidFill>
                  <a:srgbClr val="333399"/>
                </a:solidFill>
              </a:rPr>
              <a:t>:= 2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: =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+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 dirty="0">
                <a:solidFill>
                  <a:srgbClr val="333399"/>
                </a:solidFill>
              </a:rPr>
              <a:t>+1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1;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;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0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23562" name="Rectangle 20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ChangeArrowheads="1"/>
          </p:cNvSpPr>
          <p:nvPr/>
        </p:nvSpPr>
        <p:spPr bwMode="auto">
          <a:xfrm>
            <a:off x="1032694" y="1556792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>
                <a:latin typeface="楷体_GB2312" pitchFamily="49" charset="-122"/>
              </a:rPr>
              <a:t> </a:t>
            </a:r>
            <a:r>
              <a:rPr lang="zh-CN" altLang="en-US" b="1" i="0" dirty="0">
                <a:latin typeface="Times New Roman" pitchFamily="18" charset="0"/>
              </a:rPr>
              <a:t>步骤一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构造输入串</a:t>
            </a:r>
            <a:r>
              <a:rPr lang="en-US" altLang="zh-CN" i="0" dirty="0"/>
              <a:t>10</a:t>
            </a:r>
            <a:r>
              <a:rPr lang="en-US" altLang="zh-CN" b="1" i="0" dirty="0"/>
              <a:t>.</a:t>
            </a:r>
            <a:r>
              <a:rPr lang="en-US" altLang="zh-CN" i="0" dirty="0"/>
              <a:t>01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的语法分析树</a:t>
            </a:r>
          </a:p>
        </p:txBody>
      </p:sp>
      <p:sp>
        <p:nvSpPr>
          <p:cNvPr id="2457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Text Box 18"/>
          <p:cNvSpPr txBox="1">
            <a:spLocks noChangeArrowheads="1"/>
          </p:cNvSpPr>
          <p:nvPr/>
        </p:nvSpPr>
        <p:spPr bwMode="auto">
          <a:xfrm>
            <a:off x="467544" y="980728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楷体_GB2312" pitchFamily="49" charset="-122"/>
              </a:rPr>
              <a:t>基于</a:t>
            </a:r>
            <a:r>
              <a:rPr lang="zh-CN" altLang="en-US" sz="2800" b="1" i="0" dirty="0">
                <a:solidFill>
                  <a:srgbClr val="333399"/>
                </a:solidFill>
                <a:latin typeface="Times New Roman" pitchFamily="18" charset="0"/>
              </a:rPr>
              <a:t>树遍历的计算方法</a:t>
            </a:r>
            <a:r>
              <a:rPr lang="zh-CN" altLang="en-US" sz="2800" b="1" i="0" dirty="0">
                <a:latin typeface="楷体_GB2312" pitchFamily="49" charset="-122"/>
              </a:rPr>
              <a:t>举例</a:t>
            </a:r>
            <a:endParaRPr lang="zh-CN" altLang="en-US" sz="2800" b="1" i="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4584" name="Rectangle 167"/>
          <p:cNvSpPr>
            <a:spLocks noChangeArrowheads="1"/>
          </p:cNvSpPr>
          <p:nvPr/>
        </p:nvSpPr>
        <p:spPr bwMode="auto">
          <a:xfrm>
            <a:off x="1657971" y="485802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 dirty="0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4585" name="Rectangle 168"/>
          <p:cNvSpPr>
            <a:spLocks noChangeArrowheads="1"/>
          </p:cNvSpPr>
          <p:nvPr/>
        </p:nvSpPr>
        <p:spPr bwMode="auto">
          <a:xfrm>
            <a:off x="2377108" y="427223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4586" name="Line 169"/>
          <p:cNvSpPr>
            <a:spLocks noChangeShapeType="1"/>
          </p:cNvSpPr>
          <p:nvPr/>
        </p:nvSpPr>
        <p:spPr bwMode="auto">
          <a:xfrm flipH="1" flipV="1">
            <a:off x="2720008" y="453576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7" name="Line 170"/>
          <p:cNvSpPr>
            <a:spLocks noChangeShapeType="1"/>
          </p:cNvSpPr>
          <p:nvPr/>
        </p:nvSpPr>
        <p:spPr bwMode="auto">
          <a:xfrm flipV="1">
            <a:off x="1997696" y="4535760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8" name="Line 171"/>
          <p:cNvSpPr>
            <a:spLocks noChangeShapeType="1"/>
          </p:cNvSpPr>
          <p:nvPr/>
        </p:nvSpPr>
        <p:spPr bwMode="auto">
          <a:xfrm flipV="1">
            <a:off x="1348408" y="514536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9" name="Rectangle 172"/>
          <p:cNvSpPr>
            <a:spLocks noChangeArrowheads="1"/>
          </p:cNvSpPr>
          <p:nvPr/>
        </p:nvSpPr>
        <p:spPr bwMode="auto">
          <a:xfrm>
            <a:off x="3983658" y="3697560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4590" name="Line 173"/>
          <p:cNvSpPr>
            <a:spLocks noChangeShapeType="1"/>
          </p:cNvSpPr>
          <p:nvPr/>
        </p:nvSpPr>
        <p:spPr bwMode="auto">
          <a:xfrm flipH="1" flipV="1">
            <a:off x="4320208" y="4002360"/>
            <a:ext cx="1447800" cy="533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1" name="Line 174"/>
          <p:cNvSpPr>
            <a:spLocks noChangeShapeType="1"/>
          </p:cNvSpPr>
          <p:nvPr/>
        </p:nvSpPr>
        <p:spPr bwMode="auto">
          <a:xfrm flipV="1">
            <a:off x="2737471" y="4002360"/>
            <a:ext cx="1277937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2" name="Rectangle 175"/>
          <p:cNvSpPr>
            <a:spLocks noChangeArrowheads="1"/>
          </p:cNvSpPr>
          <p:nvPr/>
        </p:nvSpPr>
        <p:spPr bwMode="auto">
          <a:xfrm>
            <a:off x="5760071" y="4367485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4593" name="Rectangle 176"/>
          <p:cNvSpPr>
            <a:spLocks noChangeArrowheads="1"/>
          </p:cNvSpPr>
          <p:nvPr/>
        </p:nvSpPr>
        <p:spPr bwMode="auto">
          <a:xfrm>
            <a:off x="3101008" y="490088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4594" name="Rectangle 177"/>
          <p:cNvSpPr>
            <a:spLocks noChangeArrowheads="1"/>
          </p:cNvSpPr>
          <p:nvPr/>
        </p:nvSpPr>
        <p:spPr bwMode="auto">
          <a:xfrm>
            <a:off x="3080371" y="558668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4595" name="Line 178"/>
          <p:cNvSpPr>
            <a:spLocks noChangeShapeType="1"/>
          </p:cNvSpPr>
          <p:nvPr/>
        </p:nvSpPr>
        <p:spPr bwMode="auto">
          <a:xfrm flipV="1">
            <a:off x="3253408" y="522156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6" name="Line 179"/>
          <p:cNvSpPr>
            <a:spLocks noChangeShapeType="1"/>
          </p:cNvSpPr>
          <p:nvPr/>
        </p:nvSpPr>
        <p:spPr bwMode="auto">
          <a:xfrm flipH="1" flipV="1">
            <a:off x="4163046" y="4002360"/>
            <a:ext cx="4762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7" name="Rectangle 180"/>
          <p:cNvSpPr>
            <a:spLocks noChangeArrowheads="1"/>
          </p:cNvSpPr>
          <p:nvPr/>
        </p:nvSpPr>
        <p:spPr bwMode="auto">
          <a:xfrm>
            <a:off x="4015408" y="415476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4598" name="Rectangle 181"/>
          <p:cNvSpPr>
            <a:spLocks noChangeArrowheads="1"/>
          </p:cNvSpPr>
          <p:nvPr/>
        </p:nvSpPr>
        <p:spPr bwMode="auto">
          <a:xfrm>
            <a:off x="1043608" y="551048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4599" name="Rectangle 182"/>
          <p:cNvSpPr>
            <a:spLocks noChangeArrowheads="1"/>
          </p:cNvSpPr>
          <p:nvPr/>
        </p:nvSpPr>
        <p:spPr bwMode="auto">
          <a:xfrm>
            <a:off x="1043608" y="619628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4600" name="Line 183"/>
          <p:cNvSpPr>
            <a:spLocks noChangeShapeType="1"/>
          </p:cNvSpPr>
          <p:nvPr/>
        </p:nvSpPr>
        <p:spPr bwMode="auto">
          <a:xfrm flipV="1">
            <a:off x="1216646" y="583116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1" name="Rectangle 184"/>
          <p:cNvSpPr>
            <a:spLocks noChangeArrowheads="1"/>
          </p:cNvSpPr>
          <p:nvPr/>
        </p:nvSpPr>
        <p:spPr bwMode="auto">
          <a:xfrm>
            <a:off x="5010771" y="493422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4602" name="Line 185"/>
          <p:cNvSpPr>
            <a:spLocks noChangeShapeType="1"/>
          </p:cNvSpPr>
          <p:nvPr/>
        </p:nvSpPr>
        <p:spPr bwMode="auto">
          <a:xfrm flipH="1" flipV="1">
            <a:off x="6072808" y="461196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3" name="Line 186"/>
          <p:cNvSpPr>
            <a:spLocks noChangeShapeType="1"/>
          </p:cNvSpPr>
          <p:nvPr/>
        </p:nvSpPr>
        <p:spPr bwMode="auto">
          <a:xfrm flipV="1">
            <a:off x="5350496" y="4611960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4" name="Line 187"/>
          <p:cNvSpPr>
            <a:spLocks noChangeShapeType="1"/>
          </p:cNvSpPr>
          <p:nvPr/>
        </p:nvSpPr>
        <p:spPr bwMode="auto">
          <a:xfrm flipV="1">
            <a:off x="4701208" y="522156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5" name="Rectangle 188"/>
          <p:cNvSpPr>
            <a:spLocks noChangeArrowheads="1"/>
          </p:cNvSpPr>
          <p:nvPr/>
        </p:nvSpPr>
        <p:spPr bwMode="auto">
          <a:xfrm>
            <a:off x="6453808" y="497708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4606" name="Rectangle 189"/>
          <p:cNvSpPr>
            <a:spLocks noChangeArrowheads="1"/>
          </p:cNvSpPr>
          <p:nvPr/>
        </p:nvSpPr>
        <p:spPr bwMode="auto">
          <a:xfrm>
            <a:off x="6433171" y="566288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4607" name="Line 190"/>
          <p:cNvSpPr>
            <a:spLocks noChangeShapeType="1"/>
          </p:cNvSpPr>
          <p:nvPr/>
        </p:nvSpPr>
        <p:spPr bwMode="auto">
          <a:xfrm flipV="1">
            <a:off x="6606208" y="529776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8" name="Rectangle 191"/>
          <p:cNvSpPr>
            <a:spLocks noChangeArrowheads="1"/>
          </p:cNvSpPr>
          <p:nvPr/>
        </p:nvSpPr>
        <p:spPr bwMode="auto">
          <a:xfrm>
            <a:off x="4396408" y="558668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4609" name="Rectangle 192"/>
          <p:cNvSpPr>
            <a:spLocks noChangeArrowheads="1"/>
          </p:cNvSpPr>
          <p:nvPr/>
        </p:nvSpPr>
        <p:spPr bwMode="auto">
          <a:xfrm>
            <a:off x="4396408" y="627248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4610" name="Line 193"/>
          <p:cNvSpPr>
            <a:spLocks noChangeShapeType="1"/>
          </p:cNvSpPr>
          <p:nvPr/>
        </p:nvSpPr>
        <p:spPr bwMode="auto">
          <a:xfrm flipV="1">
            <a:off x="4569446" y="590736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11" name="Rectangle 194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539552" y="2132856"/>
            <a:ext cx="17287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1800" b="1" i="0" dirty="0">
                <a:sym typeface="Symbol" pitchFamily="18" charset="2"/>
              </a:rPr>
              <a:t>产生式</a:t>
            </a:r>
            <a:endParaRPr kumimoji="0" lang="zh-CN" altLang="en-US" sz="18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B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2268339" y="2132856"/>
            <a:ext cx="61928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1800" b="1" i="0" dirty="0">
                <a:sym typeface="Symbol" pitchFamily="18" charset="2"/>
              </a:rPr>
              <a:t>语义动作</a:t>
            </a:r>
            <a:endParaRPr kumimoji="0" lang="zh-CN" altLang="en-US" sz="18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+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=1;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:=2</a:t>
            </a:r>
            <a:r>
              <a:rPr lang="en-US" altLang="zh-CN" sz="1800" i="0" baseline="30000" dirty="0">
                <a:solidFill>
                  <a:srgbClr val="333399"/>
                </a:solidFill>
              </a:rPr>
              <a:t>-</a:t>
            </a:r>
            <a:r>
              <a:rPr lang="en-US" altLang="zh-CN" sz="1800" b="1" baseline="30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 baseline="30000" dirty="0">
                <a:solidFill>
                  <a:srgbClr val="333399"/>
                </a:solidFill>
                <a:sym typeface="Symbol" pitchFamily="18" charset="2"/>
              </a:rPr>
              <a:t>2.</a:t>
            </a:r>
            <a:r>
              <a:rPr lang="en-US" altLang="zh-CN" sz="1800" b="1" baseline="30000" dirty="0">
                <a:solidFill>
                  <a:srgbClr val="333399"/>
                </a:solidFill>
              </a:rPr>
              <a:t>l</a:t>
            </a:r>
            <a:r>
              <a:rPr lang="en-US" altLang="zh-CN" sz="1800" i="0" baseline="3000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 dirty="0">
                <a:solidFill>
                  <a:srgbClr val="333399"/>
                </a:solidFill>
              </a:rPr>
              <a:t>:= 2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+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1800" i="0" dirty="0">
                <a:solidFill>
                  <a:srgbClr val="333399"/>
                </a:solidFill>
              </a:rPr>
              <a:t>+1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1;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0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ChangeArrowheads="1"/>
          </p:cNvSpPr>
          <p:nvPr/>
        </p:nvSpPr>
        <p:spPr bwMode="auto">
          <a:xfrm>
            <a:off x="1115616" y="0"/>
            <a:ext cx="7200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i="0" dirty="0">
                <a:latin typeface="楷体_GB2312" pitchFamily="49" charset="-122"/>
              </a:rPr>
              <a:t> </a:t>
            </a:r>
            <a:r>
              <a:rPr lang="zh-CN" altLang="en-US" sz="2000" b="1" i="0" dirty="0">
                <a:latin typeface="Times New Roman" pitchFamily="18" charset="0"/>
              </a:rPr>
              <a:t>步骤二  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为分析树中所有结点的每个属性建立一个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    依赖图中的结点，并给定一个标记序号</a:t>
            </a:r>
          </a:p>
        </p:txBody>
      </p:sp>
      <p:sp>
        <p:nvSpPr>
          <p:cNvPr id="25603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3176" y="6430144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18376" y="6430144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13576" y="6430144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27976" y="6430144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Rectangle 46"/>
          <p:cNvSpPr>
            <a:spLocks noChangeArrowheads="1"/>
          </p:cNvSpPr>
          <p:nvPr/>
        </p:nvSpPr>
        <p:spPr bwMode="auto">
          <a:xfrm>
            <a:off x="2284339" y="4466407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5609" name="Rectangle 47"/>
          <p:cNvSpPr>
            <a:spLocks noChangeArrowheads="1"/>
          </p:cNvSpPr>
          <p:nvPr/>
        </p:nvSpPr>
        <p:spPr bwMode="auto">
          <a:xfrm>
            <a:off x="3003476" y="3880619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5610" name="Line 48"/>
          <p:cNvSpPr>
            <a:spLocks noChangeShapeType="1"/>
          </p:cNvSpPr>
          <p:nvPr/>
        </p:nvSpPr>
        <p:spPr bwMode="auto">
          <a:xfrm flipH="1" flipV="1">
            <a:off x="3346376" y="4144144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1" name="Line 49"/>
          <p:cNvSpPr>
            <a:spLocks noChangeShapeType="1"/>
          </p:cNvSpPr>
          <p:nvPr/>
        </p:nvSpPr>
        <p:spPr bwMode="auto">
          <a:xfrm flipV="1">
            <a:off x="2660576" y="4144144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2" name="Line 50"/>
          <p:cNvSpPr>
            <a:spLocks noChangeShapeType="1"/>
          </p:cNvSpPr>
          <p:nvPr/>
        </p:nvSpPr>
        <p:spPr bwMode="auto">
          <a:xfrm flipV="1">
            <a:off x="1974776" y="4753744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3" name="Rectangle 51"/>
          <p:cNvSpPr>
            <a:spLocks noChangeArrowheads="1"/>
          </p:cNvSpPr>
          <p:nvPr/>
        </p:nvSpPr>
        <p:spPr bwMode="auto">
          <a:xfrm>
            <a:off x="4610026" y="3305944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5614" name="Line 52"/>
          <p:cNvSpPr>
            <a:spLocks noChangeShapeType="1"/>
          </p:cNvSpPr>
          <p:nvPr/>
        </p:nvSpPr>
        <p:spPr bwMode="auto">
          <a:xfrm flipH="1" flipV="1">
            <a:off x="4946576" y="3610744"/>
            <a:ext cx="1447800" cy="533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5" name="Line 53"/>
          <p:cNvSpPr>
            <a:spLocks noChangeShapeType="1"/>
          </p:cNvSpPr>
          <p:nvPr/>
        </p:nvSpPr>
        <p:spPr bwMode="auto">
          <a:xfrm flipV="1">
            <a:off x="3363839" y="3610744"/>
            <a:ext cx="1277937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6" name="Rectangle 54"/>
          <p:cNvSpPr>
            <a:spLocks noChangeArrowheads="1"/>
          </p:cNvSpPr>
          <p:nvPr/>
        </p:nvSpPr>
        <p:spPr bwMode="auto">
          <a:xfrm>
            <a:off x="6386439" y="3975869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5617" name="Rectangle 55"/>
          <p:cNvSpPr>
            <a:spLocks noChangeArrowheads="1"/>
          </p:cNvSpPr>
          <p:nvPr/>
        </p:nvSpPr>
        <p:spPr bwMode="auto">
          <a:xfrm>
            <a:off x="3727376" y="4509269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5618" name="Rectangle 56"/>
          <p:cNvSpPr>
            <a:spLocks noChangeArrowheads="1"/>
          </p:cNvSpPr>
          <p:nvPr/>
        </p:nvSpPr>
        <p:spPr bwMode="auto">
          <a:xfrm>
            <a:off x="3706739" y="5195069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5619" name="Line 57"/>
          <p:cNvSpPr>
            <a:spLocks noChangeShapeType="1"/>
          </p:cNvSpPr>
          <p:nvPr/>
        </p:nvSpPr>
        <p:spPr bwMode="auto">
          <a:xfrm flipV="1">
            <a:off x="3879776" y="4829944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0" name="Line 58"/>
          <p:cNvSpPr>
            <a:spLocks noChangeShapeType="1"/>
          </p:cNvSpPr>
          <p:nvPr/>
        </p:nvSpPr>
        <p:spPr bwMode="auto">
          <a:xfrm flipH="1" flipV="1">
            <a:off x="4789414" y="3610744"/>
            <a:ext cx="4762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1" name="Rectangle 59"/>
          <p:cNvSpPr>
            <a:spLocks noChangeArrowheads="1"/>
          </p:cNvSpPr>
          <p:nvPr/>
        </p:nvSpPr>
        <p:spPr bwMode="auto">
          <a:xfrm>
            <a:off x="4641776" y="3763144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5622" name="Rectangle 60"/>
          <p:cNvSpPr>
            <a:spLocks noChangeArrowheads="1"/>
          </p:cNvSpPr>
          <p:nvPr/>
        </p:nvSpPr>
        <p:spPr bwMode="auto">
          <a:xfrm>
            <a:off x="1669976" y="5118869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5623" name="Rectangle 61"/>
          <p:cNvSpPr>
            <a:spLocks noChangeArrowheads="1"/>
          </p:cNvSpPr>
          <p:nvPr/>
        </p:nvSpPr>
        <p:spPr bwMode="auto">
          <a:xfrm>
            <a:off x="1669976" y="5804669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5624" name="Line 62"/>
          <p:cNvSpPr>
            <a:spLocks noChangeShapeType="1"/>
          </p:cNvSpPr>
          <p:nvPr/>
        </p:nvSpPr>
        <p:spPr bwMode="auto">
          <a:xfrm flipV="1">
            <a:off x="1843014" y="5439544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5" name="Rectangle 63"/>
          <p:cNvSpPr>
            <a:spLocks noChangeArrowheads="1"/>
          </p:cNvSpPr>
          <p:nvPr/>
        </p:nvSpPr>
        <p:spPr bwMode="auto">
          <a:xfrm>
            <a:off x="5637139" y="4542607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5626" name="Line 64"/>
          <p:cNvSpPr>
            <a:spLocks noChangeShapeType="1"/>
          </p:cNvSpPr>
          <p:nvPr/>
        </p:nvSpPr>
        <p:spPr bwMode="auto">
          <a:xfrm flipH="1" flipV="1">
            <a:off x="6699176" y="4220344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7" name="Line 65"/>
          <p:cNvSpPr>
            <a:spLocks noChangeShapeType="1"/>
          </p:cNvSpPr>
          <p:nvPr/>
        </p:nvSpPr>
        <p:spPr bwMode="auto">
          <a:xfrm flipV="1">
            <a:off x="5976864" y="4220344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8" name="Line 66"/>
          <p:cNvSpPr>
            <a:spLocks noChangeShapeType="1"/>
          </p:cNvSpPr>
          <p:nvPr/>
        </p:nvSpPr>
        <p:spPr bwMode="auto">
          <a:xfrm flipV="1">
            <a:off x="5327576" y="4829944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9" name="Rectangle 67"/>
          <p:cNvSpPr>
            <a:spLocks noChangeArrowheads="1"/>
          </p:cNvSpPr>
          <p:nvPr/>
        </p:nvSpPr>
        <p:spPr bwMode="auto">
          <a:xfrm>
            <a:off x="7080176" y="4585469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5630" name="Rectangle 68"/>
          <p:cNvSpPr>
            <a:spLocks noChangeArrowheads="1"/>
          </p:cNvSpPr>
          <p:nvPr/>
        </p:nvSpPr>
        <p:spPr bwMode="auto">
          <a:xfrm>
            <a:off x="7059539" y="5271269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5631" name="Line 69"/>
          <p:cNvSpPr>
            <a:spLocks noChangeShapeType="1"/>
          </p:cNvSpPr>
          <p:nvPr/>
        </p:nvSpPr>
        <p:spPr bwMode="auto">
          <a:xfrm flipV="1">
            <a:off x="7232576" y="4906144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32" name="Rectangle 70"/>
          <p:cNvSpPr>
            <a:spLocks noChangeArrowheads="1"/>
          </p:cNvSpPr>
          <p:nvPr/>
        </p:nvSpPr>
        <p:spPr bwMode="auto">
          <a:xfrm>
            <a:off x="5022776" y="5195069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5633" name="Rectangle 71"/>
          <p:cNvSpPr>
            <a:spLocks noChangeArrowheads="1"/>
          </p:cNvSpPr>
          <p:nvPr/>
        </p:nvSpPr>
        <p:spPr bwMode="auto">
          <a:xfrm>
            <a:off x="5022776" y="5880869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5634" name="Line 72"/>
          <p:cNvSpPr>
            <a:spLocks noChangeShapeType="1"/>
          </p:cNvSpPr>
          <p:nvPr/>
        </p:nvSpPr>
        <p:spPr bwMode="auto">
          <a:xfrm flipV="1">
            <a:off x="5195814" y="5515744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4870376" y="2924944"/>
            <a:ext cx="990600" cy="533400"/>
            <a:chOff x="3168" y="1920"/>
            <a:chExt cx="624" cy="336"/>
          </a:xfrm>
        </p:grpSpPr>
        <p:sp>
          <p:nvSpPr>
            <p:cNvPr id="25685" name="Rectangle 75"/>
            <p:cNvSpPr>
              <a:spLocks noChangeArrowheads="1"/>
            </p:cNvSpPr>
            <p:nvPr/>
          </p:nvSpPr>
          <p:spPr bwMode="auto">
            <a:xfrm>
              <a:off x="3312" y="1920"/>
              <a:ext cx="4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86" name="Line 77"/>
            <p:cNvSpPr>
              <a:spLocks noChangeShapeType="1"/>
            </p:cNvSpPr>
            <p:nvPr/>
          </p:nvSpPr>
          <p:spPr bwMode="auto">
            <a:xfrm flipH="1">
              <a:off x="3168" y="2064"/>
              <a:ext cx="192" cy="19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1974776" y="3229744"/>
            <a:ext cx="2438400" cy="1066800"/>
            <a:chOff x="1392" y="2016"/>
            <a:chExt cx="1440" cy="672"/>
          </a:xfrm>
        </p:grpSpPr>
        <p:sp>
          <p:nvSpPr>
            <p:cNvPr id="25679" name="Rectangle 79"/>
            <p:cNvSpPr>
              <a:spLocks noChangeArrowheads="1"/>
            </p:cNvSpPr>
            <p:nvPr/>
          </p:nvSpPr>
          <p:spPr bwMode="auto">
            <a:xfrm>
              <a:off x="2400" y="2438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80" name="Rectangle 80"/>
            <p:cNvSpPr>
              <a:spLocks noChangeArrowheads="1"/>
            </p:cNvSpPr>
            <p:nvPr/>
          </p:nvSpPr>
          <p:spPr bwMode="auto">
            <a:xfrm>
              <a:off x="1920" y="201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81" name="Rectangle 81"/>
            <p:cNvSpPr>
              <a:spLocks noChangeArrowheads="1"/>
            </p:cNvSpPr>
            <p:nvPr/>
          </p:nvSpPr>
          <p:spPr bwMode="auto">
            <a:xfrm>
              <a:off x="1392" y="2400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5682" name="Line 82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3" name="Line 83"/>
            <p:cNvSpPr>
              <a:spLocks noChangeShapeType="1"/>
            </p:cNvSpPr>
            <p:nvPr/>
          </p:nvSpPr>
          <p:spPr bwMode="auto">
            <a:xfrm>
              <a:off x="1776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4" name="Line 84"/>
            <p:cNvSpPr>
              <a:spLocks noChangeShapeType="1"/>
            </p:cNvSpPr>
            <p:nvPr/>
          </p:nvSpPr>
          <p:spPr bwMode="auto">
            <a:xfrm>
              <a:off x="2208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1365176" y="4433069"/>
            <a:ext cx="2209800" cy="869950"/>
            <a:chOff x="960" y="2774"/>
            <a:chExt cx="1392" cy="548"/>
          </a:xfrm>
        </p:grpSpPr>
        <p:sp>
          <p:nvSpPr>
            <p:cNvPr id="25673" name="Rectangle 86"/>
            <p:cNvSpPr>
              <a:spLocks noChangeArrowheads="1"/>
            </p:cNvSpPr>
            <p:nvPr/>
          </p:nvSpPr>
          <p:spPr bwMode="auto">
            <a:xfrm>
              <a:off x="960" y="277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5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5674" name="Rectangle 87"/>
            <p:cNvSpPr>
              <a:spLocks noChangeArrowheads="1"/>
            </p:cNvSpPr>
            <p:nvPr/>
          </p:nvSpPr>
          <p:spPr bwMode="auto">
            <a:xfrm>
              <a:off x="1920" y="278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75" name="Rectangle 88"/>
            <p:cNvSpPr>
              <a:spLocks noChangeArrowheads="1"/>
            </p:cNvSpPr>
            <p:nvPr/>
          </p:nvSpPr>
          <p:spPr bwMode="auto">
            <a:xfrm>
              <a:off x="1728" y="3072"/>
              <a:ext cx="4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76" name="Line 89"/>
            <p:cNvSpPr>
              <a:spLocks noChangeShapeType="1"/>
            </p:cNvSpPr>
            <p:nvPr/>
          </p:nvSpPr>
          <p:spPr bwMode="auto">
            <a:xfrm>
              <a:off x="1344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7" name="Line 90"/>
            <p:cNvSpPr>
              <a:spLocks noChangeShapeType="1"/>
            </p:cNvSpPr>
            <p:nvPr/>
          </p:nvSpPr>
          <p:spPr bwMode="auto">
            <a:xfrm>
              <a:off x="1728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8" name="Line 91"/>
            <p:cNvSpPr>
              <a:spLocks noChangeShapeType="1"/>
            </p:cNvSpPr>
            <p:nvPr/>
          </p:nvSpPr>
          <p:spPr bwMode="auto">
            <a:xfrm>
              <a:off x="1728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755576" y="5118869"/>
            <a:ext cx="2286000" cy="701675"/>
            <a:chOff x="576" y="3206"/>
            <a:chExt cx="1440" cy="442"/>
          </a:xfrm>
        </p:grpSpPr>
        <p:sp>
          <p:nvSpPr>
            <p:cNvPr id="25669" name="Rectangle 93"/>
            <p:cNvSpPr>
              <a:spLocks noChangeArrowheads="1"/>
            </p:cNvSpPr>
            <p:nvPr/>
          </p:nvSpPr>
          <p:spPr bwMode="auto">
            <a:xfrm>
              <a:off x="576" y="320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70" name="Rectangle 94"/>
            <p:cNvSpPr>
              <a:spLocks noChangeArrowheads="1"/>
            </p:cNvSpPr>
            <p:nvPr/>
          </p:nvSpPr>
          <p:spPr bwMode="auto">
            <a:xfrm>
              <a:off x="1440" y="339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71" name="Line 95"/>
            <p:cNvSpPr>
              <a:spLocks noChangeShapeType="1"/>
            </p:cNvSpPr>
            <p:nvPr/>
          </p:nvSpPr>
          <p:spPr bwMode="auto">
            <a:xfrm>
              <a:off x="960" y="3312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2" name="Line 96"/>
            <p:cNvSpPr>
              <a:spLocks noChangeShapeType="1"/>
            </p:cNvSpPr>
            <p:nvPr/>
          </p:nvSpPr>
          <p:spPr bwMode="auto">
            <a:xfrm>
              <a:off x="1344" y="3312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879776" y="4204469"/>
            <a:ext cx="1143000" cy="1098550"/>
            <a:chOff x="2544" y="2630"/>
            <a:chExt cx="720" cy="692"/>
          </a:xfrm>
        </p:grpSpPr>
        <p:sp>
          <p:nvSpPr>
            <p:cNvPr id="25665" name="Rectangle 98"/>
            <p:cNvSpPr>
              <a:spLocks noChangeArrowheads="1"/>
            </p:cNvSpPr>
            <p:nvPr/>
          </p:nvSpPr>
          <p:spPr bwMode="auto">
            <a:xfrm>
              <a:off x="2736" y="2630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66" name="Rectangle 99"/>
            <p:cNvSpPr>
              <a:spLocks noChangeArrowheads="1"/>
            </p:cNvSpPr>
            <p:nvPr/>
          </p:nvSpPr>
          <p:spPr bwMode="auto">
            <a:xfrm>
              <a:off x="2544" y="3072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67" name="Line 100"/>
            <p:cNvSpPr>
              <a:spLocks noChangeShapeType="1"/>
            </p:cNvSpPr>
            <p:nvPr/>
          </p:nvSpPr>
          <p:spPr bwMode="auto">
            <a:xfrm flipH="1">
              <a:off x="2640" y="278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8" name="Line 101"/>
            <p:cNvSpPr>
              <a:spLocks noChangeShapeType="1"/>
            </p:cNvSpPr>
            <p:nvPr/>
          </p:nvSpPr>
          <p:spPr bwMode="auto">
            <a:xfrm>
              <a:off x="2640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4032176" y="5439544"/>
            <a:ext cx="2362200" cy="549275"/>
            <a:chOff x="2640" y="3408"/>
            <a:chExt cx="1488" cy="346"/>
          </a:xfrm>
        </p:grpSpPr>
        <p:sp>
          <p:nvSpPr>
            <p:cNvPr id="25661" name="Rectangle 103"/>
            <p:cNvSpPr>
              <a:spLocks noChangeArrowheads="1"/>
            </p:cNvSpPr>
            <p:nvPr/>
          </p:nvSpPr>
          <p:spPr bwMode="auto">
            <a:xfrm>
              <a:off x="2640" y="349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62" name="Rectangle 104"/>
            <p:cNvSpPr>
              <a:spLocks noChangeArrowheads="1"/>
            </p:cNvSpPr>
            <p:nvPr/>
          </p:nvSpPr>
          <p:spPr bwMode="auto">
            <a:xfrm>
              <a:off x="3552" y="3504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63" name="Line 105"/>
            <p:cNvSpPr>
              <a:spLocks noChangeShapeType="1"/>
            </p:cNvSpPr>
            <p:nvPr/>
          </p:nvSpPr>
          <p:spPr bwMode="auto">
            <a:xfrm flipH="1">
              <a:off x="3120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4" name="Line 106"/>
            <p:cNvSpPr>
              <a:spLocks noChangeShapeType="1"/>
            </p:cNvSpPr>
            <p:nvPr/>
          </p:nvSpPr>
          <p:spPr bwMode="auto">
            <a:xfrm>
              <a:off x="3456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565576" y="4509269"/>
            <a:ext cx="2362200" cy="869950"/>
            <a:chOff x="2976" y="2822"/>
            <a:chExt cx="1488" cy="548"/>
          </a:xfrm>
        </p:grpSpPr>
        <p:sp>
          <p:nvSpPr>
            <p:cNvPr id="25655" name="Rectangle 108"/>
            <p:cNvSpPr>
              <a:spLocks noChangeArrowheads="1"/>
            </p:cNvSpPr>
            <p:nvPr/>
          </p:nvSpPr>
          <p:spPr bwMode="auto">
            <a:xfrm>
              <a:off x="2976" y="282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15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l</a:t>
              </a:r>
              <a:endParaRPr lang="en-US" altLang="zh-CN"/>
            </a:p>
          </p:txBody>
        </p:sp>
        <p:sp>
          <p:nvSpPr>
            <p:cNvPr id="25656" name="Rectangle 109"/>
            <p:cNvSpPr>
              <a:spLocks noChangeArrowheads="1"/>
            </p:cNvSpPr>
            <p:nvPr/>
          </p:nvSpPr>
          <p:spPr bwMode="auto">
            <a:xfrm>
              <a:off x="3936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57" name="Rectangle 110"/>
            <p:cNvSpPr>
              <a:spLocks noChangeArrowheads="1"/>
            </p:cNvSpPr>
            <p:nvPr/>
          </p:nvSpPr>
          <p:spPr bwMode="auto">
            <a:xfrm>
              <a:off x="3744" y="3120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58" name="Line 111"/>
            <p:cNvSpPr>
              <a:spLocks noChangeShapeType="1"/>
            </p:cNvSpPr>
            <p:nvPr/>
          </p:nvSpPr>
          <p:spPr bwMode="auto">
            <a:xfrm>
              <a:off x="3456" y="2928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9" name="Line 112"/>
            <p:cNvSpPr>
              <a:spLocks noChangeShapeType="1"/>
            </p:cNvSpPr>
            <p:nvPr/>
          </p:nvSpPr>
          <p:spPr bwMode="auto">
            <a:xfrm>
              <a:off x="3840" y="2928"/>
              <a:ext cx="144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0" name="Line 113"/>
            <p:cNvSpPr>
              <a:spLocks noChangeShapeType="1"/>
            </p:cNvSpPr>
            <p:nvPr/>
          </p:nvSpPr>
          <p:spPr bwMode="auto">
            <a:xfrm>
              <a:off x="3840" y="302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5175176" y="3305944"/>
            <a:ext cx="2819400" cy="1082675"/>
            <a:chOff x="3360" y="2064"/>
            <a:chExt cx="1776" cy="682"/>
          </a:xfrm>
        </p:grpSpPr>
        <p:sp>
          <p:nvSpPr>
            <p:cNvPr id="25649" name="Rectangle 115"/>
            <p:cNvSpPr>
              <a:spLocks noChangeArrowheads="1"/>
            </p:cNvSpPr>
            <p:nvPr/>
          </p:nvSpPr>
          <p:spPr bwMode="auto">
            <a:xfrm>
              <a:off x="3360" y="2496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5650" name="Rectangle 116"/>
            <p:cNvSpPr>
              <a:spLocks noChangeArrowheads="1"/>
            </p:cNvSpPr>
            <p:nvPr/>
          </p:nvSpPr>
          <p:spPr bwMode="auto">
            <a:xfrm>
              <a:off x="3936" y="206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51" name="Rectangle 117"/>
            <p:cNvSpPr>
              <a:spLocks noChangeArrowheads="1"/>
            </p:cNvSpPr>
            <p:nvPr/>
          </p:nvSpPr>
          <p:spPr bwMode="auto">
            <a:xfrm>
              <a:off x="4560" y="2486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52" name="Line 118"/>
            <p:cNvSpPr>
              <a:spLocks noChangeShapeType="1"/>
            </p:cNvSpPr>
            <p:nvPr/>
          </p:nvSpPr>
          <p:spPr bwMode="auto">
            <a:xfrm>
              <a:off x="4224" y="2256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3" name="Line 119"/>
            <p:cNvSpPr>
              <a:spLocks noChangeShapeType="1"/>
            </p:cNvSpPr>
            <p:nvPr/>
          </p:nvSpPr>
          <p:spPr bwMode="auto">
            <a:xfrm>
              <a:off x="3840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4" name="Line 120"/>
            <p:cNvSpPr>
              <a:spLocks noChangeShapeType="1"/>
            </p:cNvSpPr>
            <p:nvPr/>
          </p:nvSpPr>
          <p:spPr bwMode="auto">
            <a:xfrm>
              <a:off x="4368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7384976" y="4525144"/>
            <a:ext cx="1143000" cy="930275"/>
            <a:chOff x="4752" y="2832"/>
            <a:chExt cx="720" cy="586"/>
          </a:xfrm>
        </p:grpSpPr>
        <p:sp>
          <p:nvSpPr>
            <p:cNvPr id="25645" name="Rectangle 122"/>
            <p:cNvSpPr>
              <a:spLocks noChangeArrowheads="1"/>
            </p:cNvSpPr>
            <p:nvPr/>
          </p:nvSpPr>
          <p:spPr bwMode="auto">
            <a:xfrm>
              <a:off x="4944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5646" name="Rectangle 123"/>
            <p:cNvSpPr>
              <a:spLocks noChangeArrowheads="1"/>
            </p:cNvSpPr>
            <p:nvPr/>
          </p:nvSpPr>
          <p:spPr bwMode="auto">
            <a:xfrm>
              <a:off x="4896" y="316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5647" name="Line 124"/>
            <p:cNvSpPr>
              <a:spLocks noChangeShapeType="1"/>
            </p:cNvSpPr>
            <p:nvPr/>
          </p:nvSpPr>
          <p:spPr bwMode="auto">
            <a:xfrm>
              <a:off x="4752" y="2976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8" name="Line 125"/>
            <p:cNvSpPr>
              <a:spLocks noChangeShapeType="1"/>
            </p:cNvSpPr>
            <p:nvPr/>
          </p:nvSpPr>
          <p:spPr bwMode="auto">
            <a:xfrm>
              <a:off x="4752" y="3072"/>
              <a:ext cx="192" cy="19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971005" y="951652"/>
            <a:ext cx="17287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1800" b="1" i="0" dirty="0">
                <a:sym typeface="Symbol" pitchFamily="18" charset="2"/>
              </a:rPr>
              <a:t>产生式</a:t>
            </a:r>
            <a:endParaRPr kumimoji="0" lang="zh-CN" altLang="en-US" sz="18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B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2699792" y="945302"/>
            <a:ext cx="61928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1800" b="1" i="0" dirty="0">
                <a:sym typeface="Symbol" pitchFamily="18" charset="2"/>
              </a:rPr>
              <a:t>语义动作</a:t>
            </a:r>
            <a:endParaRPr kumimoji="0" lang="zh-CN" altLang="en-US" sz="18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+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=1;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:=2</a:t>
            </a:r>
            <a:r>
              <a:rPr lang="en-US" altLang="zh-CN" sz="1800" i="0" baseline="30000" dirty="0">
                <a:solidFill>
                  <a:srgbClr val="333399"/>
                </a:solidFill>
              </a:rPr>
              <a:t>-</a:t>
            </a:r>
            <a:r>
              <a:rPr lang="en-US" altLang="zh-CN" sz="1800" b="1" baseline="30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 baseline="30000" dirty="0">
                <a:solidFill>
                  <a:srgbClr val="333399"/>
                </a:solidFill>
                <a:sym typeface="Symbol" pitchFamily="18" charset="2"/>
              </a:rPr>
              <a:t>2.</a:t>
            </a:r>
            <a:r>
              <a:rPr lang="en-US" altLang="zh-CN" sz="1800" b="1" baseline="30000" dirty="0">
                <a:solidFill>
                  <a:srgbClr val="333399"/>
                </a:solidFill>
              </a:rPr>
              <a:t>l</a:t>
            </a:r>
            <a:r>
              <a:rPr lang="en-US" altLang="zh-CN" sz="1800" i="0" baseline="3000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 dirty="0">
                <a:solidFill>
                  <a:srgbClr val="333399"/>
                </a:solidFill>
              </a:rPr>
              <a:t>:= 2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+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1800" i="0" dirty="0">
                <a:solidFill>
                  <a:srgbClr val="333399"/>
                </a:solidFill>
              </a:rPr>
              <a:t>+1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1;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0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4"/>
          <p:cNvSpPr>
            <a:spLocks noChangeArrowheads="1"/>
          </p:cNvSpPr>
          <p:nvPr/>
        </p:nvSpPr>
        <p:spPr bwMode="auto">
          <a:xfrm>
            <a:off x="1327150" y="190500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latin typeface="Times New Roman" pitchFamily="18" charset="0"/>
              </a:rPr>
              <a:t>步骤三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根据语义动作，建立依赖图中的有向边</a:t>
            </a:r>
          </a:p>
        </p:txBody>
      </p:sp>
      <p:sp>
        <p:nvSpPr>
          <p:cNvPr id="26627" name="AutoShape 1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12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12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Text Box 129"/>
          <p:cNvSpPr txBox="1">
            <a:spLocks noChangeArrowheads="1"/>
          </p:cNvSpPr>
          <p:nvPr/>
        </p:nvSpPr>
        <p:spPr bwMode="auto">
          <a:xfrm>
            <a:off x="762000" y="12192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树遍历的计算方法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6632" name="Rectangle 130"/>
          <p:cNvSpPr>
            <a:spLocks noChangeArrowheads="1"/>
          </p:cNvSpPr>
          <p:nvPr/>
        </p:nvSpPr>
        <p:spPr bwMode="auto">
          <a:xfrm>
            <a:off x="2443163" y="47418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6633" name="Rectangle 131"/>
          <p:cNvSpPr>
            <a:spLocks noChangeArrowheads="1"/>
          </p:cNvSpPr>
          <p:nvPr/>
        </p:nvSpPr>
        <p:spPr bwMode="auto">
          <a:xfrm>
            <a:off x="3162300" y="41560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6634" name="Line 132"/>
          <p:cNvSpPr>
            <a:spLocks noChangeShapeType="1"/>
          </p:cNvSpPr>
          <p:nvPr/>
        </p:nvSpPr>
        <p:spPr bwMode="auto">
          <a:xfrm flipH="1" flipV="1">
            <a:off x="3505200" y="44196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5" name="Line 133"/>
          <p:cNvSpPr>
            <a:spLocks noChangeShapeType="1"/>
          </p:cNvSpPr>
          <p:nvPr/>
        </p:nvSpPr>
        <p:spPr bwMode="auto">
          <a:xfrm flipV="1">
            <a:off x="2819400" y="44196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6" name="Line 134"/>
          <p:cNvSpPr>
            <a:spLocks noChangeShapeType="1"/>
          </p:cNvSpPr>
          <p:nvPr/>
        </p:nvSpPr>
        <p:spPr bwMode="auto">
          <a:xfrm flipV="1">
            <a:off x="2133600" y="50292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7" name="Rectangle 135"/>
          <p:cNvSpPr>
            <a:spLocks noChangeArrowheads="1"/>
          </p:cNvSpPr>
          <p:nvPr/>
        </p:nvSpPr>
        <p:spPr bwMode="auto">
          <a:xfrm>
            <a:off x="4768850" y="3581400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6638" name="Line 136"/>
          <p:cNvSpPr>
            <a:spLocks noChangeShapeType="1"/>
          </p:cNvSpPr>
          <p:nvPr/>
        </p:nvSpPr>
        <p:spPr bwMode="auto">
          <a:xfrm flipH="1" flipV="1">
            <a:off x="5105400" y="3886200"/>
            <a:ext cx="1447800" cy="533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9" name="Line 137"/>
          <p:cNvSpPr>
            <a:spLocks noChangeShapeType="1"/>
          </p:cNvSpPr>
          <p:nvPr/>
        </p:nvSpPr>
        <p:spPr bwMode="auto">
          <a:xfrm flipV="1">
            <a:off x="3522663" y="3886200"/>
            <a:ext cx="1277937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0" name="Rectangle 138"/>
          <p:cNvSpPr>
            <a:spLocks noChangeArrowheads="1"/>
          </p:cNvSpPr>
          <p:nvPr/>
        </p:nvSpPr>
        <p:spPr bwMode="auto">
          <a:xfrm>
            <a:off x="6545263" y="425132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6641" name="Rectangle 139"/>
          <p:cNvSpPr>
            <a:spLocks noChangeArrowheads="1"/>
          </p:cNvSpPr>
          <p:nvPr/>
        </p:nvSpPr>
        <p:spPr bwMode="auto">
          <a:xfrm>
            <a:off x="3886200" y="47847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6642" name="Rectangle 140"/>
          <p:cNvSpPr>
            <a:spLocks noChangeArrowheads="1"/>
          </p:cNvSpPr>
          <p:nvPr/>
        </p:nvSpPr>
        <p:spPr bwMode="auto">
          <a:xfrm>
            <a:off x="3865563" y="54705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6643" name="Line 141"/>
          <p:cNvSpPr>
            <a:spLocks noChangeShapeType="1"/>
          </p:cNvSpPr>
          <p:nvPr/>
        </p:nvSpPr>
        <p:spPr bwMode="auto">
          <a:xfrm flipV="1">
            <a:off x="4038600" y="51054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4" name="Line 142"/>
          <p:cNvSpPr>
            <a:spLocks noChangeShapeType="1"/>
          </p:cNvSpPr>
          <p:nvPr/>
        </p:nvSpPr>
        <p:spPr bwMode="auto">
          <a:xfrm flipH="1" flipV="1">
            <a:off x="4948238" y="3886200"/>
            <a:ext cx="4762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5" name="Rectangle 143"/>
          <p:cNvSpPr>
            <a:spLocks noChangeArrowheads="1"/>
          </p:cNvSpPr>
          <p:nvPr/>
        </p:nvSpPr>
        <p:spPr bwMode="auto">
          <a:xfrm>
            <a:off x="4800600" y="40386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6646" name="Rectangle 144"/>
          <p:cNvSpPr>
            <a:spLocks noChangeArrowheads="1"/>
          </p:cNvSpPr>
          <p:nvPr/>
        </p:nvSpPr>
        <p:spPr bwMode="auto">
          <a:xfrm>
            <a:off x="1828800" y="53943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6647" name="Rectangle 145"/>
          <p:cNvSpPr>
            <a:spLocks noChangeArrowheads="1"/>
          </p:cNvSpPr>
          <p:nvPr/>
        </p:nvSpPr>
        <p:spPr bwMode="auto">
          <a:xfrm>
            <a:off x="1828800" y="6080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6648" name="Line 146"/>
          <p:cNvSpPr>
            <a:spLocks noChangeShapeType="1"/>
          </p:cNvSpPr>
          <p:nvPr/>
        </p:nvSpPr>
        <p:spPr bwMode="auto">
          <a:xfrm flipV="1">
            <a:off x="2001838" y="57150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9" name="Rectangle 147"/>
          <p:cNvSpPr>
            <a:spLocks noChangeArrowheads="1"/>
          </p:cNvSpPr>
          <p:nvPr/>
        </p:nvSpPr>
        <p:spPr bwMode="auto">
          <a:xfrm>
            <a:off x="5795963" y="48180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6650" name="Line 148"/>
          <p:cNvSpPr>
            <a:spLocks noChangeShapeType="1"/>
          </p:cNvSpPr>
          <p:nvPr/>
        </p:nvSpPr>
        <p:spPr bwMode="auto">
          <a:xfrm flipH="1" flipV="1">
            <a:off x="6858000" y="44958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1" name="Line 149"/>
          <p:cNvSpPr>
            <a:spLocks noChangeShapeType="1"/>
          </p:cNvSpPr>
          <p:nvPr/>
        </p:nvSpPr>
        <p:spPr bwMode="auto">
          <a:xfrm flipV="1">
            <a:off x="6135688" y="4495800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2" name="Line 150"/>
          <p:cNvSpPr>
            <a:spLocks noChangeShapeType="1"/>
          </p:cNvSpPr>
          <p:nvPr/>
        </p:nvSpPr>
        <p:spPr bwMode="auto">
          <a:xfrm flipV="1">
            <a:off x="5486400" y="51054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3" name="Rectangle 151"/>
          <p:cNvSpPr>
            <a:spLocks noChangeArrowheads="1"/>
          </p:cNvSpPr>
          <p:nvPr/>
        </p:nvSpPr>
        <p:spPr bwMode="auto">
          <a:xfrm>
            <a:off x="7239000" y="4860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6654" name="Rectangle 152"/>
          <p:cNvSpPr>
            <a:spLocks noChangeArrowheads="1"/>
          </p:cNvSpPr>
          <p:nvPr/>
        </p:nvSpPr>
        <p:spPr bwMode="auto">
          <a:xfrm>
            <a:off x="7218363" y="55467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6655" name="Line 153"/>
          <p:cNvSpPr>
            <a:spLocks noChangeShapeType="1"/>
          </p:cNvSpPr>
          <p:nvPr/>
        </p:nvSpPr>
        <p:spPr bwMode="auto">
          <a:xfrm flipV="1">
            <a:off x="7391400" y="51816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6" name="Rectangle 154"/>
          <p:cNvSpPr>
            <a:spLocks noChangeArrowheads="1"/>
          </p:cNvSpPr>
          <p:nvPr/>
        </p:nvSpPr>
        <p:spPr bwMode="auto">
          <a:xfrm>
            <a:off x="5181600" y="5410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6657" name="Rectangle 155"/>
          <p:cNvSpPr>
            <a:spLocks noChangeArrowheads="1"/>
          </p:cNvSpPr>
          <p:nvPr/>
        </p:nvSpPr>
        <p:spPr bwMode="auto">
          <a:xfrm>
            <a:off x="5181600" y="6156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6658" name="Line 156"/>
          <p:cNvSpPr>
            <a:spLocks noChangeShapeType="1"/>
          </p:cNvSpPr>
          <p:nvPr/>
        </p:nvSpPr>
        <p:spPr bwMode="auto">
          <a:xfrm flipV="1">
            <a:off x="5354638" y="57912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9" name="Rectangle 159"/>
          <p:cNvSpPr>
            <a:spLocks noChangeArrowheads="1"/>
          </p:cNvSpPr>
          <p:nvPr/>
        </p:nvSpPr>
        <p:spPr bwMode="auto">
          <a:xfrm>
            <a:off x="5257800" y="3200400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6660" name="Line 161"/>
          <p:cNvSpPr>
            <a:spLocks noChangeShapeType="1"/>
          </p:cNvSpPr>
          <p:nvPr/>
        </p:nvSpPr>
        <p:spPr bwMode="auto">
          <a:xfrm flipH="1">
            <a:off x="5029200" y="3429000"/>
            <a:ext cx="304800" cy="3048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6661" name="Group 162"/>
          <p:cNvGrpSpPr>
            <a:grpSpLocks/>
          </p:cNvGrpSpPr>
          <p:nvPr/>
        </p:nvGrpSpPr>
        <p:grpSpPr bwMode="auto">
          <a:xfrm>
            <a:off x="2209800" y="3505200"/>
            <a:ext cx="2362200" cy="1066800"/>
            <a:chOff x="1392" y="2016"/>
            <a:chExt cx="1440" cy="672"/>
          </a:xfrm>
        </p:grpSpPr>
        <p:sp>
          <p:nvSpPr>
            <p:cNvPr id="26738" name="Rectangle 163"/>
            <p:cNvSpPr>
              <a:spLocks noChangeArrowheads="1"/>
            </p:cNvSpPr>
            <p:nvPr/>
          </p:nvSpPr>
          <p:spPr bwMode="auto">
            <a:xfrm>
              <a:off x="2400" y="2438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39" name="Rectangle 164"/>
            <p:cNvSpPr>
              <a:spLocks noChangeArrowheads="1"/>
            </p:cNvSpPr>
            <p:nvPr/>
          </p:nvSpPr>
          <p:spPr bwMode="auto">
            <a:xfrm>
              <a:off x="1920" y="201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40" name="Rectangle 165"/>
            <p:cNvSpPr>
              <a:spLocks noChangeArrowheads="1"/>
            </p:cNvSpPr>
            <p:nvPr/>
          </p:nvSpPr>
          <p:spPr bwMode="auto">
            <a:xfrm>
              <a:off x="1392" y="2400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6741" name="Line 166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2" name="Line 167"/>
            <p:cNvSpPr>
              <a:spLocks noChangeShapeType="1"/>
            </p:cNvSpPr>
            <p:nvPr/>
          </p:nvSpPr>
          <p:spPr bwMode="auto">
            <a:xfrm>
              <a:off x="1776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3" name="Line 168"/>
            <p:cNvSpPr>
              <a:spLocks noChangeShapeType="1"/>
            </p:cNvSpPr>
            <p:nvPr/>
          </p:nvSpPr>
          <p:spPr bwMode="auto">
            <a:xfrm>
              <a:off x="2208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2" name="Group 169"/>
          <p:cNvGrpSpPr>
            <a:grpSpLocks/>
          </p:cNvGrpSpPr>
          <p:nvPr/>
        </p:nvGrpSpPr>
        <p:grpSpPr bwMode="auto">
          <a:xfrm>
            <a:off x="1524000" y="4708525"/>
            <a:ext cx="2209800" cy="869950"/>
            <a:chOff x="960" y="2774"/>
            <a:chExt cx="1392" cy="548"/>
          </a:xfrm>
        </p:grpSpPr>
        <p:sp>
          <p:nvSpPr>
            <p:cNvPr id="26732" name="Rectangle 170"/>
            <p:cNvSpPr>
              <a:spLocks noChangeArrowheads="1"/>
            </p:cNvSpPr>
            <p:nvPr/>
          </p:nvSpPr>
          <p:spPr bwMode="auto">
            <a:xfrm>
              <a:off x="960" y="277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5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6733" name="Rectangle 171"/>
            <p:cNvSpPr>
              <a:spLocks noChangeArrowheads="1"/>
            </p:cNvSpPr>
            <p:nvPr/>
          </p:nvSpPr>
          <p:spPr bwMode="auto">
            <a:xfrm>
              <a:off x="1920" y="278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34" name="Rectangle 172"/>
            <p:cNvSpPr>
              <a:spLocks noChangeArrowheads="1"/>
            </p:cNvSpPr>
            <p:nvPr/>
          </p:nvSpPr>
          <p:spPr bwMode="auto">
            <a:xfrm>
              <a:off x="1728" y="3072"/>
              <a:ext cx="4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35" name="Line 173"/>
            <p:cNvSpPr>
              <a:spLocks noChangeShapeType="1"/>
            </p:cNvSpPr>
            <p:nvPr/>
          </p:nvSpPr>
          <p:spPr bwMode="auto">
            <a:xfrm>
              <a:off x="1344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6" name="Line 174"/>
            <p:cNvSpPr>
              <a:spLocks noChangeShapeType="1"/>
            </p:cNvSpPr>
            <p:nvPr/>
          </p:nvSpPr>
          <p:spPr bwMode="auto">
            <a:xfrm>
              <a:off x="1728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7" name="Line 175"/>
            <p:cNvSpPr>
              <a:spLocks noChangeShapeType="1"/>
            </p:cNvSpPr>
            <p:nvPr/>
          </p:nvSpPr>
          <p:spPr bwMode="auto">
            <a:xfrm>
              <a:off x="1728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3" name="Group 176"/>
          <p:cNvGrpSpPr>
            <a:grpSpLocks/>
          </p:cNvGrpSpPr>
          <p:nvPr/>
        </p:nvGrpSpPr>
        <p:grpSpPr bwMode="auto">
          <a:xfrm>
            <a:off x="914400" y="5394325"/>
            <a:ext cx="2286000" cy="701675"/>
            <a:chOff x="576" y="3206"/>
            <a:chExt cx="1440" cy="442"/>
          </a:xfrm>
        </p:grpSpPr>
        <p:sp>
          <p:nvSpPr>
            <p:cNvPr id="26728" name="Rectangle 177"/>
            <p:cNvSpPr>
              <a:spLocks noChangeArrowheads="1"/>
            </p:cNvSpPr>
            <p:nvPr/>
          </p:nvSpPr>
          <p:spPr bwMode="auto">
            <a:xfrm>
              <a:off x="576" y="320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29" name="Rectangle 178"/>
            <p:cNvSpPr>
              <a:spLocks noChangeArrowheads="1"/>
            </p:cNvSpPr>
            <p:nvPr/>
          </p:nvSpPr>
          <p:spPr bwMode="auto">
            <a:xfrm>
              <a:off x="1440" y="339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30" name="Line 179"/>
            <p:cNvSpPr>
              <a:spLocks noChangeShapeType="1"/>
            </p:cNvSpPr>
            <p:nvPr/>
          </p:nvSpPr>
          <p:spPr bwMode="auto">
            <a:xfrm>
              <a:off x="960" y="3312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1" name="Line 180"/>
            <p:cNvSpPr>
              <a:spLocks noChangeShapeType="1"/>
            </p:cNvSpPr>
            <p:nvPr/>
          </p:nvSpPr>
          <p:spPr bwMode="auto">
            <a:xfrm>
              <a:off x="1344" y="3312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4" name="Group 181"/>
          <p:cNvGrpSpPr>
            <a:grpSpLocks/>
          </p:cNvGrpSpPr>
          <p:nvPr/>
        </p:nvGrpSpPr>
        <p:grpSpPr bwMode="auto">
          <a:xfrm>
            <a:off x="4038600" y="4479925"/>
            <a:ext cx="1143000" cy="1098550"/>
            <a:chOff x="2544" y="2630"/>
            <a:chExt cx="720" cy="692"/>
          </a:xfrm>
        </p:grpSpPr>
        <p:sp>
          <p:nvSpPr>
            <p:cNvPr id="26724" name="Rectangle 182"/>
            <p:cNvSpPr>
              <a:spLocks noChangeArrowheads="1"/>
            </p:cNvSpPr>
            <p:nvPr/>
          </p:nvSpPr>
          <p:spPr bwMode="auto">
            <a:xfrm>
              <a:off x="2736" y="2630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25" name="Rectangle 183"/>
            <p:cNvSpPr>
              <a:spLocks noChangeArrowheads="1"/>
            </p:cNvSpPr>
            <p:nvPr/>
          </p:nvSpPr>
          <p:spPr bwMode="auto">
            <a:xfrm>
              <a:off x="2544" y="3072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26" name="Line 184"/>
            <p:cNvSpPr>
              <a:spLocks noChangeShapeType="1"/>
            </p:cNvSpPr>
            <p:nvPr/>
          </p:nvSpPr>
          <p:spPr bwMode="auto">
            <a:xfrm flipH="1">
              <a:off x="2640" y="278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7" name="Line 185"/>
            <p:cNvSpPr>
              <a:spLocks noChangeShapeType="1"/>
            </p:cNvSpPr>
            <p:nvPr/>
          </p:nvSpPr>
          <p:spPr bwMode="auto">
            <a:xfrm>
              <a:off x="2640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5" name="Group 186"/>
          <p:cNvGrpSpPr>
            <a:grpSpLocks/>
          </p:cNvGrpSpPr>
          <p:nvPr/>
        </p:nvGrpSpPr>
        <p:grpSpPr bwMode="auto">
          <a:xfrm>
            <a:off x="4191000" y="5715000"/>
            <a:ext cx="2362200" cy="549275"/>
            <a:chOff x="2640" y="3408"/>
            <a:chExt cx="1488" cy="346"/>
          </a:xfrm>
        </p:grpSpPr>
        <p:sp>
          <p:nvSpPr>
            <p:cNvPr id="26720" name="Rectangle 187"/>
            <p:cNvSpPr>
              <a:spLocks noChangeArrowheads="1"/>
            </p:cNvSpPr>
            <p:nvPr/>
          </p:nvSpPr>
          <p:spPr bwMode="auto">
            <a:xfrm>
              <a:off x="2640" y="349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21" name="Rectangle 188"/>
            <p:cNvSpPr>
              <a:spLocks noChangeArrowheads="1"/>
            </p:cNvSpPr>
            <p:nvPr/>
          </p:nvSpPr>
          <p:spPr bwMode="auto">
            <a:xfrm>
              <a:off x="3552" y="3504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22" name="Line 189"/>
            <p:cNvSpPr>
              <a:spLocks noChangeShapeType="1"/>
            </p:cNvSpPr>
            <p:nvPr/>
          </p:nvSpPr>
          <p:spPr bwMode="auto">
            <a:xfrm flipH="1">
              <a:off x="3120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3" name="Line 190"/>
            <p:cNvSpPr>
              <a:spLocks noChangeShapeType="1"/>
            </p:cNvSpPr>
            <p:nvPr/>
          </p:nvSpPr>
          <p:spPr bwMode="auto">
            <a:xfrm>
              <a:off x="3456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6" name="Group 191"/>
          <p:cNvGrpSpPr>
            <a:grpSpLocks/>
          </p:cNvGrpSpPr>
          <p:nvPr/>
        </p:nvGrpSpPr>
        <p:grpSpPr bwMode="auto">
          <a:xfrm>
            <a:off x="4724400" y="4784725"/>
            <a:ext cx="2362200" cy="869950"/>
            <a:chOff x="2976" y="2822"/>
            <a:chExt cx="1488" cy="548"/>
          </a:xfrm>
        </p:grpSpPr>
        <p:sp>
          <p:nvSpPr>
            <p:cNvPr id="26714" name="Rectangle 192"/>
            <p:cNvSpPr>
              <a:spLocks noChangeArrowheads="1"/>
            </p:cNvSpPr>
            <p:nvPr/>
          </p:nvSpPr>
          <p:spPr bwMode="auto">
            <a:xfrm>
              <a:off x="2976" y="282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15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l</a:t>
              </a:r>
              <a:endParaRPr lang="en-US" altLang="zh-CN"/>
            </a:p>
          </p:txBody>
        </p:sp>
        <p:sp>
          <p:nvSpPr>
            <p:cNvPr id="26715" name="Rectangle 193"/>
            <p:cNvSpPr>
              <a:spLocks noChangeArrowheads="1"/>
            </p:cNvSpPr>
            <p:nvPr/>
          </p:nvSpPr>
          <p:spPr bwMode="auto">
            <a:xfrm>
              <a:off x="3936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16" name="Rectangle 194"/>
            <p:cNvSpPr>
              <a:spLocks noChangeArrowheads="1"/>
            </p:cNvSpPr>
            <p:nvPr/>
          </p:nvSpPr>
          <p:spPr bwMode="auto">
            <a:xfrm>
              <a:off x="3744" y="3120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17" name="Line 195"/>
            <p:cNvSpPr>
              <a:spLocks noChangeShapeType="1"/>
            </p:cNvSpPr>
            <p:nvPr/>
          </p:nvSpPr>
          <p:spPr bwMode="auto">
            <a:xfrm>
              <a:off x="3456" y="2928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8" name="Line 196"/>
            <p:cNvSpPr>
              <a:spLocks noChangeShapeType="1"/>
            </p:cNvSpPr>
            <p:nvPr/>
          </p:nvSpPr>
          <p:spPr bwMode="auto">
            <a:xfrm>
              <a:off x="3840" y="2928"/>
              <a:ext cx="144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9" name="Line 197"/>
            <p:cNvSpPr>
              <a:spLocks noChangeShapeType="1"/>
            </p:cNvSpPr>
            <p:nvPr/>
          </p:nvSpPr>
          <p:spPr bwMode="auto">
            <a:xfrm>
              <a:off x="3840" y="302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7" name="Group 198"/>
          <p:cNvGrpSpPr>
            <a:grpSpLocks/>
          </p:cNvGrpSpPr>
          <p:nvPr/>
        </p:nvGrpSpPr>
        <p:grpSpPr bwMode="auto">
          <a:xfrm>
            <a:off x="5334000" y="3581400"/>
            <a:ext cx="2819400" cy="1082675"/>
            <a:chOff x="3360" y="2064"/>
            <a:chExt cx="1776" cy="682"/>
          </a:xfrm>
        </p:grpSpPr>
        <p:sp>
          <p:nvSpPr>
            <p:cNvPr id="26708" name="Rectangle 199"/>
            <p:cNvSpPr>
              <a:spLocks noChangeArrowheads="1"/>
            </p:cNvSpPr>
            <p:nvPr/>
          </p:nvSpPr>
          <p:spPr bwMode="auto">
            <a:xfrm>
              <a:off x="3360" y="2496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6709" name="Rectangle 200"/>
            <p:cNvSpPr>
              <a:spLocks noChangeArrowheads="1"/>
            </p:cNvSpPr>
            <p:nvPr/>
          </p:nvSpPr>
          <p:spPr bwMode="auto">
            <a:xfrm>
              <a:off x="3936" y="206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10" name="Rectangle 201"/>
            <p:cNvSpPr>
              <a:spLocks noChangeArrowheads="1"/>
            </p:cNvSpPr>
            <p:nvPr/>
          </p:nvSpPr>
          <p:spPr bwMode="auto">
            <a:xfrm>
              <a:off x="4560" y="2486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11" name="Line 202"/>
            <p:cNvSpPr>
              <a:spLocks noChangeShapeType="1"/>
            </p:cNvSpPr>
            <p:nvPr/>
          </p:nvSpPr>
          <p:spPr bwMode="auto">
            <a:xfrm>
              <a:off x="4224" y="2256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2" name="Line 203"/>
            <p:cNvSpPr>
              <a:spLocks noChangeShapeType="1"/>
            </p:cNvSpPr>
            <p:nvPr/>
          </p:nvSpPr>
          <p:spPr bwMode="auto">
            <a:xfrm>
              <a:off x="3840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3" name="Line 204"/>
            <p:cNvSpPr>
              <a:spLocks noChangeShapeType="1"/>
            </p:cNvSpPr>
            <p:nvPr/>
          </p:nvSpPr>
          <p:spPr bwMode="auto">
            <a:xfrm>
              <a:off x="4368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68" name="Group 205"/>
          <p:cNvGrpSpPr>
            <a:grpSpLocks/>
          </p:cNvGrpSpPr>
          <p:nvPr/>
        </p:nvGrpSpPr>
        <p:grpSpPr bwMode="auto">
          <a:xfrm>
            <a:off x="7543800" y="4800600"/>
            <a:ext cx="1143000" cy="930275"/>
            <a:chOff x="4752" y="2832"/>
            <a:chExt cx="720" cy="586"/>
          </a:xfrm>
        </p:grpSpPr>
        <p:sp>
          <p:nvSpPr>
            <p:cNvPr id="26704" name="Rectangle 206"/>
            <p:cNvSpPr>
              <a:spLocks noChangeArrowheads="1"/>
            </p:cNvSpPr>
            <p:nvPr/>
          </p:nvSpPr>
          <p:spPr bwMode="auto">
            <a:xfrm>
              <a:off x="4944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6705" name="Rectangle 207"/>
            <p:cNvSpPr>
              <a:spLocks noChangeArrowheads="1"/>
            </p:cNvSpPr>
            <p:nvPr/>
          </p:nvSpPr>
          <p:spPr bwMode="auto">
            <a:xfrm>
              <a:off x="4896" y="316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6706" name="Line 208"/>
            <p:cNvSpPr>
              <a:spLocks noChangeShapeType="1"/>
            </p:cNvSpPr>
            <p:nvPr/>
          </p:nvSpPr>
          <p:spPr bwMode="auto">
            <a:xfrm>
              <a:off x="4752" y="2976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7" name="Line 209"/>
            <p:cNvSpPr>
              <a:spLocks noChangeShapeType="1"/>
            </p:cNvSpPr>
            <p:nvPr/>
          </p:nvSpPr>
          <p:spPr bwMode="auto">
            <a:xfrm>
              <a:off x="4752" y="3072"/>
              <a:ext cx="192" cy="19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230"/>
          <p:cNvGrpSpPr>
            <a:grpSpLocks/>
          </p:cNvGrpSpPr>
          <p:nvPr/>
        </p:nvGrpSpPr>
        <p:grpSpPr bwMode="auto">
          <a:xfrm>
            <a:off x="4495800" y="3505200"/>
            <a:ext cx="2819400" cy="838200"/>
            <a:chOff x="2832" y="2112"/>
            <a:chExt cx="1776" cy="528"/>
          </a:xfrm>
        </p:grpSpPr>
        <p:sp>
          <p:nvSpPr>
            <p:cNvPr id="26702" name="Line 210"/>
            <p:cNvSpPr>
              <a:spLocks noChangeShapeType="1"/>
            </p:cNvSpPr>
            <p:nvPr/>
          </p:nvSpPr>
          <p:spPr bwMode="auto">
            <a:xfrm flipH="1">
              <a:off x="2832" y="2112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3" name="Line 211"/>
            <p:cNvSpPr>
              <a:spLocks noChangeShapeType="1"/>
            </p:cNvSpPr>
            <p:nvPr/>
          </p:nvSpPr>
          <p:spPr bwMode="auto">
            <a:xfrm>
              <a:off x="3552" y="2112"/>
              <a:ext cx="105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3238" name="Line 214"/>
          <p:cNvSpPr>
            <a:spLocks noChangeShapeType="1"/>
          </p:cNvSpPr>
          <p:nvPr/>
        </p:nvSpPr>
        <p:spPr bwMode="auto">
          <a:xfrm flipH="1">
            <a:off x="6096000" y="3886200"/>
            <a:ext cx="609600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1" name="Group 234"/>
          <p:cNvGrpSpPr>
            <a:grpSpLocks/>
          </p:cNvGrpSpPr>
          <p:nvPr/>
        </p:nvGrpSpPr>
        <p:grpSpPr bwMode="auto">
          <a:xfrm>
            <a:off x="3429000" y="4495800"/>
            <a:ext cx="4495800" cy="914400"/>
            <a:chOff x="2160" y="2832"/>
            <a:chExt cx="2832" cy="576"/>
          </a:xfrm>
        </p:grpSpPr>
        <p:sp>
          <p:nvSpPr>
            <p:cNvPr id="26698" name="Line 216"/>
            <p:cNvSpPr>
              <a:spLocks noChangeShapeType="1"/>
            </p:cNvSpPr>
            <p:nvPr/>
          </p:nvSpPr>
          <p:spPr bwMode="auto">
            <a:xfrm flipH="1">
              <a:off x="2160" y="2832"/>
              <a:ext cx="432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9" name="Line 217"/>
            <p:cNvSpPr>
              <a:spLocks noChangeShapeType="1"/>
            </p:cNvSpPr>
            <p:nvPr/>
          </p:nvSpPr>
          <p:spPr bwMode="auto">
            <a:xfrm>
              <a:off x="2688" y="2832"/>
              <a:ext cx="14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0" name="Line 220"/>
            <p:cNvSpPr>
              <a:spLocks noChangeShapeType="1"/>
            </p:cNvSpPr>
            <p:nvPr/>
          </p:nvSpPr>
          <p:spPr bwMode="auto">
            <a:xfrm flipH="1">
              <a:off x="4272" y="2880"/>
              <a:ext cx="432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1" name="Line 221"/>
            <p:cNvSpPr>
              <a:spLocks noChangeShapeType="1"/>
            </p:cNvSpPr>
            <p:nvPr/>
          </p:nvSpPr>
          <p:spPr bwMode="auto">
            <a:xfrm>
              <a:off x="4848" y="2880"/>
              <a:ext cx="144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235"/>
          <p:cNvGrpSpPr>
            <a:grpSpLocks/>
          </p:cNvGrpSpPr>
          <p:nvPr/>
        </p:nvGrpSpPr>
        <p:grpSpPr bwMode="auto">
          <a:xfrm>
            <a:off x="1981200" y="4419600"/>
            <a:ext cx="3581400" cy="457200"/>
            <a:chOff x="1248" y="2784"/>
            <a:chExt cx="2256" cy="288"/>
          </a:xfrm>
        </p:grpSpPr>
        <p:sp>
          <p:nvSpPr>
            <p:cNvPr id="26696" name="Line 215"/>
            <p:cNvSpPr>
              <a:spLocks noChangeShapeType="1"/>
            </p:cNvSpPr>
            <p:nvPr/>
          </p:nvSpPr>
          <p:spPr bwMode="auto">
            <a:xfrm flipH="1">
              <a:off x="1248" y="2784"/>
              <a:ext cx="288" cy="21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Line 222"/>
            <p:cNvSpPr>
              <a:spLocks noChangeShapeType="1"/>
            </p:cNvSpPr>
            <p:nvPr/>
          </p:nvSpPr>
          <p:spPr bwMode="auto">
            <a:xfrm flipH="1">
              <a:off x="3264" y="2880"/>
              <a:ext cx="24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233"/>
          <p:cNvGrpSpPr>
            <a:grpSpLocks/>
          </p:cNvGrpSpPr>
          <p:nvPr/>
        </p:nvGrpSpPr>
        <p:grpSpPr bwMode="auto">
          <a:xfrm>
            <a:off x="3581400" y="3733800"/>
            <a:ext cx="4800600" cy="1143000"/>
            <a:chOff x="2256" y="2352"/>
            <a:chExt cx="3024" cy="720"/>
          </a:xfrm>
        </p:grpSpPr>
        <p:sp>
          <p:nvSpPr>
            <p:cNvPr id="26692" name="Line 218"/>
            <p:cNvSpPr>
              <a:spLocks noChangeShapeType="1"/>
            </p:cNvSpPr>
            <p:nvPr/>
          </p:nvSpPr>
          <p:spPr bwMode="auto">
            <a:xfrm flipH="1" flipV="1">
              <a:off x="2256" y="2448"/>
              <a:ext cx="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3" name="Line 219"/>
            <p:cNvSpPr>
              <a:spLocks noChangeShapeType="1"/>
            </p:cNvSpPr>
            <p:nvPr/>
          </p:nvSpPr>
          <p:spPr bwMode="auto">
            <a:xfrm flipH="1" flipV="1">
              <a:off x="2352" y="2352"/>
              <a:ext cx="48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4" name="Line 223"/>
            <p:cNvSpPr>
              <a:spLocks noChangeShapeType="1"/>
            </p:cNvSpPr>
            <p:nvPr/>
          </p:nvSpPr>
          <p:spPr bwMode="auto">
            <a:xfrm flipH="1" flipV="1">
              <a:off x="4416" y="2448"/>
              <a:ext cx="864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5" name="Line 224"/>
            <p:cNvSpPr>
              <a:spLocks noChangeShapeType="1"/>
            </p:cNvSpPr>
            <p:nvPr/>
          </p:nvSpPr>
          <p:spPr bwMode="auto">
            <a:xfrm flipV="1">
              <a:off x="4080" y="2448"/>
              <a:ext cx="192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237"/>
          <p:cNvGrpSpPr>
            <a:grpSpLocks/>
          </p:cNvGrpSpPr>
          <p:nvPr/>
        </p:nvGrpSpPr>
        <p:grpSpPr bwMode="auto">
          <a:xfrm>
            <a:off x="2819400" y="5486400"/>
            <a:ext cx="3505200" cy="457200"/>
            <a:chOff x="1776" y="3456"/>
            <a:chExt cx="2208" cy="288"/>
          </a:xfrm>
        </p:grpSpPr>
        <p:sp>
          <p:nvSpPr>
            <p:cNvPr id="26690" name="Line 225"/>
            <p:cNvSpPr>
              <a:spLocks noChangeShapeType="1"/>
            </p:cNvSpPr>
            <p:nvPr/>
          </p:nvSpPr>
          <p:spPr bwMode="auto">
            <a:xfrm flipH="1">
              <a:off x="1776" y="3456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Line 226"/>
            <p:cNvSpPr>
              <a:spLocks noChangeShapeType="1"/>
            </p:cNvSpPr>
            <p:nvPr/>
          </p:nvSpPr>
          <p:spPr bwMode="auto">
            <a:xfrm flipH="1">
              <a:off x="3840" y="3552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3253" name="Rectangle 229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{ N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}</a:t>
            </a:r>
          </a:p>
        </p:txBody>
      </p:sp>
      <p:sp>
        <p:nvSpPr>
          <p:cNvPr id="513255" name="Rectangle 231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{S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:=2</a:t>
            </a:r>
            <a:r>
              <a:rPr lang="en-US" altLang="zh-CN" sz="2000" i="0" baseline="30000">
                <a:solidFill>
                  <a:srgbClr val="333399"/>
                </a:solidFill>
              </a:rPr>
              <a:t>-</a:t>
            </a:r>
            <a:r>
              <a:rPr lang="en-US" altLang="zh-CN" sz="2000" b="1" baseline="30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400" b="1" i="0" baseline="3000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2000" b="1" i="0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="1" baseline="30000">
                <a:solidFill>
                  <a:srgbClr val="333399"/>
                </a:solidFill>
              </a:rPr>
              <a:t>l</a:t>
            </a:r>
            <a:r>
              <a:rPr lang="en-US" altLang="zh-CN" sz="2000" i="0" baseline="3000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13256" name="Rectangle 232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 { 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</a:rPr>
              <a:t>+1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13260" name="Rectangle 236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 { 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}</a:t>
            </a:r>
          </a:p>
        </p:txBody>
      </p:sp>
      <p:sp>
        <p:nvSpPr>
          <p:cNvPr id="513263" name="Rectangle 239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   {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13265" name="Rectangle 241"/>
          <p:cNvSpPr>
            <a:spLocks noChangeArrowheads="1"/>
          </p:cNvSpPr>
          <p:nvPr/>
        </p:nvSpPr>
        <p:spPr bwMode="auto">
          <a:xfrm>
            <a:off x="1676400" y="2574925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 {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2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}</a:t>
            </a:r>
          </a:p>
        </p:txBody>
      </p:sp>
      <p:sp>
        <p:nvSpPr>
          <p:cNvPr id="513266" name="Rectangle 242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  { 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13267" name="Rectangle 243"/>
          <p:cNvSpPr>
            <a:spLocks noChangeArrowheads="1"/>
          </p:cNvSpPr>
          <p:nvPr/>
        </p:nvSpPr>
        <p:spPr bwMode="auto">
          <a:xfrm>
            <a:off x="1676400" y="25749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B  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</a:rPr>
              <a:t>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rgbClr val="333399"/>
                </a:solidFill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15" name="Group 246"/>
          <p:cNvGrpSpPr>
            <a:grpSpLocks/>
          </p:cNvGrpSpPr>
          <p:nvPr/>
        </p:nvGrpSpPr>
        <p:grpSpPr bwMode="auto">
          <a:xfrm>
            <a:off x="1295400" y="5029200"/>
            <a:ext cx="5334000" cy="990600"/>
            <a:chOff x="816" y="3168"/>
            <a:chExt cx="3360" cy="624"/>
          </a:xfrm>
        </p:grpSpPr>
        <p:sp>
          <p:nvSpPr>
            <p:cNvPr id="26688" name="Line 244"/>
            <p:cNvSpPr>
              <a:spLocks noChangeShapeType="1"/>
            </p:cNvSpPr>
            <p:nvPr/>
          </p:nvSpPr>
          <p:spPr bwMode="auto">
            <a:xfrm flipV="1">
              <a:off x="3120" y="3216"/>
              <a:ext cx="105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9" name="Line 245"/>
            <p:cNvSpPr>
              <a:spLocks noChangeShapeType="1"/>
            </p:cNvSpPr>
            <p:nvPr/>
          </p:nvSpPr>
          <p:spPr bwMode="auto">
            <a:xfrm flipV="1">
              <a:off x="816" y="3168"/>
              <a:ext cx="1248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84" name="Rectangle 248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grpSp>
        <p:nvGrpSpPr>
          <p:cNvPr id="16" name="Group 261"/>
          <p:cNvGrpSpPr>
            <a:grpSpLocks/>
          </p:cNvGrpSpPr>
          <p:nvPr/>
        </p:nvGrpSpPr>
        <p:grpSpPr bwMode="auto">
          <a:xfrm>
            <a:off x="1524000" y="5105400"/>
            <a:ext cx="6858000" cy="838200"/>
            <a:chOff x="960" y="3216"/>
            <a:chExt cx="4320" cy="528"/>
          </a:xfrm>
        </p:grpSpPr>
        <p:sp>
          <p:nvSpPr>
            <p:cNvPr id="26686" name="Line 227"/>
            <p:cNvSpPr>
              <a:spLocks noChangeShapeType="1"/>
            </p:cNvSpPr>
            <p:nvPr/>
          </p:nvSpPr>
          <p:spPr bwMode="auto">
            <a:xfrm flipH="1" flipV="1">
              <a:off x="960" y="3600"/>
              <a:ext cx="528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7" name="Line 228"/>
            <p:cNvSpPr>
              <a:spLocks noChangeShapeType="1"/>
            </p:cNvSpPr>
            <p:nvPr/>
          </p:nvSpPr>
          <p:spPr bwMode="auto">
            <a:xfrm flipV="1">
              <a:off x="5232" y="3216"/>
              <a:ext cx="4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38" grpId="0" animBg="1"/>
      <p:bldP spid="513253" grpId="0" autoUpdateAnimBg="0"/>
      <p:bldP spid="513255" grpId="0" autoUpdateAnimBg="0"/>
      <p:bldP spid="513256" grpId="0" autoUpdateAnimBg="0"/>
      <p:bldP spid="513260" grpId="0" autoUpdateAnimBg="0"/>
      <p:bldP spid="513263" grpId="0" autoUpdateAnimBg="0"/>
      <p:bldP spid="513265" grpId="0" autoUpdateAnimBg="0"/>
      <p:bldP spid="513266" grpId="0" autoUpdateAnimBg="0"/>
      <p:bldP spid="51326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"/>
          <p:cNvSpPr>
            <a:spLocks noChangeArrowheads="1"/>
          </p:cNvSpPr>
          <p:nvPr/>
        </p:nvSpPr>
        <p:spPr bwMode="auto">
          <a:xfrm>
            <a:off x="1327150" y="1676400"/>
            <a:ext cx="72009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latin typeface="Times New Roman" pitchFamily="18" charset="0"/>
              </a:rPr>
              <a:t>步骤四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容易看出，该依赖图是无圈的，因此存在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拓扑排序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.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依任何一个拓扑排序，都能够顺利完成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属性值的计算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.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如下是一种可能的计算次序：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 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3,5,2,6,10,8,9,7,11,4,15,12,13,16,20,18,21,19,17,14,1  </a:t>
            </a:r>
          </a:p>
        </p:txBody>
      </p:sp>
      <p:sp>
        <p:nvSpPr>
          <p:cNvPr id="27651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Text Box 25"/>
          <p:cNvSpPr txBox="1">
            <a:spLocks noChangeArrowheads="1"/>
          </p:cNvSpPr>
          <p:nvPr/>
        </p:nvSpPr>
        <p:spPr bwMode="auto">
          <a:xfrm>
            <a:off x="762000" y="10668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树遍历的计算方法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7656" name="Rectangle 246"/>
          <p:cNvSpPr>
            <a:spLocks noChangeArrowheads="1"/>
          </p:cNvSpPr>
          <p:nvPr/>
        </p:nvSpPr>
        <p:spPr bwMode="auto">
          <a:xfrm>
            <a:off x="2443163" y="48180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7657" name="Rectangle 247"/>
          <p:cNvSpPr>
            <a:spLocks noChangeArrowheads="1"/>
          </p:cNvSpPr>
          <p:nvPr/>
        </p:nvSpPr>
        <p:spPr bwMode="auto">
          <a:xfrm>
            <a:off x="3162300" y="42322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7658" name="Line 248"/>
          <p:cNvSpPr>
            <a:spLocks noChangeShapeType="1"/>
          </p:cNvSpPr>
          <p:nvPr/>
        </p:nvSpPr>
        <p:spPr bwMode="auto">
          <a:xfrm flipH="1" flipV="1">
            <a:off x="3505200" y="44958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49"/>
          <p:cNvSpPr>
            <a:spLocks noChangeShapeType="1"/>
          </p:cNvSpPr>
          <p:nvPr/>
        </p:nvSpPr>
        <p:spPr bwMode="auto">
          <a:xfrm flipV="1">
            <a:off x="2819400" y="44958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50"/>
          <p:cNvSpPr>
            <a:spLocks noChangeShapeType="1"/>
          </p:cNvSpPr>
          <p:nvPr/>
        </p:nvSpPr>
        <p:spPr bwMode="auto">
          <a:xfrm flipV="1">
            <a:off x="2133600" y="51054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Rectangle 251"/>
          <p:cNvSpPr>
            <a:spLocks noChangeArrowheads="1"/>
          </p:cNvSpPr>
          <p:nvPr/>
        </p:nvSpPr>
        <p:spPr bwMode="auto">
          <a:xfrm>
            <a:off x="4768850" y="3657600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7662" name="Line 252"/>
          <p:cNvSpPr>
            <a:spLocks noChangeShapeType="1"/>
          </p:cNvSpPr>
          <p:nvPr/>
        </p:nvSpPr>
        <p:spPr bwMode="auto">
          <a:xfrm flipH="1" flipV="1">
            <a:off x="5105400" y="3962400"/>
            <a:ext cx="1447800" cy="533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3" name="Line 253"/>
          <p:cNvSpPr>
            <a:spLocks noChangeShapeType="1"/>
          </p:cNvSpPr>
          <p:nvPr/>
        </p:nvSpPr>
        <p:spPr bwMode="auto">
          <a:xfrm flipV="1">
            <a:off x="3522663" y="3962400"/>
            <a:ext cx="1277937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4" name="Rectangle 254"/>
          <p:cNvSpPr>
            <a:spLocks noChangeArrowheads="1"/>
          </p:cNvSpPr>
          <p:nvPr/>
        </p:nvSpPr>
        <p:spPr bwMode="auto">
          <a:xfrm>
            <a:off x="6545263" y="432752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7665" name="Rectangle 255"/>
          <p:cNvSpPr>
            <a:spLocks noChangeArrowheads="1"/>
          </p:cNvSpPr>
          <p:nvPr/>
        </p:nvSpPr>
        <p:spPr bwMode="auto">
          <a:xfrm>
            <a:off x="3886200" y="4860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7666" name="Rectangle 256"/>
          <p:cNvSpPr>
            <a:spLocks noChangeArrowheads="1"/>
          </p:cNvSpPr>
          <p:nvPr/>
        </p:nvSpPr>
        <p:spPr bwMode="auto">
          <a:xfrm>
            <a:off x="3865563" y="55467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7667" name="Line 257"/>
          <p:cNvSpPr>
            <a:spLocks noChangeShapeType="1"/>
          </p:cNvSpPr>
          <p:nvPr/>
        </p:nvSpPr>
        <p:spPr bwMode="auto">
          <a:xfrm flipV="1">
            <a:off x="4038600" y="51816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8" name="Line 258"/>
          <p:cNvSpPr>
            <a:spLocks noChangeShapeType="1"/>
          </p:cNvSpPr>
          <p:nvPr/>
        </p:nvSpPr>
        <p:spPr bwMode="auto">
          <a:xfrm flipH="1" flipV="1">
            <a:off x="4948238" y="3962400"/>
            <a:ext cx="4762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9" name="Rectangle 259"/>
          <p:cNvSpPr>
            <a:spLocks noChangeArrowheads="1"/>
          </p:cNvSpPr>
          <p:nvPr/>
        </p:nvSpPr>
        <p:spPr bwMode="auto">
          <a:xfrm>
            <a:off x="4800600" y="41148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7670" name="Rectangle 260"/>
          <p:cNvSpPr>
            <a:spLocks noChangeArrowheads="1"/>
          </p:cNvSpPr>
          <p:nvPr/>
        </p:nvSpPr>
        <p:spPr bwMode="auto">
          <a:xfrm>
            <a:off x="1828800" y="54705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7671" name="Rectangle 261"/>
          <p:cNvSpPr>
            <a:spLocks noChangeArrowheads="1"/>
          </p:cNvSpPr>
          <p:nvPr/>
        </p:nvSpPr>
        <p:spPr bwMode="auto">
          <a:xfrm>
            <a:off x="1828800" y="6156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7672" name="Line 262"/>
          <p:cNvSpPr>
            <a:spLocks noChangeShapeType="1"/>
          </p:cNvSpPr>
          <p:nvPr/>
        </p:nvSpPr>
        <p:spPr bwMode="auto">
          <a:xfrm flipV="1">
            <a:off x="2001838" y="57912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3" name="Rectangle 263"/>
          <p:cNvSpPr>
            <a:spLocks noChangeArrowheads="1"/>
          </p:cNvSpPr>
          <p:nvPr/>
        </p:nvSpPr>
        <p:spPr bwMode="auto">
          <a:xfrm>
            <a:off x="5795963" y="48942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7674" name="Line 264"/>
          <p:cNvSpPr>
            <a:spLocks noChangeShapeType="1"/>
          </p:cNvSpPr>
          <p:nvPr/>
        </p:nvSpPr>
        <p:spPr bwMode="auto">
          <a:xfrm flipH="1" flipV="1">
            <a:off x="6858000" y="4572000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5" name="Line 265"/>
          <p:cNvSpPr>
            <a:spLocks noChangeShapeType="1"/>
          </p:cNvSpPr>
          <p:nvPr/>
        </p:nvSpPr>
        <p:spPr bwMode="auto">
          <a:xfrm flipV="1">
            <a:off x="6135688" y="4572000"/>
            <a:ext cx="417512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6" name="Line 266"/>
          <p:cNvSpPr>
            <a:spLocks noChangeShapeType="1"/>
          </p:cNvSpPr>
          <p:nvPr/>
        </p:nvSpPr>
        <p:spPr bwMode="auto">
          <a:xfrm flipV="1">
            <a:off x="5486400" y="51816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7" name="Rectangle 267"/>
          <p:cNvSpPr>
            <a:spLocks noChangeArrowheads="1"/>
          </p:cNvSpPr>
          <p:nvPr/>
        </p:nvSpPr>
        <p:spPr bwMode="auto">
          <a:xfrm>
            <a:off x="7239000" y="4937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7678" name="Rectangle 268"/>
          <p:cNvSpPr>
            <a:spLocks noChangeArrowheads="1"/>
          </p:cNvSpPr>
          <p:nvPr/>
        </p:nvSpPr>
        <p:spPr bwMode="auto">
          <a:xfrm>
            <a:off x="7218363" y="5622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7679" name="Line 269"/>
          <p:cNvSpPr>
            <a:spLocks noChangeShapeType="1"/>
          </p:cNvSpPr>
          <p:nvPr/>
        </p:nvSpPr>
        <p:spPr bwMode="auto">
          <a:xfrm flipV="1">
            <a:off x="7391400" y="52578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80" name="Rectangle 270"/>
          <p:cNvSpPr>
            <a:spLocks noChangeArrowheads="1"/>
          </p:cNvSpPr>
          <p:nvPr/>
        </p:nvSpPr>
        <p:spPr bwMode="auto">
          <a:xfrm>
            <a:off x="5181600" y="55467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7681" name="Rectangle 271"/>
          <p:cNvSpPr>
            <a:spLocks noChangeArrowheads="1"/>
          </p:cNvSpPr>
          <p:nvPr/>
        </p:nvSpPr>
        <p:spPr bwMode="auto">
          <a:xfrm>
            <a:off x="5181600" y="62325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7682" name="Line 272"/>
          <p:cNvSpPr>
            <a:spLocks noChangeShapeType="1"/>
          </p:cNvSpPr>
          <p:nvPr/>
        </p:nvSpPr>
        <p:spPr bwMode="auto">
          <a:xfrm flipV="1">
            <a:off x="5354638" y="5867400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83" name="Rectangle 273"/>
          <p:cNvSpPr>
            <a:spLocks noChangeArrowheads="1"/>
          </p:cNvSpPr>
          <p:nvPr/>
        </p:nvSpPr>
        <p:spPr bwMode="auto">
          <a:xfrm>
            <a:off x="5257800" y="3276600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7684" name="Line 274"/>
          <p:cNvSpPr>
            <a:spLocks noChangeShapeType="1"/>
          </p:cNvSpPr>
          <p:nvPr/>
        </p:nvSpPr>
        <p:spPr bwMode="auto">
          <a:xfrm flipH="1">
            <a:off x="5029200" y="3505200"/>
            <a:ext cx="304800" cy="3048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685" name="Group 275"/>
          <p:cNvGrpSpPr>
            <a:grpSpLocks/>
          </p:cNvGrpSpPr>
          <p:nvPr/>
        </p:nvGrpSpPr>
        <p:grpSpPr bwMode="auto">
          <a:xfrm>
            <a:off x="2209800" y="3581400"/>
            <a:ext cx="2362200" cy="1066800"/>
            <a:chOff x="1392" y="2016"/>
            <a:chExt cx="1440" cy="672"/>
          </a:xfrm>
        </p:grpSpPr>
        <p:sp>
          <p:nvSpPr>
            <p:cNvPr id="27756" name="Rectangle 276"/>
            <p:cNvSpPr>
              <a:spLocks noChangeArrowheads="1"/>
            </p:cNvSpPr>
            <p:nvPr/>
          </p:nvSpPr>
          <p:spPr bwMode="auto">
            <a:xfrm>
              <a:off x="2400" y="2438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57" name="Rectangle 277"/>
            <p:cNvSpPr>
              <a:spLocks noChangeArrowheads="1"/>
            </p:cNvSpPr>
            <p:nvPr/>
          </p:nvSpPr>
          <p:spPr bwMode="auto">
            <a:xfrm>
              <a:off x="1920" y="201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58" name="Rectangle 278"/>
            <p:cNvSpPr>
              <a:spLocks noChangeArrowheads="1"/>
            </p:cNvSpPr>
            <p:nvPr/>
          </p:nvSpPr>
          <p:spPr bwMode="auto">
            <a:xfrm>
              <a:off x="1392" y="2400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7759" name="Line 279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60" name="Line 280"/>
            <p:cNvSpPr>
              <a:spLocks noChangeShapeType="1"/>
            </p:cNvSpPr>
            <p:nvPr/>
          </p:nvSpPr>
          <p:spPr bwMode="auto">
            <a:xfrm>
              <a:off x="1776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61" name="Line 281"/>
            <p:cNvSpPr>
              <a:spLocks noChangeShapeType="1"/>
            </p:cNvSpPr>
            <p:nvPr/>
          </p:nvSpPr>
          <p:spPr bwMode="auto">
            <a:xfrm>
              <a:off x="2208" y="2544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86" name="Group 282"/>
          <p:cNvGrpSpPr>
            <a:grpSpLocks/>
          </p:cNvGrpSpPr>
          <p:nvPr/>
        </p:nvGrpSpPr>
        <p:grpSpPr bwMode="auto">
          <a:xfrm>
            <a:off x="1524000" y="4784725"/>
            <a:ext cx="2209800" cy="869950"/>
            <a:chOff x="960" y="2774"/>
            <a:chExt cx="1392" cy="548"/>
          </a:xfrm>
        </p:grpSpPr>
        <p:sp>
          <p:nvSpPr>
            <p:cNvPr id="27750" name="Rectangle 283"/>
            <p:cNvSpPr>
              <a:spLocks noChangeArrowheads="1"/>
            </p:cNvSpPr>
            <p:nvPr/>
          </p:nvSpPr>
          <p:spPr bwMode="auto">
            <a:xfrm>
              <a:off x="960" y="277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5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7751" name="Rectangle 284"/>
            <p:cNvSpPr>
              <a:spLocks noChangeArrowheads="1"/>
            </p:cNvSpPr>
            <p:nvPr/>
          </p:nvSpPr>
          <p:spPr bwMode="auto">
            <a:xfrm>
              <a:off x="1920" y="2784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52" name="Rectangle 285"/>
            <p:cNvSpPr>
              <a:spLocks noChangeArrowheads="1"/>
            </p:cNvSpPr>
            <p:nvPr/>
          </p:nvSpPr>
          <p:spPr bwMode="auto">
            <a:xfrm>
              <a:off x="1728" y="3072"/>
              <a:ext cx="4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53" name="Line 286"/>
            <p:cNvSpPr>
              <a:spLocks noChangeShapeType="1"/>
            </p:cNvSpPr>
            <p:nvPr/>
          </p:nvSpPr>
          <p:spPr bwMode="auto">
            <a:xfrm>
              <a:off x="1344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4" name="Line 287"/>
            <p:cNvSpPr>
              <a:spLocks noChangeShapeType="1"/>
            </p:cNvSpPr>
            <p:nvPr/>
          </p:nvSpPr>
          <p:spPr bwMode="auto">
            <a:xfrm>
              <a:off x="1728" y="288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5" name="Line 288"/>
            <p:cNvSpPr>
              <a:spLocks noChangeShapeType="1"/>
            </p:cNvSpPr>
            <p:nvPr/>
          </p:nvSpPr>
          <p:spPr bwMode="auto">
            <a:xfrm>
              <a:off x="1728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87" name="Group 289"/>
          <p:cNvGrpSpPr>
            <a:grpSpLocks/>
          </p:cNvGrpSpPr>
          <p:nvPr/>
        </p:nvGrpSpPr>
        <p:grpSpPr bwMode="auto">
          <a:xfrm>
            <a:off x="914400" y="5470525"/>
            <a:ext cx="2286000" cy="701675"/>
            <a:chOff x="576" y="3206"/>
            <a:chExt cx="1440" cy="442"/>
          </a:xfrm>
        </p:grpSpPr>
        <p:sp>
          <p:nvSpPr>
            <p:cNvPr id="27746" name="Rectangle 290"/>
            <p:cNvSpPr>
              <a:spLocks noChangeArrowheads="1"/>
            </p:cNvSpPr>
            <p:nvPr/>
          </p:nvSpPr>
          <p:spPr bwMode="auto">
            <a:xfrm>
              <a:off x="576" y="3206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47" name="Rectangle 291"/>
            <p:cNvSpPr>
              <a:spLocks noChangeArrowheads="1"/>
            </p:cNvSpPr>
            <p:nvPr/>
          </p:nvSpPr>
          <p:spPr bwMode="auto">
            <a:xfrm>
              <a:off x="1440" y="339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48" name="Line 292"/>
            <p:cNvSpPr>
              <a:spLocks noChangeShapeType="1"/>
            </p:cNvSpPr>
            <p:nvPr/>
          </p:nvSpPr>
          <p:spPr bwMode="auto">
            <a:xfrm>
              <a:off x="960" y="3312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49" name="Line 293"/>
            <p:cNvSpPr>
              <a:spLocks noChangeShapeType="1"/>
            </p:cNvSpPr>
            <p:nvPr/>
          </p:nvSpPr>
          <p:spPr bwMode="auto">
            <a:xfrm>
              <a:off x="1344" y="3312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88" name="Group 294"/>
          <p:cNvGrpSpPr>
            <a:grpSpLocks/>
          </p:cNvGrpSpPr>
          <p:nvPr/>
        </p:nvGrpSpPr>
        <p:grpSpPr bwMode="auto">
          <a:xfrm>
            <a:off x="4038600" y="4556125"/>
            <a:ext cx="1143000" cy="1098550"/>
            <a:chOff x="2544" y="2630"/>
            <a:chExt cx="720" cy="692"/>
          </a:xfrm>
        </p:grpSpPr>
        <p:sp>
          <p:nvSpPr>
            <p:cNvPr id="27742" name="Rectangle 295"/>
            <p:cNvSpPr>
              <a:spLocks noChangeArrowheads="1"/>
            </p:cNvSpPr>
            <p:nvPr/>
          </p:nvSpPr>
          <p:spPr bwMode="auto">
            <a:xfrm>
              <a:off x="2736" y="2630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43" name="Rectangle 296"/>
            <p:cNvSpPr>
              <a:spLocks noChangeArrowheads="1"/>
            </p:cNvSpPr>
            <p:nvPr/>
          </p:nvSpPr>
          <p:spPr bwMode="auto">
            <a:xfrm>
              <a:off x="2544" y="3072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44" name="Line 297"/>
            <p:cNvSpPr>
              <a:spLocks noChangeShapeType="1"/>
            </p:cNvSpPr>
            <p:nvPr/>
          </p:nvSpPr>
          <p:spPr bwMode="auto">
            <a:xfrm flipH="1">
              <a:off x="2640" y="278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45" name="Line 298"/>
            <p:cNvSpPr>
              <a:spLocks noChangeShapeType="1"/>
            </p:cNvSpPr>
            <p:nvPr/>
          </p:nvSpPr>
          <p:spPr bwMode="auto">
            <a:xfrm>
              <a:off x="2640" y="2976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89" name="Group 299"/>
          <p:cNvGrpSpPr>
            <a:grpSpLocks/>
          </p:cNvGrpSpPr>
          <p:nvPr/>
        </p:nvGrpSpPr>
        <p:grpSpPr bwMode="auto">
          <a:xfrm>
            <a:off x="4191000" y="5791200"/>
            <a:ext cx="2362200" cy="549275"/>
            <a:chOff x="2640" y="3408"/>
            <a:chExt cx="1488" cy="346"/>
          </a:xfrm>
        </p:grpSpPr>
        <p:sp>
          <p:nvSpPr>
            <p:cNvPr id="27738" name="Rectangle 300"/>
            <p:cNvSpPr>
              <a:spLocks noChangeArrowheads="1"/>
            </p:cNvSpPr>
            <p:nvPr/>
          </p:nvSpPr>
          <p:spPr bwMode="auto">
            <a:xfrm>
              <a:off x="2640" y="349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18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39" name="Rectangle 301"/>
            <p:cNvSpPr>
              <a:spLocks noChangeArrowheads="1"/>
            </p:cNvSpPr>
            <p:nvPr/>
          </p:nvSpPr>
          <p:spPr bwMode="auto">
            <a:xfrm>
              <a:off x="3552" y="3504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19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40" name="Line 302"/>
            <p:cNvSpPr>
              <a:spLocks noChangeShapeType="1"/>
            </p:cNvSpPr>
            <p:nvPr/>
          </p:nvSpPr>
          <p:spPr bwMode="auto">
            <a:xfrm flipH="1">
              <a:off x="3120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41" name="Line 303"/>
            <p:cNvSpPr>
              <a:spLocks noChangeShapeType="1"/>
            </p:cNvSpPr>
            <p:nvPr/>
          </p:nvSpPr>
          <p:spPr bwMode="auto">
            <a:xfrm>
              <a:off x="3456" y="3408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0" name="Group 304"/>
          <p:cNvGrpSpPr>
            <a:grpSpLocks/>
          </p:cNvGrpSpPr>
          <p:nvPr/>
        </p:nvGrpSpPr>
        <p:grpSpPr bwMode="auto">
          <a:xfrm>
            <a:off x="4724400" y="4860925"/>
            <a:ext cx="2362200" cy="869950"/>
            <a:chOff x="2976" y="2822"/>
            <a:chExt cx="1488" cy="548"/>
          </a:xfrm>
        </p:grpSpPr>
        <p:sp>
          <p:nvSpPr>
            <p:cNvPr id="27732" name="Rectangle 305"/>
            <p:cNvSpPr>
              <a:spLocks noChangeArrowheads="1"/>
            </p:cNvSpPr>
            <p:nvPr/>
          </p:nvSpPr>
          <p:spPr bwMode="auto">
            <a:xfrm>
              <a:off x="2976" y="282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15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l</a:t>
              </a:r>
              <a:endParaRPr lang="en-US" altLang="zh-CN"/>
            </a:p>
          </p:txBody>
        </p:sp>
        <p:sp>
          <p:nvSpPr>
            <p:cNvPr id="27733" name="Rectangle 306"/>
            <p:cNvSpPr>
              <a:spLocks noChangeArrowheads="1"/>
            </p:cNvSpPr>
            <p:nvPr/>
          </p:nvSpPr>
          <p:spPr bwMode="auto">
            <a:xfrm>
              <a:off x="3936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16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34" name="Rectangle 307"/>
            <p:cNvSpPr>
              <a:spLocks noChangeArrowheads="1"/>
            </p:cNvSpPr>
            <p:nvPr/>
          </p:nvSpPr>
          <p:spPr bwMode="auto">
            <a:xfrm>
              <a:off x="3744" y="3120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17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35" name="Line 308"/>
            <p:cNvSpPr>
              <a:spLocks noChangeShapeType="1"/>
            </p:cNvSpPr>
            <p:nvPr/>
          </p:nvSpPr>
          <p:spPr bwMode="auto">
            <a:xfrm>
              <a:off x="3456" y="2928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6" name="Line 309"/>
            <p:cNvSpPr>
              <a:spLocks noChangeShapeType="1"/>
            </p:cNvSpPr>
            <p:nvPr/>
          </p:nvSpPr>
          <p:spPr bwMode="auto">
            <a:xfrm>
              <a:off x="3840" y="2928"/>
              <a:ext cx="144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7" name="Line 310"/>
            <p:cNvSpPr>
              <a:spLocks noChangeShapeType="1"/>
            </p:cNvSpPr>
            <p:nvPr/>
          </p:nvSpPr>
          <p:spPr bwMode="auto">
            <a:xfrm>
              <a:off x="3840" y="3024"/>
              <a:ext cx="144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1" name="Group 311"/>
          <p:cNvGrpSpPr>
            <a:grpSpLocks/>
          </p:cNvGrpSpPr>
          <p:nvPr/>
        </p:nvGrpSpPr>
        <p:grpSpPr bwMode="auto">
          <a:xfrm>
            <a:off x="5334000" y="3657600"/>
            <a:ext cx="2819400" cy="1082675"/>
            <a:chOff x="3360" y="2064"/>
            <a:chExt cx="1776" cy="682"/>
          </a:xfrm>
        </p:grpSpPr>
        <p:sp>
          <p:nvSpPr>
            <p:cNvPr id="27726" name="Rectangle 312"/>
            <p:cNvSpPr>
              <a:spLocks noChangeArrowheads="1"/>
            </p:cNvSpPr>
            <p:nvPr/>
          </p:nvSpPr>
          <p:spPr bwMode="auto">
            <a:xfrm>
              <a:off x="3360" y="2496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12</a:t>
              </a:r>
              <a:r>
                <a:rPr kumimoji="0" lang="zh-CN" altLang="en-US" sz="2000"/>
                <a:t>：</a:t>
              </a:r>
              <a:r>
                <a:rPr kumimoji="0" lang="en-US" altLang="zh-CN" sz="2000"/>
                <a:t>l</a:t>
              </a:r>
              <a:endParaRPr lang="en-US" altLang="zh-CN"/>
            </a:p>
          </p:txBody>
        </p:sp>
        <p:sp>
          <p:nvSpPr>
            <p:cNvPr id="27727" name="Rectangle 313"/>
            <p:cNvSpPr>
              <a:spLocks noChangeArrowheads="1"/>
            </p:cNvSpPr>
            <p:nvPr/>
          </p:nvSpPr>
          <p:spPr bwMode="auto">
            <a:xfrm>
              <a:off x="3936" y="2064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13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28" name="Rectangle 314"/>
            <p:cNvSpPr>
              <a:spLocks noChangeArrowheads="1"/>
            </p:cNvSpPr>
            <p:nvPr/>
          </p:nvSpPr>
          <p:spPr bwMode="auto">
            <a:xfrm>
              <a:off x="4560" y="2486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14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29" name="Line 315"/>
            <p:cNvSpPr>
              <a:spLocks noChangeShapeType="1"/>
            </p:cNvSpPr>
            <p:nvPr/>
          </p:nvSpPr>
          <p:spPr bwMode="auto">
            <a:xfrm>
              <a:off x="4224" y="2256"/>
              <a:ext cx="0" cy="24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0" name="Line 316"/>
            <p:cNvSpPr>
              <a:spLocks noChangeShapeType="1"/>
            </p:cNvSpPr>
            <p:nvPr/>
          </p:nvSpPr>
          <p:spPr bwMode="auto">
            <a:xfrm>
              <a:off x="3840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1" name="Line 317"/>
            <p:cNvSpPr>
              <a:spLocks noChangeShapeType="1"/>
            </p:cNvSpPr>
            <p:nvPr/>
          </p:nvSpPr>
          <p:spPr bwMode="auto">
            <a:xfrm>
              <a:off x="4368" y="2640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2" name="Group 318"/>
          <p:cNvGrpSpPr>
            <a:grpSpLocks/>
          </p:cNvGrpSpPr>
          <p:nvPr/>
        </p:nvGrpSpPr>
        <p:grpSpPr bwMode="auto">
          <a:xfrm>
            <a:off x="7543800" y="4876800"/>
            <a:ext cx="1143000" cy="930275"/>
            <a:chOff x="4752" y="2832"/>
            <a:chExt cx="720" cy="586"/>
          </a:xfrm>
        </p:grpSpPr>
        <p:sp>
          <p:nvSpPr>
            <p:cNvPr id="27722" name="Rectangle 319"/>
            <p:cNvSpPr>
              <a:spLocks noChangeArrowheads="1"/>
            </p:cNvSpPr>
            <p:nvPr/>
          </p:nvSpPr>
          <p:spPr bwMode="auto">
            <a:xfrm>
              <a:off x="4944" y="2832"/>
              <a:ext cx="5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20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f</a:t>
              </a:r>
              <a:endParaRPr lang="en-US" altLang="zh-CN"/>
            </a:p>
          </p:txBody>
        </p:sp>
        <p:sp>
          <p:nvSpPr>
            <p:cNvPr id="27723" name="Rectangle 320"/>
            <p:cNvSpPr>
              <a:spLocks noChangeArrowheads="1"/>
            </p:cNvSpPr>
            <p:nvPr/>
          </p:nvSpPr>
          <p:spPr bwMode="auto">
            <a:xfrm>
              <a:off x="4896" y="3168"/>
              <a:ext cx="5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000"/>
                <a:t>21</a:t>
              </a:r>
              <a:r>
                <a:rPr kumimoji="0" lang="zh-CN" altLang="en-US" sz="2000"/>
                <a:t>：</a:t>
              </a:r>
              <a:r>
                <a:rPr lang="en-US" altLang="zh-CN" sz="2000"/>
                <a:t>v</a:t>
              </a:r>
              <a:endParaRPr lang="en-US" altLang="zh-CN"/>
            </a:p>
          </p:txBody>
        </p:sp>
        <p:sp>
          <p:nvSpPr>
            <p:cNvPr id="27724" name="Line 321"/>
            <p:cNvSpPr>
              <a:spLocks noChangeShapeType="1"/>
            </p:cNvSpPr>
            <p:nvPr/>
          </p:nvSpPr>
          <p:spPr bwMode="auto">
            <a:xfrm>
              <a:off x="4752" y="2976"/>
              <a:ext cx="240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25" name="Line 322"/>
            <p:cNvSpPr>
              <a:spLocks noChangeShapeType="1"/>
            </p:cNvSpPr>
            <p:nvPr/>
          </p:nvSpPr>
          <p:spPr bwMode="auto">
            <a:xfrm>
              <a:off x="4752" y="3072"/>
              <a:ext cx="192" cy="19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3" name="Group 323"/>
          <p:cNvGrpSpPr>
            <a:grpSpLocks/>
          </p:cNvGrpSpPr>
          <p:nvPr/>
        </p:nvGrpSpPr>
        <p:grpSpPr bwMode="auto">
          <a:xfrm>
            <a:off x="4495800" y="3581400"/>
            <a:ext cx="2819400" cy="838200"/>
            <a:chOff x="2832" y="2112"/>
            <a:chExt cx="1776" cy="528"/>
          </a:xfrm>
        </p:grpSpPr>
        <p:sp>
          <p:nvSpPr>
            <p:cNvPr id="27720" name="Line 324"/>
            <p:cNvSpPr>
              <a:spLocks noChangeShapeType="1"/>
            </p:cNvSpPr>
            <p:nvPr/>
          </p:nvSpPr>
          <p:spPr bwMode="auto">
            <a:xfrm flipH="1">
              <a:off x="2832" y="2112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21" name="Line 325"/>
            <p:cNvSpPr>
              <a:spLocks noChangeShapeType="1"/>
            </p:cNvSpPr>
            <p:nvPr/>
          </p:nvSpPr>
          <p:spPr bwMode="auto">
            <a:xfrm>
              <a:off x="3552" y="2112"/>
              <a:ext cx="105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94" name="Line 326"/>
          <p:cNvSpPr>
            <a:spLocks noChangeShapeType="1"/>
          </p:cNvSpPr>
          <p:nvPr/>
        </p:nvSpPr>
        <p:spPr bwMode="auto">
          <a:xfrm flipH="1">
            <a:off x="6096000" y="3962400"/>
            <a:ext cx="609600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695" name="Group 327"/>
          <p:cNvGrpSpPr>
            <a:grpSpLocks/>
          </p:cNvGrpSpPr>
          <p:nvPr/>
        </p:nvGrpSpPr>
        <p:grpSpPr bwMode="auto">
          <a:xfrm>
            <a:off x="3429000" y="4572000"/>
            <a:ext cx="4495800" cy="914400"/>
            <a:chOff x="2160" y="2832"/>
            <a:chExt cx="2832" cy="576"/>
          </a:xfrm>
        </p:grpSpPr>
        <p:sp>
          <p:nvSpPr>
            <p:cNvPr id="27716" name="Line 328"/>
            <p:cNvSpPr>
              <a:spLocks noChangeShapeType="1"/>
            </p:cNvSpPr>
            <p:nvPr/>
          </p:nvSpPr>
          <p:spPr bwMode="auto">
            <a:xfrm flipH="1">
              <a:off x="2160" y="2832"/>
              <a:ext cx="432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7" name="Line 329"/>
            <p:cNvSpPr>
              <a:spLocks noChangeShapeType="1"/>
            </p:cNvSpPr>
            <p:nvPr/>
          </p:nvSpPr>
          <p:spPr bwMode="auto">
            <a:xfrm>
              <a:off x="2688" y="2832"/>
              <a:ext cx="14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8" name="Line 330"/>
            <p:cNvSpPr>
              <a:spLocks noChangeShapeType="1"/>
            </p:cNvSpPr>
            <p:nvPr/>
          </p:nvSpPr>
          <p:spPr bwMode="auto">
            <a:xfrm flipH="1">
              <a:off x="4272" y="2880"/>
              <a:ext cx="432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9" name="Line 331"/>
            <p:cNvSpPr>
              <a:spLocks noChangeShapeType="1"/>
            </p:cNvSpPr>
            <p:nvPr/>
          </p:nvSpPr>
          <p:spPr bwMode="auto">
            <a:xfrm>
              <a:off x="4848" y="2880"/>
              <a:ext cx="144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6" name="Group 332"/>
          <p:cNvGrpSpPr>
            <a:grpSpLocks/>
          </p:cNvGrpSpPr>
          <p:nvPr/>
        </p:nvGrpSpPr>
        <p:grpSpPr bwMode="auto">
          <a:xfrm>
            <a:off x="1981200" y="4495800"/>
            <a:ext cx="3581400" cy="457200"/>
            <a:chOff x="1248" y="2784"/>
            <a:chExt cx="2256" cy="288"/>
          </a:xfrm>
        </p:grpSpPr>
        <p:sp>
          <p:nvSpPr>
            <p:cNvPr id="27714" name="Line 333"/>
            <p:cNvSpPr>
              <a:spLocks noChangeShapeType="1"/>
            </p:cNvSpPr>
            <p:nvPr/>
          </p:nvSpPr>
          <p:spPr bwMode="auto">
            <a:xfrm flipH="1">
              <a:off x="1248" y="2784"/>
              <a:ext cx="288" cy="21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5" name="Line 334"/>
            <p:cNvSpPr>
              <a:spLocks noChangeShapeType="1"/>
            </p:cNvSpPr>
            <p:nvPr/>
          </p:nvSpPr>
          <p:spPr bwMode="auto">
            <a:xfrm flipH="1">
              <a:off x="3264" y="2880"/>
              <a:ext cx="24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7" name="Group 335"/>
          <p:cNvGrpSpPr>
            <a:grpSpLocks/>
          </p:cNvGrpSpPr>
          <p:nvPr/>
        </p:nvGrpSpPr>
        <p:grpSpPr bwMode="auto">
          <a:xfrm>
            <a:off x="3581400" y="3810000"/>
            <a:ext cx="4800600" cy="1143000"/>
            <a:chOff x="2256" y="2352"/>
            <a:chExt cx="3024" cy="720"/>
          </a:xfrm>
        </p:grpSpPr>
        <p:sp>
          <p:nvSpPr>
            <p:cNvPr id="27710" name="Line 336"/>
            <p:cNvSpPr>
              <a:spLocks noChangeShapeType="1"/>
            </p:cNvSpPr>
            <p:nvPr/>
          </p:nvSpPr>
          <p:spPr bwMode="auto">
            <a:xfrm flipH="1" flipV="1">
              <a:off x="2256" y="2448"/>
              <a:ext cx="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1" name="Line 337"/>
            <p:cNvSpPr>
              <a:spLocks noChangeShapeType="1"/>
            </p:cNvSpPr>
            <p:nvPr/>
          </p:nvSpPr>
          <p:spPr bwMode="auto">
            <a:xfrm flipH="1" flipV="1">
              <a:off x="2352" y="2352"/>
              <a:ext cx="48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2" name="Line 338"/>
            <p:cNvSpPr>
              <a:spLocks noChangeShapeType="1"/>
            </p:cNvSpPr>
            <p:nvPr/>
          </p:nvSpPr>
          <p:spPr bwMode="auto">
            <a:xfrm flipH="1" flipV="1">
              <a:off x="4416" y="2448"/>
              <a:ext cx="864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3" name="Line 339"/>
            <p:cNvSpPr>
              <a:spLocks noChangeShapeType="1"/>
            </p:cNvSpPr>
            <p:nvPr/>
          </p:nvSpPr>
          <p:spPr bwMode="auto">
            <a:xfrm flipV="1">
              <a:off x="4080" y="2448"/>
              <a:ext cx="192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8" name="Group 340"/>
          <p:cNvGrpSpPr>
            <a:grpSpLocks/>
          </p:cNvGrpSpPr>
          <p:nvPr/>
        </p:nvGrpSpPr>
        <p:grpSpPr bwMode="auto">
          <a:xfrm>
            <a:off x="2819400" y="5562600"/>
            <a:ext cx="3505200" cy="457200"/>
            <a:chOff x="1776" y="3456"/>
            <a:chExt cx="2208" cy="288"/>
          </a:xfrm>
        </p:grpSpPr>
        <p:sp>
          <p:nvSpPr>
            <p:cNvPr id="27708" name="Line 341"/>
            <p:cNvSpPr>
              <a:spLocks noChangeShapeType="1"/>
            </p:cNvSpPr>
            <p:nvPr/>
          </p:nvSpPr>
          <p:spPr bwMode="auto">
            <a:xfrm flipH="1">
              <a:off x="1776" y="3456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9" name="Line 342"/>
            <p:cNvSpPr>
              <a:spLocks noChangeShapeType="1"/>
            </p:cNvSpPr>
            <p:nvPr/>
          </p:nvSpPr>
          <p:spPr bwMode="auto">
            <a:xfrm flipH="1">
              <a:off x="3840" y="3552"/>
              <a:ext cx="144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99" name="Group 343"/>
          <p:cNvGrpSpPr>
            <a:grpSpLocks/>
          </p:cNvGrpSpPr>
          <p:nvPr/>
        </p:nvGrpSpPr>
        <p:grpSpPr bwMode="auto">
          <a:xfrm>
            <a:off x="1524000" y="5181600"/>
            <a:ext cx="6858000" cy="838200"/>
            <a:chOff x="960" y="3216"/>
            <a:chExt cx="4320" cy="528"/>
          </a:xfrm>
        </p:grpSpPr>
        <p:sp>
          <p:nvSpPr>
            <p:cNvPr id="27706" name="Line 344"/>
            <p:cNvSpPr>
              <a:spLocks noChangeShapeType="1"/>
            </p:cNvSpPr>
            <p:nvPr/>
          </p:nvSpPr>
          <p:spPr bwMode="auto">
            <a:xfrm flipH="1" flipV="1">
              <a:off x="960" y="3600"/>
              <a:ext cx="528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7" name="Line 345"/>
            <p:cNvSpPr>
              <a:spLocks noChangeShapeType="1"/>
            </p:cNvSpPr>
            <p:nvPr/>
          </p:nvSpPr>
          <p:spPr bwMode="auto">
            <a:xfrm flipV="1">
              <a:off x="5232" y="3216"/>
              <a:ext cx="4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700" name="Group 346"/>
          <p:cNvGrpSpPr>
            <a:grpSpLocks/>
          </p:cNvGrpSpPr>
          <p:nvPr/>
        </p:nvGrpSpPr>
        <p:grpSpPr bwMode="auto">
          <a:xfrm>
            <a:off x="1295400" y="5105400"/>
            <a:ext cx="5334000" cy="990600"/>
            <a:chOff x="816" y="3168"/>
            <a:chExt cx="3360" cy="624"/>
          </a:xfrm>
        </p:grpSpPr>
        <p:sp>
          <p:nvSpPr>
            <p:cNvPr id="27704" name="Line 347"/>
            <p:cNvSpPr>
              <a:spLocks noChangeShapeType="1"/>
            </p:cNvSpPr>
            <p:nvPr/>
          </p:nvSpPr>
          <p:spPr bwMode="auto">
            <a:xfrm flipV="1">
              <a:off x="3120" y="3216"/>
              <a:ext cx="105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5" name="Line 348"/>
            <p:cNvSpPr>
              <a:spLocks noChangeShapeType="1"/>
            </p:cNvSpPr>
            <p:nvPr/>
          </p:nvSpPr>
          <p:spPr bwMode="auto">
            <a:xfrm flipV="1">
              <a:off x="816" y="3168"/>
              <a:ext cx="1248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arrow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701" name="Rectangle 349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sp>
        <p:nvSpPr>
          <p:cNvPr id="27702" name="Line 351"/>
          <p:cNvSpPr>
            <a:spLocks noChangeShapeType="1"/>
          </p:cNvSpPr>
          <p:nvPr/>
        </p:nvSpPr>
        <p:spPr bwMode="auto">
          <a:xfrm flipH="1" flipV="1">
            <a:off x="1524000" y="5791200"/>
            <a:ext cx="838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03" name="Line 352"/>
          <p:cNvSpPr>
            <a:spLocks noChangeShapeType="1"/>
          </p:cNvSpPr>
          <p:nvPr/>
        </p:nvSpPr>
        <p:spPr bwMode="auto">
          <a:xfrm flipV="1">
            <a:off x="8305800" y="5181600"/>
            <a:ext cx="762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ChangeArrowheads="1"/>
          </p:cNvSpPr>
          <p:nvPr/>
        </p:nvSpPr>
        <p:spPr bwMode="auto">
          <a:xfrm>
            <a:off x="1327150" y="1881510"/>
            <a:ext cx="7200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>
                <a:latin typeface="楷体_GB2312" pitchFamily="49" charset="-122"/>
              </a:rPr>
              <a:t> </a:t>
            </a:r>
            <a:r>
              <a:rPr lang="zh-CN" altLang="en-US" b="1" i="0" dirty="0">
                <a:latin typeface="Times New Roman" pitchFamily="18" charset="0"/>
              </a:rPr>
              <a:t>步骤五 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依计算次序，根据语义动作求出各结点对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  应的属性值</a:t>
            </a:r>
            <a:r>
              <a:rPr lang="en-US" altLang="zh-CN" b="1" i="0" dirty="0">
                <a:solidFill>
                  <a:srgbClr val="333399"/>
                </a:solidFill>
                <a:latin typeface="Times New Roman" pitchFamily="18" charset="0"/>
              </a:rPr>
              <a:t>.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对如下结点次序进行计算：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   </a:t>
            </a:r>
            <a:r>
              <a:rPr lang="en-US" altLang="zh-CN" b="1" i="0" dirty="0">
                <a:solidFill>
                  <a:srgbClr val="333399"/>
                </a:solidFill>
                <a:latin typeface="Times New Roman" pitchFamily="18" charset="0"/>
              </a:rPr>
              <a:t>3,5,2,6,10,8,9,7,11,4,15,12,13,16,20,18,21,19,17,14,1  </a:t>
            </a:r>
          </a:p>
        </p:txBody>
      </p:sp>
      <p:sp>
        <p:nvSpPr>
          <p:cNvPr id="2867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Rectangle 123"/>
          <p:cNvSpPr>
            <a:spLocks noChangeArrowheads="1"/>
          </p:cNvSpPr>
          <p:nvPr/>
        </p:nvSpPr>
        <p:spPr bwMode="auto">
          <a:xfrm>
            <a:off x="2443163" y="45894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8681" name="Rectangle 124"/>
          <p:cNvSpPr>
            <a:spLocks noChangeArrowheads="1"/>
          </p:cNvSpPr>
          <p:nvPr/>
        </p:nvSpPr>
        <p:spPr bwMode="auto">
          <a:xfrm>
            <a:off x="3162300" y="40036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8682" name="Line 125"/>
          <p:cNvSpPr>
            <a:spLocks noChangeShapeType="1"/>
          </p:cNvSpPr>
          <p:nvPr/>
        </p:nvSpPr>
        <p:spPr bwMode="auto">
          <a:xfrm flipH="1" flipV="1">
            <a:off x="3505200" y="4267200"/>
            <a:ext cx="457200" cy="449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3" name="Line 126"/>
          <p:cNvSpPr>
            <a:spLocks noChangeShapeType="1"/>
          </p:cNvSpPr>
          <p:nvPr/>
        </p:nvSpPr>
        <p:spPr bwMode="auto">
          <a:xfrm flipV="1">
            <a:off x="2819400" y="42672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4" name="Line 127"/>
          <p:cNvSpPr>
            <a:spLocks noChangeShapeType="1"/>
          </p:cNvSpPr>
          <p:nvPr/>
        </p:nvSpPr>
        <p:spPr bwMode="auto">
          <a:xfrm flipV="1">
            <a:off x="2133600" y="48768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5" name="Rectangle 128"/>
          <p:cNvSpPr>
            <a:spLocks noChangeArrowheads="1"/>
          </p:cNvSpPr>
          <p:nvPr/>
        </p:nvSpPr>
        <p:spPr bwMode="auto">
          <a:xfrm>
            <a:off x="4768850" y="3429000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8686" name="Line 129"/>
          <p:cNvSpPr>
            <a:spLocks noChangeShapeType="1"/>
          </p:cNvSpPr>
          <p:nvPr/>
        </p:nvSpPr>
        <p:spPr bwMode="auto">
          <a:xfrm flipH="1" flipV="1">
            <a:off x="5105400" y="3733800"/>
            <a:ext cx="1447800" cy="5238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7" name="Line 130"/>
          <p:cNvSpPr>
            <a:spLocks noChangeShapeType="1"/>
          </p:cNvSpPr>
          <p:nvPr/>
        </p:nvSpPr>
        <p:spPr bwMode="auto">
          <a:xfrm flipV="1">
            <a:off x="3522663" y="3733800"/>
            <a:ext cx="1277937" cy="4079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8" name="Rectangle 131"/>
          <p:cNvSpPr>
            <a:spLocks noChangeArrowheads="1"/>
          </p:cNvSpPr>
          <p:nvPr/>
        </p:nvSpPr>
        <p:spPr bwMode="auto">
          <a:xfrm>
            <a:off x="6545263" y="409892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8689" name="Rectangle 132"/>
          <p:cNvSpPr>
            <a:spLocks noChangeArrowheads="1"/>
          </p:cNvSpPr>
          <p:nvPr/>
        </p:nvSpPr>
        <p:spPr bwMode="auto">
          <a:xfrm>
            <a:off x="3886200" y="46323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8690" name="Rectangle 133"/>
          <p:cNvSpPr>
            <a:spLocks noChangeArrowheads="1"/>
          </p:cNvSpPr>
          <p:nvPr/>
        </p:nvSpPr>
        <p:spPr bwMode="auto">
          <a:xfrm>
            <a:off x="3865563" y="53181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8691" name="Line 134"/>
          <p:cNvSpPr>
            <a:spLocks noChangeShapeType="1"/>
          </p:cNvSpPr>
          <p:nvPr/>
        </p:nvSpPr>
        <p:spPr bwMode="auto">
          <a:xfrm flipV="1">
            <a:off x="4038600" y="4953000"/>
            <a:ext cx="1588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2" name="Line 135"/>
          <p:cNvSpPr>
            <a:spLocks noChangeShapeType="1"/>
          </p:cNvSpPr>
          <p:nvPr/>
        </p:nvSpPr>
        <p:spPr bwMode="auto">
          <a:xfrm flipH="1" flipV="1">
            <a:off x="4948238" y="3733800"/>
            <a:ext cx="4762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3" name="Rectangle 136"/>
          <p:cNvSpPr>
            <a:spLocks noChangeArrowheads="1"/>
          </p:cNvSpPr>
          <p:nvPr/>
        </p:nvSpPr>
        <p:spPr bwMode="auto">
          <a:xfrm>
            <a:off x="4800600" y="38862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8694" name="Rectangle 137"/>
          <p:cNvSpPr>
            <a:spLocks noChangeArrowheads="1"/>
          </p:cNvSpPr>
          <p:nvPr/>
        </p:nvSpPr>
        <p:spPr bwMode="auto">
          <a:xfrm>
            <a:off x="1828800" y="5241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8695" name="Rectangle 138"/>
          <p:cNvSpPr>
            <a:spLocks noChangeArrowheads="1"/>
          </p:cNvSpPr>
          <p:nvPr/>
        </p:nvSpPr>
        <p:spPr bwMode="auto">
          <a:xfrm>
            <a:off x="1828800" y="5927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8696" name="Line 139"/>
          <p:cNvSpPr>
            <a:spLocks noChangeShapeType="1"/>
          </p:cNvSpPr>
          <p:nvPr/>
        </p:nvSpPr>
        <p:spPr bwMode="auto">
          <a:xfrm flipV="1">
            <a:off x="2001838" y="5562600"/>
            <a:ext cx="1587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7" name="Rectangle 140"/>
          <p:cNvSpPr>
            <a:spLocks noChangeArrowheads="1"/>
          </p:cNvSpPr>
          <p:nvPr/>
        </p:nvSpPr>
        <p:spPr bwMode="auto">
          <a:xfrm>
            <a:off x="5795963" y="46656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8698" name="Line 141"/>
          <p:cNvSpPr>
            <a:spLocks noChangeShapeType="1"/>
          </p:cNvSpPr>
          <p:nvPr/>
        </p:nvSpPr>
        <p:spPr bwMode="auto">
          <a:xfrm flipH="1" flipV="1">
            <a:off x="6858000" y="4343400"/>
            <a:ext cx="457200" cy="449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9" name="Line 142"/>
          <p:cNvSpPr>
            <a:spLocks noChangeShapeType="1"/>
          </p:cNvSpPr>
          <p:nvPr/>
        </p:nvSpPr>
        <p:spPr bwMode="auto">
          <a:xfrm flipV="1">
            <a:off x="6135688" y="4343400"/>
            <a:ext cx="417512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0" name="Line 143"/>
          <p:cNvSpPr>
            <a:spLocks noChangeShapeType="1"/>
          </p:cNvSpPr>
          <p:nvPr/>
        </p:nvSpPr>
        <p:spPr bwMode="auto">
          <a:xfrm flipV="1">
            <a:off x="5486400" y="49530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1" name="Rectangle 144"/>
          <p:cNvSpPr>
            <a:spLocks noChangeArrowheads="1"/>
          </p:cNvSpPr>
          <p:nvPr/>
        </p:nvSpPr>
        <p:spPr bwMode="auto">
          <a:xfrm>
            <a:off x="7239000" y="47085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8702" name="Rectangle 145"/>
          <p:cNvSpPr>
            <a:spLocks noChangeArrowheads="1"/>
          </p:cNvSpPr>
          <p:nvPr/>
        </p:nvSpPr>
        <p:spPr bwMode="auto">
          <a:xfrm>
            <a:off x="7218363" y="53943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8703" name="Line 146"/>
          <p:cNvSpPr>
            <a:spLocks noChangeShapeType="1"/>
          </p:cNvSpPr>
          <p:nvPr/>
        </p:nvSpPr>
        <p:spPr bwMode="auto">
          <a:xfrm flipV="1">
            <a:off x="7391400" y="5029200"/>
            <a:ext cx="1588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4" name="Rectangle 147"/>
          <p:cNvSpPr>
            <a:spLocks noChangeArrowheads="1"/>
          </p:cNvSpPr>
          <p:nvPr/>
        </p:nvSpPr>
        <p:spPr bwMode="auto">
          <a:xfrm>
            <a:off x="5181600" y="5318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8705" name="Rectangle 148"/>
          <p:cNvSpPr>
            <a:spLocks noChangeArrowheads="1"/>
          </p:cNvSpPr>
          <p:nvPr/>
        </p:nvSpPr>
        <p:spPr bwMode="auto">
          <a:xfrm>
            <a:off x="5181600" y="6003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8706" name="Line 149"/>
          <p:cNvSpPr>
            <a:spLocks noChangeShapeType="1"/>
          </p:cNvSpPr>
          <p:nvPr/>
        </p:nvSpPr>
        <p:spPr bwMode="auto">
          <a:xfrm flipV="1">
            <a:off x="5354638" y="5638800"/>
            <a:ext cx="1587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7" name="Rectangle 151"/>
          <p:cNvSpPr>
            <a:spLocks noChangeArrowheads="1"/>
          </p:cNvSpPr>
          <p:nvPr/>
        </p:nvSpPr>
        <p:spPr bwMode="auto">
          <a:xfrm>
            <a:off x="5257800" y="3048000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08" name="Line 152"/>
          <p:cNvSpPr>
            <a:spLocks noChangeShapeType="1"/>
          </p:cNvSpPr>
          <p:nvPr/>
        </p:nvSpPr>
        <p:spPr bwMode="auto">
          <a:xfrm flipH="1">
            <a:off x="5029200" y="3271838"/>
            <a:ext cx="304800" cy="30003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9" name="Rectangle 154"/>
          <p:cNvSpPr>
            <a:spLocks noChangeArrowheads="1"/>
          </p:cNvSpPr>
          <p:nvPr/>
        </p:nvSpPr>
        <p:spPr bwMode="auto">
          <a:xfrm>
            <a:off x="3810000" y="4011613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4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10" name="Rectangle 155"/>
          <p:cNvSpPr>
            <a:spLocks noChangeArrowheads="1"/>
          </p:cNvSpPr>
          <p:nvPr/>
        </p:nvSpPr>
        <p:spPr bwMode="auto">
          <a:xfrm>
            <a:off x="3048000" y="33528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3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11" name="Rectangle 156"/>
          <p:cNvSpPr>
            <a:spLocks noChangeArrowheads="1"/>
          </p:cNvSpPr>
          <p:nvPr/>
        </p:nvSpPr>
        <p:spPr bwMode="auto">
          <a:xfrm>
            <a:off x="2209800" y="3952875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2</a:t>
            </a:r>
            <a:r>
              <a:rPr kumimoji="0" lang="zh-CN" altLang="en-US" sz="2000"/>
              <a:t>：</a:t>
            </a:r>
            <a:r>
              <a:rPr kumimoji="0" lang="en-US" altLang="zh-CN" sz="2000"/>
              <a:t>l</a:t>
            </a:r>
            <a:endParaRPr lang="en-US" altLang="zh-CN"/>
          </a:p>
        </p:txBody>
      </p:sp>
      <p:sp>
        <p:nvSpPr>
          <p:cNvPr id="28712" name="Line 157"/>
          <p:cNvSpPr>
            <a:spLocks noChangeShapeType="1"/>
          </p:cNvSpPr>
          <p:nvPr/>
        </p:nvSpPr>
        <p:spPr bwMode="auto">
          <a:xfrm>
            <a:off x="3352800" y="3652838"/>
            <a:ext cx="0" cy="37465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13" name="Line 158"/>
          <p:cNvSpPr>
            <a:spLocks noChangeShapeType="1"/>
          </p:cNvSpPr>
          <p:nvPr/>
        </p:nvSpPr>
        <p:spPr bwMode="auto">
          <a:xfrm>
            <a:off x="2819400" y="4176713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14" name="Line 159"/>
          <p:cNvSpPr>
            <a:spLocks noChangeShapeType="1"/>
          </p:cNvSpPr>
          <p:nvPr/>
        </p:nvSpPr>
        <p:spPr bwMode="auto">
          <a:xfrm>
            <a:off x="3505200" y="4176713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15" name="Rectangle 161"/>
          <p:cNvSpPr>
            <a:spLocks noChangeArrowheads="1"/>
          </p:cNvSpPr>
          <p:nvPr/>
        </p:nvSpPr>
        <p:spPr bwMode="auto">
          <a:xfrm>
            <a:off x="1524000" y="4556125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5</a:t>
            </a:r>
            <a:r>
              <a:rPr kumimoji="0" lang="zh-CN" altLang="en-US" sz="2000"/>
              <a:t>：</a:t>
            </a:r>
            <a:r>
              <a:rPr kumimoji="0" lang="en-US" altLang="zh-CN" sz="2000"/>
              <a:t>l</a:t>
            </a:r>
            <a:endParaRPr lang="en-US" altLang="zh-CN"/>
          </a:p>
        </p:txBody>
      </p:sp>
      <p:sp>
        <p:nvSpPr>
          <p:cNvPr id="28716" name="Rectangle 162"/>
          <p:cNvSpPr>
            <a:spLocks noChangeArrowheads="1"/>
          </p:cNvSpPr>
          <p:nvPr/>
        </p:nvSpPr>
        <p:spPr bwMode="auto">
          <a:xfrm>
            <a:off x="2895600" y="4572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6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17" name="Rectangle 163"/>
          <p:cNvSpPr>
            <a:spLocks noChangeArrowheads="1"/>
          </p:cNvSpPr>
          <p:nvPr/>
        </p:nvSpPr>
        <p:spPr bwMode="auto">
          <a:xfrm>
            <a:off x="2743200" y="5021263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7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18" name="Line 164"/>
          <p:cNvSpPr>
            <a:spLocks noChangeShapeType="1"/>
          </p:cNvSpPr>
          <p:nvPr/>
        </p:nvSpPr>
        <p:spPr bwMode="auto">
          <a:xfrm>
            <a:off x="2133600" y="4721225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19" name="Line 165"/>
          <p:cNvSpPr>
            <a:spLocks noChangeShapeType="1"/>
          </p:cNvSpPr>
          <p:nvPr/>
        </p:nvSpPr>
        <p:spPr bwMode="auto">
          <a:xfrm>
            <a:off x="2743200" y="4721225"/>
            <a:ext cx="1524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0" name="Line 166"/>
          <p:cNvSpPr>
            <a:spLocks noChangeShapeType="1"/>
          </p:cNvSpPr>
          <p:nvPr/>
        </p:nvSpPr>
        <p:spPr bwMode="auto">
          <a:xfrm>
            <a:off x="2743200" y="4872038"/>
            <a:ext cx="228600" cy="22383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1" name="Rectangle 168"/>
          <p:cNvSpPr>
            <a:spLocks noChangeArrowheads="1"/>
          </p:cNvSpPr>
          <p:nvPr/>
        </p:nvSpPr>
        <p:spPr bwMode="auto">
          <a:xfrm>
            <a:off x="914400" y="5241925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8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22" name="Rectangle 169"/>
          <p:cNvSpPr>
            <a:spLocks noChangeArrowheads="1"/>
          </p:cNvSpPr>
          <p:nvPr/>
        </p:nvSpPr>
        <p:spPr bwMode="auto">
          <a:xfrm>
            <a:off x="2286000" y="5541963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9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23" name="Line 170"/>
          <p:cNvSpPr>
            <a:spLocks noChangeShapeType="1"/>
          </p:cNvSpPr>
          <p:nvPr/>
        </p:nvSpPr>
        <p:spPr bwMode="auto">
          <a:xfrm>
            <a:off x="1524000" y="5407025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4" name="Line 171"/>
          <p:cNvSpPr>
            <a:spLocks noChangeShapeType="1"/>
          </p:cNvSpPr>
          <p:nvPr/>
        </p:nvSpPr>
        <p:spPr bwMode="auto">
          <a:xfrm>
            <a:off x="2133600" y="5407025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5" name="Rectangle 173"/>
          <p:cNvSpPr>
            <a:spLocks noChangeArrowheads="1"/>
          </p:cNvSpPr>
          <p:nvPr/>
        </p:nvSpPr>
        <p:spPr bwMode="auto">
          <a:xfrm>
            <a:off x="4343400" y="4327525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10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26" name="Rectangle 174"/>
          <p:cNvSpPr>
            <a:spLocks noChangeArrowheads="1"/>
          </p:cNvSpPr>
          <p:nvPr/>
        </p:nvSpPr>
        <p:spPr bwMode="auto">
          <a:xfrm>
            <a:off x="4038600" y="5016500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27" name="Line 175"/>
          <p:cNvSpPr>
            <a:spLocks noChangeShapeType="1"/>
          </p:cNvSpPr>
          <p:nvPr/>
        </p:nvSpPr>
        <p:spPr bwMode="auto">
          <a:xfrm flipH="1">
            <a:off x="4191000" y="4567238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8" name="Line 176"/>
          <p:cNvSpPr>
            <a:spLocks noChangeShapeType="1"/>
          </p:cNvSpPr>
          <p:nvPr/>
        </p:nvSpPr>
        <p:spPr bwMode="auto">
          <a:xfrm>
            <a:off x="4191000" y="4867275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29" name="Rectangle 178"/>
          <p:cNvSpPr>
            <a:spLocks noChangeArrowheads="1"/>
          </p:cNvSpPr>
          <p:nvPr/>
        </p:nvSpPr>
        <p:spPr bwMode="auto">
          <a:xfrm>
            <a:off x="4191000" y="5697538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18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30" name="Rectangle 179"/>
          <p:cNvSpPr>
            <a:spLocks noChangeArrowheads="1"/>
          </p:cNvSpPr>
          <p:nvPr/>
        </p:nvSpPr>
        <p:spPr bwMode="auto">
          <a:xfrm>
            <a:off x="5638800" y="5711825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19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31" name="Line 180"/>
          <p:cNvSpPr>
            <a:spLocks noChangeShapeType="1"/>
          </p:cNvSpPr>
          <p:nvPr/>
        </p:nvSpPr>
        <p:spPr bwMode="auto">
          <a:xfrm flipH="1">
            <a:off x="4953000" y="5562600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2" name="Line 181"/>
          <p:cNvSpPr>
            <a:spLocks noChangeShapeType="1"/>
          </p:cNvSpPr>
          <p:nvPr/>
        </p:nvSpPr>
        <p:spPr bwMode="auto">
          <a:xfrm>
            <a:off x="5486400" y="5562600"/>
            <a:ext cx="228600" cy="2254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3" name="Rectangle 183"/>
          <p:cNvSpPr>
            <a:spLocks noChangeArrowheads="1"/>
          </p:cNvSpPr>
          <p:nvPr/>
        </p:nvSpPr>
        <p:spPr bwMode="auto">
          <a:xfrm>
            <a:off x="4724400" y="4632325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15</a:t>
            </a:r>
            <a:r>
              <a:rPr kumimoji="0" lang="zh-CN" altLang="en-US" sz="2000"/>
              <a:t>：</a:t>
            </a:r>
            <a:r>
              <a:rPr lang="en-US" altLang="zh-CN" sz="2000"/>
              <a:t>l</a:t>
            </a:r>
            <a:endParaRPr lang="en-US" altLang="zh-CN"/>
          </a:p>
        </p:txBody>
      </p:sp>
      <p:sp>
        <p:nvSpPr>
          <p:cNvPr id="28734" name="Rectangle 184"/>
          <p:cNvSpPr>
            <a:spLocks noChangeArrowheads="1"/>
          </p:cNvSpPr>
          <p:nvPr/>
        </p:nvSpPr>
        <p:spPr bwMode="auto">
          <a:xfrm>
            <a:off x="6248400" y="4419600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16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35" name="Rectangle 185"/>
          <p:cNvSpPr>
            <a:spLocks noChangeArrowheads="1"/>
          </p:cNvSpPr>
          <p:nvPr/>
        </p:nvSpPr>
        <p:spPr bwMode="auto">
          <a:xfrm>
            <a:off x="5943600" y="5097463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17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36" name="Line 186"/>
          <p:cNvSpPr>
            <a:spLocks noChangeShapeType="1"/>
          </p:cNvSpPr>
          <p:nvPr/>
        </p:nvSpPr>
        <p:spPr bwMode="auto">
          <a:xfrm>
            <a:off x="5486400" y="4797425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7" name="Line 187"/>
          <p:cNvSpPr>
            <a:spLocks noChangeShapeType="1"/>
          </p:cNvSpPr>
          <p:nvPr/>
        </p:nvSpPr>
        <p:spPr bwMode="auto">
          <a:xfrm>
            <a:off x="6096000" y="4797425"/>
            <a:ext cx="3048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8" name="Line 188"/>
          <p:cNvSpPr>
            <a:spLocks noChangeShapeType="1"/>
          </p:cNvSpPr>
          <p:nvPr/>
        </p:nvSpPr>
        <p:spPr bwMode="auto">
          <a:xfrm>
            <a:off x="6096000" y="4948238"/>
            <a:ext cx="228600" cy="22383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9" name="Rectangle 190"/>
          <p:cNvSpPr>
            <a:spLocks noChangeArrowheads="1"/>
          </p:cNvSpPr>
          <p:nvPr/>
        </p:nvSpPr>
        <p:spPr bwMode="auto">
          <a:xfrm>
            <a:off x="5334000" y="4022725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12</a:t>
            </a:r>
            <a:r>
              <a:rPr kumimoji="0" lang="zh-CN" altLang="en-US" sz="2000"/>
              <a:t>：</a:t>
            </a:r>
            <a:r>
              <a:rPr kumimoji="0" lang="en-US" altLang="zh-CN" sz="2000"/>
              <a:t>l</a:t>
            </a:r>
            <a:endParaRPr lang="en-US" altLang="zh-CN"/>
          </a:p>
        </p:txBody>
      </p:sp>
      <p:sp>
        <p:nvSpPr>
          <p:cNvPr id="28740" name="Rectangle 191"/>
          <p:cNvSpPr>
            <a:spLocks noChangeArrowheads="1"/>
          </p:cNvSpPr>
          <p:nvPr/>
        </p:nvSpPr>
        <p:spPr bwMode="auto">
          <a:xfrm>
            <a:off x="6248400" y="3429000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13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41" name="Rectangle 192"/>
          <p:cNvSpPr>
            <a:spLocks noChangeArrowheads="1"/>
          </p:cNvSpPr>
          <p:nvPr/>
        </p:nvSpPr>
        <p:spPr bwMode="auto">
          <a:xfrm>
            <a:off x="7239000" y="4087813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14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42" name="Line 193"/>
          <p:cNvSpPr>
            <a:spLocks noChangeShapeType="1"/>
          </p:cNvSpPr>
          <p:nvPr/>
        </p:nvSpPr>
        <p:spPr bwMode="auto">
          <a:xfrm>
            <a:off x="6705600" y="3729038"/>
            <a:ext cx="0" cy="373062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43" name="Line 194"/>
          <p:cNvSpPr>
            <a:spLocks noChangeShapeType="1"/>
          </p:cNvSpPr>
          <p:nvPr/>
        </p:nvSpPr>
        <p:spPr bwMode="auto">
          <a:xfrm>
            <a:off x="6096000" y="4267200"/>
            <a:ext cx="457200" cy="762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44" name="Line 195"/>
          <p:cNvSpPr>
            <a:spLocks noChangeShapeType="1"/>
          </p:cNvSpPr>
          <p:nvPr/>
        </p:nvSpPr>
        <p:spPr bwMode="auto">
          <a:xfrm>
            <a:off x="6934200" y="4327525"/>
            <a:ext cx="381000" cy="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45" name="Rectangle 197"/>
          <p:cNvSpPr>
            <a:spLocks noChangeArrowheads="1"/>
          </p:cNvSpPr>
          <p:nvPr/>
        </p:nvSpPr>
        <p:spPr bwMode="auto">
          <a:xfrm>
            <a:off x="7848600" y="4479925"/>
            <a:ext cx="838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20</a:t>
            </a:r>
            <a:r>
              <a:rPr kumimoji="0" lang="zh-CN" altLang="en-US" sz="2000"/>
              <a:t>：</a:t>
            </a:r>
            <a:r>
              <a:rPr lang="en-US" altLang="zh-CN" sz="2000"/>
              <a:t>f</a:t>
            </a:r>
            <a:endParaRPr lang="en-US" altLang="zh-CN"/>
          </a:p>
        </p:txBody>
      </p:sp>
      <p:sp>
        <p:nvSpPr>
          <p:cNvPr id="28746" name="Rectangle 198"/>
          <p:cNvSpPr>
            <a:spLocks noChangeArrowheads="1"/>
          </p:cNvSpPr>
          <p:nvPr/>
        </p:nvSpPr>
        <p:spPr bwMode="auto">
          <a:xfrm>
            <a:off x="7772400" y="5172075"/>
            <a:ext cx="914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/>
              <a:t>21</a:t>
            </a:r>
            <a:r>
              <a:rPr kumimoji="0" lang="zh-CN" altLang="en-US" sz="2000"/>
              <a:t>：</a:t>
            </a:r>
            <a:r>
              <a:rPr lang="en-US" altLang="zh-CN" sz="2000"/>
              <a:t>v</a:t>
            </a:r>
            <a:endParaRPr lang="en-US" altLang="zh-CN"/>
          </a:p>
        </p:txBody>
      </p:sp>
      <p:sp>
        <p:nvSpPr>
          <p:cNvPr id="28747" name="Line 199"/>
          <p:cNvSpPr>
            <a:spLocks noChangeShapeType="1"/>
          </p:cNvSpPr>
          <p:nvPr/>
        </p:nvSpPr>
        <p:spPr bwMode="auto">
          <a:xfrm flipV="1">
            <a:off x="7543800" y="4724400"/>
            <a:ext cx="381000" cy="14922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48" name="Line 200"/>
          <p:cNvSpPr>
            <a:spLocks noChangeShapeType="1"/>
          </p:cNvSpPr>
          <p:nvPr/>
        </p:nvSpPr>
        <p:spPr bwMode="auto">
          <a:xfrm>
            <a:off x="7543800" y="5022850"/>
            <a:ext cx="304800" cy="30003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2025" name="Rectangle 201"/>
          <p:cNvSpPr>
            <a:spLocks noChangeArrowheads="1"/>
          </p:cNvSpPr>
          <p:nvPr/>
        </p:nvSpPr>
        <p:spPr bwMode="auto">
          <a:xfrm>
            <a:off x="3713163" y="33528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462029" name="Rectangle 205"/>
          <p:cNvSpPr>
            <a:spLocks noChangeArrowheads="1"/>
          </p:cNvSpPr>
          <p:nvPr/>
        </p:nvSpPr>
        <p:spPr bwMode="auto">
          <a:xfrm>
            <a:off x="1274763" y="45466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462031" name="Rectangle 207"/>
          <p:cNvSpPr>
            <a:spLocks noChangeArrowheads="1"/>
          </p:cNvSpPr>
          <p:nvPr/>
        </p:nvSpPr>
        <p:spPr bwMode="auto">
          <a:xfrm>
            <a:off x="1960563" y="39624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2" name="Rectangle 208"/>
          <p:cNvSpPr>
            <a:spLocks noChangeArrowheads="1"/>
          </p:cNvSpPr>
          <p:nvPr/>
        </p:nvSpPr>
        <p:spPr bwMode="auto">
          <a:xfrm>
            <a:off x="3505200" y="4622800"/>
            <a:ext cx="325438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3" name="Rectangle 209"/>
          <p:cNvSpPr>
            <a:spLocks noChangeArrowheads="1"/>
          </p:cNvSpPr>
          <p:nvPr/>
        </p:nvSpPr>
        <p:spPr bwMode="auto">
          <a:xfrm>
            <a:off x="5084763" y="42672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462034" name="Rectangle 210"/>
          <p:cNvSpPr>
            <a:spLocks noChangeArrowheads="1"/>
          </p:cNvSpPr>
          <p:nvPr/>
        </p:nvSpPr>
        <p:spPr bwMode="auto">
          <a:xfrm>
            <a:off x="609600" y="5257800"/>
            <a:ext cx="325438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5" name="Rectangle 211"/>
          <p:cNvSpPr>
            <a:spLocks noChangeArrowheads="1"/>
          </p:cNvSpPr>
          <p:nvPr/>
        </p:nvSpPr>
        <p:spPr bwMode="auto">
          <a:xfrm>
            <a:off x="2951163" y="55626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6" name="Rectangle 212"/>
          <p:cNvSpPr>
            <a:spLocks noChangeArrowheads="1"/>
          </p:cNvSpPr>
          <p:nvPr/>
        </p:nvSpPr>
        <p:spPr bwMode="auto">
          <a:xfrm>
            <a:off x="3429000" y="5080000"/>
            <a:ext cx="325438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7" name="Rectangle 213"/>
          <p:cNvSpPr>
            <a:spLocks noChangeArrowheads="1"/>
          </p:cNvSpPr>
          <p:nvPr/>
        </p:nvSpPr>
        <p:spPr bwMode="auto">
          <a:xfrm>
            <a:off x="4856163" y="50292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462038" name="Rectangle 214"/>
          <p:cNvSpPr>
            <a:spLocks noChangeArrowheads="1"/>
          </p:cNvSpPr>
          <p:nvPr/>
        </p:nvSpPr>
        <p:spPr bwMode="auto">
          <a:xfrm>
            <a:off x="4475163" y="39624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39" name="Rectangle 215"/>
          <p:cNvSpPr>
            <a:spLocks noChangeArrowheads="1"/>
          </p:cNvSpPr>
          <p:nvPr/>
        </p:nvSpPr>
        <p:spPr bwMode="auto">
          <a:xfrm>
            <a:off x="4475163" y="46482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462040" name="Rectangle 216"/>
          <p:cNvSpPr>
            <a:spLocks noChangeArrowheads="1"/>
          </p:cNvSpPr>
          <p:nvPr/>
        </p:nvSpPr>
        <p:spPr bwMode="auto">
          <a:xfrm>
            <a:off x="5618163" y="4343400"/>
            <a:ext cx="325437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462041" name="Rectangle 217"/>
          <p:cNvSpPr>
            <a:spLocks noChangeArrowheads="1"/>
          </p:cNvSpPr>
          <p:nvPr/>
        </p:nvSpPr>
        <p:spPr bwMode="auto">
          <a:xfrm>
            <a:off x="7086600" y="34290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0.25</a:t>
            </a:r>
          </a:p>
        </p:txBody>
      </p:sp>
      <p:sp>
        <p:nvSpPr>
          <p:cNvPr id="462042" name="Rectangle 218"/>
          <p:cNvSpPr>
            <a:spLocks noChangeArrowheads="1"/>
          </p:cNvSpPr>
          <p:nvPr/>
        </p:nvSpPr>
        <p:spPr bwMode="auto">
          <a:xfrm>
            <a:off x="6400800" y="4775200"/>
            <a:ext cx="6096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0.5</a:t>
            </a:r>
          </a:p>
        </p:txBody>
      </p:sp>
      <p:sp>
        <p:nvSpPr>
          <p:cNvPr id="462043" name="Rectangle 219"/>
          <p:cNvSpPr>
            <a:spLocks noChangeArrowheads="1"/>
          </p:cNvSpPr>
          <p:nvPr/>
        </p:nvSpPr>
        <p:spPr bwMode="auto">
          <a:xfrm>
            <a:off x="8001000" y="48006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0.25</a:t>
            </a:r>
          </a:p>
        </p:txBody>
      </p:sp>
      <p:sp>
        <p:nvSpPr>
          <p:cNvPr id="462044" name="Rectangle 220"/>
          <p:cNvSpPr>
            <a:spLocks noChangeArrowheads="1"/>
          </p:cNvSpPr>
          <p:nvPr/>
        </p:nvSpPr>
        <p:spPr bwMode="auto">
          <a:xfrm>
            <a:off x="4419600" y="6019800"/>
            <a:ext cx="6096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0.5</a:t>
            </a:r>
          </a:p>
        </p:txBody>
      </p:sp>
      <p:sp>
        <p:nvSpPr>
          <p:cNvPr id="462045" name="Rectangle 221"/>
          <p:cNvSpPr>
            <a:spLocks noChangeArrowheads="1"/>
          </p:cNvSpPr>
          <p:nvPr/>
        </p:nvSpPr>
        <p:spPr bwMode="auto">
          <a:xfrm>
            <a:off x="7848600" y="54864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0.25</a:t>
            </a:r>
          </a:p>
        </p:txBody>
      </p:sp>
      <p:sp>
        <p:nvSpPr>
          <p:cNvPr id="462046" name="Rectangle 222"/>
          <p:cNvSpPr>
            <a:spLocks noChangeArrowheads="1"/>
          </p:cNvSpPr>
          <p:nvPr/>
        </p:nvSpPr>
        <p:spPr bwMode="auto">
          <a:xfrm>
            <a:off x="6477000" y="5715000"/>
            <a:ext cx="3048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462047" name="Rectangle 223"/>
          <p:cNvSpPr>
            <a:spLocks noChangeArrowheads="1"/>
          </p:cNvSpPr>
          <p:nvPr/>
        </p:nvSpPr>
        <p:spPr bwMode="auto">
          <a:xfrm>
            <a:off x="5715000" y="5156200"/>
            <a:ext cx="3048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462048" name="Rectangle 224"/>
          <p:cNvSpPr>
            <a:spLocks noChangeArrowheads="1"/>
          </p:cNvSpPr>
          <p:nvPr/>
        </p:nvSpPr>
        <p:spPr bwMode="auto">
          <a:xfrm>
            <a:off x="8077200" y="40386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0.25</a:t>
            </a:r>
          </a:p>
        </p:txBody>
      </p:sp>
      <p:sp>
        <p:nvSpPr>
          <p:cNvPr id="462049" name="Rectangle 225"/>
          <p:cNvSpPr>
            <a:spLocks noChangeArrowheads="1"/>
          </p:cNvSpPr>
          <p:nvPr/>
        </p:nvSpPr>
        <p:spPr bwMode="auto">
          <a:xfrm>
            <a:off x="5943600" y="3048000"/>
            <a:ext cx="762000" cy="406400"/>
          </a:xfrm>
          <a:prstGeom prst="rect">
            <a:avLst/>
          </a:prstGeom>
          <a:noFill/>
          <a:ln w="9525" cap="rnd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2.25</a:t>
            </a:r>
          </a:p>
        </p:txBody>
      </p:sp>
      <p:sp>
        <p:nvSpPr>
          <p:cNvPr id="99" name="Text Box 18"/>
          <p:cNvSpPr txBox="1">
            <a:spLocks noChangeArrowheads="1"/>
          </p:cNvSpPr>
          <p:nvPr/>
        </p:nvSpPr>
        <p:spPr bwMode="auto">
          <a:xfrm>
            <a:off x="1402903" y="50974"/>
            <a:ext cx="17287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1800" b="1" i="0" dirty="0">
                <a:sym typeface="Symbol" pitchFamily="18" charset="2"/>
              </a:rPr>
              <a:t>产生式</a:t>
            </a:r>
            <a:endParaRPr kumimoji="0" lang="zh-CN" altLang="en-US" sz="18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B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r>
              <a:rPr lang="en-US" altLang="zh-CN" sz="1800" dirty="0" smtClean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00" name="Text Box 19"/>
          <p:cNvSpPr txBox="1">
            <a:spLocks noChangeArrowheads="1"/>
          </p:cNvSpPr>
          <p:nvPr/>
        </p:nvSpPr>
        <p:spPr bwMode="auto">
          <a:xfrm>
            <a:off x="3131690" y="162506"/>
            <a:ext cx="61928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1800" b="1" i="0" dirty="0">
                <a:sym typeface="Symbol" pitchFamily="18" charset="2"/>
              </a:rPr>
              <a:t>语义动作</a:t>
            </a:r>
            <a:endParaRPr kumimoji="0" lang="zh-CN" altLang="en-US" sz="18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N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+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=1;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2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:=2</a:t>
            </a:r>
            <a:r>
              <a:rPr lang="en-US" altLang="zh-CN" sz="1800" i="0" baseline="30000" dirty="0">
                <a:solidFill>
                  <a:srgbClr val="333399"/>
                </a:solidFill>
              </a:rPr>
              <a:t>-</a:t>
            </a:r>
            <a:r>
              <a:rPr lang="en-US" altLang="zh-CN" sz="1800" b="1" baseline="300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 baseline="30000" dirty="0">
                <a:solidFill>
                  <a:srgbClr val="333399"/>
                </a:solidFill>
                <a:sym typeface="Symbol" pitchFamily="18" charset="2"/>
              </a:rPr>
              <a:t>2.</a:t>
            </a:r>
            <a:r>
              <a:rPr lang="en-US" altLang="zh-CN" sz="1800" b="1" baseline="30000" dirty="0">
                <a:solidFill>
                  <a:srgbClr val="333399"/>
                </a:solidFill>
              </a:rPr>
              <a:t>l</a:t>
            </a:r>
            <a:r>
              <a:rPr lang="en-US" altLang="zh-CN" sz="1800" i="0" baseline="3000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 dirty="0">
                <a:solidFill>
                  <a:srgbClr val="333399"/>
                </a:solidFill>
              </a:rPr>
              <a:t>:= 2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+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1800" i="0" dirty="0">
                <a:solidFill>
                  <a:srgbClr val="333399"/>
                </a:solidFill>
              </a:rPr>
              <a:t>+1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1;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;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0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i="0" dirty="0" smtClean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6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6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6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6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6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25" grpId="0" animBg="1" autoUpdateAnimBg="0"/>
      <p:bldP spid="462029" grpId="0" animBg="1" autoUpdateAnimBg="0"/>
      <p:bldP spid="462031" grpId="0" animBg="1" autoUpdateAnimBg="0"/>
      <p:bldP spid="462032" grpId="0" animBg="1" autoUpdateAnimBg="0"/>
      <p:bldP spid="462033" grpId="0" animBg="1" autoUpdateAnimBg="0"/>
      <p:bldP spid="462034" grpId="0" animBg="1" autoUpdateAnimBg="0"/>
      <p:bldP spid="462035" grpId="0" animBg="1" autoUpdateAnimBg="0"/>
      <p:bldP spid="462036" grpId="0" animBg="1" autoUpdateAnimBg="0"/>
      <p:bldP spid="462037" grpId="0" animBg="1" autoUpdateAnimBg="0"/>
      <p:bldP spid="462038" grpId="0" animBg="1" autoUpdateAnimBg="0"/>
      <p:bldP spid="462039" grpId="0" animBg="1" autoUpdateAnimBg="0"/>
      <p:bldP spid="462040" grpId="0" animBg="1" autoUpdateAnimBg="0"/>
      <p:bldP spid="462041" grpId="0" animBg="1" autoUpdateAnimBg="0"/>
      <p:bldP spid="462042" grpId="0" animBg="1" autoUpdateAnimBg="0"/>
      <p:bldP spid="462043" grpId="0" animBg="1" autoUpdateAnimBg="0"/>
      <p:bldP spid="462044" grpId="0" animBg="1" autoUpdateAnimBg="0"/>
      <p:bldP spid="462045" grpId="0" animBg="1" autoUpdateAnimBg="0"/>
      <p:bldP spid="462046" grpId="0" animBg="1" autoUpdateAnimBg="0"/>
      <p:bldP spid="462047" grpId="0" animBg="1" autoUpdateAnimBg="0"/>
      <p:bldP spid="462048" grpId="0" animBg="1" autoUpdateAnimBg="0"/>
      <p:bldP spid="46204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87450" y="1981200"/>
            <a:ext cx="77771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楷体_GB2312" pitchFamily="49" charset="-122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语法分析树中各结点属性值的计算过程被称为对语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法分析树的</a:t>
            </a:r>
            <a:r>
              <a:rPr lang="zh-CN" altLang="en-US" b="1" i="0">
                <a:latin typeface="Times New Roman" pitchFamily="18" charset="0"/>
              </a:rPr>
              <a:t>标注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lang="en-US" altLang="zh-CN">
                <a:solidFill>
                  <a:srgbClr val="333399"/>
                </a:solidFill>
                <a:latin typeface="Times New Roman" pitchFamily="18" charset="0"/>
              </a:rPr>
              <a:t>annotating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）或</a:t>
            </a:r>
            <a:r>
              <a:rPr lang="zh-CN" altLang="en-US" b="1" i="0">
                <a:latin typeface="Times New Roman" pitchFamily="18" charset="0"/>
              </a:rPr>
              <a:t>修饰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lang="en-US" altLang="zh-CN">
                <a:solidFill>
                  <a:srgbClr val="333399"/>
                </a:solidFill>
                <a:latin typeface="Times New Roman" pitchFamily="18" charset="0"/>
              </a:rPr>
              <a:t>decorating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），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用</a:t>
            </a:r>
            <a:r>
              <a:rPr lang="zh-CN" altLang="en-US" b="1" i="0">
                <a:latin typeface="Times New Roman" pitchFamily="18" charset="0"/>
              </a:rPr>
              <a:t>带标注的语法分析树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表示属性值的计算结果，如：</a:t>
            </a:r>
          </a:p>
        </p:txBody>
      </p:sp>
      <p:sp>
        <p:nvSpPr>
          <p:cNvPr id="2969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825500" y="1295400"/>
            <a:ext cx="799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带标注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sz="2800" b="1" i="0">
                <a:solidFill>
                  <a:srgbClr val="333399"/>
                </a:solidFill>
                <a:latin typeface="楷体_GB2312" pitchFamily="49" charset="-122"/>
              </a:rPr>
              <a:t>annotated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r>
              <a:rPr lang="zh-CN" altLang="en-US" sz="2800" b="1" i="0">
                <a:latin typeface="楷体_GB2312" pitchFamily="49" charset="-122"/>
              </a:rPr>
              <a:t>的语法分析树</a:t>
            </a:r>
            <a:endParaRPr lang="zh-CN" altLang="en-US" sz="28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443163" y="45894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162300" y="4003675"/>
            <a:ext cx="34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 flipV="1">
            <a:off x="3505200" y="4267200"/>
            <a:ext cx="457200" cy="449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2819400" y="42672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2133600" y="48768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724400" y="34131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N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 flipV="1">
            <a:off x="5105400" y="3733800"/>
            <a:ext cx="1447800" cy="5238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3522663" y="3733800"/>
            <a:ext cx="1277937" cy="4079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545263" y="409892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3886200" y="46323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865563" y="53181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4038600" y="4953000"/>
            <a:ext cx="1588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H="1" flipV="1">
            <a:off x="4948238" y="3733800"/>
            <a:ext cx="4762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800600" y="38862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828800" y="52419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1828800" y="5927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V="1">
            <a:off x="2001838" y="5562600"/>
            <a:ext cx="1587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5795963" y="46656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S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 flipV="1">
            <a:off x="6858000" y="4343400"/>
            <a:ext cx="457200" cy="449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6135688" y="4343400"/>
            <a:ext cx="417512" cy="414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5486400" y="4953000"/>
            <a:ext cx="381000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7239000" y="47085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7218363" y="53943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7391400" y="5029200"/>
            <a:ext cx="1588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181600" y="5318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181600" y="6003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0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5354638" y="5638800"/>
            <a:ext cx="1587" cy="3746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31" name="Rectangle 77"/>
          <p:cNvSpPr>
            <a:spLocks noChangeArrowheads="1"/>
          </p:cNvSpPr>
          <p:nvPr/>
        </p:nvSpPr>
        <p:spPr bwMode="auto">
          <a:xfrm>
            <a:off x="3103563" y="3794125"/>
            <a:ext cx="630237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f=1</a:t>
            </a:r>
          </a:p>
        </p:txBody>
      </p:sp>
      <p:sp>
        <p:nvSpPr>
          <p:cNvPr id="29732" name="Rectangle 78"/>
          <p:cNvSpPr>
            <a:spLocks noChangeArrowheads="1"/>
          </p:cNvSpPr>
          <p:nvPr/>
        </p:nvSpPr>
        <p:spPr bwMode="auto">
          <a:xfrm>
            <a:off x="1981200" y="4546600"/>
            <a:ext cx="554038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l=1</a:t>
            </a:r>
          </a:p>
        </p:txBody>
      </p:sp>
      <p:sp>
        <p:nvSpPr>
          <p:cNvPr id="29733" name="Rectangle 79"/>
          <p:cNvSpPr>
            <a:spLocks noChangeArrowheads="1"/>
          </p:cNvSpPr>
          <p:nvPr/>
        </p:nvSpPr>
        <p:spPr bwMode="auto">
          <a:xfrm>
            <a:off x="2646363" y="4022725"/>
            <a:ext cx="630237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l=2</a:t>
            </a:r>
          </a:p>
        </p:txBody>
      </p:sp>
      <p:sp>
        <p:nvSpPr>
          <p:cNvPr id="29734" name="Rectangle 80"/>
          <p:cNvSpPr>
            <a:spLocks noChangeArrowheads="1"/>
          </p:cNvSpPr>
          <p:nvPr/>
        </p:nvSpPr>
        <p:spPr bwMode="auto">
          <a:xfrm>
            <a:off x="2743200" y="4572000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f=2</a:t>
            </a:r>
          </a:p>
        </p:txBody>
      </p:sp>
      <p:sp>
        <p:nvSpPr>
          <p:cNvPr id="29735" name="Rectangle 81"/>
          <p:cNvSpPr>
            <a:spLocks noChangeArrowheads="1"/>
          </p:cNvSpPr>
          <p:nvPr/>
        </p:nvSpPr>
        <p:spPr bwMode="auto">
          <a:xfrm>
            <a:off x="5334000" y="4648200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l=2</a:t>
            </a:r>
          </a:p>
        </p:txBody>
      </p:sp>
      <p:sp>
        <p:nvSpPr>
          <p:cNvPr id="29736" name="Rectangle 82"/>
          <p:cNvSpPr>
            <a:spLocks noChangeArrowheads="1"/>
          </p:cNvSpPr>
          <p:nvPr/>
        </p:nvSpPr>
        <p:spPr bwMode="auto">
          <a:xfrm>
            <a:off x="1371600" y="5241925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f=2</a:t>
            </a:r>
          </a:p>
        </p:txBody>
      </p:sp>
      <p:sp>
        <p:nvSpPr>
          <p:cNvPr id="29737" name="Rectangle 83"/>
          <p:cNvSpPr>
            <a:spLocks noChangeArrowheads="1"/>
          </p:cNvSpPr>
          <p:nvPr/>
        </p:nvSpPr>
        <p:spPr bwMode="auto">
          <a:xfrm>
            <a:off x="2057400" y="5257800"/>
            <a:ext cx="6858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v=2</a:t>
            </a:r>
          </a:p>
        </p:txBody>
      </p:sp>
      <p:sp>
        <p:nvSpPr>
          <p:cNvPr id="29738" name="Rectangle 84"/>
          <p:cNvSpPr>
            <a:spLocks noChangeArrowheads="1"/>
          </p:cNvSpPr>
          <p:nvPr/>
        </p:nvSpPr>
        <p:spPr bwMode="auto">
          <a:xfrm>
            <a:off x="2341563" y="4851400"/>
            <a:ext cx="630237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v=2</a:t>
            </a:r>
          </a:p>
        </p:txBody>
      </p:sp>
      <p:sp>
        <p:nvSpPr>
          <p:cNvPr id="29739" name="Rectangle 85"/>
          <p:cNvSpPr>
            <a:spLocks noChangeArrowheads="1"/>
          </p:cNvSpPr>
          <p:nvPr/>
        </p:nvSpPr>
        <p:spPr bwMode="auto">
          <a:xfrm>
            <a:off x="3429000" y="4632325"/>
            <a:ext cx="6858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</a:t>
            </a:r>
          </a:p>
        </p:txBody>
      </p:sp>
      <p:sp>
        <p:nvSpPr>
          <p:cNvPr id="29740" name="Rectangle 86"/>
          <p:cNvSpPr>
            <a:spLocks noChangeArrowheads="1"/>
          </p:cNvSpPr>
          <p:nvPr/>
        </p:nvSpPr>
        <p:spPr bwMode="auto">
          <a:xfrm>
            <a:off x="3505200" y="4022725"/>
            <a:ext cx="7620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v=2</a:t>
            </a:r>
          </a:p>
        </p:txBody>
      </p:sp>
      <p:sp>
        <p:nvSpPr>
          <p:cNvPr id="29741" name="Rectangle 87"/>
          <p:cNvSpPr>
            <a:spLocks noChangeArrowheads="1"/>
          </p:cNvSpPr>
          <p:nvPr/>
        </p:nvSpPr>
        <p:spPr bwMode="auto">
          <a:xfrm>
            <a:off x="4114800" y="4622800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f=1</a:t>
            </a:r>
          </a:p>
        </p:txBody>
      </p:sp>
      <p:sp>
        <p:nvSpPr>
          <p:cNvPr id="29742" name="Rectangle 88"/>
          <p:cNvSpPr>
            <a:spLocks noChangeArrowheads="1"/>
          </p:cNvSpPr>
          <p:nvPr/>
        </p:nvSpPr>
        <p:spPr bwMode="auto">
          <a:xfrm>
            <a:off x="6019800" y="4114800"/>
            <a:ext cx="609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l=2</a:t>
            </a:r>
          </a:p>
        </p:txBody>
      </p:sp>
      <p:sp>
        <p:nvSpPr>
          <p:cNvPr id="29743" name="Rectangle 89"/>
          <p:cNvSpPr>
            <a:spLocks noChangeArrowheads="1"/>
          </p:cNvSpPr>
          <p:nvPr/>
        </p:nvSpPr>
        <p:spPr bwMode="auto">
          <a:xfrm>
            <a:off x="6324600" y="3870325"/>
            <a:ext cx="990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f=0.25</a:t>
            </a:r>
          </a:p>
        </p:txBody>
      </p:sp>
      <p:sp>
        <p:nvSpPr>
          <p:cNvPr id="29744" name="Rectangle 90"/>
          <p:cNvSpPr>
            <a:spLocks noChangeArrowheads="1"/>
          </p:cNvSpPr>
          <p:nvPr/>
        </p:nvSpPr>
        <p:spPr bwMode="auto">
          <a:xfrm>
            <a:off x="6096000" y="4648200"/>
            <a:ext cx="8382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f=0.5</a:t>
            </a:r>
          </a:p>
        </p:txBody>
      </p:sp>
      <p:sp>
        <p:nvSpPr>
          <p:cNvPr id="29745" name="Rectangle 91"/>
          <p:cNvSpPr>
            <a:spLocks noChangeArrowheads="1"/>
          </p:cNvSpPr>
          <p:nvPr/>
        </p:nvSpPr>
        <p:spPr bwMode="auto">
          <a:xfrm>
            <a:off x="7467600" y="4556125"/>
            <a:ext cx="990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f=0.25</a:t>
            </a:r>
          </a:p>
        </p:txBody>
      </p:sp>
      <p:sp>
        <p:nvSpPr>
          <p:cNvPr id="29746" name="Rectangle 92"/>
          <p:cNvSpPr>
            <a:spLocks noChangeArrowheads="1"/>
          </p:cNvSpPr>
          <p:nvPr/>
        </p:nvSpPr>
        <p:spPr bwMode="auto">
          <a:xfrm>
            <a:off x="4495800" y="5334000"/>
            <a:ext cx="9144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f=0.5</a:t>
            </a:r>
          </a:p>
        </p:txBody>
      </p:sp>
      <p:sp>
        <p:nvSpPr>
          <p:cNvPr id="29747" name="Rectangle 93"/>
          <p:cNvSpPr>
            <a:spLocks noChangeArrowheads="1"/>
          </p:cNvSpPr>
          <p:nvPr/>
        </p:nvSpPr>
        <p:spPr bwMode="auto">
          <a:xfrm>
            <a:off x="7467600" y="4800600"/>
            <a:ext cx="990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v=0.25</a:t>
            </a:r>
          </a:p>
        </p:txBody>
      </p:sp>
      <p:sp>
        <p:nvSpPr>
          <p:cNvPr id="29748" name="Rectangle 94"/>
          <p:cNvSpPr>
            <a:spLocks noChangeArrowheads="1"/>
          </p:cNvSpPr>
          <p:nvPr/>
        </p:nvSpPr>
        <p:spPr bwMode="auto">
          <a:xfrm>
            <a:off x="5410200" y="5334000"/>
            <a:ext cx="6858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</a:t>
            </a:r>
          </a:p>
        </p:txBody>
      </p:sp>
      <p:sp>
        <p:nvSpPr>
          <p:cNvPr id="29749" name="Rectangle 95"/>
          <p:cNvSpPr>
            <a:spLocks noChangeArrowheads="1"/>
          </p:cNvSpPr>
          <p:nvPr/>
        </p:nvSpPr>
        <p:spPr bwMode="auto">
          <a:xfrm>
            <a:off x="5715000" y="4876800"/>
            <a:ext cx="6858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</a:t>
            </a:r>
          </a:p>
        </p:txBody>
      </p:sp>
      <p:sp>
        <p:nvSpPr>
          <p:cNvPr id="29750" name="Rectangle 96"/>
          <p:cNvSpPr>
            <a:spLocks noChangeArrowheads="1"/>
          </p:cNvSpPr>
          <p:nvPr/>
        </p:nvSpPr>
        <p:spPr bwMode="auto">
          <a:xfrm>
            <a:off x="6858000" y="4089400"/>
            <a:ext cx="9906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v=0.25</a:t>
            </a:r>
          </a:p>
        </p:txBody>
      </p:sp>
      <p:sp>
        <p:nvSpPr>
          <p:cNvPr id="29751" name="Rectangle 97"/>
          <p:cNvSpPr>
            <a:spLocks noChangeArrowheads="1"/>
          </p:cNvSpPr>
          <p:nvPr/>
        </p:nvSpPr>
        <p:spPr bwMode="auto">
          <a:xfrm>
            <a:off x="5105400" y="3413125"/>
            <a:ext cx="114300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ea typeface="华文行楷" pitchFamily="2" charset="-122"/>
              </a:rPr>
              <a:t>v=2.25</a:t>
            </a:r>
          </a:p>
        </p:txBody>
      </p:sp>
      <p:sp>
        <p:nvSpPr>
          <p:cNvPr id="29752" name="Rectangle 98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1916832"/>
            <a:ext cx="684076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3200" b="1" i="0" dirty="0" smtClean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多次遍历分析树进行属性计算</a:t>
            </a:r>
            <a:r>
              <a:rPr lang="en-US" altLang="zh-CN" sz="3200" b="1" i="0" dirty="0" smtClean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    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b="1" i="0" u="sng" dirty="0" smtClean="0">
              <a:solidFill>
                <a:srgbClr val="333399"/>
              </a:solidFill>
              <a:latin typeface="Times New Roman" pitchFamily="18" charset="0"/>
              <a:hlinkClick r:id="rId2" action="ppaction://hlinksldjump"/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u="sng" dirty="0" smtClean="0">
                <a:solidFill>
                  <a:srgbClr val="333399"/>
                </a:solidFill>
                <a:latin typeface="Times New Roman" pitchFamily="18" charset="0"/>
                <a:hlinkClick r:id="rId2" action="ppaction://hlinksldjump"/>
              </a:rPr>
              <a:t>每次遍历能计算多少属性就计算多少 </a:t>
            </a:r>
            <a:endParaRPr lang="en-US" altLang="zh-CN" b="1" i="0" u="sng" dirty="0" smtClean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None/>
            </a:pPr>
            <a:endParaRPr lang="en-US" altLang="zh-CN" b="1" i="0" u="sng" dirty="0" smtClean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u="sng" dirty="0" smtClean="0">
                <a:solidFill>
                  <a:srgbClr val="333399"/>
                </a:solidFill>
                <a:latin typeface="Times New Roman" pitchFamily="18" charset="0"/>
              </a:rPr>
              <a:t>对于一个良性文法总能在有限的遍历次数结束</a:t>
            </a:r>
            <a:endParaRPr lang="en-US" altLang="zh-CN" b="1" i="0" u="sng" dirty="0" smtClean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b="1" i="0" u="sng" dirty="0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1"/>
          <p:cNvSpPr txBox="1">
            <a:spLocks noChangeArrowheads="1"/>
          </p:cNvSpPr>
          <p:nvPr/>
        </p:nvSpPr>
        <p:spPr bwMode="auto">
          <a:xfrm>
            <a:off x="7683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latin typeface="Times New Roman" pitchFamily="18" charset="0"/>
              </a:rPr>
              <a:t>单遍的</a:t>
            </a:r>
            <a:r>
              <a:rPr lang="zh-CN" altLang="en-US" sz="2800" b="1" i="0" dirty="0" smtClean="0">
                <a:latin typeface="Times New Roman" pitchFamily="18" charset="0"/>
              </a:rPr>
              <a:t>方法</a:t>
            </a:r>
            <a:endParaRPr lang="zh-CN" altLang="en-US" sz="2800" b="1" i="0" dirty="0">
              <a:latin typeface="楷体_GB2312" pitchFamily="49" charset="-122"/>
            </a:endParaRPr>
          </a:p>
        </p:txBody>
      </p:sp>
      <p:sp>
        <p:nvSpPr>
          <p:cNvPr id="30723" name="Rectangle 22"/>
          <p:cNvSpPr>
            <a:spLocks noChangeArrowheads="1"/>
          </p:cNvSpPr>
          <p:nvPr/>
        </p:nvSpPr>
        <p:spPr bwMode="auto">
          <a:xfrm>
            <a:off x="1104900" y="2057400"/>
            <a:ext cx="72009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Times New Roman" pitchFamily="18" charset="0"/>
              </a:rPr>
              <a:t>   </a:t>
            </a:r>
            <a:r>
              <a:rPr lang="zh-CN" altLang="en-US" b="1" i="0">
                <a:latin typeface="Times New Roman" pitchFamily="18" charset="0"/>
              </a:rPr>
              <a:t>语法分析遍的同时进行属性计算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>
                <a:latin typeface="Times New Roman" pitchFamily="18" charset="0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自下而上方法</a:t>
            </a:r>
          </a:p>
          <a:p>
            <a:pPr lvl="1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>
                <a:latin typeface="Times New Roman" pitchFamily="18" charset="0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自上而下方法</a:t>
            </a:r>
          </a:p>
          <a:p>
            <a:pPr lvl="1" algn="l">
              <a:buClrTx/>
              <a:buFontTx/>
              <a:buNone/>
            </a:pPr>
            <a:endParaRPr lang="zh-CN" altLang="en-US" b="1" i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>
                <a:latin typeface="Times New Roman" pitchFamily="18" charset="0"/>
              </a:rPr>
              <a:t>   只适用于特定文法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latin typeface="Times New Roman" pitchFamily="18" charset="0"/>
              </a:rPr>
              <a:t>   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本课程只讨论如下两类属性文法：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/>
              <a:t>  </a:t>
            </a:r>
            <a:r>
              <a:rPr lang="en-US" altLang="zh-CN" i="0"/>
              <a:t>S-</a:t>
            </a:r>
            <a:r>
              <a:rPr lang="zh-CN" altLang="en-US" b="1" i="0"/>
              <a:t>属性文法</a:t>
            </a:r>
            <a:r>
              <a:rPr lang="zh-CN" altLang="en-US" b="1" i="0">
                <a:solidFill>
                  <a:srgbClr val="333399"/>
                </a:solidFill>
              </a:rPr>
              <a:t> </a:t>
            </a:r>
          </a:p>
          <a:p>
            <a:pPr lvl="1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i="0"/>
              <a:t>  </a:t>
            </a:r>
            <a:r>
              <a:rPr lang="en-US" altLang="zh-CN" i="0"/>
              <a:t>L-</a:t>
            </a:r>
            <a:r>
              <a:rPr lang="zh-CN" altLang="en-US" b="1" i="0"/>
              <a:t>属性文法</a:t>
            </a:r>
            <a:r>
              <a:rPr lang="zh-CN" altLang="en-US" b="1" i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30724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28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1"/>
          <p:cNvSpPr txBox="1">
            <a:spLocks noChangeArrowheads="1"/>
          </p:cNvSpPr>
          <p:nvPr/>
        </p:nvSpPr>
        <p:spPr bwMode="auto">
          <a:xfrm>
            <a:off x="7683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en-US" altLang="zh-CN" sz="2800" i="0"/>
              <a:t>S-</a:t>
            </a:r>
            <a:r>
              <a:rPr lang="zh-CN" altLang="en-US" sz="2800" b="1" i="0"/>
              <a:t>属性文法</a:t>
            </a:r>
          </a:p>
        </p:txBody>
      </p:sp>
      <p:sp>
        <p:nvSpPr>
          <p:cNvPr id="31747" name="Rectangle 32"/>
          <p:cNvSpPr>
            <a:spLocks noChangeArrowheads="1"/>
          </p:cNvSpPr>
          <p:nvPr/>
        </p:nvSpPr>
        <p:spPr bwMode="auto">
          <a:xfrm>
            <a:off x="1104900" y="190500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>
                <a:latin typeface="Times New Roman" pitchFamily="18" charset="0"/>
              </a:rPr>
              <a:t> 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只包含综合属性</a:t>
            </a:r>
            <a:r>
              <a:rPr lang="zh-CN" altLang="en-US" b="1" i="0">
                <a:latin typeface="Times New Roman" pitchFamily="18" charset="0"/>
              </a:rPr>
              <a:t> </a:t>
            </a:r>
            <a:endParaRPr lang="zh-CN" altLang="en-US" sz="1000" b="1" i="0">
              <a:latin typeface="Times New Roman" pitchFamily="18" charset="0"/>
            </a:endParaRPr>
          </a:p>
        </p:txBody>
      </p:sp>
      <p:sp>
        <p:nvSpPr>
          <p:cNvPr id="31748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Text Box 37"/>
          <p:cNvSpPr txBox="1">
            <a:spLocks noChangeArrowheads="1"/>
          </p:cNvSpPr>
          <p:nvPr/>
        </p:nvSpPr>
        <p:spPr bwMode="auto">
          <a:xfrm>
            <a:off x="768350" y="25908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en-US" altLang="zh-CN" sz="2800" i="0"/>
              <a:t>L-</a:t>
            </a:r>
            <a:r>
              <a:rPr lang="zh-CN" altLang="en-US" sz="2800" b="1" i="0"/>
              <a:t>属性文法</a:t>
            </a:r>
          </a:p>
        </p:txBody>
      </p:sp>
      <p:sp>
        <p:nvSpPr>
          <p:cNvPr id="31753" name="Rectangle 38"/>
          <p:cNvSpPr>
            <a:spLocks noChangeArrowheads="1"/>
          </p:cNvSpPr>
          <p:nvPr/>
        </p:nvSpPr>
        <p:spPr bwMode="auto">
          <a:xfrm>
            <a:off x="1104900" y="3321050"/>
            <a:ext cx="72009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>
                <a:latin typeface="Times New Roman" pitchFamily="18" charset="0"/>
              </a:rPr>
              <a:t>  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可以包含综合属性，也可以包含继承属性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 dirty="0">
                <a:solidFill>
                  <a:srgbClr val="FFC000"/>
                </a:solidFill>
                <a:latin typeface="Times New Roman" pitchFamily="18" charset="0"/>
              </a:rPr>
              <a:t>   产生式右端某文法符号的继承属性的计算只取决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FFC000"/>
                </a:solidFill>
                <a:latin typeface="Times New Roman" pitchFamily="18" charset="0"/>
              </a:rPr>
              <a:t>     于该符号左边文法符号的属性 </a:t>
            </a:r>
            <a:r>
              <a:rPr lang="zh-CN" altLang="en-US" b="1" i="0" dirty="0">
                <a:solidFill>
                  <a:srgbClr val="333399"/>
                </a:solidFill>
              </a:rPr>
              <a:t>（对于产生式左边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文法符号，只能是继承属性）</a:t>
            </a:r>
            <a:endParaRPr lang="zh-CN" altLang="en-US" b="1" i="0" dirty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 dirty="0">
                <a:latin typeface="Times New Roman" pitchFamily="18" charset="0"/>
              </a:rPr>
              <a:t>   </a:t>
            </a:r>
            <a:r>
              <a:rPr lang="en-US" altLang="zh-CN" i="0" dirty="0">
                <a:solidFill>
                  <a:srgbClr val="333399"/>
                </a:solidFill>
              </a:rPr>
              <a:t>S-</a:t>
            </a:r>
            <a:r>
              <a:rPr lang="zh-CN" altLang="en-US" b="1" i="0" dirty="0">
                <a:solidFill>
                  <a:srgbClr val="333399"/>
                </a:solidFill>
              </a:rPr>
              <a:t>属性文法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是</a:t>
            </a:r>
            <a:r>
              <a:rPr lang="en-US" altLang="zh-CN" i="0" dirty="0">
                <a:solidFill>
                  <a:srgbClr val="333399"/>
                </a:solidFill>
              </a:rPr>
              <a:t>L-</a:t>
            </a:r>
            <a:r>
              <a:rPr lang="zh-CN" altLang="en-US" b="1" i="0" dirty="0">
                <a:solidFill>
                  <a:srgbClr val="333399"/>
                </a:solidFill>
              </a:rPr>
              <a:t>属性文法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的一个特例</a:t>
            </a:r>
            <a:r>
              <a:rPr lang="zh-CN" altLang="en-US" b="1" i="0" dirty="0">
                <a:latin typeface="Times New Roman" pitchFamily="18" charset="0"/>
              </a:rPr>
              <a:t> </a:t>
            </a:r>
          </a:p>
        </p:txBody>
      </p:sp>
      <p:sp>
        <p:nvSpPr>
          <p:cNvPr id="31754" name="Rectangle 39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本讲导引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684213" y="12192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latin typeface="楷体_GB2312" pitchFamily="49" charset="-122"/>
              </a:rPr>
              <a:t>属性文法举例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1008063" y="1905000"/>
            <a:ext cx="6804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识别语言 </a:t>
            </a:r>
            <a:r>
              <a:rPr lang="pt-BR" altLang="zh-CN" b="1"/>
              <a:t>L</a:t>
            </a:r>
            <a:r>
              <a:rPr lang="pt-BR" altLang="zh-CN" b="1" i="0"/>
              <a:t> = { </a:t>
            </a:r>
            <a:r>
              <a:rPr lang="pt-BR" altLang="zh-CN" b="1"/>
              <a:t>a</a:t>
            </a:r>
            <a:r>
              <a:rPr lang="pt-BR" altLang="zh-CN" b="1" baseline="30000"/>
              <a:t>n</a:t>
            </a:r>
            <a:r>
              <a:rPr lang="pt-BR" altLang="zh-CN" b="1"/>
              <a:t>b</a:t>
            </a:r>
            <a:r>
              <a:rPr lang="pt-BR" altLang="zh-CN" b="1" baseline="30000"/>
              <a:t>n</a:t>
            </a:r>
            <a:r>
              <a:rPr lang="pt-BR" altLang="zh-CN" b="1"/>
              <a:t>c</a:t>
            </a:r>
            <a:r>
              <a:rPr lang="pt-BR" altLang="zh-CN" b="1" baseline="30000"/>
              <a:t>n</a:t>
            </a:r>
            <a:r>
              <a:rPr lang="pt-BR" altLang="zh-CN" b="1" i="0"/>
              <a:t> </a:t>
            </a:r>
            <a:r>
              <a:rPr lang="pt-BR" altLang="zh-CN" b="1" i="0">
                <a:sym typeface="Symbol" pitchFamily="18" charset="2"/>
              </a:rPr>
              <a:t></a:t>
            </a:r>
            <a:r>
              <a:rPr lang="pt-BR" altLang="zh-CN" b="1" i="0"/>
              <a:t> </a:t>
            </a:r>
            <a:r>
              <a:rPr lang="pt-BR" altLang="zh-CN" b="1"/>
              <a:t>n</a:t>
            </a:r>
            <a:r>
              <a:rPr lang="pt-BR" altLang="zh-CN" b="1" i="0"/>
              <a:t> </a:t>
            </a:r>
            <a:r>
              <a:rPr lang="en-US" altLang="zh-CN" b="1" i="0">
                <a:sym typeface="Symbol" pitchFamily="18" charset="2"/>
              </a:rPr>
              <a:t></a:t>
            </a:r>
            <a:r>
              <a:rPr lang="en-US" altLang="zh-CN" b="1" i="0"/>
              <a:t> </a:t>
            </a:r>
            <a:r>
              <a:rPr lang="pt-BR" altLang="zh-CN" b="1" i="0"/>
              <a:t>1}</a:t>
            </a:r>
            <a:r>
              <a:rPr lang="pt-BR" altLang="zh-CN"/>
              <a:t>  ?</a:t>
            </a:r>
            <a:endParaRPr lang="en-US" altLang="zh-CN"/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1042988" y="2852738"/>
            <a:ext cx="1873250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ABC</a:t>
            </a:r>
            <a:endParaRPr kumimoji="0" lang="en-US" altLang="zh-CN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A</a:t>
            </a:r>
            <a:r>
              <a:rPr lang="en-US" altLang="zh-CN" i="0" baseline="-25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a</a:t>
            </a: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 </a:t>
            </a:r>
            <a:r>
              <a:rPr lang="en-US" altLang="zh-CN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B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b</a:t>
            </a:r>
            <a:endParaRPr lang="en-US" altLang="zh-CN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C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c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C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c</a:t>
            </a:r>
          </a:p>
        </p:txBody>
      </p:sp>
      <p:sp>
        <p:nvSpPr>
          <p:cNvPr id="631822" name="Text Box 14"/>
          <p:cNvSpPr txBox="1">
            <a:spLocks noChangeArrowheads="1"/>
          </p:cNvSpPr>
          <p:nvPr/>
        </p:nvSpPr>
        <p:spPr bwMode="auto">
          <a:xfrm>
            <a:off x="2987675" y="2852738"/>
            <a:ext cx="5905500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en-US" altLang="zh-CN" b="1" i="0">
                <a:sym typeface="Symbol" pitchFamily="18" charset="2"/>
              </a:rPr>
              <a:t>                </a:t>
            </a:r>
            <a:r>
              <a:rPr kumimoji="0" lang="zh-CN" altLang="en-US" b="1" i="0">
                <a:sym typeface="Symbol" pitchFamily="18" charset="2"/>
              </a:rPr>
              <a:t>语义动作</a:t>
            </a:r>
            <a:r>
              <a:rPr kumimoji="0" lang="en-US" altLang="zh-CN" b="1" i="0">
                <a:sym typeface="Symbol" pitchFamily="18" charset="2"/>
              </a:rPr>
              <a:t>/</a:t>
            </a:r>
            <a:r>
              <a:rPr kumimoji="0" lang="zh-CN" altLang="en-US" b="1" i="0">
                <a:sym typeface="Symbol" pitchFamily="18" charset="2"/>
              </a:rPr>
              <a:t>限定条件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{(</a:t>
            </a:r>
            <a:r>
              <a:rPr lang="en-US" altLang="zh-CN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A.num=B.num</a:t>
            </a:r>
            <a:r>
              <a:rPr lang="en-US" altLang="zh-CN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and </a:t>
            </a:r>
            <a:r>
              <a:rPr lang="en-US" altLang="zh-CN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333399"/>
                </a:solidFill>
              </a:rPr>
              <a:t>B.num=C.num</a:t>
            </a:r>
            <a:r>
              <a:rPr lang="en-US" altLang="zh-CN" b="1" i="0">
                <a:solidFill>
                  <a:srgbClr val="333399"/>
                </a:solidFill>
              </a:rPr>
              <a:t>)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num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A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num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+ 1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num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1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/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num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num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+ 1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num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1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num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C</a:t>
            </a:r>
            <a:r>
              <a:rPr lang="en-US" altLang="zh-CN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num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+ 1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num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 1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6222805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2"/>
          <p:cNvSpPr txBox="1">
            <a:spLocks noChangeArrowheads="1"/>
          </p:cNvSpPr>
          <p:nvPr/>
        </p:nvSpPr>
        <p:spPr bwMode="auto">
          <a:xfrm>
            <a:off x="768350" y="13271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en-US" altLang="zh-CN" sz="2800" i="0"/>
              <a:t>S-</a:t>
            </a:r>
            <a:r>
              <a:rPr lang="zh-CN" altLang="en-US" sz="2800" b="1" i="0"/>
              <a:t>属性文法的语义计算</a:t>
            </a:r>
          </a:p>
        </p:txBody>
      </p:sp>
      <p:sp>
        <p:nvSpPr>
          <p:cNvPr id="32771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39"/>
          <p:cNvSpPr>
            <a:spLocks noChangeArrowheads="1"/>
          </p:cNvSpPr>
          <p:nvPr/>
        </p:nvSpPr>
        <p:spPr bwMode="auto">
          <a:xfrm>
            <a:off x="1104900" y="2044700"/>
            <a:ext cx="75707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/>
              <a:t>   </a:t>
            </a:r>
            <a:r>
              <a:rPr lang="zh-CN" altLang="en-US" sz="2800" b="1" i="0" dirty="0">
                <a:solidFill>
                  <a:srgbClr val="333399"/>
                </a:solidFill>
              </a:rPr>
              <a:t>通常采用</a:t>
            </a:r>
            <a:r>
              <a:rPr lang="zh-CN" altLang="en-US" sz="2800" b="1" i="0" dirty="0">
                <a:solidFill>
                  <a:srgbClr val="FF0000"/>
                </a:solidFill>
              </a:rPr>
              <a:t>自下而上</a:t>
            </a:r>
            <a:r>
              <a:rPr lang="zh-CN" altLang="en-US" sz="2800" b="1" i="0" dirty="0">
                <a:solidFill>
                  <a:srgbClr val="333399"/>
                </a:solidFill>
              </a:rPr>
              <a:t>的方式进行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800" b="1" i="0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 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采用</a:t>
            </a:r>
            <a:r>
              <a:rPr lang="en-US" altLang="zh-CN" sz="2800" i="0" dirty="0">
                <a:solidFill>
                  <a:srgbClr val="333399"/>
                </a:solidFill>
              </a:rPr>
              <a:t>LR</a:t>
            </a:r>
            <a:r>
              <a:rPr lang="zh-CN" altLang="en-US" sz="2800" b="1" i="0" dirty="0">
                <a:solidFill>
                  <a:srgbClr val="333399"/>
                </a:solidFill>
              </a:rPr>
              <a:t>分析技术，可以通过扩充分析栈中的域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， </a:t>
            </a:r>
            <a:r>
              <a:rPr lang="zh-CN" altLang="en-US" sz="2800" b="1" i="0" dirty="0">
                <a:solidFill>
                  <a:srgbClr val="333399"/>
                </a:solidFill>
              </a:rPr>
              <a:t>形成</a:t>
            </a:r>
            <a:r>
              <a:rPr lang="zh-CN" altLang="en-US" sz="2800" b="1" i="0" dirty="0">
                <a:solidFill>
                  <a:srgbClr val="FF0000"/>
                </a:solidFill>
              </a:rPr>
              <a:t>语义栈来存放综合属性的值</a:t>
            </a:r>
            <a:r>
              <a:rPr lang="zh-CN" altLang="en-US" sz="2800" b="1" i="0" dirty="0">
                <a:solidFill>
                  <a:srgbClr val="333399"/>
                </a:solidFill>
              </a:rPr>
              <a:t>，计算相应产生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式左</a:t>
            </a:r>
            <a:r>
              <a:rPr lang="zh-CN" altLang="en-US" sz="2800" b="1" i="0" dirty="0">
                <a:solidFill>
                  <a:srgbClr val="333399"/>
                </a:solidFill>
              </a:rPr>
              <a:t>部</a:t>
            </a:r>
            <a:r>
              <a:rPr lang="zh-CN" altLang="en-US" sz="2800" b="1" i="0" dirty="0">
                <a:solidFill>
                  <a:srgbClr val="7030A0"/>
                </a:solidFill>
              </a:rPr>
              <a:t>文法符号的综合属性值刚好发生在每一步</a:t>
            </a:r>
            <a:r>
              <a:rPr lang="zh-CN" altLang="en-US" sz="2800" b="1" i="0" dirty="0" smtClean="0">
                <a:solidFill>
                  <a:srgbClr val="7030A0"/>
                </a:solidFill>
              </a:rPr>
              <a:t>归约 </a:t>
            </a:r>
            <a:r>
              <a:rPr lang="zh-CN" altLang="en-US" sz="2800" b="1" i="0" dirty="0">
                <a:solidFill>
                  <a:srgbClr val="7030A0"/>
                </a:solidFill>
              </a:rPr>
              <a:t>之前的时刻 </a:t>
            </a:r>
          </a:p>
        </p:txBody>
      </p:sp>
      <p:sp>
        <p:nvSpPr>
          <p:cNvPr id="32776" name="Rectangle 40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16"/>
          <p:cNvSpPr txBox="1">
            <a:spLocks noChangeArrowheads="1"/>
          </p:cNvSpPr>
          <p:nvPr/>
        </p:nvSpPr>
        <p:spPr bwMode="auto">
          <a:xfrm>
            <a:off x="768350" y="11430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/>
              <a:t>采用</a:t>
            </a:r>
            <a:r>
              <a:rPr lang="en-US" altLang="zh-CN" sz="2800" i="0"/>
              <a:t>LR</a:t>
            </a:r>
            <a:r>
              <a:rPr lang="zh-CN" altLang="en-US" sz="2800" b="1" i="0"/>
              <a:t>分析技术进行</a:t>
            </a:r>
            <a:r>
              <a:rPr lang="en-US" altLang="zh-CN" sz="2800" i="0"/>
              <a:t>S-</a:t>
            </a:r>
            <a:r>
              <a:rPr lang="zh-CN" altLang="en-US" sz="2800" b="1" i="0"/>
              <a:t>属性文法的语义计算</a:t>
            </a:r>
          </a:p>
        </p:txBody>
      </p:sp>
      <p:sp>
        <p:nvSpPr>
          <p:cNvPr id="2052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AutoShape 1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AutoShape 1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Rectangle 121"/>
          <p:cNvSpPr>
            <a:spLocks noChangeArrowheads="1"/>
          </p:cNvSpPr>
          <p:nvPr/>
        </p:nvSpPr>
        <p:spPr bwMode="auto">
          <a:xfrm>
            <a:off x="1104900" y="1720850"/>
            <a:ext cx="735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/>
              <a:t>   </a:t>
            </a:r>
            <a:r>
              <a:rPr lang="zh-CN" altLang="en-US" b="1" i="0">
                <a:solidFill>
                  <a:srgbClr val="333399"/>
                </a:solidFill>
              </a:rPr>
              <a:t>扩充分析栈中的域形成语义栈存放综合属性的值</a:t>
            </a:r>
            <a:endParaRPr lang="zh-CN" altLang="en-US" b="1" i="0"/>
          </a:p>
        </p:txBody>
      </p:sp>
      <p:graphicFrame>
        <p:nvGraphicFramePr>
          <p:cNvPr id="2050" name="Object 124"/>
          <p:cNvGraphicFramePr>
            <a:graphicFrameLocks noChangeAspect="1"/>
          </p:cNvGraphicFramePr>
          <p:nvPr/>
        </p:nvGraphicFramePr>
        <p:xfrm>
          <a:off x="1676400" y="2362200"/>
          <a:ext cx="6934200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3" imgW="5005730" imgH="2934614" progId="">
                  <p:embed/>
                </p:oleObj>
              </mc:Choice>
              <mc:Fallback>
                <p:oleObj name="Visio" r:id="rId3" imgW="5005730" imgH="2934614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6934200" cy="410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25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1104900" y="2838450"/>
            <a:ext cx="73533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/>
              <a:t>   </a:t>
            </a:r>
            <a:r>
              <a:rPr lang="zh-CN" altLang="en-US" b="1" i="0" dirty="0">
                <a:solidFill>
                  <a:srgbClr val="333399"/>
                </a:solidFill>
              </a:rPr>
              <a:t>例如，假设有相应于产生式 </a:t>
            </a:r>
            <a:r>
              <a:rPr lang="en-US" altLang="zh-CN" b="1" i="0" dirty="0">
                <a:solidFill>
                  <a:srgbClr val="333399"/>
                </a:solidFill>
              </a:rPr>
              <a:t>A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 i="0" dirty="0">
                <a:solidFill>
                  <a:srgbClr val="333399"/>
                </a:solidFill>
              </a:rPr>
              <a:t>XYZ </a:t>
            </a:r>
            <a:r>
              <a:rPr lang="zh-CN" altLang="en-US" b="1" i="0" dirty="0">
                <a:solidFill>
                  <a:srgbClr val="333399"/>
                </a:solidFill>
              </a:rPr>
              <a:t>的语义规则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       </a:t>
            </a:r>
            <a:r>
              <a:rPr lang="en-US" altLang="zh-CN" b="1" i="0" dirty="0" err="1">
                <a:solidFill>
                  <a:srgbClr val="333399"/>
                </a:solidFill>
              </a:rPr>
              <a:t>A.a</a:t>
            </a:r>
            <a:r>
              <a:rPr lang="en-US" altLang="zh-CN" b="1" i="0" dirty="0">
                <a:solidFill>
                  <a:srgbClr val="333399"/>
                </a:solidFill>
              </a:rPr>
              <a:t> := f</a:t>
            </a:r>
            <a:r>
              <a:rPr lang="zh-CN" altLang="en-US" b="1" i="0" dirty="0">
                <a:solidFill>
                  <a:srgbClr val="333399"/>
                </a:solidFill>
              </a:rPr>
              <a:t>（</a:t>
            </a:r>
            <a:r>
              <a:rPr lang="en-US" altLang="zh-CN" b="1" i="0" dirty="0" err="1">
                <a:solidFill>
                  <a:srgbClr val="333399"/>
                </a:solidFill>
              </a:rPr>
              <a:t>X.x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Y.y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Z.z</a:t>
            </a:r>
            <a:r>
              <a:rPr lang="zh-CN" altLang="en-US" b="1" i="0" dirty="0">
                <a:solidFill>
                  <a:srgbClr val="333399"/>
                </a:solidFill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在 </a:t>
            </a:r>
            <a:r>
              <a:rPr lang="en-US" altLang="zh-CN" b="1" i="0" dirty="0">
                <a:solidFill>
                  <a:srgbClr val="333399"/>
                </a:solidFill>
              </a:rPr>
              <a:t>XYZ </a:t>
            </a:r>
            <a:r>
              <a:rPr lang="zh-CN" altLang="en-US" b="1" i="0" dirty="0">
                <a:solidFill>
                  <a:srgbClr val="333399"/>
                </a:solidFill>
              </a:rPr>
              <a:t>归约为 </a:t>
            </a:r>
            <a:r>
              <a:rPr lang="en-US" altLang="zh-CN" b="1" i="0" dirty="0">
                <a:solidFill>
                  <a:srgbClr val="333399"/>
                </a:solidFill>
              </a:rPr>
              <a:t>A </a:t>
            </a:r>
            <a:r>
              <a:rPr lang="zh-CN" altLang="en-US" b="1" i="0" dirty="0">
                <a:solidFill>
                  <a:srgbClr val="333399"/>
                </a:solidFill>
              </a:rPr>
              <a:t>之前，</a:t>
            </a:r>
            <a:r>
              <a:rPr lang="en-US" altLang="zh-CN" b="1" i="0" dirty="0" err="1">
                <a:solidFill>
                  <a:srgbClr val="333399"/>
                </a:solidFill>
              </a:rPr>
              <a:t>Z.z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Y.y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zh-CN" altLang="en-US" b="1" i="0" dirty="0">
                <a:solidFill>
                  <a:srgbClr val="333399"/>
                </a:solidFill>
              </a:rPr>
              <a:t>和 </a:t>
            </a:r>
            <a:r>
              <a:rPr lang="en-US" altLang="zh-CN" b="1" i="0" dirty="0" err="1">
                <a:solidFill>
                  <a:srgbClr val="333399"/>
                </a:solidFill>
              </a:rPr>
              <a:t>X.x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分别存放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于语义栈的 </a:t>
            </a:r>
            <a:r>
              <a:rPr lang="en-US" altLang="zh-CN" b="1" i="0" dirty="0">
                <a:solidFill>
                  <a:srgbClr val="333399"/>
                </a:solidFill>
              </a:rPr>
              <a:t>top</a:t>
            </a:r>
            <a:r>
              <a:rPr lang="zh-CN" altLang="en-US" b="1" i="0" dirty="0">
                <a:solidFill>
                  <a:srgbClr val="333399"/>
                </a:solidFill>
              </a:rPr>
              <a:t>，</a:t>
            </a:r>
            <a:r>
              <a:rPr lang="en-US" altLang="zh-CN" b="1" i="0" dirty="0">
                <a:solidFill>
                  <a:srgbClr val="333399"/>
                </a:solidFill>
              </a:rPr>
              <a:t>top-1 </a:t>
            </a:r>
            <a:r>
              <a:rPr lang="zh-CN" altLang="en-US" b="1" i="0" dirty="0">
                <a:solidFill>
                  <a:srgbClr val="333399"/>
                </a:solidFill>
              </a:rPr>
              <a:t>和 </a:t>
            </a:r>
            <a:r>
              <a:rPr lang="en-US" altLang="zh-CN" b="1" i="0" dirty="0">
                <a:solidFill>
                  <a:srgbClr val="333399"/>
                </a:solidFill>
              </a:rPr>
              <a:t>top-2 </a:t>
            </a:r>
            <a:r>
              <a:rPr lang="zh-CN" altLang="en-US" b="1" i="0" dirty="0">
                <a:solidFill>
                  <a:srgbClr val="333399"/>
                </a:solidFill>
              </a:rPr>
              <a:t>的相应域中，因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此 </a:t>
            </a:r>
            <a:r>
              <a:rPr lang="en-US" altLang="zh-CN" b="1" i="0" dirty="0" err="1">
                <a:solidFill>
                  <a:srgbClr val="333399"/>
                </a:solidFill>
              </a:rPr>
              <a:t>A.a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可以顺利求出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归约后，</a:t>
            </a:r>
            <a:r>
              <a:rPr lang="en-US" altLang="zh-CN" b="1" i="0" dirty="0" err="1">
                <a:solidFill>
                  <a:srgbClr val="333399"/>
                </a:solidFill>
              </a:rPr>
              <a:t>X.x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Y.y</a:t>
            </a:r>
            <a:r>
              <a:rPr lang="en-US" altLang="zh-CN" b="1" i="0" dirty="0">
                <a:solidFill>
                  <a:srgbClr val="333399"/>
                </a:solidFill>
              </a:rPr>
              <a:t>, </a:t>
            </a:r>
            <a:r>
              <a:rPr lang="en-US" altLang="zh-CN" b="1" i="0" dirty="0" err="1">
                <a:solidFill>
                  <a:srgbClr val="333399"/>
                </a:solidFill>
              </a:rPr>
              <a:t>Z.z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被弹出，而在栈顶 </a:t>
            </a:r>
            <a:r>
              <a:rPr lang="en-US" altLang="zh-CN" b="1" i="0" dirty="0">
                <a:solidFill>
                  <a:srgbClr val="333399"/>
                </a:solidFill>
              </a:rPr>
              <a:t>top </a:t>
            </a:r>
            <a:r>
              <a:rPr lang="zh-CN" altLang="en-US" b="1" i="0" dirty="0">
                <a:solidFill>
                  <a:srgbClr val="333399"/>
                </a:solidFill>
              </a:rPr>
              <a:t>的位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置上存放 </a:t>
            </a:r>
            <a:r>
              <a:rPr lang="en-US" altLang="zh-CN" b="1" i="0" dirty="0" err="1">
                <a:solidFill>
                  <a:srgbClr val="333399"/>
                </a:solidFill>
              </a:rPr>
              <a:t>A.a</a:t>
            </a:r>
            <a:r>
              <a:rPr lang="zh-CN" altLang="en-US" b="1" i="0" dirty="0">
                <a:solidFill>
                  <a:srgbClr val="333399"/>
                </a:solidFill>
              </a:rPr>
              <a:t>。 </a:t>
            </a:r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768350" y="131445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/>
              <a:t>采用</a:t>
            </a:r>
            <a:r>
              <a:rPr lang="en-US" altLang="zh-CN" sz="2800" i="0"/>
              <a:t>LR</a:t>
            </a:r>
            <a:r>
              <a:rPr lang="zh-CN" altLang="en-US" sz="2800" b="1" i="0"/>
              <a:t>分析技术进行</a:t>
            </a:r>
            <a:r>
              <a:rPr lang="en-US" altLang="zh-CN" sz="2800" i="0"/>
              <a:t>S-</a:t>
            </a:r>
            <a:r>
              <a:rPr lang="zh-CN" altLang="en-US" sz="2800" b="1" i="0"/>
              <a:t>属性文法的语义计算</a:t>
            </a:r>
          </a:p>
        </p:txBody>
      </p: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1104900" y="1892300"/>
            <a:ext cx="7353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>
                <a:solidFill>
                  <a:srgbClr val="FF0000"/>
                </a:solidFill>
              </a:rPr>
              <a:t>   </a:t>
            </a:r>
            <a:r>
              <a:rPr lang="zh-CN" altLang="en-US" b="1" i="0" dirty="0">
                <a:solidFill>
                  <a:srgbClr val="FF0000"/>
                </a:solidFill>
              </a:rPr>
              <a:t>语义动作中的综合属性</a:t>
            </a:r>
            <a:r>
              <a:rPr lang="zh-CN" altLang="en-US" b="1" i="0" dirty="0">
                <a:solidFill>
                  <a:srgbClr val="333399"/>
                </a:solidFill>
              </a:rPr>
              <a:t>可以通过存在于</a:t>
            </a:r>
            <a:r>
              <a:rPr lang="zh-CN" altLang="en-US" b="1" i="0" dirty="0">
                <a:solidFill>
                  <a:srgbClr val="FF0000"/>
                </a:solidFill>
              </a:rPr>
              <a:t>当前语义栈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FF0000"/>
                </a:solidFill>
              </a:rPr>
              <a:t>     栈顶部分的属性进行计算</a:t>
            </a:r>
          </a:p>
        </p:txBody>
      </p:sp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1579563" y="2808288"/>
            <a:ext cx="2306637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产生式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i="0" baseline="-25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i="0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4100513" y="2808288"/>
            <a:ext cx="3671887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语义动作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333399"/>
                </a:solidFill>
              </a:rPr>
              <a:t>rint(</a:t>
            </a:r>
            <a:r>
              <a:rPr lang="en-US" altLang="zh-CN" dirty="0" err="1">
                <a:solidFill>
                  <a:srgbClr val="333399"/>
                </a:solidFill>
              </a:rPr>
              <a:t>E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</a:rPr>
              <a:t>)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+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val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b="1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lexval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8350" y="13716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</a:rPr>
              <a:t>用</a:t>
            </a:r>
            <a:r>
              <a:rPr lang="en-US" altLang="zh-CN" sz="2800" i="0">
                <a:solidFill>
                  <a:srgbClr val="333399"/>
                </a:solidFill>
              </a:rPr>
              <a:t>LR</a:t>
            </a:r>
            <a:r>
              <a:rPr lang="zh-CN" altLang="en-US" sz="2800" b="1" i="0">
                <a:solidFill>
                  <a:srgbClr val="333399"/>
                </a:solidFill>
              </a:rPr>
              <a:t>分析技术进行</a:t>
            </a:r>
            <a:r>
              <a:rPr lang="en-US" altLang="zh-CN" sz="2800" i="0">
                <a:solidFill>
                  <a:srgbClr val="333399"/>
                </a:solidFill>
              </a:rPr>
              <a:t>S-</a:t>
            </a:r>
            <a:r>
              <a:rPr lang="zh-CN" altLang="en-US" sz="2800" b="1" i="0">
                <a:solidFill>
                  <a:srgbClr val="333399"/>
                </a:solidFill>
              </a:rPr>
              <a:t>属性文法的语义计算</a:t>
            </a:r>
            <a:r>
              <a:rPr lang="zh-CN" altLang="en-US" sz="2800" b="1" i="0"/>
              <a:t>举例</a:t>
            </a:r>
          </a:p>
        </p:txBody>
      </p:sp>
      <p:sp>
        <p:nvSpPr>
          <p:cNvPr id="348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104900" y="1981200"/>
            <a:ext cx="735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/>
              <a:t>   </a:t>
            </a:r>
            <a:r>
              <a:rPr lang="zh-CN" altLang="en-US" b="1" i="0">
                <a:solidFill>
                  <a:srgbClr val="333399"/>
                </a:solidFill>
              </a:rPr>
              <a:t>通过下列</a:t>
            </a:r>
            <a:r>
              <a:rPr lang="en-US" altLang="zh-CN" i="0">
                <a:solidFill>
                  <a:srgbClr val="333399"/>
                </a:solidFill>
              </a:rPr>
              <a:t>S-</a:t>
            </a:r>
            <a:r>
              <a:rPr lang="zh-CN" altLang="en-US" b="1" i="0">
                <a:solidFill>
                  <a:srgbClr val="333399"/>
                </a:solidFill>
              </a:rPr>
              <a:t>属性文法</a:t>
            </a:r>
            <a:r>
              <a:rPr lang="en-US" altLang="zh-CN" i="0">
                <a:solidFill>
                  <a:srgbClr val="333399"/>
                </a:solidFill>
              </a:rPr>
              <a:t>G’[S]</a:t>
            </a:r>
            <a:r>
              <a:rPr lang="zh-CN" altLang="en-US" b="1" i="0">
                <a:solidFill>
                  <a:srgbClr val="333399"/>
                </a:solidFill>
              </a:rPr>
              <a:t>为</a:t>
            </a:r>
            <a:r>
              <a:rPr lang="zh-CN" altLang="en-US" b="1" i="0"/>
              <a:t>常量表达式求值</a:t>
            </a: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 autoUpdateAnimBg="0"/>
      <p:bldP spid="57549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3587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i="0">
                <a:solidFill>
                  <a:srgbClr val="333399"/>
                </a:solidFill>
              </a:rPr>
              <a:t>  </a:t>
            </a:r>
            <a:r>
              <a:rPr lang="zh-CN" altLang="en-US" sz="2800" b="1" i="0">
                <a:solidFill>
                  <a:srgbClr val="333399"/>
                </a:solidFill>
              </a:rPr>
              <a:t>文法</a:t>
            </a:r>
            <a:r>
              <a:rPr kumimoji="0" lang="en-US" altLang="zh-CN" sz="2800">
                <a:solidFill>
                  <a:srgbClr val="333399"/>
                </a:solidFill>
                <a:sym typeface="Symbol" pitchFamily="18" charset="2"/>
              </a:rPr>
              <a:t>G’ </a:t>
            </a:r>
            <a:r>
              <a:rPr kumimoji="0" lang="en-US" altLang="zh-CN" sz="2800" i="0">
                <a:solidFill>
                  <a:srgbClr val="333399"/>
                </a:solidFill>
                <a:sym typeface="Symbol" pitchFamily="18" charset="2"/>
              </a:rPr>
              <a:t>[</a:t>
            </a:r>
            <a:r>
              <a:rPr kumimoji="0" lang="en-US" altLang="zh-CN" sz="2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kumimoji="0" lang="en-US" altLang="zh-CN" sz="2800" i="0">
                <a:solidFill>
                  <a:srgbClr val="333399"/>
                </a:solidFill>
                <a:sym typeface="Symbol" pitchFamily="18" charset="2"/>
              </a:rPr>
              <a:t>]</a:t>
            </a:r>
            <a:r>
              <a:rPr lang="en-US" altLang="zh-CN" sz="2800" i="0">
                <a:solidFill>
                  <a:srgbClr val="333399"/>
                </a:solidFill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</a:rPr>
              <a:t>的</a:t>
            </a:r>
            <a:r>
              <a:rPr lang="en-US" altLang="zh-CN" sz="2800" i="0">
                <a:solidFill>
                  <a:srgbClr val="333399"/>
                </a:solidFill>
              </a:rPr>
              <a:t>LR</a:t>
            </a:r>
          </a:p>
          <a:p>
            <a:pPr algn="l"/>
            <a:r>
              <a:rPr lang="en-US" altLang="zh-CN" sz="2800" b="1" i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分析表</a:t>
            </a:r>
            <a:endParaRPr lang="zh-CN" altLang="en-US" i="0">
              <a:solidFill>
                <a:srgbClr val="333399"/>
              </a:solidFill>
            </a:endParaRPr>
          </a:p>
        </p:txBody>
      </p:sp>
      <p:sp>
        <p:nvSpPr>
          <p:cNvPr id="358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751263" y="2744093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0" dirty="0"/>
              <a:t>ACTION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948488" y="2744093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0" dirty="0"/>
              <a:t>GOTO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899592" y="2780928"/>
            <a:ext cx="7704856" cy="3600400"/>
            <a:chOff x="1223963" y="2420938"/>
            <a:chExt cx="6948487" cy="4149485"/>
          </a:xfrm>
        </p:grpSpPr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2051050" y="2781300"/>
              <a:ext cx="612140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295399" y="2574925"/>
              <a:ext cx="720725" cy="414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200" b="1" i="0">
                  <a:latin typeface="Times New Roman" pitchFamily="18" charset="0"/>
                </a:rPr>
                <a:t>状态</a:t>
              </a: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051050" y="2420938"/>
              <a:ext cx="6350" cy="41322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6372225" y="2420938"/>
              <a:ext cx="0" cy="41322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223963" y="3141663"/>
              <a:ext cx="694848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2181225" y="27098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d</a:t>
              </a:r>
            </a:p>
          </p:txBody>
        </p:sp>
        <p:sp>
          <p:nvSpPr>
            <p:cNvPr id="35855" name="Rectangle 16"/>
            <p:cNvSpPr>
              <a:spLocks noChangeArrowheads="1"/>
            </p:cNvSpPr>
            <p:nvPr/>
          </p:nvSpPr>
          <p:spPr bwMode="auto">
            <a:xfrm>
              <a:off x="2892425" y="2705100"/>
              <a:ext cx="341136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</a:t>
              </a:r>
            </a:p>
          </p:txBody>
        </p:sp>
        <p:sp>
          <p:nvSpPr>
            <p:cNvPr id="35856" name="Rectangle 17"/>
            <p:cNvSpPr>
              <a:spLocks noChangeArrowheads="1"/>
            </p:cNvSpPr>
            <p:nvPr/>
          </p:nvSpPr>
          <p:spPr bwMode="auto">
            <a:xfrm>
              <a:off x="3605213" y="2709863"/>
              <a:ext cx="35785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35857" name="Rectangle 18"/>
            <p:cNvSpPr>
              <a:spLocks noChangeArrowheads="1"/>
            </p:cNvSpPr>
            <p:nvPr/>
          </p:nvSpPr>
          <p:spPr bwMode="auto">
            <a:xfrm>
              <a:off x="4443412" y="2709863"/>
              <a:ext cx="307692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(</a:t>
              </a:r>
            </a:p>
          </p:txBody>
        </p:sp>
        <p:sp>
          <p:nvSpPr>
            <p:cNvPr id="35858" name="Rectangle 19"/>
            <p:cNvSpPr>
              <a:spLocks noChangeArrowheads="1"/>
            </p:cNvSpPr>
            <p:nvPr/>
          </p:nvSpPr>
          <p:spPr bwMode="auto">
            <a:xfrm>
              <a:off x="5214938" y="2709863"/>
              <a:ext cx="307692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35859" name="Rectangle 20"/>
            <p:cNvSpPr>
              <a:spLocks noChangeArrowheads="1"/>
            </p:cNvSpPr>
            <p:nvPr/>
          </p:nvSpPr>
          <p:spPr bwMode="auto">
            <a:xfrm>
              <a:off x="5867400" y="27098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i="0">
                  <a:solidFill>
                    <a:srgbClr val="333399"/>
                  </a:solidFill>
                  <a:sym typeface="Symbol" pitchFamily="18" charset="2"/>
                </a:rPr>
                <a:t>#</a:t>
              </a:r>
            </a:p>
          </p:txBody>
        </p:sp>
        <p:sp>
          <p:nvSpPr>
            <p:cNvPr id="35860" name="Rectangle 21"/>
            <p:cNvSpPr>
              <a:spLocks noChangeArrowheads="1"/>
            </p:cNvSpPr>
            <p:nvPr/>
          </p:nvSpPr>
          <p:spPr bwMode="auto">
            <a:xfrm>
              <a:off x="6516689" y="2709863"/>
              <a:ext cx="374581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35861" name="Rectangle 22"/>
            <p:cNvSpPr>
              <a:spLocks noChangeArrowheads="1"/>
            </p:cNvSpPr>
            <p:nvPr/>
          </p:nvSpPr>
          <p:spPr bwMode="auto">
            <a:xfrm>
              <a:off x="7115175" y="2709863"/>
              <a:ext cx="364131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T</a:t>
              </a:r>
            </a:p>
          </p:txBody>
        </p:sp>
        <p:sp>
          <p:nvSpPr>
            <p:cNvPr id="35862" name="Rectangle 23"/>
            <p:cNvSpPr>
              <a:spLocks noChangeArrowheads="1"/>
            </p:cNvSpPr>
            <p:nvPr/>
          </p:nvSpPr>
          <p:spPr bwMode="auto">
            <a:xfrm>
              <a:off x="7715250" y="2709863"/>
              <a:ext cx="364131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F</a:t>
              </a:r>
            </a:p>
          </p:txBody>
        </p:sp>
        <p:sp>
          <p:nvSpPr>
            <p:cNvPr id="35863" name="Rectangle 24"/>
            <p:cNvSpPr>
              <a:spLocks noChangeArrowheads="1"/>
            </p:cNvSpPr>
            <p:nvPr/>
          </p:nvSpPr>
          <p:spPr bwMode="auto">
            <a:xfrm>
              <a:off x="1438275" y="307022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0</a:t>
              </a:r>
            </a:p>
          </p:txBody>
        </p:sp>
        <p:sp>
          <p:nvSpPr>
            <p:cNvPr id="35864" name="Rectangle 25"/>
            <p:cNvSpPr>
              <a:spLocks noChangeArrowheads="1"/>
            </p:cNvSpPr>
            <p:nvPr/>
          </p:nvSpPr>
          <p:spPr bwMode="auto">
            <a:xfrm>
              <a:off x="1438275" y="3324224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5865" name="Rectangle 26"/>
            <p:cNvSpPr>
              <a:spLocks noChangeArrowheads="1"/>
            </p:cNvSpPr>
            <p:nvPr/>
          </p:nvSpPr>
          <p:spPr bwMode="auto">
            <a:xfrm>
              <a:off x="1438275" y="36115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35866" name="Rectangle 27"/>
            <p:cNvSpPr>
              <a:spLocks noChangeArrowheads="1"/>
            </p:cNvSpPr>
            <p:nvPr/>
          </p:nvSpPr>
          <p:spPr bwMode="auto">
            <a:xfrm>
              <a:off x="1438275" y="3900488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35867" name="Rectangle 28"/>
            <p:cNvSpPr>
              <a:spLocks noChangeArrowheads="1"/>
            </p:cNvSpPr>
            <p:nvPr/>
          </p:nvSpPr>
          <p:spPr bwMode="auto">
            <a:xfrm>
              <a:off x="1438275" y="418782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35868" name="Rectangle 30"/>
            <p:cNvSpPr>
              <a:spLocks noChangeArrowheads="1"/>
            </p:cNvSpPr>
            <p:nvPr/>
          </p:nvSpPr>
          <p:spPr bwMode="auto">
            <a:xfrm>
              <a:off x="1438275" y="449897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5</a:t>
              </a:r>
            </a:p>
          </p:txBody>
        </p:sp>
        <p:sp>
          <p:nvSpPr>
            <p:cNvPr id="35869" name="Rectangle 31"/>
            <p:cNvSpPr>
              <a:spLocks noChangeArrowheads="1"/>
            </p:cNvSpPr>
            <p:nvPr/>
          </p:nvSpPr>
          <p:spPr bwMode="auto">
            <a:xfrm>
              <a:off x="1438275" y="4749799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6</a:t>
              </a:r>
            </a:p>
          </p:txBody>
        </p:sp>
        <p:sp>
          <p:nvSpPr>
            <p:cNvPr id="35870" name="Rectangle 32"/>
            <p:cNvSpPr>
              <a:spLocks noChangeArrowheads="1"/>
            </p:cNvSpPr>
            <p:nvPr/>
          </p:nvSpPr>
          <p:spPr bwMode="auto">
            <a:xfrm>
              <a:off x="1438275" y="500221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7</a:t>
              </a:r>
            </a:p>
          </p:txBody>
        </p:sp>
        <p:sp>
          <p:nvSpPr>
            <p:cNvPr id="35871" name="Rectangle 33"/>
            <p:cNvSpPr>
              <a:spLocks noChangeArrowheads="1"/>
            </p:cNvSpPr>
            <p:nvPr/>
          </p:nvSpPr>
          <p:spPr bwMode="auto">
            <a:xfrm>
              <a:off x="1438275" y="525462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5872" name="Rectangle 34"/>
            <p:cNvSpPr>
              <a:spLocks noChangeArrowheads="1"/>
            </p:cNvSpPr>
            <p:nvPr/>
          </p:nvSpPr>
          <p:spPr bwMode="auto">
            <a:xfrm>
              <a:off x="1447800" y="5546725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9</a:t>
              </a:r>
            </a:p>
          </p:txBody>
        </p:sp>
        <p:sp>
          <p:nvSpPr>
            <p:cNvPr id="35873" name="Rectangle 35"/>
            <p:cNvSpPr>
              <a:spLocks noChangeArrowheads="1"/>
            </p:cNvSpPr>
            <p:nvPr/>
          </p:nvSpPr>
          <p:spPr bwMode="auto">
            <a:xfrm>
              <a:off x="1368425" y="5851525"/>
              <a:ext cx="46237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10</a:t>
              </a:r>
            </a:p>
          </p:txBody>
        </p:sp>
        <p:sp>
          <p:nvSpPr>
            <p:cNvPr id="35874" name="Rectangle 36"/>
            <p:cNvSpPr>
              <a:spLocks noChangeArrowheads="1"/>
            </p:cNvSpPr>
            <p:nvPr/>
          </p:nvSpPr>
          <p:spPr bwMode="auto">
            <a:xfrm>
              <a:off x="1368425" y="6156325"/>
              <a:ext cx="447491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11</a:t>
              </a:r>
            </a:p>
          </p:txBody>
        </p:sp>
        <p:sp>
          <p:nvSpPr>
            <p:cNvPr id="35875" name="Rectangle 37"/>
            <p:cNvSpPr>
              <a:spLocks noChangeArrowheads="1"/>
            </p:cNvSpPr>
            <p:nvPr/>
          </p:nvSpPr>
          <p:spPr bwMode="auto">
            <a:xfrm>
              <a:off x="6551613" y="3068639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5876" name="Rectangle 38"/>
            <p:cNvSpPr>
              <a:spLocks noChangeArrowheads="1"/>
            </p:cNvSpPr>
            <p:nvPr/>
          </p:nvSpPr>
          <p:spPr bwMode="auto">
            <a:xfrm>
              <a:off x="7164387" y="3068639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35877" name="Rectangle 39"/>
            <p:cNvSpPr>
              <a:spLocks noChangeArrowheads="1"/>
            </p:cNvSpPr>
            <p:nvPr/>
          </p:nvSpPr>
          <p:spPr bwMode="auto">
            <a:xfrm>
              <a:off x="7740650" y="3068639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35878" name="Rectangle 40"/>
            <p:cNvSpPr>
              <a:spLocks noChangeArrowheads="1"/>
            </p:cNvSpPr>
            <p:nvPr/>
          </p:nvSpPr>
          <p:spPr bwMode="auto">
            <a:xfrm>
              <a:off x="5792789" y="3284538"/>
              <a:ext cx="552257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acc</a:t>
              </a:r>
            </a:p>
          </p:txBody>
        </p:sp>
        <p:sp>
          <p:nvSpPr>
            <p:cNvPr id="35879" name="Rectangle 41"/>
            <p:cNvSpPr>
              <a:spLocks noChangeArrowheads="1"/>
            </p:cNvSpPr>
            <p:nvPr/>
          </p:nvSpPr>
          <p:spPr bwMode="auto">
            <a:xfrm>
              <a:off x="3581400" y="3321051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s6</a:t>
              </a:r>
            </a:p>
          </p:txBody>
        </p:sp>
        <p:sp>
          <p:nvSpPr>
            <p:cNvPr id="35880" name="Rectangle 42"/>
            <p:cNvSpPr>
              <a:spLocks noChangeArrowheads="1"/>
            </p:cNvSpPr>
            <p:nvPr/>
          </p:nvSpPr>
          <p:spPr bwMode="auto">
            <a:xfrm>
              <a:off x="2820988" y="3608388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s7</a:t>
              </a:r>
            </a:p>
          </p:txBody>
        </p:sp>
        <p:sp>
          <p:nvSpPr>
            <p:cNvPr id="35881" name="Rectangle 43"/>
            <p:cNvSpPr>
              <a:spLocks noChangeArrowheads="1"/>
            </p:cNvSpPr>
            <p:nvPr/>
          </p:nvSpPr>
          <p:spPr bwMode="auto">
            <a:xfrm>
              <a:off x="3603624" y="3608388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35882" name="Rectangle 44"/>
            <p:cNvSpPr>
              <a:spLocks noChangeArrowheads="1"/>
            </p:cNvSpPr>
            <p:nvPr/>
          </p:nvSpPr>
          <p:spPr bwMode="auto">
            <a:xfrm>
              <a:off x="5119688" y="3608388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35883" name="Rectangle 45"/>
            <p:cNvSpPr>
              <a:spLocks noChangeArrowheads="1"/>
            </p:cNvSpPr>
            <p:nvPr/>
          </p:nvSpPr>
          <p:spPr bwMode="auto">
            <a:xfrm>
              <a:off x="5867400" y="3608388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35884" name="Rectangle 46"/>
            <p:cNvSpPr>
              <a:spLocks noChangeArrowheads="1"/>
            </p:cNvSpPr>
            <p:nvPr/>
          </p:nvSpPr>
          <p:spPr bwMode="auto">
            <a:xfrm>
              <a:off x="3603624" y="389731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35885" name="Rectangle 47"/>
            <p:cNvSpPr>
              <a:spLocks noChangeArrowheads="1"/>
            </p:cNvSpPr>
            <p:nvPr/>
          </p:nvSpPr>
          <p:spPr bwMode="auto">
            <a:xfrm>
              <a:off x="5119688" y="389731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35886" name="Rectangle 48"/>
            <p:cNvSpPr>
              <a:spLocks noChangeArrowheads="1"/>
            </p:cNvSpPr>
            <p:nvPr/>
          </p:nvSpPr>
          <p:spPr bwMode="auto">
            <a:xfrm>
              <a:off x="5867400" y="389731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35887" name="Rectangle 49"/>
            <p:cNvSpPr>
              <a:spLocks noChangeArrowheads="1"/>
            </p:cNvSpPr>
            <p:nvPr/>
          </p:nvSpPr>
          <p:spPr bwMode="auto">
            <a:xfrm>
              <a:off x="4348163" y="3068639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35888" name="Rectangle 51"/>
            <p:cNvSpPr>
              <a:spLocks noChangeArrowheads="1"/>
            </p:cNvSpPr>
            <p:nvPr/>
          </p:nvSpPr>
          <p:spPr bwMode="auto">
            <a:xfrm>
              <a:off x="2138363" y="3068639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35889" name="Rectangle 53"/>
            <p:cNvSpPr>
              <a:spLocks noChangeArrowheads="1"/>
            </p:cNvSpPr>
            <p:nvPr/>
          </p:nvSpPr>
          <p:spPr bwMode="auto">
            <a:xfrm>
              <a:off x="2138363" y="4184649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35890" name="Rectangle 54"/>
            <p:cNvSpPr>
              <a:spLocks noChangeArrowheads="1"/>
            </p:cNvSpPr>
            <p:nvPr/>
          </p:nvSpPr>
          <p:spPr bwMode="auto">
            <a:xfrm>
              <a:off x="4327526" y="4184649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35891" name="Rectangle 55"/>
            <p:cNvSpPr>
              <a:spLocks noChangeArrowheads="1"/>
            </p:cNvSpPr>
            <p:nvPr/>
          </p:nvSpPr>
          <p:spPr bwMode="auto">
            <a:xfrm>
              <a:off x="6551613" y="42211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5892" name="Rectangle 56"/>
            <p:cNvSpPr>
              <a:spLocks noChangeArrowheads="1"/>
            </p:cNvSpPr>
            <p:nvPr/>
          </p:nvSpPr>
          <p:spPr bwMode="auto">
            <a:xfrm>
              <a:off x="7164387" y="42211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35893" name="Rectangle 57"/>
            <p:cNvSpPr>
              <a:spLocks noChangeArrowheads="1"/>
            </p:cNvSpPr>
            <p:nvPr/>
          </p:nvSpPr>
          <p:spPr bwMode="auto">
            <a:xfrm>
              <a:off x="7740650" y="422116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35894" name="Rectangle 58"/>
            <p:cNvSpPr>
              <a:spLocks noChangeArrowheads="1"/>
            </p:cNvSpPr>
            <p:nvPr/>
          </p:nvSpPr>
          <p:spPr bwMode="auto">
            <a:xfrm>
              <a:off x="2843213" y="389731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35895" name="Rectangle 63"/>
            <p:cNvSpPr>
              <a:spLocks noChangeArrowheads="1"/>
            </p:cNvSpPr>
            <p:nvPr/>
          </p:nvSpPr>
          <p:spPr bwMode="auto">
            <a:xfrm>
              <a:off x="3627438" y="4495799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35896" name="Rectangle 64"/>
            <p:cNvSpPr>
              <a:spLocks noChangeArrowheads="1"/>
            </p:cNvSpPr>
            <p:nvPr/>
          </p:nvSpPr>
          <p:spPr bwMode="auto">
            <a:xfrm>
              <a:off x="5143500" y="4495799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35897" name="Rectangle 65"/>
            <p:cNvSpPr>
              <a:spLocks noChangeArrowheads="1"/>
            </p:cNvSpPr>
            <p:nvPr/>
          </p:nvSpPr>
          <p:spPr bwMode="auto">
            <a:xfrm>
              <a:off x="5891212" y="4495799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35898" name="Rectangle 66"/>
            <p:cNvSpPr>
              <a:spLocks noChangeArrowheads="1"/>
            </p:cNvSpPr>
            <p:nvPr/>
          </p:nvSpPr>
          <p:spPr bwMode="auto">
            <a:xfrm>
              <a:off x="2867025" y="4495799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35899" name="Rectangle 68"/>
            <p:cNvSpPr>
              <a:spLocks noChangeArrowheads="1"/>
            </p:cNvSpPr>
            <p:nvPr/>
          </p:nvSpPr>
          <p:spPr bwMode="auto">
            <a:xfrm>
              <a:off x="2138363" y="4748213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35900" name="Rectangle 69"/>
            <p:cNvSpPr>
              <a:spLocks noChangeArrowheads="1"/>
            </p:cNvSpPr>
            <p:nvPr/>
          </p:nvSpPr>
          <p:spPr bwMode="auto">
            <a:xfrm>
              <a:off x="4327526" y="4748213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35901" name="Rectangle 70"/>
            <p:cNvSpPr>
              <a:spLocks noChangeArrowheads="1"/>
            </p:cNvSpPr>
            <p:nvPr/>
          </p:nvSpPr>
          <p:spPr bwMode="auto">
            <a:xfrm>
              <a:off x="7142164" y="474821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9</a:t>
              </a:r>
            </a:p>
          </p:txBody>
        </p:sp>
        <p:sp>
          <p:nvSpPr>
            <p:cNvPr id="35902" name="Rectangle 71"/>
            <p:cNvSpPr>
              <a:spLocks noChangeArrowheads="1"/>
            </p:cNvSpPr>
            <p:nvPr/>
          </p:nvSpPr>
          <p:spPr bwMode="auto">
            <a:xfrm>
              <a:off x="7740650" y="4748213"/>
              <a:ext cx="35158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35903" name="Rectangle 73"/>
            <p:cNvSpPr>
              <a:spLocks noChangeArrowheads="1"/>
            </p:cNvSpPr>
            <p:nvPr/>
          </p:nvSpPr>
          <p:spPr bwMode="auto">
            <a:xfrm>
              <a:off x="2138363" y="5037138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35904" name="Rectangle 74"/>
            <p:cNvSpPr>
              <a:spLocks noChangeArrowheads="1"/>
            </p:cNvSpPr>
            <p:nvPr/>
          </p:nvSpPr>
          <p:spPr bwMode="auto">
            <a:xfrm>
              <a:off x="4327526" y="5037138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35905" name="Rectangle 75"/>
            <p:cNvSpPr>
              <a:spLocks noChangeArrowheads="1"/>
            </p:cNvSpPr>
            <p:nvPr/>
          </p:nvSpPr>
          <p:spPr bwMode="auto">
            <a:xfrm>
              <a:off x="7634287" y="5037138"/>
              <a:ext cx="46237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10</a:t>
              </a:r>
            </a:p>
          </p:txBody>
        </p:sp>
        <p:sp>
          <p:nvSpPr>
            <p:cNvPr id="35906" name="Rectangle 76"/>
            <p:cNvSpPr>
              <a:spLocks noChangeArrowheads="1"/>
            </p:cNvSpPr>
            <p:nvPr/>
          </p:nvSpPr>
          <p:spPr bwMode="auto">
            <a:xfrm>
              <a:off x="5029200" y="5253037"/>
              <a:ext cx="547825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s11</a:t>
              </a:r>
            </a:p>
          </p:txBody>
        </p:sp>
        <p:sp>
          <p:nvSpPr>
            <p:cNvPr id="35907" name="Rectangle 77"/>
            <p:cNvSpPr>
              <a:spLocks noChangeArrowheads="1"/>
            </p:cNvSpPr>
            <p:nvPr/>
          </p:nvSpPr>
          <p:spPr bwMode="auto">
            <a:xfrm>
              <a:off x="2820988" y="5503863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s7</a:t>
              </a:r>
            </a:p>
          </p:txBody>
        </p:sp>
        <p:sp>
          <p:nvSpPr>
            <p:cNvPr id="35908" name="Rectangle 78"/>
            <p:cNvSpPr>
              <a:spLocks noChangeArrowheads="1"/>
            </p:cNvSpPr>
            <p:nvPr/>
          </p:nvSpPr>
          <p:spPr bwMode="auto">
            <a:xfrm>
              <a:off x="3603624" y="550386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35909" name="Rectangle 79"/>
            <p:cNvSpPr>
              <a:spLocks noChangeArrowheads="1"/>
            </p:cNvSpPr>
            <p:nvPr/>
          </p:nvSpPr>
          <p:spPr bwMode="auto">
            <a:xfrm>
              <a:off x="5119688" y="550386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35910" name="Rectangle 80"/>
            <p:cNvSpPr>
              <a:spLocks noChangeArrowheads="1"/>
            </p:cNvSpPr>
            <p:nvPr/>
          </p:nvSpPr>
          <p:spPr bwMode="auto">
            <a:xfrm>
              <a:off x="5867400" y="550386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35911" name="Rectangle 81"/>
            <p:cNvSpPr>
              <a:spLocks noChangeArrowheads="1"/>
            </p:cNvSpPr>
            <p:nvPr/>
          </p:nvSpPr>
          <p:spPr bwMode="auto">
            <a:xfrm>
              <a:off x="3603624" y="582771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35912" name="Rectangle 82"/>
            <p:cNvSpPr>
              <a:spLocks noChangeArrowheads="1"/>
            </p:cNvSpPr>
            <p:nvPr/>
          </p:nvSpPr>
          <p:spPr bwMode="auto">
            <a:xfrm>
              <a:off x="5119688" y="582771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35913" name="Rectangle 83"/>
            <p:cNvSpPr>
              <a:spLocks noChangeArrowheads="1"/>
            </p:cNvSpPr>
            <p:nvPr/>
          </p:nvSpPr>
          <p:spPr bwMode="auto">
            <a:xfrm>
              <a:off x="5867400" y="582771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35914" name="Rectangle 84"/>
            <p:cNvSpPr>
              <a:spLocks noChangeArrowheads="1"/>
            </p:cNvSpPr>
            <p:nvPr/>
          </p:nvSpPr>
          <p:spPr bwMode="auto">
            <a:xfrm>
              <a:off x="2843213" y="5827713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35915" name="Rectangle 85"/>
            <p:cNvSpPr>
              <a:spLocks noChangeArrowheads="1"/>
            </p:cNvSpPr>
            <p:nvPr/>
          </p:nvSpPr>
          <p:spPr bwMode="auto">
            <a:xfrm>
              <a:off x="3581400" y="615156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35916" name="Rectangle 86"/>
            <p:cNvSpPr>
              <a:spLocks noChangeArrowheads="1"/>
            </p:cNvSpPr>
            <p:nvPr/>
          </p:nvSpPr>
          <p:spPr bwMode="auto">
            <a:xfrm>
              <a:off x="5097463" y="615156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35917" name="Rectangle 87"/>
            <p:cNvSpPr>
              <a:spLocks noChangeArrowheads="1"/>
            </p:cNvSpPr>
            <p:nvPr/>
          </p:nvSpPr>
          <p:spPr bwMode="auto">
            <a:xfrm>
              <a:off x="5845175" y="615156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35918" name="Rectangle 88"/>
            <p:cNvSpPr>
              <a:spLocks noChangeArrowheads="1"/>
            </p:cNvSpPr>
            <p:nvPr/>
          </p:nvSpPr>
          <p:spPr bwMode="auto">
            <a:xfrm>
              <a:off x="2820988" y="6151562"/>
              <a:ext cx="418479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35919" name="Rectangle 89"/>
            <p:cNvSpPr>
              <a:spLocks noChangeArrowheads="1"/>
            </p:cNvSpPr>
            <p:nvPr/>
          </p:nvSpPr>
          <p:spPr bwMode="auto">
            <a:xfrm>
              <a:off x="3581400" y="5251450"/>
              <a:ext cx="451923" cy="4140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rgbClr val="333399"/>
                  </a:solidFill>
                  <a:sym typeface="Symbol" pitchFamily="18" charset="2"/>
                </a:rPr>
                <a:t>s6</a:t>
              </a:r>
            </a:p>
          </p:txBody>
        </p:sp>
      </p:grpSp>
      <p:sp>
        <p:nvSpPr>
          <p:cNvPr id="35921" name="Rectangle 92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5795987" y="692696"/>
            <a:ext cx="151231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kumimoji="0" lang="zh-CN" altLang="en-US" sz="1400" b="1" i="0" dirty="0">
                <a:sym typeface="Symbol" pitchFamily="18" charset="2"/>
              </a:rPr>
              <a:t>产生式</a:t>
            </a:r>
            <a:endParaRPr kumimoji="0" lang="zh-CN" altLang="en-US" sz="14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sz="1400" i="0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7020793" y="692696"/>
            <a:ext cx="212320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kumimoji="0" lang="zh-CN" altLang="en-US" sz="1400" b="1" i="0" dirty="0">
                <a:sym typeface="Symbol" pitchFamily="18" charset="2"/>
              </a:rPr>
              <a:t>语义动作</a:t>
            </a:r>
            <a:endParaRPr kumimoji="0" lang="zh-CN" altLang="en-US" sz="1400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400" dirty="0">
                <a:solidFill>
                  <a:srgbClr val="333399"/>
                </a:solidFill>
              </a:rPr>
              <a:t>rint(</a:t>
            </a:r>
            <a:r>
              <a:rPr lang="en-US" altLang="zh-CN" sz="1400" dirty="0" err="1">
                <a:solidFill>
                  <a:srgbClr val="333399"/>
                </a:solidFill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</a:rPr>
              <a:t>)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4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+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b="1" i="0" dirty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lexval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utoUpdateAnimBg="0"/>
      <p:bldP spid="8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644008" y="188640"/>
            <a:ext cx="419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0" dirty="0"/>
              <a:t> </a:t>
            </a:r>
            <a:r>
              <a:rPr lang="en-US" altLang="zh-CN" sz="2000" b="1" i="0" dirty="0" smtClean="0"/>
              <a:t>    </a:t>
            </a:r>
            <a:r>
              <a:rPr lang="en-US" altLang="zh-CN" sz="2000" i="0" dirty="0">
                <a:solidFill>
                  <a:srgbClr val="333399"/>
                </a:solidFill>
              </a:rPr>
              <a:t>LR</a:t>
            </a:r>
            <a:r>
              <a:rPr lang="zh-CN" altLang="en-US" sz="2000" b="1" i="0" dirty="0">
                <a:solidFill>
                  <a:srgbClr val="333399"/>
                </a:solidFill>
              </a:rPr>
              <a:t>分析过程伴随常量</a:t>
            </a:r>
          </a:p>
          <a:p>
            <a:pPr algn="l"/>
            <a:r>
              <a:rPr lang="zh-CN" altLang="en-US" sz="2000" b="1" i="0" dirty="0">
                <a:solidFill>
                  <a:srgbClr val="333399"/>
                </a:solidFill>
              </a:rPr>
              <a:t>     表达式</a:t>
            </a:r>
            <a:r>
              <a:rPr lang="en-US" altLang="zh-CN" sz="2000" b="1" i="0" dirty="0">
                <a:ea typeface="宋体" pitchFamily="2" charset="-122"/>
              </a:rPr>
              <a:t>2 + 3 </a:t>
            </a:r>
            <a:r>
              <a:rPr lang="en-US" altLang="zh-CN" sz="2000" b="1" i="0" dirty="0">
                <a:sym typeface="Symbol" pitchFamily="18" charset="2"/>
              </a:rPr>
              <a:t> </a:t>
            </a:r>
            <a:r>
              <a:rPr lang="en-US" altLang="zh-CN" sz="2000" b="1" i="0" dirty="0">
                <a:ea typeface="宋体" pitchFamily="2" charset="-122"/>
              </a:rPr>
              <a:t>5</a:t>
            </a:r>
            <a:r>
              <a:rPr lang="zh-CN" altLang="en-US" sz="2000" b="1" i="0" dirty="0">
                <a:solidFill>
                  <a:srgbClr val="333399"/>
                </a:solidFill>
              </a:rPr>
              <a:t>的求值</a:t>
            </a:r>
          </a:p>
        </p:txBody>
      </p:sp>
      <p:sp>
        <p:nvSpPr>
          <p:cNvPr id="36868" name="Text Box 84"/>
          <p:cNvSpPr txBox="1">
            <a:spLocks noChangeArrowheads="1"/>
          </p:cNvSpPr>
          <p:nvPr/>
        </p:nvSpPr>
        <p:spPr bwMode="auto">
          <a:xfrm>
            <a:off x="457200" y="2538809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 b="1" i="0" dirty="0" smtClean="0">
                <a:solidFill>
                  <a:srgbClr val="333399"/>
                </a:solidFill>
                <a:latin typeface="Times New Roman" pitchFamily="18" charset="0"/>
              </a:rPr>
              <a:t>状态栈             符号栈             语义值栈</a:t>
            </a:r>
            <a:endParaRPr kumimoji="0" lang="zh-CN" altLang="en-US" sz="1800" b="1" i="0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6869" name="Text Box 85"/>
          <p:cNvSpPr txBox="1">
            <a:spLocks noChangeArrowheads="1"/>
          </p:cNvSpPr>
          <p:nvPr/>
        </p:nvSpPr>
        <p:spPr bwMode="auto">
          <a:xfrm>
            <a:off x="4648200" y="2538809"/>
            <a:ext cx="17287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 b="1" i="0">
                <a:solidFill>
                  <a:srgbClr val="333399"/>
                </a:solidFill>
                <a:latin typeface="Times New Roman" pitchFamily="18" charset="0"/>
              </a:rPr>
              <a:t>余留输入串</a:t>
            </a:r>
          </a:p>
        </p:txBody>
      </p:sp>
      <p:sp>
        <p:nvSpPr>
          <p:cNvPr id="36870" name="Text Box 86"/>
          <p:cNvSpPr txBox="1">
            <a:spLocks noChangeArrowheads="1"/>
          </p:cNvSpPr>
          <p:nvPr/>
        </p:nvSpPr>
        <p:spPr bwMode="auto">
          <a:xfrm>
            <a:off x="6324600" y="2538809"/>
            <a:ext cx="804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 b="1" i="0">
                <a:solidFill>
                  <a:srgbClr val="333399"/>
                </a:solidFill>
                <a:latin typeface="Times New Roman" pitchFamily="18" charset="0"/>
              </a:rPr>
              <a:t>动作</a:t>
            </a:r>
          </a:p>
        </p:txBody>
      </p:sp>
      <p:sp>
        <p:nvSpPr>
          <p:cNvPr id="36871" name="Line 87"/>
          <p:cNvSpPr>
            <a:spLocks noChangeShapeType="1"/>
          </p:cNvSpPr>
          <p:nvPr/>
        </p:nvSpPr>
        <p:spPr bwMode="auto">
          <a:xfrm>
            <a:off x="4719638" y="2205038"/>
            <a:ext cx="0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2" name="Line 88"/>
          <p:cNvSpPr>
            <a:spLocks noChangeShapeType="1"/>
          </p:cNvSpPr>
          <p:nvPr/>
        </p:nvSpPr>
        <p:spPr bwMode="auto">
          <a:xfrm flipH="1">
            <a:off x="6303963" y="2209800"/>
            <a:ext cx="0" cy="434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3" name="Line 83"/>
          <p:cNvSpPr>
            <a:spLocks noChangeShapeType="1"/>
          </p:cNvSpPr>
          <p:nvPr/>
        </p:nvSpPr>
        <p:spPr bwMode="auto">
          <a:xfrm>
            <a:off x="534988" y="2970609"/>
            <a:ext cx="8228012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sz="1800"/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601439" y="2925071"/>
            <a:ext cx="6346825" cy="369888"/>
            <a:chOff x="383" y="1571"/>
            <a:chExt cx="3998" cy="233"/>
          </a:xfrm>
        </p:grpSpPr>
        <p:sp>
          <p:nvSpPr>
            <p:cNvPr id="36943" name="Rectangle 90"/>
            <p:cNvSpPr>
              <a:spLocks noChangeArrowheads="1"/>
            </p:cNvSpPr>
            <p:nvPr/>
          </p:nvSpPr>
          <p:spPr bwMode="auto">
            <a:xfrm>
              <a:off x="383" y="1571"/>
              <a:ext cx="245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0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   </a:t>
              </a:r>
              <a:endParaRPr lang="en-US" altLang="zh-CN" sz="1800" b="1" u="sng" dirty="0">
                <a:solidFill>
                  <a:srgbClr val="333399"/>
                </a:solidFill>
              </a:endParaRPr>
            </a:p>
          </p:txBody>
        </p:sp>
        <p:sp>
          <p:nvSpPr>
            <p:cNvPr id="36944" name="Rectangle 91"/>
            <p:cNvSpPr>
              <a:spLocks noChangeArrowheads="1"/>
            </p:cNvSpPr>
            <p:nvPr/>
          </p:nvSpPr>
          <p:spPr bwMode="auto">
            <a:xfrm>
              <a:off x="3031" y="1571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2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45" name="Rectangle 92"/>
            <p:cNvSpPr>
              <a:spLocks noChangeArrowheads="1"/>
            </p:cNvSpPr>
            <p:nvPr/>
          </p:nvSpPr>
          <p:spPr bwMode="auto">
            <a:xfrm>
              <a:off x="4093" y="1571"/>
              <a:ext cx="28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</p:grpSp>
      <p:grpSp>
        <p:nvGrpSpPr>
          <p:cNvPr id="3" name="Group 187"/>
          <p:cNvGrpSpPr>
            <a:grpSpLocks/>
          </p:cNvGrpSpPr>
          <p:nvPr/>
        </p:nvGrpSpPr>
        <p:grpSpPr bwMode="auto">
          <a:xfrm>
            <a:off x="609600" y="3943751"/>
            <a:ext cx="6421438" cy="396875"/>
            <a:chOff x="384" y="2229"/>
            <a:chExt cx="4045" cy="250"/>
          </a:xfrm>
        </p:grpSpPr>
        <p:sp>
          <p:nvSpPr>
            <p:cNvPr id="36940" name="Rectangle 106"/>
            <p:cNvSpPr>
              <a:spLocks noChangeArrowheads="1"/>
            </p:cNvSpPr>
            <p:nvPr/>
          </p:nvSpPr>
          <p:spPr bwMode="auto">
            <a:xfrm>
              <a:off x="3053" y="2229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41" name="Rectangle 107"/>
            <p:cNvSpPr>
              <a:spLocks noChangeArrowheads="1"/>
            </p:cNvSpPr>
            <p:nvPr/>
          </p:nvSpPr>
          <p:spPr bwMode="auto">
            <a:xfrm>
              <a:off x="4101" y="2229"/>
              <a:ext cx="32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s6</a:t>
              </a:r>
            </a:p>
          </p:txBody>
        </p:sp>
        <p:sp>
          <p:nvSpPr>
            <p:cNvPr id="36942" name="Rectangle 148"/>
            <p:cNvSpPr>
              <a:spLocks noChangeArrowheads="1"/>
            </p:cNvSpPr>
            <p:nvPr/>
          </p:nvSpPr>
          <p:spPr bwMode="auto">
            <a:xfrm>
              <a:off x="384" y="2246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2</a:t>
              </a:r>
              <a:r>
                <a:rPr kumimoji="0" lang="en-US" altLang="zh-CN" sz="18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</a:p>
          </p:txBody>
        </p:sp>
      </p:grpSp>
      <p:grpSp>
        <p:nvGrpSpPr>
          <p:cNvPr id="4" name="Group 188"/>
          <p:cNvGrpSpPr>
            <a:grpSpLocks/>
          </p:cNvGrpSpPr>
          <p:nvPr/>
        </p:nvGrpSpPr>
        <p:grpSpPr bwMode="auto">
          <a:xfrm>
            <a:off x="609600" y="4194577"/>
            <a:ext cx="6421438" cy="374650"/>
            <a:chOff x="384" y="2387"/>
            <a:chExt cx="4045" cy="236"/>
          </a:xfrm>
        </p:grpSpPr>
        <p:sp>
          <p:nvSpPr>
            <p:cNvPr id="36937" name="Rectangle 110"/>
            <p:cNvSpPr>
              <a:spLocks noChangeArrowheads="1"/>
            </p:cNvSpPr>
            <p:nvPr/>
          </p:nvSpPr>
          <p:spPr bwMode="auto">
            <a:xfrm>
              <a:off x="3053" y="2387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38" name="Rectangle 111"/>
            <p:cNvSpPr>
              <a:spLocks noChangeArrowheads="1"/>
            </p:cNvSpPr>
            <p:nvPr/>
          </p:nvSpPr>
          <p:spPr bwMode="auto">
            <a:xfrm>
              <a:off x="4101" y="2387"/>
              <a:ext cx="32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s5</a:t>
              </a:r>
            </a:p>
          </p:txBody>
        </p:sp>
        <p:sp>
          <p:nvSpPr>
            <p:cNvPr id="36939" name="Rectangle 149"/>
            <p:cNvSpPr>
              <a:spLocks noChangeArrowheads="1"/>
            </p:cNvSpPr>
            <p:nvPr/>
          </p:nvSpPr>
          <p:spPr bwMode="auto">
            <a:xfrm>
              <a:off x="384" y="2390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+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 2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</p:grp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609600" y="5021665"/>
            <a:ext cx="6497638" cy="385763"/>
            <a:chOff x="384" y="2908"/>
            <a:chExt cx="4093" cy="243"/>
          </a:xfrm>
        </p:grpSpPr>
        <p:sp>
          <p:nvSpPr>
            <p:cNvPr id="36934" name="Rectangle 122"/>
            <p:cNvSpPr>
              <a:spLocks noChangeArrowheads="1"/>
            </p:cNvSpPr>
            <p:nvPr/>
          </p:nvSpPr>
          <p:spPr bwMode="auto">
            <a:xfrm>
              <a:off x="3053" y="2908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35" name="Rectangle 123"/>
            <p:cNvSpPr>
              <a:spLocks noChangeArrowheads="1"/>
            </p:cNvSpPr>
            <p:nvPr/>
          </p:nvSpPr>
          <p:spPr bwMode="auto">
            <a:xfrm>
              <a:off x="4101" y="2908"/>
              <a:ext cx="37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s7</a:t>
              </a:r>
            </a:p>
          </p:txBody>
        </p:sp>
        <p:sp>
          <p:nvSpPr>
            <p:cNvPr id="36936" name="Rectangle 152"/>
            <p:cNvSpPr>
              <a:spLocks noChangeArrowheads="1"/>
            </p:cNvSpPr>
            <p:nvPr/>
          </p:nvSpPr>
          <p:spPr bwMode="auto">
            <a:xfrm>
              <a:off x="384" y="2918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E+T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2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3</a:t>
              </a:r>
              <a:r>
                <a:rPr kumimoji="0" lang="en-US" altLang="zh-CN" sz="18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</a:p>
          </p:txBody>
        </p:sp>
      </p:grp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609600" y="5301208"/>
            <a:ext cx="6421438" cy="398463"/>
            <a:chOff x="384" y="3072"/>
            <a:chExt cx="4045" cy="251"/>
          </a:xfrm>
        </p:grpSpPr>
        <p:sp>
          <p:nvSpPr>
            <p:cNvPr id="36931" name="Rectangle 126"/>
            <p:cNvSpPr>
              <a:spLocks noChangeArrowheads="1"/>
            </p:cNvSpPr>
            <p:nvPr/>
          </p:nvSpPr>
          <p:spPr bwMode="auto">
            <a:xfrm>
              <a:off x="3053" y="3090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32" name="Rectangle 127"/>
            <p:cNvSpPr>
              <a:spLocks noChangeArrowheads="1"/>
            </p:cNvSpPr>
            <p:nvPr/>
          </p:nvSpPr>
          <p:spPr bwMode="auto">
            <a:xfrm>
              <a:off x="4101" y="3090"/>
              <a:ext cx="32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s5</a:t>
              </a:r>
            </a:p>
          </p:txBody>
        </p:sp>
        <p:sp>
          <p:nvSpPr>
            <p:cNvPr id="36933" name="Rectangle 153"/>
            <p:cNvSpPr>
              <a:spLocks noChangeArrowheads="1"/>
            </p:cNvSpPr>
            <p:nvPr/>
          </p:nvSpPr>
          <p:spPr bwMode="auto">
            <a:xfrm>
              <a:off x="384" y="3072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01697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#E+T*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2 3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</p:grpSp>
      <p:sp>
        <p:nvSpPr>
          <p:cNvPr id="36879" name="AutoShape 1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92145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6880" name="AutoShape 1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92145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6881" name="AutoShape 16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92145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6882" name="AutoShape 16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92145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6883" name="Text Box 163"/>
          <p:cNvSpPr txBox="1">
            <a:spLocks noChangeArrowheads="1"/>
          </p:cNvSpPr>
          <p:nvPr/>
        </p:nvSpPr>
        <p:spPr bwMode="auto">
          <a:xfrm>
            <a:off x="7140575" y="2538809"/>
            <a:ext cx="1546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 b="1" i="0">
                <a:solidFill>
                  <a:srgbClr val="333399"/>
                </a:solidFill>
                <a:latin typeface="Times New Roman" pitchFamily="18" charset="0"/>
              </a:rPr>
              <a:t>语义动作</a:t>
            </a:r>
          </a:p>
        </p:txBody>
      </p:sp>
      <p:sp>
        <p:nvSpPr>
          <p:cNvPr id="36884" name="Line 164"/>
          <p:cNvSpPr>
            <a:spLocks noChangeShapeType="1"/>
          </p:cNvSpPr>
          <p:nvPr/>
        </p:nvSpPr>
        <p:spPr bwMode="auto">
          <a:xfrm flipH="1">
            <a:off x="7086600" y="2209800"/>
            <a:ext cx="0" cy="434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" name="Group 184"/>
          <p:cNvGrpSpPr>
            <a:grpSpLocks/>
          </p:cNvGrpSpPr>
          <p:nvPr/>
        </p:nvGrpSpPr>
        <p:grpSpPr bwMode="auto">
          <a:xfrm>
            <a:off x="608013" y="3186511"/>
            <a:ext cx="8307387" cy="519113"/>
            <a:chOff x="383" y="1752"/>
            <a:chExt cx="5233" cy="327"/>
          </a:xfrm>
        </p:grpSpPr>
        <p:sp>
          <p:nvSpPr>
            <p:cNvPr id="36927" name="Rectangle 94"/>
            <p:cNvSpPr>
              <a:spLocks noChangeArrowheads="1"/>
            </p:cNvSpPr>
            <p:nvPr/>
          </p:nvSpPr>
          <p:spPr bwMode="auto">
            <a:xfrm>
              <a:off x="3053" y="1752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28" name="Rectangle 95"/>
            <p:cNvSpPr>
              <a:spLocks noChangeArrowheads="1"/>
            </p:cNvSpPr>
            <p:nvPr/>
          </p:nvSpPr>
          <p:spPr bwMode="auto">
            <a:xfrm>
              <a:off x="4093" y="1752"/>
              <a:ext cx="28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r6</a:t>
              </a:r>
            </a:p>
          </p:txBody>
        </p:sp>
        <p:sp>
          <p:nvSpPr>
            <p:cNvPr id="36929" name="Rectangle 96"/>
            <p:cNvSpPr>
              <a:spLocks noChangeArrowheads="1"/>
            </p:cNvSpPr>
            <p:nvPr/>
          </p:nvSpPr>
          <p:spPr bwMode="auto">
            <a:xfrm>
              <a:off x="383" y="1752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05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2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 2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30" name="Rectangle 167"/>
            <p:cNvSpPr>
              <a:spLocks noChangeArrowheads="1"/>
            </p:cNvSpPr>
            <p:nvPr/>
          </p:nvSpPr>
          <p:spPr bwMode="auto">
            <a:xfrm>
              <a:off x="4464" y="1905"/>
              <a:ext cx="1152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err="1" smtClean="0">
                  <a:solidFill>
                    <a:srgbClr val="333399"/>
                  </a:solidFill>
                  <a:sym typeface="Symbol" pitchFamily="18" charset="2"/>
                </a:rPr>
                <a:t>d</a:t>
              </a:r>
              <a:r>
                <a:rPr lang="en-US" altLang="zh-CN" sz="1200" b="1" dirty="0" err="1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err="1" smtClean="0">
                  <a:solidFill>
                    <a:srgbClr val="333399"/>
                  </a:solidFill>
                </a:rPr>
                <a:t>lexval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=2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8" name="Group 185"/>
          <p:cNvGrpSpPr>
            <a:grpSpLocks/>
          </p:cNvGrpSpPr>
          <p:nvPr/>
        </p:nvGrpSpPr>
        <p:grpSpPr bwMode="auto">
          <a:xfrm>
            <a:off x="609600" y="3437340"/>
            <a:ext cx="8001000" cy="568326"/>
            <a:chOff x="384" y="1910"/>
            <a:chExt cx="5040" cy="358"/>
          </a:xfrm>
        </p:grpSpPr>
        <p:sp>
          <p:nvSpPr>
            <p:cNvPr id="36923" name="Rectangle 98"/>
            <p:cNvSpPr>
              <a:spLocks noChangeArrowheads="1"/>
            </p:cNvSpPr>
            <p:nvPr/>
          </p:nvSpPr>
          <p:spPr bwMode="auto">
            <a:xfrm>
              <a:off x="3037" y="1920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24" name="Rectangle 99"/>
            <p:cNvSpPr>
              <a:spLocks noChangeArrowheads="1"/>
            </p:cNvSpPr>
            <p:nvPr/>
          </p:nvSpPr>
          <p:spPr bwMode="auto">
            <a:xfrm>
              <a:off x="4101" y="1911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r4</a:t>
              </a:r>
            </a:p>
          </p:txBody>
        </p:sp>
        <p:sp>
          <p:nvSpPr>
            <p:cNvPr id="36925" name="Rectangle 145"/>
            <p:cNvSpPr>
              <a:spLocks noChangeArrowheads="1"/>
            </p:cNvSpPr>
            <p:nvPr/>
          </p:nvSpPr>
          <p:spPr bwMode="auto">
            <a:xfrm>
              <a:off x="384" y="1910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03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F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2</a:t>
              </a:r>
              <a:r>
                <a:rPr kumimoji="0" lang="en-US" altLang="zh-CN" sz="18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</a:p>
          </p:txBody>
        </p:sp>
        <p:sp>
          <p:nvSpPr>
            <p:cNvPr id="36926" name="Rectangle 168"/>
            <p:cNvSpPr>
              <a:spLocks noChangeArrowheads="1"/>
            </p:cNvSpPr>
            <p:nvPr/>
          </p:nvSpPr>
          <p:spPr bwMode="auto">
            <a:xfrm>
              <a:off x="4450" y="2094"/>
              <a:ext cx="97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val=2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9" name="Group 186"/>
          <p:cNvGrpSpPr>
            <a:grpSpLocks/>
          </p:cNvGrpSpPr>
          <p:nvPr/>
        </p:nvGrpSpPr>
        <p:grpSpPr bwMode="auto">
          <a:xfrm>
            <a:off x="609600" y="3681813"/>
            <a:ext cx="8099425" cy="611189"/>
            <a:chOff x="384" y="2064"/>
            <a:chExt cx="5102" cy="385"/>
          </a:xfrm>
        </p:grpSpPr>
        <p:sp>
          <p:nvSpPr>
            <p:cNvPr id="36919" name="Rectangle 102"/>
            <p:cNvSpPr>
              <a:spLocks noChangeArrowheads="1"/>
            </p:cNvSpPr>
            <p:nvPr/>
          </p:nvSpPr>
          <p:spPr bwMode="auto">
            <a:xfrm>
              <a:off x="3053" y="2069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i="0">
                  <a:solidFill>
                    <a:srgbClr val="333399"/>
                  </a:solidFill>
                  <a:sym typeface="Symbol" pitchFamily="18" charset="2"/>
                </a:rPr>
                <a:t>+ </a:t>
              </a:r>
              <a:r>
                <a:rPr lang="en-US" altLang="zh-CN" sz="1800" b="1">
                  <a:solidFill>
                    <a:srgbClr val="333399"/>
                  </a:solidFill>
                </a:rPr>
                <a:t>3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20" name="Rectangle 103"/>
            <p:cNvSpPr>
              <a:spLocks noChangeArrowheads="1"/>
            </p:cNvSpPr>
            <p:nvPr/>
          </p:nvSpPr>
          <p:spPr bwMode="auto">
            <a:xfrm>
              <a:off x="4101" y="2069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r2</a:t>
              </a:r>
            </a:p>
          </p:txBody>
        </p:sp>
        <p:sp>
          <p:nvSpPr>
            <p:cNvPr id="36921" name="Rectangle 146"/>
            <p:cNvSpPr>
              <a:spLocks noChangeArrowheads="1"/>
            </p:cNvSpPr>
            <p:nvPr/>
          </p:nvSpPr>
          <p:spPr bwMode="auto">
            <a:xfrm>
              <a:off x="384" y="2064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02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T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2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22" name="Rectangle 169"/>
            <p:cNvSpPr>
              <a:spLocks noChangeArrowheads="1"/>
            </p:cNvSpPr>
            <p:nvPr/>
          </p:nvSpPr>
          <p:spPr bwMode="auto">
            <a:xfrm>
              <a:off x="4464" y="2275"/>
              <a:ext cx="1022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E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val=2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0" name="Group 194"/>
          <p:cNvGrpSpPr>
            <a:grpSpLocks/>
          </p:cNvGrpSpPr>
          <p:nvPr/>
        </p:nvGrpSpPr>
        <p:grpSpPr bwMode="auto">
          <a:xfrm>
            <a:off x="609600" y="5875741"/>
            <a:ext cx="8534400" cy="385763"/>
            <a:chOff x="384" y="3446"/>
            <a:chExt cx="5376" cy="243"/>
          </a:xfrm>
        </p:grpSpPr>
        <p:sp>
          <p:nvSpPr>
            <p:cNvPr id="36915" name="Rectangle 134"/>
            <p:cNvSpPr>
              <a:spLocks noChangeArrowheads="1"/>
            </p:cNvSpPr>
            <p:nvPr/>
          </p:nvSpPr>
          <p:spPr bwMode="auto">
            <a:xfrm>
              <a:off x="3053" y="3456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 #</a:t>
              </a:r>
            </a:p>
          </p:txBody>
        </p:sp>
        <p:sp>
          <p:nvSpPr>
            <p:cNvPr id="36916" name="Rectangle 135"/>
            <p:cNvSpPr>
              <a:spLocks noChangeArrowheads="1"/>
            </p:cNvSpPr>
            <p:nvPr/>
          </p:nvSpPr>
          <p:spPr bwMode="auto">
            <a:xfrm>
              <a:off x="4101" y="3453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r3</a:t>
              </a:r>
            </a:p>
          </p:txBody>
        </p:sp>
        <p:sp>
          <p:nvSpPr>
            <p:cNvPr id="36917" name="Rectangle 156"/>
            <p:cNvSpPr>
              <a:spLocks noChangeArrowheads="1"/>
            </p:cNvSpPr>
            <p:nvPr/>
          </p:nvSpPr>
          <p:spPr bwMode="auto">
            <a:xfrm>
              <a:off x="384" y="3446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0169710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E+T</a:t>
              </a:r>
              <a:r>
                <a:rPr kumimoji="0" lang="zh-CN" altLang="en-US" sz="1800" u="sng" dirty="0" smtClean="0">
                  <a:solidFill>
                    <a:srgbClr val="333399"/>
                  </a:solidFill>
                  <a:sym typeface="Symbol" pitchFamily="18" charset="2"/>
                </a:rPr>
                <a:t>*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F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2 3 5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18" name="Rectangle 176"/>
            <p:cNvSpPr>
              <a:spLocks noChangeArrowheads="1"/>
            </p:cNvSpPr>
            <p:nvPr/>
          </p:nvSpPr>
          <p:spPr bwMode="auto">
            <a:xfrm>
              <a:off x="4416" y="3453"/>
              <a:ext cx="134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i="0" baseline="-25000" dirty="0">
                  <a:solidFill>
                    <a:srgbClr val="333399"/>
                  </a:solidFill>
                  <a:sym typeface="Symbol" pitchFamily="18" charset="2"/>
                </a:rPr>
                <a:t>1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b="1" i="0" dirty="0">
                  <a:solidFill>
                    <a:srgbClr val="333399"/>
                  </a:solidFill>
                  <a:sym typeface="Symbol" pitchFamily="18" charset="2"/>
                </a:rPr>
                <a:t>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val=15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1" name="Group 196"/>
          <p:cNvGrpSpPr>
            <a:grpSpLocks/>
          </p:cNvGrpSpPr>
          <p:nvPr/>
        </p:nvGrpSpPr>
        <p:grpSpPr bwMode="auto">
          <a:xfrm>
            <a:off x="609600" y="6425016"/>
            <a:ext cx="7924800" cy="430213"/>
            <a:chOff x="384" y="3792"/>
            <a:chExt cx="4992" cy="271"/>
          </a:xfrm>
        </p:grpSpPr>
        <p:sp>
          <p:nvSpPr>
            <p:cNvPr id="36911" name="Rectangle 138"/>
            <p:cNvSpPr>
              <a:spLocks noChangeArrowheads="1"/>
            </p:cNvSpPr>
            <p:nvPr/>
          </p:nvSpPr>
          <p:spPr bwMode="auto">
            <a:xfrm>
              <a:off x="3053" y="3830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 #</a:t>
              </a:r>
            </a:p>
          </p:txBody>
        </p:sp>
        <p:sp>
          <p:nvSpPr>
            <p:cNvPr id="36912" name="Rectangle 139"/>
            <p:cNvSpPr>
              <a:spLocks noChangeArrowheads="1"/>
            </p:cNvSpPr>
            <p:nvPr/>
          </p:nvSpPr>
          <p:spPr bwMode="auto">
            <a:xfrm>
              <a:off x="4045" y="3815"/>
              <a:ext cx="37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  <a:sym typeface="Symbol" pitchFamily="18" charset="2"/>
                </a:rPr>
                <a:t>acc</a:t>
              </a:r>
            </a:p>
          </p:txBody>
        </p:sp>
        <p:sp>
          <p:nvSpPr>
            <p:cNvPr id="36913" name="Rectangle 158"/>
            <p:cNvSpPr>
              <a:spLocks noChangeArrowheads="1"/>
            </p:cNvSpPr>
            <p:nvPr/>
          </p:nvSpPr>
          <p:spPr bwMode="auto">
            <a:xfrm>
              <a:off x="384" y="3792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    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     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  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17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14" name="Rectangle 177"/>
            <p:cNvSpPr>
              <a:spLocks noChangeArrowheads="1"/>
            </p:cNvSpPr>
            <p:nvPr/>
          </p:nvSpPr>
          <p:spPr bwMode="auto">
            <a:xfrm>
              <a:off x="4538" y="3849"/>
              <a:ext cx="838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p</a:t>
              </a:r>
              <a:r>
                <a:rPr lang="en-US" altLang="zh-CN" sz="1200" dirty="0">
                  <a:solidFill>
                    <a:srgbClr val="333399"/>
                  </a:solidFill>
                </a:rPr>
                <a:t>rint(E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) 17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2" name="Group 189"/>
          <p:cNvGrpSpPr>
            <a:grpSpLocks/>
          </p:cNvGrpSpPr>
          <p:nvPr/>
        </p:nvGrpSpPr>
        <p:grpSpPr bwMode="auto">
          <a:xfrm>
            <a:off x="609600" y="4443821"/>
            <a:ext cx="8305800" cy="641352"/>
            <a:chOff x="384" y="2544"/>
            <a:chExt cx="5232" cy="404"/>
          </a:xfrm>
        </p:grpSpPr>
        <p:sp>
          <p:nvSpPr>
            <p:cNvPr id="36907" name="Rectangle 114"/>
            <p:cNvSpPr>
              <a:spLocks noChangeArrowheads="1"/>
            </p:cNvSpPr>
            <p:nvPr/>
          </p:nvSpPr>
          <p:spPr bwMode="auto">
            <a:xfrm>
              <a:off x="3053" y="2546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08" name="Rectangle 115"/>
            <p:cNvSpPr>
              <a:spLocks noChangeArrowheads="1"/>
            </p:cNvSpPr>
            <p:nvPr/>
          </p:nvSpPr>
          <p:spPr bwMode="auto">
            <a:xfrm>
              <a:off x="4101" y="2546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r6</a:t>
              </a:r>
            </a:p>
          </p:txBody>
        </p:sp>
        <p:sp>
          <p:nvSpPr>
            <p:cNvPr id="36909" name="Rectangle 150"/>
            <p:cNvSpPr>
              <a:spLocks noChangeArrowheads="1"/>
            </p:cNvSpPr>
            <p:nvPr/>
          </p:nvSpPr>
          <p:spPr bwMode="auto">
            <a:xfrm>
              <a:off x="384" y="2544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>
                  <a:solidFill>
                    <a:srgbClr val="333399"/>
                  </a:solidFill>
                  <a:sym typeface="Symbol" pitchFamily="18" charset="2"/>
                </a:rPr>
                <a:t>0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165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E+3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2 3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10" name="Rectangle 179"/>
            <p:cNvSpPr>
              <a:spLocks noChangeArrowheads="1"/>
            </p:cNvSpPr>
            <p:nvPr/>
          </p:nvSpPr>
          <p:spPr bwMode="auto">
            <a:xfrm>
              <a:off x="4464" y="2774"/>
              <a:ext cx="1152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err="1" smtClean="0">
                  <a:solidFill>
                    <a:srgbClr val="333399"/>
                  </a:solidFill>
                  <a:sym typeface="Symbol" pitchFamily="18" charset="2"/>
                </a:rPr>
                <a:t>d</a:t>
              </a:r>
              <a:r>
                <a:rPr lang="en-US" altLang="zh-CN" sz="1200" b="1" dirty="0" err="1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err="1" smtClean="0">
                  <a:solidFill>
                    <a:srgbClr val="333399"/>
                  </a:solidFill>
                </a:rPr>
                <a:t>lexval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=3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3" name="Group 190"/>
          <p:cNvGrpSpPr>
            <a:grpSpLocks/>
          </p:cNvGrpSpPr>
          <p:nvPr/>
        </p:nvGrpSpPr>
        <p:grpSpPr bwMode="auto">
          <a:xfrm>
            <a:off x="609600" y="4732739"/>
            <a:ext cx="8001000" cy="639764"/>
            <a:chOff x="384" y="2726"/>
            <a:chExt cx="5040" cy="403"/>
          </a:xfrm>
        </p:grpSpPr>
        <p:sp>
          <p:nvSpPr>
            <p:cNvPr id="36903" name="Rectangle 118"/>
            <p:cNvSpPr>
              <a:spLocks noChangeArrowheads="1"/>
            </p:cNvSpPr>
            <p:nvPr/>
          </p:nvSpPr>
          <p:spPr bwMode="auto">
            <a:xfrm>
              <a:off x="3053" y="2727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 </a:t>
              </a:r>
              <a:r>
                <a:rPr lang="en-US" altLang="zh-CN" sz="1800" b="1">
                  <a:solidFill>
                    <a:srgbClr val="333399"/>
                  </a:solidFill>
                </a:rPr>
                <a:t>5 #</a:t>
              </a:r>
            </a:p>
          </p:txBody>
        </p:sp>
        <p:sp>
          <p:nvSpPr>
            <p:cNvPr id="36904" name="Rectangle 119"/>
            <p:cNvSpPr>
              <a:spLocks noChangeArrowheads="1"/>
            </p:cNvSpPr>
            <p:nvPr/>
          </p:nvSpPr>
          <p:spPr bwMode="auto">
            <a:xfrm>
              <a:off x="4101" y="2727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r4</a:t>
              </a:r>
            </a:p>
          </p:txBody>
        </p:sp>
        <p:sp>
          <p:nvSpPr>
            <p:cNvPr id="36905" name="Rectangle 151"/>
            <p:cNvSpPr>
              <a:spLocks noChangeArrowheads="1"/>
            </p:cNvSpPr>
            <p:nvPr/>
          </p:nvSpPr>
          <p:spPr bwMode="auto">
            <a:xfrm>
              <a:off x="384" y="2726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0163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 </a:t>
              </a:r>
              <a:r>
                <a:rPr kumimoji="0" lang="en-US" altLang="zh-CN" sz="1800" i="0" u="sng" dirty="0">
                  <a:solidFill>
                    <a:srgbClr val="333399"/>
                  </a:solidFill>
                  <a:sym typeface="Symbol" pitchFamily="18" charset="2"/>
                </a:rPr>
                <a:t>#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E+F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 2 3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06" name="Rectangle 180"/>
            <p:cNvSpPr>
              <a:spLocks noChangeArrowheads="1"/>
            </p:cNvSpPr>
            <p:nvPr/>
          </p:nvSpPr>
          <p:spPr bwMode="auto">
            <a:xfrm>
              <a:off x="4450" y="2955"/>
              <a:ext cx="97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val=3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4" name="Group 193"/>
          <p:cNvGrpSpPr>
            <a:grpSpLocks/>
          </p:cNvGrpSpPr>
          <p:nvPr/>
        </p:nvGrpSpPr>
        <p:grpSpPr bwMode="auto">
          <a:xfrm>
            <a:off x="609600" y="5570941"/>
            <a:ext cx="8305800" cy="396876"/>
            <a:chOff x="384" y="3254"/>
            <a:chExt cx="5232" cy="250"/>
          </a:xfrm>
        </p:grpSpPr>
        <p:sp>
          <p:nvSpPr>
            <p:cNvPr id="36899" name="Rectangle 130"/>
            <p:cNvSpPr>
              <a:spLocks noChangeArrowheads="1"/>
            </p:cNvSpPr>
            <p:nvPr/>
          </p:nvSpPr>
          <p:spPr bwMode="auto">
            <a:xfrm>
              <a:off x="3053" y="3271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 #</a:t>
              </a:r>
            </a:p>
          </p:txBody>
        </p:sp>
        <p:sp>
          <p:nvSpPr>
            <p:cNvPr id="36900" name="Rectangle 131"/>
            <p:cNvSpPr>
              <a:spLocks noChangeArrowheads="1"/>
            </p:cNvSpPr>
            <p:nvPr/>
          </p:nvSpPr>
          <p:spPr bwMode="auto">
            <a:xfrm>
              <a:off x="4101" y="3271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r6</a:t>
              </a:r>
            </a:p>
          </p:txBody>
        </p:sp>
        <p:sp>
          <p:nvSpPr>
            <p:cNvPr id="36901" name="Rectangle 154"/>
            <p:cNvSpPr>
              <a:spLocks noChangeArrowheads="1"/>
            </p:cNvSpPr>
            <p:nvPr/>
          </p:nvSpPr>
          <p:spPr bwMode="auto">
            <a:xfrm>
              <a:off x="384" y="3254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016975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E+T*5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2 3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5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902" name="Rectangle 181"/>
            <p:cNvSpPr>
              <a:spLocks noChangeArrowheads="1"/>
            </p:cNvSpPr>
            <p:nvPr/>
          </p:nvSpPr>
          <p:spPr bwMode="auto">
            <a:xfrm>
              <a:off x="4464" y="3264"/>
              <a:ext cx="1152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F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200" dirty="0" err="1" smtClean="0">
                  <a:solidFill>
                    <a:srgbClr val="333399"/>
                  </a:solidFill>
                  <a:sym typeface="Symbol" pitchFamily="18" charset="2"/>
                </a:rPr>
                <a:t>d</a:t>
              </a:r>
              <a:r>
                <a:rPr lang="en-US" altLang="zh-CN" sz="1200" b="1" dirty="0" err="1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err="1" smtClean="0">
                  <a:solidFill>
                    <a:srgbClr val="333399"/>
                  </a:solidFill>
                </a:rPr>
                <a:t>lexval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=5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5" name="Group 195"/>
          <p:cNvGrpSpPr>
            <a:grpSpLocks/>
          </p:cNvGrpSpPr>
          <p:nvPr/>
        </p:nvGrpSpPr>
        <p:grpSpPr bwMode="auto">
          <a:xfrm>
            <a:off x="609600" y="6180541"/>
            <a:ext cx="8534400" cy="385763"/>
            <a:chOff x="384" y="3638"/>
            <a:chExt cx="5376" cy="243"/>
          </a:xfrm>
        </p:grpSpPr>
        <p:sp>
          <p:nvSpPr>
            <p:cNvPr id="36895" name="Rectangle 142"/>
            <p:cNvSpPr>
              <a:spLocks noChangeArrowheads="1"/>
            </p:cNvSpPr>
            <p:nvPr/>
          </p:nvSpPr>
          <p:spPr bwMode="auto">
            <a:xfrm>
              <a:off x="3053" y="3648"/>
              <a:ext cx="9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>
                  <a:solidFill>
                    <a:srgbClr val="333399"/>
                  </a:solidFill>
                </a:rPr>
                <a:t> </a:t>
              </a:r>
              <a:r>
                <a:rPr lang="en-US" altLang="zh-CN" sz="18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1800" b="1">
                  <a:solidFill>
                    <a:srgbClr val="333399"/>
                  </a:solidFill>
                </a:rPr>
                <a:t> #</a:t>
              </a:r>
            </a:p>
          </p:txBody>
        </p:sp>
        <p:sp>
          <p:nvSpPr>
            <p:cNvPr id="36896" name="Rectangle 143"/>
            <p:cNvSpPr>
              <a:spLocks noChangeArrowheads="1"/>
            </p:cNvSpPr>
            <p:nvPr/>
          </p:nvSpPr>
          <p:spPr bwMode="auto">
            <a:xfrm>
              <a:off x="4101" y="3648"/>
              <a:ext cx="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333399"/>
                  </a:solidFill>
                </a:rPr>
                <a:t>r1</a:t>
              </a:r>
            </a:p>
          </p:txBody>
        </p:sp>
        <p:sp>
          <p:nvSpPr>
            <p:cNvPr id="36897" name="Rectangle 157"/>
            <p:cNvSpPr>
              <a:spLocks noChangeArrowheads="1"/>
            </p:cNvSpPr>
            <p:nvPr/>
          </p:nvSpPr>
          <p:spPr bwMode="auto">
            <a:xfrm>
              <a:off x="384" y="3638"/>
              <a:ext cx="26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0169  </a:t>
              </a:r>
              <a:r>
                <a:rPr kumimoji="0" lang="en-US" altLang="zh-CN" sz="1800" i="0" dirty="0" smtClean="0">
                  <a:solidFill>
                    <a:srgbClr val="333399"/>
                  </a:solidFill>
                  <a:sym typeface="Symbol" pitchFamily="18" charset="2"/>
                </a:rPr>
                <a:t>           </a:t>
              </a:r>
              <a:r>
                <a:rPr kumimoji="0" lang="en-US" altLang="zh-CN" sz="1800" i="0" u="sng" dirty="0" smtClean="0">
                  <a:solidFill>
                    <a:srgbClr val="333399"/>
                  </a:solidFill>
                  <a:sym typeface="Symbol" pitchFamily="18" charset="2"/>
                </a:rPr>
                <a:t> #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E+T  </a:t>
              </a:r>
              <a:r>
                <a:rPr kumimoji="0" lang="en-US" altLang="zh-CN" sz="1800" dirty="0" smtClean="0">
                  <a:solidFill>
                    <a:srgbClr val="333399"/>
                  </a:solidFill>
                  <a:sym typeface="Symbol" pitchFamily="18" charset="2"/>
                </a:rPr>
                <a:t>             </a:t>
              </a:r>
              <a:r>
                <a:rPr kumimoji="0" lang="en-US" altLang="zh-CN" sz="1800" u="sng" dirty="0">
                  <a:solidFill>
                    <a:srgbClr val="333399"/>
                  </a:solidFill>
                  <a:sym typeface="Symbol" pitchFamily="18" charset="2"/>
                </a:rPr>
                <a:t>2</a:t>
              </a:r>
              <a:r>
                <a:rPr kumimoji="0" lang="en-US" altLang="zh-CN" sz="1800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kumimoji="0" lang="en-US" altLang="zh-CN" sz="1800" u="sng" dirty="0" smtClean="0">
                  <a:solidFill>
                    <a:srgbClr val="333399"/>
                  </a:solidFill>
                  <a:sym typeface="Symbol" pitchFamily="18" charset="2"/>
                </a:rPr>
                <a:t>15</a:t>
              </a:r>
              <a:endParaRPr kumimoji="0" lang="en-US" altLang="zh-CN" sz="1800" dirty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6898" name="Rectangle 182"/>
            <p:cNvSpPr>
              <a:spLocks noChangeArrowheads="1"/>
            </p:cNvSpPr>
            <p:nvPr/>
          </p:nvSpPr>
          <p:spPr bwMode="auto">
            <a:xfrm>
              <a:off x="4416" y="3657"/>
              <a:ext cx="134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333399"/>
                  </a:solidFill>
                  <a:sym typeface="Symbol" pitchFamily="18" charset="2"/>
                </a:rPr>
                <a:t>E</a:t>
              </a:r>
              <a:r>
                <a:rPr lang="en-US" altLang="zh-CN" sz="1200" b="1" dirty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>
                  <a:solidFill>
                    <a:srgbClr val="333399"/>
                  </a:solidFill>
                </a:rPr>
                <a:t>val</a:t>
              </a:r>
              <a:r>
                <a:rPr lang="en-US" altLang="zh-CN" sz="1200" i="0" dirty="0">
                  <a:solidFill>
                    <a:srgbClr val="333399"/>
                  </a:solidFill>
                  <a:sym typeface="Symbol" pitchFamily="18" charset="2"/>
                </a:rPr>
                <a:t>:=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E</a:t>
              </a:r>
              <a:r>
                <a:rPr lang="en-US" altLang="zh-CN" sz="1200" i="0" baseline="-25000" dirty="0" smtClean="0">
                  <a:solidFill>
                    <a:srgbClr val="333399"/>
                  </a:solidFill>
                  <a:sym typeface="Symbol" pitchFamily="18" charset="2"/>
                </a:rPr>
                <a:t>1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</a:t>
              </a:r>
              <a:r>
                <a:rPr lang="en-US" altLang="zh-CN" sz="1200" i="0" dirty="0" smtClean="0">
                  <a:solidFill>
                    <a:srgbClr val="333399"/>
                  </a:solidFill>
                  <a:sym typeface="Symbol" pitchFamily="18" charset="2"/>
                </a:rPr>
                <a:t>+</a:t>
              </a:r>
              <a:r>
                <a:rPr lang="en-US" altLang="zh-CN" sz="1200" dirty="0" smtClean="0">
                  <a:solidFill>
                    <a:srgbClr val="333399"/>
                  </a:solidFill>
                  <a:sym typeface="Symbol" pitchFamily="18" charset="2"/>
                </a:rPr>
                <a:t>T</a:t>
              </a:r>
              <a:r>
                <a:rPr lang="en-US" altLang="zh-CN" sz="1200" b="1" dirty="0" smtClean="0">
                  <a:solidFill>
                    <a:srgbClr val="333399"/>
                  </a:solidFill>
                </a:rPr>
                <a:t>.</a:t>
              </a:r>
              <a:r>
                <a:rPr lang="en-US" altLang="zh-CN" sz="1200" dirty="0" smtClean="0">
                  <a:solidFill>
                    <a:srgbClr val="333399"/>
                  </a:solidFill>
                </a:rPr>
                <a:t>val=17</a:t>
              </a:r>
              <a:endParaRPr lang="en-US" altLang="zh-CN" sz="12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95536" y="-243408"/>
            <a:ext cx="4362914" cy="2664296"/>
            <a:chOff x="1105832" y="2420938"/>
            <a:chExt cx="7157497" cy="4251267"/>
          </a:xfrm>
        </p:grpSpPr>
        <p:sp>
          <p:nvSpPr>
            <p:cNvPr id="83" name="Line 7"/>
            <p:cNvSpPr>
              <a:spLocks noChangeShapeType="1"/>
            </p:cNvSpPr>
            <p:nvPr/>
          </p:nvSpPr>
          <p:spPr bwMode="auto">
            <a:xfrm>
              <a:off x="2051050" y="2781300"/>
              <a:ext cx="612140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1105832" y="2574926"/>
              <a:ext cx="910291" cy="4384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100" b="1" i="0" dirty="0">
                  <a:latin typeface="Times New Roman" pitchFamily="18" charset="0"/>
                </a:rPr>
                <a:t>状态</a:t>
              </a:r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>
              <a:off x="2051050" y="2420938"/>
              <a:ext cx="6350" cy="41322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6372225" y="2420938"/>
              <a:ext cx="0" cy="41322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1223963" y="3141663"/>
              <a:ext cx="694848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2181225" y="2709862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d</a:t>
              </a: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2892426" y="2705098"/>
              <a:ext cx="450218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</a:t>
              </a: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3605213" y="2709862"/>
              <a:ext cx="473887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4443413" y="2709862"/>
              <a:ext cx="400254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(</a:t>
              </a: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5214940" y="2709862"/>
              <a:ext cx="400254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5867401" y="2709862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i="0">
                  <a:solidFill>
                    <a:srgbClr val="333399"/>
                  </a:solidFill>
                  <a:sym typeface="Symbol" pitchFamily="18" charset="2"/>
                </a:rPr>
                <a:t>#</a:t>
              </a: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6516690" y="2709862"/>
              <a:ext cx="500185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7115176" y="2709862"/>
              <a:ext cx="481775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T</a:t>
              </a:r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7715249" y="2709862"/>
              <a:ext cx="481775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F</a:t>
              </a:r>
            </a:p>
          </p:txBody>
        </p:sp>
        <p:sp>
          <p:nvSpPr>
            <p:cNvPr id="97" name="Rectangle 24"/>
            <p:cNvSpPr>
              <a:spLocks noChangeArrowheads="1"/>
            </p:cNvSpPr>
            <p:nvPr/>
          </p:nvSpPr>
          <p:spPr bwMode="auto">
            <a:xfrm>
              <a:off x="1438274" y="3070223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0</a:t>
              </a:r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1438276" y="3324225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1438274" y="3611564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1438274" y="3900489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1438274" y="4187825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102" name="Rectangle 30"/>
            <p:cNvSpPr>
              <a:spLocks noChangeArrowheads="1"/>
            </p:cNvSpPr>
            <p:nvPr/>
          </p:nvSpPr>
          <p:spPr bwMode="auto">
            <a:xfrm>
              <a:off x="1438274" y="4498973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srgbClr val="333399"/>
                  </a:solidFill>
                  <a:sym typeface="Symbol" pitchFamily="18" charset="2"/>
                </a:rPr>
                <a:t>5</a:t>
              </a:r>
            </a:p>
          </p:txBody>
        </p:sp>
        <p:sp>
          <p:nvSpPr>
            <p:cNvPr id="103" name="Rectangle 31"/>
            <p:cNvSpPr>
              <a:spLocks noChangeArrowheads="1"/>
            </p:cNvSpPr>
            <p:nvPr/>
          </p:nvSpPr>
          <p:spPr bwMode="auto">
            <a:xfrm>
              <a:off x="1438274" y="4749799"/>
              <a:ext cx="431811" cy="417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>
                  <a:solidFill>
                    <a:srgbClr val="333399"/>
                  </a:solidFill>
                  <a:sym typeface="Symbol" pitchFamily="18" charset="2"/>
                </a:rPr>
                <a:t>6</a:t>
              </a:r>
            </a:p>
          </p:txBody>
        </p:sp>
        <p:sp>
          <p:nvSpPr>
            <p:cNvPr id="104" name="Rectangle 32"/>
            <p:cNvSpPr>
              <a:spLocks noChangeArrowheads="1"/>
            </p:cNvSpPr>
            <p:nvPr/>
          </p:nvSpPr>
          <p:spPr bwMode="auto">
            <a:xfrm>
              <a:off x="1438275" y="500221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7</a:t>
              </a:r>
            </a:p>
          </p:txBody>
        </p:sp>
        <p:sp>
          <p:nvSpPr>
            <p:cNvPr id="105" name="Rectangle 33"/>
            <p:cNvSpPr>
              <a:spLocks noChangeArrowheads="1"/>
            </p:cNvSpPr>
            <p:nvPr/>
          </p:nvSpPr>
          <p:spPr bwMode="auto">
            <a:xfrm>
              <a:off x="1438275" y="5254624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106" name="Rectangle 34"/>
            <p:cNvSpPr>
              <a:spLocks noChangeArrowheads="1"/>
            </p:cNvSpPr>
            <p:nvPr/>
          </p:nvSpPr>
          <p:spPr bwMode="auto">
            <a:xfrm>
              <a:off x="1447799" y="5546726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9</a:t>
              </a:r>
            </a:p>
          </p:txBody>
        </p:sp>
        <p:sp>
          <p:nvSpPr>
            <p:cNvPr id="107" name="Rectangle 35"/>
            <p:cNvSpPr>
              <a:spLocks noChangeArrowheads="1"/>
            </p:cNvSpPr>
            <p:nvPr/>
          </p:nvSpPr>
          <p:spPr bwMode="auto">
            <a:xfrm>
              <a:off x="1368425" y="5851524"/>
              <a:ext cx="629042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10</a:t>
              </a:r>
            </a:p>
          </p:txBody>
        </p:sp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1368425" y="6156326"/>
              <a:ext cx="607162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11</a:t>
              </a:r>
            </a:p>
          </p:txBody>
        </p:sp>
        <p:sp>
          <p:nvSpPr>
            <p:cNvPr id="109" name="Rectangle 37"/>
            <p:cNvSpPr>
              <a:spLocks noChangeArrowheads="1"/>
            </p:cNvSpPr>
            <p:nvPr/>
          </p:nvSpPr>
          <p:spPr bwMode="auto">
            <a:xfrm>
              <a:off x="6551614" y="3068639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110" name="Rectangle 38"/>
            <p:cNvSpPr>
              <a:spLocks noChangeArrowheads="1"/>
            </p:cNvSpPr>
            <p:nvPr/>
          </p:nvSpPr>
          <p:spPr bwMode="auto">
            <a:xfrm>
              <a:off x="7164387" y="3068639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111" name="Rectangle 39"/>
            <p:cNvSpPr>
              <a:spLocks noChangeArrowheads="1"/>
            </p:cNvSpPr>
            <p:nvPr/>
          </p:nvSpPr>
          <p:spPr bwMode="auto">
            <a:xfrm>
              <a:off x="7740650" y="3068639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112" name="Rectangle 40"/>
            <p:cNvSpPr>
              <a:spLocks noChangeArrowheads="1"/>
            </p:cNvSpPr>
            <p:nvPr/>
          </p:nvSpPr>
          <p:spPr bwMode="auto">
            <a:xfrm>
              <a:off x="5792787" y="3284539"/>
              <a:ext cx="760531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acc</a:t>
              </a:r>
            </a:p>
          </p:txBody>
        </p:sp>
        <p:sp>
          <p:nvSpPr>
            <p:cNvPr id="113" name="Rectangle 41"/>
            <p:cNvSpPr>
              <a:spLocks noChangeArrowheads="1"/>
            </p:cNvSpPr>
            <p:nvPr/>
          </p:nvSpPr>
          <p:spPr bwMode="auto">
            <a:xfrm>
              <a:off x="3581400" y="3321052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s6</a:t>
              </a:r>
            </a:p>
          </p:txBody>
        </p:sp>
        <p:sp>
          <p:nvSpPr>
            <p:cNvPr id="114" name="Rectangle 42"/>
            <p:cNvSpPr>
              <a:spLocks noChangeArrowheads="1"/>
            </p:cNvSpPr>
            <p:nvPr/>
          </p:nvSpPr>
          <p:spPr bwMode="auto">
            <a:xfrm>
              <a:off x="2820988" y="3608387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s7</a:t>
              </a:r>
            </a:p>
          </p:txBody>
        </p:sp>
        <p:sp>
          <p:nvSpPr>
            <p:cNvPr id="115" name="Rectangle 43"/>
            <p:cNvSpPr>
              <a:spLocks noChangeArrowheads="1"/>
            </p:cNvSpPr>
            <p:nvPr/>
          </p:nvSpPr>
          <p:spPr bwMode="auto">
            <a:xfrm>
              <a:off x="3603625" y="3608387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116" name="Rectangle 44"/>
            <p:cNvSpPr>
              <a:spLocks noChangeArrowheads="1"/>
            </p:cNvSpPr>
            <p:nvPr/>
          </p:nvSpPr>
          <p:spPr bwMode="auto">
            <a:xfrm>
              <a:off x="5119687" y="3608387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117" name="Rectangle 45"/>
            <p:cNvSpPr>
              <a:spLocks noChangeArrowheads="1"/>
            </p:cNvSpPr>
            <p:nvPr/>
          </p:nvSpPr>
          <p:spPr bwMode="auto">
            <a:xfrm>
              <a:off x="5867401" y="3608387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r2</a:t>
              </a:r>
            </a:p>
          </p:txBody>
        </p:sp>
        <p:sp>
          <p:nvSpPr>
            <p:cNvPr id="118" name="Rectangle 46"/>
            <p:cNvSpPr>
              <a:spLocks noChangeArrowheads="1"/>
            </p:cNvSpPr>
            <p:nvPr/>
          </p:nvSpPr>
          <p:spPr bwMode="auto">
            <a:xfrm>
              <a:off x="3603625" y="389731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119" name="Rectangle 47"/>
            <p:cNvSpPr>
              <a:spLocks noChangeArrowheads="1"/>
            </p:cNvSpPr>
            <p:nvPr/>
          </p:nvSpPr>
          <p:spPr bwMode="auto">
            <a:xfrm>
              <a:off x="5119687" y="389731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5867401" y="389731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121" name="Rectangle 49"/>
            <p:cNvSpPr>
              <a:spLocks noChangeArrowheads="1"/>
            </p:cNvSpPr>
            <p:nvPr/>
          </p:nvSpPr>
          <p:spPr bwMode="auto">
            <a:xfrm>
              <a:off x="4348163" y="3068639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122" name="Rectangle 51"/>
            <p:cNvSpPr>
              <a:spLocks noChangeArrowheads="1"/>
            </p:cNvSpPr>
            <p:nvPr/>
          </p:nvSpPr>
          <p:spPr bwMode="auto">
            <a:xfrm>
              <a:off x="2138362" y="3068639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123" name="Rectangle 53"/>
            <p:cNvSpPr>
              <a:spLocks noChangeArrowheads="1"/>
            </p:cNvSpPr>
            <p:nvPr/>
          </p:nvSpPr>
          <p:spPr bwMode="auto">
            <a:xfrm>
              <a:off x="2138362" y="4184651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124" name="Rectangle 54"/>
            <p:cNvSpPr>
              <a:spLocks noChangeArrowheads="1"/>
            </p:cNvSpPr>
            <p:nvPr/>
          </p:nvSpPr>
          <p:spPr bwMode="auto">
            <a:xfrm>
              <a:off x="4327525" y="4184651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125" name="Rectangle 55"/>
            <p:cNvSpPr>
              <a:spLocks noChangeArrowheads="1"/>
            </p:cNvSpPr>
            <p:nvPr/>
          </p:nvSpPr>
          <p:spPr bwMode="auto">
            <a:xfrm>
              <a:off x="6551614" y="422116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7164387" y="422116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127" name="Rectangle 57"/>
            <p:cNvSpPr>
              <a:spLocks noChangeArrowheads="1"/>
            </p:cNvSpPr>
            <p:nvPr/>
          </p:nvSpPr>
          <p:spPr bwMode="auto">
            <a:xfrm>
              <a:off x="7740650" y="422116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128" name="Rectangle 58"/>
            <p:cNvSpPr>
              <a:spLocks noChangeArrowheads="1"/>
            </p:cNvSpPr>
            <p:nvPr/>
          </p:nvSpPr>
          <p:spPr bwMode="auto">
            <a:xfrm>
              <a:off x="2843214" y="389731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r4</a:t>
              </a:r>
            </a:p>
          </p:txBody>
        </p:sp>
        <p:sp>
          <p:nvSpPr>
            <p:cNvPr id="129" name="Rectangle 63"/>
            <p:cNvSpPr>
              <a:spLocks noChangeArrowheads="1"/>
            </p:cNvSpPr>
            <p:nvPr/>
          </p:nvSpPr>
          <p:spPr bwMode="auto">
            <a:xfrm>
              <a:off x="3627438" y="4495799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130" name="Rectangle 64"/>
            <p:cNvSpPr>
              <a:spLocks noChangeArrowheads="1"/>
            </p:cNvSpPr>
            <p:nvPr/>
          </p:nvSpPr>
          <p:spPr bwMode="auto">
            <a:xfrm>
              <a:off x="5143500" y="4495799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131" name="Rectangle 65"/>
            <p:cNvSpPr>
              <a:spLocks noChangeArrowheads="1"/>
            </p:cNvSpPr>
            <p:nvPr/>
          </p:nvSpPr>
          <p:spPr bwMode="auto">
            <a:xfrm>
              <a:off x="5891211" y="4495799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132" name="Rectangle 66"/>
            <p:cNvSpPr>
              <a:spLocks noChangeArrowheads="1"/>
            </p:cNvSpPr>
            <p:nvPr/>
          </p:nvSpPr>
          <p:spPr bwMode="auto">
            <a:xfrm>
              <a:off x="2867024" y="4495799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r6</a:t>
              </a:r>
            </a:p>
          </p:txBody>
        </p:sp>
        <p:sp>
          <p:nvSpPr>
            <p:cNvPr id="133" name="Rectangle 68"/>
            <p:cNvSpPr>
              <a:spLocks noChangeArrowheads="1"/>
            </p:cNvSpPr>
            <p:nvPr/>
          </p:nvSpPr>
          <p:spPr bwMode="auto">
            <a:xfrm>
              <a:off x="2138362" y="4748213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134" name="Rectangle 69"/>
            <p:cNvSpPr>
              <a:spLocks noChangeArrowheads="1"/>
            </p:cNvSpPr>
            <p:nvPr/>
          </p:nvSpPr>
          <p:spPr bwMode="auto">
            <a:xfrm>
              <a:off x="4327525" y="4748213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135" name="Rectangle 70"/>
            <p:cNvSpPr>
              <a:spLocks noChangeArrowheads="1"/>
            </p:cNvSpPr>
            <p:nvPr/>
          </p:nvSpPr>
          <p:spPr bwMode="auto">
            <a:xfrm>
              <a:off x="7142162" y="474821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9</a:t>
              </a:r>
            </a:p>
          </p:txBody>
        </p:sp>
        <p:sp>
          <p:nvSpPr>
            <p:cNvPr id="136" name="Rectangle 71"/>
            <p:cNvSpPr>
              <a:spLocks noChangeArrowheads="1"/>
            </p:cNvSpPr>
            <p:nvPr/>
          </p:nvSpPr>
          <p:spPr bwMode="auto">
            <a:xfrm>
              <a:off x="7740650" y="4748213"/>
              <a:ext cx="465996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2138362" y="5037137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s5</a:t>
              </a: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4327525" y="5037137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s4</a:t>
              </a: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7634287" y="5037137"/>
              <a:ext cx="629042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10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5029199" y="5253038"/>
              <a:ext cx="754430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s11</a:t>
              </a:r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2820988" y="5503864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s7</a:t>
              </a:r>
            </a:p>
          </p:txBody>
        </p:sp>
        <p:sp>
          <p:nvSpPr>
            <p:cNvPr id="142" name="Rectangle 78"/>
            <p:cNvSpPr>
              <a:spLocks noChangeArrowheads="1"/>
            </p:cNvSpPr>
            <p:nvPr/>
          </p:nvSpPr>
          <p:spPr bwMode="auto">
            <a:xfrm>
              <a:off x="3603624" y="5503864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143" name="Rectangle 79"/>
            <p:cNvSpPr>
              <a:spLocks noChangeArrowheads="1"/>
            </p:cNvSpPr>
            <p:nvPr/>
          </p:nvSpPr>
          <p:spPr bwMode="auto">
            <a:xfrm>
              <a:off x="5119687" y="5503864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144" name="Rectangle 80"/>
            <p:cNvSpPr>
              <a:spLocks noChangeArrowheads="1"/>
            </p:cNvSpPr>
            <p:nvPr/>
          </p:nvSpPr>
          <p:spPr bwMode="auto">
            <a:xfrm>
              <a:off x="5867400" y="5503864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r1</a:t>
              </a:r>
            </a:p>
          </p:txBody>
        </p:sp>
        <p:sp>
          <p:nvSpPr>
            <p:cNvPr id="145" name="Rectangle 81"/>
            <p:cNvSpPr>
              <a:spLocks noChangeArrowheads="1"/>
            </p:cNvSpPr>
            <p:nvPr/>
          </p:nvSpPr>
          <p:spPr bwMode="auto">
            <a:xfrm>
              <a:off x="3603624" y="5827715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146" name="Rectangle 82"/>
            <p:cNvSpPr>
              <a:spLocks noChangeArrowheads="1"/>
            </p:cNvSpPr>
            <p:nvPr/>
          </p:nvSpPr>
          <p:spPr bwMode="auto">
            <a:xfrm>
              <a:off x="5119687" y="5827715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147" name="Rectangle 83"/>
            <p:cNvSpPr>
              <a:spLocks noChangeArrowheads="1"/>
            </p:cNvSpPr>
            <p:nvPr/>
          </p:nvSpPr>
          <p:spPr bwMode="auto">
            <a:xfrm>
              <a:off x="5867400" y="5827715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148" name="Rectangle 84"/>
            <p:cNvSpPr>
              <a:spLocks noChangeArrowheads="1"/>
            </p:cNvSpPr>
            <p:nvPr/>
          </p:nvSpPr>
          <p:spPr bwMode="auto">
            <a:xfrm>
              <a:off x="2843213" y="5827715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r3</a:t>
              </a:r>
            </a:p>
          </p:txBody>
        </p:sp>
        <p:sp>
          <p:nvSpPr>
            <p:cNvPr id="149" name="Rectangle 85"/>
            <p:cNvSpPr>
              <a:spLocks noChangeArrowheads="1"/>
            </p:cNvSpPr>
            <p:nvPr/>
          </p:nvSpPr>
          <p:spPr bwMode="auto">
            <a:xfrm>
              <a:off x="3581400" y="615156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150" name="Rectangle 86"/>
            <p:cNvSpPr>
              <a:spLocks noChangeArrowheads="1"/>
            </p:cNvSpPr>
            <p:nvPr/>
          </p:nvSpPr>
          <p:spPr bwMode="auto">
            <a:xfrm>
              <a:off x="5097461" y="615156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151" name="Rectangle 87"/>
            <p:cNvSpPr>
              <a:spLocks noChangeArrowheads="1"/>
            </p:cNvSpPr>
            <p:nvPr/>
          </p:nvSpPr>
          <p:spPr bwMode="auto">
            <a:xfrm>
              <a:off x="5845174" y="615156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152" name="Rectangle 88"/>
            <p:cNvSpPr>
              <a:spLocks noChangeArrowheads="1"/>
            </p:cNvSpPr>
            <p:nvPr/>
          </p:nvSpPr>
          <p:spPr bwMode="auto">
            <a:xfrm>
              <a:off x="2820988" y="6151563"/>
              <a:ext cx="563299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sym typeface="Symbol" pitchFamily="18" charset="2"/>
                </a:rPr>
                <a:t>r5</a:t>
              </a:r>
            </a:p>
          </p:txBody>
        </p:sp>
        <p:sp>
          <p:nvSpPr>
            <p:cNvPr id="153" name="Rectangle 89"/>
            <p:cNvSpPr>
              <a:spLocks noChangeArrowheads="1"/>
            </p:cNvSpPr>
            <p:nvPr/>
          </p:nvSpPr>
          <p:spPr bwMode="auto">
            <a:xfrm>
              <a:off x="3581400" y="5251450"/>
              <a:ext cx="613263" cy="5158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sym typeface="Symbol" pitchFamily="18" charset="2"/>
                </a:rPr>
                <a:t>s6</a:t>
              </a:r>
            </a:p>
          </p:txBody>
        </p:sp>
      </p:grpSp>
      <p:sp>
        <p:nvSpPr>
          <p:cNvPr id="154" name="Text Box 2"/>
          <p:cNvSpPr txBox="1">
            <a:spLocks noChangeArrowheads="1"/>
          </p:cNvSpPr>
          <p:nvPr/>
        </p:nvSpPr>
        <p:spPr bwMode="auto">
          <a:xfrm>
            <a:off x="5652121" y="980728"/>
            <a:ext cx="1368152" cy="1600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(0)S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4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(1)E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</a:t>
            </a: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(2)E </a:t>
            </a:r>
            <a:r>
              <a:rPr lang="en-US" altLang="zh-CN" sz="14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(3)T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F</a:t>
            </a: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sym typeface="Symbol" pitchFamily="18" charset="2"/>
              </a:rPr>
              <a:t>(4)T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F</a:t>
            </a: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sym typeface="Symbol" pitchFamily="18" charset="2"/>
              </a:rPr>
              <a:t>(5)F </a:t>
            </a:r>
            <a:r>
              <a:rPr lang="en-US" altLang="zh-CN" sz="14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</a:t>
            </a:r>
          </a:p>
          <a:p>
            <a:pPr algn="l">
              <a:buClrTx/>
            </a:pPr>
            <a:r>
              <a:rPr lang="en-US" altLang="zh-CN" sz="1400" dirty="0" smtClean="0">
                <a:solidFill>
                  <a:srgbClr val="333399"/>
                </a:solidFill>
                <a:sym typeface="Symbol" pitchFamily="18" charset="2"/>
              </a:rPr>
              <a:t>(6)F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d</a:t>
            </a:r>
            <a:endParaRPr lang="en-US" altLang="zh-CN" sz="1400" i="0" dirty="0">
              <a:solidFill>
                <a:srgbClr val="333399"/>
              </a:solidFill>
              <a:sym typeface="Symbol" pitchFamily="18" charset="2"/>
            </a:endParaRPr>
          </a:p>
        </p:txBody>
      </p:sp>
      <p:sp>
        <p:nvSpPr>
          <p:cNvPr id="155" name="Text Box 3"/>
          <p:cNvSpPr txBox="1">
            <a:spLocks noChangeArrowheads="1"/>
          </p:cNvSpPr>
          <p:nvPr/>
        </p:nvSpPr>
        <p:spPr bwMode="auto">
          <a:xfrm>
            <a:off x="6989289" y="964466"/>
            <a:ext cx="2123207" cy="1600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400" i="0" dirty="0" smtClean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4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400" dirty="0">
                <a:solidFill>
                  <a:srgbClr val="333399"/>
                </a:solidFill>
              </a:rPr>
              <a:t>rint(</a:t>
            </a:r>
            <a:r>
              <a:rPr lang="en-US" altLang="zh-CN" sz="1400" dirty="0" err="1">
                <a:solidFill>
                  <a:srgbClr val="333399"/>
                </a:solidFill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</a:rPr>
              <a:t>)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4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E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+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T</a:t>
            </a:r>
            <a:r>
              <a:rPr lang="en-US" altLang="zh-CN" sz="14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400" b="1" dirty="0">
                <a:solidFill>
                  <a:srgbClr val="333399"/>
                </a:solidFill>
              </a:rPr>
              <a:t>.</a:t>
            </a:r>
            <a:r>
              <a:rPr lang="en-US" altLang="zh-CN" sz="1400" dirty="0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b="1" i="0" dirty="0">
                <a:solidFill>
                  <a:srgbClr val="333399"/>
                </a:solidFill>
                <a:sym typeface="Symbol" pitchFamily="18" charset="2"/>
              </a:rPr>
              <a:t>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E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14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val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14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400" dirty="0" err="1">
                <a:solidFill>
                  <a:srgbClr val="333399"/>
                </a:solidFill>
                <a:sym typeface="Symbol" pitchFamily="18" charset="2"/>
              </a:rPr>
              <a:t>d</a:t>
            </a:r>
            <a:r>
              <a:rPr lang="en-US" altLang="zh-CN" sz="1400" b="1" dirty="0" err="1">
                <a:solidFill>
                  <a:srgbClr val="333399"/>
                </a:solidFill>
              </a:rPr>
              <a:t>.</a:t>
            </a:r>
            <a:r>
              <a:rPr lang="en-US" altLang="zh-CN" sz="1400" dirty="0" err="1">
                <a:solidFill>
                  <a:srgbClr val="333399"/>
                </a:solidFill>
              </a:rPr>
              <a:t>lexval</a:t>
            </a:r>
            <a:r>
              <a:rPr lang="en-US" altLang="zh-CN" sz="1400" i="0" dirty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570" y="1272789"/>
            <a:ext cx="646379" cy="80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5152">
              <a:lnSpc>
                <a:spcPct val="100000"/>
              </a:lnSpc>
            </a:pPr>
            <a:r>
              <a:rPr dirty="0"/>
              <a:t>例：在自底向上语法分析栈中实现桌面计算</a:t>
            </a:r>
            <a:r>
              <a:rPr dirty="0" smtClean="0"/>
              <a:t>器</a:t>
            </a:r>
            <a:r>
              <a:rPr lang="zh-CN" altLang="en-US" dirty="0" smtClean="0"/>
              <a:t>翻译模式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72077" y="2059818"/>
            <a:ext cx="7149043" cy="3112876"/>
          </a:xfrm>
          <a:custGeom>
            <a:avLst/>
            <a:gdLst/>
            <a:ahLst/>
            <a:cxnLst/>
            <a:rect l="l" t="t" r="r" b="b"/>
            <a:pathLst>
              <a:path w="8360409" h="3432810">
                <a:moveTo>
                  <a:pt x="8359902" y="3429761"/>
                </a:moveTo>
                <a:lnTo>
                  <a:pt x="8359902" y="3047"/>
                </a:lnTo>
                <a:lnTo>
                  <a:pt x="8357616" y="0"/>
                </a:lnTo>
                <a:lnTo>
                  <a:pt x="3047" y="0"/>
                </a:lnTo>
                <a:lnTo>
                  <a:pt x="0" y="3048"/>
                </a:lnTo>
                <a:lnTo>
                  <a:pt x="0" y="3429762"/>
                </a:lnTo>
                <a:lnTo>
                  <a:pt x="3048" y="3432810"/>
                </a:lnTo>
                <a:lnTo>
                  <a:pt x="6857" y="3432810"/>
                </a:lnTo>
                <a:lnTo>
                  <a:pt x="6858" y="12954"/>
                </a:lnTo>
                <a:lnTo>
                  <a:pt x="12954" y="6858"/>
                </a:lnTo>
                <a:lnTo>
                  <a:pt x="12953" y="12954"/>
                </a:lnTo>
                <a:lnTo>
                  <a:pt x="8347709" y="12953"/>
                </a:lnTo>
                <a:lnTo>
                  <a:pt x="8347709" y="6857"/>
                </a:lnTo>
                <a:lnTo>
                  <a:pt x="8353806" y="12953"/>
                </a:lnTo>
                <a:lnTo>
                  <a:pt x="8353806" y="3432809"/>
                </a:lnTo>
                <a:lnTo>
                  <a:pt x="8357616" y="3432809"/>
                </a:lnTo>
                <a:lnTo>
                  <a:pt x="8359902" y="3429761"/>
                </a:lnTo>
                <a:close/>
              </a:path>
              <a:path w="8360409" h="3432810">
                <a:moveTo>
                  <a:pt x="12953" y="12954"/>
                </a:moveTo>
                <a:lnTo>
                  <a:pt x="12954" y="6858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8360409" h="3432810">
                <a:moveTo>
                  <a:pt x="12953" y="3419856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3419856"/>
                </a:lnTo>
                <a:lnTo>
                  <a:pt x="12953" y="3419856"/>
                </a:lnTo>
                <a:close/>
              </a:path>
              <a:path w="8360409" h="3432810">
                <a:moveTo>
                  <a:pt x="8353806" y="3419855"/>
                </a:moveTo>
                <a:lnTo>
                  <a:pt x="6858" y="3419856"/>
                </a:lnTo>
                <a:lnTo>
                  <a:pt x="12954" y="3425952"/>
                </a:lnTo>
                <a:lnTo>
                  <a:pt x="12953" y="3432810"/>
                </a:lnTo>
                <a:lnTo>
                  <a:pt x="8347709" y="3432809"/>
                </a:lnTo>
                <a:lnTo>
                  <a:pt x="8347709" y="3425952"/>
                </a:lnTo>
                <a:lnTo>
                  <a:pt x="8353806" y="3419855"/>
                </a:lnTo>
                <a:close/>
              </a:path>
              <a:path w="8360409" h="3432810">
                <a:moveTo>
                  <a:pt x="12953" y="3432810"/>
                </a:moveTo>
                <a:lnTo>
                  <a:pt x="12954" y="3425952"/>
                </a:lnTo>
                <a:lnTo>
                  <a:pt x="6858" y="3419856"/>
                </a:lnTo>
                <a:lnTo>
                  <a:pt x="6857" y="3432810"/>
                </a:lnTo>
                <a:lnTo>
                  <a:pt x="12953" y="3432810"/>
                </a:lnTo>
                <a:close/>
              </a:path>
              <a:path w="8360409" h="3432810">
                <a:moveTo>
                  <a:pt x="8353806" y="12953"/>
                </a:moveTo>
                <a:lnTo>
                  <a:pt x="8347709" y="6857"/>
                </a:lnTo>
                <a:lnTo>
                  <a:pt x="8347709" y="12953"/>
                </a:lnTo>
                <a:lnTo>
                  <a:pt x="8353806" y="12953"/>
                </a:lnTo>
                <a:close/>
              </a:path>
              <a:path w="8360409" h="3432810">
                <a:moveTo>
                  <a:pt x="8353806" y="3419855"/>
                </a:moveTo>
                <a:lnTo>
                  <a:pt x="8353806" y="12953"/>
                </a:lnTo>
                <a:lnTo>
                  <a:pt x="8347709" y="12953"/>
                </a:lnTo>
                <a:lnTo>
                  <a:pt x="8347709" y="3419855"/>
                </a:lnTo>
                <a:lnTo>
                  <a:pt x="8353806" y="3419855"/>
                </a:lnTo>
                <a:close/>
              </a:path>
              <a:path w="8360409" h="3432810">
                <a:moveTo>
                  <a:pt x="8353806" y="3432809"/>
                </a:moveTo>
                <a:lnTo>
                  <a:pt x="8353806" y="3419855"/>
                </a:lnTo>
                <a:lnTo>
                  <a:pt x="8347709" y="3425952"/>
                </a:lnTo>
                <a:lnTo>
                  <a:pt x="8347709" y="3432809"/>
                </a:lnTo>
                <a:lnTo>
                  <a:pt x="8353806" y="3432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7940" y="2066037"/>
          <a:ext cx="7137531" cy="390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9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6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3321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华文楷体"/>
                          <a:cs typeface="华文楷体"/>
                        </a:rPr>
                        <a:t>产生式</a:t>
                      </a:r>
                      <a:endParaRPr sz="1500">
                        <a:latin typeface="华文楷体"/>
                        <a:cs typeface="华文楷体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906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5975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华文楷体"/>
                          <a:cs typeface="华文楷体"/>
                        </a:rPr>
                        <a:t>语义</a:t>
                      </a:r>
                      <a:r>
                        <a:rPr sz="1500" b="1" spc="-10" dirty="0">
                          <a:latin typeface="华文楷体"/>
                          <a:cs typeface="华文楷体"/>
                        </a:rPr>
                        <a:t>动</a:t>
                      </a:r>
                      <a:r>
                        <a:rPr sz="1500" b="1" dirty="0">
                          <a:latin typeface="华文楷体"/>
                          <a:cs typeface="华文楷体"/>
                        </a:rPr>
                        <a:t>作</a:t>
                      </a:r>
                      <a:endParaRPr sz="1500">
                        <a:latin typeface="华文楷体"/>
                        <a:cs typeface="华文楷体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906">
                      <a:solidFill>
                        <a:srgbClr val="000000"/>
                      </a:solidFill>
                      <a:prstDash val="solid"/>
                    </a:lnB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711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′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baseline="-21164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800" indent="-6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baseline="-21164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(6)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500" b="1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1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(7)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500" b="1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digit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print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6055" indent="-14604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sz="15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i="1" baseline="-21164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sz="15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5255" indent="165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i="1" baseline="-21164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宋体"/>
                          <a:cs typeface="宋体"/>
                        </a:rPr>
                        <a:t>×</a:t>
                      </a:r>
                      <a:r>
                        <a:rPr sz="1500" b="1" spc="-39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66370" marR="887094" indent="-31750">
                        <a:lnSpc>
                          <a:spcPct val="124400"/>
                        </a:lnSpc>
                      </a:pP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val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digit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lexval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.val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);}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2]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.val =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2]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.val + stack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.val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top=top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2; }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2]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.val =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2]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.val </a:t>
                      </a:r>
                      <a:r>
                        <a:rPr sz="1500" b="1" dirty="0">
                          <a:latin typeface="宋体"/>
                          <a:cs typeface="宋体"/>
                        </a:rPr>
                        <a:t>×</a:t>
                      </a:r>
                      <a:r>
                        <a:rPr sz="1500" b="1" spc="-39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.val</a:t>
                      </a:r>
                      <a:r>
                        <a:rPr sz="15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top=top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2; }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10820" marR="1621155" indent="-101600">
                        <a:lnSpc>
                          <a:spcPct val="1241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2]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.val =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1]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.va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; </a:t>
                      </a: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top=top</a:t>
                      </a:r>
                      <a:r>
                        <a:rPr sz="1500" b="1" i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2; }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T w="9906">
                      <a:solidFill>
                        <a:srgbClr val="000000"/>
                      </a:solidFill>
                      <a:prstDash val="solid"/>
                    </a:lnT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2114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684213" y="1004888"/>
            <a:ext cx="807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en-US" altLang="zh-CN" sz="2800" i="0"/>
              <a:t>L-</a:t>
            </a:r>
            <a:r>
              <a:rPr lang="zh-CN" altLang="en-US" sz="2800" b="1" i="0"/>
              <a:t>属性文法的语义计算</a:t>
            </a:r>
          </a:p>
        </p:txBody>
      </p:sp>
      <p:sp>
        <p:nvSpPr>
          <p:cNvPr id="3789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971550" y="1524000"/>
            <a:ext cx="80391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 dirty="0"/>
              <a:t>   </a:t>
            </a:r>
            <a:r>
              <a:rPr lang="zh-CN" altLang="en-US" b="1" i="0" dirty="0">
                <a:solidFill>
                  <a:srgbClr val="333399"/>
                </a:solidFill>
              </a:rPr>
              <a:t>采用</a:t>
            </a:r>
            <a:r>
              <a:rPr lang="zh-CN" altLang="en-US" b="1" i="0" dirty="0">
                <a:solidFill>
                  <a:srgbClr val="FF0000"/>
                </a:solidFill>
              </a:rPr>
              <a:t>自上而下</a:t>
            </a:r>
            <a:r>
              <a:rPr lang="zh-CN" altLang="en-US" b="1" i="0" dirty="0">
                <a:solidFill>
                  <a:srgbClr val="333399"/>
                </a:solidFill>
              </a:rPr>
              <a:t>的方式可以较方便地进行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 dirty="0"/>
              <a:t>   </a:t>
            </a:r>
            <a:r>
              <a:rPr lang="zh-CN" altLang="en-US" b="1" i="0" dirty="0">
                <a:solidFill>
                  <a:srgbClr val="333399"/>
                </a:solidFill>
              </a:rPr>
              <a:t>可以采用下列基于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深度优先后序遍历的算法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       </a:t>
            </a:r>
            <a:r>
              <a:rPr lang="en-US" altLang="zh-CN" sz="2000" b="1" i="0" dirty="0">
                <a:solidFill>
                  <a:srgbClr val="333399"/>
                </a:solidFill>
              </a:rPr>
              <a:t>procedure </a:t>
            </a:r>
            <a:r>
              <a:rPr lang="en-US" altLang="zh-CN" sz="2000" b="1" i="0" dirty="0" err="1">
                <a:solidFill>
                  <a:srgbClr val="333399"/>
                </a:solidFill>
              </a:rPr>
              <a:t>dfvisit</a:t>
            </a:r>
            <a:r>
              <a:rPr lang="en-US" altLang="zh-CN" sz="2000" b="1" i="0" dirty="0">
                <a:solidFill>
                  <a:srgbClr val="333399"/>
                </a:solidFill>
              </a:rPr>
              <a:t>(</a:t>
            </a:r>
            <a:r>
              <a:rPr lang="en-US" altLang="zh-CN" sz="2000" b="1" dirty="0">
                <a:solidFill>
                  <a:srgbClr val="333399"/>
                </a:solidFill>
              </a:rPr>
              <a:t>n</a:t>
            </a:r>
            <a:r>
              <a:rPr lang="en-US" altLang="zh-CN" sz="2000" b="1" i="0" dirty="0">
                <a:solidFill>
                  <a:srgbClr val="333399"/>
                </a:solidFill>
              </a:rPr>
              <a:t>: node);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begin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for </a:t>
            </a:r>
            <a:r>
              <a:rPr lang="en-US" altLang="zh-CN" sz="2000" b="1" dirty="0">
                <a:solidFill>
                  <a:srgbClr val="333399"/>
                </a:solidFill>
              </a:rPr>
              <a:t>n </a:t>
            </a:r>
            <a:r>
              <a:rPr lang="zh-CN" altLang="en-US" sz="2000" b="1" i="0" dirty="0">
                <a:solidFill>
                  <a:srgbClr val="333399"/>
                </a:solidFill>
              </a:rPr>
              <a:t>的每一孩子</a:t>
            </a:r>
            <a:r>
              <a:rPr lang="en-US" altLang="zh-CN" sz="2000" b="1" dirty="0">
                <a:solidFill>
                  <a:srgbClr val="333399"/>
                </a:solidFill>
              </a:rPr>
              <a:t>m</a:t>
            </a:r>
            <a:r>
              <a:rPr lang="en-US" altLang="zh-CN" sz="2000" b="1" i="0" dirty="0">
                <a:solidFill>
                  <a:srgbClr val="333399"/>
                </a:solidFill>
              </a:rPr>
              <a:t>, </a:t>
            </a:r>
            <a:r>
              <a:rPr lang="zh-CN" altLang="en-US" sz="2000" b="1" i="0" dirty="0">
                <a:solidFill>
                  <a:srgbClr val="333399"/>
                </a:solidFill>
              </a:rPr>
              <a:t>从左到右 </a:t>
            </a:r>
            <a:r>
              <a:rPr lang="en-US" altLang="zh-CN" sz="2000" b="1" i="0" dirty="0">
                <a:solidFill>
                  <a:srgbClr val="333399"/>
                </a:solidFill>
              </a:rPr>
              <a:t>do 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begin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     </a:t>
            </a:r>
            <a:r>
              <a:rPr lang="zh-CN" altLang="en-US" sz="2000" b="1" i="0" dirty="0">
                <a:solidFill>
                  <a:srgbClr val="333399"/>
                </a:solidFill>
              </a:rPr>
              <a:t>计算 </a:t>
            </a:r>
            <a:r>
              <a:rPr lang="en-US" altLang="zh-CN" sz="2000" b="1" dirty="0">
                <a:solidFill>
                  <a:srgbClr val="333399"/>
                </a:solidFill>
              </a:rPr>
              <a:t>m </a:t>
            </a:r>
            <a:r>
              <a:rPr lang="zh-CN" altLang="en-US" sz="2000" b="1" i="0" dirty="0">
                <a:solidFill>
                  <a:srgbClr val="333399"/>
                </a:solidFill>
              </a:rPr>
              <a:t>的继承属性值</a:t>
            </a:r>
            <a:r>
              <a:rPr lang="en-US" altLang="zh-CN" sz="2000" b="1" i="0" dirty="0">
                <a:solidFill>
                  <a:srgbClr val="333399"/>
                </a:solidFill>
              </a:rPr>
              <a:t>;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     </a:t>
            </a:r>
            <a:r>
              <a:rPr lang="en-US" altLang="zh-CN" sz="2000" b="1" i="0" dirty="0" err="1">
                <a:solidFill>
                  <a:srgbClr val="333399"/>
                </a:solidFill>
              </a:rPr>
              <a:t>dfvisit</a:t>
            </a:r>
            <a:r>
              <a:rPr lang="en-US" altLang="zh-CN" sz="2000" b="1" i="0" dirty="0">
                <a:solidFill>
                  <a:srgbClr val="333399"/>
                </a:solidFill>
              </a:rPr>
              <a:t>(</a:t>
            </a:r>
            <a:r>
              <a:rPr lang="en-US" altLang="zh-CN" sz="2000" b="1" dirty="0">
                <a:solidFill>
                  <a:srgbClr val="333399"/>
                </a:solidFill>
              </a:rPr>
              <a:t>m</a:t>
            </a:r>
            <a:r>
              <a:rPr lang="en-US" altLang="zh-CN" sz="2000" b="1" i="0" dirty="0">
                <a:solidFill>
                  <a:srgbClr val="333399"/>
                </a:solidFill>
              </a:rPr>
              <a:t>)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end;</a:t>
            </a:r>
            <a:endParaRPr lang="en-US" altLang="zh-CN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just">
              <a:buClrTx/>
              <a:buFont typeface="Symbol" pitchFamily="18" charset="2"/>
              <a:buNone/>
            </a:pPr>
            <a:r>
              <a:rPr lang="en-US" altLang="zh-CN" sz="2000" b="1" i="0" dirty="0">
                <a:solidFill>
                  <a:srgbClr val="333399"/>
                </a:solidFill>
              </a:rPr>
              <a:t>                    </a:t>
            </a:r>
            <a:r>
              <a:rPr lang="zh-CN" altLang="en-US" sz="2000" b="1" i="0" dirty="0">
                <a:solidFill>
                  <a:srgbClr val="333399"/>
                </a:solidFill>
              </a:rPr>
              <a:t>计算</a:t>
            </a:r>
            <a:r>
              <a:rPr lang="en-US" altLang="zh-CN" sz="2000" b="1" dirty="0">
                <a:solidFill>
                  <a:srgbClr val="333399"/>
                </a:solidFill>
              </a:rPr>
              <a:t>n</a:t>
            </a:r>
            <a:r>
              <a:rPr lang="zh-CN" altLang="en-US" sz="2000" b="1" i="0" dirty="0">
                <a:solidFill>
                  <a:srgbClr val="333399"/>
                </a:solidFill>
              </a:rPr>
              <a:t>的综合属性值</a:t>
            </a:r>
            <a:endParaRPr lang="zh-CN" altLang="en-US" sz="2000" b="1" i="0" dirty="0">
              <a:solidFill>
                <a:srgbClr val="333399"/>
              </a:solidFill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i="0" dirty="0">
                <a:solidFill>
                  <a:srgbClr val="333399"/>
                </a:solidFill>
              </a:rPr>
              <a:t>          </a:t>
            </a:r>
            <a:r>
              <a:rPr lang="en-US" altLang="zh-CN" sz="2000" b="1" i="0" dirty="0">
                <a:solidFill>
                  <a:srgbClr val="333399"/>
                </a:solidFill>
              </a:rPr>
              <a:t>end 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b="1" i="0" dirty="0" smtClean="0">
                <a:solidFill>
                  <a:srgbClr val="333399"/>
                </a:solidFill>
              </a:rPr>
              <a:t>基于 </a:t>
            </a:r>
            <a:r>
              <a:rPr lang="en-US" altLang="zh-CN" i="0" dirty="0">
                <a:solidFill>
                  <a:srgbClr val="333399"/>
                </a:solidFill>
              </a:rPr>
              <a:t>LL(1)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 smtClean="0">
                <a:solidFill>
                  <a:srgbClr val="333399"/>
                </a:solidFill>
              </a:rPr>
              <a:t>文法</a:t>
            </a:r>
            <a:r>
              <a:rPr lang="zh-CN" altLang="en-US" b="1" i="0" dirty="0">
                <a:solidFill>
                  <a:srgbClr val="333399"/>
                </a:solidFill>
              </a:rPr>
              <a:t>的 </a:t>
            </a:r>
            <a:r>
              <a:rPr lang="en-US" altLang="zh-CN" i="0" dirty="0">
                <a:solidFill>
                  <a:srgbClr val="333399"/>
                </a:solidFill>
              </a:rPr>
              <a:t>L-</a:t>
            </a:r>
            <a:r>
              <a:rPr lang="zh-CN" altLang="en-US" b="1" i="0" dirty="0">
                <a:solidFill>
                  <a:srgbClr val="333399"/>
                </a:solidFill>
              </a:rPr>
              <a:t>属性文法可以采用这种方法进行语义计算</a:t>
            </a:r>
            <a:r>
              <a:rPr lang="en-US" altLang="zh-CN" b="1" i="0" dirty="0">
                <a:solidFill>
                  <a:srgbClr val="333399"/>
                </a:solidFill>
              </a:rPr>
              <a:t>.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b="1" i="0" dirty="0">
                <a:solidFill>
                  <a:srgbClr val="333399"/>
                </a:solidFill>
              </a:rPr>
              <a:t>     </a:t>
            </a:r>
            <a:r>
              <a:rPr lang="zh-CN" altLang="en-US" b="1" i="0" dirty="0" smtClean="0">
                <a:solidFill>
                  <a:srgbClr val="333399"/>
                </a:solidFill>
              </a:rPr>
              <a:t>（随后将结合翻译模式的进一步讨论分析程序的构造） </a:t>
            </a:r>
            <a:endParaRPr lang="zh-CN" altLang="en-US" b="1" i="0" dirty="0">
              <a:solidFill>
                <a:srgbClr val="333399"/>
              </a:solidFill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762000" y="3054350"/>
            <a:ext cx="1371600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1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endParaRPr lang="en-US" altLang="zh-CN" sz="2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</a:t>
            </a:r>
          </a:p>
          <a:p>
            <a:pPr algn="l">
              <a:buClrTx/>
            </a:pP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2185988" y="3048000"/>
            <a:ext cx="2919412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语义动作</a:t>
            </a: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=1</a:t>
            </a:r>
            <a:r>
              <a:rPr lang="zh-CN" altLang="en-US" sz="2000" i="0">
                <a:solidFill>
                  <a:srgbClr val="333399"/>
                </a:solidFill>
              </a:rPr>
              <a:t>；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</a:rPr>
              <a:t>rint(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)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kumimoji="0"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f+1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; </a:t>
            </a: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</a:rPr>
              <a:t>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2</a:t>
            </a:r>
            <a:r>
              <a:rPr lang="en-US" altLang="zh-CN" sz="2000" i="0" baseline="30000">
                <a:solidFill>
                  <a:srgbClr val="333399"/>
                </a:solidFill>
              </a:rPr>
              <a:t>-</a:t>
            </a:r>
            <a:r>
              <a:rPr lang="en-US" altLang="zh-CN" sz="2000" baseline="30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aseline="30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38920" name="Rectangle 12"/>
          <p:cNvSpPr>
            <a:spLocks noChangeArrowheads="1"/>
          </p:cNvSpPr>
          <p:nvPr/>
        </p:nvSpPr>
        <p:spPr bwMode="auto">
          <a:xfrm>
            <a:off x="762000" y="2362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考虑对于下列</a:t>
            </a:r>
            <a:r>
              <a:rPr lang="en-US" altLang="zh-CN" i="0">
                <a:solidFill>
                  <a:srgbClr val="333399"/>
                </a:solidFill>
              </a:rPr>
              <a:t>L-</a:t>
            </a:r>
            <a:r>
              <a:rPr lang="zh-CN" altLang="en-US" b="1" i="0">
                <a:solidFill>
                  <a:srgbClr val="333399"/>
                </a:solidFill>
              </a:rPr>
              <a:t>属性文法，输入串为 </a:t>
            </a:r>
            <a:r>
              <a:rPr lang="en-US" altLang="zh-CN" b="1" i="0"/>
              <a:t>.101</a:t>
            </a:r>
            <a:r>
              <a:rPr lang="en-US" altLang="zh-CN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</a:rPr>
              <a:t>时的计算过程</a:t>
            </a:r>
            <a:endParaRPr lang="zh-CN" altLang="en-US" b="1" i="0"/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463550" y="1295400"/>
            <a:ext cx="8070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采用</a:t>
            </a:r>
            <a:r>
              <a:rPr lang="zh-CN" altLang="en-US" sz="2800" b="1" i="0">
                <a:solidFill>
                  <a:srgbClr val="333399"/>
                </a:solidFill>
              </a:rPr>
              <a:t>基于</a:t>
            </a:r>
            <a:r>
              <a:rPr lang="zh-CN" altLang="en-US" sz="2800" b="1" i="0">
                <a:solidFill>
                  <a:srgbClr val="333399"/>
                </a:solidFill>
                <a:latin typeface="Times New Roman" pitchFamily="18" charset="0"/>
              </a:rPr>
              <a:t>深度优先后序遍历算法进行 </a:t>
            </a:r>
            <a:r>
              <a:rPr lang="en-US" altLang="zh-CN" sz="2800" i="0">
                <a:solidFill>
                  <a:srgbClr val="333399"/>
                </a:solidFill>
              </a:rPr>
              <a:t>L-</a:t>
            </a:r>
            <a:r>
              <a:rPr lang="zh-CN" altLang="en-US" sz="2800" b="1" i="0">
                <a:solidFill>
                  <a:srgbClr val="333399"/>
                </a:solidFill>
              </a:rPr>
              <a:t>属性文</a:t>
            </a:r>
          </a:p>
          <a:p>
            <a:pPr algn="l">
              <a:buClrTx/>
            </a:pPr>
            <a:r>
              <a:rPr lang="zh-CN" altLang="en-US" sz="2800" b="1" i="0">
                <a:solidFill>
                  <a:srgbClr val="333399"/>
                </a:solidFill>
              </a:rPr>
              <a:t>     法的语义计算</a:t>
            </a:r>
            <a:r>
              <a:rPr lang="zh-CN" altLang="en-US" sz="2800" b="1" i="0"/>
              <a:t>举例</a:t>
            </a:r>
          </a:p>
        </p:txBody>
      </p:sp>
      <p:sp>
        <p:nvSpPr>
          <p:cNvPr id="581647" name="Rectangle 15"/>
          <p:cNvSpPr>
            <a:spLocks noChangeArrowheads="1"/>
          </p:cNvSpPr>
          <p:nvPr/>
        </p:nvSpPr>
        <p:spPr bwMode="auto">
          <a:xfrm>
            <a:off x="5092700" y="3094038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S</a:t>
            </a:r>
            <a:r>
              <a:rPr lang="en-US" altLang="zh-CN" sz="2000" b="1" i="0">
                <a:sym typeface="Symbol" pitchFamily="18" charset="2"/>
              </a:rPr>
              <a:t>.</a:t>
            </a:r>
            <a:r>
              <a:rPr lang="en-US" altLang="zh-CN" sz="2000"/>
              <a:t>f</a:t>
            </a:r>
            <a:r>
              <a:rPr lang="en-US" altLang="zh-CN" sz="2000" i="0"/>
              <a:t>=1</a:t>
            </a:r>
          </a:p>
        </p:txBody>
      </p:sp>
      <p:sp>
        <p:nvSpPr>
          <p:cNvPr id="581648" name="Rectangle 16"/>
          <p:cNvSpPr>
            <a:spLocks noChangeArrowheads="1"/>
          </p:cNvSpPr>
          <p:nvPr/>
        </p:nvSpPr>
        <p:spPr bwMode="auto">
          <a:xfrm>
            <a:off x="6061075" y="3752205"/>
            <a:ext cx="922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rgbClr val="00B05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00B050"/>
                </a:solidFill>
              </a:rPr>
              <a:t>= 2</a:t>
            </a:r>
          </a:p>
        </p:txBody>
      </p:sp>
      <p:sp>
        <p:nvSpPr>
          <p:cNvPr id="581649" name="Rectangle 17"/>
          <p:cNvSpPr>
            <a:spLocks noChangeArrowheads="1"/>
          </p:cNvSpPr>
          <p:nvPr/>
        </p:nvSpPr>
        <p:spPr bwMode="auto">
          <a:xfrm>
            <a:off x="6137275" y="4344988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f</a:t>
            </a:r>
            <a:r>
              <a:rPr lang="en-US" altLang="zh-CN" sz="2000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=2</a:t>
            </a:r>
          </a:p>
        </p:txBody>
      </p:sp>
      <p:sp>
        <p:nvSpPr>
          <p:cNvPr id="581651" name="Rectangle 19"/>
          <p:cNvSpPr>
            <a:spLocks noChangeArrowheads="1"/>
          </p:cNvSpPr>
          <p:nvPr/>
        </p:nvSpPr>
        <p:spPr bwMode="auto">
          <a:xfrm>
            <a:off x="6823075" y="4954588"/>
            <a:ext cx="922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3</a:t>
            </a:r>
          </a:p>
        </p:txBody>
      </p:sp>
      <p:sp>
        <p:nvSpPr>
          <p:cNvPr id="581653" name="Rectangle 21"/>
          <p:cNvSpPr>
            <a:spLocks noChangeArrowheads="1"/>
          </p:cNvSpPr>
          <p:nvPr/>
        </p:nvSpPr>
        <p:spPr bwMode="auto">
          <a:xfrm>
            <a:off x="6061075" y="4954588"/>
            <a:ext cx="839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B.v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=0</a:t>
            </a:r>
          </a:p>
        </p:txBody>
      </p:sp>
      <p:sp>
        <p:nvSpPr>
          <p:cNvPr id="581657" name="Rectangle 25"/>
          <p:cNvSpPr>
            <a:spLocks noChangeArrowheads="1"/>
          </p:cNvSpPr>
          <p:nvPr/>
        </p:nvSpPr>
        <p:spPr bwMode="auto">
          <a:xfrm>
            <a:off x="6338888" y="5624513"/>
            <a:ext cx="147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0.125</a:t>
            </a:r>
          </a:p>
        </p:txBody>
      </p:sp>
      <p:sp>
        <p:nvSpPr>
          <p:cNvPr id="581659" name="Rectangle 27"/>
          <p:cNvSpPr>
            <a:spLocks noChangeArrowheads="1"/>
          </p:cNvSpPr>
          <p:nvPr/>
        </p:nvSpPr>
        <p:spPr bwMode="auto">
          <a:xfrm>
            <a:off x="5103813" y="4344988"/>
            <a:ext cx="105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FF0000"/>
                </a:solidFill>
              </a:rPr>
              <a:t>=0.5</a:t>
            </a:r>
          </a:p>
        </p:txBody>
      </p:sp>
      <p:sp>
        <p:nvSpPr>
          <p:cNvPr id="581662" name="Rectangle 30"/>
          <p:cNvSpPr>
            <a:spLocks noChangeArrowheads="1"/>
          </p:cNvSpPr>
          <p:nvPr/>
        </p:nvSpPr>
        <p:spPr bwMode="auto">
          <a:xfrm>
            <a:off x="7218363" y="2997200"/>
            <a:ext cx="148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p</a:t>
            </a:r>
            <a:r>
              <a:rPr lang="en-US" altLang="zh-CN" sz="2000"/>
              <a:t>rint(</a:t>
            </a:r>
            <a:r>
              <a:rPr lang="en-US" altLang="zh-CN" sz="2000" i="0"/>
              <a:t>0.625</a:t>
            </a:r>
            <a:r>
              <a:rPr lang="en-US" altLang="zh-CN" sz="2000"/>
              <a:t>)</a:t>
            </a:r>
          </a:p>
        </p:txBody>
      </p:sp>
      <p:sp>
        <p:nvSpPr>
          <p:cNvPr id="581663" name="Rectangle 31"/>
          <p:cNvSpPr>
            <a:spLocks noChangeArrowheads="1"/>
          </p:cNvSpPr>
          <p:nvPr/>
        </p:nvSpPr>
        <p:spPr bwMode="auto">
          <a:xfrm>
            <a:off x="5092700" y="3719513"/>
            <a:ext cx="78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sz="2000" b="1" i="0" dirty="0" err="1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</a:rPr>
              <a:t>f</a:t>
            </a:r>
            <a:r>
              <a:rPr lang="en-US" altLang="zh-CN" sz="2000" i="0" dirty="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581664" name="Rectangle 32"/>
          <p:cNvSpPr>
            <a:spLocks noChangeArrowheads="1"/>
          </p:cNvSpPr>
          <p:nvPr/>
        </p:nvSpPr>
        <p:spPr bwMode="auto">
          <a:xfrm>
            <a:off x="6845300" y="4344988"/>
            <a:ext cx="922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FFC000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rgbClr val="FFC00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FFC000"/>
                </a:solidFill>
                <a:sym typeface="Symbol" pitchFamily="18" charset="2"/>
              </a:rPr>
              <a:t>f</a:t>
            </a:r>
            <a:r>
              <a:rPr lang="en-US" altLang="zh-CN" sz="2000" dirty="0">
                <a:solidFill>
                  <a:srgbClr val="FFC000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FFC000"/>
                </a:solidFill>
              </a:rPr>
              <a:t>= 3</a:t>
            </a:r>
          </a:p>
        </p:txBody>
      </p:sp>
      <p:sp>
        <p:nvSpPr>
          <p:cNvPr id="581666" name="Rectangle 34"/>
          <p:cNvSpPr>
            <a:spLocks noChangeArrowheads="1"/>
          </p:cNvSpPr>
          <p:nvPr/>
        </p:nvSpPr>
        <p:spPr bwMode="auto">
          <a:xfrm>
            <a:off x="8243888" y="5624513"/>
            <a:ext cx="839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chemeClr val="tx1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581668" name="Rectangle 36"/>
          <p:cNvSpPr>
            <a:spLocks noChangeArrowheads="1"/>
          </p:cNvSpPr>
          <p:nvPr/>
        </p:nvSpPr>
        <p:spPr bwMode="auto">
          <a:xfrm>
            <a:off x="7775575" y="4344988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rgbClr val="00B05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00B050"/>
                </a:solidFill>
              </a:rPr>
              <a:t>=0.125</a:t>
            </a:r>
          </a:p>
        </p:txBody>
      </p:sp>
      <p:sp>
        <p:nvSpPr>
          <p:cNvPr id="581669" name="Rectangle 37"/>
          <p:cNvSpPr>
            <a:spLocks noChangeArrowheads="1"/>
          </p:cNvSpPr>
          <p:nvPr/>
        </p:nvSpPr>
        <p:spPr bwMode="auto">
          <a:xfrm>
            <a:off x="7204075" y="3719513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ym typeface="Symbol" pitchFamily="18" charset="2"/>
              </a:rPr>
              <a:t>S</a:t>
            </a:r>
            <a:r>
              <a:rPr lang="en-US" altLang="zh-CN" sz="2000" b="1" i="0">
                <a:sym typeface="Symbol" pitchFamily="18" charset="2"/>
              </a:rPr>
              <a:t>.</a:t>
            </a:r>
            <a:r>
              <a:rPr lang="en-US" altLang="zh-CN" sz="2000">
                <a:sym typeface="Symbol" pitchFamily="18" charset="2"/>
              </a:rPr>
              <a:t>v</a:t>
            </a:r>
            <a:r>
              <a:rPr lang="en-US" altLang="zh-CN" sz="2000" i="0"/>
              <a:t>=0.625</a:t>
            </a:r>
          </a:p>
        </p:txBody>
      </p:sp>
      <p:sp>
        <p:nvSpPr>
          <p:cNvPr id="38935" name="Rectangle 38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3995738" y="4616450"/>
            <a:ext cx="2376487" cy="2052638"/>
            <a:chOff x="2653" y="2908"/>
            <a:chExt cx="1497" cy="1293"/>
          </a:xfrm>
        </p:grpSpPr>
        <p:sp>
          <p:nvSpPr>
            <p:cNvPr id="38952" name="Line 87"/>
            <p:cNvSpPr>
              <a:spLocks noChangeShapeType="1"/>
            </p:cNvSpPr>
            <p:nvPr/>
          </p:nvSpPr>
          <p:spPr bwMode="auto">
            <a:xfrm flipH="1" flipV="1">
              <a:off x="3198" y="3067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Rectangle 53"/>
            <p:cNvSpPr>
              <a:spLocks noChangeArrowheads="1"/>
            </p:cNvSpPr>
            <p:nvPr/>
          </p:nvSpPr>
          <p:spPr bwMode="auto">
            <a:xfrm>
              <a:off x="3011" y="290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N</a:t>
              </a:r>
            </a:p>
          </p:txBody>
        </p:sp>
        <p:sp>
          <p:nvSpPr>
            <p:cNvPr id="38954" name="Rectangle 54"/>
            <p:cNvSpPr>
              <a:spLocks noChangeArrowheads="1"/>
            </p:cNvSpPr>
            <p:nvPr/>
          </p:nvSpPr>
          <p:spPr bwMode="auto">
            <a:xfrm>
              <a:off x="2744" y="3045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</a:p>
          </p:txBody>
        </p:sp>
        <p:sp>
          <p:nvSpPr>
            <p:cNvPr id="38955" name="Rectangle 55"/>
            <p:cNvSpPr>
              <a:spLocks noChangeArrowheads="1"/>
            </p:cNvSpPr>
            <p:nvPr/>
          </p:nvSpPr>
          <p:spPr bwMode="auto">
            <a:xfrm>
              <a:off x="3243" y="313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ym typeface="Symbol" pitchFamily="18" charset="2"/>
                </a:rPr>
                <a:t>S</a:t>
              </a:r>
            </a:p>
          </p:txBody>
        </p:sp>
        <p:sp>
          <p:nvSpPr>
            <p:cNvPr id="38956" name="Rectangle 56"/>
            <p:cNvSpPr>
              <a:spLocks noChangeArrowheads="1"/>
            </p:cNvSpPr>
            <p:nvPr/>
          </p:nvSpPr>
          <p:spPr bwMode="auto">
            <a:xfrm>
              <a:off x="2922" y="333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sym typeface="Symbol" pitchFamily="18" charset="2"/>
                </a:rPr>
                <a:t>B</a:t>
              </a:r>
            </a:p>
          </p:txBody>
        </p:sp>
        <p:sp>
          <p:nvSpPr>
            <p:cNvPr id="38957" name="Rectangle 57"/>
            <p:cNvSpPr>
              <a:spLocks noChangeArrowheads="1"/>
            </p:cNvSpPr>
            <p:nvPr/>
          </p:nvSpPr>
          <p:spPr bwMode="auto">
            <a:xfrm>
              <a:off x="3470" y="333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B050"/>
                  </a:solidFill>
                  <a:sym typeface="Symbol" pitchFamily="18" charset="2"/>
                </a:rPr>
                <a:t>S</a:t>
              </a:r>
            </a:p>
          </p:txBody>
        </p:sp>
        <p:sp>
          <p:nvSpPr>
            <p:cNvPr id="38958" name="Rectangle 58"/>
            <p:cNvSpPr>
              <a:spLocks noChangeArrowheads="1"/>
            </p:cNvSpPr>
            <p:nvPr/>
          </p:nvSpPr>
          <p:spPr bwMode="auto">
            <a:xfrm>
              <a:off x="3149" y="356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bg2">
                      <a:lumMod val="60000"/>
                      <a:lumOff val="40000"/>
                    </a:schemeClr>
                  </a:solidFill>
                  <a:sym typeface="Symbol" pitchFamily="18" charset="2"/>
                </a:rPr>
                <a:t>B</a:t>
              </a:r>
            </a:p>
          </p:txBody>
        </p:sp>
        <p:sp>
          <p:nvSpPr>
            <p:cNvPr id="38959" name="Rectangle 59"/>
            <p:cNvSpPr>
              <a:spLocks noChangeArrowheads="1"/>
            </p:cNvSpPr>
            <p:nvPr/>
          </p:nvSpPr>
          <p:spPr bwMode="auto">
            <a:xfrm>
              <a:off x="3696" y="356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C000"/>
                  </a:solidFill>
                  <a:sym typeface="Symbol" pitchFamily="18" charset="2"/>
                </a:rPr>
                <a:t>S</a:t>
              </a:r>
            </a:p>
          </p:txBody>
        </p:sp>
        <p:sp>
          <p:nvSpPr>
            <p:cNvPr id="38960" name="Rectangle 60"/>
            <p:cNvSpPr>
              <a:spLocks noChangeArrowheads="1"/>
            </p:cNvSpPr>
            <p:nvPr/>
          </p:nvSpPr>
          <p:spPr bwMode="auto">
            <a:xfrm>
              <a:off x="3379" y="377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sym typeface="Symbol" pitchFamily="18" charset="2"/>
                </a:rPr>
                <a:t>B</a:t>
              </a:r>
            </a:p>
          </p:txBody>
        </p:sp>
        <p:sp>
          <p:nvSpPr>
            <p:cNvPr id="38961" name="Rectangle 61"/>
            <p:cNvSpPr>
              <a:spLocks noChangeArrowheads="1"/>
            </p:cNvSpPr>
            <p:nvPr/>
          </p:nvSpPr>
          <p:spPr bwMode="auto">
            <a:xfrm>
              <a:off x="3927" y="374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sym typeface="Symbol" pitchFamily="18" charset="2"/>
                </a:rPr>
                <a:t>S</a:t>
              </a:r>
            </a:p>
          </p:txBody>
        </p:sp>
        <p:sp>
          <p:nvSpPr>
            <p:cNvPr id="38962" name="Rectangle 62"/>
            <p:cNvSpPr>
              <a:spLocks noChangeArrowheads="1"/>
            </p:cNvSpPr>
            <p:nvPr/>
          </p:nvSpPr>
          <p:spPr bwMode="auto">
            <a:xfrm>
              <a:off x="2653" y="35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8963" name="Rectangle 63"/>
            <p:cNvSpPr>
              <a:spLocks noChangeArrowheads="1"/>
            </p:cNvSpPr>
            <p:nvPr/>
          </p:nvSpPr>
          <p:spPr bwMode="auto">
            <a:xfrm>
              <a:off x="2880" y="374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0</a:t>
              </a:r>
            </a:p>
          </p:txBody>
        </p:sp>
        <p:sp>
          <p:nvSpPr>
            <p:cNvPr id="38964" name="Rectangle 64"/>
            <p:cNvSpPr>
              <a:spLocks noChangeArrowheads="1"/>
            </p:cNvSpPr>
            <p:nvPr/>
          </p:nvSpPr>
          <p:spPr bwMode="auto">
            <a:xfrm>
              <a:off x="3107" y="392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8965" name="Rectangle 65"/>
            <p:cNvSpPr>
              <a:spLocks noChangeArrowheads="1"/>
            </p:cNvSpPr>
            <p:nvPr/>
          </p:nvSpPr>
          <p:spPr bwMode="auto">
            <a:xfrm>
              <a:off x="3601" y="3951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</a:t>
              </a:r>
              <a:endParaRPr lang="en-US" altLang="en-US" sz="2000" b="1" i="0">
                <a:solidFill>
                  <a:srgbClr val="333399"/>
                </a:solidFill>
                <a:sym typeface="Symbol" pitchFamily="18" charset="2"/>
              </a:endParaRPr>
            </a:p>
          </p:txBody>
        </p:sp>
        <p:sp>
          <p:nvSpPr>
            <p:cNvPr id="38966" name="Line 79"/>
            <p:cNvSpPr>
              <a:spLocks noChangeShapeType="1"/>
            </p:cNvSpPr>
            <p:nvPr/>
          </p:nvSpPr>
          <p:spPr bwMode="auto">
            <a:xfrm flipV="1">
              <a:off x="2880" y="3113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7" name="Line 80"/>
            <p:cNvSpPr>
              <a:spLocks noChangeShapeType="1"/>
            </p:cNvSpPr>
            <p:nvPr/>
          </p:nvSpPr>
          <p:spPr bwMode="auto">
            <a:xfrm flipV="1">
              <a:off x="3107" y="3339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8" name="Line 81"/>
            <p:cNvSpPr>
              <a:spLocks noChangeShapeType="1"/>
            </p:cNvSpPr>
            <p:nvPr/>
          </p:nvSpPr>
          <p:spPr bwMode="auto">
            <a:xfrm flipV="1">
              <a:off x="2835" y="3521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9" name="Line 82"/>
            <p:cNvSpPr>
              <a:spLocks noChangeShapeType="1"/>
            </p:cNvSpPr>
            <p:nvPr/>
          </p:nvSpPr>
          <p:spPr bwMode="auto">
            <a:xfrm flipV="1">
              <a:off x="3061" y="3702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0" name="Line 83"/>
            <p:cNvSpPr>
              <a:spLocks noChangeShapeType="1"/>
            </p:cNvSpPr>
            <p:nvPr/>
          </p:nvSpPr>
          <p:spPr bwMode="auto">
            <a:xfrm flipV="1">
              <a:off x="3288" y="3929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1" name="Line 84"/>
            <p:cNvSpPr>
              <a:spLocks noChangeShapeType="1"/>
            </p:cNvSpPr>
            <p:nvPr/>
          </p:nvSpPr>
          <p:spPr bwMode="auto">
            <a:xfrm flipV="1">
              <a:off x="3334" y="3521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2" name="Line 85"/>
            <p:cNvSpPr>
              <a:spLocks noChangeShapeType="1"/>
            </p:cNvSpPr>
            <p:nvPr/>
          </p:nvSpPr>
          <p:spPr bwMode="auto">
            <a:xfrm flipV="1">
              <a:off x="3560" y="3748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3" name="Line 86"/>
            <p:cNvSpPr>
              <a:spLocks noChangeShapeType="1"/>
            </p:cNvSpPr>
            <p:nvPr/>
          </p:nvSpPr>
          <p:spPr bwMode="auto">
            <a:xfrm flipV="1">
              <a:off x="3787" y="397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4" name="Line 88"/>
            <p:cNvSpPr>
              <a:spLocks noChangeShapeType="1"/>
            </p:cNvSpPr>
            <p:nvPr/>
          </p:nvSpPr>
          <p:spPr bwMode="auto">
            <a:xfrm flipH="1" flipV="1">
              <a:off x="3424" y="3294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5" name="Line 89"/>
            <p:cNvSpPr>
              <a:spLocks noChangeShapeType="1"/>
            </p:cNvSpPr>
            <p:nvPr/>
          </p:nvSpPr>
          <p:spPr bwMode="auto">
            <a:xfrm flipH="1" flipV="1">
              <a:off x="3651" y="3521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6" name="Line 90"/>
            <p:cNvSpPr>
              <a:spLocks noChangeShapeType="1"/>
            </p:cNvSpPr>
            <p:nvPr/>
          </p:nvSpPr>
          <p:spPr bwMode="auto">
            <a:xfrm flipH="1" flipV="1">
              <a:off x="3879" y="3747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475288" y="3417888"/>
            <a:ext cx="3025775" cy="2459037"/>
            <a:chOff x="3449" y="2153"/>
            <a:chExt cx="1906" cy="1549"/>
          </a:xfrm>
        </p:grpSpPr>
        <p:sp>
          <p:nvSpPr>
            <p:cNvPr id="38939" name="Line 40"/>
            <p:cNvSpPr>
              <a:spLocks noChangeShapeType="1"/>
            </p:cNvSpPr>
            <p:nvPr/>
          </p:nvSpPr>
          <p:spPr bwMode="auto">
            <a:xfrm>
              <a:off x="3449" y="2153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0" name="Line 41"/>
            <p:cNvSpPr>
              <a:spLocks noChangeShapeType="1"/>
            </p:cNvSpPr>
            <p:nvPr/>
          </p:nvSpPr>
          <p:spPr bwMode="auto">
            <a:xfrm>
              <a:off x="3450" y="2562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1" name="Line 42"/>
            <p:cNvSpPr>
              <a:spLocks noChangeShapeType="1"/>
            </p:cNvSpPr>
            <p:nvPr/>
          </p:nvSpPr>
          <p:spPr bwMode="auto">
            <a:xfrm>
              <a:off x="4130" y="2562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2" name="Line 43"/>
            <p:cNvSpPr>
              <a:spLocks noChangeShapeType="1"/>
            </p:cNvSpPr>
            <p:nvPr/>
          </p:nvSpPr>
          <p:spPr bwMode="auto">
            <a:xfrm>
              <a:off x="4130" y="2970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3" name="Line 44"/>
            <p:cNvSpPr>
              <a:spLocks noChangeShapeType="1"/>
            </p:cNvSpPr>
            <p:nvPr/>
          </p:nvSpPr>
          <p:spPr bwMode="auto">
            <a:xfrm>
              <a:off x="4629" y="2970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4" name="Line 45"/>
            <p:cNvSpPr>
              <a:spLocks noChangeShapeType="1"/>
            </p:cNvSpPr>
            <p:nvPr/>
          </p:nvSpPr>
          <p:spPr bwMode="auto">
            <a:xfrm>
              <a:off x="4422" y="3333"/>
              <a:ext cx="1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5" name="Line 46"/>
            <p:cNvSpPr>
              <a:spLocks noChangeShapeType="1"/>
            </p:cNvSpPr>
            <p:nvPr/>
          </p:nvSpPr>
          <p:spPr bwMode="auto">
            <a:xfrm flipV="1">
              <a:off x="3722" y="2561"/>
              <a:ext cx="318" cy="18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6" name="Line 47"/>
            <p:cNvSpPr>
              <a:spLocks noChangeShapeType="1"/>
            </p:cNvSpPr>
            <p:nvPr/>
          </p:nvSpPr>
          <p:spPr bwMode="auto">
            <a:xfrm flipV="1">
              <a:off x="4266" y="2970"/>
              <a:ext cx="318" cy="18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7" name="Line 48"/>
            <p:cNvSpPr>
              <a:spLocks noChangeShapeType="1"/>
            </p:cNvSpPr>
            <p:nvPr/>
          </p:nvSpPr>
          <p:spPr bwMode="auto">
            <a:xfrm flipV="1">
              <a:off x="4921" y="3702"/>
              <a:ext cx="272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8" name="Line 49"/>
            <p:cNvSpPr>
              <a:spLocks noChangeShapeType="1"/>
            </p:cNvSpPr>
            <p:nvPr/>
          </p:nvSpPr>
          <p:spPr bwMode="auto">
            <a:xfrm flipV="1">
              <a:off x="5219" y="2924"/>
              <a:ext cx="0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9" name="Line 50"/>
            <p:cNvSpPr>
              <a:spLocks noChangeShapeType="1"/>
            </p:cNvSpPr>
            <p:nvPr/>
          </p:nvSpPr>
          <p:spPr bwMode="auto">
            <a:xfrm flipV="1">
              <a:off x="5219" y="2561"/>
              <a:ext cx="0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0" name="Line 51"/>
            <p:cNvSpPr>
              <a:spLocks noChangeShapeType="1"/>
            </p:cNvSpPr>
            <p:nvPr/>
          </p:nvSpPr>
          <p:spPr bwMode="auto">
            <a:xfrm flipV="1">
              <a:off x="5219" y="2154"/>
              <a:ext cx="0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1" name="Line 93"/>
            <p:cNvSpPr>
              <a:spLocks noChangeShapeType="1"/>
            </p:cNvSpPr>
            <p:nvPr/>
          </p:nvSpPr>
          <p:spPr bwMode="auto">
            <a:xfrm flipV="1">
              <a:off x="5355" y="3340"/>
              <a:ext cx="0" cy="22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1726" name="Rectangle 94"/>
          <p:cNvSpPr>
            <a:spLocks noChangeArrowheads="1"/>
          </p:cNvSpPr>
          <p:nvPr/>
        </p:nvSpPr>
        <p:spPr bwMode="auto">
          <a:xfrm>
            <a:off x="7740650" y="4941888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FFC000"/>
                </a:solidFill>
                <a:sym typeface="Symbol" pitchFamily="18" charset="2"/>
              </a:rPr>
              <a:t>S</a:t>
            </a:r>
            <a:r>
              <a:rPr lang="en-US" altLang="zh-CN" sz="2000" b="1" i="0" dirty="0" err="1">
                <a:solidFill>
                  <a:srgbClr val="FFC000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FFC000"/>
                </a:solidFill>
                <a:sym typeface="Symbol" pitchFamily="18" charset="2"/>
              </a:rPr>
              <a:t>v</a:t>
            </a:r>
            <a:r>
              <a:rPr lang="en-US" altLang="zh-CN" sz="2000" i="0" dirty="0">
                <a:solidFill>
                  <a:srgbClr val="FFC000"/>
                </a:solidFill>
              </a:rPr>
              <a:t>=0.125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8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8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8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8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7" grpId="0" autoUpdateAnimBg="0"/>
      <p:bldP spid="581648" grpId="0" autoUpdateAnimBg="0"/>
      <p:bldP spid="581649" grpId="0" autoUpdateAnimBg="0"/>
      <p:bldP spid="581651" grpId="0" autoUpdateAnimBg="0"/>
      <p:bldP spid="581653" grpId="0" autoUpdateAnimBg="0"/>
      <p:bldP spid="581657" grpId="0" autoUpdateAnimBg="0"/>
      <p:bldP spid="581659" grpId="0" autoUpdateAnimBg="0"/>
      <p:bldP spid="581662" grpId="0" autoUpdateAnimBg="0"/>
      <p:bldP spid="581663" grpId="0" autoUpdateAnimBg="0"/>
      <p:bldP spid="581664" grpId="0" autoUpdateAnimBg="0"/>
      <p:bldP spid="581666" grpId="0" autoUpdateAnimBg="0"/>
      <p:bldP spid="581668" grpId="0" autoUpdateAnimBg="0"/>
      <p:bldP spid="581669" grpId="0" autoUpdateAnimBg="0"/>
      <p:bldP spid="58172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765675" y="1187450"/>
            <a:ext cx="1371600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endParaRPr lang="en-US" altLang="zh-CN" sz="2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</a:t>
            </a:r>
          </a:p>
          <a:p>
            <a:pPr algn="l">
              <a:buClrTx/>
            </a:pP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</a:p>
          <a:p>
            <a:pPr algn="l">
              <a:buClrTx/>
            </a:pP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6189663" y="1125538"/>
            <a:ext cx="2919412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f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: =1</a:t>
            </a:r>
            <a:r>
              <a:rPr lang="zh-CN" altLang="en-US" sz="2000" i="0">
                <a:solidFill>
                  <a:srgbClr val="333399"/>
                </a:solidFill>
                <a:cs typeface="Times New Roman" pitchFamily="18" charset="0"/>
              </a:rPr>
              <a:t>；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rint(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  <a:p>
            <a:pPr algn="l">
              <a:buClrTx/>
            </a:pPr>
            <a:endParaRPr kumimoji="0" lang="en-US" altLang="zh-CN" sz="9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f+1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;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f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: 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; </a:t>
            </a: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+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0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9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:= 2</a:t>
            </a:r>
            <a:r>
              <a:rPr lang="en-US" altLang="zh-CN" sz="2000" i="0" baseline="30000">
                <a:solidFill>
                  <a:srgbClr val="333399"/>
                </a:solidFill>
                <a:cs typeface="Times New Roman" pitchFamily="18" charset="0"/>
              </a:rPr>
              <a:t>-</a:t>
            </a:r>
            <a:r>
              <a:rPr lang="en-US" altLang="zh-CN" sz="2000" baseline="30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 i="0" baseline="30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 baseline="30000">
                <a:solidFill>
                  <a:srgbClr val="333399"/>
                </a:solidFill>
                <a:cs typeface="Times New Roman" pitchFamily="18" charset="0"/>
              </a:rPr>
              <a:t>f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966788" y="1268413"/>
            <a:ext cx="3244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/>
              <a:t>接上页例子</a:t>
            </a:r>
          </a:p>
        </p:txBody>
      </p:sp>
      <p:sp>
        <p:nvSpPr>
          <p:cNvPr id="3082" name="Rectangle 23"/>
          <p:cNvSpPr>
            <a:spLocks noChangeArrowheads="1"/>
          </p:cNvSpPr>
          <p:nvPr/>
        </p:nvSpPr>
        <p:spPr bwMode="auto">
          <a:xfrm>
            <a:off x="1524000" y="188913"/>
            <a:ext cx="584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基于属性文法的语义计算</a:t>
            </a:r>
          </a:p>
        </p:txBody>
      </p:sp>
      <p:graphicFrame>
        <p:nvGraphicFramePr>
          <p:cNvPr id="3074" name="Object 65"/>
          <p:cNvGraphicFramePr>
            <a:graphicFrameLocks noChangeAspect="1"/>
          </p:cNvGraphicFramePr>
          <p:nvPr/>
        </p:nvGraphicFramePr>
        <p:xfrm>
          <a:off x="755650" y="2547938"/>
          <a:ext cx="6551613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4" imgW="3313786" imgH="2026920" progId="">
                  <p:embed/>
                </p:oleObj>
              </mc:Choice>
              <mc:Fallback>
                <p:oleObj name="Visio" r:id="rId4" imgW="3313786" imgH="202692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47938"/>
                        <a:ext cx="6551613" cy="419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684213" y="12192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latin typeface="楷体_GB2312" pitchFamily="49" charset="-122"/>
              </a:rPr>
              <a:t>属性文法举例</a:t>
            </a:r>
          </a:p>
        </p:txBody>
      </p:sp>
      <p:sp>
        <p:nvSpPr>
          <p:cNvPr id="921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008063" y="1905000"/>
            <a:ext cx="7956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识别语言 </a:t>
            </a:r>
            <a:r>
              <a:rPr lang="pt-BR" altLang="zh-CN" b="1"/>
              <a:t>L</a:t>
            </a:r>
            <a:r>
              <a:rPr lang="pt-BR" altLang="zh-CN" b="1" i="0"/>
              <a:t> = { </a:t>
            </a:r>
            <a:r>
              <a:rPr lang="pt-BR" altLang="zh-CN" b="1"/>
              <a:t>a</a:t>
            </a:r>
            <a:r>
              <a:rPr lang="pt-BR" altLang="zh-CN" b="1" baseline="30000"/>
              <a:t>i</a:t>
            </a:r>
            <a:r>
              <a:rPr lang="pt-BR" altLang="zh-CN" b="1"/>
              <a:t>b</a:t>
            </a:r>
            <a:r>
              <a:rPr lang="pt-BR" altLang="zh-CN" b="1" baseline="30000"/>
              <a:t>j</a:t>
            </a:r>
            <a:r>
              <a:rPr lang="pt-BR" altLang="zh-CN" b="1"/>
              <a:t>c</a:t>
            </a:r>
            <a:r>
              <a:rPr lang="pt-BR" altLang="zh-CN" b="1" baseline="30000"/>
              <a:t>k</a:t>
            </a:r>
            <a:r>
              <a:rPr lang="pt-BR" altLang="zh-CN" b="1" i="0"/>
              <a:t> </a:t>
            </a:r>
            <a:r>
              <a:rPr lang="pt-BR" altLang="zh-CN" b="1" i="0">
                <a:sym typeface="Symbol" pitchFamily="18" charset="2"/>
              </a:rPr>
              <a:t></a:t>
            </a:r>
            <a:r>
              <a:rPr lang="pt-BR" altLang="zh-CN" b="1" i="0"/>
              <a:t> </a:t>
            </a:r>
            <a:r>
              <a:rPr lang="pt-BR" altLang="zh-CN" b="1"/>
              <a:t>i, j, k</a:t>
            </a:r>
            <a:r>
              <a:rPr lang="pt-BR" altLang="zh-CN" b="1" i="0"/>
              <a:t> </a:t>
            </a:r>
            <a:r>
              <a:rPr lang="en-US" altLang="zh-CN" b="1" i="0">
                <a:sym typeface="Symbol" pitchFamily="18" charset="2"/>
              </a:rPr>
              <a:t></a:t>
            </a:r>
            <a:r>
              <a:rPr lang="en-US" altLang="zh-CN" b="1" i="0"/>
              <a:t> </a:t>
            </a:r>
            <a:r>
              <a:rPr lang="pt-BR" altLang="zh-CN" b="1" i="0"/>
              <a:t>1}</a:t>
            </a:r>
            <a:endParaRPr lang="pt-BR" altLang="zh-CN"/>
          </a:p>
          <a:p>
            <a:pPr algn="l">
              <a:buClrTx/>
              <a:buFont typeface="Symbol" pitchFamily="18" charset="2"/>
              <a:buNone/>
            </a:pPr>
            <a:r>
              <a:rPr lang="zh-CN" altLang="pt-BR" b="1" i="0"/>
              <a:t>     </a:t>
            </a:r>
            <a:r>
              <a:rPr lang="zh-CN" altLang="pt-BR" sz="2800" b="1" i="0">
                <a:solidFill>
                  <a:srgbClr val="333399"/>
                </a:solidFill>
              </a:rPr>
              <a:t>不含限定条件，但显示</a:t>
            </a:r>
            <a:r>
              <a:rPr lang="pt-BR" altLang="zh-CN" b="1"/>
              <a:t> a</a:t>
            </a:r>
            <a:r>
              <a:rPr lang="pt-BR" altLang="zh-CN" b="1" baseline="30000"/>
              <a:t>n</a:t>
            </a:r>
            <a:r>
              <a:rPr lang="pt-BR" altLang="zh-CN" b="1"/>
              <a:t>b</a:t>
            </a:r>
            <a:r>
              <a:rPr lang="pt-BR" altLang="zh-CN" b="1" baseline="30000"/>
              <a:t>n</a:t>
            </a:r>
            <a:r>
              <a:rPr lang="pt-BR" altLang="zh-CN" b="1"/>
              <a:t>c</a:t>
            </a:r>
            <a:r>
              <a:rPr lang="pt-BR" altLang="zh-CN" b="1" baseline="30000"/>
              <a:t>n</a:t>
            </a:r>
            <a:r>
              <a:rPr lang="pt-BR" altLang="zh-CN" b="1" i="0"/>
              <a:t> </a:t>
            </a:r>
            <a:r>
              <a:rPr lang="pt-BR" altLang="zh-CN" b="1" i="0">
                <a:sym typeface="Symbol" pitchFamily="18" charset="2"/>
              </a:rPr>
              <a:t>(</a:t>
            </a:r>
            <a:r>
              <a:rPr lang="pt-BR" altLang="zh-CN" b="1"/>
              <a:t>n</a:t>
            </a:r>
            <a:r>
              <a:rPr lang="pt-BR" altLang="zh-CN" b="1" i="0"/>
              <a:t> </a:t>
            </a:r>
            <a:r>
              <a:rPr lang="en-US" altLang="zh-CN" b="1" i="0">
                <a:sym typeface="Symbol" pitchFamily="18" charset="2"/>
              </a:rPr>
              <a:t></a:t>
            </a:r>
            <a:r>
              <a:rPr lang="en-US" altLang="zh-CN" b="1" i="0"/>
              <a:t> </a:t>
            </a:r>
            <a:r>
              <a:rPr lang="pt-BR" altLang="zh-CN" b="1" i="0"/>
              <a:t>1) </a:t>
            </a:r>
            <a:r>
              <a:rPr lang="zh-CN" altLang="pt-BR" sz="2800" b="1" i="0">
                <a:solidFill>
                  <a:srgbClr val="333399"/>
                </a:solidFill>
              </a:rPr>
              <a:t>是合法的</a:t>
            </a:r>
            <a:endParaRPr lang="zh-CN" altLang="en-US" sz="2800" b="1" i="0">
              <a:solidFill>
                <a:srgbClr val="333399"/>
              </a:solidFill>
            </a:endParaRPr>
          </a:p>
        </p:txBody>
      </p:sp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1258888" y="2997200"/>
            <a:ext cx="187325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ABC</a:t>
            </a:r>
          </a:p>
          <a:p>
            <a:pPr algn="l">
              <a:buClrTx/>
            </a:pPr>
            <a:endParaRPr kumimoji="0" lang="en-US" altLang="zh-CN" sz="2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lang="en-US" altLang="zh-CN" sz="200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A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a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B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b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c</a:t>
            </a:r>
          </a:p>
        </p:txBody>
      </p:sp>
      <p:sp>
        <p:nvSpPr>
          <p:cNvPr id="608268" name="Text Box 12"/>
          <p:cNvSpPr txBox="1">
            <a:spLocks noChangeArrowheads="1"/>
          </p:cNvSpPr>
          <p:nvPr/>
        </p:nvSpPr>
        <p:spPr bwMode="auto">
          <a:xfrm>
            <a:off x="3419475" y="2997200"/>
            <a:ext cx="547370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en-US" altLang="zh-CN" b="1" i="0">
                <a:sym typeface="Symbol" pitchFamily="18" charset="2"/>
              </a:rPr>
              <a:t>                     </a:t>
            </a:r>
            <a:r>
              <a:rPr kumimoji="0" lang="zh-CN" altLang="en-US" b="1" i="0">
                <a:sym typeface="Symbol" pitchFamily="18" charset="2"/>
              </a:rPr>
              <a:t>语义动作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if  (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num=B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num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and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>
                <a:solidFill>
                  <a:srgbClr val="333399"/>
                </a:solidFill>
              </a:rPr>
              <a:t>B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num=C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 i="0">
                <a:solidFill>
                  <a:srgbClr val="333399"/>
                </a:solidFill>
              </a:rPr>
              <a:t>)</a:t>
            </a: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</a:rPr>
              <a:t>  then</a:t>
            </a:r>
            <a:r>
              <a:rPr lang="en-US" altLang="zh-CN" sz="2000">
                <a:solidFill>
                  <a:srgbClr val="333399"/>
                </a:solidFill>
              </a:rPr>
              <a:t> print(</a:t>
            </a:r>
            <a:r>
              <a:rPr lang="pt-BR" altLang="zh-CN" sz="2000">
                <a:solidFill>
                  <a:srgbClr val="333399"/>
                </a:solidFill>
              </a:rPr>
              <a:t>“Accepted!” </a:t>
            </a:r>
            <a:r>
              <a:rPr lang="en-US" altLang="zh-CN" sz="2000">
                <a:solidFill>
                  <a:srgbClr val="333399"/>
                </a:solidFill>
              </a:rPr>
              <a:t>) 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</a:rPr>
              <a:t>  </a:t>
            </a:r>
            <a:r>
              <a:rPr lang="en-US" altLang="zh-CN" sz="2000" i="0">
                <a:solidFill>
                  <a:srgbClr val="333399"/>
                </a:solidFill>
              </a:rPr>
              <a:t>else</a:t>
            </a:r>
            <a:r>
              <a:rPr lang="en-US" altLang="zh-CN" sz="2000">
                <a:solidFill>
                  <a:srgbClr val="333399"/>
                </a:solidFill>
              </a:rPr>
              <a:t> print(</a:t>
            </a:r>
            <a:r>
              <a:rPr lang="pt-BR" altLang="zh-CN" sz="2000">
                <a:solidFill>
                  <a:srgbClr val="333399"/>
                </a:solidFill>
              </a:rPr>
              <a:t>“Refused!” </a:t>
            </a:r>
            <a:r>
              <a:rPr lang="en-US" altLang="zh-CN" sz="2000">
                <a:solidFill>
                  <a:srgbClr val="333399"/>
                </a:solidFill>
              </a:rPr>
              <a:t>)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20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A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+ 1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+ 1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C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+ 1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本讲导引</a:t>
            </a:r>
          </a:p>
        </p:txBody>
      </p:sp>
    </p:spTree>
    <p:extLst>
      <p:ext uri="{BB962C8B-B14F-4D97-AF65-F5344CB8AC3E}">
        <p14:creationId xmlns:p14="http://schemas.microsoft.com/office/powerpoint/2010/main" val="333041249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21-10-19 上午10.0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086808"/>
            <a:ext cx="6745387" cy="48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7741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21-10-18 下午5.57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92053"/>
            <a:ext cx="7200800" cy="51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6064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快照 2021-10-18 下午5.48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9683"/>
            <a:ext cx="6968070" cy="52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1064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21-10-18 下午5.58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10438"/>
            <a:ext cx="7243230" cy="52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5362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628800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i="0" dirty="0" smtClean="0"/>
              <a:t>中缀表达式转换乘后缀表达式文法</a:t>
            </a:r>
            <a:r>
              <a:rPr lang="en-US" altLang="zh-CN" sz="3200" i="0" dirty="0" smtClean="0"/>
              <a:t>G[E]:</a:t>
            </a:r>
            <a:endParaRPr lang="en-US" altLang="zh-CN" sz="3200" i="0" dirty="0"/>
          </a:p>
          <a:p>
            <a:pPr algn="l"/>
            <a:endParaRPr kumimoji="1" lang="en-US" altLang="zh-CN" sz="3200" i="0" dirty="0" smtClean="0"/>
          </a:p>
          <a:p>
            <a:pPr algn="l"/>
            <a:r>
              <a:rPr kumimoji="1" lang="en-US" altLang="zh-CN" sz="3200" i="0" dirty="0" smtClean="0"/>
              <a:t>E</a:t>
            </a:r>
            <a:r>
              <a:rPr kumimoji="1" lang="zh-CN" altLang="en-US" sz="3200" i="0" dirty="0" smtClean="0"/>
              <a:t>－</a:t>
            </a:r>
            <a:r>
              <a:rPr kumimoji="1" lang="en-US" altLang="zh-CN" sz="3200" i="0" dirty="0" smtClean="0"/>
              <a:t>&gt;TR</a:t>
            </a:r>
          </a:p>
          <a:p>
            <a:pPr algn="l"/>
            <a:r>
              <a:rPr lang="en-US" altLang="zh-CN" sz="3200" i="0" dirty="0" smtClean="0"/>
              <a:t>R</a:t>
            </a:r>
            <a:r>
              <a:rPr lang="zh-CN" altLang="en-US" sz="3200" i="0" dirty="0"/>
              <a:t>－</a:t>
            </a:r>
            <a:r>
              <a:rPr lang="en-US" altLang="zh-CN" sz="3200" i="0" dirty="0" smtClean="0"/>
              <a:t>&gt;</a:t>
            </a:r>
            <a:r>
              <a:rPr lang="en-US" altLang="zh-CN" sz="3200" i="0" dirty="0" err="1" smtClean="0"/>
              <a:t>addop</a:t>
            </a:r>
            <a:r>
              <a:rPr lang="en-US" altLang="zh-CN" sz="3200" i="0" dirty="0" smtClean="0"/>
              <a:t> T{print(</a:t>
            </a:r>
            <a:r>
              <a:rPr lang="en-US" altLang="zh-CN" sz="3200" i="0" dirty="0" err="1" smtClean="0"/>
              <a:t>addop.lename</a:t>
            </a:r>
            <a:r>
              <a:rPr lang="en-US" altLang="zh-CN" sz="3200" i="0" dirty="0" smtClean="0"/>
              <a:t>)}</a:t>
            </a:r>
            <a:r>
              <a:rPr lang="en-US" altLang="zh-CN" sz="3200" i="0" dirty="0" err="1" smtClean="0"/>
              <a:t>R|ε</a:t>
            </a:r>
            <a:endParaRPr lang="en-US" altLang="zh-CN" sz="3200" i="0" dirty="0" smtClean="0"/>
          </a:p>
          <a:p>
            <a:pPr algn="l"/>
            <a:r>
              <a:rPr kumimoji="1" lang="en-US" altLang="zh-CN" sz="3200" i="0" dirty="0" smtClean="0"/>
              <a:t>T</a:t>
            </a:r>
            <a:r>
              <a:rPr lang="zh-CN" altLang="en-US" sz="3200" i="0" dirty="0"/>
              <a:t>－</a:t>
            </a:r>
            <a:r>
              <a:rPr lang="en-US" altLang="zh-CN" sz="3200" i="0" dirty="0" smtClean="0"/>
              <a:t>&gt;</a:t>
            </a:r>
            <a:r>
              <a:rPr lang="en-US" altLang="zh-CN" sz="3200" i="0" dirty="0" err="1" smtClean="0"/>
              <a:t>num</a:t>
            </a:r>
            <a:r>
              <a:rPr lang="en-US" altLang="zh-CN" sz="3200" i="0" dirty="0" smtClean="0"/>
              <a:t>{print(</a:t>
            </a:r>
            <a:r>
              <a:rPr lang="en-US" altLang="zh-CN" sz="3200" i="0" dirty="0" err="1" smtClean="0"/>
              <a:t>name.val</a:t>
            </a:r>
            <a:r>
              <a:rPr lang="en-US" altLang="zh-CN" sz="3200" i="0" dirty="0" smtClean="0"/>
              <a:t>)}</a:t>
            </a:r>
          </a:p>
          <a:p>
            <a:pPr algn="l"/>
            <a:endParaRPr kumimoji="1" lang="en-US" altLang="zh-CN" sz="3200" i="0" dirty="0"/>
          </a:p>
          <a:p>
            <a:pPr algn="l"/>
            <a:r>
              <a:rPr lang="zh-CN" altLang="en-US" sz="3200" i="0" dirty="0" smtClean="0"/>
              <a:t>例如：</a:t>
            </a:r>
            <a:r>
              <a:rPr lang="en-US" altLang="zh-CN" sz="3200" i="0" dirty="0" smtClean="0"/>
              <a:t>9+5-2</a:t>
            </a:r>
            <a:endParaRPr kumimoji="1" lang="zh-CN" altLang="en-US" sz="3200" i="0" dirty="0"/>
          </a:p>
        </p:txBody>
      </p:sp>
    </p:spTree>
    <p:extLst>
      <p:ext uri="{BB962C8B-B14F-4D97-AF65-F5344CB8AC3E}">
        <p14:creationId xmlns:p14="http://schemas.microsoft.com/office/powerpoint/2010/main" val="144576602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6"/>
          <p:cNvSpPr txBox="1">
            <a:spLocks noChangeArrowheads="1"/>
          </p:cNvSpPr>
          <p:nvPr/>
        </p:nvSpPr>
        <p:spPr bwMode="auto">
          <a:xfrm>
            <a:off x="768350" y="1295400"/>
            <a:ext cx="784225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</a:rPr>
              <a:t> </a:t>
            </a:r>
            <a:r>
              <a:rPr lang="zh-CN" altLang="en-US" sz="3200" b="1" i="0" dirty="0">
                <a:latin typeface="楷体_GB2312" pitchFamily="49" charset="-122"/>
              </a:rPr>
              <a:t>翻译模式</a:t>
            </a:r>
            <a:r>
              <a:rPr lang="zh-CN" altLang="en-US" sz="2800" b="1" i="0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sz="2800" i="0" dirty="0">
                <a:solidFill>
                  <a:srgbClr val="333399"/>
                </a:solidFill>
              </a:rPr>
              <a:t>Translation Scheme</a:t>
            </a:r>
            <a:r>
              <a:rPr lang="zh-CN" altLang="en-US" sz="2800" b="1" i="0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r>
              <a:rPr lang="zh-CN" altLang="en-US" sz="3200" b="1" i="0" dirty="0">
                <a:latin typeface="楷体_GB2312" pitchFamily="49" charset="-122"/>
              </a:rPr>
              <a:t>概念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Times New Roman" pitchFamily="18" charset="0"/>
              </a:rPr>
              <a:t>适合语法制导语义计算的另一种描述形式</a:t>
            </a:r>
          </a:p>
          <a:p>
            <a:pPr lvl="1" algn="l">
              <a:buClrTx/>
              <a:buFont typeface="Symbol" pitchFamily="18" charset="2"/>
              <a:buChar char="-"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Times New Roman" pitchFamily="18" charset="0"/>
              </a:rPr>
              <a:t>可以体现一种合理调用语义动作的翻译算法</a:t>
            </a:r>
          </a:p>
          <a:p>
            <a:pPr lvl="1" algn="l">
              <a:buClrTx/>
              <a:buFont typeface="Symbol" pitchFamily="18" charset="2"/>
              <a:buChar char="-"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</a:t>
            </a:r>
            <a:r>
              <a:rPr lang="zh-CN" altLang="en-US" sz="2800" b="1" i="0" dirty="0">
                <a:solidFill>
                  <a:srgbClr val="00B050"/>
                </a:solidFill>
                <a:latin typeface="Times New Roman" pitchFamily="18" charset="0"/>
              </a:rPr>
              <a:t>形式上类似于属性文法，但允许由</a:t>
            </a:r>
            <a:r>
              <a:rPr lang="en-US" altLang="zh-CN" sz="2800" b="1" i="0" dirty="0">
                <a:solidFill>
                  <a:srgbClr val="00B050"/>
                </a:solidFill>
                <a:latin typeface="Times New Roman" pitchFamily="18" charset="0"/>
              </a:rPr>
              <a:t>{}</a:t>
            </a:r>
            <a:r>
              <a:rPr lang="zh-CN" altLang="en-US" sz="2800" b="1" i="0" dirty="0">
                <a:solidFill>
                  <a:srgbClr val="00B050"/>
                </a:solidFill>
                <a:latin typeface="Times New Roman" pitchFamily="18" charset="0"/>
              </a:rPr>
              <a:t>括起来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sz="2800" b="1" i="0" dirty="0">
                <a:solidFill>
                  <a:srgbClr val="00B050"/>
                </a:solidFill>
                <a:latin typeface="Times New Roman" pitchFamily="18" charset="0"/>
              </a:rPr>
              <a:t>   的语义规则集合出现在产生式右端的任何位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sz="2800" b="1" i="0" dirty="0">
                <a:solidFill>
                  <a:srgbClr val="00B050"/>
                </a:solidFill>
                <a:latin typeface="Times New Roman" pitchFamily="18" charset="0"/>
              </a:rPr>
              <a:t>   置</a:t>
            </a:r>
            <a:r>
              <a:rPr lang="en-US" altLang="zh-CN" sz="2800" b="1" i="0" dirty="0">
                <a:solidFill>
                  <a:srgbClr val="00B050"/>
                </a:solidFill>
                <a:latin typeface="Times New Roman" pitchFamily="18" charset="0"/>
              </a:rPr>
              <a:t>. </a:t>
            </a:r>
            <a:r>
              <a:rPr lang="zh-CN" altLang="en-US" sz="2800" b="1" i="0" dirty="0">
                <a:solidFill>
                  <a:srgbClr val="00B050"/>
                </a:solidFill>
                <a:latin typeface="Times New Roman" pitchFamily="18" charset="0"/>
              </a:rPr>
              <a:t>这样做的好处是可以显式地表达动作和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sz="2800" b="1" i="0" dirty="0">
                <a:solidFill>
                  <a:srgbClr val="00B050"/>
                </a:solidFill>
                <a:latin typeface="Times New Roman" pitchFamily="18" charset="0"/>
              </a:rPr>
              <a:t>   属性计算的次序，而在前述的属性文法中不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sz="2800" b="1" i="0" dirty="0">
                <a:solidFill>
                  <a:srgbClr val="00B050"/>
                </a:solidFill>
                <a:latin typeface="Times New Roman" pitchFamily="18" charset="0"/>
              </a:rPr>
              <a:t>   体现这种次序</a:t>
            </a:r>
          </a:p>
        </p:txBody>
      </p:sp>
      <p:sp>
        <p:nvSpPr>
          <p:cNvPr id="39939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Rectangle 22"/>
          <p:cNvSpPr>
            <a:spLocks noChangeArrowheads="1"/>
          </p:cNvSpPr>
          <p:nvPr/>
        </p:nvSpPr>
        <p:spPr bwMode="auto">
          <a:xfrm>
            <a:off x="1333500" y="188913"/>
            <a:ext cx="6838900" cy="656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4000" b="1" i="0" dirty="0" smtClean="0">
                <a:ea typeface="华文行楷" pitchFamily="2" charset="-122"/>
              </a:rPr>
              <a:t>7.2</a:t>
            </a:r>
            <a:r>
              <a:rPr lang="zh-CN" altLang="en-US" sz="4000" b="1" i="0" dirty="0" smtClean="0">
                <a:ea typeface="华文行楷" pitchFamily="2" charset="-122"/>
              </a:rPr>
              <a:t>基于翻译</a:t>
            </a:r>
            <a:r>
              <a:rPr lang="zh-CN" altLang="en-US" sz="4000" b="1" i="0" dirty="0">
                <a:ea typeface="华文行楷" pitchFamily="2" charset="-122"/>
              </a:rPr>
              <a:t>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422851942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88"/>
          <p:cNvSpPr txBox="1">
            <a:spLocks noChangeArrowheads="1"/>
          </p:cNvSpPr>
          <p:nvPr/>
        </p:nvSpPr>
        <p:spPr bwMode="auto">
          <a:xfrm>
            <a:off x="844550" y="1268413"/>
            <a:ext cx="8120063" cy="53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Times New Roman" pitchFamily="18" charset="0"/>
              </a:rPr>
              <a:t>  </a:t>
            </a:r>
            <a:r>
              <a:rPr lang="zh-CN" altLang="en-US" sz="3200" b="1" i="0">
                <a:latin typeface="Times New Roman" pitchFamily="18" charset="0"/>
              </a:rPr>
              <a:t>受限的翻译模式</a:t>
            </a:r>
            <a:endParaRPr lang="zh-CN" altLang="en-US" sz="3200" b="1" i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b="1" i="0"/>
              <a:t> </a:t>
            </a:r>
            <a:r>
              <a:rPr lang="zh-CN" altLang="en-US" b="1" i="0">
                <a:solidFill>
                  <a:srgbClr val="333399"/>
                </a:solidFill>
              </a:rPr>
              <a:t>在设计翻译模式时，必须作某些限制，以确保每个属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性值在被访问到的时候已经存在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本讲仅</a:t>
            </a:r>
            <a:r>
              <a:rPr lang="zh-CN" altLang="en-US" b="1" i="0">
                <a:latin typeface="Times New Roman" pitchFamily="18" charset="0"/>
              </a:rPr>
              <a:t>讨论两类受限的翻译模式</a:t>
            </a:r>
          </a:p>
          <a:p>
            <a:pPr lvl="1" algn="l"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sz="2000" b="1" i="0"/>
              <a:t> </a:t>
            </a:r>
            <a:r>
              <a:rPr lang="zh-CN" altLang="en-US" sz="2000" b="1" i="0">
                <a:solidFill>
                  <a:srgbClr val="333399"/>
                </a:solidFill>
              </a:rPr>
              <a:t>受</a:t>
            </a:r>
            <a:r>
              <a:rPr lang="en-US" altLang="zh-CN" sz="2000" b="1" i="0">
                <a:solidFill>
                  <a:srgbClr val="333399"/>
                </a:solidFill>
              </a:rPr>
              <a:t>S-</a:t>
            </a:r>
            <a:r>
              <a:rPr lang="zh-CN" altLang="en-US" sz="2000" b="1" i="0">
                <a:solidFill>
                  <a:srgbClr val="333399"/>
                </a:solidFill>
              </a:rPr>
              <a:t>属性文法的启示，</a:t>
            </a:r>
            <a:r>
              <a:rPr lang="zh-CN" altLang="en-US" sz="2000" b="1" i="0"/>
              <a:t>对于仅需要综合属性的情形</a:t>
            </a:r>
            <a:r>
              <a:rPr lang="zh-CN" altLang="en-US" sz="2000" b="1" i="0">
                <a:solidFill>
                  <a:srgbClr val="333399"/>
                </a:solidFill>
              </a:rPr>
              <a:t>，只要创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  建一个语义规则集合，放在相应产生式右端的末尾，把属性 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  的计算规则加入其中即可</a:t>
            </a:r>
          </a:p>
          <a:p>
            <a:pPr lvl="2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sz="2000" b="1" i="0"/>
              <a:t> </a:t>
            </a:r>
            <a:r>
              <a:rPr lang="zh-CN" altLang="en-US" sz="2000" b="1" i="0">
                <a:solidFill>
                  <a:srgbClr val="333399"/>
                </a:solidFill>
              </a:rPr>
              <a:t>受</a:t>
            </a:r>
            <a:r>
              <a:rPr lang="en-US" altLang="zh-CN" sz="2000" b="1" i="0">
                <a:solidFill>
                  <a:srgbClr val="333399"/>
                </a:solidFill>
              </a:rPr>
              <a:t>L-</a:t>
            </a:r>
            <a:r>
              <a:rPr lang="zh-CN" altLang="en-US" sz="2000" b="1" i="0">
                <a:solidFill>
                  <a:srgbClr val="333399"/>
                </a:solidFill>
              </a:rPr>
              <a:t>属性文法的启示，</a:t>
            </a:r>
            <a:r>
              <a:rPr lang="zh-CN" altLang="en-US" sz="2000" b="1" i="0"/>
              <a:t>对于既包含继承属性又包含综合属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/>
              <a:t>  性的情形</a:t>
            </a:r>
            <a:r>
              <a:rPr lang="zh-CN" altLang="en-US" sz="2000" b="1" i="0">
                <a:solidFill>
                  <a:srgbClr val="333399"/>
                </a:solidFill>
              </a:rPr>
              <a:t>，但需要满足：（</a:t>
            </a:r>
            <a:r>
              <a:rPr lang="en-US" altLang="zh-CN" sz="2000" b="1" i="0">
                <a:solidFill>
                  <a:srgbClr val="333399"/>
                </a:solidFill>
              </a:rPr>
              <a:t>1</a:t>
            </a:r>
            <a:r>
              <a:rPr lang="zh-CN" altLang="en-US" sz="2000" b="1" i="0">
                <a:solidFill>
                  <a:srgbClr val="333399"/>
                </a:solidFill>
              </a:rPr>
              <a:t>）产生式右端某个符号继承属性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  的计算必须位于该符号之前，其语义动作不访问位于它右边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  符号的属性，只依赖于该符号左边符号的属性 （对于产生式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  左部的符号，只能是继承属性）；（</a:t>
            </a:r>
            <a:r>
              <a:rPr lang="en-US" altLang="zh-CN" sz="2000" b="1" i="0">
                <a:solidFill>
                  <a:srgbClr val="333399"/>
                </a:solidFill>
              </a:rPr>
              <a:t>2</a:t>
            </a:r>
            <a:r>
              <a:rPr lang="zh-CN" altLang="en-US" sz="2000" b="1" i="0">
                <a:solidFill>
                  <a:srgbClr val="333399"/>
                </a:solidFill>
              </a:rPr>
              <a:t>）产生式左部非终结符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  的综合属性的计算只能在所用到的属性都已计算出来之后进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  行，通常将相应的语义动作置于产生式的尾部。 </a:t>
            </a:r>
          </a:p>
        </p:txBody>
      </p:sp>
      <p:sp>
        <p:nvSpPr>
          <p:cNvPr id="40963" name="Rectangle 193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40964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19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19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1185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6"/>
          <p:cNvSpPr txBox="1">
            <a:spLocks noChangeArrowheads="1"/>
          </p:cNvSpPr>
          <p:nvPr/>
        </p:nvSpPr>
        <p:spPr bwMode="auto">
          <a:xfrm>
            <a:off x="768350" y="1295400"/>
            <a:ext cx="7842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solidFill>
                  <a:srgbClr val="333399"/>
                </a:solidFill>
                <a:latin typeface="楷体_GB2312" pitchFamily="49" charset="-122"/>
              </a:rPr>
              <a:t>翻译模式</a:t>
            </a:r>
            <a:r>
              <a:rPr lang="zh-CN" altLang="en-US" sz="3200" b="1" i="0">
                <a:latin typeface="楷体_GB2312" pitchFamily="49" charset="-122"/>
              </a:rPr>
              <a:t>举例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定点二进制小数转换为十进制小数</a:t>
            </a:r>
            <a:endParaRPr lang="zh-CN" altLang="en-US" sz="1000" b="1" i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4198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Text Box 32"/>
          <p:cNvSpPr txBox="1">
            <a:spLocks noChangeArrowheads="1"/>
          </p:cNvSpPr>
          <p:nvPr/>
        </p:nvSpPr>
        <p:spPr bwMode="auto">
          <a:xfrm>
            <a:off x="1676400" y="2713038"/>
            <a:ext cx="6705600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</a:rPr>
              <a:t>rint(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)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+1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2</a:t>
            </a:r>
            <a:r>
              <a:rPr lang="en-US" altLang="zh-CN" sz="2000" i="0" baseline="30000">
                <a:solidFill>
                  <a:srgbClr val="333399"/>
                </a:solidFill>
              </a:rPr>
              <a:t>-</a:t>
            </a:r>
            <a:r>
              <a:rPr lang="en-US" altLang="zh-CN" sz="2000" baseline="30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aseline="30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41992" name="Rectangle 33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92564777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3"/>
          <p:cNvSpPr txBox="1">
            <a:spLocks noChangeArrowheads="1"/>
          </p:cNvSpPr>
          <p:nvPr/>
        </p:nvSpPr>
        <p:spPr bwMode="auto">
          <a:xfrm>
            <a:off x="768350" y="1295400"/>
            <a:ext cx="784225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</a:rPr>
              <a:t> </a:t>
            </a:r>
            <a:r>
              <a:rPr lang="zh-CN" altLang="en-US" sz="3200" b="1" i="0" dirty="0">
                <a:latin typeface="楷体_GB2312" pitchFamily="49" charset="-122"/>
              </a:rPr>
              <a:t>基于翻译模式的语义计算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sz="2800" b="1" i="0" dirty="0">
                <a:solidFill>
                  <a:srgbClr val="333399"/>
                </a:solidFill>
              </a:rPr>
              <a:t>仅考虑</a:t>
            </a:r>
            <a:r>
              <a:rPr lang="zh-CN" altLang="en-US" sz="2800" b="1" i="0" dirty="0">
                <a:latin typeface="Times New Roman" pitchFamily="18" charset="0"/>
              </a:rPr>
              <a:t>单遍的方法 </a:t>
            </a:r>
            <a:endParaRPr lang="zh-CN" altLang="en-US" sz="28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 dirty="0"/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自上而下的语义计算</a:t>
            </a: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借助于自上而下的预测分析技术</a:t>
            </a: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 dirty="0"/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自下而上的语义计算</a:t>
            </a:r>
          </a:p>
          <a:p>
            <a:pPr lvl="2" algn="l">
              <a:buClrTx/>
              <a:buFontTx/>
              <a:buNone/>
            </a:pPr>
            <a:r>
              <a:rPr lang="zh-CN" altLang="en-US" sz="1000" b="1" i="0" dirty="0">
                <a:solidFill>
                  <a:srgbClr val="333399"/>
                </a:solidFill>
              </a:rPr>
              <a:t> 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借助于自下而上的移进</a:t>
            </a:r>
            <a:r>
              <a:rPr lang="zh-CN" altLang="en-US" b="1" i="0" dirty="0">
                <a:solidFill>
                  <a:srgbClr val="333399"/>
                </a:solidFill>
                <a:sym typeface="Symbol" pitchFamily="18" charset="2"/>
              </a:rPr>
              <a:t></a:t>
            </a:r>
            <a:r>
              <a:rPr lang="zh-CN" altLang="en-US" b="1" i="0" dirty="0">
                <a:solidFill>
                  <a:srgbClr val="333399"/>
                </a:solidFill>
              </a:rPr>
              <a:t>归约分析技术</a:t>
            </a: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sz="2800" b="1" i="0" dirty="0">
                <a:solidFill>
                  <a:srgbClr val="333399"/>
                </a:solidFill>
              </a:rPr>
              <a:t>仅考虑上述</a:t>
            </a:r>
            <a:r>
              <a:rPr lang="zh-CN" altLang="en-US" sz="2800" b="1" i="0" dirty="0">
                <a:solidFill>
                  <a:srgbClr val="333399"/>
                </a:solidFill>
                <a:latin typeface="Times New Roman" pitchFamily="18" charset="0"/>
              </a:rPr>
              <a:t>受限的翻译</a:t>
            </a:r>
            <a:r>
              <a:rPr lang="zh-CN" altLang="en-US" sz="2800" b="1" i="0" dirty="0" smtClean="0">
                <a:solidFill>
                  <a:srgbClr val="333399"/>
                </a:solidFill>
                <a:latin typeface="Times New Roman" pitchFamily="18" charset="0"/>
              </a:rPr>
              <a:t>模式</a:t>
            </a:r>
            <a:endParaRPr lang="zh-CN" altLang="en-US" sz="2800" b="1" i="0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43011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Rectangle 19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77064799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3"/>
          <p:cNvSpPr txBox="1">
            <a:spLocks noChangeArrowheads="1"/>
          </p:cNvSpPr>
          <p:nvPr/>
        </p:nvSpPr>
        <p:spPr bwMode="auto">
          <a:xfrm>
            <a:off x="467544" y="1295400"/>
            <a:ext cx="8676456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latin typeface="楷体_GB2312" pitchFamily="49" charset="-122"/>
              </a:rPr>
              <a:t>基于翻译模式的</a:t>
            </a:r>
            <a:r>
              <a:rPr lang="zh-CN" altLang="en-US" sz="2800" b="1" i="0" dirty="0"/>
              <a:t>自上而下</a:t>
            </a:r>
            <a:r>
              <a:rPr lang="zh-CN" altLang="en-US" sz="2800" b="1" i="0" dirty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对适合于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自上而下预测</a:t>
            </a:r>
            <a:r>
              <a:rPr lang="en-US" altLang="zh-CN" b="1" i="0" dirty="0" smtClean="0">
                <a:solidFill>
                  <a:srgbClr val="333399"/>
                </a:solidFill>
                <a:latin typeface="Times New Roman" pitchFamily="18" charset="0"/>
              </a:rPr>
              <a:t>(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推导</a:t>
            </a:r>
            <a:r>
              <a:rPr lang="en-US" altLang="zh-CN" b="1" i="0" dirty="0" smtClean="0">
                <a:solidFill>
                  <a:srgbClr val="333399"/>
                </a:solidFill>
                <a:latin typeface="Times New Roman" pitchFamily="18" charset="0"/>
              </a:rPr>
              <a:t>)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技术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的翻译模式，语法制导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   的语义计算程序可以如下思路构造</a:t>
            </a:r>
            <a:r>
              <a:rPr lang="zh-CN" altLang="en-US" sz="2800" b="1" i="0" dirty="0">
                <a:solidFill>
                  <a:srgbClr val="333399"/>
                </a:solidFill>
                <a:latin typeface="Times New Roman" pitchFamily="18" charset="0"/>
              </a:rPr>
              <a:t>  </a:t>
            </a:r>
          </a:p>
          <a:p>
            <a:pPr lvl="1" algn="l"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对每个非终结符 </a:t>
            </a:r>
            <a:r>
              <a:rPr lang="en-US" altLang="zh-CN" b="1" i="0" dirty="0">
                <a:solidFill>
                  <a:srgbClr val="333399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b="1" i="0" dirty="0">
                <a:solidFill>
                  <a:srgbClr val="333399"/>
                </a:solidFill>
              </a:rPr>
              <a:t>，构造一个函数，以 </a:t>
            </a:r>
            <a:r>
              <a:rPr lang="en-US" altLang="zh-CN" b="1" i="0" dirty="0">
                <a:solidFill>
                  <a:srgbClr val="333399"/>
                </a:solidFill>
                <a:ea typeface="宋体" pitchFamily="2" charset="-122"/>
              </a:rPr>
              <a:t>A </a:t>
            </a:r>
            <a:r>
              <a:rPr lang="zh-CN" altLang="en-US" b="1" i="0" dirty="0">
                <a:solidFill>
                  <a:srgbClr val="333399"/>
                </a:solidFill>
              </a:rPr>
              <a:t>的每个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</a:t>
            </a:r>
            <a:r>
              <a:rPr lang="zh-CN" altLang="en-US" b="1" i="0" dirty="0"/>
              <a:t>继承属性为形参</a:t>
            </a:r>
            <a:r>
              <a:rPr lang="zh-CN" altLang="en-US" b="1" i="0" dirty="0">
                <a:solidFill>
                  <a:srgbClr val="333399"/>
                </a:solidFill>
              </a:rPr>
              <a:t>，以 </a:t>
            </a:r>
            <a:r>
              <a:rPr lang="en-US" altLang="zh-CN" b="1" i="0" dirty="0">
                <a:solidFill>
                  <a:srgbClr val="333399"/>
                </a:solidFill>
                <a:ea typeface="宋体" pitchFamily="2" charset="-122"/>
              </a:rPr>
              <a:t>A </a:t>
            </a:r>
            <a:r>
              <a:rPr lang="zh-CN" altLang="en-US" b="1" i="0" dirty="0">
                <a:solidFill>
                  <a:srgbClr val="333399"/>
                </a:solidFill>
              </a:rPr>
              <a:t>的</a:t>
            </a:r>
            <a:r>
              <a:rPr lang="zh-CN" altLang="en-US" b="1" i="0" dirty="0"/>
              <a:t>综合属性为返回值</a:t>
            </a:r>
            <a:r>
              <a:rPr lang="zh-CN" altLang="en-US" b="1" i="0" dirty="0">
                <a:solidFill>
                  <a:srgbClr val="333399"/>
                </a:solidFill>
              </a:rPr>
              <a:t>（若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有多个综合属性，可返回记录类型的值） 。如同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预测分析程序的构造，该函数代码的流程是根据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当前的输入符号来决定调用哪个产生式。</a:t>
            </a: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与每个产生式相关的代码根据其右端的结构来构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造（见下页）</a:t>
            </a:r>
          </a:p>
        </p:txBody>
      </p:sp>
      <p:sp>
        <p:nvSpPr>
          <p:cNvPr id="44035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Rectangle 1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0050977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4213" y="12192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latin typeface="楷体_GB2312" pitchFamily="49" charset="-122"/>
              </a:rPr>
              <a:t>属性文法举例</a:t>
            </a:r>
          </a:p>
        </p:txBody>
      </p:sp>
      <p:sp>
        <p:nvSpPr>
          <p:cNvPr id="102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1258888" y="2997200"/>
            <a:ext cx="187325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ABC</a:t>
            </a:r>
          </a:p>
          <a:p>
            <a:pPr algn="l">
              <a:buClrTx/>
            </a:pPr>
            <a:endParaRPr kumimoji="0" lang="en-US" altLang="zh-CN" sz="2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lang="en-US" altLang="zh-CN" sz="200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A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a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B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b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c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2987675" y="2997200"/>
            <a:ext cx="59055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en-US" altLang="zh-CN" b="1" i="0">
                <a:sym typeface="Symbol" pitchFamily="18" charset="2"/>
              </a:rPr>
              <a:t>                     </a:t>
            </a:r>
            <a:r>
              <a:rPr kumimoji="0" lang="zh-CN" altLang="en-US" b="1" i="0">
                <a:sym typeface="Symbol" pitchFamily="18" charset="2"/>
              </a:rPr>
              <a:t>语义动作</a:t>
            </a:r>
            <a:endParaRPr kumimoji="0" lang="zh-CN" altLang="en-US" i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_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 := A 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num; C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_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 := A </a:t>
            </a:r>
            <a:r>
              <a:rPr lang="pt-BR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sym typeface="Symbol" pitchFamily="18" charset="2"/>
              </a:rPr>
              <a:t>num;</a:t>
            </a:r>
          </a:p>
          <a:p>
            <a:pPr algn="l">
              <a:buClrTx/>
            </a:pPr>
            <a:r>
              <a:rPr lang="pt-BR" altLang="zh-CN"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if  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num=0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and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lang="en-US" altLang="zh-CN" sz="2000">
                <a:solidFill>
                  <a:srgbClr val="333399"/>
                </a:solidFill>
              </a:rPr>
              <a:t>C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num=0</a:t>
            </a:r>
            <a:r>
              <a:rPr lang="en-US" altLang="zh-CN" sz="2000" i="0">
                <a:solidFill>
                  <a:srgbClr val="333399"/>
                </a:solidFill>
              </a:rPr>
              <a:t>) </a:t>
            </a: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</a:rPr>
              <a:t> then  </a:t>
            </a:r>
            <a:r>
              <a:rPr lang="en-US" altLang="zh-CN" sz="2000">
                <a:solidFill>
                  <a:srgbClr val="333399"/>
                </a:solidFill>
              </a:rPr>
              <a:t>print(</a:t>
            </a:r>
            <a:r>
              <a:rPr lang="pt-BR" altLang="zh-CN" sz="2000">
                <a:solidFill>
                  <a:srgbClr val="333399"/>
                </a:solidFill>
              </a:rPr>
              <a:t>“Accepted!” </a:t>
            </a:r>
            <a:r>
              <a:rPr lang="en-US" altLang="zh-CN" sz="2000">
                <a:solidFill>
                  <a:srgbClr val="333399"/>
                </a:solidFill>
              </a:rPr>
              <a:t>)  </a:t>
            </a:r>
            <a:r>
              <a:rPr lang="en-US" altLang="zh-CN" sz="2000" i="0">
                <a:solidFill>
                  <a:srgbClr val="333399"/>
                </a:solidFill>
              </a:rPr>
              <a:t>else </a:t>
            </a:r>
            <a:r>
              <a:rPr lang="en-US" altLang="zh-CN" sz="2000">
                <a:solidFill>
                  <a:srgbClr val="333399"/>
                </a:solidFill>
              </a:rPr>
              <a:t>print(</a:t>
            </a:r>
            <a:r>
              <a:rPr lang="pt-BR" altLang="zh-CN" sz="2000">
                <a:solidFill>
                  <a:srgbClr val="333399"/>
                </a:solidFill>
              </a:rPr>
              <a:t>“Refused!” </a:t>
            </a:r>
            <a:r>
              <a:rPr lang="en-US" altLang="zh-CN" sz="2000">
                <a:solidFill>
                  <a:srgbClr val="333399"/>
                </a:solidFill>
              </a:rPr>
              <a:t>)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2000" i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A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+ 1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in_num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;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num-1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-1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in_num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C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in_num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; C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C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num-1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C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C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-1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本讲导引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1008063" y="1905000"/>
            <a:ext cx="7956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识别语言 </a:t>
            </a:r>
            <a:r>
              <a:rPr lang="pt-BR" altLang="zh-CN" b="1"/>
              <a:t>L</a:t>
            </a:r>
            <a:r>
              <a:rPr lang="pt-BR" altLang="zh-CN" b="1" i="0"/>
              <a:t> = { </a:t>
            </a:r>
            <a:r>
              <a:rPr lang="pt-BR" altLang="zh-CN" b="1"/>
              <a:t>a</a:t>
            </a:r>
            <a:r>
              <a:rPr lang="pt-BR" altLang="zh-CN" b="1" baseline="30000"/>
              <a:t>i</a:t>
            </a:r>
            <a:r>
              <a:rPr lang="pt-BR" altLang="zh-CN" b="1"/>
              <a:t>b</a:t>
            </a:r>
            <a:r>
              <a:rPr lang="pt-BR" altLang="zh-CN" b="1" baseline="30000"/>
              <a:t>j</a:t>
            </a:r>
            <a:r>
              <a:rPr lang="pt-BR" altLang="zh-CN" b="1"/>
              <a:t>c</a:t>
            </a:r>
            <a:r>
              <a:rPr lang="pt-BR" altLang="zh-CN" b="1" baseline="30000"/>
              <a:t>k</a:t>
            </a:r>
            <a:r>
              <a:rPr lang="pt-BR" altLang="zh-CN" b="1" i="0"/>
              <a:t> </a:t>
            </a:r>
            <a:r>
              <a:rPr lang="pt-BR" altLang="zh-CN" b="1" i="0">
                <a:sym typeface="Symbol" pitchFamily="18" charset="2"/>
              </a:rPr>
              <a:t></a:t>
            </a:r>
            <a:r>
              <a:rPr lang="pt-BR" altLang="zh-CN" b="1" i="0"/>
              <a:t> </a:t>
            </a:r>
            <a:r>
              <a:rPr lang="pt-BR" altLang="zh-CN" b="1"/>
              <a:t>i, j, k</a:t>
            </a:r>
            <a:r>
              <a:rPr lang="pt-BR" altLang="zh-CN" b="1" i="0"/>
              <a:t> </a:t>
            </a:r>
            <a:r>
              <a:rPr lang="en-US" altLang="zh-CN" b="1" i="0">
                <a:sym typeface="Symbol" pitchFamily="18" charset="2"/>
              </a:rPr>
              <a:t></a:t>
            </a:r>
            <a:r>
              <a:rPr lang="en-US" altLang="zh-CN" b="1" i="0"/>
              <a:t> </a:t>
            </a:r>
            <a:r>
              <a:rPr lang="pt-BR" altLang="zh-CN" b="1" i="0"/>
              <a:t>1}</a:t>
            </a:r>
            <a:endParaRPr lang="pt-BR" altLang="zh-CN"/>
          </a:p>
          <a:p>
            <a:pPr algn="l">
              <a:buClrTx/>
              <a:buFont typeface="Symbol" pitchFamily="18" charset="2"/>
              <a:buNone/>
            </a:pPr>
            <a:r>
              <a:rPr lang="zh-CN" altLang="pt-BR" b="1" i="0"/>
              <a:t>     </a:t>
            </a:r>
            <a:r>
              <a:rPr lang="zh-CN" altLang="pt-BR" sz="2800" b="1" i="0">
                <a:solidFill>
                  <a:srgbClr val="333399"/>
                </a:solidFill>
              </a:rPr>
              <a:t>显示</a:t>
            </a:r>
            <a:r>
              <a:rPr lang="pt-BR" altLang="zh-CN" b="1"/>
              <a:t> a</a:t>
            </a:r>
            <a:r>
              <a:rPr lang="pt-BR" altLang="zh-CN" b="1" baseline="30000"/>
              <a:t>n</a:t>
            </a:r>
            <a:r>
              <a:rPr lang="pt-BR" altLang="zh-CN" b="1"/>
              <a:t>b</a:t>
            </a:r>
            <a:r>
              <a:rPr lang="pt-BR" altLang="zh-CN" b="1" baseline="30000"/>
              <a:t>n</a:t>
            </a:r>
            <a:r>
              <a:rPr lang="pt-BR" altLang="zh-CN" b="1"/>
              <a:t>c</a:t>
            </a:r>
            <a:r>
              <a:rPr lang="pt-BR" altLang="zh-CN" b="1" baseline="30000"/>
              <a:t>n</a:t>
            </a:r>
            <a:r>
              <a:rPr lang="pt-BR" altLang="zh-CN" b="1" i="0"/>
              <a:t> </a:t>
            </a:r>
            <a:r>
              <a:rPr lang="pt-BR" altLang="zh-CN" b="1" i="0">
                <a:sym typeface="Symbol" pitchFamily="18" charset="2"/>
              </a:rPr>
              <a:t>(</a:t>
            </a:r>
            <a:r>
              <a:rPr lang="pt-BR" altLang="zh-CN" b="1"/>
              <a:t>n</a:t>
            </a:r>
            <a:r>
              <a:rPr lang="pt-BR" altLang="zh-CN" b="1" i="0"/>
              <a:t> </a:t>
            </a:r>
            <a:r>
              <a:rPr lang="en-US" altLang="zh-CN" b="1" i="0">
                <a:sym typeface="Symbol" pitchFamily="18" charset="2"/>
              </a:rPr>
              <a:t></a:t>
            </a:r>
            <a:r>
              <a:rPr lang="en-US" altLang="zh-CN" b="1" i="0"/>
              <a:t> </a:t>
            </a:r>
            <a:r>
              <a:rPr lang="pt-BR" altLang="zh-CN" b="1" i="0"/>
              <a:t>1) </a:t>
            </a:r>
            <a:r>
              <a:rPr lang="zh-CN" altLang="pt-BR" sz="2800" b="1" i="0">
                <a:solidFill>
                  <a:srgbClr val="333399"/>
                </a:solidFill>
              </a:rPr>
              <a:t>是合法的（另一种设计）</a:t>
            </a:r>
            <a:endParaRPr lang="zh-CN" altLang="en-US" sz="2800" b="1" i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262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1"/>
          <p:cNvSpPr txBox="1">
            <a:spLocks noChangeArrowheads="1"/>
          </p:cNvSpPr>
          <p:nvPr/>
        </p:nvSpPr>
        <p:spPr bwMode="auto">
          <a:xfrm>
            <a:off x="768350" y="1327150"/>
            <a:ext cx="791845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latin typeface="楷体_GB2312" pitchFamily="49" charset="-122"/>
              </a:rPr>
              <a:t>基于翻译模式的</a:t>
            </a:r>
            <a:r>
              <a:rPr lang="zh-CN" altLang="en-US" sz="2800" b="1" i="0" dirty="0"/>
              <a:t>自上而下</a:t>
            </a:r>
            <a:r>
              <a:rPr lang="zh-CN" altLang="en-US" sz="2800" b="1" i="0" dirty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语法制导的语义计算程序的构造中，</a:t>
            </a:r>
            <a:r>
              <a:rPr lang="zh-CN" altLang="en-US" b="1" i="0" dirty="0">
                <a:solidFill>
                  <a:srgbClr val="333399"/>
                </a:solidFill>
              </a:rPr>
              <a:t>与每个产生式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kumimoji="0" lang="zh-CN" altLang="en-US" b="1" i="0" dirty="0">
                <a:solidFill>
                  <a:srgbClr val="333399"/>
                </a:solidFill>
              </a:rPr>
              <a:t>    相</a:t>
            </a:r>
            <a:r>
              <a:rPr lang="zh-CN" altLang="en-US" b="1" i="0" dirty="0">
                <a:solidFill>
                  <a:srgbClr val="333399"/>
                </a:solidFill>
              </a:rPr>
              <a:t>关的代码根据产生式右端的终结符，</a:t>
            </a:r>
            <a:r>
              <a:rPr lang="zh-CN" altLang="en-US" b="1" i="0" dirty="0" smtClean="0">
                <a:solidFill>
                  <a:srgbClr val="333399"/>
                </a:solidFill>
              </a:rPr>
              <a:t>非终结符，</a:t>
            </a:r>
            <a:endParaRPr lang="en-US" altLang="zh-CN" b="1" i="0" dirty="0" smtClean="0">
              <a:solidFill>
                <a:srgbClr val="333399"/>
              </a:solidFill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en-US" altLang="zh-CN" b="1" i="0" dirty="0" smtClean="0">
                <a:solidFill>
                  <a:srgbClr val="333399"/>
                </a:solidFill>
              </a:rPr>
              <a:t>    </a:t>
            </a:r>
            <a:r>
              <a:rPr lang="zh-CN" altLang="en-US" b="1" i="0" dirty="0" smtClean="0">
                <a:solidFill>
                  <a:srgbClr val="333399"/>
                </a:solidFill>
              </a:rPr>
              <a:t>和</a:t>
            </a:r>
            <a:r>
              <a:rPr lang="zh-CN" altLang="en-US" b="1" i="0" dirty="0">
                <a:solidFill>
                  <a:srgbClr val="333399"/>
                </a:solidFill>
              </a:rPr>
              <a:t>语义规则集（语义动作），依从左到右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的次序完成下列工作：</a:t>
            </a:r>
            <a:endParaRPr lang="zh-CN" altLang="en-US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sz="2000" b="1" i="0" dirty="0"/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对终结符 </a:t>
            </a:r>
            <a:r>
              <a:rPr lang="en-US" altLang="zh-CN" sz="2000" b="1" i="0" dirty="0">
                <a:solidFill>
                  <a:srgbClr val="333399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000" b="1" i="0" dirty="0">
                <a:solidFill>
                  <a:srgbClr val="333399"/>
                </a:solidFill>
              </a:rPr>
              <a:t>，保存其综合属性</a:t>
            </a:r>
            <a:r>
              <a:rPr lang="en-US" altLang="zh-CN" sz="2000" b="1" i="0" dirty="0">
                <a:solidFill>
                  <a:srgbClr val="333399"/>
                </a:solidFill>
                <a:ea typeface="宋体" pitchFamily="2" charset="-122"/>
              </a:rPr>
              <a:t>x</a:t>
            </a:r>
            <a:r>
              <a:rPr lang="zh-CN" altLang="en-US" sz="2000" b="1" i="0" dirty="0">
                <a:solidFill>
                  <a:srgbClr val="333399"/>
                </a:solidFill>
              </a:rPr>
              <a:t>的值至专为 </a:t>
            </a:r>
            <a:r>
              <a:rPr lang="en-US" altLang="zh-CN" sz="2000" b="1" i="0" dirty="0" err="1">
                <a:solidFill>
                  <a:srgbClr val="333399"/>
                </a:solidFill>
                <a:ea typeface="宋体" pitchFamily="2" charset="-122"/>
              </a:rPr>
              <a:t>X.x</a:t>
            </a:r>
            <a:r>
              <a:rPr lang="en-US" altLang="zh-CN" sz="2000" b="1" i="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而声明的变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 dirty="0">
                <a:solidFill>
                  <a:srgbClr val="333399"/>
                </a:solidFill>
              </a:rPr>
              <a:t>  量；然后调用匹配终结符（</a:t>
            </a:r>
            <a:r>
              <a:rPr lang="en-US" altLang="zh-CN" sz="2000" b="1" i="0" dirty="0" err="1">
                <a:solidFill>
                  <a:srgbClr val="333399"/>
                </a:solidFill>
                <a:ea typeface="宋体" pitchFamily="2" charset="-122"/>
              </a:rPr>
              <a:t>match_token</a:t>
            </a:r>
            <a:r>
              <a:rPr lang="zh-CN" altLang="en-US" sz="2000" b="1" i="0" dirty="0">
                <a:solidFill>
                  <a:srgbClr val="333399"/>
                </a:solidFill>
              </a:rPr>
              <a:t>） 和取下一输入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 dirty="0">
                <a:solidFill>
                  <a:srgbClr val="333399"/>
                </a:solidFill>
              </a:rPr>
              <a:t>  符号（</a:t>
            </a:r>
            <a:r>
              <a:rPr lang="en-US" altLang="zh-CN" sz="2000" b="1" i="0" dirty="0" err="1">
                <a:solidFill>
                  <a:srgbClr val="333399"/>
                </a:solidFill>
                <a:ea typeface="宋体" pitchFamily="2" charset="-122"/>
              </a:rPr>
              <a:t>next_token</a:t>
            </a:r>
            <a:r>
              <a:rPr lang="zh-CN" altLang="en-US" sz="2000" b="1" i="0" dirty="0">
                <a:solidFill>
                  <a:srgbClr val="333399"/>
                </a:solidFill>
              </a:rPr>
              <a:t>）的函数；  </a:t>
            </a: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sz="2000" b="1" i="0" dirty="0"/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对非终结符 </a:t>
            </a:r>
            <a:r>
              <a:rPr lang="en-US" altLang="zh-CN" sz="2000" b="1" i="0" dirty="0">
                <a:solidFill>
                  <a:srgbClr val="333399"/>
                </a:solidFill>
              </a:rPr>
              <a:t>B</a:t>
            </a:r>
            <a:r>
              <a:rPr lang="zh-CN" altLang="en-US" sz="2000" b="1" i="0" dirty="0">
                <a:solidFill>
                  <a:srgbClr val="333399"/>
                </a:solidFill>
              </a:rPr>
              <a:t>，利用相应于 </a:t>
            </a:r>
            <a:r>
              <a:rPr lang="en-US" altLang="zh-CN" sz="2000" b="1" i="0" dirty="0">
                <a:solidFill>
                  <a:srgbClr val="333399"/>
                </a:solidFill>
              </a:rPr>
              <a:t>B </a:t>
            </a:r>
            <a:r>
              <a:rPr lang="zh-CN" altLang="en-US" sz="2000" b="1" i="0" dirty="0">
                <a:solidFill>
                  <a:srgbClr val="333399"/>
                </a:solidFill>
              </a:rPr>
              <a:t>的函数 </a:t>
            </a:r>
            <a:r>
              <a:rPr lang="en-US" altLang="zh-CN" sz="2000" b="1" i="0" dirty="0" err="1">
                <a:solidFill>
                  <a:srgbClr val="333399"/>
                </a:solidFill>
              </a:rPr>
              <a:t>ParseB</a:t>
            </a:r>
            <a:r>
              <a:rPr lang="en-US" altLang="zh-CN" sz="2000" b="1" i="0" dirty="0">
                <a:solidFill>
                  <a:srgbClr val="333399"/>
                </a:solidFill>
              </a:rPr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产生赋值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 dirty="0">
                <a:solidFill>
                  <a:srgbClr val="333399"/>
                </a:solidFill>
              </a:rPr>
              <a:t>  语句 </a:t>
            </a:r>
            <a:r>
              <a:rPr lang="en-US" altLang="zh-CN" sz="2000" b="1" i="0" dirty="0">
                <a:solidFill>
                  <a:srgbClr val="333399"/>
                </a:solidFill>
              </a:rPr>
              <a:t>c:=B(b</a:t>
            </a:r>
            <a:r>
              <a:rPr lang="en-US" altLang="zh-CN" sz="2000" b="1" i="0" baseline="-30000" dirty="0">
                <a:solidFill>
                  <a:srgbClr val="333399"/>
                </a:solidFill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</a:rPr>
              <a:t>, b</a:t>
            </a:r>
            <a:r>
              <a:rPr lang="en-US" altLang="zh-CN" sz="2000" b="1" i="0" baseline="-30000" dirty="0">
                <a:solidFill>
                  <a:srgbClr val="333399"/>
                </a:solidFill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</a:rPr>
              <a:t>, …, </a:t>
            </a:r>
            <a:r>
              <a:rPr lang="en-US" altLang="zh-CN" sz="2000" b="1" i="0" dirty="0" err="1">
                <a:solidFill>
                  <a:srgbClr val="333399"/>
                </a:solidFill>
              </a:rPr>
              <a:t>b</a:t>
            </a:r>
            <a:r>
              <a:rPr lang="en-US" altLang="zh-CN" sz="2000" b="1" i="0" baseline="-30000" dirty="0" err="1">
                <a:solidFill>
                  <a:srgbClr val="333399"/>
                </a:solidFill>
              </a:rPr>
              <a:t>k</a:t>
            </a:r>
            <a:r>
              <a:rPr lang="en-US" altLang="zh-CN" sz="2000" b="1" i="0" dirty="0">
                <a:solidFill>
                  <a:srgbClr val="333399"/>
                </a:solidFill>
              </a:rPr>
              <a:t>)</a:t>
            </a:r>
            <a:r>
              <a:rPr lang="zh-CN" altLang="en-US" sz="2000" b="1" i="0" dirty="0">
                <a:solidFill>
                  <a:srgbClr val="333399"/>
                </a:solidFill>
              </a:rPr>
              <a:t>，其中变量 </a:t>
            </a:r>
            <a:r>
              <a:rPr lang="en-US" altLang="zh-CN" sz="2000" b="1" i="0" dirty="0">
                <a:solidFill>
                  <a:srgbClr val="333399"/>
                </a:solidFill>
              </a:rPr>
              <a:t>b</a:t>
            </a:r>
            <a:r>
              <a:rPr lang="en-US" altLang="zh-CN" sz="2000" b="1" i="0" baseline="-30000" dirty="0">
                <a:solidFill>
                  <a:srgbClr val="333399"/>
                </a:solidFill>
              </a:rPr>
              <a:t>1</a:t>
            </a:r>
            <a:r>
              <a:rPr lang="en-US" altLang="zh-CN" sz="2000" b="1" i="0" dirty="0">
                <a:solidFill>
                  <a:srgbClr val="333399"/>
                </a:solidFill>
              </a:rPr>
              <a:t>, b</a:t>
            </a:r>
            <a:r>
              <a:rPr lang="en-US" altLang="zh-CN" sz="2000" b="1" i="0" baseline="-30000" dirty="0">
                <a:solidFill>
                  <a:srgbClr val="333399"/>
                </a:solidFill>
              </a:rPr>
              <a:t>2</a:t>
            </a:r>
            <a:r>
              <a:rPr lang="en-US" altLang="zh-CN" sz="2000" b="1" i="0" dirty="0">
                <a:solidFill>
                  <a:srgbClr val="333399"/>
                </a:solidFill>
              </a:rPr>
              <a:t>, …, </a:t>
            </a:r>
            <a:r>
              <a:rPr lang="en-US" altLang="zh-CN" sz="2000" b="1" i="0" dirty="0" err="1">
                <a:solidFill>
                  <a:srgbClr val="333399"/>
                </a:solidFill>
              </a:rPr>
              <a:t>b</a:t>
            </a:r>
            <a:r>
              <a:rPr lang="en-US" altLang="zh-CN" sz="2000" b="1" i="0" baseline="-30000" dirty="0" err="1">
                <a:solidFill>
                  <a:srgbClr val="333399"/>
                </a:solidFill>
              </a:rPr>
              <a:t>k</a:t>
            </a:r>
            <a:r>
              <a:rPr lang="en-US" altLang="zh-CN" sz="2000" b="1" i="0" baseline="-30000" dirty="0">
                <a:solidFill>
                  <a:srgbClr val="333399"/>
                </a:solidFill>
              </a:rPr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对应 </a:t>
            </a:r>
            <a:r>
              <a:rPr lang="en-US" altLang="zh-CN" sz="2000" b="1" i="0" dirty="0">
                <a:solidFill>
                  <a:srgbClr val="333399"/>
                </a:solidFill>
              </a:rPr>
              <a:t>B</a:t>
            </a:r>
            <a:r>
              <a:rPr lang="zh-CN" altLang="en-US" sz="2000" b="1" i="0" dirty="0">
                <a:solidFill>
                  <a:srgbClr val="333399"/>
                </a:solidFill>
              </a:rPr>
              <a:t>的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 dirty="0">
                <a:solidFill>
                  <a:srgbClr val="333399"/>
                </a:solidFill>
              </a:rPr>
              <a:t>  各继承属性，变量</a:t>
            </a:r>
            <a:r>
              <a:rPr lang="en-US" altLang="zh-CN" sz="2000" b="1" i="0" dirty="0">
                <a:solidFill>
                  <a:srgbClr val="333399"/>
                </a:solidFill>
              </a:rPr>
              <a:t>c</a:t>
            </a:r>
            <a:r>
              <a:rPr lang="zh-CN" altLang="en-US" sz="2000" b="1" i="0" dirty="0">
                <a:solidFill>
                  <a:srgbClr val="333399"/>
                </a:solidFill>
              </a:rPr>
              <a:t>对应</a:t>
            </a:r>
            <a:r>
              <a:rPr lang="en-US" altLang="zh-CN" sz="2000" b="1" i="0" dirty="0">
                <a:solidFill>
                  <a:srgbClr val="333399"/>
                </a:solidFill>
              </a:rPr>
              <a:t>B</a:t>
            </a:r>
            <a:r>
              <a:rPr lang="zh-CN" altLang="en-US" sz="2000" b="1" i="0" dirty="0">
                <a:solidFill>
                  <a:srgbClr val="333399"/>
                </a:solidFill>
              </a:rPr>
              <a:t>的综合属性</a:t>
            </a:r>
          </a:p>
          <a:p>
            <a:pPr lvl="2" algn="l">
              <a:buClrTx/>
              <a:buFontTx/>
              <a:buNone/>
            </a:pPr>
            <a:r>
              <a:rPr lang="zh-CN" altLang="en-US" sz="1000" b="1" i="0" dirty="0">
                <a:solidFill>
                  <a:srgbClr val="333399"/>
                </a:solidFill>
              </a:rPr>
              <a:t> </a:t>
            </a:r>
          </a:p>
          <a:p>
            <a:pPr lvl="2" algn="l">
              <a:buClrTx/>
              <a:buFontTx/>
              <a:buChar char="•"/>
            </a:pPr>
            <a:r>
              <a:rPr lang="zh-CN" altLang="en-US" sz="2000" b="1" i="0" dirty="0"/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对语义规则集，直接</a:t>
            </a:r>
            <a:r>
              <a:rPr lang="en-US" altLang="zh-CN" sz="2000" b="1" i="0" dirty="0">
                <a:solidFill>
                  <a:srgbClr val="333399"/>
                </a:solidFill>
                <a:ea typeface="宋体" pitchFamily="2" charset="-122"/>
              </a:rPr>
              <a:t>copy</a:t>
            </a:r>
            <a:r>
              <a:rPr lang="zh-CN" altLang="en-US" sz="2000" b="1" i="0" dirty="0">
                <a:solidFill>
                  <a:srgbClr val="333399"/>
                </a:solidFill>
              </a:rPr>
              <a:t>其中每一语义规则来产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 dirty="0">
                <a:solidFill>
                  <a:srgbClr val="333399"/>
                </a:solidFill>
              </a:rPr>
              <a:t>  生代码，只是将对属性的访问替换为对相应变量的访问。 </a:t>
            </a:r>
          </a:p>
        </p:txBody>
      </p:sp>
      <p:sp>
        <p:nvSpPr>
          <p:cNvPr id="45059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2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AutoShape 2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Rectangle 30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167763627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0"/>
          <p:cNvSpPr txBox="1">
            <a:spLocks noChangeArrowheads="1"/>
          </p:cNvSpPr>
          <p:nvPr/>
        </p:nvSpPr>
        <p:spPr bwMode="auto">
          <a:xfrm>
            <a:off x="755650" y="1268413"/>
            <a:ext cx="824388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基于翻译模式的</a:t>
            </a:r>
            <a:r>
              <a:rPr lang="zh-CN" altLang="en-US" sz="2800" b="1" i="0">
                <a:solidFill>
                  <a:srgbClr val="333399"/>
                </a:solidFill>
              </a:rPr>
              <a:t>自上而下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语义计算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构造下列翻译模式的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自上而下递归下降（预测）翻译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 程序（</a:t>
            </a:r>
            <a:r>
              <a:rPr lang="zh-CN" altLang="en-US" b="1" i="0">
                <a:solidFill>
                  <a:srgbClr val="333399"/>
                </a:solidFill>
              </a:rPr>
              <a:t>可以验证其基础文法为 </a:t>
            </a:r>
            <a:r>
              <a:rPr lang="en-US" altLang="zh-CN" i="0">
                <a:solidFill>
                  <a:srgbClr val="333399"/>
                </a:solidFill>
              </a:rPr>
              <a:t>LL</a:t>
            </a:r>
            <a:r>
              <a:rPr lang="zh-CN" altLang="en-US" i="0">
                <a:solidFill>
                  <a:srgbClr val="333399"/>
                </a:solidFill>
              </a:rPr>
              <a:t>（</a:t>
            </a:r>
            <a:r>
              <a:rPr lang="en-US" altLang="zh-CN" i="0">
                <a:solidFill>
                  <a:srgbClr val="333399"/>
                </a:solidFill>
              </a:rPr>
              <a:t>1</a:t>
            </a:r>
            <a:r>
              <a:rPr lang="zh-CN" altLang="en-US" i="0">
                <a:solidFill>
                  <a:srgbClr val="333399"/>
                </a:solidFill>
              </a:rPr>
              <a:t>）</a:t>
            </a:r>
            <a:r>
              <a:rPr lang="zh-CN" altLang="en-US" b="1" i="0">
                <a:solidFill>
                  <a:srgbClr val="333399"/>
                </a:solidFill>
              </a:rPr>
              <a:t>文法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46083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Text Box 25"/>
          <p:cNvSpPr txBox="1">
            <a:spLocks noChangeArrowheads="1"/>
          </p:cNvSpPr>
          <p:nvPr/>
        </p:nvSpPr>
        <p:spPr bwMode="auto">
          <a:xfrm>
            <a:off x="1676400" y="3017838"/>
            <a:ext cx="6553200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</a:rPr>
              <a:t>rint(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)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+1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1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2</a:t>
            </a:r>
            <a:r>
              <a:rPr lang="en-US" altLang="zh-CN" sz="2000" i="0" baseline="30000">
                <a:solidFill>
                  <a:srgbClr val="333399"/>
                </a:solidFill>
              </a:rPr>
              <a:t>-</a:t>
            </a:r>
            <a:r>
              <a:rPr lang="en-US" altLang="zh-CN" sz="2000" baseline="30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aseline="30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46088" name="Rectangle 26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95867133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5"/>
          <p:cNvSpPr txBox="1">
            <a:spLocks noChangeArrowheads="1"/>
          </p:cNvSpPr>
          <p:nvPr/>
        </p:nvSpPr>
        <p:spPr bwMode="auto">
          <a:xfrm>
            <a:off x="768350" y="1143000"/>
            <a:ext cx="78422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基于翻译模式的</a:t>
            </a:r>
            <a:r>
              <a:rPr lang="zh-CN" altLang="en-US" sz="2800" b="1" i="0">
                <a:solidFill>
                  <a:srgbClr val="333399"/>
                </a:solidFill>
              </a:rPr>
              <a:t>自上而下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语义计算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根据产生式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ClrTx/>
            </a:pPr>
            <a:r>
              <a:rPr lang="zh-CN" altLang="en-US" sz="2000">
                <a:solidFill>
                  <a:srgbClr val="333399"/>
                </a:solidFill>
                <a:sym typeface="Symbol" pitchFamily="18" charset="2"/>
              </a:rPr>
              <a:t>                   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</a:rPr>
              <a:t>rint(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)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 i="0" baseline="-25000">
              <a:solidFill>
                <a:srgbClr val="333399"/>
              </a:solidFill>
              <a:sym typeface="Symbol" pitchFamily="18" charset="2"/>
            </a:endParaRPr>
          </a:p>
          <a:p>
            <a:pPr lvl="1" algn="l">
              <a:buClrTx/>
              <a:buFont typeface="Symbol" pitchFamily="18" charset="2"/>
              <a:buNone/>
            </a:pPr>
            <a:endParaRPr lang="en-US" altLang="zh-CN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en-US" altLang="zh-CN" b="1" i="0">
                <a:solidFill>
                  <a:srgbClr val="333399"/>
                </a:solidFill>
              </a:rPr>
              <a:t>     </a:t>
            </a:r>
            <a:r>
              <a:rPr lang="zh-CN" altLang="en-US" b="1" i="0">
                <a:solidFill>
                  <a:srgbClr val="333399"/>
                </a:solidFill>
              </a:rPr>
              <a:t>对非终结符 </a:t>
            </a:r>
            <a:r>
              <a:rPr lang="en-US" altLang="zh-CN">
                <a:solidFill>
                  <a:srgbClr val="333399"/>
                </a:solidFill>
                <a:ea typeface="宋体" pitchFamily="2" charset="-122"/>
              </a:rPr>
              <a:t>N</a:t>
            </a:r>
            <a:r>
              <a:rPr lang="zh-CN" altLang="en-US" b="1" i="0">
                <a:solidFill>
                  <a:srgbClr val="333399"/>
                </a:solidFill>
              </a:rPr>
              <a:t>，构造如下函数</a:t>
            </a:r>
          </a:p>
        </p:txBody>
      </p:sp>
      <p:sp>
        <p:nvSpPr>
          <p:cNvPr id="47107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1692275" y="3371850"/>
            <a:ext cx="6461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i="0">
                <a:solidFill>
                  <a:srgbClr val="333399"/>
                </a:solidFill>
              </a:rPr>
              <a:t>void ParseN()</a:t>
            </a:r>
          </a:p>
          <a:p>
            <a:pPr algn="l"/>
            <a:r>
              <a:rPr lang="en-US" altLang="zh-CN" i="0">
                <a:solidFill>
                  <a:srgbClr val="333399"/>
                </a:solidFill>
              </a:rPr>
              <a:t>{</a:t>
            </a:r>
          </a:p>
          <a:p>
            <a:pPr algn="l"/>
            <a:r>
              <a:rPr lang="en-US" altLang="zh-CN" i="0">
                <a:solidFill>
                  <a:srgbClr val="333399"/>
                </a:solidFill>
              </a:rPr>
              <a:t>    MatchToken(‘</a:t>
            </a:r>
            <a:r>
              <a:rPr lang="en-US" altLang="zh-CN" b="1" i="0">
                <a:solidFill>
                  <a:srgbClr val="333399"/>
                </a:solidFill>
              </a:rPr>
              <a:t>.</a:t>
            </a:r>
            <a:r>
              <a:rPr lang="en-US" altLang="zh-CN" i="0">
                <a:solidFill>
                  <a:srgbClr val="333399"/>
                </a:solidFill>
              </a:rPr>
              <a:t>’);       //</a:t>
            </a:r>
            <a:r>
              <a:rPr lang="zh-CN" altLang="en-US" b="1" i="0">
                <a:solidFill>
                  <a:srgbClr val="333399"/>
                </a:solidFill>
              </a:rPr>
              <a:t>匹配</a:t>
            </a:r>
            <a:r>
              <a:rPr lang="zh-CN" altLang="en-US" i="0">
                <a:solidFill>
                  <a:srgbClr val="333399"/>
                </a:solidFill>
              </a:rPr>
              <a:t>‘</a:t>
            </a:r>
            <a:r>
              <a:rPr lang="en-US" altLang="zh-CN" b="1" i="0">
                <a:solidFill>
                  <a:srgbClr val="333399"/>
                </a:solidFill>
              </a:rPr>
              <a:t>.</a:t>
            </a:r>
            <a:r>
              <a:rPr lang="en-US" altLang="zh-CN" i="0">
                <a:solidFill>
                  <a:srgbClr val="333399"/>
                </a:solidFill>
              </a:rPr>
              <a:t>’</a:t>
            </a:r>
          </a:p>
          <a:p>
            <a:pPr algn="l"/>
            <a:r>
              <a:rPr lang="en-US" altLang="zh-CN" i="0">
                <a:solidFill>
                  <a:srgbClr val="333399"/>
                </a:solidFill>
              </a:rPr>
              <a:t>   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f</a:t>
            </a:r>
            <a:r>
              <a:rPr lang="en-US" altLang="zh-CN" i="0">
                <a:solidFill>
                  <a:srgbClr val="333399"/>
                </a:solidFill>
              </a:rPr>
              <a:t> : =1;                     //</a:t>
            </a:r>
            <a:r>
              <a:rPr lang="zh-CN" altLang="en-US" b="1" i="0">
                <a:solidFill>
                  <a:srgbClr val="333399"/>
                </a:solidFill>
              </a:rPr>
              <a:t>变量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f </a:t>
            </a:r>
            <a:r>
              <a:rPr lang="zh-CN" altLang="en-US" b="1" i="0">
                <a:solidFill>
                  <a:srgbClr val="333399"/>
                </a:solidFill>
              </a:rPr>
              <a:t>对应属性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endParaRPr lang="en-US" altLang="zh-CN" i="0">
              <a:solidFill>
                <a:srgbClr val="333399"/>
              </a:solidFill>
            </a:endParaRPr>
          </a:p>
          <a:p>
            <a:pPr algn="l"/>
            <a:r>
              <a:rPr lang="en-US" altLang="zh-CN" i="0">
                <a:solidFill>
                  <a:srgbClr val="333399"/>
                </a:solidFill>
              </a:rPr>
              <a:t>   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v</a:t>
            </a:r>
            <a:r>
              <a:rPr lang="en-US" altLang="zh-CN" i="0">
                <a:solidFill>
                  <a:srgbClr val="333399"/>
                </a:solidFill>
              </a:rPr>
              <a:t> : = ParseS(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f</a:t>
            </a:r>
            <a:r>
              <a:rPr lang="en-US" altLang="zh-CN" i="0">
                <a:solidFill>
                  <a:srgbClr val="333399"/>
                </a:solidFill>
              </a:rPr>
              <a:t>);   //</a:t>
            </a:r>
            <a:r>
              <a:rPr lang="zh-CN" altLang="en-US" b="1" i="0">
                <a:solidFill>
                  <a:srgbClr val="333399"/>
                </a:solidFill>
              </a:rPr>
              <a:t>变量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v </a:t>
            </a:r>
            <a:r>
              <a:rPr lang="zh-CN" altLang="en-US" b="1" i="0">
                <a:solidFill>
                  <a:srgbClr val="333399"/>
                </a:solidFill>
              </a:rPr>
              <a:t>对应属性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endParaRPr lang="en-US" altLang="zh-CN" b="1" i="0">
              <a:solidFill>
                <a:srgbClr val="333399"/>
              </a:solidFill>
            </a:endParaRPr>
          </a:p>
          <a:p>
            <a:pPr algn="l"/>
            <a:r>
              <a:rPr lang="en-US" altLang="zh-CN" i="0">
                <a:solidFill>
                  <a:srgbClr val="333399"/>
                </a:solidFill>
              </a:rPr>
              <a:t>   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>
                <a:solidFill>
                  <a:srgbClr val="333399"/>
                </a:solidFill>
              </a:rPr>
              <a:t>rint(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v)</a:t>
            </a:r>
            <a:r>
              <a:rPr lang="en-US" altLang="zh-CN" i="0">
                <a:solidFill>
                  <a:srgbClr val="333399"/>
                </a:solidFill>
              </a:rPr>
              <a:t>;</a:t>
            </a:r>
          </a:p>
          <a:p>
            <a:pPr algn="l"/>
            <a:r>
              <a:rPr lang="en-US" altLang="zh-CN" i="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47112" name="Rectangle 22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193796308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5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0"/>
          <p:cNvSpPr txBox="1">
            <a:spLocks noChangeArrowheads="1"/>
          </p:cNvSpPr>
          <p:nvPr/>
        </p:nvSpPr>
        <p:spPr bwMode="auto">
          <a:xfrm>
            <a:off x="768350" y="1050925"/>
            <a:ext cx="807085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基于翻译模式的</a:t>
            </a:r>
            <a:r>
              <a:rPr lang="zh-CN" altLang="en-US" sz="2800" b="1" i="0">
                <a:solidFill>
                  <a:srgbClr val="333399"/>
                </a:solidFill>
              </a:rPr>
              <a:t>自上而下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语义计算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</a:p>
          <a:p>
            <a:pPr algn="l">
              <a:buClrTx/>
            </a:pPr>
            <a:endParaRPr lang="zh-CN" altLang="en-US" sz="8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根据产生式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800" b="1" i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ClrTx/>
            </a:pPr>
            <a:r>
              <a:rPr lang="zh-CN" altLang="en-US" sz="2000">
                <a:solidFill>
                  <a:srgbClr val="333399"/>
                </a:solidFill>
                <a:sym typeface="Symbol" pitchFamily="18" charset="2"/>
              </a:rPr>
              <a:t>                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+1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                 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endParaRPr lang="en-US" altLang="zh-CN" sz="800" b="1" i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en-US" altLang="zh-CN" b="1" i="0">
                <a:solidFill>
                  <a:srgbClr val="333399"/>
                </a:solidFill>
              </a:rPr>
              <a:t>     </a:t>
            </a:r>
            <a:r>
              <a:rPr lang="zh-CN" altLang="en-US" b="1" i="0">
                <a:solidFill>
                  <a:srgbClr val="333399"/>
                </a:solidFill>
              </a:rPr>
              <a:t>对非终结符 </a:t>
            </a:r>
            <a:r>
              <a:rPr lang="en-US" altLang="zh-CN">
                <a:solidFill>
                  <a:srgbClr val="333399"/>
                </a:solidFill>
                <a:ea typeface="宋体" pitchFamily="2" charset="-122"/>
              </a:rPr>
              <a:t>S</a:t>
            </a:r>
            <a:r>
              <a:rPr lang="zh-CN" altLang="en-US" b="1" i="0">
                <a:solidFill>
                  <a:srgbClr val="333399"/>
                </a:solidFill>
              </a:rPr>
              <a:t>，构造如下函数</a:t>
            </a:r>
          </a:p>
        </p:txBody>
      </p:sp>
      <p:sp>
        <p:nvSpPr>
          <p:cNvPr id="48131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9" name="Rectangle 25"/>
          <p:cNvSpPr>
            <a:spLocks noChangeArrowheads="1"/>
          </p:cNvSpPr>
          <p:nvPr/>
        </p:nvSpPr>
        <p:spPr bwMode="auto">
          <a:xfrm>
            <a:off x="1692275" y="3352800"/>
            <a:ext cx="64611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float ParseS( int 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)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{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if (lookahead==‘0’ or lookahead==‘1’ )  {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         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;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 : = ParseB(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);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S1f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f+1 </a:t>
            </a:r>
            <a:r>
              <a:rPr lang="en-US" altLang="zh-CN" sz="2000" i="0">
                <a:solidFill>
                  <a:srgbClr val="333399"/>
                </a:solidFill>
              </a:rPr>
              <a:t>;</a:t>
            </a:r>
          </a:p>
          <a:p>
            <a:pPr algn="l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              S1v </a:t>
            </a:r>
            <a:r>
              <a:rPr lang="en-US" altLang="zh-CN" sz="2000" i="0">
                <a:solidFill>
                  <a:srgbClr val="333399"/>
                </a:solidFill>
              </a:rPr>
              <a:t>:= ParseS(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S1f</a:t>
            </a:r>
            <a:r>
              <a:rPr lang="en-US" altLang="zh-CN" sz="2000" i="0">
                <a:solidFill>
                  <a:srgbClr val="333399"/>
                </a:solidFill>
              </a:rPr>
              <a:t>);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S1v </a:t>
            </a:r>
            <a:r>
              <a:rPr lang="en-US" altLang="zh-CN" sz="2000" i="0">
                <a:solidFill>
                  <a:srgbClr val="333399"/>
                </a:solidFill>
              </a:rPr>
              <a:t>+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v;</a:t>
            </a:r>
            <a:endParaRPr lang="en-US" altLang="zh-CN" sz="2000" i="0">
              <a:solidFill>
                <a:srgbClr val="333399"/>
              </a:solidFill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}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else if (lookahead== ‘#’ )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en-US" altLang="zh-CN" sz="2000" i="0">
                <a:solidFill>
                  <a:srgbClr val="333399"/>
                </a:solidFill>
              </a:rPr>
              <a:t>;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else { printf("syntax error \n"); exit(0); }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return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Sv</a:t>
            </a:r>
            <a:r>
              <a:rPr lang="en-US" altLang="zh-CN" sz="2000" i="0">
                <a:solidFill>
                  <a:srgbClr val="333399"/>
                </a:solidFill>
              </a:rPr>
              <a:t>;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48136" name="Rectangle 26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42652233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0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768350" y="1143000"/>
            <a:ext cx="80708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基于翻译模式的</a:t>
            </a:r>
            <a:r>
              <a:rPr lang="zh-CN" altLang="en-US" sz="2800" b="1" i="0">
                <a:solidFill>
                  <a:srgbClr val="333399"/>
                </a:solidFill>
              </a:rPr>
              <a:t>自上而下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语义计算</a:t>
            </a:r>
            <a:r>
              <a:rPr lang="zh-CN" altLang="en-US" sz="2800" b="1" i="0">
                <a:latin typeface="楷体_GB2312" pitchFamily="49" charset="-122"/>
              </a:rPr>
              <a:t>举例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根据产生式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ClrTx/>
            </a:pPr>
            <a:r>
              <a:rPr lang="zh-CN" altLang="en-US" sz="2000">
                <a:solidFill>
                  <a:srgbClr val="333399"/>
                </a:solidFill>
                <a:sym typeface="Symbol" pitchFamily="18" charset="2"/>
              </a:rPr>
              <a:t>                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                 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2</a:t>
            </a:r>
            <a:r>
              <a:rPr lang="en-US" altLang="zh-CN" sz="2000" i="0" baseline="30000">
                <a:solidFill>
                  <a:srgbClr val="333399"/>
                </a:solidFill>
              </a:rPr>
              <a:t>-</a:t>
            </a:r>
            <a:r>
              <a:rPr lang="en-US" altLang="zh-CN" sz="2000" baseline="30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aseline="30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endParaRPr lang="en-US" altLang="zh-CN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en-US" altLang="zh-CN" b="1" i="0">
                <a:solidFill>
                  <a:srgbClr val="333399"/>
                </a:solidFill>
              </a:rPr>
              <a:t>     </a:t>
            </a:r>
            <a:r>
              <a:rPr lang="zh-CN" altLang="en-US" b="1" i="0">
                <a:solidFill>
                  <a:srgbClr val="333399"/>
                </a:solidFill>
              </a:rPr>
              <a:t>对非终结符 </a:t>
            </a:r>
            <a:r>
              <a:rPr lang="en-US" altLang="zh-CN">
                <a:solidFill>
                  <a:srgbClr val="333399"/>
                </a:solidFill>
                <a:ea typeface="宋体" pitchFamily="2" charset="-122"/>
              </a:rPr>
              <a:t>B</a:t>
            </a:r>
            <a:r>
              <a:rPr lang="zh-CN" altLang="en-US" b="1" i="0">
                <a:solidFill>
                  <a:srgbClr val="333399"/>
                </a:solidFill>
              </a:rPr>
              <a:t>，构造如下函数</a:t>
            </a:r>
          </a:p>
        </p:txBody>
      </p:sp>
      <p:sp>
        <p:nvSpPr>
          <p:cNvPr id="4915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1692275" y="3641725"/>
            <a:ext cx="646112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float ParseB( int 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)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{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if (lookahead==‘0’)  { MatchToken(‘0’);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 : = 0 } 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else if  (lookahead== ‘1’ )  { 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        MatchToken(‘1’);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2^(-f)</a:t>
            </a:r>
            <a:endParaRPr lang="en-US" altLang="zh-CN" sz="2000" i="0">
              <a:solidFill>
                <a:srgbClr val="333399"/>
              </a:solidFill>
            </a:endParaRP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}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else { printf("syntax error \n"); exit(0); }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    return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Bv</a:t>
            </a:r>
            <a:r>
              <a:rPr lang="en-US" altLang="zh-CN" sz="2000" i="0">
                <a:solidFill>
                  <a:srgbClr val="333399"/>
                </a:solidFill>
              </a:rPr>
              <a:t>;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18314360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0"/>
          <p:cNvSpPr txBox="1">
            <a:spLocks noChangeArrowheads="1"/>
          </p:cNvSpPr>
          <p:nvPr/>
        </p:nvSpPr>
        <p:spPr bwMode="auto">
          <a:xfrm>
            <a:off x="768350" y="1203325"/>
            <a:ext cx="78422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</a:rPr>
              <a:t>消除翻译模式中左递归的一种变换方法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  <a:latin typeface="楷体_GB2312" pitchFamily="49" charset="-122"/>
              </a:rPr>
              <a:t>如下是</a:t>
            </a:r>
            <a:r>
              <a:rPr lang="zh-CN" altLang="en-US" b="1" i="0" dirty="0"/>
              <a:t>常量表达式求值</a:t>
            </a:r>
            <a:r>
              <a:rPr lang="zh-CN" altLang="en-US" b="1" i="0" dirty="0">
                <a:solidFill>
                  <a:srgbClr val="333399"/>
                </a:solidFill>
                <a:latin typeface="楷体_GB2312" pitchFamily="49" charset="-122"/>
              </a:rPr>
              <a:t>的翻译模式</a:t>
            </a:r>
            <a:endParaRPr lang="zh-CN" altLang="en-US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   但含有左递归，因而不能用</a:t>
            </a:r>
            <a:r>
              <a:rPr lang="zh-CN" altLang="en-US" b="1" i="0" dirty="0">
                <a:solidFill>
                  <a:srgbClr val="333399"/>
                </a:solidFill>
              </a:rPr>
              <a:t> </a:t>
            </a:r>
            <a:r>
              <a:rPr lang="en-US" altLang="zh-CN" i="0" dirty="0">
                <a:solidFill>
                  <a:srgbClr val="333399"/>
                </a:solidFill>
              </a:rPr>
              <a:t>LL</a:t>
            </a:r>
            <a:r>
              <a:rPr lang="zh-CN" altLang="en-US" i="0" dirty="0">
                <a:solidFill>
                  <a:srgbClr val="333399"/>
                </a:solidFill>
              </a:rPr>
              <a:t>（</a:t>
            </a:r>
            <a:r>
              <a:rPr lang="en-US" altLang="zh-CN" i="0" dirty="0">
                <a:solidFill>
                  <a:srgbClr val="333399"/>
                </a:solidFill>
              </a:rPr>
              <a:t>1</a:t>
            </a:r>
            <a:r>
              <a:rPr lang="zh-CN" altLang="en-US" i="0" dirty="0">
                <a:solidFill>
                  <a:srgbClr val="333399"/>
                </a:solidFill>
              </a:rPr>
              <a:t>）</a:t>
            </a:r>
            <a:r>
              <a:rPr lang="zh-CN" altLang="en-US" b="1" i="0" dirty="0">
                <a:solidFill>
                  <a:srgbClr val="333399"/>
                </a:solidFill>
              </a:rPr>
              <a:t>方法</a:t>
            </a:r>
          </a:p>
        </p:txBody>
      </p:sp>
      <p:sp>
        <p:nvSpPr>
          <p:cNvPr id="5017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6" name="Text Box 16"/>
          <p:cNvSpPr txBox="1">
            <a:spLocks noChangeArrowheads="1"/>
          </p:cNvSpPr>
          <p:nvPr/>
        </p:nvSpPr>
        <p:spPr bwMode="auto">
          <a:xfrm>
            <a:off x="1225550" y="5075238"/>
            <a:ext cx="7689850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若需要</a:t>
            </a:r>
            <a:r>
              <a:rPr lang="zh-CN" altLang="en-US" b="1" i="0">
                <a:latin typeface="楷体_GB2312" pitchFamily="49" charset="-122"/>
              </a:rPr>
              <a:t>消除翻译模式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之基础文法中</a:t>
            </a:r>
            <a:r>
              <a:rPr lang="zh-CN" altLang="en-US" b="1" i="0">
                <a:latin typeface="楷体_GB2312" pitchFamily="49" charset="-122"/>
              </a:rPr>
              <a:t>的</a:t>
            </a:r>
            <a:r>
              <a:rPr lang="zh-CN" altLang="en-US" b="1" i="0">
                <a:latin typeface="Times New Roman" pitchFamily="18" charset="0"/>
              </a:rPr>
              <a:t>左递归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，那么翻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 译模式应该如何变化呢？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 随后介绍较简单但常用的一种情形</a:t>
            </a:r>
            <a:endParaRPr lang="zh-CN" altLang="en-US" b="1" i="0">
              <a:solidFill>
                <a:srgbClr val="333399"/>
              </a:solidFill>
            </a:endParaRPr>
          </a:p>
        </p:txBody>
      </p:sp>
      <p:sp>
        <p:nvSpPr>
          <p:cNvPr id="50184" name="Text Box 21"/>
          <p:cNvSpPr txBox="1">
            <a:spLocks noChangeArrowheads="1"/>
          </p:cNvSpPr>
          <p:nvPr/>
        </p:nvSpPr>
        <p:spPr bwMode="auto">
          <a:xfrm>
            <a:off x="1808163" y="2743200"/>
            <a:ext cx="45926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rint(E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val)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  <a:endParaRPr kumimoji="0" lang="en-US" altLang="zh-CN" sz="2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 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+ T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F 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F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F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  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d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d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lexval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</a:p>
        </p:txBody>
      </p:sp>
      <p:sp>
        <p:nvSpPr>
          <p:cNvPr id="50185" name="Rectangle 24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7456374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768350" y="1066800"/>
            <a:ext cx="8070850" cy="54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</a:rPr>
              <a:t>消除翻译模式中左递归的一种变换方法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  <a:latin typeface="楷体_GB2312" pitchFamily="49" charset="-122"/>
              </a:rPr>
              <a:t>假设有如下翻译模式：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楷体_GB2312" pitchFamily="49" charset="-122"/>
              </a:rPr>
              <a:t>    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Y   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i="0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a</a:t>
            </a:r>
            <a:r>
              <a:rPr lang="en-US" altLang="zh-CN" i="0" dirty="0">
                <a:solidFill>
                  <a:srgbClr val="333399"/>
                </a:solidFill>
              </a:rPr>
              <a:t>: = </a:t>
            </a:r>
            <a:r>
              <a:rPr lang="en-US" altLang="zh-CN" dirty="0">
                <a:solidFill>
                  <a:srgbClr val="333399"/>
                </a:solidFill>
              </a:rPr>
              <a:t>g</a:t>
            </a:r>
            <a:r>
              <a:rPr lang="en-US" altLang="zh-CN" i="0" dirty="0">
                <a:solidFill>
                  <a:srgbClr val="333399"/>
                </a:solidFill>
              </a:rPr>
              <a:t>(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i="0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a</a:t>
            </a:r>
            <a:r>
              <a:rPr lang="en-US" altLang="zh-CN" i="0" dirty="0">
                <a:solidFill>
                  <a:srgbClr val="333399"/>
                </a:solidFill>
              </a:rPr>
              <a:t>, </a:t>
            </a:r>
            <a:r>
              <a:rPr lang="en-US" altLang="zh-CN" dirty="0" err="1">
                <a:solidFill>
                  <a:srgbClr val="333399"/>
                </a:solidFill>
              </a:rPr>
              <a:t>Y.y</a:t>
            </a:r>
            <a:r>
              <a:rPr lang="en-US" altLang="zh-CN" i="0" dirty="0">
                <a:solidFill>
                  <a:srgbClr val="333399"/>
                </a:solidFill>
              </a:rPr>
              <a:t>)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i="0" dirty="0">
              <a:solidFill>
                <a:srgbClr val="333399"/>
              </a:solidFill>
            </a:endParaRPr>
          </a:p>
          <a:p>
            <a:pPr algn="just">
              <a:spcBef>
                <a:spcPct val="20000"/>
              </a:spcBef>
              <a:buClrTx/>
              <a:buFontTx/>
              <a:buNone/>
            </a:pPr>
            <a:r>
              <a:rPr lang="en-US" altLang="zh-CN" i="0" dirty="0">
                <a:solidFill>
                  <a:srgbClr val="333399"/>
                </a:solidFill>
              </a:rPr>
              <a:t>              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</a:rPr>
              <a:t>X</a:t>
            </a:r>
            <a:r>
              <a:rPr lang="en-US" altLang="zh-CN" i="0" dirty="0">
                <a:solidFill>
                  <a:srgbClr val="333399"/>
                </a:solidFill>
              </a:rPr>
              <a:t>	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i="0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a</a:t>
            </a:r>
            <a:r>
              <a:rPr lang="en-US" altLang="zh-CN" i="0" dirty="0">
                <a:solidFill>
                  <a:srgbClr val="333399"/>
                </a:solidFill>
              </a:rPr>
              <a:t>: = </a:t>
            </a:r>
            <a:r>
              <a:rPr lang="en-US" altLang="zh-CN" dirty="0">
                <a:solidFill>
                  <a:srgbClr val="333399"/>
                </a:solidFill>
              </a:rPr>
              <a:t>f</a:t>
            </a:r>
            <a:r>
              <a:rPr lang="en-US" altLang="zh-CN" i="0" dirty="0">
                <a:solidFill>
                  <a:srgbClr val="333399"/>
                </a:solidFill>
              </a:rPr>
              <a:t>(</a:t>
            </a:r>
            <a:r>
              <a:rPr lang="en-US" altLang="zh-CN" dirty="0" err="1">
                <a:solidFill>
                  <a:srgbClr val="333399"/>
                </a:solidFill>
              </a:rPr>
              <a:t>X.x</a:t>
            </a:r>
            <a:r>
              <a:rPr lang="en-US" altLang="zh-CN" i="0" dirty="0">
                <a:solidFill>
                  <a:srgbClr val="333399"/>
                </a:solidFill>
              </a:rPr>
              <a:t>) }</a:t>
            </a:r>
          </a:p>
          <a:p>
            <a:pPr algn="just">
              <a:spcBef>
                <a:spcPct val="20000"/>
              </a:spcBef>
              <a:buClrTx/>
              <a:buFontTx/>
              <a:buNone/>
            </a:pPr>
            <a:endParaRPr lang="en-US" altLang="zh-CN" sz="1000" i="0" dirty="0">
              <a:solidFill>
                <a:srgbClr val="333399"/>
              </a:solidFill>
            </a:endParaRPr>
          </a:p>
          <a:p>
            <a:pPr algn="just">
              <a:spcBef>
                <a:spcPct val="20000"/>
              </a:spcBef>
              <a:buClrTx/>
              <a:buFontTx/>
              <a:buNone/>
            </a:pPr>
            <a:r>
              <a:rPr lang="en-US" altLang="zh-CN" i="0" dirty="0">
                <a:solidFill>
                  <a:srgbClr val="333399"/>
                </a:solidFill>
              </a:rPr>
              <a:t>          </a:t>
            </a:r>
            <a:r>
              <a:rPr lang="zh-CN" altLang="en-US" b="1" i="0" dirty="0">
                <a:solidFill>
                  <a:srgbClr val="333399"/>
                </a:solidFill>
              </a:rPr>
              <a:t>消去关于</a:t>
            </a:r>
            <a:r>
              <a:rPr lang="en-US" altLang="zh-CN" dirty="0">
                <a:solidFill>
                  <a:srgbClr val="333399"/>
                </a:solidFill>
              </a:rPr>
              <a:t>A</a:t>
            </a: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  <a:latin typeface="楷体_GB2312" pitchFamily="49" charset="-122"/>
              </a:rPr>
              <a:t>的</a:t>
            </a:r>
            <a:r>
              <a:rPr lang="zh-CN" altLang="en-US" b="1" i="0" dirty="0">
                <a:solidFill>
                  <a:srgbClr val="333399"/>
                </a:solidFill>
              </a:rPr>
              <a:t>直接左递归，基础文法变换为</a:t>
            </a:r>
          </a:p>
          <a:p>
            <a:pPr algn="just">
              <a:spcBef>
                <a:spcPct val="20000"/>
              </a:spcBef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just">
              <a:spcBef>
                <a:spcPct val="20000"/>
              </a:spcBef>
              <a:buClrTx/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         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</a:rPr>
              <a:t>X R 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 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</a:rPr>
              <a:t>Y R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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</a:t>
            </a:r>
          </a:p>
          <a:p>
            <a:pPr algn="just">
              <a:spcBef>
                <a:spcPct val="20000"/>
              </a:spcBef>
              <a:buClrTx/>
              <a:buFontTx/>
              <a:buNone/>
            </a:pPr>
            <a:endParaRPr lang="en-US" altLang="zh-CN" sz="1000" dirty="0">
              <a:solidFill>
                <a:srgbClr val="333399"/>
              </a:solidFill>
              <a:sym typeface="Symbol" pitchFamily="18" charset="2"/>
            </a:endParaRPr>
          </a:p>
          <a:p>
            <a:pPr algn="just">
              <a:spcBef>
                <a:spcPct val="20000"/>
              </a:spcBef>
              <a:buClrTx/>
              <a:buFontTx/>
              <a:buNone/>
            </a:pPr>
            <a:r>
              <a:rPr lang="en-US" altLang="zh-CN" b="1" i="0" dirty="0">
                <a:solidFill>
                  <a:srgbClr val="333399"/>
                </a:solidFill>
              </a:rPr>
              <a:t>          </a:t>
            </a:r>
            <a:r>
              <a:rPr lang="zh-CN" altLang="en-US" b="1" i="0" dirty="0">
                <a:solidFill>
                  <a:srgbClr val="333399"/>
                </a:solidFill>
              </a:rPr>
              <a:t>再考虑语义动作，</a:t>
            </a:r>
            <a:r>
              <a:rPr lang="zh-CN" altLang="en-US" b="1" i="0" dirty="0">
                <a:solidFill>
                  <a:srgbClr val="333399"/>
                </a:solidFill>
                <a:latin typeface="楷体_GB2312" pitchFamily="49" charset="-122"/>
              </a:rPr>
              <a:t>翻译模式变换为</a:t>
            </a:r>
          </a:p>
          <a:p>
            <a:pPr algn="just">
              <a:spcBef>
                <a:spcPct val="20000"/>
              </a:spcBef>
              <a:buClrTx/>
              <a:buFontTx/>
              <a:buNone/>
            </a:pPr>
            <a:endParaRPr lang="zh-CN" altLang="en-US" sz="1000" b="1" dirty="0">
              <a:solidFill>
                <a:srgbClr val="333399"/>
              </a:solidFill>
              <a:sym typeface="Symbol" pitchFamily="18" charset="2"/>
            </a:endParaRPr>
          </a:p>
          <a:p>
            <a:pPr algn="just">
              <a:spcBef>
                <a:spcPct val="2000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</a:rPr>
              <a:t>X </a:t>
            </a:r>
            <a:r>
              <a:rPr lang="en-US" altLang="zh-CN" i="0" dirty="0">
                <a:solidFill>
                  <a:srgbClr val="333399"/>
                </a:solidFill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i="0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i</a:t>
            </a:r>
            <a:r>
              <a:rPr lang="en-US" altLang="zh-CN" i="0" dirty="0">
                <a:solidFill>
                  <a:srgbClr val="333399"/>
                </a:solidFill>
              </a:rPr>
              <a:t>: = </a:t>
            </a:r>
            <a:r>
              <a:rPr lang="en-US" altLang="zh-CN" dirty="0">
                <a:solidFill>
                  <a:srgbClr val="333399"/>
                </a:solidFill>
              </a:rPr>
              <a:t>f</a:t>
            </a:r>
            <a:r>
              <a:rPr lang="en-US" altLang="zh-CN" i="0" dirty="0">
                <a:solidFill>
                  <a:srgbClr val="333399"/>
                </a:solidFill>
              </a:rPr>
              <a:t>(</a:t>
            </a:r>
            <a:r>
              <a:rPr lang="en-US" altLang="zh-CN" dirty="0" err="1">
                <a:solidFill>
                  <a:srgbClr val="333399"/>
                </a:solidFill>
              </a:rPr>
              <a:t>X.x</a:t>
            </a:r>
            <a:r>
              <a:rPr lang="en-US" altLang="zh-CN" i="0" dirty="0">
                <a:solidFill>
                  <a:srgbClr val="333399"/>
                </a:solidFill>
              </a:rPr>
              <a:t>) }</a:t>
            </a:r>
            <a:r>
              <a:rPr lang="en-US" altLang="zh-CN" dirty="0">
                <a:solidFill>
                  <a:srgbClr val="333399"/>
                </a:solidFill>
              </a:rPr>
              <a:t> R 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A</a:t>
            </a:r>
            <a:r>
              <a:rPr lang="en-US" altLang="zh-CN" i="0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a</a:t>
            </a:r>
            <a:r>
              <a:rPr lang="en-US" altLang="zh-CN" i="0" dirty="0">
                <a:solidFill>
                  <a:srgbClr val="333399"/>
                </a:solidFill>
              </a:rPr>
              <a:t>: =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i="0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dirty="0">
              <a:solidFill>
                <a:srgbClr val="333399"/>
              </a:solidFill>
            </a:endParaRPr>
          </a:p>
          <a:p>
            <a:pPr algn="just">
              <a:spcBef>
                <a:spcPct val="20000"/>
              </a:spcBef>
              <a:buClrTx/>
              <a:buFontTx/>
              <a:buNone/>
            </a:pP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               R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</a:rPr>
              <a:t>Y </a:t>
            </a:r>
            <a:r>
              <a:rPr lang="en-US" altLang="zh-CN" i="0" dirty="0">
                <a:solidFill>
                  <a:srgbClr val="333399"/>
                </a:solidFill>
              </a:rPr>
              <a:t>{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i="0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i</a:t>
            </a:r>
            <a:r>
              <a:rPr lang="en-US" altLang="zh-CN" i="0" dirty="0">
                <a:solidFill>
                  <a:srgbClr val="333399"/>
                </a:solidFill>
              </a:rPr>
              <a:t>: = </a:t>
            </a:r>
            <a:r>
              <a:rPr lang="en-US" altLang="zh-CN" dirty="0">
                <a:solidFill>
                  <a:srgbClr val="333399"/>
                </a:solidFill>
              </a:rPr>
              <a:t>g</a:t>
            </a:r>
            <a:r>
              <a:rPr lang="en-US" altLang="zh-CN" i="0" dirty="0">
                <a:solidFill>
                  <a:srgbClr val="333399"/>
                </a:solidFill>
              </a:rPr>
              <a:t>(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i="0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i</a:t>
            </a:r>
            <a:r>
              <a:rPr lang="en-US" altLang="zh-CN" i="0" dirty="0">
                <a:solidFill>
                  <a:srgbClr val="333399"/>
                </a:solidFill>
              </a:rPr>
              <a:t>, </a:t>
            </a:r>
            <a:r>
              <a:rPr lang="en-US" altLang="zh-CN" dirty="0" err="1">
                <a:solidFill>
                  <a:srgbClr val="333399"/>
                </a:solidFill>
              </a:rPr>
              <a:t>Y.y</a:t>
            </a:r>
            <a:r>
              <a:rPr lang="en-US" altLang="zh-CN" i="0" dirty="0">
                <a:solidFill>
                  <a:srgbClr val="333399"/>
                </a:solidFill>
              </a:rPr>
              <a:t>) }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en-US" altLang="zh-CN" i="0" dirty="0">
                <a:solidFill>
                  <a:srgbClr val="333399"/>
                </a:solidFill>
              </a:rPr>
              <a:t>{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i="0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s</a:t>
            </a:r>
            <a:r>
              <a:rPr lang="en-US" altLang="zh-CN" i="0" dirty="0">
                <a:solidFill>
                  <a:srgbClr val="333399"/>
                </a:solidFill>
              </a:rPr>
              <a:t>: =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i="0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s</a:t>
            </a:r>
            <a:r>
              <a:rPr lang="en-US" altLang="zh-CN" i="0" dirty="0">
                <a:solidFill>
                  <a:srgbClr val="333399"/>
                </a:solidFill>
              </a:rPr>
              <a:t>}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endParaRPr lang="en-US" altLang="zh-CN" dirty="0">
              <a:solidFill>
                <a:srgbClr val="333399"/>
              </a:solidFill>
              <a:sym typeface="Symbol" pitchFamily="18" charset="2"/>
            </a:endParaRPr>
          </a:p>
          <a:p>
            <a:pPr algn="just">
              <a:spcBef>
                <a:spcPct val="20000"/>
              </a:spcBef>
              <a:buClrTx/>
              <a:buFontTx/>
              <a:buNone/>
            </a:pPr>
            <a:r>
              <a:rPr lang="en-US" altLang="zh-CN" dirty="0">
                <a:solidFill>
                  <a:srgbClr val="333399"/>
                </a:solidFill>
              </a:rPr>
              <a:t>              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R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  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i="0" dirty="0">
                <a:solidFill>
                  <a:srgbClr val="333399"/>
                </a:solidFill>
              </a:rPr>
              <a:t>{</a:t>
            </a:r>
            <a:r>
              <a:rPr lang="en-US" altLang="zh-CN" dirty="0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i="0" dirty="0">
                <a:solidFill>
                  <a:srgbClr val="333399"/>
                </a:solidFill>
              </a:rPr>
              <a:t>.</a:t>
            </a:r>
            <a:r>
              <a:rPr lang="en-US" altLang="zh-CN" dirty="0">
                <a:solidFill>
                  <a:srgbClr val="333399"/>
                </a:solidFill>
              </a:rPr>
              <a:t>s</a:t>
            </a:r>
            <a:r>
              <a:rPr lang="en-US" altLang="zh-CN" i="0" dirty="0">
                <a:solidFill>
                  <a:srgbClr val="333399"/>
                </a:solidFill>
              </a:rPr>
              <a:t>: = </a:t>
            </a:r>
            <a:r>
              <a:rPr lang="en-US" altLang="zh-CN" dirty="0" err="1">
                <a:solidFill>
                  <a:srgbClr val="333399"/>
                </a:solidFill>
                <a:sym typeface="Symbol" pitchFamily="18" charset="2"/>
              </a:rPr>
              <a:t>R</a:t>
            </a:r>
            <a:r>
              <a:rPr lang="en-US" altLang="zh-CN" i="0" dirty="0" err="1">
                <a:solidFill>
                  <a:srgbClr val="333399"/>
                </a:solidFill>
              </a:rPr>
              <a:t>.</a:t>
            </a:r>
            <a:r>
              <a:rPr lang="en-US" altLang="zh-CN" dirty="0" err="1">
                <a:solidFill>
                  <a:srgbClr val="333399"/>
                </a:solidFill>
              </a:rPr>
              <a:t>i</a:t>
            </a:r>
            <a:r>
              <a:rPr lang="en-US" altLang="zh-CN" i="0" dirty="0">
                <a:solidFill>
                  <a:srgbClr val="333399"/>
                </a:solidFill>
              </a:rPr>
              <a:t>}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5120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29480558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8070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</a:rPr>
              <a:t>消除翻译模式中左递归的一种变换方法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理解这种变换方法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变换前后代表两种不同的计算方式</a:t>
            </a:r>
          </a:p>
        </p:txBody>
      </p:sp>
      <p:sp>
        <p:nvSpPr>
          <p:cNvPr id="5222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1128713" y="320040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A.a = </a:t>
            </a:r>
            <a:r>
              <a:rPr lang="en-US" altLang="zh-CN" sz="2000" b="1">
                <a:solidFill>
                  <a:srgbClr val="333399"/>
                </a:solidFill>
              </a:rPr>
              <a:t>g(g(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f(X.x)</a:t>
            </a:r>
            <a:r>
              <a:rPr lang="en-US" altLang="zh-CN" sz="2000" b="1" i="0">
                <a:solidFill>
                  <a:srgbClr val="333399"/>
                </a:solidFill>
              </a:rPr>
              <a:t>, </a:t>
            </a: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.y)</a:t>
            </a:r>
            <a:r>
              <a:rPr lang="en-US" altLang="zh-CN" sz="2000" b="1" i="0">
                <a:solidFill>
                  <a:srgbClr val="333399"/>
                </a:solidFill>
              </a:rPr>
              <a:t>, </a:t>
            </a: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2</a:t>
            </a:r>
            <a:r>
              <a:rPr lang="en-US" altLang="zh-CN" sz="2000" b="1">
                <a:solidFill>
                  <a:srgbClr val="333399"/>
                </a:solidFill>
              </a:rPr>
              <a:t>.y)</a:t>
            </a:r>
            <a:r>
              <a:rPr lang="en-US" altLang="zh-CN" sz="2000" b="1" i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52232" name="Line 10"/>
          <p:cNvSpPr>
            <a:spLocks noChangeShapeType="1"/>
          </p:cNvSpPr>
          <p:nvPr/>
        </p:nvSpPr>
        <p:spPr bwMode="auto">
          <a:xfrm flipH="1" flipV="1">
            <a:off x="3186113" y="3597275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3" name="Line 11"/>
          <p:cNvSpPr>
            <a:spLocks noChangeShapeType="1"/>
          </p:cNvSpPr>
          <p:nvPr/>
        </p:nvSpPr>
        <p:spPr bwMode="auto">
          <a:xfrm flipV="1">
            <a:off x="2463800" y="3597275"/>
            <a:ext cx="417513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4" name="Line 12"/>
          <p:cNvSpPr>
            <a:spLocks noChangeShapeType="1"/>
          </p:cNvSpPr>
          <p:nvPr/>
        </p:nvSpPr>
        <p:spPr bwMode="auto">
          <a:xfrm flipV="1">
            <a:off x="1738313" y="4359275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5" name="Rectangle 18"/>
          <p:cNvSpPr>
            <a:spLocks noChangeArrowheads="1"/>
          </p:cNvSpPr>
          <p:nvPr/>
        </p:nvSpPr>
        <p:spPr bwMode="auto">
          <a:xfrm>
            <a:off x="2816225" y="4724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52236" name="Rectangle 23"/>
          <p:cNvSpPr>
            <a:spLocks noChangeArrowheads="1"/>
          </p:cNvSpPr>
          <p:nvPr/>
        </p:nvSpPr>
        <p:spPr bwMode="auto">
          <a:xfrm>
            <a:off x="1509713" y="54102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X</a:t>
            </a:r>
          </a:p>
        </p:txBody>
      </p:sp>
      <p:sp>
        <p:nvSpPr>
          <p:cNvPr id="52237" name="Line 24"/>
          <p:cNvSpPr>
            <a:spLocks noChangeShapeType="1"/>
          </p:cNvSpPr>
          <p:nvPr/>
        </p:nvSpPr>
        <p:spPr bwMode="auto">
          <a:xfrm flipV="1">
            <a:off x="1682750" y="5045075"/>
            <a:ext cx="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8" name="Line 35"/>
          <p:cNvSpPr>
            <a:spLocks noChangeShapeType="1"/>
          </p:cNvSpPr>
          <p:nvPr/>
        </p:nvSpPr>
        <p:spPr bwMode="auto">
          <a:xfrm flipH="1" flipV="1">
            <a:off x="2424113" y="4359275"/>
            <a:ext cx="457200" cy="45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9" name="Rectangle 36"/>
          <p:cNvSpPr>
            <a:spLocks noChangeArrowheads="1"/>
          </p:cNvSpPr>
          <p:nvPr/>
        </p:nvSpPr>
        <p:spPr bwMode="auto">
          <a:xfrm>
            <a:off x="3578225" y="390207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52240" name="Rectangle 37"/>
          <p:cNvSpPr>
            <a:spLocks noChangeArrowheads="1"/>
          </p:cNvSpPr>
          <p:nvPr/>
        </p:nvSpPr>
        <p:spPr bwMode="auto">
          <a:xfrm>
            <a:off x="900113" y="39624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A.a = </a:t>
            </a:r>
            <a:r>
              <a:rPr lang="en-US" altLang="zh-CN" sz="2000" b="1">
                <a:solidFill>
                  <a:srgbClr val="333399"/>
                </a:solidFill>
              </a:rPr>
              <a:t>g(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f(X.x)</a:t>
            </a:r>
            <a:r>
              <a:rPr lang="en-US" altLang="zh-CN" sz="2000" b="1" i="0">
                <a:solidFill>
                  <a:srgbClr val="333399"/>
                </a:solidFill>
              </a:rPr>
              <a:t>, </a:t>
            </a: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.y)</a:t>
            </a:r>
            <a:r>
              <a:rPr lang="en-US" altLang="zh-CN" sz="2000" b="1" i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52241" name="Rectangle 38"/>
          <p:cNvSpPr>
            <a:spLocks noChangeArrowheads="1"/>
          </p:cNvSpPr>
          <p:nvPr/>
        </p:nvSpPr>
        <p:spPr bwMode="auto">
          <a:xfrm>
            <a:off x="976313" y="466407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A.a = 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f(X.x)</a:t>
            </a:r>
            <a:r>
              <a:rPr lang="en-US" altLang="zh-CN" sz="2000" b="1" i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52242" name="Rectangle 39"/>
          <p:cNvSpPr>
            <a:spLocks noChangeArrowheads="1"/>
          </p:cNvSpPr>
          <p:nvPr/>
        </p:nvSpPr>
        <p:spPr bwMode="auto">
          <a:xfrm>
            <a:off x="5395913" y="3200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A</a:t>
            </a:r>
            <a:endParaRPr lang="en-US" altLang="zh-CN" sz="2000" b="1" i="0">
              <a:solidFill>
                <a:srgbClr val="333399"/>
              </a:solidFill>
            </a:endParaRPr>
          </a:p>
        </p:txBody>
      </p:sp>
      <p:sp>
        <p:nvSpPr>
          <p:cNvPr id="52243" name="Line 40"/>
          <p:cNvSpPr>
            <a:spLocks noChangeShapeType="1"/>
          </p:cNvSpPr>
          <p:nvPr/>
        </p:nvSpPr>
        <p:spPr bwMode="auto">
          <a:xfrm flipH="1" flipV="1">
            <a:off x="5700713" y="3581400"/>
            <a:ext cx="2286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4" name="Line 41"/>
          <p:cNvSpPr>
            <a:spLocks noChangeShapeType="1"/>
          </p:cNvSpPr>
          <p:nvPr/>
        </p:nvSpPr>
        <p:spPr bwMode="auto">
          <a:xfrm flipV="1">
            <a:off x="4978400" y="3581400"/>
            <a:ext cx="417513" cy="4222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5" name="Line 42"/>
          <p:cNvSpPr>
            <a:spLocks noChangeShapeType="1"/>
          </p:cNvSpPr>
          <p:nvPr/>
        </p:nvSpPr>
        <p:spPr bwMode="auto">
          <a:xfrm flipV="1">
            <a:off x="5395913" y="42672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6" name="Rectangle 43"/>
          <p:cNvSpPr>
            <a:spLocks noChangeArrowheads="1"/>
          </p:cNvSpPr>
          <p:nvPr/>
        </p:nvSpPr>
        <p:spPr bwMode="auto">
          <a:xfrm>
            <a:off x="5014913" y="4572000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1</a:t>
            </a:r>
          </a:p>
        </p:txBody>
      </p:sp>
      <p:sp>
        <p:nvSpPr>
          <p:cNvPr id="52247" name="Rectangle 47"/>
          <p:cNvSpPr>
            <a:spLocks noChangeArrowheads="1"/>
          </p:cNvSpPr>
          <p:nvPr/>
        </p:nvSpPr>
        <p:spPr bwMode="auto">
          <a:xfrm>
            <a:off x="5559425" y="5318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2</a:t>
            </a:r>
          </a:p>
        </p:txBody>
      </p:sp>
      <p:sp>
        <p:nvSpPr>
          <p:cNvPr id="52248" name="Rectangle 48"/>
          <p:cNvSpPr>
            <a:spLocks noChangeArrowheads="1"/>
          </p:cNvSpPr>
          <p:nvPr/>
        </p:nvSpPr>
        <p:spPr bwMode="auto">
          <a:xfrm>
            <a:off x="4710113" y="39465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X</a:t>
            </a:r>
            <a:endParaRPr lang="en-US" altLang="zh-CN" sz="2000" b="1" i="0">
              <a:solidFill>
                <a:srgbClr val="333399"/>
              </a:solidFill>
            </a:endParaRPr>
          </a:p>
        </p:txBody>
      </p:sp>
      <p:sp>
        <p:nvSpPr>
          <p:cNvPr id="52249" name="Rectangle 49"/>
          <p:cNvSpPr>
            <a:spLocks noChangeArrowheads="1"/>
          </p:cNvSpPr>
          <p:nvPr/>
        </p:nvSpPr>
        <p:spPr bwMode="auto">
          <a:xfrm>
            <a:off x="5624513" y="39465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R.i = 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f(X.x)</a:t>
            </a:r>
            <a:r>
              <a:rPr lang="en-US" altLang="zh-CN" sz="2000" b="1" i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52250" name="Rectangle 50"/>
          <p:cNvSpPr>
            <a:spLocks noChangeArrowheads="1"/>
          </p:cNvSpPr>
          <p:nvPr/>
        </p:nvSpPr>
        <p:spPr bwMode="auto">
          <a:xfrm>
            <a:off x="4427538" y="5622925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R.i = </a:t>
            </a:r>
            <a:r>
              <a:rPr lang="en-US" altLang="zh-CN" sz="2000" b="1">
                <a:solidFill>
                  <a:srgbClr val="333399"/>
                </a:solidFill>
              </a:rPr>
              <a:t>g(g(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f(X.x)</a:t>
            </a:r>
            <a:r>
              <a:rPr lang="en-US" altLang="zh-CN" sz="2000" b="1" i="0">
                <a:solidFill>
                  <a:srgbClr val="333399"/>
                </a:solidFill>
              </a:rPr>
              <a:t>, </a:t>
            </a: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.y)</a:t>
            </a:r>
            <a:r>
              <a:rPr lang="en-US" altLang="zh-CN" sz="2000" b="1" i="0">
                <a:solidFill>
                  <a:srgbClr val="333399"/>
                </a:solidFill>
              </a:rPr>
              <a:t>, </a:t>
            </a: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2</a:t>
            </a:r>
            <a:r>
              <a:rPr lang="en-US" altLang="zh-CN" sz="2000" b="1">
                <a:solidFill>
                  <a:srgbClr val="333399"/>
                </a:solidFill>
              </a:rPr>
              <a:t>.y)</a:t>
            </a:r>
            <a:r>
              <a:rPr lang="en-US" altLang="zh-CN" sz="2000" b="1" i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52251" name="Rectangle 51"/>
          <p:cNvSpPr>
            <a:spLocks noChangeArrowheads="1"/>
          </p:cNvSpPr>
          <p:nvPr/>
        </p:nvSpPr>
        <p:spPr bwMode="auto">
          <a:xfrm>
            <a:off x="5580063" y="46323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R.i = </a:t>
            </a:r>
            <a:r>
              <a:rPr lang="en-US" altLang="zh-CN" sz="2000" b="1">
                <a:solidFill>
                  <a:srgbClr val="333399"/>
                </a:solidFill>
              </a:rPr>
              <a:t>g(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f(X.x)</a:t>
            </a:r>
            <a:r>
              <a:rPr lang="en-US" altLang="zh-CN" sz="2000" b="1" i="0">
                <a:solidFill>
                  <a:srgbClr val="333399"/>
                </a:solidFill>
              </a:rPr>
              <a:t>, </a:t>
            </a: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Y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</a:rPr>
              <a:t>1</a:t>
            </a:r>
            <a:r>
              <a:rPr lang="en-US" altLang="zh-CN" sz="2000" b="1">
                <a:solidFill>
                  <a:srgbClr val="333399"/>
                </a:solidFill>
              </a:rPr>
              <a:t>.y)</a:t>
            </a:r>
            <a:r>
              <a:rPr lang="en-US" altLang="zh-CN" sz="2000" b="1" i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52252" name="Line 53"/>
          <p:cNvSpPr>
            <a:spLocks noChangeShapeType="1"/>
          </p:cNvSpPr>
          <p:nvPr/>
        </p:nvSpPr>
        <p:spPr bwMode="auto">
          <a:xfrm flipH="1" flipV="1">
            <a:off x="6081713" y="4267200"/>
            <a:ext cx="2286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3" name="Line 54"/>
          <p:cNvSpPr>
            <a:spLocks noChangeShapeType="1"/>
          </p:cNvSpPr>
          <p:nvPr/>
        </p:nvSpPr>
        <p:spPr bwMode="auto">
          <a:xfrm flipH="1" flipV="1">
            <a:off x="6538913" y="5029200"/>
            <a:ext cx="381000" cy="685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4" name="Line 55"/>
          <p:cNvSpPr>
            <a:spLocks noChangeShapeType="1"/>
          </p:cNvSpPr>
          <p:nvPr/>
        </p:nvSpPr>
        <p:spPr bwMode="auto">
          <a:xfrm flipV="1">
            <a:off x="5929313" y="5029200"/>
            <a:ext cx="381000" cy="381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6808" name="Rectangle 56"/>
          <p:cNvSpPr>
            <a:spLocks noChangeArrowheads="1"/>
          </p:cNvSpPr>
          <p:nvPr/>
        </p:nvSpPr>
        <p:spPr bwMode="auto">
          <a:xfrm>
            <a:off x="8208963" y="5661025"/>
            <a:ext cx="82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R.s</a:t>
            </a:r>
            <a:endParaRPr lang="en-US" altLang="zh-CN" sz="2000" b="1" i="0">
              <a:solidFill>
                <a:srgbClr val="333399"/>
              </a:solidFill>
            </a:endParaRPr>
          </a:p>
        </p:txBody>
      </p:sp>
      <p:sp>
        <p:nvSpPr>
          <p:cNvPr id="586809" name="Line 57"/>
          <p:cNvSpPr>
            <a:spLocks noChangeShapeType="1"/>
          </p:cNvSpPr>
          <p:nvPr/>
        </p:nvSpPr>
        <p:spPr bwMode="auto">
          <a:xfrm>
            <a:off x="7740650" y="58769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6810" name="Line 58"/>
          <p:cNvSpPr>
            <a:spLocks noChangeShapeType="1"/>
          </p:cNvSpPr>
          <p:nvPr/>
        </p:nvSpPr>
        <p:spPr bwMode="auto">
          <a:xfrm flipH="1" flipV="1">
            <a:off x="8459788" y="5084763"/>
            <a:ext cx="15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6811" name="Rectangle 59"/>
          <p:cNvSpPr>
            <a:spLocks noChangeArrowheads="1"/>
          </p:cNvSpPr>
          <p:nvPr/>
        </p:nvSpPr>
        <p:spPr bwMode="auto">
          <a:xfrm>
            <a:off x="8137525" y="4652963"/>
            <a:ext cx="827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R.s</a:t>
            </a:r>
            <a:endParaRPr lang="en-US" altLang="zh-CN" sz="2000" b="1" i="0">
              <a:solidFill>
                <a:srgbClr val="333399"/>
              </a:solidFill>
            </a:endParaRPr>
          </a:p>
        </p:txBody>
      </p:sp>
      <p:sp>
        <p:nvSpPr>
          <p:cNvPr id="586812" name="Rectangle 60"/>
          <p:cNvSpPr>
            <a:spLocks noChangeArrowheads="1"/>
          </p:cNvSpPr>
          <p:nvPr/>
        </p:nvSpPr>
        <p:spPr bwMode="auto">
          <a:xfrm>
            <a:off x="7561263" y="3933825"/>
            <a:ext cx="82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R.s</a:t>
            </a:r>
            <a:endParaRPr lang="en-US" altLang="zh-CN" sz="2000" b="1" i="0">
              <a:solidFill>
                <a:srgbClr val="333399"/>
              </a:solidFill>
            </a:endParaRPr>
          </a:p>
        </p:txBody>
      </p:sp>
      <p:sp>
        <p:nvSpPr>
          <p:cNvPr id="586813" name="Rectangle 61"/>
          <p:cNvSpPr>
            <a:spLocks noChangeArrowheads="1"/>
          </p:cNvSpPr>
          <p:nvPr/>
        </p:nvSpPr>
        <p:spPr bwMode="auto">
          <a:xfrm>
            <a:off x="6481763" y="3213100"/>
            <a:ext cx="82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2000" b="1">
                <a:solidFill>
                  <a:srgbClr val="333399"/>
                </a:solidFill>
                <a:ea typeface="华文行楷" pitchFamily="2" charset="-122"/>
              </a:rPr>
              <a:t>A.a</a:t>
            </a:r>
            <a:endParaRPr lang="en-US" altLang="zh-CN" sz="2000" b="1" i="0">
              <a:solidFill>
                <a:srgbClr val="333399"/>
              </a:solidFill>
            </a:endParaRPr>
          </a:p>
        </p:txBody>
      </p:sp>
      <p:sp>
        <p:nvSpPr>
          <p:cNvPr id="586814" name="Line 62"/>
          <p:cNvSpPr>
            <a:spLocks noChangeShapeType="1"/>
          </p:cNvSpPr>
          <p:nvPr/>
        </p:nvSpPr>
        <p:spPr bwMode="auto">
          <a:xfrm flipH="1" flipV="1">
            <a:off x="7956550" y="4292600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6815" name="Line 63"/>
          <p:cNvSpPr>
            <a:spLocks noChangeShapeType="1"/>
          </p:cNvSpPr>
          <p:nvPr/>
        </p:nvSpPr>
        <p:spPr bwMode="auto">
          <a:xfrm flipH="1" flipV="1">
            <a:off x="7019925" y="3500438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63" name="Rectangle 64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7133106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8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8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8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8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8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8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8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808" grpId="0"/>
      <p:bldP spid="586809" grpId="0" animBg="1"/>
      <p:bldP spid="586810" grpId="0" animBg="1"/>
      <p:bldP spid="586811" grpId="0"/>
      <p:bldP spid="586812" grpId="0"/>
      <p:bldP spid="586813" grpId="0"/>
      <p:bldP spid="586814" grpId="0" animBg="1"/>
      <p:bldP spid="5868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27"/>
          <p:cNvSpPr txBox="1">
            <a:spLocks noChangeArrowheads="1"/>
          </p:cNvSpPr>
          <p:nvPr/>
        </p:nvSpPr>
        <p:spPr bwMode="auto">
          <a:xfrm>
            <a:off x="381000" y="1066800"/>
            <a:ext cx="80708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2800" b="1" i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chemeClr val="bg1">
                    <a:lumMod val="75000"/>
                  </a:schemeClr>
                </a:solidFill>
                <a:latin typeface="楷体_GB2312" pitchFamily="49" charset="-122"/>
              </a:rPr>
              <a:t>消除翻译模式中左递归的一种变换方法举例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消除右边翻译模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式中的左递归</a:t>
            </a:r>
          </a:p>
        </p:txBody>
      </p:sp>
      <p:sp>
        <p:nvSpPr>
          <p:cNvPr id="53251" name="Text Box 1059"/>
          <p:cNvSpPr txBox="1">
            <a:spLocks noChangeArrowheads="1"/>
          </p:cNvSpPr>
          <p:nvPr/>
        </p:nvSpPr>
        <p:spPr bwMode="auto">
          <a:xfrm>
            <a:off x="3733800" y="1584325"/>
            <a:ext cx="4876800" cy="22352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         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rint(E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val)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  <a:endParaRPr kumimoji="0" lang="en-US" altLang="zh-CN" sz="2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i="0">
                <a:solidFill>
                  <a:srgbClr val="9900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9900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i="0" baseline="-25000">
                <a:solidFill>
                  <a:srgbClr val="9900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9900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    </a:t>
            </a:r>
            <a:r>
              <a:rPr lang="en-US" altLang="zh-CN" sz="2000" i="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>
                <a:solidFill>
                  <a:srgbClr val="9900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i="0" baseline="-25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9900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 + T</a:t>
            </a:r>
            <a:r>
              <a:rPr lang="en-US" altLang="zh-CN" sz="2000" b="1">
                <a:solidFill>
                  <a:srgbClr val="9900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9900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i="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 T            </a:t>
            </a:r>
            <a:r>
              <a:rPr lang="en-US" altLang="zh-CN" sz="2000" i="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>
                <a:solidFill>
                  <a:srgbClr val="9900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 T</a:t>
            </a:r>
            <a:r>
              <a:rPr lang="en-US" altLang="zh-CN" sz="2000" b="1">
                <a:solidFill>
                  <a:srgbClr val="9900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 }</a:t>
            </a:r>
            <a:r>
              <a:rPr lang="en-US" altLang="zh-CN" sz="2000">
                <a:solidFill>
                  <a:srgbClr val="990099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 T</a:t>
            </a:r>
            <a:r>
              <a:rPr lang="en-US" altLang="zh-CN" sz="2000" i="0" baseline="-25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 F     </a:t>
            </a:r>
            <a:r>
              <a:rPr lang="en-US" altLang="zh-CN" sz="2000" i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000" b="1">
                <a:solidFill>
                  <a:srgbClr val="008000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 T</a:t>
            </a:r>
            <a:r>
              <a:rPr lang="en-US" altLang="zh-CN" sz="2000" i="0" baseline="-25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008000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 F</a:t>
            </a:r>
            <a:r>
              <a:rPr lang="en-US" altLang="zh-CN" sz="2000" b="1">
                <a:solidFill>
                  <a:srgbClr val="008000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008000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F            </a:t>
            </a:r>
            <a:r>
              <a:rPr lang="en-US" altLang="zh-CN" sz="2000" i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000" b="1">
                <a:solidFill>
                  <a:srgbClr val="008000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 F</a:t>
            </a:r>
            <a:r>
              <a:rPr lang="en-US" altLang="zh-CN" sz="2000" b="1">
                <a:solidFill>
                  <a:srgbClr val="008000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008000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008000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( E )     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d          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val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d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lexval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</a:p>
        </p:txBody>
      </p:sp>
      <p:grpSp>
        <p:nvGrpSpPr>
          <p:cNvPr id="2" name="Group 1062"/>
          <p:cNvGrpSpPr>
            <a:grpSpLocks/>
          </p:cNvGrpSpPr>
          <p:nvPr/>
        </p:nvGrpSpPr>
        <p:grpSpPr bwMode="auto">
          <a:xfrm>
            <a:off x="996950" y="3429000"/>
            <a:ext cx="7537450" cy="3352800"/>
            <a:chOff x="628" y="2160"/>
            <a:chExt cx="4748" cy="2112"/>
          </a:xfrm>
        </p:grpSpPr>
        <p:sp>
          <p:nvSpPr>
            <p:cNvPr id="53258" name="Text Box 1057"/>
            <p:cNvSpPr txBox="1">
              <a:spLocks noChangeArrowheads="1"/>
            </p:cNvSpPr>
            <p:nvPr/>
          </p:nvSpPr>
          <p:spPr bwMode="auto">
            <a:xfrm>
              <a:off x="628" y="2160"/>
              <a:ext cx="9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ClrTx/>
                <a:buFont typeface="Symbol" pitchFamily="18" charset="2"/>
                <a:buNone/>
              </a:pPr>
              <a:r>
                <a:rPr lang="en-US" altLang="zh-CN" b="1" i="0">
                  <a:solidFill>
                    <a:srgbClr val="333399"/>
                  </a:solidFill>
                  <a:latin typeface="楷体_GB2312" pitchFamily="49" charset="-122"/>
                </a:rPr>
                <a:t>  </a:t>
              </a:r>
              <a:r>
                <a:rPr lang="en-US" altLang="zh-CN" b="1" i="0">
                  <a:solidFill>
                    <a:srgbClr val="333399"/>
                  </a:solidFill>
                  <a:latin typeface="楷体_GB2312" pitchFamily="49" charset="-122"/>
                  <a:sym typeface="Symbol" pitchFamily="18" charset="2"/>
                </a:rPr>
                <a:t></a:t>
              </a:r>
              <a:endParaRPr lang="en-US" altLang="zh-CN" b="1" i="0">
                <a:solidFill>
                  <a:srgbClr val="333399"/>
                </a:solidFill>
              </a:endParaRPr>
            </a:p>
          </p:txBody>
        </p:sp>
        <p:sp>
          <p:nvSpPr>
            <p:cNvPr id="53259" name="Text Box 1060"/>
            <p:cNvSpPr txBox="1">
              <a:spLocks noChangeArrowheads="1"/>
            </p:cNvSpPr>
            <p:nvPr/>
          </p:nvSpPr>
          <p:spPr bwMode="auto">
            <a:xfrm>
              <a:off x="816" y="2486"/>
              <a:ext cx="4560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S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 E  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</a:rPr>
                <a:t>rint(E</a:t>
              </a:r>
              <a:r>
                <a:rPr lang="en-US" altLang="zh-CN" sz="2000" b="1">
                  <a:solidFill>
                    <a:srgbClr val="333399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</a:rPr>
                <a:t>val)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}</a:t>
              </a:r>
              <a:endParaRPr kumimoji="0"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altLang="zh-CN" sz="2000" i="0">
                  <a:ea typeface="华文行楷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000">
                  <a:ea typeface="华文行楷" pitchFamily="2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>
                  <a:ea typeface="华文行楷" pitchFamily="2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R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i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:=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T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val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 }</a:t>
              </a: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  R  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E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val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:=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R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s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 }</a:t>
              </a:r>
              <a:endParaRPr lang="en-US" altLang="zh-CN" sz="2000">
                <a:ea typeface="华文行楷" pitchFamily="2" charset="-122"/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R </a:t>
              </a:r>
              <a:r>
                <a:rPr lang="en-US" altLang="zh-CN" sz="2000" i="0"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 + T 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R</a:t>
              </a:r>
              <a:r>
                <a:rPr lang="en-US" altLang="zh-CN" sz="2000" i="0" baseline="-25000">
                  <a:ea typeface="华文行楷" pitchFamily="2" charset="-122"/>
                  <a:sym typeface="Symbol" pitchFamily="18" charset="2"/>
                </a:rPr>
                <a:t>1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i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:=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R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i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+ T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val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 }</a:t>
              </a: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 R</a:t>
              </a:r>
              <a:r>
                <a:rPr lang="en-US" altLang="zh-CN" sz="2000" i="0" baseline="-25000">
                  <a:ea typeface="华文行楷" pitchFamily="2" charset="-122"/>
                  <a:sym typeface="Symbol" pitchFamily="18" charset="2"/>
                </a:rPr>
                <a:t>1</a:t>
              </a: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 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R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s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 :=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R</a:t>
              </a:r>
              <a:r>
                <a:rPr lang="en-US" altLang="zh-CN" sz="2000" i="0" baseline="-25000">
                  <a:ea typeface="华文行楷" pitchFamily="2" charset="-122"/>
                  <a:sym typeface="Symbol" pitchFamily="18" charset="2"/>
                </a:rPr>
                <a:t>1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s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 } </a:t>
              </a:r>
            </a:p>
            <a:p>
              <a:pPr algn="l">
                <a:buClrTx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R </a:t>
              </a:r>
              <a:r>
                <a:rPr lang="en-US" altLang="zh-CN" sz="2000" i="0"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000" b="1" i="0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>
                  <a:cs typeface="Times New Roman" pitchFamily="18" charset="0"/>
                  <a:sym typeface="Symbol" pitchFamily="18" charset="2"/>
                </a:rPr>
                <a:t>  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R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s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 :=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R</a:t>
              </a:r>
              <a:r>
                <a:rPr lang="en-US" altLang="zh-CN" sz="2000" b="1">
                  <a:cs typeface="Times New Roman" pitchFamily="18" charset="0"/>
                </a:rPr>
                <a:t>.</a:t>
              </a:r>
              <a:r>
                <a:rPr lang="en-US" altLang="zh-CN" sz="2000">
                  <a:cs typeface="Times New Roman" pitchFamily="18" charset="0"/>
                </a:rPr>
                <a:t>i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  </a:t>
              </a:r>
              <a:r>
                <a:rPr lang="en-US" altLang="zh-CN" sz="2000" i="0">
                  <a:cs typeface="Times New Roman" pitchFamily="18" charset="0"/>
                  <a:sym typeface="Symbol" pitchFamily="18" charset="2"/>
                </a:rPr>
                <a:t>} </a:t>
              </a:r>
              <a:endParaRPr lang="en-US" altLang="zh-CN" sz="2000" b="1">
                <a:cs typeface="Times New Roman" pitchFamily="18" charset="0"/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T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F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:=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F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val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}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P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val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:=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P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s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}</a:t>
              </a:r>
              <a:endPara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P </a:t>
              </a:r>
              <a:r>
                <a:rPr lang="en-US" altLang="zh-CN" sz="2000" i="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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F 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P</a:t>
              </a:r>
              <a:r>
                <a:rPr lang="en-US" altLang="zh-CN" sz="2000" i="0" baseline="-2500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1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:=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P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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F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val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} 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P</a:t>
              </a:r>
              <a:r>
                <a:rPr lang="en-US" altLang="zh-CN" sz="2000" i="0" baseline="-2500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1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s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:=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P</a:t>
              </a:r>
              <a:r>
                <a:rPr lang="en-US" altLang="zh-CN" sz="2000" i="0" baseline="-2500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1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s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} </a:t>
              </a:r>
              <a:endPara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P </a:t>
              </a:r>
              <a:r>
                <a:rPr lang="en-US" altLang="zh-CN" sz="2000" i="0">
                  <a:solidFill>
                    <a:srgbClr val="008000"/>
                  </a:solidFill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000" b="1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 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s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:=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P</a:t>
              </a:r>
              <a:r>
                <a:rPr lang="en-US" altLang="zh-CN" sz="2000" b="1">
                  <a:solidFill>
                    <a:srgbClr val="008000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  </a:t>
              </a:r>
              <a:r>
                <a:rPr lang="en-US" altLang="zh-CN" sz="2000" i="0">
                  <a:solidFill>
                    <a:srgbClr val="008000"/>
                  </a:solidFill>
                  <a:cs typeface="Times New Roman" pitchFamily="18" charset="0"/>
                  <a:sym typeface="Symbol" pitchFamily="18" charset="2"/>
                </a:rPr>
                <a:t>} </a:t>
              </a:r>
              <a:endParaRPr lang="en-US" altLang="zh-CN" sz="2000">
                <a:solidFill>
                  <a:srgbClr val="008000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F </a:t>
              </a:r>
              <a:r>
                <a:rPr lang="en-US" altLang="zh-CN" sz="20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 ( E )    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000" b="1">
                  <a:solidFill>
                    <a:srgbClr val="333399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</a:rPr>
                <a:t>val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:=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 E</a:t>
              </a:r>
              <a:r>
                <a:rPr lang="en-US" altLang="zh-CN" sz="2000" b="1">
                  <a:solidFill>
                    <a:srgbClr val="333399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</a:rPr>
                <a:t>val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 }</a:t>
              </a:r>
              <a:endPara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F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 d  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000" b="1">
                  <a:solidFill>
                    <a:srgbClr val="333399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</a:rPr>
                <a:t>val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:=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 d</a:t>
              </a:r>
              <a:r>
                <a:rPr lang="en-US" altLang="zh-CN" sz="2000" b="1">
                  <a:solidFill>
                    <a:srgbClr val="333399"/>
                  </a:solidFill>
                  <a:cs typeface="Times New Roman" pitchFamily="18" charset="0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</a:rPr>
                <a:t>lexval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 }</a:t>
              </a:r>
            </a:p>
          </p:txBody>
        </p:sp>
      </p:grpSp>
      <p:sp>
        <p:nvSpPr>
          <p:cNvPr id="53253" name="AutoShape 10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AutoShape 10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AutoShape 10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AutoShape 10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Rectangle 1063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14175350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768350" y="1282700"/>
            <a:ext cx="82232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latin typeface="楷体_GB2312" pitchFamily="49" charset="-122"/>
              </a:rPr>
              <a:t>基于翻译模式的</a:t>
            </a:r>
            <a:r>
              <a:rPr lang="zh-CN" altLang="en-US" sz="2800" b="1" i="0" dirty="0"/>
              <a:t>自下而上</a:t>
            </a:r>
            <a:r>
              <a:rPr lang="zh-CN" altLang="en-US" sz="2800" b="1" i="0" dirty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latin typeface="Times New Roman" pitchFamily="18" charset="0"/>
              </a:rPr>
              <a:t>扩展前述的关于</a:t>
            </a:r>
            <a:r>
              <a:rPr lang="en-US" altLang="zh-CN" i="0" dirty="0"/>
              <a:t>S-</a:t>
            </a:r>
            <a:r>
              <a:rPr lang="zh-CN" altLang="en-US" b="1" i="0" dirty="0">
                <a:latin typeface="Times New Roman" pitchFamily="18" charset="0"/>
              </a:rPr>
              <a:t>属性文法的自下而上计算技术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      （即在分析栈中增加存放属性值的域）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solidFill>
                  <a:srgbClr val="00B050"/>
                </a:solidFill>
                <a:latin typeface="Times New Roman" pitchFamily="18" charset="0"/>
              </a:rPr>
              <a:t>翻译模式中综合属性的求值采用前述的计算方法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sz="1000" b="1" i="0" dirty="0">
                <a:solidFill>
                  <a:srgbClr val="333399"/>
                </a:solidFill>
                <a:latin typeface="Times New Roman" pitchFamily="18" charset="0"/>
              </a:rPr>
              <a:t> </a:t>
            </a:r>
            <a:endParaRPr lang="zh-CN" altLang="en-US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对于前述受限的翻译模式，</a:t>
            </a:r>
            <a:r>
              <a:rPr lang="zh-CN" altLang="en-US" b="1" i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核心问题实际上是</a:t>
            </a:r>
            <a:r>
              <a:rPr lang="en-US" altLang="zh-CN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L-</a:t>
            </a:r>
            <a:r>
              <a:rPr lang="zh-CN" altLang="en-US" b="1" i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属性</a:t>
            </a: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    文法的自下而上</a:t>
            </a:r>
            <a:r>
              <a:rPr lang="zh-CN" alt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计算</a:t>
            </a:r>
            <a:r>
              <a:rPr lang="en-US" altLang="zh-CN" b="1" i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(</a:t>
            </a:r>
            <a:r>
              <a:rPr lang="zh-CN" alt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不讲</a:t>
            </a:r>
            <a:r>
              <a:rPr lang="en-US" altLang="zh-CN" b="1" i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)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，</a:t>
            </a:r>
            <a:r>
              <a:rPr lang="zh-CN" altLang="en-US" b="1" i="0" dirty="0">
                <a:solidFill>
                  <a:srgbClr val="333399"/>
                </a:solidFill>
                <a:latin typeface="Times New Roman" pitchFamily="18" charset="0"/>
              </a:rPr>
              <a:t>该问题的讨论较复杂，本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节仅涉及如下 </a:t>
            </a:r>
            <a:r>
              <a:rPr lang="en-US" altLang="zh-CN" b="1" i="0" dirty="0" smtClean="0">
                <a:solidFill>
                  <a:srgbClr val="333399"/>
                </a:solidFill>
                <a:latin typeface="Times New Roman" pitchFamily="18" charset="0"/>
              </a:rPr>
              <a:t>3 </a:t>
            </a:r>
            <a:r>
              <a:rPr lang="zh-CN" altLang="en-US" b="1" i="0" dirty="0" smtClean="0">
                <a:solidFill>
                  <a:srgbClr val="333399"/>
                </a:solidFill>
                <a:latin typeface="Times New Roman" pitchFamily="18" charset="0"/>
              </a:rPr>
              <a:t>个方面</a:t>
            </a:r>
            <a:r>
              <a:rPr lang="zh-CN" altLang="en-US" b="1" i="0" smtClean="0">
                <a:solidFill>
                  <a:srgbClr val="333399"/>
                </a:solidFill>
                <a:latin typeface="Times New Roman" pitchFamily="18" charset="0"/>
              </a:rPr>
              <a:t>的简介：</a:t>
            </a:r>
            <a:endParaRPr lang="zh-CN" altLang="en-US" sz="1000" b="1" i="0" dirty="0" smtClean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翻译模式中去掉嵌在产生式中间的语义动作</a:t>
            </a: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分析栈中继承属性的访问及继承属性的模拟求值</a:t>
            </a: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用综合属性代替继承属性</a:t>
            </a:r>
          </a:p>
        </p:txBody>
      </p:sp>
      <p:sp>
        <p:nvSpPr>
          <p:cNvPr id="542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2881261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84213" y="12192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latin typeface="楷体_GB2312" pitchFamily="49" charset="-122"/>
              </a:rPr>
              <a:t>翻译模式举例</a:t>
            </a:r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1008063" y="1905000"/>
            <a:ext cx="7451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楷体_GB2312" pitchFamily="49" charset="-122"/>
              </a:rPr>
              <a:t>识别语言 </a:t>
            </a:r>
            <a:r>
              <a:rPr lang="pt-BR" altLang="zh-CN" b="1"/>
              <a:t>L</a:t>
            </a:r>
            <a:r>
              <a:rPr lang="pt-BR" altLang="zh-CN" b="1" i="0"/>
              <a:t> = { </a:t>
            </a:r>
            <a:r>
              <a:rPr lang="pt-BR" altLang="zh-CN" b="1"/>
              <a:t>a</a:t>
            </a:r>
            <a:r>
              <a:rPr lang="pt-BR" altLang="zh-CN" b="1" baseline="30000"/>
              <a:t>i</a:t>
            </a:r>
            <a:r>
              <a:rPr lang="pt-BR" altLang="zh-CN" b="1"/>
              <a:t>b</a:t>
            </a:r>
            <a:r>
              <a:rPr lang="pt-BR" altLang="zh-CN" b="1" baseline="30000"/>
              <a:t>j</a:t>
            </a:r>
            <a:r>
              <a:rPr lang="pt-BR" altLang="zh-CN" b="1"/>
              <a:t>c</a:t>
            </a:r>
            <a:r>
              <a:rPr lang="pt-BR" altLang="zh-CN" b="1" baseline="30000"/>
              <a:t>k</a:t>
            </a:r>
            <a:r>
              <a:rPr lang="pt-BR" altLang="zh-CN" b="1" i="0"/>
              <a:t> </a:t>
            </a:r>
            <a:r>
              <a:rPr lang="pt-BR" altLang="zh-CN" b="1" i="0">
                <a:sym typeface="Symbol" pitchFamily="18" charset="2"/>
              </a:rPr>
              <a:t></a:t>
            </a:r>
            <a:r>
              <a:rPr lang="pt-BR" altLang="zh-CN" b="1" i="0"/>
              <a:t> </a:t>
            </a:r>
            <a:r>
              <a:rPr lang="pt-BR" altLang="zh-CN" b="1"/>
              <a:t>i, j, k</a:t>
            </a:r>
            <a:r>
              <a:rPr lang="pt-BR" altLang="zh-CN" b="1" i="0"/>
              <a:t> </a:t>
            </a:r>
            <a:r>
              <a:rPr lang="en-US" altLang="zh-CN" b="1" i="0">
                <a:sym typeface="Symbol" pitchFamily="18" charset="2"/>
              </a:rPr>
              <a:t></a:t>
            </a:r>
            <a:r>
              <a:rPr lang="en-US" altLang="zh-CN" b="1" i="0"/>
              <a:t> </a:t>
            </a:r>
            <a:r>
              <a:rPr lang="pt-BR" altLang="zh-CN" b="1" i="0"/>
              <a:t>1}</a:t>
            </a:r>
            <a:endParaRPr lang="pt-BR" altLang="zh-CN"/>
          </a:p>
          <a:p>
            <a:pPr algn="l">
              <a:buClrTx/>
              <a:buFont typeface="Symbol" pitchFamily="18" charset="2"/>
              <a:buNone/>
            </a:pPr>
            <a:r>
              <a:rPr lang="zh-CN" altLang="pt-BR" b="1" i="0"/>
              <a:t>     </a:t>
            </a:r>
            <a:r>
              <a:rPr lang="zh-CN" altLang="pt-BR" sz="2800" b="1" i="0">
                <a:solidFill>
                  <a:srgbClr val="333399"/>
                </a:solidFill>
              </a:rPr>
              <a:t>显示</a:t>
            </a:r>
            <a:r>
              <a:rPr lang="pt-BR" altLang="zh-CN" b="1"/>
              <a:t> a</a:t>
            </a:r>
            <a:r>
              <a:rPr lang="pt-BR" altLang="zh-CN" b="1" baseline="30000"/>
              <a:t>n</a:t>
            </a:r>
            <a:r>
              <a:rPr lang="pt-BR" altLang="zh-CN" b="1"/>
              <a:t>b</a:t>
            </a:r>
            <a:r>
              <a:rPr lang="pt-BR" altLang="zh-CN" b="1" baseline="30000"/>
              <a:t>n</a:t>
            </a:r>
            <a:r>
              <a:rPr lang="pt-BR" altLang="zh-CN" b="1"/>
              <a:t>c</a:t>
            </a:r>
            <a:r>
              <a:rPr lang="pt-BR" altLang="zh-CN" b="1" baseline="30000"/>
              <a:t>n</a:t>
            </a:r>
            <a:r>
              <a:rPr lang="pt-BR" altLang="zh-CN" b="1" i="0"/>
              <a:t> </a:t>
            </a:r>
            <a:r>
              <a:rPr lang="pt-BR" altLang="zh-CN" b="1" i="0">
                <a:sym typeface="Symbol" pitchFamily="18" charset="2"/>
              </a:rPr>
              <a:t>(</a:t>
            </a:r>
            <a:r>
              <a:rPr lang="pt-BR" altLang="zh-CN" b="1"/>
              <a:t>n</a:t>
            </a:r>
            <a:r>
              <a:rPr lang="pt-BR" altLang="zh-CN" b="1" i="0"/>
              <a:t> </a:t>
            </a:r>
            <a:r>
              <a:rPr lang="en-US" altLang="zh-CN" b="1" i="0">
                <a:sym typeface="Symbol" pitchFamily="18" charset="2"/>
              </a:rPr>
              <a:t></a:t>
            </a:r>
            <a:r>
              <a:rPr lang="en-US" altLang="zh-CN" b="1" i="0"/>
              <a:t> </a:t>
            </a:r>
            <a:r>
              <a:rPr lang="pt-BR" altLang="zh-CN" b="1" i="0"/>
              <a:t>1) </a:t>
            </a:r>
            <a:r>
              <a:rPr lang="zh-CN" altLang="pt-BR" sz="2800" b="1" i="0">
                <a:solidFill>
                  <a:srgbClr val="333399"/>
                </a:solidFill>
              </a:rPr>
              <a:t>是合法的</a:t>
            </a:r>
            <a:endParaRPr lang="zh-CN" altLang="en-US" sz="2800" i="0">
              <a:solidFill>
                <a:srgbClr val="333399"/>
              </a:solidFill>
            </a:endParaRPr>
          </a:p>
        </p:txBody>
      </p:sp>
      <p:sp>
        <p:nvSpPr>
          <p:cNvPr id="11268" name="Text Box 11"/>
          <p:cNvSpPr txBox="1">
            <a:spLocks noChangeArrowheads="1"/>
          </p:cNvSpPr>
          <p:nvPr/>
        </p:nvSpPr>
        <p:spPr bwMode="auto">
          <a:xfrm>
            <a:off x="1403350" y="2997200"/>
            <a:ext cx="69850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 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pt-BR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in</a:t>
            </a:r>
            <a:r>
              <a:rPr lang="pt-BR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_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num := A </a:t>
            </a:r>
            <a:r>
              <a:rPr lang="pt-BR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num  </a:t>
            </a:r>
            <a:r>
              <a:rPr lang="pt-BR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B</a:t>
            </a:r>
          </a:p>
          <a:p>
            <a:pPr algn="l">
              <a:buClrTx/>
            </a:pP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       {  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pt-BR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in</a:t>
            </a:r>
            <a:r>
              <a:rPr lang="pt-BR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_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num := A </a:t>
            </a:r>
            <a:r>
              <a:rPr lang="pt-BR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num  </a:t>
            </a:r>
            <a:r>
              <a:rPr lang="pt-BR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C</a:t>
            </a:r>
          </a:p>
          <a:p>
            <a:pPr algn="l"/>
            <a:r>
              <a:rPr kumimoji="0"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       {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if  (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num=0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and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C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num=0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))</a:t>
            </a:r>
          </a:p>
          <a:p>
            <a:pPr algn="l"/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           then 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print(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</a:rPr>
              <a:t>“Accepted!”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)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</a:rPr>
              <a:t>else 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print(</a:t>
            </a:r>
            <a:r>
              <a:rPr lang="pt-BR" altLang="zh-CN" sz="2000">
                <a:solidFill>
                  <a:srgbClr val="333399"/>
                </a:solidFill>
                <a:cs typeface="Times New Roman" pitchFamily="18" charset="0"/>
              </a:rPr>
              <a:t>“Refused!”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)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  <a:endParaRPr kumimoji="0" lang="en-US" altLang="zh-CN" sz="2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A</a:t>
            </a:r>
            <a:r>
              <a:rPr lang="en-US" altLang="zh-CN" sz="2000" i="0" baseline="-25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a  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+ 1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a       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1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in_num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B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b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B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num-1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B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-1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C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 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C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in_num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c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C</a:t>
            </a:r>
            <a:r>
              <a:rPr lang="en-US" altLang="zh-CN" sz="2000" i="0" baseline="-25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num-1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C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c 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C</a:t>
            </a:r>
            <a:r>
              <a:rPr lang="en-US" altLang="zh-CN" sz="2000" b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in_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</a:rPr>
              <a:t>num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-1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}</a:t>
            </a:r>
          </a:p>
        </p:txBody>
      </p:sp>
      <p:sp>
        <p:nvSpPr>
          <p:cNvPr id="1126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Rectangle 13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本讲导引</a:t>
            </a:r>
          </a:p>
        </p:txBody>
      </p:sp>
    </p:spTree>
    <p:extLst>
      <p:ext uri="{BB962C8B-B14F-4D97-AF65-F5344CB8AC3E}">
        <p14:creationId xmlns:p14="http://schemas.microsoft.com/office/powerpoint/2010/main" val="134567392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635000" y="1285875"/>
            <a:ext cx="82232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latin typeface="Times New Roman" pitchFamily="18" charset="0"/>
              </a:rPr>
              <a:t>从</a:t>
            </a:r>
            <a:r>
              <a:rPr lang="zh-CN" altLang="en-US" b="1" i="0"/>
              <a:t>翻译模式中去掉嵌在产生式中间的语义规则集</a:t>
            </a:r>
            <a:endParaRPr lang="zh-CN" altLang="en-US" b="1" i="0"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/>
              <a:t> </a:t>
            </a:r>
            <a:r>
              <a:rPr lang="zh-CN" altLang="en-US" b="1" i="0">
                <a:solidFill>
                  <a:srgbClr val="333399"/>
                </a:solidFill>
              </a:rPr>
              <a:t>  若语义规则集中未关联任何属性，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引入新的非终结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  符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和产生式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 i="0">
                <a:solidFill>
                  <a:srgbClr val="333399"/>
                </a:solidFill>
                <a:latin typeface="楷体_GB2312" pitchFamily="49" charset="-122"/>
              </a:rPr>
              <a:t>ε,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把嵌入在产生式中间的动作用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  非终结符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代替</a:t>
            </a:r>
            <a:r>
              <a:rPr lang="en-US" altLang="zh-CN" b="1" i="0">
                <a:solidFill>
                  <a:srgbClr val="333399"/>
                </a:solidFill>
                <a:latin typeface="楷体_GB2312" pitchFamily="49" charset="-122"/>
              </a:rPr>
              <a:t>,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并把该</a:t>
            </a:r>
            <a:r>
              <a:rPr lang="zh-CN" altLang="en-US" b="1" i="0">
                <a:solidFill>
                  <a:srgbClr val="333399"/>
                </a:solidFill>
              </a:rPr>
              <a:t>语义规则集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放在产生式后面</a:t>
            </a:r>
          </a:p>
          <a:p>
            <a:pPr lvl="2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lvl="2" algn="l">
              <a:buClr>
                <a:srgbClr val="990099"/>
              </a:buClr>
              <a:buFontTx/>
              <a:buChar char="•"/>
            </a:pPr>
            <a:r>
              <a:rPr lang="zh-CN" altLang="en-US" b="1" i="0">
                <a:solidFill>
                  <a:srgbClr val="333399"/>
                </a:solidFill>
              </a:rPr>
              <a:t>  若语义规则集中有关联的属性，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引入新的非终结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  符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和产生式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 i="0">
                <a:solidFill>
                  <a:srgbClr val="333399"/>
                </a:solidFill>
                <a:latin typeface="楷体_GB2312" pitchFamily="49" charset="-122"/>
              </a:rPr>
              <a:t>ε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，以及把该</a:t>
            </a:r>
            <a:r>
              <a:rPr lang="zh-CN" altLang="en-US" b="1" i="0">
                <a:solidFill>
                  <a:srgbClr val="333399"/>
                </a:solidFill>
              </a:rPr>
              <a:t>语义规则集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放在产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  生式后面的同时，需要在适当的地方增加复写规则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  （可参照稍后关于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分析栈中继承属性的模拟求值的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     解决方案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）</a:t>
            </a:r>
          </a:p>
          <a:p>
            <a:pPr lvl="2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  <a:latin typeface="楷体_GB2312" pitchFamily="49" charset="-122"/>
            </a:endParaRPr>
          </a:p>
          <a:p>
            <a:pPr lvl="2" algn="l">
              <a:buClr>
                <a:srgbClr val="990099"/>
              </a:buClr>
              <a:buFontTx/>
              <a:buChar char="•"/>
            </a:pPr>
            <a:r>
              <a:rPr lang="zh-CN" altLang="en-US" b="1" i="0">
                <a:solidFill>
                  <a:srgbClr val="333399"/>
                </a:solidFill>
              </a:rPr>
              <a:t>  </a:t>
            </a:r>
            <a:r>
              <a:rPr lang="zh-CN" altLang="en-US" b="1" i="0"/>
              <a:t>目的</a:t>
            </a:r>
            <a:r>
              <a:rPr lang="zh-CN" altLang="en-US" b="1" i="0">
                <a:solidFill>
                  <a:srgbClr val="333399"/>
                </a:solidFill>
              </a:rPr>
              <a:t>：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使所有嵌入的</a:t>
            </a:r>
            <a:r>
              <a:rPr lang="zh-CN" altLang="en-US" b="1" i="0">
                <a:latin typeface="楷体_GB2312" pitchFamily="49" charset="-122"/>
              </a:rPr>
              <a:t>除复写规则外的</a:t>
            </a:r>
            <a:r>
              <a:rPr lang="zh-CN" altLang="en-US" b="1" i="0"/>
              <a:t>语义规则</a:t>
            </a:r>
            <a:r>
              <a:rPr lang="zh-CN" altLang="en-US" b="1" i="0">
                <a:latin typeface="楷体_GB2312" pitchFamily="49" charset="-122"/>
              </a:rPr>
              <a:t>都出</a:t>
            </a:r>
          </a:p>
          <a:p>
            <a:pPr lvl="2" algn="l">
              <a:buClr>
                <a:srgbClr val="990099"/>
              </a:buClr>
              <a:buFontTx/>
              <a:buNone/>
            </a:pPr>
            <a:r>
              <a:rPr lang="zh-CN" altLang="en-US" b="1" i="0">
                <a:latin typeface="楷体_GB2312" pitchFamily="49" charset="-122"/>
              </a:rPr>
              <a:t>  现在产生式的末端</a:t>
            </a:r>
            <a:r>
              <a:rPr lang="en-US" altLang="zh-CN" b="1" i="0">
                <a:solidFill>
                  <a:srgbClr val="333399"/>
                </a:solidFill>
                <a:latin typeface="楷体_GB2312" pitchFamily="49" charset="-122"/>
              </a:rPr>
              <a:t>,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以便自下而上计算综合属性</a:t>
            </a:r>
          </a:p>
        </p:txBody>
      </p:sp>
      <p:sp>
        <p:nvSpPr>
          <p:cNvPr id="5529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48858374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从</a:t>
            </a:r>
            <a:r>
              <a:rPr lang="zh-CN" altLang="en-US" b="1" i="0">
                <a:solidFill>
                  <a:srgbClr val="333399"/>
                </a:solidFill>
              </a:rPr>
              <a:t>翻译模式中去掉嵌在产生式中间的语义规则集</a:t>
            </a:r>
            <a:r>
              <a:rPr lang="zh-CN" altLang="en-US" b="1" i="0"/>
              <a:t>举例</a:t>
            </a: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5632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1143000" y="2590800"/>
            <a:ext cx="3429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  R</a:t>
            </a:r>
            <a:endParaRPr kumimoji="0" lang="en-US" altLang="zh-CN" sz="2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R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+ T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print(‘+’)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R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R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 T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print(‘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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’)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R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 eaLnBrk="0" hangingPunct="0"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R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u="sng">
                <a:solidFill>
                  <a:srgbClr val="333399"/>
                </a:solidFill>
                <a:sym typeface="Symbol" pitchFamily="18" charset="2"/>
              </a:rPr>
              <a:t>num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print(</a:t>
            </a:r>
            <a:r>
              <a:rPr lang="en-US" altLang="zh-CN" sz="2000" u="sng">
                <a:solidFill>
                  <a:srgbClr val="333399"/>
                </a:solidFill>
                <a:sym typeface="Symbol" pitchFamily="18" charset="2"/>
              </a:rPr>
              <a:t>num</a:t>
            </a:r>
            <a:r>
              <a:rPr lang="en-US" altLang="zh-CN" sz="2000" b="1">
                <a:solidFill>
                  <a:srgbClr val="333399"/>
                </a:solidFill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val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)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 }</a:t>
            </a:r>
            <a:endParaRPr lang="en-US" altLang="zh-CN" sz="2000">
              <a:solidFill>
                <a:srgbClr val="333399"/>
              </a:solidFill>
              <a:sym typeface="Symbol" pitchFamily="18" charset="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83113" y="3284538"/>
            <a:ext cx="3951287" cy="3132137"/>
            <a:chOff x="2887" y="2069"/>
            <a:chExt cx="2489" cy="1973"/>
          </a:xfrm>
        </p:grpSpPr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3120" y="2640"/>
              <a:ext cx="2256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 T  R</a:t>
              </a:r>
              <a:endParaRPr kumimoji="0"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R </a:t>
              </a:r>
              <a:r>
                <a:rPr lang="en-US" altLang="zh-CN" sz="2000" i="0">
                  <a:solidFill>
                    <a:srgbClr val="333399"/>
                  </a:solidFill>
                  <a:ea typeface="华文行楷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ea typeface="华文行楷" pitchFamily="2" charset="-122"/>
                  <a:cs typeface="Times New Roman" pitchFamily="18" charset="0"/>
                  <a:sym typeface="Symbol" pitchFamily="18" charset="2"/>
                </a:rPr>
                <a:t> + T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M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R</a:t>
              </a:r>
              <a:r>
                <a:rPr lang="en-US" altLang="zh-CN" sz="2000" i="0" baseline="-25000">
                  <a:solidFill>
                    <a:srgbClr val="333399"/>
                  </a:solidFill>
                  <a:sym typeface="Symbol" pitchFamily="18" charset="2"/>
                </a:rPr>
                <a:t>1</a:t>
              </a:r>
              <a:endPara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endParaRPr>
            </a:p>
            <a:p>
              <a:pPr algn="l" eaLnBrk="0" hangingPunct="0"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R </a:t>
              </a:r>
              <a:r>
                <a:rPr lang="en-US" altLang="zh-CN" sz="20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  T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N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R</a:t>
              </a:r>
              <a:r>
                <a:rPr lang="en-US" altLang="zh-CN" sz="2000" i="0" baseline="-25000">
                  <a:solidFill>
                    <a:srgbClr val="333399"/>
                  </a:solidFill>
                  <a:sym typeface="Symbol" pitchFamily="18" charset="2"/>
                </a:rPr>
                <a:t>1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</a:t>
              </a:r>
            </a:p>
            <a:p>
              <a:pPr algn="l" eaLnBrk="0" hangingPunct="0"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R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</a:t>
              </a: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T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 </a:t>
              </a:r>
              <a:r>
                <a:rPr lang="en-US" altLang="zh-CN" sz="2000" u="sng">
                  <a:solidFill>
                    <a:srgbClr val="333399"/>
                  </a:solidFill>
                  <a:sym typeface="Symbol" pitchFamily="18" charset="2"/>
                </a:rPr>
                <a:t>num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 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print(</a:t>
              </a:r>
              <a:r>
                <a:rPr lang="en-US" altLang="zh-CN" sz="2000" u="sng">
                  <a:solidFill>
                    <a:srgbClr val="333399"/>
                  </a:solidFill>
                  <a:sym typeface="Symbol" pitchFamily="18" charset="2"/>
                </a:rPr>
                <a:t>num</a:t>
              </a:r>
              <a:r>
                <a:rPr lang="en-US" altLang="zh-CN" sz="2000" b="1">
                  <a:solidFill>
                    <a:srgbClr val="333399"/>
                  </a:solidFill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</a:rPr>
                <a:t>val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)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 }</a:t>
              </a: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M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 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print(‘+’)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 } </a:t>
              </a:r>
              <a:endParaRPr lang="en-US" altLang="zh-CN" sz="2000">
                <a:solidFill>
                  <a:srgbClr val="333399"/>
                </a:solidFill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N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 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print(‘</a:t>
              </a:r>
              <a:r>
                <a:rPr lang="en-US" altLang="zh-CN" sz="200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’)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 } </a:t>
              </a:r>
            </a:p>
          </p:txBody>
        </p:sp>
        <p:sp>
          <p:nvSpPr>
            <p:cNvPr id="56331" name="AutoShape 11"/>
            <p:cNvSpPr>
              <a:spLocks noChangeArrowheads="1"/>
            </p:cNvSpPr>
            <p:nvPr/>
          </p:nvSpPr>
          <p:spPr bwMode="auto">
            <a:xfrm>
              <a:off x="2887" y="2069"/>
              <a:ext cx="953" cy="545"/>
            </a:xfrm>
            <a:custGeom>
              <a:avLst/>
              <a:gdLst>
                <a:gd name="T0" fmla="*/ 476 w 21600"/>
                <a:gd name="T1" fmla="*/ 0 h 21600"/>
                <a:gd name="T2" fmla="*/ 119 w 21600"/>
                <a:gd name="T3" fmla="*/ 273 h 21600"/>
                <a:gd name="T4" fmla="*/ 476 w 21600"/>
                <a:gd name="T5" fmla="*/ 136 h 21600"/>
                <a:gd name="T6" fmla="*/ 1072 w 21600"/>
                <a:gd name="T7" fmla="*/ 273 h 21600"/>
                <a:gd name="T8" fmla="*/ 834 w 21600"/>
                <a:gd name="T9" fmla="*/ 409 h 21600"/>
                <a:gd name="T10" fmla="*/ 596 w 21600"/>
                <a:gd name="T11" fmla="*/ 27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71 h 21600"/>
                <a:gd name="T20" fmla="*/ 18427 w 21600"/>
                <a:gd name="T21" fmla="*/ 1842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12700" algn="ctr">
              <a:solidFill>
                <a:srgbClr val="000080"/>
              </a:solidFill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329" name="Rectangle 14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80849099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chemeClr val="bg1">
                    <a:lumMod val="65000"/>
                  </a:schemeClr>
                </a:solidFill>
                <a:latin typeface="楷体_GB2312" pitchFamily="49" charset="-122"/>
              </a:rPr>
              <a:t>基于翻译模式的</a:t>
            </a:r>
            <a:r>
              <a:rPr lang="zh-CN" altLang="en-US" sz="2800" b="1" i="0" dirty="0" smtClean="0">
                <a:solidFill>
                  <a:schemeClr val="bg1">
                    <a:lumMod val="65000"/>
                  </a:schemeClr>
                </a:solidFill>
              </a:rPr>
              <a:t>自下而上</a:t>
            </a:r>
            <a:r>
              <a:rPr lang="zh-CN" altLang="en-US" sz="2800" b="1" i="0" dirty="0" smtClean="0">
                <a:solidFill>
                  <a:schemeClr val="bg1">
                    <a:lumMod val="65000"/>
                  </a:schemeClr>
                </a:solidFill>
                <a:latin typeface="楷体_GB2312" pitchFamily="49" charset="-122"/>
              </a:rPr>
              <a:t>语义计算</a:t>
            </a:r>
            <a:r>
              <a:rPr lang="zh-CN" altLang="en-US" sz="2800" b="1" i="0" dirty="0" smtClean="0">
                <a:solidFill>
                  <a:schemeClr val="bg1">
                    <a:lumMod val="65000"/>
                  </a:schemeClr>
                </a:solidFill>
                <a:latin typeface="楷体_GB2312" pitchFamily="49" charset="-122"/>
              </a:rPr>
              <a:t>（不讲</a:t>
            </a:r>
            <a:r>
              <a:rPr lang="zh-CN" altLang="en-US" sz="2800" b="1" i="0" dirty="0" smtClean="0">
                <a:solidFill>
                  <a:schemeClr val="bg1">
                    <a:lumMod val="65000"/>
                  </a:schemeClr>
                </a:solidFill>
                <a:latin typeface="楷体_GB2312" pitchFamily="49" charset="-122"/>
              </a:rPr>
              <a:t>）</a:t>
            </a:r>
            <a:endParaRPr lang="zh-CN" altLang="en-US" sz="2800" b="1" i="0" dirty="0">
              <a:solidFill>
                <a:schemeClr val="bg1">
                  <a:lumMod val="65000"/>
                </a:schemeClr>
              </a:solidFill>
              <a:latin typeface="楷体_GB2312" pitchFamily="49" charset="-122"/>
            </a:endParaRPr>
          </a:p>
          <a:p>
            <a:pPr algn="l">
              <a:buClrTx/>
            </a:pPr>
            <a:endParaRPr lang="zh-CN" altLang="en-US" sz="1000" b="1" i="0" dirty="0">
              <a:solidFill>
                <a:schemeClr val="bg1">
                  <a:lumMod val="65000"/>
                </a:schemeClr>
              </a:solidFill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分析栈中继承属性的访问</a:t>
            </a:r>
            <a:endParaRPr lang="zh-CN" altLang="en-US" b="1" i="0" dirty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  自下而上语义计算程序根据产生式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XY</a:t>
            </a:r>
            <a:r>
              <a:rPr lang="en-US" altLang="zh-CN" b="1" i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的归约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   过程中，假设</a:t>
            </a:r>
            <a:r>
              <a:rPr lang="en-US" altLang="zh-CN" b="1" i="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的综合属性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X.s</a:t>
            </a:r>
            <a:r>
              <a:rPr lang="en-US" altLang="zh-CN" b="1" i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已经出现在语义栈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   上</a:t>
            </a:r>
            <a:r>
              <a:rPr lang="en-US" altLang="zh-CN" b="1" i="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因为在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Y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以下子树的任何归约之前，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X.s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的值一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   直存在，因此它可以被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Y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继承</a:t>
            </a:r>
            <a:r>
              <a:rPr lang="en-US" altLang="zh-CN" b="1" i="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如果用复写规则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Y.i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:=X.s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来定义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altLang="zh-CN" b="1" i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的继承属性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Y.i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，则在需要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Y.i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时，</a:t>
            </a:r>
          </a:p>
          <a:p>
            <a:pPr lvl="2" algn="l">
              <a:buClrTx/>
              <a:buFontTx/>
              <a:buNone/>
            </a:pPr>
            <a:r>
              <a:rPr lang="zh-CN" altLang="en-US" b="1" i="0" dirty="0">
                <a:solidFill>
                  <a:schemeClr val="bg1">
                    <a:lumMod val="65000"/>
                  </a:schemeClr>
                </a:solidFill>
              </a:rPr>
              <a:t>   可以使用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X.s</a:t>
            </a:r>
            <a:endParaRPr lang="en-US" altLang="zh-CN" b="1" i="0" dirty="0">
              <a:solidFill>
                <a:schemeClr val="bg1">
                  <a:lumMod val="65000"/>
                </a:schemeClr>
              </a:solidFill>
              <a:latin typeface="楷体_GB2312" pitchFamily="49" charset="-122"/>
            </a:endParaRPr>
          </a:p>
        </p:txBody>
      </p:sp>
      <p:sp>
        <p:nvSpPr>
          <p:cNvPr id="5734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15594278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1524000" y="2239963"/>
            <a:ext cx="7086600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 dirty="0">
                <a:sym typeface="Symbol" pitchFamily="18" charset="2"/>
              </a:rPr>
              <a:t>翻译模式</a:t>
            </a:r>
            <a:endParaRPr kumimoji="0" lang="zh-CN" altLang="en-US" i="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endParaRPr kumimoji="0" lang="zh-CN" altLang="en-US" sz="8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20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sz="20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dirty="0" err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in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 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2000" b="1" dirty="0" err="1">
                <a:solidFill>
                  <a:srgbClr val="333399"/>
                </a:solidFill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</a:rPr>
              <a:t>type</a:t>
            </a:r>
            <a:r>
              <a:rPr lang="en-US" altLang="zh-CN" sz="200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L</a:t>
            </a:r>
            <a:endParaRPr kumimoji="0" lang="en-US" altLang="zh-CN" sz="20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T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int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 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type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 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integer</a:t>
            </a:r>
            <a:r>
              <a:rPr lang="en-US" altLang="zh-CN" sz="200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 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 </a:t>
            </a:r>
            <a:r>
              <a:rPr lang="en-US" altLang="zh-CN" sz="2000" u="sng" dirty="0">
                <a:solidFill>
                  <a:srgbClr val="333399"/>
                </a:solidFill>
                <a:sym typeface="Symbol" pitchFamily="18" charset="2"/>
              </a:rPr>
              <a:t>real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T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type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 :=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real</a:t>
            </a:r>
            <a:r>
              <a:rPr lang="en-US" altLang="zh-CN" sz="2000" dirty="0">
                <a:solidFill>
                  <a:srgbClr val="333399"/>
                </a:solidFill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 u="sng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 :=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L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L</a:t>
            </a:r>
            <a:r>
              <a:rPr lang="en-US" altLang="zh-CN" sz="20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,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v 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addtype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v.entry,L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)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 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addtype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v.entry,L</a:t>
            </a:r>
            <a:r>
              <a:rPr lang="en-US" altLang="zh-CN" sz="20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in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)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58371" name="Text Box 6"/>
          <p:cNvSpPr txBox="1">
            <a:spLocks noChangeArrowheads="1"/>
          </p:cNvSpPr>
          <p:nvPr/>
        </p:nvSpPr>
        <p:spPr bwMode="auto">
          <a:xfrm>
            <a:off x="685800" y="10509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</a:t>
            </a:r>
            <a:r>
              <a:rPr lang="zh-CN" altLang="en-US" b="1" i="0">
                <a:latin typeface="Times New Roman" pitchFamily="18" charset="0"/>
              </a:rPr>
              <a:t>举例</a:t>
            </a:r>
            <a:endParaRPr lang="zh-CN" altLang="en-US" sz="1000" b="1" i="0">
              <a:latin typeface="Times New Roman" pitchFamily="18" charset="0"/>
            </a:endParaRPr>
          </a:p>
        </p:txBody>
      </p:sp>
      <p:sp>
        <p:nvSpPr>
          <p:cNvPr id="592908" name="Text Box 12"/>
          <p:cNvSpPr txBox="1">
            <a:spLocks noChangeArrowheads="1"/>
          </p:cNvSpPr>
          <p:nvPr/>
        </p:nvSpPr>
        <p:spPr bwMode="auto">
          <a:xfrm>
            <a:off x="1524000" y="4632325"/>
            <a:ext cx="7086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20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T L</a:t>
            </a:r>
            <a:endParaRPr kumimoji="0" lang="en-US" altLang="zh-CN" sz="2000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u="sng" dirty="0" err="1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sz="2000" dirty="0" err="1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val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top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] := 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integer</a:t>
            </a: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u="sng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real</a:t>
            </a:r>
            <a:r>
              <a:rPr lang="en-US" altLang="zh-CN" sz="20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                 </a:t>
            </a:r>
            <a:r>
              <a:rPr lang="en-US" altLang="zh-CN" sz="20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:= 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real</a:t>
            </a:r>
            <a:endParaRPr lang="en-US" altLang="zh-CN" sz="2000" u="sng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L </a:t>
            </a:r>
            <a:r>
              <a:rPr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,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 v                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addtype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lang="en-US" altLang="zh-CN" sz="20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2000" i="0" dirty="0" smtClean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</a:t>
            </a:r>
            <a:r>
              <a:rPr lang="en-US" altLang="zh-CN" sz="2000" dirty="0" smtClean="0">
                <a:solidFill>
                  <a:srgbClr val="333399"/>
                </a:solidFill>
                <a:sym typeface="Symbol" pitchFamily="18" charset="2"/>
              </a:rPr>
              <a:t> .entry</a:t>
            </a:r>
            <a:r>
              <a:rPr lang="en-US" altLang="zh-CN" sz="2000" i="0" dirty="0" smtClean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, </a:t>
            </a:r>
            <a:r>
              <a:rPr lang="en-US" altLang="zh-CN" sz="20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top-3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  <a:p>
            <a:pPr algn="l">
              <a:buClrTx/>
            </a:pP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L </a:t>
            </a:r>
            <a:r>
              <a:rPr lang="en-US" altLang="zh-CN" sz="20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v                      </a:t>
            </a:r>
            <a:r>
              <a:rPr lang="en-US" altLang="zh-CN" sz="2000" dirty="0" err="1">
                <a:solidFill>
                  <a:srgbClr val="333399"/>
                </a:solidFill>
                <a:sym typeface="Symbol" pitchFamily="18" charset="2"/>
              </a:rPr>
              <a:t>addtype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lang="en-US" altLang="zh-CN" sz="20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2000" i="0" dirty="0" smtClean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</a:t>
            </a:r>
            <a:r>
              <a:rPr lang="en-US" altLang="zh-CN" sz="2000" dirty="0" smtClean="0">
                <a:solidFill>
                  <a:srgbClr val="333399"/>
                </a:solidFill>
                <a:sym typeface="Symbol" pitchFamily="18" charset="2"/>
              </a:rPr>
              <a:t> .entry</a:t>
            </a:r>
            <a:r>
              <a:rPr lang="en-US" altLang="zh-CN" sz="2000" i="0" dirty="0" smtClean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, </a:t>
            </a:r>
            <a:r>
              <a:rPr lang="en-US" altLang="zh-CN" sz="20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20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20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  <a:p>
            <a:pPr algn="l">
              <a:buClrTx/>
            </a:pPr>
            <a:endParaRPr lang="en-US" altLang="zh-CN" sz="1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600200" y="41910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b="1" i="0">
                <a:sym typeface="Symbol" pitchFamily="18" charset="2"/>
              </a:rPr>
              <a:t>产生式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837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Rectangle 14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59721337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8" grpId="0" autoUpdateAnimBg="0"/>
      <p:bldP spid="592908" grpId="0" autoUpdateAnimBg="0"/>
      <p:bldP spid="592909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223250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/>
              <a:t>继承属性的模拟求值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/>
              <a:t> </a:t>
            </a:r>
            <a:r>
              <a:rPr lang="zh-CN" altLang="en-US" b="1" i="0">
                <a:solidFill>
                  <a:srgbClr val="333399"/>
                </a:solidFill>
              </a:rPr>
              <a:t> 从上面的讨论可知，分析栈中继承属性的访问是通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过栈中已有文法符号的综合属性值间接进行的，因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此设计翻译模式时需要做到的一点就是要保证继承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</a:rPr>
              <a:t>   属性总可以通过某个文法符号的综合属性体现出来</a:t>
            </a:r>
          </a:p>
          <a:p>
            <a:pPr lvl="2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必要时，通过</a:t>
            </a:r>
            <a:r>
              <a:rPr lang="zh-CN" altLang="en-US" b="1" i="0"/>
              <a:t>增加新的文法符号以及相应的复写规</a:t>
            </a:r>
          </a:p>
          <a:p>
            <a:pPr lvl="2" algn="l">
              <a:buClrTx/>
              <a:buFontTx/>
              <a:buNone/>
            </a:pPr>
            <a:r>
              <a:rPr lang="zh-CN" altLang="en-US" b="1" i="0"/>
              <a:t>   则</a:t>
            </a:r>
            <a:r>
              <a:rPr lang="zh-CN" altLang="en-US" b="1" i="0">
                <a:solidFill>
                  <a:srgbClr val="333399"/>
                </a:solidFill>
              </a:rPr>
              <a:t>常常可以达到上述目的</a:t>
            </a:r>
            <a:endParaRPr lang="zh-CN" altLang="en-US" b="1">
              <a:solidFill>
                <a:srgbClr val="333399"/>
              </a:solidFill>
            </a:endParaRPr>
          </a:p>
        </p:txBody>
      </p:sp>
      <p:sp>
        <p:nvSpPr>
          <p:cNvPr id="5939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75342546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8392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继承属性的模拟求值</a:t>
            </a:r>
            <a:r>
              <a:rPr lang="zh-CN" altLang="en-US" b="1" i="0"/>
              <a:t>举例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/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 考虑如下翻译模式：</a:t>
            </a:r>
          </a:p>
          <a:p>
            <a:pPr lvl="2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lvl="2" algn="just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                </a:t>
            </a:r>
            <a:r>
              <a:rPr lang="en-US" altLang="zh-CN" sz="2000" i="0"/>
              <a:t>S </a:t>
            </a:r>
            <a:r>
              <a:rPr lang="en-US" altLang="zh-CN" sz="2000" i="0">
                <a:sym typeface="Symbol" pitchFamily="18" charset="2"/>
              </a:rPr>
              <a:t></a:t>
            </a:r>
            <a:r>
              <a:rPr lang="en-US" altLang="zh-CN" sz="2000" i="0"/>
              <a:t> </a:t>
            </a:r>
            <a:r>
              <a:rPr lang="en-US" altLang="zh-CN" sz="2000"/>
              <a:t>a </a:t>
            </a:r>
            <a:r>
              <a:rPr lang="en-US" altLang="zh-CN" sz="2000" i="0"/>
              <a:t>A {C.i := A.s} C </a:t>
            </a:r>
            <a:r>
              <a:rPr lang="en-US" altLang="zh-CN" b="1" i="0">
                <a:sym typeface="Symbol" pitchFamily="18" charset="2"/>
              </a:rPr>
              <a:t></a:t>
            </a:r>
            <a:r>
              <a:rPr lang="en-US" altLang="zh-CN" sz="2000" i="0"/>
              <a:t> </a:t>
            </a:r>
            <a:r>
              <a:rPr lang="en-US" altLang="zh-CN" sz="2000"/>
              <a:t>b </a:t>
            </a:r>
            <a:r>
              <a:rPr lang="en-US" altLang="zh-CN" sz="2000" i="0"/>
              <a:t>A B {C.i := A.s} C  </a:t>
            </a:r>
            <a:endParaRPr lang="en-US" altLang="zh-CN" sz="2000" i="0">
              <a:ea typeface="宋体" pitchFamily="2" charset="-122"/>
              <a:cs typeface="Times New Roman" pitchFamily="18" charset="0"/>
            </a:endParaRPr>
          </a:p>
          <a:p>
            <a:pPr lvl="2" algn="just">
              <a:buClrTx/>
              <a:buFontTx/>
              <a:buNone/>
            </a:pPr>
            <a:r>
              <a:rPr lang="en-US" altLang="zh-CN" sz="2000" i="0"/>
              <a:t>                C </a:t>
            </a:r>
            <a:r>
              <a:rPr lang="en-US" altLang="zh-CN" sz="2000" i="0">
                <a:sym typeface="Symbol" pitchFamily="18" charset="2"/>
              </a:rPr>
              <a:t></a:t>
            </a:r>
            <a:r>
              <a:rPr lang="en-US" altLang="zh-CN" sz="2000" i="0"/>
              <a:t> </a:t>
            </a:r>
            <a:r>
              <a:rPr lang="en-US" altLang="zh-CN" sz="2000"/>
              <a:t>c </a:t>
            </a:r>
            <a:r>
              <a:rPr lang="en-US" altLang="zh-CN" sz="2000" i="0"/>
              <a:t>{C.s := g(C.i)}</a:t>
            </a:r>
            <a:endParaRPr lang="en-US" altLang="zh-CN" sz="2000" i="0">
              <a:ea typeface="宋体" pitchFamily="2" charset="-122"/>
            </a:endParaRPr>
          </a:p>
          <a:p>
            <a:pPr lvl="2" algn="l">
              <a:buClrTx/>
              <a:buFontTx/>
              <a:buNone/>
            </a:pPr>
            <a:endParaRPr lang="en-US" altLang="zh-CN" sz="1000" i="0"/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若直接应用上述复写规则的计算方法，则在使用 </a:t>
            </a:r>
            <a:r>
              <a:rPr lang="en-US" altLang="zh-CN" sz="2000" i="0">
                <a:solidFill>
                  <a:srgbClr val="333399"/>
                </a:solidFill>
              </a:rPr>
              <a:t>C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</a:rPr>
              <a:t>c</a:t>
            </a:r>
            <a:r>
              <a:rPr lang="en-US" altLang="zh-CN" sz="2000" b="1">
                <a:solidFill>
                  <a:srgbClr val="333399"/>
                </a:solidFill>
              </a:rPr>
              <a:t> </a:t>
            </a:r>
            <a:r>
              <a:rPr lang="zh-CN" altLang="en-US" sz="2000" b="1" i="0">
                <a:solidFill>
                  <a:srgbClr val="333399"/>
                </a:solidFill>
              </a:rPr>
              <a:t>进行归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约时，</a:t>
            </a:r>
            <a:r>
              <a:rPr lang="en-US" altLang="zh-CN" sz="2000" i="0">
                <a:solidFill>
                  <a:srgbClr val="333399"/>
                </a:solidFill>
              </a:rPr>
              <a:t>C.i</a:t>
            </a:r>
            <a:r>
              <a:rPr lang="en-US" altLang="zh-CN" sz="2000" b="1" i="0">
                <a:solidFill>
                  <a:srgbClr val="333399"/>
                </a:solidFill>
              </a:rPr>
              <a:t> </a:t>
            </a:r>
            <a:r>
              <a:rPr lang="zh-CN" altLang="en-US" sz="2000" b="1" i="0">
                <a:solidFill>
                  <a:srgbClr val="333399"/>
                </a:solidFill>
              </a:rPr>
              <a:t>的值或存在于次栈顶（</a:t>
            </a:r>
            <a:r>
              <a:rPr lang="en-US" altLang="zh-CN" sz="2000">
                <a:solidFill>
                  <a:srgbClr val="333399"/>
                </a:solidFill>
              </a:rPr>
              <a:t>top-1</a:t>
            </a:r>
            <a:r>
              <a:rPr lang="zh-CN" altLang="en-US" sz="2000" b="1" i="0">
                <a:solidFill>
                  <a:srgbClr val="333399"/>
                </a:solidFill>
              </a:rPr>
              <a:t>），或存在于次次栈顶（</a:t>
            </a:r>
            <a:r>
              <a:rPr lang="en-US" altLang="zh-CN" sz="2000">
                <a:solidFill>
                  <a:srgbClr val="333399"/>
                </a:solidFill>
              </a:rPr>
              <a:t>top-2</a:t>
            </a:r>
            <a:r>
              <a:rPr lang="zh-CN" altLang="en-US" sz="2000" b="1" i="0">
                <a:solidFill>
                  <a:srgbClr val="333399"/>
                </a:solidFill>
              </a:rPr>
              <a:t>），不能确定用哪一个</a:t>
            </a:r>
            <a:r>
              <a:rPr lang="en-US" altLang="zh-CN" sz="2000" b="1" i="0">
                <a:solidFill>
                  <a:srgbClr val="333399"/>
                </a:solidFill>
              </a:rPr>
              <a:t>. </a:t>
            </a:r>
            <a:r>
              <a:rPr lang="zh-CN" altLang="en-US" sz="2000" b="1" i="0">
                <a:solidFill>
                  <a:srgbClr val="333399"/>
                </a:solidFill>
              </a:rPr>
              <a:t>一种可行的做法是引入新的非终</a:t>
            </a: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结符 </a:t>
            </a:r>
            <a:r>
              <a:rPr lang="en-US" altLang="zh-CN" sz="2000">
                <a:solidFill>
                  <a:srgbClr val="333399"/>
                </a:solidFill>
              </a:rPr>
              <a:t>M</a:t>
            </a:r>
            <a:r>
              <a:rPr lang="zh-CN" altLang="en-US" sz="2000" b="1" i="0">
                <a:solidFill>
                  <a:srgbClr val="333399"/>
                </a:solidFill>
              </a:rPr>
              <a:t>，将以上翻译模式改造为：</a:t>
            </a:r>
          </a:p>
          <a:p>
            <a:pPr lvl="2" algn="l">
              <a:buClrTx/>
              <a:buFontTx/>
              <a:buNone/>
            </a:pPr>
            <a:r>
              <a:rPr lang="zh-CN" altLang="en-US" sz="1000" b="1" i="0">
                <a:solidFill>
                  <a:srgbClr val="333399"/>
                </a:solidFill>
              </a:rPr>
              <a:t> </a:t>
            </a:r>
          </a:p>
          <a:p>
            <a:pPr lvl="2" algn="just">
              <a:buClrTx/>
              <a:buFontTx/>
              <a:buNone/>
            </a:pPr>
            <a:r>
              <a:rPr lang="zh-CN" altLang="en-US" sz="2000" i="0">
                <a:solidFill>
                  <a:srgbClr val="333399"/>
                </a:solidFill>
              </a:rPr>
              <a:t>               </a:t>
            </a:r>
            <a:r>
              <a:rPr lang="en-US" altLang="zh-CN" sz="2000" i="0"/>
              <a:t>S </a:t>
            </a:r>
            <a:r>
              <a:rPr lang="en-US" altLang="zh-CN" sz="2000" i="0">
                <a:sym typeface="Symbol" pitchFamily="18" charset="2"/>
              </a:rPr>
              <a:t></a:t>
            </a:r>
            <a:r>
              <a:rPr lang="en-US" altLang="zh-CN" sz="2000" i="0"/>
              <a:t> </a:t>
            </a:r>
            <a:r>
              <a:rPr lang="en-US" altLang="zh-CN" sz="2000"/>
              <a:t>a </a:t>
            </a:r>
            <a:r>
              <a:rPr lang="en-US" altLang="zh-CN" sz="2000" i="0"/>
              <a:t>A {C.i := A.s} C </a:t>
            </a:r>
            <a:r>
              <a:rPr lang="en-US" altLang="zh-CN" b="1" i="0">
                <a:sym typeface="Symbol" pitchFamily="18" charset="2"/>
              </a:rPr>
              <a:t> </a:t>
            </a:r>
            <a:r>
              <a:rPr lang="en-US" altLang="zh-CN" sz="2000"/>
              <a:t>b </a:t>
            </a:r>
            <a:r>
              <a:rPr lang="en-US" altLang="zh-CN" sz="2000" i="0"/>
              <a:t>A B {M.i := A.s} M {C.i := M.s} C  </a:t>
            </a:r>
            <a:endParaRPr lang="en-US" altLang="zh-CN" sz="2000" i="0">
              <a:ea typeface="宋体" pitchFamily="2" charset="-122"/>
            </a:endParaRPr>
          </a:p>
          <a:p>
            <a:pPr lvl="2" algn="just">
              <a:buClrTx/>
              <a:buFontTx/>
              <a:buNone/>
            </a:pPr>
            <a:r>
              <a:rPr lang="en-US" altLang="zh-CN" sz="2000" i="0"/>
              <a:t>               C </a:t>
            </a:r>
            <a:r>
              <a:rPr lang="en-US" altLang="zh-CN" sz="2000" i="0">
                <a:sym typeface="Symbol" pitchFamily="18" charset="2"/>
              </a:rPr>
              <a:t></a:t>
            </a:r>
            <a:r>
              <a:rPr lang="en-US" altLang="zh-CN" sz="2000" i="0"/>
              <a:t> </a:t>
            </a:r>
            <a:r>
              <a:rPr lang="en-US" altLang="zh-CN" sz="2000"/>
              <a:t>c  </a:t>
            </a:r>
            <a:r>
              <a:rPr lang="en-US" altLang="zh-CN" sz="2000" i="0"/>
              <a:t>{C.s := g(C.i)}</a:t>
            </a:r>
            <a:endParaRPr lang="en-US" altLang="zh-CN" sz="2000" i="0">
              <a:ea typeface="宋体" pitchFamily="2" charset="-122"/>
            </a:endParaRPr>
          </a:p>
          <a:p>
            <a:pPr lvl="2" algn="just">
              <a:buClrTx/>
              <a:buFontTx/>
              <a:buNone/>
            </a:pPr>
            <a:r>
              <a:rPr lang="en-US" altLang="zh-CN" sz="2000" i="0"/>
              <a:t>               M </a:t>
            </a:r>
            <a:r>
              <a:rPr lang="en-US" altLang="zh-CN" sz="2000" i="0">
                <a:sym typeface="Symbol" pitchFamily="18" charset="2"/>
              </a:rPr>
              <a:t></a:t>
            </a:r>
            <a:r>
              <a:rPr lang="en-US" altLang="zh-CN" sz="2000" i="0"/>
              <a:t> </a:t>
            </a:r>
            <a:r>
              <a:rPr lang="en-US" altLang="zh-CN" sz="2000" b="1" i="0"/>
              <a:t>ε</a:t>
            </a:r>
            <a:r>
              <a:rPr lang="en-US" altLang="zh-CN" sz="2000"/>
              <a:t> </a:t>
            </a:r>
            <a:r>
              <a:rPr lang="en-US" altLang="zh-CN" sz="2000" i="0"/>
              <a:t> {M.s := M.i }</a:t>
            </a:r>
          </a:p>
          <a:p>
            <a:pPr lvl="2" algn="just">
              <a:buClrTx/>
              <a:buFontTx/>
              <a:buNone/>
            </a:pPr>
            <a:endParaRPr lang="en-US" altLang="zh-CN" sz="1000" i="0"/>
          </a:p>
          <a:p>
            <a:pPr lvl="2" algn="just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这样，在使用</a:t>
            </a:r>
            <a:r>
              <a:rPr lang="en-US" altLang="zh-CN" sz="2000" b="1" i="0">
                <a:solidFill>
                  <a:srgbClr val="333399"/>
                </a:solidFill>
              </a:rPr>
              <a:t>C 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 b="1" i="0">
                <a:solidFill>
                  <a:srgbClr val="333399"/>
                </a:solidFill>
              </a:rPr>
              <a:t> </a:t>
            </a:r>
            <a:r>
              <a:rPr lang="en-US" altLang="zh-CN" sz="2000" b="1">
                <a:solidFill>
                  <a:srgbClr val="333399"/>
                </a:solidFill>
              </a:rPr>
              <a:t>c </a:t>
            </a:r>
            <a:r>
              <a:rPr lang="zh-CN" altLang="en-US" sz="2000" b="1" i="0">
                <a:solidFill>
                  <a:srgbClr val="333399"/>
                </a:solidFill>
              </a:rPr>
              <a:t>进行归约时， </a:t>
            </a:r>
            <a:r>
              <a:rPr lang="en-US" altLang="zh-CN" sz="2000" i="0">
                <a:solidFill>
                  <a:srgbClr val="333399"/>
                </a:solidFill>
              </a:rPr>
              <a:t>C.i</a:t>
            </a:r>
            <a:r>
              <a:rPr lang="en-US" altLang="zh-CN" sz="2000" b="1" i="0">
                <a:solidFill>
                  <a:srgbClr val="333399"/>
                </a:solidFill>
              </a:rPr>
              <a:t> </a:t>
            </a:r>
            <a:r>
              <a:rPr lang="zh-CN" altLang="en-US" sz="2000" b="1" i="0">
                <a:solidFill>
                  <a:srgbClr val="333399"/>
                </a:solidFill>
              </a:rPr>
              <a:t>的值就一定可以通过访问次栈顶（</a:t>
            </a:r>
            <a:r>
              <a:rPr lang="en-US" altLang="zh-CN" sz="2000">
                <a:solidFill>
                  <a:srgbClr val="333399"/>
                </a:solidFill>
              </a:rPr>
              <a:t>top-1</a:t>
            </a:r>
            <a:r>
              <a:rPr lang="zh-CN" altLang="en-US" sz="2000" b="1" i="0">
                <a:solidFill>
                  <a:srgbClr val="333399"/>
                </a:solidFill>
              </a:rPr>
              <a:t>）得到 </a:t>
            </a:r>
          </a:p>
        </p:txBody>
      </p:sp>
      <p:sp>
        <p:nvSpPr>
          <p:cNvPr id="6041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111251236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继承属性的模拟求值</a:t>
            </a:r>
            <a:r>
              <a:rPr lang="zh-CN" altLang="en-US" b="1" i="0"/>
              <a:t>举例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/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 考虑如下翻译模式：</a:t>
            </a:r>
          </a:p>
          <a:p>
            <a:pPr lvl="2" algn="l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lvl="2" algn="just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                </a:t>
            </a:r>
            <a:r>
              <a:rPr lang="en-US" altLang="zh-CN" sz="2000" i="0"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000" i="0">
                <a:sym typeface="Symbol" pitchFamily="18" charset="2"/>
              </a:rPr>
              <a:t></a:t>
            </a:r>
            <a:r>
              <a:rPr lang="en-US" altLang="zh-CN" sz="2000" i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sz="2000" i="0">
                <a:ea typeface="宋体" pitchFamily="2" charset="-122"/>
                <a:cs typeface="Times New Roman" pitchFamily="18" charset="0"/>
              </a:rPr>
              <a:t>A {C.i := f(A.s)} C</a:t>
            </a:r>
            <a:r>
              <a:rPr lang="en-US" altLang="zh-CN" sz="2000" i="0">
                <a:solidFill>
                  <a:srgbClr val="333399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2" algn="just">
              <a:buClrTx/>
              <a:buFontTx/>
              <a:buNone/>
            </a:pPr>
            <a:endParaRPr lang="en-US" altLang="zh-CN" sz="1000" i="0">
              <a:solidFill>
                <a:srgbClr val="333399"/>
              </a:solidFill>
            </a:endParaRPr>
          </a:p>
          <a:p>
            <a:pPr lvl="2" algn="l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这里，继承属性 </a:t>
            </a:r>
            <a:r>
              <a:rPr lang="en-US" altLang="zh-CN" sz="2000" i="0">
                <a:solidFill>
                  <a:srgbClr val="333399"/>
                </a:solidFill>
                <a:ea typeface="宋体" pitchFamily="2" charset="-122"/>
              </a:rPr>
              <a:t>C.i </a:t>
            </a:r>
            <a:r>
              <a:rPr lang="zh-CN" altLang="en-US" sz="2000" b="1" i="0">
                <a:solidFill>
                  <a:srgbClr val="333399"/>
                </a:solidFill>
              </a:rPr>
              <a:t>不是通过复写规则来求值，而是通过普通函数 </a:t>
            </a:r>
            <a:r>
              <a:rPr lang="en-US" altLang="zh-CN" sz="2000" i="0">
                <a:solidFill>
                  <a:srgbClr val="333399"/>
                </a:solidFill>
                <a:ea typeface="宋体" pitchFamily="2" charset="-122"/>
              </a:rPr>
              <a:t>f(A.s)</a:t>
            </a:r>
            <a:r>
              <a:rPr lang="en-US" altLang="zh-CN" sz="2000" b="1" i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zh-CN" altLang="en-US" sz="2000" b="1" i="0">
                <a:solidFill>
                  <a:srgbClr val="333399"/>
                </a:solidFill>
              </a:rPr>
              <a:t>调用来计算</a:t>
            </a:r>
            <a:r>
              <a:rPr lang="en-US" altLang="zh-CN" sz="2000" b="1" i="0">
                <a:solidFill>
                  <a:srgbClr val="333399"/>
                </a:solidFill>
              </a:rPr>
              <a:t>. </a:t>
            </a:r>
            <a:r>
              <a:rPr lang="zh-CN" altLang="en-US" sz="2000" b="1" i="0">
                <a:solidFill>
                  <a:srgbClr val="333399"/>
                </a:solidFill>
              </a:rPr>
              <a:t>在计算 </a:t>
            </a:r>
            <a:r>
              <a:rPr lang="en-US" altLang="zh-CN" sz="2000" i="0">
                <a:solidFill>
                  <a:srgbClr val="333399"/>
                </a:solidFill>
                <a:ea typeface="宋体" pitchFamily="2" charset="-122"/>
              </a:rPr>
              <a:t>C.i </a:t>
            </a:r>
            <a:r>
              <a:rPr lang="zh-CN" altLang="en-US" sz="2000" b="1" i="0">
                <a:solidFill>
                  <a:srgbClr val="333399"/>
                </a:solidFill>
              </a:rPr>
              <a:t>时，</a:t>
            </a:r>
            <a:r>
              <a:rPr lang="en-US" altLang="zh-CN" sz="2000" i="0">
                <a:solidFill>
                  <a:srgbClr val="333399"/>
                </a:solidFill>
                <a:ea typeface="宋体" pitchFamily="2" charset="-122"/>
              </a:rPr>
              <a:t>A.s </a:t>
            </a:r>
            <a:r>
              <a:rPr lang="zh-CN" altLang="en-US" sz="2000" b="1" i="0">
                <a:solidFill>
                  <a:srgbClr val="333399"/>
                </a:solidFill>
              </a:rPr>
              <a:t>在语义栈上，但 </a:t>
            </a:r>
            <a:r>
              <a:rPr lang="en-US" altLang="zh-CN" sz="2000" i="0">
                <a:solidFill>
                  <a:srgbClr val="333399"/>
                </a:solidFill>
                <a:ea typeface="宋体" pitchFamily="2" charset="-122"/>
              </a:rPr>
              <a:t>f(A.s)</a:t>
            </a:r>
            <a:r>
              <a:rPr lang="zh-CN" altLang="en-US" sz="2000" b="1" i="0">
                <a:solidFill>
                  <a:srgbClr val="333399"/>
                </a:solidFill>
              </a:rPr>
              <a:t>并未存在于语义栈</a:t>
            </a:r>
            <a:r>
              <a:rPr lang="en-US" altLang="zh-CN" sz="2000" b="1" i="0">
                <a:solidFill>
                  <a:srgbClr val="333399"/>
                </a:solidFill>
              </a:rPr>
              <a:t>. </a:t>
            </a:r>
            <a:r>
              <a:rPr lang="zh-CN" altLang="en-US" sz="2000" b="1" i="0">
                <a:solidFill>
                  <a:srgbClr val="333399"/>
                </a:solidFill>
              </a:rPr>
              <a:t>同样，一种做法是引入新的非终结符</a:t>
            </a:r>
            <a:r>
              <a:rPr lang="en-US" altLang="zh-CN" sz="2000">
                <a:solidFill>
                  <a:srgbClr val="333399"/>
                </a:solidFill>
                <a:ea typeface="宋体" pitchFamily="2" charset="-122"/>
              </a:rPr>
              <a:t>M</a:t>
            </a:r>
            <a:r>
              <a:rPr lang="zh-CN" altLang="en-US" sz="2000" b="1" i="0">
                <a:solidFill>
                  <a:srgbClr val="333399"/>
                </a:solidFill>
              </a:rPr>
              <a:t>，将以上翻译模式改造为：</a:t>
            </a:r>
          </a:p>
          <a:p>
            <a:pPr lvl="2" algn="l">
              <a:buClrTx/>
              <a:buFontTx/>
              <a:buNone/>
            </a:pPr>
            <a:r>
              <a:rPr lang="zh-CN" altLang="en-US" sz="1000" b="1" i="0">
                <a:solidFill>
                  <a:srgbClr val="333399"/>
                </a:solidFill>
              </a:rPr>
              <a:t> </a:t>
            </a:r>
          </a:p>
          <a:p>
            <a:pPr lvl="2" algn="just">
              <a:buClrTx/>
              <a:buFontTx/>
              <a:buNone/>
            </a:pPr>
            <a:r>
              <a:rPr lang="zh-CN" altLang="en-US" sz="2000" i="0">
                <a:solidFill>
                  <a:srgbClr val="333399"/>
                </a:solidFill>
              </a:rPr>
              <a:t>               </a:t>
            </a:r>
            <a:r>
              <a:rPr lang="en-US" altLang="zh-CN" sz="2000" i="0"/>
              <a:t>S </a:t>
            </a:r>
            <a:r>
              <a:rPr lang="en-US" altLang="zh-CN" sz="2000" i="0">
                <a:sym typeface="Symbol" pitchFamily="18" charset="2"/>
              </a:rPr>
              <a:t></a:t>
            </a:r>
            <a:r>
              <a:rPr lang="en-US" altLang="zh-CN" sz="2000" i="0"/>
              <a:t> </a:t>
            </a:r>
            <a:r>
              <a:rPr lang="en-US" altLang="zh-CN" sz="2000"/>
              <a:t>a </a:t>
            </a:r>
            <a:r>
              <a:rPr lang="en-US" altLang="zh-CN" sz="2000" i="0"/>
              <a:t>A {M.i := A.s} M {C.i := M.s} C   </a:t>
            </a:r>
            <a:endParaRPr lang="en-US" altLang="zh-CN" sz="2000" i="0">
              <a:ea typeface="宋体" pitchFamily="2" charset="-122"/>
            </a:endParaRPr>
          </a:p>
          <a:p>
            <a:pPr lvl="2" algn="just">
              <a:buClrTx/>
              <a:buFontTx/>
              <a:buNone/>
            </a:pPr>
            <a:r>
              <a:rPr lang="en-US" altLang="zh-CN" sz="2000" i="0">
                <a:ea typeface="宋体" pitchFamily="2" charset="-122"/>
              </a:rPr>
              <a:t>               M </a:t>
            </a:r>
            <a:r>
              <a:rPr lang="en-US" altLang="zh-CN" sz="2000" i="0">
                <a:sym typeface="Symbol" pitchFamily="18" charset="2"/>
              </a:rPr>
              <a:t></a:t>
            </a:r>
            <a:r>
              <a:rPr lang="en-US" altLang="zh-CN" sz="2000" b="1" i="0"/>
              <a:t>ε</a:t>
            </a:r>
            <a:r>
              <a:rPr lang="en-US" altLang="zh-CN" sz="2000" i="0">
                <a:ea typeface="宋体" pitchFamily="2" charset="-122"/>
              </a:rPr>
              <a:t> {M.s := f(M.i)} </a:t>
            </a:r>
            <a:endParaRPr lang="en-US" altLang="zh-CN" sz="2000" i="0"/>
          </a:p>
          <a:p>
            <a:pPr lvl="2" algn="just">
              <a:buClrTx/>
              <a:buFontTx/>
              <a:buNone/>
            </a:pPr>
            <a:endParaRPr lang="en-US" altLang="zh-CN" sz="1000" i="0"/>
          </a:p>
          <a:p>
            <a:pPr lvl="2" algn="just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</a:rPr>
              <a:t>这样，</a:t>
            </a:r>
            <a:r>
              <a:rPr lang="zh-CN" altLang="en-US" sz="2000" b="1" i="0">
                <a:solidFill>
                  <a:srgbClr val="333399"/>
                </a:solidFill>
                <a:latin typeface="Times New Roman" pitchFamily="18" charset="0"/>
              </a:rPr>
              <a:t>就解决了上述问题。想一想，为什么？</a:t>
            </a:r>
          </a:p>
          <a:p>
            <a:pPr lvl="2" algn="just">
              <a:buClrTx/>
              <a:buFontTx/>
              <a:buNone/>
            </a:pPr>
            <a:endParaRPr lang="zh-CN" altLang="en-US" sz="1000" b="1" i="0">
              <a:solidFill>
                <a:srgbClr val="333399"/>
              </a:solidFill>
              <a:latin typeface="Times New Roman" pitchFamily="18" charset="0"/>
            </a:endParaRPr>
          </a:p>
          <a:p>
            <a:pPr lvl="2" algn="just">
              <a:buClrTx/>
              <a:buFontTx/>
              <a:buNone/>
            </a:pPr>
            <a:r>
              <a:rPr lang="zh-CN" altLang="en-US" sz="2000" b="1" i="0">
                <a:solidFill>
                  <a:srgbClr val="333399"/>
                </a:solidFill>
                <a:latin typeface="Times New Roman" pitchFamily="18" charset="0"/>
              </a:rPr>
              <a:t>注：从</a:t>
            </a:r>
            <a:r>
              <a:rPr lang="zh-CN" altLang="en-US" sz="2000" b="1" i="0">
                <a:solidFill>
                  <a:srgbClr val="333399"/>
                </a:solidFill>
              </a:rPr>
              <a:t>翻译模式中去掉嵌在产生式中间的语义规则集时，若语义规则集中有关联的属性，则</a:t>
            </a:r>
            <a:r>
              <a:rPr lang="zh-CN" altLang="en-US" sz="2000" b="1" i="0">
                <a:solidFill>
                  <a:srgbClr val="333399"/>
                </a:solidFill>
                <a:latin typeface="楷体_GB2312" pitchFamily="49" charset="-122"/>
              </a:rPr>
              <a:t>可参照此例的解决方案</a:t>
            </a:r>
          </a:p>
        </p:txBody>
      </p:sp>
      <p:sp>
        <p:nvSpPr>
          <p:cNvPr id="6144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12396028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5344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继承属性的模拟求值（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6246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Text Box 8"/>
          <p:cNvSpPr txBox="1">
            <a:spLocks noChangeArrowheads="1"/>
          </p:cNvSpPr>
          <p:nvPr/>
        </p:nvSpPr>
        <p:spPr bwMode="auto">
          <a:xfrm>
            <a:off x="1447800" y="2209800"/>
            <a:ext cx="708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=1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2000">
                <a:solidFill>
                  <a:srgbClr val="333399"/>
                </a:solidFill>
              </a:rPr>
              <a:t>rint(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)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0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 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</a:t>
            </a:r>
            <a:r>
              <a:rPr lang="en-US" altLang="zh-CN" sz="2000" i="0">
                <a:solidFill>
                  <a:srgbClr val="333399"/>
                </a:solidFill>
              </a:rPr>
              <a:t>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+1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 i="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</a:t>
            </a:r>
            <a:endParaRPr lang="en-US" altLang="zh-CN" sz="1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0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 i="0">
                <a:solidFill>
                  <a:srgbClr val="333399"/>
                </a:solidFill>
              </a:rPr>
              <a:t>:= 2^</a:t>
            </a:r>
            <a:r>
              <a:rPr lang="en-US" altLang="zh-CN" sz="2000">
                <a:solidFill>
                  <a:srgbClr val="333399"/>
                </a:solidFill>
              </a:rPr>
              <a:t>(</a:t>
            </a:r>
            <a:r>
              <a:rPr lang="en-US" altLang="zh-CN" sz="2000" i="0">
                <a:solidFill>
                  <a:srgbClr val="333399"/>
                </a:solidFill>
              </a:rPr>
              <a:t>-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f)</a:t>
            </a:r>
            <a:r>
              <a:rPr lang="en-US" altLang="zh-CN" sz="2000" i="0">
                <a:solidFill>
                  <a:srgbClr val="333399"/>
                </a:solidFill>
              </a:rPr>
              <a:t> </a:t>
            </a:r>
            <a:r>
              <a:rPr lang="en-US" altLang="zh-CN" sz="20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47800" y="3429000"/>
            <a:ext cx="7620000" cy="3032125"/>
            <a:chOff x="912" y="2160"/>
            <a:chExt cx="4800" cy="1910"/>
          </a:xfrm>
        </p:grpSpPr>
        <p:sp>
          <p:nvSpPr>
            <p:cNvPr id="62474" name="Text Box 9"/>
            <p:cNvSpPr txBox="1">
              <a:spLocks noChangeArrowheads="1"/>
            </p:cNvSpPr>
            <p:nvPr/>
          </p:nvSpPr>
          <p:spPr bwMode="auto">
            <a:xfrm>
              <a:off x="912" y="2592"/>
              <a:ext cx="4800" cy="1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N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M </a:t>
              </a:r>
              <a:r>
                <a:rPr lang="en-US" altLang="zh-CN" sz="2000" i="0">
                  <a:solidFill>
                    <a:srgbClr val="333399"/>
                  </a:solidFill>
                  <a:cs typeface="Times New Roman" pitchFamily="18" charset="0"/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</a:rPr>
                <a:t>f</a:t>
              </a:r>
              <a:r>
                <a:rPr lang="en-US" altLang="zh-CN" sz="2000" i="0">
                  <a:solidFill>
                    <a:srgbClr val="333399"/>
                  </a:solidFill>
                </a:rPr>
                <a:t> : =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M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</a:rPr>
                <a:t>s</a:t>
              </a:r>
              <a:r>
                <a:rPr lang="en-US" altLang="zh-CN" sz="2000" i="0">
                  <a:solidFill>
                    <a:srgbClr val="333399"/>
                  </a:solidFill>
                </a:rPr>
                <a:t>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 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  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p</a:t>
              </a:r>
              <a:r>
                <a:rPr lang="en-US" altLang="zh-CN" sz="2000">
                  <a:solidFill>
                    <a:srgbClr val="333399"/>
                  </a:solidFill>
                </a:rPr>
                <a:t>rint(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v</a:t>
              </a:r>
              <a:r>
                <a:rPr lang="en-US" altLang="zh-CN" sz="2000">
                  <a:solidFill>
                    <a:srgbClr val="333399"/>
                  </a:solidFill>
                </a:rPr>
                <a:t>)</a:t>
              </a:r>
              <a:r>
                <a:rPr lang="en-US" altLang="zh-CN">
                  <a:solidFill>
                    <a:srgbClr val="333399"/>
                  </a:solidFill>
                </a:rPr>
                <a:t>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  <a:endParaRPr lang="en-US" altLang="zh-CN" sz="1000" i="0" baseline="-25000">
                <a:solidFill>
                  <a:srgbClr val="333399"/>
                </a:solidFill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 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B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</a:rPr>
                <a:t>f</a:t>
              </a:r>
              <a:r>
                <a:rPr lang="en-US" altLang="zh-CN" sz="2000" i="0">
                  <a:solidFill>
                    <a:srgbClr val="333399"/>
                  </a:solidFill>
                </a:rPr>
                <a:t> : =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f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B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P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i </a:t>
              </a:r>
              <a:r>
                <a:rPr lang="en-US" altLang="zh-CN" sz="2000" i="0">
                  <a:solidFill>
                    <a:srgbClr val="333399"/>
                  </a:solidFill>
                </a:rPr>
                <a:t>:=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f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P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</a:t>
              </a:r>
              <a:r>
                <a:rPr lang="en-US" altLang="zh-CN" sz="2000" i="0" baseline="-25000">
                  <a:solidFill>
                    <a:srgbClr val="333399"/>
                  </a:solidFill>
                  <a:sym typeface="Symbol" pitchFamily="18" charset="2"/>
                </a:rPr>
                <a:t>1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f </a:t>
              </a:r>
              <a:r>
                <a:rPr lang="en-US" altLang="zh-CN" sz="2000" i="0">
                  <a:solidFill>
                    <a:srgbClr val="333399"/>
                  </a:solidFill>
                </a:rPr>
                <a:t>:=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P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S</a:t>
              </a:r>
              <a:r>
                <a:rPr lang="en-US" altLang="zh-CN" sz="2000" i="0" baseline="-25000">
                  <a:solidFill>
                    <a:srgbClr val="333399"/>
                  </a:solidFill>
                  <a:sym typeface="Symbol" pitchFamily="18" charset="2"/>
                </a:rPr>
                <a:t>1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v </a:t>
              </a:r>
              <a:r>
                <a:rPr lang="en-US" altLang="zh-CN" sz="2000" i="0">
                  <a:solidFill>
                    <a:srgbClr val="333399"/>
                  </a:solidFill>
                </a:rPr>
                <a:t>:=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</a:t>
              </a:r>
              <a:r>
                <a:rPr lang="en-US" altLang="zh-CN" sz="2000" i="0" baseline="-25000">
                  <a:solidFill>
                    <a:srgbClr val="333399"/>
                  </a:solidFill>
                  <a:sym typeface="Symbol" pitchFamily="18" charset="2"/>
                </a:rPr>
                <a:t>1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v</a:t>
              </a:r>
              <a:r>
                <a:rPr lang="en-US" altLang="zh-CN" sz="2000" i="0">
                  <a:solidFill>
                    <a:srgbClr val="333399"/>
                  </a:solidFill>
                </a:rPr>
                <a:t>+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B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v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endParaRPr lang="en-US" altLang="zh-CN" sz="1000">
                <a:solidFill>
                  <a:srgbClr val="333399"/>
                </a:solidFill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  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v </a:t>
              </a:r>
              <a:r>
                <a:rPr lang="en-US" altLang="zh-CN" sz="2000" i="0">
                  <a:solidFill>
                    <a:srgbClr val="333399"/>
                  </a:solidFill>
                </a:rPr>
                <a:t>:=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0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  <a:endParaRPr kumimoji="0" lang="en-US" altLang="zh-CN" sz="1000" b="1">
                <a:solidFill>
                  <a:srgbClr val="333399"/>
                </a:solidFill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B </a:t>
              </a:r>
              <a:r>
                <a:rPr lang="en-US" altLang="zh-CN" sz="20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00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0 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B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v </a:t>
              </a:r>
              <a:r>
                <a:rPr lang="en-US" altLang="zh-CN" sz="2000" i="0">
                  <a:solidFill>
                    <a:srgbClr val="333399"/>
                  </a:solidFill>
                </a:rPr>
                <a:t>:= 0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  <a:endParaRPr lang="en-US" altLang="zh-CN" sz="1000" u="sng">
                <a:solidFill>
                  <a:srgbClr val="333399"/>
                </a:solidFill>
                <a:ea typeface="华文行楷" pitchFamily="2" charset="-122"/>
                <a:sym typeface="Symbol" pitchFamily="18" charset="2"/>
              </a:endParaRP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B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1 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B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v </a:t>
              </a:r>
              <a:r>
                <a:rPr lang="en-US" altLang="zh-CN" sz="2000" i="0">
                  <a:solidFill>
                    <a:srgbClr val="333399"/>
                  </a:solidFill>
                </a:rPr>
                <a:t>:= 2^</a:t>
              </a:r>
              <a:r>
                <a:rPr lang="en-US" altLang="zh-CN" sz="2000">
                  <a:solidFill>
                    <a:srgbClr val="333399"/>
                  </a:solidFill>
                </a:rPr>
                <a:t>(</a:t>
              </a:r>
              <a:r>
                <a:rPr lang="en-US" altLang="zh-CN" sz="2000" i="0">
                  <a:solidFill>
                    <a:srgbClr val="333399"/>
                  </a:solidFill>
                </a:rPr>
                <a:t>-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B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</a:rPr>
                <a:t>f)</a:t>
              </a:r>
              <a:r>
                <a:rPr lang="en-US" altLang="zh-CN" sz="2000" i="0">
                  <a:solidFill>
                    <a:srgbClr val="333399"/>
                  </a:solidFill>
                </a:rPr>
                <a:t>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M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 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M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</a:rPr>
                <a:t>s</a:t>
              </a:r>
              <a:r>
                <a:rPr lang="en-US" altLang="zh-CN" sz="2000" i="0">
                  <a:solidFill>
                    <a:srgbClr val="333399"/>
                  </a:solidFill>
                </a:rPr>
                <a:t> : =1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</a:p>
            <a:p>
              <a:pPr algn="l">
                <a:buClrTx/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P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 </a:t>
              </a:r>
              <a:r>
                <a:rPr lang="en-US" altLang="zh-CN" sz="2000" b="1" i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{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P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s </a:t>
              </a:r>
              <a:r>
                <a:rPr lang="en-US" altLang="zh-CN" sz="2000" i="0">
                  <a:solidFill>
                    <a:srgbClr val="333399"/>
                  </a:solidFill>
                </a:rPr>
                <a:t>:= 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P</a:t>
              </a:r>
              <a:r>
                <a:rPr lang="en-US" altLang="zh-CN" sz="2000" b="1">
                  <a:solidFill>
                    <a:srgbClr val="333399"/>
                  </a:solidFill>
                  <a:sym typeface="Symbol" pitchFamily="18" charset="2"/>
                </a:rPr>
                <a:t>.</a:t>
              </a: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i +1 </a:t>
              </a:r>
              <a:r>
                <a:rPr lang="en-US" altLang="zh-CN" sz="2000" i="0">
                  <a:solidFill>
                    <a:srgbClr val="333399"/>
                  </a:solidFill>
                  <a:sym typeface="Symbol" pitchFamily="18" charset="2"/>
                </a:rPr>
                <a:t>}</a:t>
              </a:r>
            </a:p>
          </p:txBody>
        </p:sp>
        <p:sp>
          <p:nvSpPr>
            <p:cNvPr id="62475" name="AutoShape 10"/>
            <p:cNvSpPr>
              <a:spLocks noChangeArrowheads="1"/>
            </p:cNvSpPr>
            <p:nvPr/>
          </p:nvSpPr>
          <p:spPr bwMode="auto">
            <a:xfrm>
              <a:off x="2887" y="2160"/>
              <a:ext cx="953" cy="545"/>
            </a:xfrm>
            <a:custGeom>
              <a:avLst/>
              <a:gdLst>
                <a:gd name="T0" fmla="*/ 476 w 21600"/>
                <a:gd name="T1" fmla="*/ 0 h 21600"/>
                <a:gd name="T2" fmla="*/ 119 w 21600"/>
                <a:gd name="T3" fmla="*/ 273 h 21600"/>
                <a:gd name="T4" fmla="*/ 476 w 21600"/>
                <a:gd name="T5" fmla="*/ 136 h 21600"/>
                <a:gd name="T6" fmla="*/ 1072 w 21600"/>
                <a:gd name="T7" fmla="*/ 273 h 21600"/>
                <a:gd name="T8" fmla="*/ 834 w 21600"/>
                <a:gd name="T9" fmla="*/ 409 h 21600"/>
                <a:gd name="T10" fmla="*/ 596 w 21600"/>
                <a:gd name="T11" fmla="*/ 27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71 h 21600"/>
                <a:gd name="T20" fmla="*/ 18427 w 21600"/>
                <a:gd name="T21" fmla="*/ 1842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12700" algn="ctr">
              <a:solidFill>
                <a:srgbClr val="000080"/>
              </a:solidFill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473" name="Rectangle 14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138098092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3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584718" name="Text Box 14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584719" name="Text Box 15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 dirty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3493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5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Text Box 20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63506" name="Line 21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7" name="Line 22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8" name="Line 23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9" name="Line 24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4729" name="Text Box 25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84731" name="Rectangle 27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584732" name="Rectangle 28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584735" name="Rectangle 31"/>
          <p:cNvSpPr>
            <a:spLocks noChangeArrowheads="1"/>
          </p:cNvSpPr>
          <p:nvPr/>
        </p:nvSpPr>
        <p:spPr bwMode="auto">
          <a:xfrm>
            <a:off x="70929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584737" name="Rectangle 33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584739" name="Rectangle 35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3505" name="Rectangle 37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62822679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8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8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8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8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8" grpId="0" autoUpdateAnimBg="0"/>
      <p:bldP spid="584719" grpId="0" autoUpdateAnimBg="0"/>
      <p:bldP spid="584729" grpId="0"/>
      <p:bldP spid="584731" grpId="0"/>
      <p:bldP spid="584732" grpId="0"/>
      <p:bldP spid="584735" grpId="0"/>
      <p:bldP spid="584737" grpId="0"/>
      <p:bldP spid="58473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64515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 dirty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1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64521" name="Group 13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64532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3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4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5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522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23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64524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4525" name="Rectangle 21"/>
          <p:cNvSpPr>
            <a:spLocks noChangeArrowheads="1"/>
          </p:cNvSpPr>
          <p:nvPr/>
        </p:nvSpPr>
        <p:spPr bwMode="auto">
          <a:xfrm>
            <a:off x="70929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 dirty="0">
                <a:sym typeface="Symbol" pitchFamily="18" charset="2"/>
              </a:rPr>
              <a:t></a:t>
            </a:r>
            <a:endParaRPr kumimoji="0" lang="en-US" altLang="en-US" sz="2000" b="1" i="0" dirty="0">
              <a:sym typeface="Symbol" pitchFamily="18" charset="2"/>
            </a:endParaRPr>
          </a:p>
        </p:txBody>
      </p:sp>
      <p:sp>
        <p:nvSpPr>
          <p:cNvPr id="64526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64527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12376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dirty="0">
                <a:sym typeface="Symbol" pitchFamily="18" charset="2"/>
              </a:rPr>
              <a:t>M</a:t>
            </a:r>
          </a:p>
        </p:txBody>
      </p:sp>
      <p:sp>
        <p:nvSpPr>
          <p:cNvPr id="612377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64530" name="Rectangle 26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12379" name="Text Box 27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44099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6" grpId="0"/>
      <p:bldP spid="6123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ChangeArrowheads="1"/>
          </p:cNvSpPr>
          <p:nvPr/>
        </p:nvSpPr>
        <p:spPr bwMode="auto">
          <a:xfrm>
            <a:off x="971550" y="2276475"/>
            <a:ext cx="7921625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/>
              <a:t>  </a:t>
            </a:r>
            <a:r>
              <a:rPr lang="zh-CN" altLang="en-US" sz="2800" b="1" i="0"/>
              <a:t>属性文法</a:t>
            </a:r>
            <a:r>
              <a:rPr lang="zh-CN" altLang="en-US" sz="2800" b="1" i="0">
                <a:solidFill>
                  <a:srgbClr val="333399"/>
                </a:solidFill>
              </a:rPr>
              <a:t>（</a:t>
            </a:r>
            <a:r>
              <a:rPr lang="en-US" altLang="zh-CN" sz="2800">
                <a:solidFill>
                  <a:srgbClr val="333399"/>
                </a:solidFill>
              </a:rPr>
              <a:t>Attribute Grammar</a:t>
            </a:r>
            <a:r>
              <a:rPr lang="zh-CN" altLang="en-US" sz="2800" b="1" i="0">
                <a:solidFill>
                  <a:srgbClr val="333399"/>
                </a:solidFill>
              </a:rPr>
              <a:t>）在上下文无关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800" b="1" i="0">
                <a:solidFill>
                  <a:srgbClr val="333399"/>
                </a:solidFill>
              </a:rPr>
              <a:t>    文法的基础上进行如下扩展：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>
              <a:solidFill>
                <a:srgbClr val="333399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800"/>
              <a:t> </a:t>
            </a:r>
            <a:r>
              <a:rPr lang="zh-CN" altLang="en-US" sz="2800" b="1" i="0">
                <a:solidFill>
                  <a:srgbClr val="333399"/>
                </a:solidFill>
              </a:rPr>
              <a:t>为每个文法符号关联多个</a:t>
            </a:r>
            <a:r>
              <a:rPr lang="zh-CN" altLang="en-US" sz="2800" b="1" i="0"/>
              <a:t>属性</a:t>
            </a:r>
            <a:r>
              <a:rPr lang="zh-CN" altLang="en-US" sz="2800" b="1" i="0">
                <a:solidFill>
                  <a:srgbClr val="333399"/>
                </a:solidFill>
              </a:rPr>
              <a:t>（</a:t>
            </a:r>
            <a:r>
              <a:rPr lang="en-US" altLang="zh-CN" sz="2800">
                <a:solidFill>
                  <a:srgbClr val="333399"/>
                </a:solidFill>
              </a:rPr>
              <a:t>Attribute</a:t>
            </a:r>
            <a:r>
              <a:rPr lang="zh-CN" altLang="en-US" sz="2800" b="1" i="0">
                <a:solidFill>
                  <a:srgbClr val="333399"/>
                </a:solidFill>
              </a:rPr>
              <a:t>）</a:t>
            </a:r>
          </a:p>
          <a:p>
            <a:pPr lvl="1" algn="l">
              <a:buFontTx/>
              <a:buNone/>
            </a:pPr>
            <a:endParaRPr lang="zh-CN" altLang="en-US" sz="1000" b="1" i="0"/>
          </a:p>
          <a:p>
            <a:pPr lvl="1" algn="l">
              <a:buFontTx/>
              <a:buChar char="•"/>
            </a:pPr>
            <a:r>
              <a:rPr lang="zh-CN" altLang="en-US" sz="2800" b="1" i="0">
                <a:solidFill>
                  <a:srgbClr val="333399"/>
                </a:solidFill>
              </a:rPr>
              <a:t> 为文法的每个产生式关联一个</a:t>
            </a:r>
            <a:r>
              <a:rPr lang="zh-CN" altLang="en-US" sz="2800" b="1" i="0"/>
              <a:t>语义规则集合</a:t>
            </a:r>
          </a:p>
          <a:p>
            <a:pPr lvl="1" algn="l">
              <a:buFontTx/>
              <a:buNone/>
            </a:pPr>
            <a:r>
              <a:rPr lang="zh-CN" altLang="en-US" sz="2800" b="1" i="0">
                <a:solidFill>
                  <a:srgbClr val="333399"/>
                </a:solidFill>
              </a:rPr>
              <a:t>  或称为</a:t>
            </a:r>
            <a:r>
              <a:rPr lang="zh-CN" altLang="en-US" sz="2800" b="1" i="0"/>
              <a:t>语义动作</a:t>
            </a:r>
            <a:r>
              <a:rPr lang="zh-CN" altLang="en-US" sz="2800" b="1" i="0">
                <a:solidFill>
                  <a:srgbClr val="333399"/>
                </a:solidFill>
              </a:rPr>
              <a:t>。</a:t>
            </a:r>
          </a:p>
          <a:p>
            <a:pPr lvl="1" algn="l">
              <a:buFontTx/>
              <a:buNone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FontTx/>
              <a:buNone/>
            </a:pPr>
            <a:r>
              <a:rPr lang="en-US" altLang="zh-CN" b="1" i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从应用角度</a:t>
            </a:r>
            <a:r>
              <a:rPr lang="en-US" altLang="zh-CN" b="1" i="0">
                <a:solidFill>
                  <a:srgbClr val="333399"/>
                </a:solidFill>
                <a:latin typeface="楷体_GB2312" pitchFamily="49" charset="-122"/>
              </a:rPr>
              <a:t>,</a:t>
            </a:r>
            <a:r>
              <a:rPr lang="zh-CN" altLang="en-US" b="1" i="0">
                <a:solidFill>
                  <a:srgbClr val="333399"/>
                </a:solidFill>
                <a:latin typeface="楷体_GB2312" pitchFamily="49" charset="-122"/>
              </a:rPr>
              <a:t>本课程不讨论含</a:t>
            </a:r>
            <a:r>
              <a:rPr lang="zh-CN" altLang="en-US" b="1" i="0">
                <a:solidFill>
                  <a:srgbClr val="333399"/>
                </a:solidFill>
              </a:rPr>
              <a:t>限定条件的属性文法</a:t>
            </a:r>
            <a:r>
              <a:rPr lang="en-US" altLang="zh-CN" b="1" i="0">
                <a:solidFill>
                  <a:srgbClr val="333399"/>
                </a:solidFill>
                <a:latin typeface="楷体_GB2312" pitchFamily="49" charset="-122"/>
              </a:rPr>
              <a:t>)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84213" y="14097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3200" b="1" i="0">
                <a:latin typeface="楷体_GB2312" pitchFamily="49" charset="-122"/>
              </a:rPr>
              <a:t>概念</a:t>
            </a:r>
          </a:p>
        </p:txBody>
      </p:sp>
      <p:sp>
        <p:nvSpPr>
          <p:cNvPr id="12292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Rectangle 29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</p:spTree>
    <p:extLst>
      <p:ext uri="{BB962C8B-B14F-4D97-AF65-F5344CB8AC3E}">
        <p14:creationId xmlns:p14="http://schemas.microsoft.com/office/powerpoint/2010/main" val="13943743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</a:rPr>
              <a:t> </a:t>
            </a:r>
            <a:r>
              <a:rPr lang="zh-CN" altLang="en-US" sz="2800" b="1" i="0" dirty="0">
                <a:latin typeface="楷体_GB2312" pitchFamily="49" charset="-122"/>
              </a:rPr>
              <a:t>基于翻译模式的</a:t>
            </a:r>
            <a:r>
              <a:rPr lang="zh-CN" altLang="en-US" sz="2800" b="1" i="0" dirty="0"/>
              <a:t>自下而上</a:t>
            </a:r>
            <a:r>
              <a:rPr lang="zh-CN" altLang="en-US" sz="2800" b="1" i="0" dirty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 dirty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 dirty="0"/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 dirty="0"/>
              <a:t>较复杂的例子</a:t>
            </a:r>
            <a:r>
              <a:rPr lang="zh-CN" altLang="en-US" b="1" i="0" dirty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65539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 dirty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554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 dirty="0"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i="0" dirty="0">
                <a:solidFill>
                  <a:srgbClr val="333399"/>
                </a:solidFill>
              </a:rPr>
              <a:t> : =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 dirty="0"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i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</a:rPr>
              <a:t>+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0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</a:rPr>
              <a:t>:= 2^</a:t>
            </a:r>
            <a:r>
              <a:rPr lang="en-US" altLang="zh-CN" sz="1800" dirty="0">
                <a:solidFill>
                  <a:srgbClr val="333399"/>
                </a:solidFill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</a:rPr>
              <a:t>f</a:t>
            </a:r>
            <a:r>
              <a:rPr lang="en-US" altLang="zh-CN" sz="1800" dirty="0">
                <a:solidFill>
                  <a:srgbClr val="333399"/>
                </a:solidFill>
              </a:rPr>
              <a:t>)</a:t>
            </a:r>
            <a:r>
              <a:rPr lang="en-US" altLang="zh-CN" sz="1800" i="0" dirty="0">
                <a:solidFill>
                  <a:srgbClr val="333399"/>
                </a:solidFill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</a:rPr>
              <a:t> : =1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</a:rPr>
              <a:t>:= 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 dirty="0" err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 err="1">
                <a:solidFill>
                  <a:srgbClr val="333399"/>
                </a:solidFill>
                <a:sym typeface="Symbol" pitchFamily="18" charset="2"/>
              </a:rPr>
              <a:t>i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+1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65545" name="Group 13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65558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9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0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546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5547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65548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5549" name="Rectangle 21"/>
          <p:cNvSpPr>
            <a:spLocks noChangeArrowheads="1"/>
          </p:cNvSpPr>
          <p:nvPr/>
        </p:nvSpPr>
        <p:spPr bwMode="auto">
          <a:xfrm>
            <a:off x="7092950" y="53736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65550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65551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5552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65553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613402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613403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5556" name="Rectangle 2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13405" name="Text Box 29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377003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02" grpId="0"/>
      <p:bldP spid="61340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66563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656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7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66569" name="Group 13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66582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583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584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585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70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6571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66572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6573" name="Rectangle 21"/>
          <p:cNvSpPr>
            <a:spLocks noChangeArrowheads="1"/>
          </p:cNvSpPr>
          <p:nvPr/>
        </p:nvSpPr>
        <p:spPr bwMode="auto">
          <a:xfrm>
            <a:off x="70929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66574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66575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6576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66577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66578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66579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6580" name="Rectangle 2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14429" name="Text Box 29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40207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67587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 dirty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758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67593" name="Group 13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67608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1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7594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7595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67596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7597" name="Rectangle 21"/>
          <p:cNvSpPr>
            <a:spLocks noChangeArrowheads="1"/>
          </p:cNvSpPr>
          <p:nvPr/>
        </p:nvSpPr>
        <p:spPr bwMode="auto">
          <a:xfrm>
            <a:off x="70929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67598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67599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7600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67601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67602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67603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615452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615453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67606" name="Rectangle 30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15455" name="Text Box 31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697773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52" grpId="0"/>
      <p:bldP spid="61545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68611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 dirty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861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68617" name="Group 13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68634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5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6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7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18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8619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68620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8621" name="Rectangle 21"/>
          <p:cNvSpPr>
            <a:spLocks noChangeArrowheads="1"/>
          </p:cNvSpPr>
          <p:nvPr/>
        </p:nvSpPr>
        <p:spPr bwMode="auto">
          <a:xfrm>
            <a:off x="7092950" y="46164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68622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68623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8624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68625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68626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68627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68628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68629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616478" name="Rectangle 30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616479" name="Rectangle 31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8632" name="Rectangle 32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16481" name="Text Box 33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195205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78" grpId="0"/>
      <p:bldP spid="61647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69635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 dirty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963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69641" name="Group 13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69658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9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0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1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9643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69644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9645" name="Rectangle 21"/>
          <p:cNvSpPr>
            <a:spLocks noChangeArrowheads="1"/>
          </p:cNvSpPr>
          <p:nvPr/>
        </p:nvSpPr>
        <p:spPr bwMode="auto">
          <a:xfrm>
            <a:off x="7092950" y="42211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69646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69647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9648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69649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69650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69651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69652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69653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69654" name="Rectangle 30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69655" name="Rectangle 31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9656" name="Rectangle 32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17505" name="Text Box 33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829651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0659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 dirty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066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0665" name="Group 13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70684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5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6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7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666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0667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0668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0669" name="Rectangle 21"/>
          <p:cNvSpPr>
            <a:spLocks noChangeArrowheads="1"/>
          </p:cNvSpPr>
          <p:nvPr/>
        </p:nvSpPr>
        <p:spPr bwMode="auto">
          <a:xfrm>
            <a:off x="7092950" y="42211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0670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70671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0672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70673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0674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0675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70676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0677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70678" name="Rectangle 30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0679" name="Rectangle 31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618528" name="Rectangle 32"/>
          <p:cNvSpPr>
            <a:spLocks noChangeArrowheads="1"/>
          </p:cNvSpPr>
          <p:nvPr/>
        </p:nvSpPr>
        <p:spPr bwMode="auto">
          <a:xfrm>
            <a:off x="7524750" y="3895725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618529" name="Rectangle 33"/>
          <p:cNvSpPr>
            <a:spLocks noChangeArrowheads="1"/>
          </p:cNvSpPr>
          <p:nvPr/>
        </p:nvSpPr>
        <p:spPr bwMode="auto">
          <a:xfrm>
            <a:off x="7956550" y="389572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3</a:t>
            </a:r>
          </a:p>
        </p:txBody>
      </p:sp>
      <p:sp>
        <p:nvSpPr>
          <p:cNvPr id="70682" name="Rectangle 34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18531" name="Text Box 35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1286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28" grpId="0"/>
      <p:bldP spid="61852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1683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 dirty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 dirty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168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1689" name="Group 13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71710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11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12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13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690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1691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1692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1693" name="Rectangle 21"/>
          <p:cNvSpPr>
            <a:spLocks noChangeArrowheads="1"/>
          </p:cNvSpPr>
          <p:nvPr/>
        </p:nvSpPr>
        <p:spPr bwMode="auto">
          <a:xfrm>
            <a:off x="7092950" y="386080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1694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71695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1696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71697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1698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1699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71700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1701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71702" name="Rectangle 30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1703" name="Rectangle 31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71704" name="Rectangle 32"/>
          <p:cNvSpPr>
            <a:spLocks noChangeArrowheads="1"/>
          </p:cNvSpPr>
          <p:nvPr/>
        </p:nvSpPr>
        <p:spPr bwMode="auto">
          <a:xfrm>
            <a:off x="7524750" y="3895725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1705" name="Rectangle 33"/>
          <p:cNvSpPr>
            <a:spLocks noChangeArrowheads="1"/>
          </p:cNvSpPr>
          <p:nvPr/>
        </p:nvSpPr>
        <p:spPr bwMode="auto">
          <a:xfrm>
            <a:off x="7956550" y="389572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3</a:t>
            </a:r>
          </a:p>
        </p:txBody>
      </p:sp>
      <p:sp>
        <p:nvSpPr>
          <p:cNvPr id="619554" name="Rectangle 34"/>
          <p:cNvSpPr>
            <a:spLocks noChangeArrowheads="1"/>
          </p:cNvSpPr>
          <p:nvPr/>
        </p:nvSpPr>
        <p:spPr bwMode="auto">
          <a:xfrm>
            <a:off x="7524750" y="350043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619555" name="Rectangle 35"/>
          <p:cNvSpPr>
            <a:spLocks noChangeArrowheads="1"/>
          </p:cNvSpPr>
          <p:nvPr/>
        </p:nvSpPr>
        <p:spPr bwMode="auto">
          <a:xfrm>
            <a:off x="7956550" y="350043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1708" name="Rectangle 36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19557" name="Text Box 37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66535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54" grpId="0"/>
      <p:bldP spid="61955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3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270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Text Box 10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2713" name="Group 11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72734" name="Line 12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5" name="Line 13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6" name="Line 14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7" name="Line 15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2714" name="Text Box 16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2715" name="Rectangle 17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2716" name="Rectangle 18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2717" name="Rectangle 19"/>
          <p:cNvSpPr>
            <a:spLocks noChangeArrowheads="1"/>
          </p:cNvSpPr>
          <p:nvPr/>
        </p:nvSpPr>
        <p:spPr bwMode="auto">
          <a:xfrm>
            <a:off x="7092950" y="350043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2718" name="Rectangle 20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72719" name="Rectangle 21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2720" name="Rectangle 22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72721" name="Rectangle 23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2722" name="Rectangle 24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2723" name="Rectangle 25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72724" name="Rectangle 26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2725" name="Rectangle 27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72726" name="Rectangle 28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2727" name="Rectangle 29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72728" name="Rectangle 30"/>
          <p:cNvSpPr>
            <a:spLocks noChangeArrowheads="1"/>
          </p:cNvSpPr>
          <p:nvPr/>
        </p:nvSpPr>
        <p:spPr bwMode="auto">
          <a:xfrm>
            <a:off x="7524750" y="3895725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2729" name="Rectangle 31"/>
          <p:cNvSpPr>
            <a:spLocks noChangeArrowheads="1"/>
          </p:cNvSpPr>
          <p:nvPr/>
        </p:nvSpPr>
        <p:spPr bwMode="auto">
          <a:xfrm>
            <a:off x="7956550" y="389572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3</a:t>
            </a:r>
          </a:p>
        </p:txBody>
      </p:sp>
      <p:sp>
        <p:nvSpPr>
          <p:cNvPr id="72730" name="Rectangle 32"/>
          <p:cNvSpPr>
            <a:spLocks noChangeArrowheads="1"/>
          </p:cNvSpPr>
          <p:nvPr/>
        </p:nvSpPr>
        <p:spPr bwMode="auto">
          <a:xfrm>
            <a:off x="7524750" y="350043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2731" name="Rectangle 33"/>
          <p:cNvSpPr>
            <a:spLocks noChangeArrowheads="1"/>
          </p:cNvSpPr>
          <p:nvPr/>
        </p:nvSpPr>
        <p:spPr bwMode="auto">
          <a:xfrm>
            <a:off x="7956550" y="350043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2732" name="Rectangle 34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25699" name="Text Box 35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50407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3731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37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3737" name="Group 13"/>
          <p:cNvGrpSpPr>
            <a:grpSpLocks/>
          </p:cNvGrpSpPr>
          <p:nvPr/>
        </p:nvGrpSpPr>
        <p:grpSpPr bwMode="auto">
          <a:xfrm>
            <a:off x="7524750" y="2924175"/>
            <a:ext cx="1368425" cy="3529013"/>
            <a:chOff x="4740" y="1842"/>
            <a:chExt cx="862" cy="2223"/>
          </a:xfrm>
        </p:grpSpPr>
        <p:sp>
          <p:nvSpPr>
            <p:cNvPr id="73760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1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2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3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738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3739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3740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3741" name="Rectangle 21"/>
          <p:cNvSpPr>
            <a:spLocks noChangeArrowheads="1"/>
          </p:cNvSpPr>
          <p:nvPr/>
        </p:nvSpPr>
        <p:spPr bwMode="auto">
          <a:xfrm>
            <a:off x="7092950" y="350043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3742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73743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3744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73745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3746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3747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73748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3749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73750" name="Rectangle 30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3751" name="Rectangle 31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73752" name="Rectangle 32"/>
          <p:cNvSpPr>
            <a:spLocks noChangeArrowheads="1"/>
          </p:cNvSpPr>
          <p:nvPr/>
        </p:nvSpPr>
        <p:spPr bwMode="auto">
          <a:xfrm>
            <a:off x="7524750" y="3895725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3753" name="Rectangle 33"/>
          <p:cNvSpPr>
            <a:spLocks noChangeArrowheads="1"/>
          </p:cNvSpPr>
          <p:nvPr/>
        </p:nvSpPr>
        <p:spPr bwMode="auto">
          <a:xfrm>
            <a:off x="7956550" y="389572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3</a:t>
            </a:r>
          </a:p>
        </p:txBody>
      </p:sp>
      <p:sp>
        <p:nvSpPr>
          <p:cNvPr id="73754" name="Rectangle 34"/>
          <p:cNvSpPr>
            <a:spLocks noChangeArrowheads="1"/>
          </p:cNvSpPr>
          <p:nvPr/>
        </p:nvSpPr>
        <p:spPr bwMode="auto">
          <a:xfrm>
            <a:off x="7524750" y="350043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3755" name="Rectangle 35"/>
          <p:cNvSpPr>
            <a:spLocks noChangeArrowheads="1"/>
          </p:cNvSpPr>
          <p:nvPr/>
        </p:nvSpPr>
        <p:spPr bwMode="auto">
          <a:xfrm>
            <a:off x="7956550" y="350043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0.125</a:t>
            </a:r>
          </a:p>
        </p:txBody>
      </p:sp>
      <p:sp>
        <p:nvSpPr>
          <p:cNvPr id="620580" name="Rectangle 36"/>
          <p:cNvSpPr>
            <a:spLocks noChangeArrowheads="1"/>
          </p:cNvSpPr>
          <p:nvPr/>
        </p:nvSpPr>
        <p:spPr bwMode="auto">
          <a:xfrm>
            <a:off x="7524750" y="31416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620581" name="Rectangle 37"/>
          <p:cNvSpPr>
            <a:spLocks noChangeArrowheads="1"/>
          </p:cNvSpPr>
          <p:nvPr/>
        </p:nvSpPr>
        <p:spPr bwMode="auto">
          <a:xfrm>
            <a:off x="7956550" y="31416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4</a:t>
            </a:r>
          </a:p>
        </p:txBody>
      </p:sp>
      <p:sp>
        <p:nvSpPr>
          <p:cNvPr id="73758" name="Rectangle 38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20583" name="Text Box 39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797460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80" grpId="0"/>
      <p:bldP spid="62058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4755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47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4761" name="Group 13"/>
          <p:cNvGrpSpPr>
            <a:grpSpLocks/>
          </p:cNvGrpSpPr>
          <p:nvPr/>
        </p:nvGrpSpPr>
        <p:grpSpPr bwMode="auto">
          <a:xfrm>
            <a:off x="7524750" y="2852738"/>
            <a:ext cx="1368425" cy="3600450"/>
            <a:chOff x="4740" y="1842"/>
            <a:chExt cx="862" cy="2223"/>
          </a:xfrm>
        </p:grpSpPr>
        <p:sp>
          <p:nvSpPr>
            <p:cNvPr id="74786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87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88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789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4762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4763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4764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4765" name="Rectangle 21"/>
          <p:cNvSpPr>
            <a:spLocks noChangeArrowheads="1"/>
          </p:cNvSpPr>
          <p:nvPr/>
        </p:nvSpPr>
        <p:spPr bwMode="auto">
          <a:xfrm>
            <a:off x="7092950" y="31035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4766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74767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4768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74769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4770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4771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74772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4773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74774" name="Rectangle 30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4775" name="Rectangle 31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74776" name="Rectangle 32"/>
          <p:cNvSpPr>
            <a:spLocks noChangeArrowheads="1"/>
          </p:cNvSpPr>
          <p:nvPr/>
        </p:nvSpPr>
        <p:spPr bwMode="auto">
          <a:xfrm>
            <a:off x="7524750" y="3895725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4777" name="Rectangle 33"/>
          <p:cNvSpPr>
            <a:spLocks noChangeArrowheads="1"/>
          </p:cNvSpPr>
          <p:nvPr/>
        </p:nvSpPr>
        <p:spPr bwMode="auto">
          <a:xfrm>
            <a:off x="7956550" y="389572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3</a:t>
            </a:r>
          </a:p>
        </p:txBody>
      </p:sp>
      <p:sp>
        <p:nvSpPr>
          <p:cNvPr id="74778" name="Rectangle 34"/>
          <p:cNvSpPr>
            <a:spLocks noChangeArrowheads="1"/>
          </p:cNvSpPr>
          <p:nvPr/>
        </p:nvSpPr>
        <p:spPr bwMode="auto">
          <a:xfrm>
            <a:off x="7524750" y="350043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4779" name="Rectangle 35"/>
          <p:cNvSpPr>
            <a:spLocks noChangeArrowheads="1"/>
          </p:cNvSpPr>
          <p:nvPr/>
        </p:nvSpPr>
        <p:spPr bwMode="auto">
          <a:xfrm>
            <a:off x="7956550" y="350043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0.125</a:t>
            </a:r>
          </a:p>
        </p:txBody>
      </p:sp>
      <p:sp>
        <p:nvSpPr>
          <p:cNvPr id="74780" name="Rectangle 36"/>
          <p:cNvSpPr>
            <a:spLocks noChangeArrowheads="1"/>
          </p:cNvSpPr>
          <p:nvPr/>
        </p:nvSpPr>
        <p:spPr bwMode="auto">
          <a:xfrm>
            <a:off x="7524750" y="31416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4781" name="Rectangle 37"/>
          <p:cNvSpPr>
            <a:spLocks noChangeArrowheads="1"/>
          </p:cNvSpPr>
          <p:nvPr/>
        </p:nvSpPr>
        <p:spPr bwMode="auto">
          <a:xfrm>
            <a:off x="7956550" y="31416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4</a:t>
            </a:r>
          </a:p>
        </p:txBody>
      </p:sp>
      <p:sp>
        <p:nvSpPr>
          <p:cNvPr id="622630" name="Rectangle 38"/>
          <p:cNvSpPr>
            <a:spLocks noChangeArrowheads="1"/>
          </p:cNvSpPr>
          <p:nvPr/>
        </p:nvSpPr>
        <p:spPr bwMode="auto">
          <a:xfrm>
            <a:off x="7524750" y="278130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S</a:t>
            </a:r>
          </a:p>
        </p:txBody>
      </p:sp>
      <p:sp>
        <p:nvSpPr>
          <p:cNvPr id="622631" name="Rectangle 39"/>
          <p:cNvSpPr>
            <a:spLocks noChangeArrowheads="1"/>
          </p:cNvSpPr>
          <p:nvPr/>
        </p:nvSpPr>
        <p:spPr bwMode="auto">
          <a:xfrm>
            <a:off x="7956550" y="278130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74784" name="Rectangle 40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22633" name="Text Box 41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50212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30" grpId="0"/>
      <p:bldP spid="622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971550" y="2276475"/>
            <a:ext cx="7993063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/>
              <a:t>  </a:t>
            </a:r>
            <a:r>
              <a:rPr lang="zh-CN" altLang="en-US" sz="2800" b="1" i="0" dirty="0"/>
              <a:t>属性</a:t>
            </a:r>
            <a:r>
              <a:rPr lang="zh-CN" altLang="en-US" sz="2800" b="1" i="0" dirty="0">
                <a:solidFill>
                  <a:srgbClr val="333399"/>
                </a:solidFill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</a:rPr>
              <a:t>Attribute</a:t>
            </a:r>
            <a:r>
              <a:rPr lang="zh-CN" altLang="en-US" sz="2800" b="1" i="0" dirty="0">
                <a:solidFill>
                  <a:srgbClr val="333399"/>
                </a:solidFill>
              </a:rPr>
              <a:t>）可用来刻画一个文法符号的</a:t>
            </a:r>
          </a:p>
          <a:p>
            <a:pPr algn="l">
              <a:buClrTx/>
            </a:pPr>
            <a:r>
              <a:rPr lang="zh-CN" altLang="en-US" sz="2800" b="1" i="0" dirty="0" smtClean="0">
                <a:solidFill>
                  <a:srgbClr val="333399"/>
                </a:solidFill>
              </a:rPr>
              <a:t>特性</a:t>
            </a:r>
            <a:r>
              <a:rPr lang="zh-CN" altLang="en-US" sz="2800" b="1" i="0" dirty="0">
                <a:solidFill>
                  <a:srgbClr val="333399"/>
                </a:solidFill>
              </a:rPr>
              <a:t>，如：符号的</a:t>
            </a:r>
            <a:r>
              <a:rPr lang="zh-CN" altLang="en-US" sz="2800" b="1" i="0" dirty="0"/>
              <a:t>值</a:t>
            </a:r>
            <a:r>
              <a:rPr lang="zh-CN" altLang="en-US" sz="2800" b="1" i="0" dirty="0">
                <a:solidFill>
                  <a:srgbClr val="333399"/>
                </a:solidFill>
              </a:rPr>
              <a:t>，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符号</a:t>
            </a:r>
            <a:r>
              <a:rPr lang="zh-CN" altLang="en-US" sz="2800" b="1" i="0" dirty="0" smtClean="0"/>
              <a:t>名字</a:t>
            </a:r>
            <a:r>
              <a:rPr lang="zh-CN" altLang="en-US" sz="2800" b="1" i="0" dirty="0"/>
              <a:t>串</a:t>
            </a:r>
            <a:r>
              <a:rPr lang="zh-CN" altLang="en-US" sz="2800" b="1" i="0" dirty="0">
                <a:solidFill>
                  <a:srgbClr val="333399"/>
                </a:solidFill>
              </a:rPr>
              <a:t>，符号的</a:t>
            </a:r>
            <a:r>
              <a:rPr lang="zh-CN" altLang="en-US" sz="2800" b="1" i="0" dirty="0"/>
              <a:t>类型</a:t>
            </a:r>
            <a:r>
              <a:rPr lang="zh-CN" altLang="en-US" sz="2800" b="1" i="0" dirty="0">
                <a:solidFill>
                  <a:srgbClr val="333399"/>
                </a:solidFill>
              </a:rPr>
              <a:t>，符号的</a:t>
            </a:r>
            <a:r>
              <a:rPr lang="zh-CN" altLang="en-US" sz="2800" b="1" i="0" dirty="0"/>
              <a:t>偏移地址</a:t>
            </a:r>
            <a:r>
              <a:rPr lang="zh-CN" altLang="en-US" sz="2800" b="1" i="0" dirty="0">
                <a:solidFill>
                  <a:srgbClr val="333399"/>
                </a:solidFill>
              </a:rPr>
              <a:t>，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符号</a:t>
            </a:r>
            <a:r>
              <a:rPr lang="zh-CN" altLang="en-US" sz="2800" b="1" i="0" dirty="0">
                <a:solidFill>
                  <a:srgbClr val="333399"/>
                </a:solidFill>
              </a:rPr>
              <a:t>被赋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予的</a:t>
            </a:r>
            <a:r>
              <a:rPr lang="zh-CN" altLang="en-US" sz="2800" b="1" i="0" dirty="0" smtClean="0"/>
              <a:t>寄存器</a:t>
            </a:r>
            <a:r>
              <a:rPr lang="zh-CN" altLang="en-US" sz="2800" b="1" i="0" dirty="0">
                <a:solidFill>
                  <a:srgbClr val="333399"/>
                </a:solidFill>
              </a:rPr>
              <a:t>，</a:t>
            </a:r>
            <a:r>
              <a:rPr lang="zh-CN" altLang="en-US" sz="2800" b="1" i="0" dirty="0"/>
              <a:t>代码片断</a:t>
            </a:r>
            <a:r>
              <a:rPr lang="zh-CN" altLang="en-US" sz="2800" b="1" i="0" dirty="0">
                <a:solidFill>
                  <a:srgbClr val="333399"/>
                </a:solidFill>
              </a:rPr>
              <a:t>，等等</a:t>
            </a:r>
            <a:r>
              <a:rPr lang="en-US" altLang="zh-CN" sz="2800" b="1" i="0" dirty="0" smtClean="0">
                <a:solidFill>
                  <a:srgbClr val="333399"/>
                </a:solidFill>
              </a:rPr>
              <a:t>…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1000" b="1" i="0" dirty="0" smtClean="0">
                <a:solidFill>
                  <a:srgbClr val="333399"/>
                </a:solidFill>
              </a:rPr>
              <a:t> </a:t>
            </a:r>
            <a:endParaRPr lang="en-US" altLang="zh-CN" sz="2800" b="1" i="0" dirty="0" smtClean="0">
              <a:solidFill>
                <a:srgbClr val="333399"/>
              </a:solidFill>
            </a:endParaRPr>
          </a:p>
          <a:p>
            <a:pPr algn="l">
              <a:buFont typeface="Symbol" pitchFamily="18" charset="2"/>
              <a:buChar char="-"/>
            </a:pPr>
            <a:r>
              <a:rPr lang="zh-CN" altLang="en-US" sz="2800" b="1" i="0" dirty="0" smtClean="0">
                <a:solidFill>
                  <a:srgbClr val="333399"/>
                </a:solidFill>
              </a:rPr>
              <a:t> </a:t>
            </a:r>
            <a:r>
              <a:rPr lang="en-US" altLang="zh-CN" sz="2800" b="1" i="0" dirty="0">
                <a:solidFill>
                  <a:srgbClr val="333399"/>
                </a:solidFill>
              </a:rPr>
              <a:t> </a:t>
            </a:r>
            <a:r>
              <a:rPr lang="zh-CN" altLang="en-US" sz="2800" b="1" i="0" dirty="0" smtClean="0"/>
              <a:t>记号</a:t>
            </a:r>
            <a:endParaRPr lang="en-US" altLang="zh-CN" sz="2800" b="1" i="0" dirty="0" smtClean="0"/>
          </a:p>
          <a:p>
            <a:pPr algn="l"/>
            <a:r>
              <a:rPr lang="zh-CN" altLang="en-US" sz="2800" b="1" i="0" dirty="0" smtClean="0">
                <a:solidFill>
                  <a:srgbClr val="333399"/>
                </a:solidFill>
              </a:rPr>
              <a:t>文法</a:t>
            </a:r>
            <a:r>
              <a:rPr lang="zh-CN" altLang="en-US" sz="2800" b="1" i="0" dirty="0">
                <a:solidFill>
                  <a:srgbClr val="333399"/>
                </a:solidFill>
              </a:rPr>
              <a:t>符号 </a:t>
            </a:r>
            <a:r>
              <a:rPr lang="en-US" altLang="zh-CN" b="1" dirty="0">
                <a:solidFill>
                  <a:srgbClr val="333399"/>
                </a:solidFill>
              </a:rPr>
              <a:t>X</a:t>
            </a:r>
            <a:r>
              <a:rPr lang="en-US" altLang="zh-CN" sz="2800" i="0" dirty="0">
                <a:solidFill>
                  <a:srgbClr val="333399"/>
                </a:solidFill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</a:rPr>
              <a:t>关联属性 </a:t>
            </a:r>
            <a:r>
              <a:rPr lang="en-US" altLang="zh-CN" b="1" dirty="0">
                <a:solidFill>
                  <a:srgbClr val="333399"/>
                </a:solidFill>
              </a:rPr>
              <a:t>a</a:t>
            </a:r>
            <a:r>
              <a:rPr lang="en-US" altLang="zh-CN" sz="2800" dirty="0">
                <a:solidFill>
                  <a:srgbClr val="333399"/>
                </a:solidFill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</a:rPr>
              <a:t>的属性值可通过 </a:t>
            </a:r>
            <a:r>
              <a:rPr lang="en-US" altLang="zh-CN" b="1" dirty="0" err="1"/>
              <a:t>X</a:t>
            </a:r>
            <a:r>
              <a:rPr lang="en-US" altLang="zh-CN" b="1" i="0" dirty="0" err="1"/>
              <a:t>.</a:t>
            </a:r>
            <a:r>
              <a:rPr lang="en-US" altLang="zh-CN" b="1" dirty="0" err="1"/>
              <a:t>a</a:t>
            </a:r>
            <a:r>
              <a:rPr lang="en-US" altLang="zh-CN" b="1" dirty="0"/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访问</a:t>
            </a:r>
          </a:p>
        </p:txBody>
      </p:sp>
      <p:sp>
        <p:nvSpPr>
          <p:cNvPr id="1331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8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68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5779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578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5785" name="Group 13"/>
          <p:cNvGrpSpPr>
            <a:grpSpLocks/>
          </p:cNvGrpSpPr>
          <p:nvPr/>
        </p:nvGrpSpPr>
        <p:grpSpPr bwMode="auto">
          <a:xfrm>
            <a:off x="7524750" y="2852738"/>
            <a:ext cx="1368425" cy="3600450"/>
            <a:chOff x="4740" y="1842"/>
            <a:chExt cx="862" cy="2223"/>
          </a:xfrm>
        </p:grpSpPr>
        <p:sp>
          <p:nvSpPr>
            <p:cNvPr id="75810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1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2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3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786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5787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5788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5789" name="Rectangle 21"/>
          <p:cNvSpPr>
            <a:spLocks noChangeArrowheads="1"/>
          </p:cNvSpPr>
          <p:nvPr/>
        </p:nvSpPr>
        <p:spPr bwMode="auto">
          <a:xfrm>
            <a:off x="7092950" y="27447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5790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75791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5792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75793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5794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5795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75796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5797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75798" name="Rectangle 30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5799" name="Rectangle 31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75800" name="Rectangle 32"/>
          <p:cNvSpPr>
            <a:spLocks noChangeArrowheads="1"/>
          </p:cNvSpPr>
          <p:nvPr/>
        </p:nvSpPr>
        <p:spPr bwMode="auto">
          <a:xfrm>
            <a:off x="7524750" y="3895725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5801" name="Rectangle 33"/>
          <p:cNvSpPr>
            <a:spLocks noChangeArrowheads="1"/>
          </p:cNvSpPr>
          <p:nvPr/>
        </p:nvSpPr>
        <p:spPr bwMode="auto">
          <a:xfrm>
            <a:off x="7956550" y="389572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3</a:t>
            </a:r>
          </a:p>
        </p:txBody>
      </p:sp>
      <p:sp>
        <p:nvSpPr>
          <p:cNvPr id="75802" name="Rectangle 34"/>
          <p:cNvSpPr>
            <a:spLocks noChangeArrowheads="1"/>
          </p:cNvSpPr>
          <p:nvPr/>
        </p:nvSpPr>
        <p:spPr bwMode="auto">
          <a:xfrm>
            <a:off x="7524750" y="350043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5803" name="Rectangle 35"/>
          <p:cNvSpPr>
            <a:spLocks noChangeArrowheads="1"/>
          </p:cNvSpPr>
          <p:nvPr/>
        </p:nvSpPr>
        <p:spPr bwMode="auto">
          <a:xfrm>
            <a:off x="7956550" y="350043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0.125</a:t>
            </a:r>
          </a:p>
        </p:txBody>
      </p:sp>
      <p:sp>
        <p:nvSpPr>
          <p:cNvPr id="75804" name="Rectangle 36"/>
          <p:cNvSpPr>
            <a:spLocks noChangeArrowheads="1"/>
          </p:cNvSpPr>
          <p:nvPr/>
        </p:nvSpPr>
        <p:spPr bwMode="auto">
          <a:xfrm>
            <a:off x="7524750" y="31416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5805" name="Rectangle 37"/>
          <p:cNvSpPr>
            <a:spLocks noChangeArrowheads="1"/>
          </p:cNvSpPr>
          <p:nvPr/>
        </p:nvSpPr>
        <p:spPr bwMode="auto">
          <a:xfrm>
            <a:off x="7956550" y="31416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4</a:t>
            </a:r>
          </a:p>
        </p:txBody>
      </p:sp>
      <p:sp>
        <p:nvSpPr>
          <p:cNvPr id="75806" name="Rectangle 38"/>
          <p:cNvSpPr>
            <a:spLocks noChangeArrowheads="1"/>
          </p:cNvSpPr>
          <p:nvPr/>
        </p:nvSpPr>
        <p:spPr bwMode="auto">
          <a:xfrm>
            <a:off x="7524750" y="278130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S</a:t>
            </a:r>
          </a:p>
        </p:txBody>
      </p:sp>
      <p:sp>
        <p:nvSpPr>
          <p:cNvPr id="75807" name="Rectangle 39"/>
          <p:cNvSpPr>
            <a:spLocks noChangeArrowheads="1"/>
          </p:cNvSpPr>
          <p:nvPr/>
        </p:nvSpPr>
        <p:spPr bwMode="auto">
          <a:xfrm>
            <a:off x="7956550" y="278130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75808" name="Rectangle 40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23657" name="Text Box 41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84950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6803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680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6809" name="Group 13"/>
          <p:cNvGrpSpPr>
            <a:grpSpLocks/>
          </p:cNvGrpSpPr>
          <p:nvPr/>
        </p:nvGrpSpPr>
        <p:grpSpPr bwMode="auto">
          <a:xfrm>
            <a:off x="7524750" y="2852738"/>
            <a:ext cx="1368425" cy="3600450"/>
            <a:chOff x="4740" y="1842"/>
            <a:chExt cx="862" cy="2223"/>
          </a:xfrm>
        </p:grpSpPr>
        <p:sp>
          <p:nvSpPr>
            <p:cNvPr id="76830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1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2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3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810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6811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6812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6813" name="Rectangle 21"/>
          <p:cNvSpPr>
            <a:spLocks noChangeArrowheads="1"/>
          </p:cNvSpPr>
          <p:nvPr/>
        </p:nvSpPr>
        <p:spPr bwMode="auto">
          <a:xfrm>
            <a:off x="7092950" y="3463925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6814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76815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6816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76817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6818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6819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76820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6821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76822" name="Rectangle 30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6823" name="Rectangle 31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</a:t>
            </a:r>
          </a:p>
        </p:txBody>
      </p:sp>
      <p:sp>
        <p:nvSpPr>
          <p:cNvPr id="76824" name="Rectangle 32"/>
          <p:cNvSpPr>
            <a:spLocks noChangeArrowheads="1"/>
          </p:cNvSpPr>
          <p:nvPr/>
        </p:nvSpPr>
        <p:spPr bwMode="auto">
          <a:xfrm>
            <a:off x="7524750" y="3895725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6825" name="Rectangle 33"/>
          <p:cNvSpPr>
            <a:spLocks noChangeArrowheads="1"/>
          </p:cNvSpPr>
          <p:nvPr/>
        </p:nvSpPr>
        <p:spPr bwMode="auto">
          <a:xfrm>
            <a:off x="7956550" y="389572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3</a:t>
            </a:r>
          </a:p>
        </p:txBody>
      </p:sp>
      <p:sp>
        <p:nvSpPr>
          <p:cNvPr id="76826" name="Rectangle 34"/>
          <p:cNvSpPr>
            <a:spLocks noChangeArrowheads="1"/>
          </p:cNvSpPr>
          <p:nvPr/>
        </p:nvSpPr>
        <p:spPr bwMode="auto">
          <a:xfrm>
            <a:off x="7524750" y="350043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S</a:t>
            </a:r>
          </a:p>
        </p:txBody>
      </p:sp>
      <p:sp>
        <p:nvSpPr>
          <p:cNvPr id="76827" name="Rectangle 35"/>
          <p:cNvSpPr>
            <a:spLocks noChangeArrowheads="1"/>
          </p:cNvSpPr>
          <p:nvPr/>
        </p:nvSpPr>
        <p:spPr bwMode="auto">
          <a:xfrm>
            <a:off x="7956550" y="350043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0.125</a:t>
            </a:r>
          </a:p>
        </p:txBody>
      </p:sp>
      <p:sp>
        <p:nvSpPr>
          <p:cNvPr id="76828" name="Rectangle 40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27753" name="Text Box 41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8465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7827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78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7833" name="Group 13"/>
          <p:cNvGrpSpPr>
            <a:grpSpLocks/>
          </p:cNvGrpSpPr>
          <p:nvPr/>
        </p:nvGrpSpPr>
        <p:grpSpPr bwMode="auto">
          <a:xfrm>
            <a:off x="7524750" y="2852738"/>
            <a:ext cx="1368425" cy="3600450"/>
            <a:chOff x="4740" y="1842"/>
            <a:chExt cx="862" cy="2223"/>
          </a:xfrm>
        </p:grpSpPr>
        <p:sp>
          <p:nvSpPr>
            <p:cNvPr id="77850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51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52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53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834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7835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7836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7837" name="Rectangle 21"/>
          <p:cNvSpPr>
            <a:spLocks noChangeArrowheads="1"/>
          </p:cNvSpPr>
          <p:nvPr/>
        </p:nvSpPr>
        <p:spPr bwMode="auto">
          <a:xfrm>
            <a:off x="7092950" y="42211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7838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77839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7840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77841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7842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B</a:t>
            </a:r>
          </a:p>
        </p:txBody>
      </p:sp>
      <p:sp>
        <p:nvSpPr>
          <p:cNvPr id="77843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0.5</a:t>
            </a:r>
          </a:p>
        </p:txBody>
      </p:sp>
      <p:sp>
        <p:nvSpPr>
          <p:cNvPr id="77844" name="Rectangle 28"/>
          <p:cNvSpPr>
            <a:spLocks noChangeArrowheads="1"/>
          </p:cNvSpPr>
          <p:nvPr/>
        </p:nvSpPr>
        <p:spPr bwMode="auto">
          <a:xfrm>
            <a:off x="7524750" y="465296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P</a:t>
            </a:r>
          </a:p>
        </p:txBody>
      </p:sp>
      <p:sp>
        <p:nvSpPr>
          <p:cNvPr id="77845" name="Rectangle 29"/>
          <p:cNvSpPr>
            <a:spLocks noChangeArrowheads="1"/>
          </p:cNvSpPr>
          <p:nvPr/>
        </p:nvSpPr>
        <p:spPr bwMode="auto">
          <a:xfrm>
            <a:off x="7956550" y="46529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2</a:t>
            </a:r>
          </a:p>
        </p:txBody>
      </p:sp>
      <p:sp>
        <p:nvSpPr>
          <p:cNvPr id="77846" name="Rectangle 30"/>
          <p:cNvSpPr>
            <a:spLocks noChangeArrowheads="1"/>
          </p:cNvSpPr>
          <p:nvPr/>
        </p:nvSpPr>
        <p:spPr bwMode="auto">
          <a:xfrm>
            <a:off x="7524750" y="42560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S</a:t>
            </a:r>
          </a:p>
        </p:txBody>
      </p:sp>
      <p:sp>
        <p:nvSpPr>
          <p:cNvPr id="77847" name="Rectangle 31"/>
          <p:cNvSpPr>
            <a:spLocks noChangeArrowheads="1"/>
          </p:cNvSpPr>
          <p:nvPr/>
        </p:nvSpPr>
        <p:spPr bwMode="auto">
          <a:xfrm>
            <a:off x="7956550" y="42560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0.125</a:t>
            </a:r>
          </a:p>
        </p:txBody>
      </p:sp>
      <p:sp>
        <p:nvSpPr>
          <p:cNvPr id="77848" name="Rectangle 36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28773" name="Text Box 37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2706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8851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885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8857" name="Group 13"/>
          <p:cNvGrpSpPr>
            <a:grpSpLocks/>
          </p:cNvGrpSpPr>
          <p:nvPr/>
        </p:nvGrpSpPr>
        <p:grpSpPr bwMode="auto">
          <a:xfrm>
            <a:off x="7524750" y="2852738"/>
            <a:ext cx="1368425" cy="3600450"/>
            <a:chOff x="4740" y="1842"/>
            <a:chExt cx="862" cy="2223"/>
          </a:xfrm>
        </p:grpSpPr>
        <p:sp>
          <p:nvSpPr>
            <p:cNvPr id="78871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2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3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4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8858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8859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8860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8861" name="Rectangle 21"/>
          <p:cNvSpPr>
            <a:spLocks noChangeArrowheads="1"/>
          </p:cNvSpPr>
          <p:nvPr/>
        </p:nvSpPr>
        <p:spPr bwMode="auto">
          <a:xfrm>
            <a:off x="7092950" y="5013325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8862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.</a:t>
            </a:r>
          </a:p>
        </p:txBody>
      </p:sp>
      <p:sp>
        <p:nvSpPr>
          <p:cNvPr id="78863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8864" name="Rectangle 24"/>
          <p:cNvSpPr>
            <a:spLocks noChangeArrowheads="1"/>
          </p:cNvSpPr>
          <p:nvPr/>
        </p:nvSpPr>
        <p:spPr bwMode="auto">
          <a:xfrm>
            <a:off x="7524750" y="5408613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M</a:t>
            </a:r>
          </a:p>
        </p:txBody>
      </p:sp>
      <p:sp>
        <p:nvSpPr>
          <p:cNvPr id="78865" name="Rectangle 25"/>
          <p:cNvSpPr>
            <a:spLocks noChangeArrowheads="1"/>
          </p:cNvSpPr>
          <p:nvPr/>
        </p:nvSpPr>
        <p:spPr bwMode="auto">
          <a:xfrm>
            <a:off x="7956550" y="540861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1</a:t>
            </a:r>
          </a:p>
        </p:txBody>
      </p:sp>
      <p:sp>
        <p:nvSpPr>
          <p:cNvPr id="78866" name="Rectangle 26"/>
          <p:cNvSpPr>
            <a:spLocks noChangeArrowheads="1"/>
          </p:cNvSpPr>
          <p:nvPr/>
        </p:nvSpPr>
        <p:spPr bwMode="auto">
          <a:xfrm>
            <a:off x="7524750" y="50482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S</a:t>
            </a:r>
          </a:p>
        </p:txBody>
      </p:sp>
      <p:sp>
        <p:nvSpPr>
          <p:cNvPr id="78867" name="Rectangle 27"/>
          <p:cNvSpPr>
            <a:spLocks noChangeArrowheads="1"/>
          </p:cNvSpPr>
          <p:nvPr/>
        </p:nvSpPr>
        <p:spPr bwMode="auto">
          <a:xfrm>
            <a:off x="7956550" y="50482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0.625</a:t>
            </a:r>
          </a:p>
        </p:txBody>
      </p:sp>
      <p:sp>
        <p:nvSpPr>
          <p:cNvPr id="629792" name="Text Box 32"/>
          <p:cNvSpPr txBox="1">
            <a:spLocks noChangeArrowheads="1"/>
          </p:cNvSpPr>
          <p:nvPr/>
        </p:nvSpPr>
        <p:spPr bwMode="auto">
          <a:xfrm>
            <a:off x="5724525" y="5048250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en-US" altLang="zh-CN" sz="2000" b="1">
                <a:solidFill>
                  <a:srgbClr val="333399"/>
                </a:solidFill>
                <a:sym typeface="Symbol" pitchFamily="18" charset="2"/>
              </a:rPr>
              <a:t>print</a:t>
            </a:r>
            <a:r>
              <a:rPr kumimoji="0" lang="en-US" altLang="zh-CN" sz="2000" b="1" i="0">
                <a:sym typeface="Symbol" pitchFamily="18" charset="2"/>
              </a:rPr>
              <a:t>  0.625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8869" name="Rectangle 33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29794" name="Text Box 34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118195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9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5"/>
          <p:cNvSpPr txBox="1">
            <a:spLocks noChangeArrowheads="1"/>
          </p:cNvSpPr>
          <p:nvPr/>
        </p:nvSpPr>
        <p:spPr bwMode="auto">
          <a:xfrm>
            <a:off x="395288" y="974725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>
                <a:solidFill>
                  <a:srgbClr val="333399"/>
                </a:solidFill>
              </a:rPr>
              <a:t>分析栈中继承属性的访问（</a:t>
            </a:r>
            <a:r>
              <a:rPr lang="zh-CN" altLang="en-US" b="1" i="0"/>
              <a:t>较复杂的例子</a:t>
            </a:r>
            <a:r>
              <a:rPr lang="zh-CN" altLang="en-US" b="1" i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79875" name="Text Box 7"/>
          <p:cNvSpPr txBox="1">
            <a:spLocks noChangeArrowheads="1"/>
          </p:cNvSpPr>
          <p:nvPr/>
        </p:nvSpPr>
        <p:spPr bwMode="auto">
          <a:xfrm>
            <a:off x="828675" y="4005263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产生式                   依产生式归约时语义计算的代码片断</a:t>
            </a:r>
            <a:endParaRPr kumimoji="0" lang="zh-CN" altLang="en-US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98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1273175" y="2062163"/>
            <a:ext cx="7620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.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>
                <a:solidFill>
                  <a:srgbClr val="333399"/>
                </a:solidFill>
              </a:rPr>
              <a:t>rint(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>
                <a:solidFill>
                  <a:srgbClr val="333399"/>
                </a:solidFill>
              </a:rPr>
              <a:t>)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i="0" baseline="-2500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</a:t>
            </a:r>
            <a:r>
              <a:rPr lang="en-US" altLang="zh-CN" sz="1800" i="0">
                <a:solidFill>
                  <a:srgbClr val="333399"/>
                </a:solidFill>
              </a:rPr>
              <a:t> : 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B</a:t>
            </a:r>
            <a:r>
              <a:rPr lang="en-US" altLang="zh-CN" sz="1800"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</a:t>
            </a:r>
            <a:r>
              <a:rPr lang="en-US" altLang="zh-CN" sz="1800" i="0">
                <a:solidFill>
                  <a:srgbClr val="333399"/>
                </a:solidFill>
              </a:rPr>
              <a:t>:=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i="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i="0">
                <a:solidFill>
                  <a:srgbClr val="333399"/>
                </a:solidFill>
              </a:rPr>
              <a:t>+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 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0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8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1 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1800" i="0">
                <a:solidFill>
                  <a:srgbClr val="333399"/>
                </a:solidFill>
              </a:rPr>
              <a:t>:= 2^</a:t>
            </a:r>
            <a:r>
              <a:rPr lang="en-US" altLang="zh-CN" sz="1800">
                <a:solidFill>
                  <a:srgbClr val="333399"/>
                </a:solidFill>
              </a:rPr>
              <a:t>(</a:t>
            </a:r>
            <a:r>
              <a:rPr lang="en-US" altLang="zh-CN" sz="1800" i="0">
                <a:solidFill>
                  <a:srgbClr val="333399"/>
                </a:solidFill>
              </a:rPr>
              <a:t>-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f)</a:t>
            </a:r>
            <a:r>
              <a:rPr lang="en-US" altLang="zh-CN" sz="1800" i="0">
                <a:solidFill>
                  <a:srgbClr val="333399"/>
                </a:solidFill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M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</a:rPr>
              <a:t>s</a:t>
            </a:r>
            <a:r>
              <a:rPr lang="en-US" altLang="zh-CN" sz="1800" i="0">
                <a:solidFill>
                  <a:srgbClr val="333399"/>
                </a:solidFill>
              </a:rPr>
              <a:t> : =1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algn="l">
              <a:buClrTx/>
            </a:pP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 </a:t>
            </a:r>
            <a:r>
              <a:rPr lang="en-US" altLang="zh-CN" sz="1800" b="1" i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{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>
                <a:solidFill>
                  <a:srgbClr val="333399"/>
                </a:solidFill>
              </a:rPr>
              <a:t>:= 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 sz="18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>
                <a:solidFill>
                  <a:srgbClr val="333399"/>
                </a:solidFill>
                <a:sym typeface="Symbol" pitchFamily="18" charset="2"/>
              </a:rPr>
              <a:t>i +1 </a:t>
            </a:r>
            <a:r>
              <a:rPr lang="en-US" altLang="zh-CN" sz="1800" i="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grpSp>
        <p:nvGrpSpPr>
          <p:cNvPr id="79881" name="Group 13"/>
          <p:cNvGrpSpPr>
            <a:grpSpLocks/>
          </p:cNvGrpSpPr>
          <p:nvPr/>
        </p:nvGrpSpPr>
        <p:grpSpPr bwMode="auto">
          <a:xfrm>
            <a:off x="7524750" y="2852738"/>
            <a:ext cx="1368425" cy="3600450"/>
            <a:chOff x="4740" y="1842"/>
            <a:chExt cx="862" cy="2223"/>
          </a:xfrm>
        </p:grpSpPr>
        <p:sp>
          <p:nvSpPr>
            <p:cNvPr id="79891" name="Line 14"/>
            <p:cNvSpPr>
              <a:spLocks noChangeShapeType="1"/>
            </p:cNvSpPr>
            <p:nvPr/>
          </p:nvSpPr>
          <p:spPr bwMode="auto">
            <a:xfrm>
              <a:off x="4740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892" name="Line 15"/>
            <p:cNvSpPr>
              <a:spLocks noChangeShapeType="1"/>
            </p:cNvSpPr>
            <p:nvPr/>
          </p:nvSpPr>
          <p:spPr bwMode="auto">
            <a:xfrm>
              <a:off x="501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893" name="Line 16"/>
            <p:cNvSpPr>
              <a:spLocks noChangeShapeType="1"/>
            </p:cNvSpPr>
            <p:nvPr/>
          </p:nvSpPr>
          <p:spPr bwMode="auto">
            <a:xfrm>
              <a:off x="5602" y="1842"/>
              <a:ext cx="0" cy="222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894" name="Line 17"/>
            <p:cNvSpPr>
              <a:spLocks noChangeShapeType="1"/>
            </p:cNvSpPr>
            <p:nvPr/>
          </p:nvSpPr>
          <p:spPr bwMode="auto">
            <a:xfrm>
              <a:off x="4740" y="4065"/>
              <a:ext cx="86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882" name="Text Box 18"/>
          <p:cNvSpPr txBox="1">
            <a:spLocks noChangeArrowheads="1"/>
          </p:cNvSpPr>
          <p:nvPr/>
        </p:nvSpPr>
        <p:spPr bwMode="auto">
          <a:xfrm>
            <a:off x="4500563" y="3141663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zh-CN" altLang="en-US" sz="2000" b="1" i="0">
                <a:sym typeface="Symbol" pitchFamily="18" charset="2"/>
              </a:rPr>
              <a:t>例</a:t>
            </a:r>
            <a:r>
              <a:rPr kumimoji="0" lang="en-US" altLang="zh-CN" sz="2000" b="1" i="0">
                <a:sym typeface="Symbol" pitchFamily="18" charset="2"/>
              </a:rPr>
              <a:t>: </a:t>
            </a:r>
            <a:r>
              <a:rPr kumimoji="0" lang="zh-CN" altLang="en-US" sz="2000" b="1" i="0">
                <a:solidFill>
                  <a:srgbClr val="333399"/>
                </a:solidFill>
                <a:sym typeface="Symbol" pitchFamily="18" charset="2"/>
              </a:rPr>
              <a:t>处理输入串</a:t>
            </a:r>
            <a:r>
              <a:rPr kumimoji="0" lang="zh-CN" altLang="en-US" sz="2000" b="1" i="0">
                <a:sym typeface="Symbol" pitchFamily="18" charset="2"/>
              </a:rPr>
              <a:t>   </a:t>
            </a:r>
            <a:r>
              <a:rPr kumimoji="0" lang="en-US" altLang="zh-CN" sz="2000" b="1" i="0">
                <a:sym typeface="Symbol" pitchFamily="18" charset="2"/>
              </a:rPr>
              <a:t>.101</a:t>
            </a:r>
            <a:endParaRPr kumimoji="0"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9883" name="Rectangle 19"/>
          <p:cNvSpPr>
            <a:spLocks noChangeArrowheads="1"/>
          </p:cNvSpPr>
          <p:nvPr/>
        </p:nvSpPr>
        <p:spPr bwMode="auto">
          <a:xfrm>
            <a:off x="7524750" y="6021388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#</a:t>
            </a:r>
          </a:p>
        </p:txBody>
      </p:sp>
      <p:sp>
        <p:nvSpPr>
          <p:cNvPr id="79884" name="Rectangle 20"/>
          <p:cNvSpPr>
            <a:spLocks noChangeArrowheads="1"/>
          </p:cNvSpPr>
          <p:nvPr/>
        </p:nvSpPr>
        <p:spPr bwMode="auto">
          <a:xfrm>
            <a:off x="7956550" y="60213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79885" name="Rectangle 21"/>
          <p:cNvSpPr>
            <a:spLocks noChangeArrowheads="1"/>
          </p:cNvSpPr>
          <p:nvPr/>
        </p:nvSpPr>
        <p:spPr bwMode="auto">
          <a:xfrm>
            <a:off x="70929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</a:t>
            </a:r>
            <a:endParaRPr kumimoji="0" lang="en-US" altLang="en-US" sz="2000" b="1" i="0">
              <a:sym typeface="Symbol" pitchFamily="18" charset="2"/>
            </a:endParaRPr>
          </a:p>
        </p:txBody>
      </p:sp>
      <p:sp>
        <p:nvSpPr>
          <p:cNvPr id="79886" name="Rectangle 22"/>
          <p:cNvSpPr>
            <a:spLocks noChangeArrowheads="1"/>
          </p:cNvSpPr>
          <p:nvPr/>
        </p:nvSpPr>
        <p:spPr bwMode="auto">
          <a:xfrm>
            <a:off x="7524750" y="5734050"/>
            <a:ext cx="3603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ym typeface="Symbol" pitchFamily="18" charset="2"/>
              </a:rPr>
              <a:t>N</a:t>
            </a:r>
          </a:p>
        </p:txBody>
      </p:sp>
      <p:sp>
        <p:nvSpPr>
          <p:cNvPr id="79887" name="Rectangle 23"/>
          <p:cNvSpPr>
            <a:spLocks noChangeArrowheads="1"/>
          </p:cNvSpPr>
          <p:nvPr/>
        </p:nvSpPr>
        <p:spPr bwMode="auto">
          <a:xfrm>
            <a:off x="7956550" y="573405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000" b="1" i="0">
                <a:sym typeface="Symbol" pitchFamily="18" charset="2"/>
              </a:rPr>
              <a:t>-</a:t>
            </a:r>
          </a:p>
        </p:txBody>
      </p:sp>
      <p:sp>
        <p:nvSpPr>
          <p:cNvPr id="630812" name="Text Box 28"/>
          <p:cNvSpPr txBox="1">
            <a:spLocks noChangeArrowheads="1"/>
          </p:cNvSpPr>
          <p:nvPr/>
        </p:nvSpPr>
        <p:spPr bwMode="auto">
          <a:xfrm>
            <a:off x="6588125" y="573405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kumimoji="0" lang="en-US" altLang="zh-CN" sz="2000" b="1">
                <a:sym typeface="Symbol" pitchFamily="18" charset="2"/>
              </a:rPr>
              <a:t>acc</a:t>
            </a:r>
            <a:endParaRPr kumimoji="0" lang="en-US" altLang="zh-CN" sz="2000" b="1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9889" name="Rectangle 29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  <p:sp>
        <p:nvSpPr>
          <p:cNvPr id="630814" name="Text Box 30"/>
          <p:cNvSpPr txBox="1">
            <a:spLocks noChangeArrowheads="1"/>
          </p:cNvSpPr>
          <p:nvPr/>
        </p:nvSpPr>
        <p:spPr bwMode="auto">
          <a:xfrm>
            <a:off x="871538" y="4325938"/>
            <a:ext cx="64373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N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b="1" i="0" dirty="0">
                <a:solidFill>
                  <a:srgbClr val="333399"/>
                </a:solidFill>
                <a:sym typeface="Symbol" pitchFamily="18" charset="2"/>
              </a:rPr>
              <a:t>.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S                 </a:t>
            </a:r>
            <a:r>
              <a:rPr lang="en-US" altLang="zh-CN" sz="1800" dirty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>
                <a:solidFill>
                  <a:srgbClr val="333399"/>
                </a:solidFill>
              </a:rPr>
              <a:t>rint(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1800" dirty="0">
                <a:solidFill>
                  <a:srgbClr val="333399"/>
                </a:solidFill>
              </a:rPr>
              <a:t>) </a:t>
            </a:r>
            <a:endParaRPr lang="en-US" altLang="zh-CN" sz="1800" i="0" baseline="-25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S</a:t>
            </a:r>
            <a:r>
              <a:rPr lang="en-US" altLang="zh-CN" sz="1800" i="0" baseline="-25000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 +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top-2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S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 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kumimoji="0"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dirty="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1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2^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s)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M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800" i="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P </a:t>
            </a:r>
            <a:r>
              <a:rPr lang="en-US" altLang="zh-CN" sz="1800" i="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1800" dirty="0">
                <a:solidFill>
                  <a:srgbClr val="333399"/>
                </a:solidFill>
                <a:sym typeface="Symbol" pitchFamily="18" charset="2"/>
              </a:rPr>
              <a:t>                       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top+1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:= </a:t>
            </a:r>
            <a:r>
              <a:rPr lang="en-US" altLang="zh-CN" sz="1800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val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[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top-1</a:t>
            </a:r>
            <a:r>
              <a:rPr lang="en-US" altLang="zh-CN" sz="1800" i="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].</a:t>
            </a:r>
            <a:r>
              <a:rPr lang="en-US" altLang="zh-CN" sz="1800" dirty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s+1</a:t>
            </a:r>
            <a:endParaRPr lang="en-US" altLang="zh-CN" sz="1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endParaRPr lang="en-US" altLang="zh-CN" sz="8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buClrTx/>
            </a:pP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(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分析栈</a:t>
            </a:r>
            <a:r>
              <a:rPr kumimoji="0" lang="en-US" altLang="zh-CN" sz="2000" dirty="0" err="1">
                <a:solidFill>
                  <a:srgbClr val="333399"/>
                </a:solidFill>
                <a:sym typeface="Symbol" pitchFamily="18" charset="2"/>
              </a:rPr>
              <a:t>val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存放文法符号的综合属性，</a:t>
            </a:r>
            <a:r>
              <a:rPr kumimoji="0" lang="en-US" altLang="zh-CN" sz="2000" dirty="0">
                <a:solidFill>
                  <a:srgbClr val="333399"/>
                </a:solidFill>
                <a:sym typeface="Symbol" pitchFamily="18" charset="2"/>
              </a:rPr>
              <a:t>top</a:t>
            </a:r>
            <a:r>
              <a:rPr kumimoji="0" lang="zh-CN" altLang="en-US" sz="2000" b="1" i="0" dirty="0">
                <a:solidFill>
                  <a:srgbClr val="333399"/>
                </a:solidFill>
                <a:sym typeface="Symbol" pitchFamily="18" charset="2"/>
              </a:rPr>
              <a:t>为栈顶指针</a:t>
            </a:r>
            <a:r>
              <a:rPr kumimoji="0" lang="en-US" altLang="zh-CN" sz="2000" b="1" i="0" dirty="0">
                <a:solidFill>
                  <a:srgbClr val="333399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459968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8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2"/>
          <p:cNvSpPr txBox="1">
            <a:spLocks noChangeArrowheads="1"/>
          </p:cNvSpPr>
          <p:nvPr/>
        </p:nvSpPr>
        <p:spPr bwMode="auto">
          <a:xfrm>
            <a:off x="685800" y="1098550"/>
            <a:ext cx="822325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/>
              <a:t>用综合属性代替继承属性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/>
              <a:t> </a:t>
            </a:r>
            <a:r>
              <a:rPr lang="zh-CN" altLang="en-US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有时，改变基础文法可能避免继承属性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.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如下列文</a:t>
            </a:r>
          </a:p>
          <a:p>
            <a:pPr lvl="2" algn="l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    法可能用来描述 </a:t>
            </a:r>
            <a:r>
              <a:rPr lang="en-US" altLang="zh-CN" i="0">
                <a:solidFill>
                  <a:srgbClr val="333399"/>
                </a:solidFill>
              </a:rPr>
              <a:t>Pascal</a:t>
            </a:r>
            <a:r>
              <a:rPr lang="en-US" altLang="zh-CN" b="1" i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式的说明语句</a:t>
            </a:r>
          </a:p>
          <a:p>
            <a:pPr lvl="2" algn="l">
              <a:buClrTx/>
              <a:buFontTx/>
              <a:buNone/>
            </a:pPr>
            <a:endParaRPr lang="en-US" altLang="zh-CN" b="1" i="0">
              <a:solidFill>
                <a:srgbClr val="333399"/>
              </a:solidFill>
            </a:endParaRPr>
          </a:p>
        </p:txBody>
      </p:sp>
      <p:sp>
        <p:nvSpPr>
          <p:cNvPr id="80899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3" name="Text Box 17"/>
          <p:cNvSpPr txBox="1">
            <a:spLocks noChangeArrowheads="1"/>
          </p:cNvSpPr>
          <p:nvPr/>
        </p:nvSpPr>
        <p:spPr bwMode="auto">
          <a:xfrm>
            <a:off x="2667000" y="3124200"/>
            <a:ext cx="3200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L</a:t>
            </a:r>
            <a:r>
              <a:rPr lang="zh-CN" altLang="en-US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：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zh-CN" sz="2000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u="sng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int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u="sng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real</a:t>
            </a:r>
            <a:endParaRPr lang="en-US" altLang="zh-CN" sz="2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L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v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80904" name="Text Box 19"/>
          <p:cNvSpPr txBox="1">
            <a:spLocks noChangeArrowheads="1"/>
          </p:cNvSpPr>
          <p:nvPr/>
        </p:nvSpPr>
        <p:spPr bwMode="auto">
          <a:xfrm>
            <a:off x="1828800" y="4800600"/>
            <a:ext cx="701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</a:rPr>
              <a:t>因变量标识符由 </a:t>
            </a:r>
            <a:r>
              <a:rPr lang="en-US" altLang="zh-CN">
                <a:solidFill>
                  <a:srgbClr val="333399"/>
                </a:solidFill>
              </a:rPr>
              <a:t>L </a:t>
            </a:r>
            <a:r>
              <a:rPr lang="zh-CN" altLang="en-US" b="1" i="0">
                <a:solidFill>
                  <a:srgbClr val="333399"/>
                </a:solidFill>
              </a:rPr>
              <a:t>产生而类型不在 </a:t>
            </a:r>
            <a:r>
              <a:rPr lang="en-US" altLang="zh-CN">
                <a:solidFill>
                  <a:srgbClr val="333399"/>
                </a:solidFill>
              </a:rPr>
              <a:t>L </a:t>
            </a:r>
            <a:r>
              <a:rPr lang="zh-CN" altLang="en-US" b="1" i="0">
                <a:solidFill>
                  <a:srgbClr val="333399"/>
                </a:solidFill>
              </a:rPr>
              <a:t>的子树中，所以不能仅仅使用综合属性就把 </a:t>
            </a:r>
            <a:r>
              <a:rPr lang="en-US" altLang="zh-CN" sz="2000">
                <a:solidFill>
                  <a:srgbClr val="333399"/>
                </a:solidFill>
              </a:rPr>
              <a:t>type </a:t>
            </a:r>
            <a:r>
              <a:rPr lang="zh-CN" altLang="en-US" b="1" i="0">
                <a:solidFill>
                  <a:srgbClr val="333399"/>
                </a:solidFill>
              </a:rPr>
              <a:t>与标识符联系起来</a:t>
            </a:r>
            <a:r>
              <a:rPr lang="en-US" altLang="zh-CN" b="1" i="0">
                <a:solidFill>
                  <a:srgbClr val="333399"/>
                </a:solidFill>
              </a:rPr>
              <a:t>.</a:t>
            </a:r>
            <a:r>
              <a:rPr lang="zh-CN" altLang="en-US" b="1" i="0">
                <a:solidFill>
                  <a:srgbClr val="333399"/>
                </a:solidFill>
              </a:rPr>
              <a:t>从第一个产生式来看，似乎 </a:t>
            </a:r>
            <a:r>
              <a:rPr lang="en-US" altLang="zh-CN">
                <a:solidFill>
                  <a:srgbClr val="333399"/>
                </a:solidFill>
              </a:rPr>
              <a:t>L </a:t>
            </a:r>
            <a:r>
              <a:rPr lang="zh-CN" altLang="en-US" b="1" i="0">
                <a:solidFill>
                  <a:srgbClr val="333399"/>
                </a:solidFill>
              </a:rPr>
              <a:t>可以从它的右边 </a:t>
            </a:r>
            <a:r>
              <a:rPr lang="en-US" altLang="zh-CN">
                <a:solidFill>
                  <a:srgbClr val="333399"/>
                </a:solidFill>
              </a:rPr>
              <a:t>T </a:t>
            </a:r>
            <a:r>
              <a:rPr lang="zh-CN" altLang="en-US" b="1" i="0">
                <a:solidFill>
                  <a:srgbClr val="333399"/>
                </a:solidFill>
              </a:rPr>
              <a:t>中继承 </a:t>
            </a:r>
            <a:r>
              <a:rPr lang="en-US" altLang="zh-CN" sz="2000">
                <a:solidFill>
                  <a:srgbClr val="333399"/>
                </a:solidFill>
              </a:rPr>
              <a:t>type</a:t>
            </a:r>
            <a:r>
              <a:rPr lang="zh-CN" altLang="en-US" b="1" i="0">
                <a:solidFill>
                  <a:srgbClr val="333399"/>
                </a:solidFill>
              </a:rPr>
              <a:t>，但所得到的属性文法就不是 </a:t>
            </a:r>
            <a:r>
              <a:rPr lang="en-US" altLang="zh-CN" i="0">
                <a:solidFill>
                  <a:srgbClr val="333399"/>
                </a:solidFill>
              </a:rPr>
              <a:t>L-</a:t>
            </a:r>
            <a:r>
              <a:rPr lang="zh-CN" altLang="en-US" b="1" i="0">
                <a:solidFill>
                  <a:srgbClr val="333399"/>
                </a:solidFill>
              </a:rPr>
              <a:t>属性的</a:t>
            </a:r>
          </a:p>
        </p:txBody>
      </p:sp>
      <p:sp>
        <p:nvSpPr>
          <p:cNvPr id="80905" name="Rectangle 20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227653535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71"/>
          <p:cNvSpPr txBox="1">
            <a:spLocks noChangeArrowheads="1"/>
          </p:cNvSpPr>
          <p:nvPr/>
        </p:nvSpPr>
        <p:spPr bwMode="auto">
          <a:xfrm>
            <a:off x="685800" y="1219200"/>
            <a:ext cx="8223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>
                <a:latin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</a:rPr>
              <a:t>基于翻译模式的</a:t>
            </a:r>
            <a:r>
              <a:rPr lang="zh-CN" altLang="en-US" sz="2800" b="1" i="0"/>
              <a:t>自下而上</a:t>
            </a:r>
            <a:r>
              <a:rPr lang="zh-CN" altLang="en-US" sz="2800" b="1" i="0">
                <a:latin typeface="楷体_GB2312" pitchFamily="49" charset="-122"/>
              </a:rPr>
              <a:t>语义计算</a:t>
            </a:r>
          </a:p>
          <a:p>
            <a:pPr algn="l">
              <a:buClrTx/>
            </a:pPr>
            <a:endParaRPr lang="zh-CN" altLang="en-US" sz="1000" b="1" i="0">
              <a:latin typeface="楷体_GB2312" pitchFamily="49" charset="-122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800" b="1" i="0"/>
              <a:t>  </a:t>
            </a:r>
            <a:r>
              <a:rPr lang="zh-CN" altLang="en-US" b="1" i="0"/>
              <a:t>用综合属性代替继承属性</a:t>
            </a:r>
          </a:p>
          <a:p>
            <a:pPr lvl="1" algn="l">
              <a:buClrTx/>
              <a:buFont typeface="Symbol" pitchFamily="18" charset="2"/>
              <a:buNone/>
            </a:pPr>
            <a:endParaRPr lang="zh-CN" altLang="en-US" sz="1000" b="1" i="0">
              <a:latin typeface="Times New Roman" pitchFamily="18" charset="0"/>
            </a:endParaRPr>
          </a:p>
          <a:p>
            <a:pPr lvl="2" algn="l">
              <a:buClrTx/>
              <a:buFontTx/>
              <a:buChar char="•"/>
            </a:pPr>
            <a:r>
              <a:rPr lang="zh-CN" altLang="en-US" b="1" i="0"/>
              <a:t> </a:t>
            </a:r>
            <a:r>
              <a:rPr lang="zh-CN" altLang="en-US" b="1" i="0">
                <a:solidFill>
                  <a:srgbClr val="333399"/>
                </a:solidFill>
              </a:rPr>
              <a:t> </a:t>
            </a:r>
            <a:r>
              <a:rPr lang="zh-CN" altLang="en-US" b="1" i="0">
                <a:solidFill>
                  <a:srgbClr val="333399"/>
                </a:solidFill>
                <a:latin typeface="Times New Roman" pitchFamily="18" charset="0"/>
              </a:rPr>
              <a:t>若将上例中的基础文法变为</a:t>
            </a:r>
            <a:endParaRPr lang="zh-CN" altLang="en-US" b="1" i="0">
              <a:solidFill>
                <a:srgbClr val="333399"/>
              </a:solidFill>
            </a:endParaRPr>
          </a:p>
        </p:txBody>
      </p:sp>
      <p:sp>
        <p:nvSpPr>
          <p:cNvPr id="81923" name="AutoShape 7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4" name="AutoShape 7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AutoShape 7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AutoShape 7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Text Box 76"/>
          <p:cNvSpPr txBox="1">
            <a:spLocks noChangeArrowheads="1"/>
          </p:cNvSpPr>
          <p:nvPr/>
        </p:nvSpPr>
        <p:spPr bwMode="auto">
          <a:xfrm>
            <a:off x="2667000" y="3032125"/>
            <a:ext cx="1905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v L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v L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</a:t>
            </a:r>
            <a:endParaRPr lang="en-US" altLang="zh-CN" sz="2000" b="1" i="0">
              <a:solidFill>
                <a:srgbClr val="3333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int</a:t>
            </a:r>
          </a:p>
          <a:p>
            <a:pPr algn="l">
              <a:buClrTx/>
            </a:pP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i="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u="sng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real</a:t>
            </a:r>
            <a:endParaRPr lang="en-US" altLang="zh-CN" sz="2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81928" name="Text Box 78"/>
          <p:cNvSpPr txBox="1">
            <a:spLocks noChangeArrowheads="1"/>
          </p:cNvSpPr>
          <p:nvPr/>
        </p:nvSpPr>
        <p:spPr bwMode="auto">
          <a:xfrm>
            <a:off x="1828800" y="4800600"/>
            <a:ext cx="701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zh-CN" altLang="en-US" b="1" i="0">
                <a:solidFill>
                  <a:srgbClr val="333399"/>
                </a:solidFill>
              </a:rPr>
              <a:t>这样，类型可以通过综合属性 </a:t>
            </a:r>
            <a:r>
              <a:rPr lang="en-US" altLang="zh-CN">
                <a:solidFill>
                  <a:srgbClr val="333399"/>
                </a:solidFill>
              </a:rPr>
              <a:t>L.type </a:t>
            </a:r>
            <a:r>
              <a:rPr lang="zh-CN" altLang="en-US" b="1" i="0">
                <a:solidFill>
                  <a:srgbClr val="333399"/>
                </a:solidFill>
              </a:rPr>
              <a:t>进行传递，当通过 </a:t>
            </a:r>
            <a:r>
              <a:rPr lang="en-US" altLang="zh-CN">
                <a:solidFill>
                  <a:srgbClr val="333399"/>
                </a:solidFill>
              </a:rPr>
              <a:t>L </a:t>
            </a:r>
            <a:r>
              <a:rPr lang="zh-CN" altLang="en-US" b="1" i="0">
                <a:solidFill>
                  <a:srgbClr val="333399"/>
                </a:solidFill>
              </a:rPr>
              <a:t>产生每个变量标识符时，它的类型就可以填入到符号表中</a:t>
            </a:r>
          </a:p>
        </p:txBody>
      </p:sp>
      <p:sp>
        <p:nvSpPr>
          <p:cNvPr id="81929" name="Rectangle 79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2323674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1549400" y="188913"/>
            <a:ext cx="2301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4000" b="1" i="0">
                <a:ea typeface="华文行楷" pitchFamily="2" charset="-122"/>
              </a:rPr>
              <a:t>属性文法</a:t>
            </a:r>
          </a:p>
        </p:txBody>
      </p:sp>
      <p:sp>
        <p:nvSpPr>
          <p:cNvPr id="1434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5" name="Rectangle 11"/>
          <p:cNvSpPr>
            <a:spLocks noChangeArrowheads="1"/>
          </p:cNvSpPr>
          <p:nvPr/>
        </p:nvSpPr>
        <p:spPr bwMode="auto">
          <a:xfrm>
            <a:off x="971550" y="1700213"/>
            <a:ext cx="7921625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i="0" dirty="0"/>
              <a:t>  </a:t>
            </a:r>
            <a:r>
              <a:rPr lang="zh-CN" altLang="en-US" sz="2800" b="1" i="0" dirty="0"/>
              <a:t>语义规则</a:t>
            </a:r>
            <a:r>
              <a:rPr lang="zh-CN" altLang="en-US" sz="2800" b="1" i="0" dirty="0">
                <a:solidFill>
                  <a:srgbClr val="333399"/>
                </a:solidFill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</a:rPr>
              <a:t>Semantic Rule</a:t>
            </a:r>
            <a:r>
              <a:rPr lang="zh-CN" altLang="en-US" sz="2800" b="1" i="0" dirty="0">
                <a:solidFill>
                  <a:srgbClr val="333399"/>
                </a:solidFill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在属性文法中，每个产生式 </a:t>
            </a:r>
            <a:r>
              <a:rPr lang="en-US" altLang="zh-CN" b="1" dirty="0">
                <a:solidFill>
                  <a:srgbClr val="333399"/>
                </a:solidFill>
              </a:rPr>
              <a:t>A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333399"/>
                </a:solidFill>
                <a:sym typeface="Symbol" pitchFamily="18" charset="2"/>
              </a:rPr>
              <a:t></a:t>
            </a:r>
            <a:r>
              <a:rPr lang="en-US" altLang="zh-CN" b="1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zh-CN" altLang="en-US" b="1" i="0" dirty="0">
                <a:solidFill>
                  <a:srgbClr val="333399"/>
                </a:solidFill>
              </a:rPr>
              <a:t>都关联一个语义规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则的集合，用于描述如何计算当前产生式中文法符号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的属性值或附加的语义动作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1000" b="1" i="0" dirty="0">
                <a:solidFill>
                  <a:srgbClr val="333399"/>
                </a:solidFill>
              </a:rPr>
              <a:t> </a:t>
            </a:r>
          </a:p>
          <a:p>
            <a:pPr algn="l">
              <a:buFont typeface="Symbol" pitchFamily="18" charset="2"/>
              <a:buChar char="-"/>
            </a:pPr>
            <a:r>
              <a:rPr lang="zh-CN" altLang="en-US" sz="2800" b="1" i="0" dirty="0">
                <a:solidFill>
                  <a:srgbClr val="333399"/>
                </a:solidFill>
              </a:rPr>
              <a:t>  属性文法中允许</a:t>
            </a:r>
            <a:r>
              <a:rPr lang="zh-CN" altLang="en-US" sz="2800" b="1" i="0" dirty="0"/>
              <a:t>如下语义规则</a:t>
            </a:r>
          </a:p>
          <a:p>
            <a:pPr algn="l">
              <a:buFont typeface="Symbol" pitchFamily="18" charset="2"/>
              <a:buNone/>
            </a:pPr>
            <a:endParaRPr lang="zh-CN" altLang="en-US" sz="1000" b="1" i="0" dirty="0"/>
          </a:p>
          <a:p>
            <a:pPr lvl="1" algn="l">
              <a:buFontTx/>
              <a:buChar char="•"/>
            </a:pPr>
            <a:r>
              <a:rPr lang="zh-CN" altLang="en-US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/>
              <a:t>复写</a:t>
            </a:r>
            <a:r>
              <a:rPr lang="zh-CN" altLang="en-US" b="1" i="0" dirty="0">
                <a:solidFill>
                  <a:srgbClr val="333399"/>
                </a:solidFill>
              </a:rPr>
              <a:t>（</a:t>
            </a:r>
            <a:r>
              <a:rPr lang="en-US" altLang="zh-CN" dirty="0">
                <a:solidFill>
                  <a:srgbClr val="333399"/>
                </a:solidFill>
              </a:rPr>
              <a:t>copy</a:t>
            </a:r>
            <a:r>
              <a:rPr lang="zh-CN" altLang="en-US" b="1" i="0" dirty="0">
                <a:solidFill>
                  <a:srgbClr val="333399"/>
                </a:solidFill>
              </a:rPr>
              <a:t>）</a:t>
            </a:r>
            <a:r>
              <a:rPr lang="zh-CN" altLang="en-US" b="1" i="0" dirty="0"/>
              <a:t>规则</a:t>
            </a:r>
            <a:r>
              <a:rPr lang="zh-CN" altLang="en-US" b="1" i="0" dirty="0">
                <a:solidFill>
                  <a:srgbClr val="333399"/>
                </a:solidFill>
              </a:rPr>
              <a:t>，形如</a:t>
            </a:r>
          </a:p>
          <a:p>
            <a:pPr lvl="1" algn="l">
              <a:buFontTx/>
              <a:buNone/>
            </a:pPr>
            <a:r>
              <a:rPr lang="zh-CN" altLang="en-US" b="1" i="0" dirty="0">
                <a:solidFill>
                  <a:srgbClr val="333399"/>
                </a:solidFill>
              </a:rPr>
              <a:t>                  </a:t>
            </a:r>
            <a:r>
              <a:rPr lang="en-US" altLang="zh-CN" b="1" dirty="0" err="1"/>
              <a:t>X</a:t>
            </a:r>
            <a:r>
              <a:rPr lang="en-US" altLang="zh-CN" b="1" i="0" dirty="0" err="1"/>
              <a:t>.</a:t>
            </a:r>
            <a:r>
              <a:rPr lang="en-US" altLang="zh-CN" b="1" dirty="0" err="1"/>
              <a:t>a</a:t>
            </a:r>
            <a:r>
              <a:rPr lang="en-US" altLang="zh-CN" b="1" dirty="0"/>
              <a:t> := </a:t>
            </a:r>
            <a:r>
              <a:rPr lang="en-US" altLang="zh-CN" b="1" dirty="0" err="1"/>
              <a:t>Y</a:t>
            </a:r>
            <a:r>
              <a:rPr lang="en-US" altLang="zh-CN" b="1" i="0" dirty="0" err="1"/>
              <a:t>.</a:t>
            </a:r>
            <a:r>
              <a:rPr lang="en-US" altLang="zh-CN" b="1" dirty="0" err="1"/>
              <a:t>b</a:t>
            </a:r>
            <a:endParaRPr lang="en-US" altLang="zh-CN" b="1" i="0" dirty="0">
              <a:solidFill>
                <a:srgbClr val="333399"/>
              </a:solidFill>
            </a:endParaRPr>
          </a:p>
          <a:p>
            <a:pPr lvl="1" algn="l">
              <a:buFontTx/>
              <a:buChar char="•"/>
            </a:pPr>
            <a:r>
              <a:rPr lang="en-US" altLang="zh-CN" b="1" i="0" dirty="0">
                <a:solidFill>
                  <a:srgbClr val="333399"/>
                </a:solidFill>
              </a:rPr>
              <a:t> </a:t>
            </a:r>
            <a:r>
              <a:rPr lang="zh-CN" altLang="en-US" b="1" i="0" dirty="0"/>
              <a:t>基于语义函数</a:t>
            </a:r>
            <a:r>
              <a:rPr lang="zh-CN" altLang="en-US" b="1" i="0" dirty="0">
                <a:solidFill>
                  <a:srgbClr val="333399"/>
                </a:solidFill>
              </a:rPr>
              <a:t>（</a:t>
            </a:r>
            <a:r>
              <a:rPr lang="en-US" altLang="zh-CN" dirty="0">
                <a:solidFill>
                  <a:srgbClr val="333399"/>
                </a:solidFill>
              </a:rPr>
              <a:t>semantic function</a:t>
            </a:r>
            <a:r>
              <a:rPr lang="zh-CN" altLang="en-US" b="1" i="0" dirty="0">
                <a:solidFill>
                  <a:srgbClr val="333399"/>
                </a:solidFill>
              </a:rPr>
              <a:t>）</a:t>
            </a:r>
            <a:r>
              <a:rPr lang="zh-CN" altLang="en-US" b="1" i="0" dirty="0"/>
              <a:t>的规则</a:t>
            </a:r>
            <a:r>
              <a:rPr lang="zh-CN" altLang="en-US" b="1" i="0" dirty="0">
                <a:solidFill>
                  <a:srgbClr val="333399"/>
                </a:solidFill>
              </a:rPr>
              <a:t>，形如</a:t>
            </a: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333399"/>
                </a:solidFill>
              </a:rPr>
              <a:t>        </a:t>
            </a:r>
            <a:r>
              <a:rPr lang="en-US" altLang="zh-CN" b="1" dirty="0"/>
              <a:t>b:=f(c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c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…, c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)</a:t>
            </a:r>
            <a:r>
              <a:rPr lang="en-US" altLang="zh-CN" i="0" dirty="0">
                <a:solidFill>
                  <a:srgbClr val="333399"/>
                </a:solidFill>
              </a:rPr>
              <a:t> </a:t>
            </a:r>
            <a:r>
              <a:rPr lang="en-US" altLang="zh-CN" i="0" dirty="0" smtClean="0">
                <a:solidFill>
                  <a:srgbClr val="333399"/>
                </a:solidFill>
              </a:rPr>
              <a:t> </a:t>
            </a:r>
            <a:endParaRPr lang="en-US" altLang="zh-CN" i="0" dirty="0">
              <a:solidFill>
                <a:srgbClr val="333399"/>
              </a:solidFill>
            </a:endParaRPr>
          </a:p>
          <a:p>
            <a:pPr lvl="1" algn="l">
              <a:buFontTx/>
              <a:buNone/>
            </a:pPr>
            <a:r>
              <a:rPr lang="en-US" altLang="zh-CN" i="0" dirty="0">
                <a:solidFill>
                  <a:srgbClr val="333399"/>
                </a:solidFill>
              </a:rPr>
              <a:t>  </a:t>
            </a:r>
            <a:r>
              <a:rPr lang="zh-CN" altLang="en-US" b="1" i="0" dirty="0">
                <a:solidFill>
                  <a:srgbClr val="333399"/>
                </a:solidFill>
              </a:rPr>
              <a:t>其中，</a:t>
            </a:r>
            <a:r>
              <a:rPr lang="en-US" altLang="zh-CN" b="1" dirty="0">
                <a:solidFill>
                  <a:srgbClr val="333399"/>
                </a:solidFill>
              </a:rPr>
              <a:t>b,c</a:t>
            </a:r>
            <a:r>
              <a:rPr lang="en-US" altLang="zh-CN" b="1" baseline="-25000" dirty="0">
                <a:solidFill>
                  <a:srgbClr val="333399"/>
                </a:solidFill>
              </a:rPr>
              <a:t>1</a:t>
            </a:r>
            <a:r>
              <a:rPr lang="en-US" altLang="zh-CN" b="1" dirty="0">
                <a:solidFill>
                  <a:srgbClr val="333399"/>
                </a:solidFill>
              </a:rPr>
              <a:t>, c</a:t>
            </a:r>
            <a:r>
              <a:rPr lang="en-US" altLang="zh-CN" b="1" baseline="-25000" dirty="0">
                <a:solidFill>
                  <a:srgbClr val="333399"/>
                </a:solidFill>
              </a:rPr>
              <a:t>2</a:t>
            </a:r>
            <a:r>
              <a:rPr lang="en-US" altLang="zh-CN" b="1" dirty="0">
                <a:solidFill>
                  <a:srgbClr val="333399"/>
                </a:solidFill>
              </a:rPr>
              <a:t>, …, c</a:t>
            </a:r>
            <a:r>
              <a:rPr lang="en-US" altLang="zh-CN" b="1" baseline="-25000" dirty="0">
                <a:solidFill>
                  <a:srgbClr val="333399"/>
                </a:solidFill>
              </a:rPr>
              <a:t>k</a:t>
            </a:r>
            <a:r>
              <a:rPr lang="zh-CN" altLang="en-US" b="1" i="0" dirty="0">
                <a:solidFill>
                  <a:srgbClr val="333399"/>
                </a:solidFill>
              </a:rPr>
              <a:t>是该产生式中文法符号的属性</a:t>
            </a:r>
          </a:p>
          <a:p>
            <a:pPr lvl="1" algn="l">
              <a:buFontTx/>
              <a:buNone/>
            </a:pPr>
            <a:r>
              <a:rPr lang="zh-CN" altLang="en-US" sz="1000" i="0" dirty="0">
                <a:solidFill>
                  <a:srgbClr val="333399"/>
                </a:solidFill>
              </a:rPr>
              <a:t> </a:t>
            </a:r>
            <a:endParaRPr lang="zh-CN" altLang="en-US" sz="1000" b="1" dirty="0"/>
          </a:p>
          <a:p>
            <a:pPr algn="l">
              <a:buFont typeface="Symbol" pitchFamily="18" charset="2"/>
              <a:buChar char="-"/>
            </a:pPr>
            <a:r>
              <a:rPr lang="en-US" altLang="zh-CN" sz="2800" b="1" i="0" dirty="0" smtClean="0">
                <a:solidFill>
                  <a:srgbClr val="333399"/>
                </a:solidFill>
              </a:rPr>
              <a:t> </a:t>
            </a:r>
            <a:r>
              <a:rPr lang="zh-CN" altLang="en-US" sz="2800" b="1" i="0" dirty="0" smtClean="0">
                <a:solidFill>
                  <a:srgbClr val="333399"/>
                </a:solidFill>
              </a:rPr>
              <a:t>实践中</a:t>
            </a:r>
            <a:r>
              <a:rPr lang="zh-CN" altLang="en-US" sz="2800" b="1" i="0" dirty="0">
                <a:solidFill>
                  <a:srgbClr val="333399"/>
                </a:solidFill>
              </a:rPr>
              <a:t>，语义函数的形式可以更灵活</a:t>
            </a:r>
          </a:p>
          <a:p>
            <a:pPr algn="l">
              <a:buFont typeface="Symbol" pitchFamily="18" charset="2"/>
              <a:buChar char="-"/>
            </a:pPr>
            <a:endParaRPr lang="zh-CN" altLang="en-US" sz="2800" b="1" i="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9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69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69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69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69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69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69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69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35306</TotalTime>
  <Words>11768</Words>
  <Application>Microsoft Macintosh PowerPoint</Application>
  <PresentationFormat>全屏显示(4:3)</PresentationFormat>
  <Paragraphs>2083</Paragraphs>
  <Slides>86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8" baseType="lpstr"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例：在自底向上语法分析栈中实现桌面计算器翻译模式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apple qq</cp:lastModifiedBy>
  <cp:revision>1483</cp:revision>
  <dcterms:created xsi:type="dcterms:W3CDTF">2002-02-03T03:17:28Z</dcterms:created>
  <dcterms:modified xsi:type="dcterms:W3CDTF">2021-10-19T02:56:47Z</dcterms:modified>
</cp:coreProperties>
</file>