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833" r:id="rId2"/>
    <p:sldId id="843" r:id="rId3"/>
    <p:sldId id="821" r:id="rId4"/>
    <p:sldId id="822" r:id="rId5"/>
    <p:sldId id="823" r:id="rId6"/>
    <p:sldId id="824" r:id="rId7"/>
    <p:sldId id="825" r:id="rId8"/>
    <p:sldId id="830" r:id="rId9"/>
    <p:sldId id="831" r:id="rId10"/>
    <p:sldId id="762" r:id="rId11"/>
    <p:sldId id="527" r:id="rId12"/>
    <p:sldId id="790" r:id="rId13"/>
    <p:sldId id="404" r:id="rId14"/>
    <p:sldId id="835" r:id="rId15"/>
    <p:sldId id="836" r:id="rId16"/>
    <p:sldId id="837" r:id="rId17"/>
    <p:sldId id="734" r:id="rId18"/>
    <p:sldId id="838" r:id="rId19"/>
    <p:sldId id="657" r:id="rId20"/>
    <p:sldId id="804" r:id="rId21"/>
    <p:sldId id="805" r:id="rId22"/>
    <p:sldId id="806" r:id="rId23"/>
    <p:sldId id="839" r:id="rId24"/>
    <p:sldId id="840" r:id="rId25"/>
    <p:sldId id="841" r:id="rId26"/>
    <p:sldId id="722" r:id="rId27"/>
    <p:sldId id="723" r:id="rId28"/>
    <p:sldId id="834" r:id="rId29"/>
    <p:sldId id="844" r:id="rId30"/>
    <p:sldId id="719" r:id="rId31"/>
    <p:sldId id="720" r:id="rId32"/>
    <p:sldId id="842" r:id="rId33"/>
    <p:sldId id="714" r:id="rId34"/>
    <p:sldId id="765" r:id="rId35"/>
    <p:sldId id="768" r:id="rId36"/>
    <p:sldId id="667" r:id="rId37"/>
    <p:sldId id="668" r:id="rId38"/>
    <p:sldId id="770" r:id="rId39"/>
    <p:sldId id="771" r:id="rId40"/>
    <p:sldId id="772" r:id="rId41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  <a:srgbClr val="00FF00"/>
    <a:srgbClr val="990099"/>
    <a:srgbClr val="333399"/>
    <a:srgbClr val="008000"/>
    <a:srgbClr val="5F5F5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8113" autoAdjust="0"/>
  </p:normalViewPr>
  <p:slideViewPr>
    <p:cSldViewPr>
      <p:cViewPr>
        <p:scale>
          <a:sx n="75" d="100"/>
          <a:sy n="75" d="100"/>
        </p:scale>
        <p:origin x="-2112" y="-184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85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2526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5916" y="9291368"/>
            <a:ext cx="2880995" cy="4891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90ECD6-4D34-4651-B882-9B9DE7FD5D8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4845" y="4646533"/>
            <a:ext cx="5318760" cy="4401979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www.tsinghua.edu.cn/chn/index.htm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76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5.xml"/><Relationship Id="rId5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2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0"/>
            <a:ext cx="8972550" cy="871538"/>
          </a:xfrm>
        </p:spPr>
        <p:txBody>
          <a:bodyPr/>
          <a:lstStyle/>
          <a:p>
            <a:pPr eaLnBrk="1" hangingPunct="1"/>
            <a:r>
              <a:rPr lang="en-US" altLang="zh-CN" sz="3600" b="1" i="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3600" b="1" i="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011" y="234888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000" b="1" dirty="0" smtClean="0"/>
              <a:t>Ch8 </a:t>
            </a:r>
            <a:r>
              <a:rPr lang="zh-CN" altLang="en-US" sz="4000" b="1" dirty="0" smtClean="0"/>
              <a:t>静态语义和中间代码生成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678136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语义分析和中间代码生成的重要数据结构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符号表</a:t>
            </a:r>
            <a:r>
              <a:rPr lang="zh-CN" altLang="en-US" b="1" dirty="0"/>
              <a:t>（</a:t>
            </a:r>
            <a:r>
              <a:rPr lang="en-US" altLang="zh-CN" b="1" i="1" dirty="0"/>
              <a:t>symbol tables</a:t>
            </a:r>
            <a:r>
              <a:rPr lang="zh-CN" altLang="en-US" b="1" dirty="0"/>
              <a:t>）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名字信息建立后加入</a:t>
            </a:r>
            <a:r>
              <a:rPr lang="en-US" altLang="zh-CN" b="1" i="1" dirty="0">
                <a:solidFill>
                  <a:srgbClr val="800080"/>
                </a:solidFill>
              </a:rPr>
              <a:t>/</a:t>
            </a:r>
            <a:r>
              <a:rPr lang="zh-CN" altLang="en-US" b="1" dirty="0">
                <a:solidFill>
                  <a:srgbClr val="800080"/>
                </a:solidFill>
              </a:rPr>
              <a:t>更改符号表</a:t>
            </a:r>
            <a:r>
              <a:rPr lang="zh-CN" altLang="en-US" b="1" dirty="0"/>
              <a:t> 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名字信息如：种类，类型，偏移地址，占用空间等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需要获取名字信息时，查找符号表</a:t>
            </a: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符号表的组织可以体现名字作用域规则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   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267744" y="188640"/>
            <a:ext cx="424847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与语义分析相关的工作</a:t>
            </a:r>
          </a:p>
        </p:txBody>
      </p:sp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2267744" y="188640"/>
            <a:ext cx="46085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922463"/>
            <a:ext cx="8023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静态语义检查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编译期间所进行的</a:t>
            </a:r>
            <a:r>
              <a:rPr lang="zh-CN" altLang="en-US" b="1"/>
              <a:t>语义</a:t>
            </a:r>
            <a:r>
              <a:rPr lang="zh-CN" altLang="en-US" b="1" smtClean="0"/>
              <a:t>检查 </a:t>
            </a:r>
            <a:endParaRPr lang="zh-CN" altLang="en-US" b="1" dirty="0"/>
          </a:p>
          <a:p>
            <a:pPr lvl="1">
              <a:buFontTx/>
              <a:buChar char="•"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动态语义检查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  </a:t>
            </a:r>
            <a:r>
              <a:rPr lang="zh-CN" altLang="en-US" b="1" dirty="0"/>
              <a:t>所生成的代码在运行期间进行的语义检查</a:t>
            </a:r>
            <a:r>
              <a:rPr lang="zh-CN" altLang="en-US" dirty="0"/>
              <a:t>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收集语义信息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为语义检查收集程序的语义信息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/>
              <a:t>为代码生成等后续阶段收集程序的语义信息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有些内容合并到“中间代码生成”部分讨论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</a:t>
            </a:r>
            <a:r>
              <a:rPr lang="zh-CN" altLang="en-US" b="1" dirty="0"/>
              <a:t>（如过程、数组声明的语义处理）</a:t>
            </a:r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代码生成前程序合法性检查的最后阶段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静态</a:t>
            </a:r>
            <a:r>
              <a:rPr lang="zh-CN" altLang="en-US" b="1" dirty="0">
                <a:solidFill>
                  <a:srgbClr val="800080"/>
                </a:solidFill>
              </a:rPr>
              <a:t>类型检查</a:t>
            </a:r>
            <a:r>
              <a:rPr lang="zh-CN" altLang="en-US" b="1" dirty="0"/>
              <a:t>（</a:t>
            </a:r>
            <a:r>
              <a:rPr lang="en-US" altLang="zh-CN" b="1" i="1" dirty="0"/>
              <a:t>type checks</a:t>
            </a:r>
            <a:r>
              <a:rPr lang="zh-CN" altLang="en-US" b="1" dirty="0"/>
              <a:t>） 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检查每个操作是否遵守语言类型系统的定义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名字的作用域</a:t>
            </a:r>
            <a:r>
              <a:rPr lang="zh-CN" altLang="en-US" b="1" dirty="0"/>
              <a:t>（</a:t>
            </a:r>
            <a:r>
              <a:rPr lang="en-US" altLang="zh-CN" b="1" i="1" dirty="0"/>
              <a:t>scope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分析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建立名字的定义和使用之间联系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控制流检查</a:t>
            </a:r>
            <a:r>
              <a:rPr lang="zh-CN" altLang="en-US" b="1" dirty="0"/>
              <a:t>（</a:t>
            </a:r>
            <a:r>
              <a:rPr lang="en-US" altLang="zh-CN" b="1" i="1" dirty="0"/>
              <a:t>flow-of-control checks</a:t>
            </a:r>
            <a:r>
              <a:rPr lang="zh-CN" altLang="en-US" b="1" dirty="0"/>
              <a:t>）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控制流语句必须使控制转移到合法的地方（如 </a:t>
            </a:r>
            <a:r>
              <a:rPr kumimoji="0" lang="en-US" altLang="zh-CN" b="1" i="1" dirty="0"/>
              <a:t>break </a:t>
            </a:r>
          </a:p>
          <a:p>
            <a:pPr lvl="1">
              <a:buFontTx/>
              <a:buNone/>
            </a:pPr>
            <a:r>
              <a:rPr kumimoji="0" lang="en-US" altLang="zh-CN" b="1" i="1" dirty="0"/>
              <a:t>   </a:t>
            </a:r>
            <a:r>
              <a:rPr kumimoji="0" lang="zh-CN" altLang="en-US" b="1" dirty="0"/>
              <a:t>语句必须有合法的语句包围它）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唯一性检查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uniqueness checks</a:t>
            </a:r>
            <a:r>
              <a:rPr lang="zh-CN" altLang="en-US" b="1" dirty="0"/>
              <a:t>） </a:t>
            </a:r>
            <a:r>
              <a:rPr kumimoji="0" lang="zh-CN" altLang="en-US" b="1" dirty="0"/>
              <a:t>很多场合要求对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象只能被定义一次（</a:t>
            </a:r>
            <a:r>
              <a:rPr lang="zh-CN" altLang="en-US" b="1" dirty="0"/>
              <a:t>如</a:t>
            </a:r>
            <a:r>
              <a:rPr kumimoji="0" lang="zh-CN" altLang="en-US" b="1" dirty="0"/>
              <a:t>枚举类型的元素不能重复出现</a:t>
            </a:r>
            <a:r>
              <a:rPr lang="zh-CN" altLang="en-US" b="1" dirty="0"/>
              <a:t>）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名字的上下文相关性检查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name-related checks</a:t>
            </a:r>
            <a:r>
              <a:rPr lang="zh-CN" altLang="en-US" b="1" dirty="0"/>
              <a:t>） </a:t>
            </a:r>
            <a:r>
              <a:rPr kumimoji="0" lang="zh-CN" altLang="en-US" b="1" dirty="0" smtClean="0"/>
              <a:t>某</a:t>
            </a:r>
            <a:endParaRPr kumimoji="0" lang="en-US" altLang="zh-CN" b="1" dirty="0" smtClean="0"/>
          </a:p>
          <a:p>
            <a:pPr lvl="1">
              <a:buNone/>
            </a:pPr>
            <a:r>
              <a:rPr kumimoji="0" lang="en-US" altLang="zh-CN" b="1" dirty="0" smtClean="0"/>
              <a:t>   </a:t>
            </a:r>
            <a:r>
              <a:rPr kumimoji="0" lang="zh-CN" altLang="en-US" b="1" dirty="0" smtClean="0"/>
              <a:t>些</a:t>
            </a:r>
            <a:r>
              <a:rPr kumimoji="0" lang="zh-CN" altLang="en-US" b="1" dirty="0"/>
              <a:t>名字的</a:t>
            </a:r>
            <a:r>
              <a:rPr kumimoji="0" lang="zh-CN" altLang="en-US" b="1" dirty="0" smtClean="0"/>
              <a:t>多次</a:t>
            </a:r>
            <a:r>
              <a:rPr kumimoji="0" lang="zh-CN" altLang="en-US" b="1" dirty="0"/>
              <a:t>出现之间应该满足一定的上下文相关性</a:t>
            </a: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800080"/>
                </a:solidFill>
              </a:rPr>
              <a:t>……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267744" y="188640"/>
            <a:ext cx="468052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类型检查程序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checker</a:t>
            </a:r>
            <a:r>
              <a:rPr lang="zh-CN" altLang="en-US" sz="2800" b="1" dirty="0"/>
              <a:t>）负责类型检查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验证语言结构是否匹配上下文所期望的类型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为相关阶段搜集及建立必要的类型信息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实现</a:t>
            </a:r>
            <a:r>
              <a:rPr lang="zh-CN" altLang="en-US" sz="2800" b="1" dirty="0"/>
              <a:t>某个</a:t>
            </a:r>
            <a:r>
              <a:rPr lang="zh-CN" altLang="en-US" sz="2800" b="1" dirty="0">
                <a:solidFill>
                  <a:srgbClr val="800080"/>
                </a:solidFill>
              </a:rPr>
              <a:t>类型系统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system</a:t>
            </a:r>
            <a:r>
              <a:rPr lang="zh-CN" altLang="en-US" sz="2800" b="1" dirty="0"/>
              <a:t>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静态类型检查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编译期间进行的类型检查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动态类型检查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目标程序运行期间进行的类型检查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38200" y="2039938"/>
            <a:ext cx="82296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类型表达式</a:t>
            </a:r>
            <a:r>
              <a:rPr lang="zh-CN" altLang="en-US" sz="2800" b="1"/>
              <a:t>（</a:t>
            </a:r>
            <a:r>
              <a:rPr lang="en-US" altLang="zh-CN" sz="2800" i="1"/>
              <a:t>type expressions</a:t>
            </a:r>
            <a:r>
              <a:rPr lang="zh-CN" altLang="en-US" sz="2800" b="1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i="1">
                <a:solidFill>
                  <a:srgbClr val="800080"/>
                </a:solidFill>
              </a:rPr>
              <a:t>  </a:t>
            </a:r>
            <a:r>
              <a:rPr lang="zh-CN" altLang="en-US" b="1"/>
              <a:t>由</a:t>
            </a:r>
            <a:r>
              <a:rPr lang="zh-CN" altLang="en-US" b="1">
                <a:solidFill>
                  <a:srgbClr val="800080"/>
                </a:solidFill>
              </a:rPr>
              <a:t>基本类型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800080"/>
                </a:solidFill>
              </a:rPr>
              <a:t>类型名字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800080"/>
                </a:solidFill>
              </a:rPr>
              <a:t>类型变量</a:t>
            </a:r>
            <a:r>
              <a:rPr lang="zh-CN" altLang="en-US" b="1"/>
              <a:t>，及</a:t>
            </a:r>
            <a:r>
              <a:rPr lang="zh-CN" altLang="en-US" b="1">
                <a:solidFill>
                  <a:srgbClr val="800080"/>
                </a:solidFill>
              </a:rPr>
              <a:t>类型构造子 </a:t>
            </a:r>
          </a:p>
          <a:p>
            <a:pPr lvl="1">
              <a:buFontTx/>
              <a:buNone/>
            </a:pPr>
            <a:r>
              <a:rPr lang="zh-CN" altLang="en-US" b="1"/>
              <a:t>  （</a:t>
            </a:r>
            <a:r>
              <a:rPr lang="en-US" altLang="zh-CN" i="1"/>
              <a:t>type constructor</a:t>
            </a:r>
            <a:r>
              <a:rPr lang="zh-CN" altLang="en-US" b="1"/>
              <a:t>）归纳定义的表达式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类型系统</a:t>
            </a:r>
            <a:r>
              <a:rPr lang="zh-CN" altLang="en-US" sz="2800" b="1"/>
              <a:t>（</a:t>
            </a:r>
            <a:r>
              <a:rPr lang="en-US" altLang="zh-CN" sz="2800" i="1"/>
              <a:t>type systems</a:t>
            </a:r>
            <a:r>
              <a:rPr lang="zh-CN" altLang="en-US" sz="2800" b="1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 i="1">
                <a:solidFill>
                  <a:srgbClr val="800080"/>
                </a:solidFill>
              </a:rPr>
              <a:t>  </a:t>
            </a:r>
            <a:r>
              <a:rPr lang="zh-CN" altLang="en-US" b="1"/>
              <a:t>将类型表达式赋给程序各个部分的</a:t>
            </a:r>
            <a:r>
              <a:rPr lang="zh-CN" altLang="en-US" b="1">
                <a:solidFill>
                  <a:srgbClr val="800080"/>
                </a:solidFill>
              </a:rPr>
              <a:t>规则集合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4338" y="124936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类型表达式和类型系统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29219883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ChangeArrowheads="1"/>
          </p:cNvSpPr>
          <p:nvPr/>
        </p:nvSpPr>
        <p:spPr bwMode="auto">
          <a:xfrm>
            <a:off x="1114425" y="1844675"/>
            <a:ext cx="74898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分四类定义</a:t>
            </a: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None/>
            </a:pPr>
            <a:r>
              <a:rPr lang="zh-CN" altLang="en-US" sz="2000" b="1" dirty="0"/>
              <a:t>  基本数据类型表达式，积类型表达式，过程类型表达式，</a:t>
            </a:r>
          </a:p>
          <a:p>
            <a:pPr lvl="1">
              <a:buFontTx/>
              <a:buNone/>
            </a:pPr>
            <a:r>
              <a:rPr lang="zh-CN" altLang="en-US" sz="2000" b="1" dirty="0"/>
              <a:t>  专用类型表达式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基本数据类型</a:t>
            </a:r>
            <a:r>
              <a:rPr lang="zh-CN" altLang="en-US" sz="2800" b="1" dirty="0">
                <a:solidFill>
                  <a:srgbClr val="800080"/>
                </a:solidFill>
              </a:rPr>
              <a:t>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 smtClean="0"/>
              <a:t>纯量类型</a:t>
            </a:r>
            <a:r>
              <a:rPr lang="zh-CN" altLang="en-US" b="1" dirty="0"/>
              <a:t>表达式：</a:t>
            </a:r>
            <a:r>
              <a:rPr lang="en-US" altLang="zh-CN" b="1" i="1" dirty="0" err="1">
                <a:solidFill>
                  <a:srgbClr val="800080"/>
                </a:solidFill>
              </a:rPr>
              <a:t>bool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 err="1">
                <a:solidFill>
                  <a:srgbClr val="800080"/>
                </a:solidFill>
              </a:rPr>
              <a:t>int</a:t>
            </a:r>
            <a:r>
              <a:rPr lang="en-US" altLang="zh-CN" b="1" i="1" dirty="0"/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real</a:t>
            </a: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有界数组类型表达式：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array(I,T)</a:t>
            </a:r>
            <a:r>
              <a:rPr lang="en-US" altLang="zh-CN" b="1" i="1" dirty="0"/>
              <a:t> </a:t>
            </a: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  <a:r>
              <a:rPr lang="en-US" altLang="zh-CN" sz="2000" b="1" i="1" dirty="0"/>
              <a:t>I </a:t>
            </a:r>
            <a:r>
              <a:rPr lang="zh-CN" altLang="en-US" sz="2000" b="1" dirty="0"/>
              <a:t>代表一个整数区间，如 </a:t>
            </a:r>
            <a:r>
              <a:rPr lang="en-US" altLang="zh-CN" sz="2000" b="1" i="1" dirty="0"/>
              <a:t>1..10</a:t>
            </a:r>
            <a:endParaRPr lang="en-US" altLang="zh-CN" sz="2000" b="1" dirty="0"/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指针数据类型表达式：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pointer(T)</a:t>
            </a: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i="1" dirty="0"/>
              <a:t>   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7191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</a:p>
        </p:txBody>
      </p:sp>
      <p:sp>
        <p:nvSpPr>
          <p:cNvPr id="12292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229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29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16013" y="1935163"/>
            <a:ext cx="7777162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积类型表达式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/>
              <a:t> </a:t>
            </a:r>
            <a:r>
              <a:rPr lang="zh-CN" altLang="en-US" b="1"/>
              <a:t> </a:t>
            </a:r>
            <a:r>
              <a:rPr lang="en-US" altLang="zh-CN" b="1">
                <a:solidFill>
                  <a:srgbClr val="800080"/>
                </a:solidFill>
              </a:rPr>
              <a:t>&lt;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en-US" altLang="zh-CN" b="1" baseline="-25000">
                <a:solidFill>
                  <a:srgbClr val="800080"/>
                </a:solidFill>
              </a:rPr>
              <a:t>1</a:t>
            </a:r>
            <a:r>
              <a:rPr lang="en-US" altLang="zh-CN" b="1">
                <a:solidFill>
                  <a:srgbClr val="800080"/>
                </a:solidFill>
              </a:rPr>
              <a:t>, 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en-US" altLang="zh-CN" b="1" baseline="-25000">
                <a:solidFill>
                  <a:srgbClr val="800080"/>
                </a:solidFill>
              </a:rPr>
              <a:t>2</a:t>
            </a:r>
            <a:r>
              <a:rPr lang="en-US" altLang="zh-CN" b="1">
                <a:solidFill>
                  <a:srgbClr val="800080"/>
                </a:solidFill>
              </a:rPr>
              <a:t>, …, 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en-US" altLang="zh-CN" b="1" i="1" baseline="-25000">
                <a:solidFill>
                  <a:srgbClr val="800080"/>
                </a:solidFill>
              </a:rPr>
              <a:t>n</a:t>
            </a:r>
            <a:r>
              <a:rPr lang="en-US" altLang="zh-CN" b="1">
                <a:solidFill>
                  <a:srgbClr val="800080"/>
                </a:solidFill>
              </a:rPr>
              <a:t>&gt;</a:t>
            </a:r>
          </a:p>
          <a:p>
            <a:pPr lvl="1">
              <a:buFontTx/>
              <a:buNone/>
            </a:pPr>
            <a:endParaRPr lang="en-US" altLang="zh-CN" sz="1000" b="1"/>
          </a:p>
          <a:p>
            <a:pPr lvl="1">
              <a:buFontTx/>
              <a:buNone/>
            </a:pPr>
            <a:r>
              <a:rPr lang="en-US" altLang="zh-CN" sz="2000" b="1"/>
              <a:t>   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 …, </a:t>
            </a:r>
            <a:r>
              <a:rPr lang="en-US" altLang="zh-CN" sz="2000" b="1" i="1"/>
              <a:t>T</a:t>
            </a:r>
            <a:r>
              <a:rPr lang="en-US" altLang="zh-CN" sz="2000" b="1" i="1" baseline="-25000"/>
              <a:t>n </a:t>
            </a:r>
            <a:r>
              <a:rPr lang="zh-CN" altLang="en-US" sz="2000" b="1"/>
              <a:t>为上述数据类型表达式；若</a:t>
            </a:r>
            <a:r>
              <a:rPr lang="en-US" altLang="zh-CN" sz="2000" i="1"/>
              <a:t>n</a:t>
            </a:r>
            <a:r>
              <a:rPr lang="en-US" altLang="zh-CN" sz="2000" b="1"/>
              <a:t>=0</a:t>
            </a:r>
            <a:r>
              <a:rPr lang="zh-CN" altLang="en-US" sz="2000" b="1"/>
              <a:t>，则表示为 </a:t>
            </a:r>
            <a:r>
              <a:rPr lang="en-US" altLang="zh-CN" sz="2000" b="1"/>
              <a:t>&lt; &gt;</a:t>
            </a:r>
            <a:r>
              <a:rPr lang="en-US" altLang="zh-CN" sz="2000"/>
              <a:t> </a:t>
            </a:r>
          </a:p>
          <a:p>
            <a:pPr lvl="1">
              <a:buFontTx/>
              <a:buNone/>
            </a:pPr>
            <a:endParaRPr lang="en-US" altLang="zh-CN" sz="1000"/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过程类型表达式</a:t>
            </a:r>
          </a:p>
          <a:p>
            <a:pPr lvl="1">
              <a:buFontTx/>
              <a:buNone/>
            </a:pPr>
            <a:endParaRPr lang="zh-CN" altLang="en-US" sz="1000"/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en-US" altLang="zh-CN" b="1" i="1">
                <a:solidFill>
                  <a:srgbClr val="800080"/>
                </a:solidFill>
              </a:rPr>
              <a:t>fun</a:t>
            </a:r>
            <a:r>
              <a:rPr lang="zh-CN" altLang="en-US" b="1">
                <a:solidFill>
                  <a:srgbClr val="800080"/>
                </a:solidFill>
              </a:rPr>
              <a:t>（</a:t>
            </a:r>
            <a:r>
              <a:rPr lang="en-US" altLang="zh-CN" b="1" i="1">
                <a:solidFill>
                  <a:srgbClr val="800080"/>
                </a:solidFill>
              </a:rPr>
              <a:t>T</a:t>
            </a:r>
            <a:r>
              <a:rPr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sz="2000" b="1" i="1"/>
              <a:t>    </a:t>
            </a:r>
            <a:r>
              <a:rPr lang="en-US" altLang="zh-CN" sz="2000" b="1" i="1"/>
              <a:t>T</a:t>
            </a:r>
            <a:r>
              <a:rPr lang="en-US" altLang="zh-CN" sz="2000" b="1"/>
              <a:t> </a:t>
            </a:r>
            <a:r>
              <a:rPr lang="zh-CN" altLang="en-US" sz="2000" b="1"/>
              <a:t>是上述积类型表达式</a:t>
            </a:r>
          </a:p>
          <a:p>
            <a:pPr lvl="1">
              <a:buFontTx/>
              <a:buNone/>
            </a:pPr>
            <a:r>
              <a:rPr lang="zh-CN" altLang="en-US" sz="1000"/>
              <a:t> </a:t>
            </a: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/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专用类型表达式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en-US" altLang="zh-CN" b="1" i="1">
                <a:solidFill>
                  <a:srgbClr val="800080"/>
                </a:solidFill>
              </a:rPr>
              <a:t>type_error</a:t>
            </a:r>
            <a:r>
              <a:rPr lang="en-US" altLang="zh-CN"/>
              <a:t>    </a:t>
            </a:r>
            <a:r>
              <a:rPr lang="zh-CN" altLang="en-US" sz="2000" b="1"/>
              <a:t>专用于有类型错误的程序单元</a:t>
            </a:r>
            <a:r>
              <a:rPr lang="zh-CN" altLang="en-US"/>
              <a:t> 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/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en-US" altLang="zh-CN" b="1" i="1">
                <a:solidFill>
                  <a:srgbClr val="800080"/>
                </a:solidFill>
              </a:rPr>
              <a:t>ok</a:t>
            </a:r>
            <a:r>
              <a:rPr lang="en-US" altLang="zh-CN"/>
              <a:t>                  </a:t>
            </a:r>
            <a:r>
              <a:rPr lang="zh-CN" altLang="en-US" sz="2000" b="1"/>
              <a:t>专用于没有类型错误的程序单元</a:t>
            </a:r>
            <a:r>
              <a:rPr lang="zh-CN" altLang="en-US"/>
              <a:t>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1913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r>
              <a:rPr lang="en-US" altLang="zh-CN" sz="3200" b="1">
                <a:latin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331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992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971550" y="2179638"/>
            <a:ext cx="7921625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语法制导的方法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将类型表达式作为属性值赋给程序各个部分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设计恰</a:t>
            </a:r>
            <a:r>
              <a:rPr lang="zh-CN" altLang="en-US" sz="2800" b="1" dirty="0" smtClean="0"/>
              <a:t>当的翻译模式</a:t>
            </a:r>
            <a:endParaRPr lang="en-US" altLang="zh-CN" sz="2800" b="1" dirty="0" smtClean="0"/>
          </a:p>
          <a:p>
            <a:pPr lvl="1" indent="-171450">
              <a:buFontTx/>
              <a:buChar char="•"/>
            </a:pPr>
            <a:r>
              <a:rPr lang="zh-CN" altLang="en-US" sz="2800" b="1" dirty="0" smtClean="0"/>
              <a:t>可实现相应语</a:t>
            </a:r>
            <a:r>
              <a:rPr lang="zh-CN" altLang="en-US" sz="2800" b="1" dirty="0"/>
              <a:t>言的一个类型系统</a:t>
            </a:r>
          </a:p>
          <a:p>
            <a:pPr lvl="1">
              <a:buFontTx/>
              <a:buChar char="•"/>
            </a:pPr>
            <a:endParaRPr lang="zh-CN" altLang="en-US" sz="1000" b="1" dirty="0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84213" y="14001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类型检查程序的设计</a:t>
            </a:r>
          </a:p>
        </p:txBody>
      </p:sp>
      <p:sp>
        <p:nvSpPr>
          <p:cNvPr id="1434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917575" y="1614488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声明</a:t>
            </a:r>
            <a:r>
              <a:rPr lang="zh-CN" altLang="en-US" sz="2800" b="1"/>
              <a:t>的翻译模式</a:t>
            </a:r>
          </a:p>
        </p:txBody>
      </p:sp>
      <p:sp>
        <p:nvSpPr>
          <p:cNvPr id="15363" name="Text Box 27"/>
          <p:cNvSpPr txBox="1">
            <a:spLocks noChangeArrowheads="1"/>
          </p:cNvSpPr>
          <p:nvPr/>
        </p:nvSpPr>
        <p:spPr bwMode="auto">
          <a:xfrm>
            <a:off x="490538" y="1049338"/>
            <a:ext cx="8402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900113" y="2235200"/>
            <a:ext cx="8135937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V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>
                <a:sym typeface="Symbol" pitchFamily="18" charset="2"/>
              </a:rPr>
              <a:t>V</a:t>
            </a:r>
            <a:r>
              <a:rPr lang="de-DE" altLang="zh-CN" sz="2000" baseline="-25000">
                <a:sym typeface="Symbol" pitchFamily="18" charset="2"/>
              </a:rPr>
              <a:t>1</a:t>
            </a:r>
            <a:r>
              <a:rPr lang="de-DE" altLang="zh-CN" sz="2000" i="1">
                <a:sym typeface="Symbol" pitchFamily="18" charset="2"/>
              </a:rPr>
              <a:t> ; T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L</a:t>
            </a:r>
            <a:r>
              <a:rPr lang="de-DE" altLang="zh-CN" sz="2000" b="1" i="1">
                <a:sym typeface="Symbol" pitchFamily="18" charset="2"/>
              </a:rPr>
              <a:t>.</a:t>
            </a:r>
            <a:r>
              <a:rPr lang="de-DE" altLang="zh-CN" sz="2000" i="1">
                <a:sym typeface="Symbol" pitchFamily="18" charset="2"/>
              </a:rPr>
              <a:t>in := T.type </a:t>
            </a:r>
            <a:r>
              <a:rPr lang="de-DE" altLang="zh-CN" sz="2000">
                <a:sym typeface="Symbol" pitchFamily="18" charset="2"/>
              </a:rPr>
              <a:t>}</a:t>
            </a:r>
            <a:r>
              <a:rPr lang="de-DE" altLang="zh-CN" sz="2000" i="1">
                <a:sym typeface="Symbol" pitchFamily="18" charset="2"/>
              </a:rPr>
              <a:t>  </a:t>
            </a:r>
          </a:p>
          <a:p>
            <a:pPr>
              <a:buClrTx/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        L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V.type := make_product_3</a:t>
            </a:r>
            <a:r>
              <a:rPr lang="de-DE" altLang="zh-CN" sz="2000">
                <a:sym typeface="Symbol" pitchFamily="18" charset="2"/>
              </a:rPr>
              <a:t> (</a:t>
            </a:r>
            <a:r>
              <a:rPr lang="de-DE" altLang="zh-CN" sz="2000" i="1">
                <a:sym typeface="Symbol" pitchFamily="18" charset="2"/>
              </a:rPr>
              <a:t>V</a:t>
            </a:r>
            <a:r>
              <a:rPr lang="de-DE" altLang="zh-CN" sz="2000" baseline="-25000">
                <a:sym typeface="Symbol" pitchFamily="18" charset="2"/>
              </a:rPr>
              <a:t>1</a:t>
            </a:r>
            <a:r>
              <a:rPr lang="de-DE" altLang="zh-CN" sz="2000" i="1">
                <a:sym typeface="Symbol" pitchFamily="18" charset="2"/>
              </a:rPr>
              <a:t>.type, T.type, L.num</a:t>
            </a:r>
            <a:r>
              <a:rPr lang="de-DE" altLang="zh-CN" sz="2000">
                <a:sym typeface="Symbol" pitchFamily="18" charset="2"/>
              </a:rPr>
              <a:t>) }</a:t>
            </a:r>
            <a:r>
              <a:rPr lang="de-DE" altLang="zh-CN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V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i="1">
                <a:sym typeface="Symbol" pitchFamily="18" charset="2"/>
              </a:rPr>
              <a:t>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V.type := &lt;&gt; </a:t>
            </a:r>
            <a:r>
              <a:rPr lang="de-DE" altLang="zh-CN" sz="2000">
                <a:sym typeface="Symbol" pitchFamily="18" charset="2"/>
              </a:rPr>
              <a:t>} </a:t>
            </a:r>
            <a:endParaRPr lang="en-US" altLang="zh-CN" sz="2000"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000" i="1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boolean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T.type </a:t>
            </a:r>
            <a:r>
              <a:rPr lang="de-DE" altLang="zh-CN" sz="2000">
                <a:sym typeface="Symbol" pitchFamily="18" charset="2"/>
              </a:rPr>
              <a:t>:=</a:t>
            </a:r>
            <a:r>
              <a:rPr lang="de-DE" altLang="zh-CN" sz="2000" i="1">
                <a:sym typeface="Symbol" pitchFamily="18" charset="2"/>
              </a:rPr>
              <a:t> bool </a:t>
            </a:r>
            <a:r>
              <a:rPr lang="de-DE" altLang="zh-CN" sz="2000">
                <a:sym typeface="Symbol" pitchFamily="18" charset="2"/>
              </a:rPr>
              <a:t>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integer  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T.type </a:t>
            </a:r>
            <a:r>
              <a:rPr lang="de-DE" altLang="zh-CN" sz="2000">
                <a:sym typeface="Symbol" pitchFamily="18" charset="2"/>
              </a:rPr>
              <a:t>:=</a:t>
            </a:r>
            <a:r>
              <a:rPr lang="de-DE" altLang="zh-CN" sz="2000" i="1">
                <a:sym typeface="Symbol" pitchFamily="18" charset="2"/>
              </a:rPr>
              <a:t> int </a:t>
            </a:r>
            <a:r>
              <a:rPr lang="de-DE" altLang="zh-CN" sz="2000">
                <a:sym typeface="Symbol" pitchFamily="18" charset="2"/>
              </a:rPr>
              <a:t>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real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>
                <a:sym typeface="Symbol" pitchFamily="18" charset="2"/>
              </a:rPr>
              <a:t>{ T.type := real}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array [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 ] of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T.type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array</a:t>
            </a:r>
            <a:r>
              <a:rPr lang="en-US" altLang="zh-CN" sz="2000">
                <a:sym typeface="Symbol" pitchFamily="18" charset="2"/>
              </a:rPr>
              <a:t>(1.. </a:t>
            </a:r>
            <a:r>
              <a:rPr lang="fr-FR" altLang="zh-CN" sz="2000" i="1" u="sng">
                <a:sym typeface="Symbol" pitchFamily="18" charset="2"/>
              </a:rPr>
              <a:t>num</a:t>
            </a:r>
            <a:r>
              <a:rPr lang="fr-FR" altLang="zh-CN" sz="2000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lexval</a:t>
            </a:r>
            <a:r>
              <a:rPr lang="fr-FR" altLang="zh-CN" sz="2000">
                <a:sym typeface="Symbol" pitchFamily="18" charset="2"/>
              </a:rPr>
              <a:t>,</a:t>
            </a:r>
            <a:r>
              <a:rPr lang="fr-FR" altLang="zh-CN" sz="2000" i="1">
                <a:sym typeface="Symbol" pitchFamily="18" charset="2"/>
              </a:rPr>
              <a:t> T</a:t>
            </a:r>
            <a:r>
              <a:rPr lang="fr-FR" altLang="zh-CN" sz="2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.type</a:t>
            </a:r>
            <a:r>
              <a:rPr lang="fr-FR" altLang="zh-CN" sz="2000">
                <a:sym typeface="Symbol" pitchFamily="18" charset="2"/>
              </a:rPr>
              <a:t>) 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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    </a:t>
            </a:r>
            <a:r>
              <a:rPr lang="fr-FR" altLang="zh-CN" sz="2000">
                <a:sym typeface="Symbol" pitchFamily="18" charset="2"/>
              </a:rPr>
              <a:t>  {</a:t>
            </a:r>
            <a:r>
              <a:rPr lang="fr-FR" altLang="zh-CN" sz="2000" i="1">
                <a:sym typeface="Symbol" pitchFamily="18" charset="2"/>
              </a:rPr>
              <a:t> T.type </a:t>
            </a:r>
            <a:r>
              <a:rPr lang="fr-FR" altLang="zh-CN" sz="2000">
                <a:sym typeface="Symbol" pitchFamily="18" charset="2"/>
              </a:rPr>
              <a:t>:=</a:t>
            </a:r>
            <a:r>
              <a:rPr lang="fr-FR" altLang="zh-CN" sz="2000" i="1">
                <a:sym typeface="Symbol" pitchFamily="18" charset="2"/>
              </a:rPr>
              <a:t> pointer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i="1">
                <a:sym typeface="Symbol" pitchFamily="18" charset="2"/>
              </a:rPr>
              <a:t>T</a:t>
            </a:r>
            <a:r>
              <a:rPr lang="fr-FR" altLang="zh-CN" sz="2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.type</a:t>
            </a:r>
            <a:r>
              <a:rPr lang="fr-FR" altLang="zh-CN" sz="2000">
                <a:sym typeface="Symbol" pitchFamily="18" charset="2"/>
              </a:rPr>
              <a:t>) }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baseline="-25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in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in</a:t>
            </a:r>
            <a:r>
              <a:rPr lang="fr-FR" altLang="zh-CN" sz="2000">
                <a:sym typeface="Symbol" pitchFamily="18" charset="2"/>
              </a:rPr>
              <a:t> }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>
                <a:sym typeface="Symbol" pitchFamily="18" charset="2"/>
              </a:rPr>
              <a:t>, 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addtype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.entry</a:t>
            </a:r>
            <a:r>
              <a:rPr lang="fr-FR" altLang="zh-CN" sz="2000">
                <a:sym typeface="Symbol" pitchFamily="18" charset="2"/>
              </a:rPr>
              <a:t>, </a:t>
            </a:r>
            <a:r>
              <a:rPr lang="fr-FR" altLang="zh-CN" sz="2000" i="1">
                <a:sym typeface="Symbol" pitchFamily="18" charset="2"/>
              </a:rPr>
              <a:t>L.in</a:t>
            </a:r>
            <a:r>
              <a:rPr lang="fr-FR" altLang="zh-CN" sz="2000">
                <a:sym typeface="Symbol" pitchFamily="18" charset="2"/>
              </a:rPr>
              <a:t>) ; </a:t>
            </a:r>
            <a:r>
              <a:rPr lang="fr-FR" altLang="zh-CN" sz="2000" i="1">
                <a:sym typeface="Symbol" pitchFamily="18" charset="2"/>
              </a:rPr>
              <a:t>L.num </a:t>
            </a:r>
            <a:r>
              <a:rPr lang="fr-FR" altLang="zh-CN" sz="2000">
                <a:sym typeface="Symbol" pitchFamily="18" charset="2"/>
              </a:rPr>
              <a:t>:=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</a:t>
            </a:r>
            <a:r>
              <a:rPr lang="fr-FR" altLang="zh-CN" sz="2000">
                <a:sym typeface="Symbol" pitchFamily="18" charset="2"/>
              </a:rPr>
              <a:t> +1 }</a:t>
            </a:r>
          </a:p>
          <a:p>
            <a:pPr>
              <a:buFont typeface="Wingdings" pitchFamily="2" charset="2"/>
              <a:buNone/>
            </a:pPr>
            <a:endParaRPr lang="fr-FR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 b="1">
                <a:sym typeface="Symbol" pitchFamily="18" charset="2"/>
              </a:rPr>
              <a:t>                   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addtype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.entry</a:t>
            </a:r>
            <a:r>
              <a:rPr lang="fr-FR" altLang="zh-CN" sz="2000">
                <a:sym typeface="Symbol" pitchFamily="18" charset="2"/>
              </a:rPr>
              <a:t>, </a:t>
            </a:r>
            <a:r>
              <a:rPr lang="fr-FR" altLang="zh-CN" sz="2000" i="1">
                <a:sym typeface="Symbol" pitchFamily="18" charset="2"/>
              </a:rPr>
              <a:t>L.in</a:t>
            </a:r>
            <a:r>
              <a:rPr lang="fr-FR" altLang="zh-CN" sz="2000">
                <a:sym typeface="Symbol" pitchFamily="18" charset="2"/>
              </a:rPr>
              <a:t>); </a:t>
            </a:r>
            <a:r>
              <a:rPr lang="fr-FR" altLang="zh-CN" sz="2000" i="1">
                <a:sym typeface="Symbol" pitchFamily="18" charset="2"/>
              </a:rPr>
              <a:t>L.num </a:t>
            </a:r>
            <a:r>
              <a:rPr lang="fr-FR" altLang="zh-CN" sz="2000">
                <a:sym typeface="Symbol" pitchFamily="18" charset="2"/>
              </a:rPr>
              <a:t>:=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1</a:t>
            </a:r>
            <a:r>
              <a:rPr lang="fr-FR" altLang="zh-CN" i="1">
                <a:sym typeface="Symbol" pitchFamily="18" charset="2"/>
              </a:rPr>
              <a:t> </a:t>
            </a:r>
            <a:r>
              <a:rPr lang="fr-FR" altLang="zh-CN">
                <a:sym typeface="Symbol" pitchFamily="18" charset="2"/>
              </a:rPr>
              <a:t>}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1536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752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表达式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6387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88"/>
          <p:cNvSpPr>
            <a:spLocks noChangeArrowheads="1"/>
          </p:cNvSpPr>
          <p:nvPr/>
        </p:nvSpPr>
        <p:spPr bwMode="auto">
          <a:xfrm>
            <a:off x="1549400" y="188913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1331913" y="2781300"/>
            <a:ext cx="70564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true         </a:t>
            </a:r>
            <a:r>
              <a:rPr lang="en-US" altLang="zh-CN" sz="2000">
                <a:sym typeface="Symbol" pitchFamily="18" charset="2"/>
              </a:rPr>
              <a:t> {</a:t>
            </a:r>
            <a:r>
              <a:rPr lang="en-US" altLang="zh-CN" sz="2000" i="1">
                <a:sym typeface="Symbol" pitchFamily="18" charset="2"/>
              </a:rPr>
              <a:t> E.type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bool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>
                <a:sym typeface="Symbol" pitchFamily="18" charset="2"/>
              </a:rPr>
              <a:t>false        </a:t>
            </a:r>
            <a:r>
              <a:rPr lang="de-DE" altLang="zh-CN" sz="2000">
                <a:sym typeface="Symbol" pitchFamily="18" charset="2"/>
              </a:rPr>
              <a:t>{</a:t>
            </a:r>
            <a:r>
              <a:rPr lang="de-DE" altLang="zh-CN" sz="2000" i="1">
                <a:sym typeface="Symbol" pitchFamily="18" charset="2"/>
              </a:rPr>
              <a:t> E.type</a:t>
            </a:r>
            <a:r>
              <a:rPr lang="de-DE" altLang="zh-CN" sz="2000">
                <a:sym typeface="Symbol" pitchFamily="18" charset="2"/>
              </a:rPr>
              <a:t> := </a:t>
            </a:r>
            <a:r>
              <a:rPr lang="de-DE" altLang="zh-CN" sz="2000" i="1">
                <a:sym typeface="Symbol" pitchFamily="18" charset="2"/>
              </a:rPr>
              <a:t>bool </a:t>
            </a:r>
            <a:r>
              <a:rPr lang="de-DE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de-DE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de-DE" altLang="zh-CN" sz="2000" i="1" u="sng">
                <a:sym typeface="Symbol" pitchFamily="18" charset="2"/>
              </a:rPr>
              <a:t>int</a:t>
            </a:r>
            <a:r>
              <a:rPr lang="de-DE" altLang="zh-CN" sz="2000" i="1">
                <a:sym typeface="Symbol" pitchFamily="18" charset="2"/>
              </a:rPr>
              <a:t>           </a:t>
            </a:r>
            <a:r>
              <a:rPr lang="de-DE" altLang="zh-CN" sz="2000">
                <a:sym typeface="Symbol" pitchFamily="18" charset="2"/>
              </a:rPr>
              <a:t> {</a:t>
            </a:r>
            <a:r>
              <a:rPr lang="de-DE" altLang="zh-CN" sz="2000" i="1">
                <a:sym typeface="Symbol" pitchFamily="18" charset="2"/>
              </a:rPr>
              <a:t> E.type </a:t>
            </a:r>
            <a:r>
              <a:rPr lang="de-DE" altLang="zh-CN" sz="2000">
                <a:sym typeface="Symbol" pitchFamily="18" charset="2"/>
              </a:rPr>
              <a:t>:=</a:t>
            </a:r>
            <a:r>
              <a:rPr lang="de-DE" altLang="zh-CN" sz="2000" i="1">
                <a:sym typeface="Symbol" pitchFamily="18" charset="2"/>
              </a:rPr>
              <a:t> int </a:t>
            </a:r>
            <a:r>
              <a:rPr lang="de-DE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pt-BR" altLang="zh-CN" sz="2000" i="1" u="sng">
                <a:sym typeface="Symbol" pitchFamily="18" charset="2"/>
              </a:rPr>
              <a:t>real</a:t>
            </a:r>
            <a:r>
              <a:rPr lang="pt-BR" altLang="zh-CN" sz="2000" i="1">
                <a:sym typeface="Symbol" pitchFamily="18" charset="2"/>
              </a:rPr>
              <a:t>        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E.type </a:t>
            </a:r>
            <a:r>
              <a:rPr lang="pt-BR" altLang="zh-CN" sz="2000">
                <a:sym typeface="Symbol" pitchFamily="18" charset="2"/>
              </a:rPr>
              <a:t>:=</a:t>
            </a:r>
            <a:r>
              <a:rPr lang="pt-BR" altLang="zh-CN" sz="2000" i="1">
                <a:sym typeface="Symbol" pitchFamily="18" charset="2"/>
              </a:rPr>
              <a:t> real </a:t>
            </a:r>
            <a:r>
              <a:rPr lang="pt-BR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   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E.type := if lookup_type(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.name) = nil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then type_error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else lookup_type(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755650" y="1066800"/>
            <a:ext cx="8388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语义分析和中间代码生成在编译程序中的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逻辑位置</a:t>
            </a: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93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22717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词法分析</a:t>
            </a: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9194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语法分析</a:t>
            </a: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42195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中间代码生成</a:t>
            </a: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867275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中间代码优化</a:t>
            </a: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6164263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目标代码优化</a:t>
            </a: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5149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目标代码生成</a:t>
            </a: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571875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</a:rPr>
              <a:t>静态语</a:t>
            </a:r>
            <a:r>
              <a:rPr lang="zh-CN" altLang="en-US" sz="2000" b="1">
                <a:solidFill>
                  <a:srgbClr val="800080"/>
                </a:solidFill>
              </a:rPr>
              <a:t>义分析</a:t>
            </a: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6368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30686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32845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7163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9338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43656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5815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50133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52292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6610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8769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63087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3923928" y="2348880"/>
            <a:ext cx="3248025" cy="1944216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</a:rPr>
                <a:t>语义处理</a:t>
              </a: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3746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467544" y="2809875"/>
            <a:ext cx="8497069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.type=real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.type=real</a:t>
            </a:r>
            <a:r>
              <a:rPr lang="en-US" altLang="zh-CN" sz="2000" dirty="0">
                <a:sym typeface="Symbol" pitchFamily="18" charset="2"/>
              </a:rPr>
              <a:t> then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.type=real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.type=real</a:t>
            </a:r>
            <a:r>
              <a:rPr lang="en-US" altLang="zh-CN" sz="2000" dirty="0">
                <a:sym typeface="Symbol" pitchFamily="18" charset="2"/>
              </a:rPr>
              <a:t> 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 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]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 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.type=array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t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^  </a:t>
            </a:r>
            <a:r>
              <a:rPr lang="pt-BR" altLang="zh-CN" sz="2000" dirty="0">
                <a:sym typeface="Symbol" pitchFamily="18" charset="2"/>
              </a:rPr>
              <a:t>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if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 pointer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t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表达式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6287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561975" y="1052513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3" y="2205038"/>
            <a:ext cx="741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lookup_type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entry</a:t>
            </a:r>
            <a:r>
              <a:rPr lang="en-US" altLang="zh-CN" sz="2000">
                <a:sym typeface="Symbol" pitchFamily="18" charset="2"/>
              </a:rPr>
              <a:t>) = </a:t>
            </a:r>
            <a:r>
              <a:rPr lang="en-US" altLang="zh-CN" sz="2000" i="1">
                <a:sym typeface="Symbol" pitchFamily="18" charset="2"/>
              </a:rPr>
              <a:t>E.type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                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while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             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sz="2000">
                <a:sym typeface="Symbol" pitchFamily="18" charset="2"/>
              </a:rPr>
              <a:t> break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ok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静态语义分析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30325" y="2133600"/>
            <a:ext cx="74898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call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( </a:t>
            </a: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)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match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lookup_type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.name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i="1">
                <a:sym typeface="Symbol" pitchFamily="18" charset="2"/>
              </a:rPr>
              <a:t>, A.type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 else type_error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F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F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 ; 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( 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)</a:t>
            </a:r>
            <a:r>
              <a:rPr lang="en-US" altLang="zh-CN" sz="2000" i="1">
                <a:sym typeface="Symbol" pitchFamily="18" charset="2"/>
              </a:rPr>
              <a:t> S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addtype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.entry, fun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V.type</a:t>
            </a:r>
            <a:r>
              <a:rPr lang="en-US" altLang="zh-CN" sz="2000">
                <a:sym typeface="Symbol" pitchFamily="18" charset="2"/>
              </a:rPr>
              <a:t>));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F.type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 F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= ok and S.type = ok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</a:t>
            </a:r>
            <a:r>
              <a:rPr lang="en-US" altLang="zh-CN" sz="2000">
                <a:sym typeface="Symbol" pitchFamily="18" charset="2"/>
              </a:rPr>
              <a:t>                        then </a:t>
            </a:r>
            <a:r>
              <a:rPr lang="en-US" altLang="zh-CN" sz="2000" i="1">
                <a:sym typeface="Symbol" pitchFamily="18" charset="2"/>
              </a:rPr>
              <a:t>ok else type_error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F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i="1">
                <a:sym typeface="Symbol" pitchFamily="18" charset="2"/>
              </a:rPr>
              <a:t>        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F.type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A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 , E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A.type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make_product_2</a:t>
            </a:r>
            <a:r>
              <a:rPr lang="en-US" altLang="zh-CN" sz="2000">
                <a:sym typeface="Symbol" pitchFamily="18" charset="2"/>
              </a:rPr>
              <a:t> (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.type, E.type</a:t>
            </a:r>
            <a:r>
              <a:rPr lang="en-US" altLang="zh-CN" sz="2000">
                <a:sym typeface="Symbol" pitchFamily="18" charset="2"/>
              </a:rPr>
              <a:t>) 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</a:t>
            </a:r>
            <a:r>
              <a:rPr lang="en-US" altLang="zh-CN" sz="2000" b="1" i="1">
                <a:sym typeface="Symbol" pitchFamily="18" charset="2"/>
              </a:rPr>
              <a:t>               </a:t>
            </a: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sym typeface="Symbol" pitchFamily="18" charset="2"/>
              </a:rPr>
              <a:t>A.type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&lt;&gt;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P</a:t>
            </a:r>
            <a:r>
              <a:rPr lang="en-US" altLang="zh-CN" sz="2000">
                <a:sym typeface="Symbol" pitchFamily="18" charset="2"/>
              </a:rPr>
              <a:t>  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S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P.type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D.type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           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</a:t>
            </a:r>
            <a:r>
              <a:rPr lang="en-US" altLang="zh-CN" sz="2000" i="1">
                <a:sym typeface="Symbol" pitchFamily="18" charset="2"/>
              </a:rPr>
              <a:t>V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F              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D.type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F.type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971550" y="1614488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处理</a:t>
            </a:r>
            <a:r>
              <a:rPr lang="zh-CN" altLang="en-US" sz="2800" b="1">
                <a:solidFill>
                  <a:srgbClr val="800080"/>
                </a:solidFill>
              </a:rPr>
              <a:t>语句、过程声明及程序</a:t>
            </a:r>
            <a:r>
              <a:rPr lang="zh-CN" altLang="en-US" sz="2800" b="1"/>
              <a:t>的翻译模式 （续）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561975" y="1049338"/>
            <a:ext cx="8402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5813" y="6553200"/>
            <a:ext cx="155575" cy="115888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553200"/>
            <a:ext cx="155575" cy="115888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96213" y="6553200"/>
            <a:ext cx="155575" cy="115888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0613" y="6553200"/>
            <a:ext cx="155575" cy="115888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71550" y="190182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增加处理：</a:t>
            </a:r>
            <a:r>
              <a:rPr lang="en-US" altLang="zh-CN" sz="2800" i="1"/>
              <a:t>break </a:t>
            </a:r>
            <a:r>
              <a:rPr lang="zh-CN" altLang="en-US" sz="2800" b="1"/>
              <a:t>只能在某个循环语句内部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3" y="2622550"/>
            <a:ext cx="7416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P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;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0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P.type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D.type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else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4520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1331913" y="2636838"/>
            <a:ext cx="7164387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aseline="-25000" dirty="0">
                <a:sym typeface="Symbol" pitchFamily="18" charset="2"/>
              </a:rPr>
              <a:t>:</a:t>
            </a:r>
            <a:r>
              <a:rPr lang="en-US" altLang="zh-CN" sz="2000" dirty="0">
                <a:sym typeface="Symbol" pitchFamily="18" charset="2"/>
              </a:rPr>
              <a:t>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break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 smtClean="0">
                <a:sym typeface="Symbol" pitchFamily="18" charset="2"/>
              </a:rPr>
              <a:t>S</a:t>
            </a:r>
            <a:r>
              <a:rPr lang="en-US" altLang="zh-CN" sz="2000" b="1" i="1" dirty="0" err="1" smtClean="0">
                <a:sym typeface="Symbol" pitchFamily="18" charset="2"/>
              </a:rPr>
              <a:t>.</a:t>
            </a:r>
            <a:r>
              <a:rPr lang="en-US" altLang="zh-CN" sz="2000" i="1" dirty="0" err="1" smtClean="0">
                <a:sym typeface="Symbol" pitchFamily="18" charset="2"/>
              </a:rPr>
              <a:t>break</a:t>
            </a:r>
            <a:r>
              <a:rPr lang="en-US" altLang="zh-CN" sz="2000" smtClean="0">
                <a:sym typeface="Symbol" pitchFamily="18" charset="2"/>
              </a:rPr>
              <a:t> = </a:t>
            </a:r>
            <a:r>
              <a:rPr lang="en-US" altLang="zh-CN" sz="2000" dirty="0">
                <a:sym typeface="Symbol" pitchFamily="18" charset="2"/>
              </a:rPr>
              <a:t>1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then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dirty="0">
                <a:sym typeface="Symbol" pitchFamily="18" charset="2"/>
              </a:rPr>
              <a:t> 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( </a:t>
            </a: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)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S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addtype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.entry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fun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dirty="0">
                <a:sym typeface="Symbol" pitchFamily="18" charset="2"/>
              </a:rPr>
              <a:t>));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971550" y="1901825"/>
            <a:ext cx="799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/>
              <a:t>增加处理：</a:t>
            </a:r>
            <a:r>
              <a:rPr lang="en-US" altLang="zh-CN" sz="2800" i="1"/>
              <a:t>break </a:t>
            </a:r>
            <a:r>
              <a:rPr lang="zh-CN" altLang="en-US" sz="2800" b="1"/>
              <a:t>只能在某个循环语句内部（续）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2151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898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1371600" y="2133600"/>
            <a:ext cx="665638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静态作用域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</a:t>
            </a:r>
            <a:r>
              <a:rPr lang="zh-CN" altLang="en-US" sz="2800" b="1" dirty="0" smtClean="0"/>
              <a:t>符号表实现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动态作用域 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通过运行时活动记录实现</a:t>
            </a:r>
          </a:p>
          <a:p>
            <a:pPr lvl="1">
              <a:buFontTx/>
              <a:buNone/>
            </a:pPr>
            <a:r>
              <a:rPr lang="zh-CN" altLang="en-US" sz="2800" b="1" dirty="0"/>
              <a:t>  （</a:t>
            </a:r>
            <a:r>
              <a:rPr lang="zh-CN" altLang="en-US" sz="2800" b="1" dirty="0" smtClean="0"/>
              <a:t>参见下一章）</a:t>
            </a:r>
            <a:endParaRPr lang="zh-CN" altLang="en-US" sz="2800" b="1" dirty="0"/>
          </a:p>
        </p:txBody>
      </p:sp>
      <p:sp>
        <p:nvSpPr>
          <p:cNvPr id="22531" name="Text Box 35"/>
          <p:cNvSpPr txBox="1">
            <a:spLocks noChangeArrowheads="1"/>
          </p:cNvSpPr>
          <p:nvPr/>
        </p:nvSpPr>
        <p:spPr bwMode="auto">
          <a:xfrm>
            <a:off x="900113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作用域分析</a:t>
            </a:r>
          </a:p>
        </p:txBody>
      </p:sp>
      <p:sp>
        <p:nvSpPr>
          <p:cNvPr id="22532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4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28952095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547087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  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中间代码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生成</a:t>
            </a: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1371600" y="2070100"/>
            <a:ext cx="73914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源程序的不同表示形式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作用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源语言和目标语言之间的桥梁，避开二者</a:t>
            </a:r>
          </a:p>
          <a:p>
            <a:pPr lvl="1">
              <a:buFontTx/>
              <a:buNone/>
            </a:pPr>
            <a:r>
              <a:rPr lang="zh-CN" altLang="en-US" sz="2800" b="1" dirty="0"/>
              <a:t>   之间较大的语义跨度，</a:t>
            </a:r>
            <a:r>
              <a:rPr kumimoji="0" lang="zh-CN" altLang="en-US" sz="2800" b="1" dirty="0"/>
              <a:t>使编译程序的逻辑</a:t>
            </a:r>
          </a:p>
          <a:p>
            <a:pPr lvl="1">
              <a:buFontTx/>
              <a:buNone/>
            </a:pPr>
            <a:r>
              <a:rPr kumimoji="0" lang="zh-CN" altLang="en-US" sz="2800" b="1" dirty="0"/>
              <a:t>   结构更加简单明确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利于编译程序的重定向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kumimoji="0" lang="zh-CN" altLang="en-US" sz="2800" b="1" dirty="0">
                <a:latin typeface="楷体_GB2312" pitchFamily="49" charset="-122"/>
              </a:rPr>
              <a:t>利于进行与目标机无关的优化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914400" y="133985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467544" y="1844824"/>
            <a:ext cx="8568506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中间代码举例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i="1" dirty="0"/>
              <a:t>   </a:t>
            </a:r>
            <a:r>
              <a:rPr lang="en-US" altLang="zh-CN" i="1" dirty="0"/>
              <a:t>AST</a:t>
            </a:r>
            <a:r>
              <a:rPr lang="zh-CN" altLang="en-US" b="1" dirty="0"/>
              <a:t>（</a:t>
            </a:r>
            <a:r>
              <a:rPr lang="en-US" altLang="zh-CN" sz="2300" i="1" dirty="0"/>
              <a:t>Abstract syntax tree</a:t>
            </a:r>
            <a:r>
              <a:rPr lang="zh-CN" altLang="en-US" sz="2300" i="1" dirty="0"/>
              <a:t>，</a:t>
            </a:r>
            <a:r>
              <a:rPr lang="zh-CN" altLang="en-US" sz="2300" b="1" dirty="0">
                <a:latin typeface="楷体_GB2312" pitchFamily="49" charset="-122"/>
              </a:rPr>
              <a:t>抽象语法树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Clang,GCC</a:t>
            </a:r>
            <a:endParaRPr kumimoji="0"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TAC</a:t>
            </a:r>
            <a:r>
              <a:rPr lang="zh-CN" altLang="en-US" b="1" dirty="0"/>
              <a:t>（</a:t>
            </a:r>
            <a:r>
              <a:rPr lang="en-US" altLang="zh-CN" sz="2300" i="1" dirty="0"/>
              <a:t>Three-address code</a:t>
            </a:r>
            <a:r>
              <a:rPr kumimoji="0" lang="en-US" altLang="zh-CN" sz="2300" dirty="0">
                <a:latin typeface="楷体_GB2312" pitchFamily="49" charset="-122"/>
              </a:rPr>
              <a:t>,</a:t>
            </a:r>
            <a:r>
              <a:rPr lang="zh-CN" altLang="en-US" sz="2300" b="1" dirty="0"/>
              <a:t>三地址码，四元式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go</a:t>
            </a:r>
            <a:endParaRPr lang="zh-CN" altLang="en-US" dirty="0"/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P-code </a:t>
            </a:r>
            <a:r>
              <a:rPr lang="zh-CN" altLang="en-US" b="1" dirty="0"/>
              <a:t>（</a:t>
            </a:r>
            <a:r>
              <a:rPr lang="zh-CN" altLang="en-US" sz="2300" b="1" dirty="0"/>
              <a:t>特别用于 </a:t>
            </a:r>
            <a:r>
              <a:rPr lang="en-US" altLang="zh-CN" sz="2300" i="1" dirty="0" err="1"/>
              <a:t>Pasal</a:t>
            </a:r>
            <a:r>
              <a:rPr lang="en-US" altLang="zh-CN" sz="2300" i="1" dirty="0"/>
              <a:t> </a:t>
            </a:r>
            <a:r>
              <a:rPr lang="zh-CN" altLang="en-US" sz="2300" i="1" dirty="0" smtClean="0"/>
              <a:t>和</a:t>
            </a:r>
            <a:r>
              <a:rPr lang="en-US" altLang="zh-CN" sz="2300" i="1" dirty="0" smtClean="0"/>
              <a:t>pl0</a:t>
            </a:r>
            <a:r>
              <a:rPr lang="zh-CN" altLang="en-US" sz="2300" b="1" dirty="0" smtClean="0"/>
              <a:t>语言实现</a:t>
            </a:r>
            <a:r>
              <a:rPr lang="en-US" altLang="zh-CN" sz="2300" b="1" dirty="0" smtClean="0"/>
              <a:t>.</a:t>
            </a:r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pl0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伪机器指令见附录</a:t>
            </a:r>
            <a:r>
              <a:rPr lang="en-US" altLang="zh-CN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A39</a:t>
            </a:r>
            <a:r>
              <a:rPr lang="en-US" altLang="zh-CN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页</a:t>
            </a:r>
            <a:r>
              <a:rPr lang="en-US" altLang="zh-CN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pl0.h,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伪机器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汇编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指令形式的中 间代码生成见</a:t>
            </a:r>
            <a:r>
              <a:rPr lang="en-US" altLang="zh-CN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377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页</a:t>
            </a:r>
            <a:r>
              <a:rPr lang="en-US" altLang="zh-CN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gen</a:t>
            </a:r>
            <a:r>
              <a:rPr lang="zh-CN" altLang="en-US" sz="20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函数）</a:t>
            </a:r>
            <a:endParaRPr lang="zh-CN" altLang="en-US" sz="20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 err="1"/>
              <a:t>Bytecode</a:t>
            </a:r>
            <a:r>
              <a:rPr lang="zh-CN" altLang="en-US" b="1" dirty="0"/>
              <a:t>（</a:t>
            </a:r>
            <a:r>
              <a:rPr lang="en-US" altLang="zh-CN" sz="2300" i="1" dirty="0"/>
              <a:t>Java </a:t>
            </a:r>
            <a:r>
              <a:rPr lang="zh-CN" altLang="en-US" sz="2300" b="1" dirty="0"/>
              <a:t>编译器的输出</a:t>
            </a:r>
            <a:r>
              <a:rPr lang="en-US" altLang="zh-CN" sz="2300" i="1" dirty="0"/>
              <a:t>, Java </a:t>
            </a:r>
            <a:r>
              <a:rPr lang="zh-CN" altLang="en-US" sz="2300" b="1" dirty="0"/>
              <a:t>虚拟机的输入</a:t>
            </a:r>
            <a:r>
              <a:rPr lang="zh-CN" altLang="en-US" b="1" dirty="0"/>
              <a:t>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 smtClean="0"/>
              <a:t>SSA</a:t>
            </a:r>
            <a:r>
              <a:rPr lang="en-US" altLang="zh-CN" b="1" dirty="0"/>
              <a:t>(</a:t>
            </a:r>
            <a:r>
              <a:rPr lang="en-US" altLang="zh-CN" sz="2300" i="1" dirty="0" smtClean="0"/>
              <a:t>Static </a:t>
            </a:r>
            <a:r>
              <a:rPr lang="en-US" altLang="zh-CN" sz="2300" i="1" dirty="0"/>
              <a:t>single assignment form</a:t>
            </a:r>
            <a:r>
              <a:rPr lang="zh-CN" altLang="en-US" sz="2300" i="1" dirty="0"/>
              <a:t>，</a:t>
            </a:r>
            <a:r>
              <a:rPr lang="zh-CN" altLang="en-US" sz="2300" b="1" dirty="0"/>
              <a:t>静态单赋值</a:t>
            </a:r>
            <a:r>
              <a:rPr lang="zh-CN" altLang="en-US" sz="2300" b="1" dirty="0" smtClean="0"/>
              <a:t>形式</a:t>
            </a:r>
            <a:r>
              <a:rPr lang="en-US" altLang="zh-CN" sz="2300" b="1" dirty="0" smtClean="0"/>
              <a:t>LLVM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61118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中间代码的形式</a:t>
            </a:r>
          </a:p>
        </p:txBody>
      </p:sp>
      <p:sp>
        <p:nvSpPr>
          <p:cNvPr id="2458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916832"/>
            <a:ext cx="78277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华文楷体"/>
                <a:ea typeface="华文楷体"/>
                <a:cs typeface="华文楷体"/>
              </a:rPr>
              <a:t>AST</a:t>
            </a:r>
            <a:r>
              <a:rPr lang="zh-CN" altLang="en-US" sz="2800" b="1" dirty="0">
                <a:solidFill>
                  <a:srgbClr val="800080"/>
                </a:solidFill>
                <a:latin typeface="华文楷体"/>
                <a:ea typeface="华文楷体"/>
                <a:cs typeface="华文楷体"/>
              </a:rPr>
              <a:t>是一种非常接近与源代码的中间表示，</a:t>
            </a:r>
            <a:endParaRPr lang="en-US" altLang="zh-CN" sz="2800" b="1" dirty="0">
              <a:solidFill>
                <a:srgbClr val="800080"/>
              </a:solidFill>
              <a:latin typeface="华文楷体"/>
              <a:ea typeface="华文楷体"/>
              <a:cs typeface="华文楷体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800080"/>
                </a:solidFill>
                <a:latin typeface="华文楷体"/>
                <a:ea typeface="华文楷体"/>
                <a:cs typeface="华文楷体"/>
              </a:rPr>
              <a:t>是语法分析</a:t>
            </a:r>
            <a:r>
              <a:rPr lang="zh-CN" altLang="en-US" sz="2800" b="1" dirty="0" smtClean="0">
                <a:solidFill>
                  <a:srgbClr val="800080"/>
                </a:solidFill>
                <a:latin typeface="华文楷体"/>
                <a:ea typeface="华文楷体"/>
                <a:cs typeface="华文楷体"/>
              </a:rPr>
              <a:t>树</a:t>
            </a:r>
            <a:r>
              <a:rPr lang="zh-CN" altLang="en-US" sz="2800" b="1" dirty="0" smtClean="0">
                <a:solidFill>
                  <a:srgbClr val="800080"/>
                </a:solidFill>
                <a:latin typeface="华文楷体"/>
                <a:ea typeface="华文楷体"/>
                <a:cs typeface="华文楷体"/>
              </a:rPr>
              <a:t>的简化</a:t>
            </a:r>
            <a:r>
              <a:rPr lang="zh-CN" altLang="en-US" sz="2800" b="1" dirty="0" smtClean="0">
                <a:solidFill>
                  <a:srgbClr val="800080"/>
                </a:solidFill>
                <a:latin typeface="华文楷体"/>
                <a:ea typeface="华文楷体"/>
                <a:cs typeface="华文楷体"/>
              </a:rPr>
              <a:t>。</a:t>
            </a:r>
            <a:endParaRPr lang="zh-CN" altLang="en-US" sz="2800" b="1" dirty="0" smtClean="0">
              <a:solidFill>
                <a:srgbClr val="800080"/>
              </a:solidFill>
              <a:latin typeface="华文楷体"/>
              <a:ea typeface="华文楷体"/>
              <a:cs typeface="华文楷体"/>
            </a:endParaRPr>
          </a:p>
          <a:p>
            <a:pPr>
              <a:buNone/>
            </a:pPr>
            <a:endParaRPr lang="en-US" altLang="zh-CN" sz="2800" b="1" dirty="0">
              <a:solidFill>
                <a:srgbClr val="800080"/>
              </a:solidFill>
              <a:latin typeface="华文楷体"/>
              <a:ea typeface="华文楷体"/>
              <a:cs typeface="华文楷体"/>
            </a:endParaRPr>
          </a:p>
          <a:p>
            <a:pPr>
              <a:buNone/>
            </a:pPr>
            <a:r>
              <a:rPr lang="zh-CN" altLang="en-US" sz="2800" dirty="0" smtClean="0"/>
              <a:t>特点：</a:t>
            </a:r>
            <a:endParaRPr kumimoji="1" lang="en-US" altLang="zh-CN" sz="2800" dirty="0" smtClean="0"/>
          </a:p>
          <a:p>
            <a:r>
              <a:rPr lang="zh-CN" altLang="en-US" dirty="0" smtClean="0"/>
              <a:t>不含有非终结符，只含标示符、常量和运算符的终结符</a:t>
            </a:r>
            <a:endParaRPr lang="en-US" altLang="zh-CN" dirty="0" smtClean="0"/>
          </a:p>
          <a:p>
            <a:r>
              <a:rPr lang="zh-CN" altLang="en-US" dirty="0" smtClean="0"/>
              <a:t>将语法分析树中的分析细节去掉</a:t>
            </a:r>
            <a:endParaRPr lang="en-US" altLang="zh-CN" dirty="0" smtClean="0"/>
          </a:p>
          <a:p>
            <a:r>
              <a:rPr lang="zh-CN" altLang="en-US" dirty="0" smtClean="0"/>
              <a:t>能够完整体现原程序的语法结构</a:t>
            </a:r>
            <a:endParaRPr lang="en-US" altLang="zh-CN" dirty="0" smtClean="0"/>
          </a:p>
          <a:p>
            <a:pPr>
              <a:buNone/>
            </a:pPr>
            <a:endParaRPr kumimoji="1"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语法制导的</a:t>
            </a:r>
            <a:r>
              <a:rPr lang="en-US" altLang="zh-CN" sz="2800" dirty="0" smtClean="0"/>
              <a:t>AST</a:t>
            </a:r>
            <a:r>
              <a:rPr lang="zh-CN" altLang="en-US" sz="2800" dirty="0" smtClean="0"/>
              <a:t>生成例子见书第</a:t>
            </a:r>
            <a:r>
              <a:rPr lang="en-US" altLang="zh-CN" sz="2800" dirty="0" smtClean="0"/>
              <a:t>210</a:t>
            </a:r>
            <a:r>
              <a:rPr lang="zh-CN" altLang="en-US" sz="2800" dirty="0" smtClean="0"/>
              <a:t>页。</a:t>
            </a:r>
            <a:endParaRPr kumimoji="1" lang="zh-CN" altLang="en-US" sz="2800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979712" y="188640"/>
            <a:ext cx="4248472" cy="656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8.3.2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生成</a:t>
            </a: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AST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43999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395536" y="1052736"/>
            <a:ext cx="48245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语法制导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的方法</a:t>
            </a:r>
            <a:endParaRPr lang="zh-CN" altLang="en-US" sz="8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例：</a:t>
            </a:r>
            <a:r>
              <a:rPr kumimoji="0" lang="zh-CN" altLang="en-US" b="1" dirty="0" smtClean="0"/>
              <a:t>生成抽象语法树</a:t>
            </a:r>
            <a:r>
              <a:rPr kumimoji="0" lang="en-US" altLang="zh-CN" b="1" dirty="0" smtClean="0"/>
              <a:t>p210</a:t>
            </a:r>
            <a:endParaRPr lang="zh-CN" altLang="en-US" b="1" dirty="0"/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1228328" y="2451660"/>
            <a:ext cx="2819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</a:t>
            </a:r>
            <a:r>
              <a:rPr lang="en-US" altLang="zh-CN" sz="2000" dirty="0" smtClean="0">
                <a:sym typeface="Symbol" pitchFamily="18" charset="2"/>
              </a:rPr>
              <a:t>= </a:t>
            </a:r>
            <a:r>
              <a:rPr lang="en-US" altLang="zh-CN" sz="2000" i="1" dirty="0" smtClean="0">
                <a:sym typeface="Symbol" pitchFamily="18" charset="2"/>
              </a:rPr>
              <a:t>E</a:t>
            </a: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4036640" y="2451660"/>
            <a:ext cx="57919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cs typeface="Times New Roman" pitchFamily="18" charset="0"/>
                <a:sym typeface="Symbol" pitchFamily="18" charset="2"/>
              </a:rPr>
              <a:t>S.ptr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20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assign’,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sz="2000" i="1" dirty="0" err="1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u="sng" dirty="0" err="1" smtClean="0">
                <a:sym typeface="Symbol" pitchFamily="18" charset="2"/>
              </a:rPr>
              <a:t>id</a:t>
            </a: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), </a:t>
            </a: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 smtClean="0">
                <a:sym typeface="Symbol" pitchFamily="18" charset="2"/>
              </a:rPr>
              <a:t>}</a:t>
            </a:r>
            <a:endParaRPr lang="en-US" altLang="zh-CN" sz="2000" i="1" dirty="0" smtClean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 smtClean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if_then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while_do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2000" i="1" dirty="0" err="1">
                <a:sym typeface="Symbol" pitchFamily="18" charset="2"/>
              </a:rPr>
              <a:t>seq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E.ptr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dirty="0">
                <a:sym typeface="Symbol" pitchFamily="18" charset="2"/>
              </a:rPr>
              <a:t>……</a:t>
            </a:r>
          </a:p>
        </p:txBody>
      </p:sp>
      <p:sp>
        <p:nvSpPr>
          <p:cNvPr id="28679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2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2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2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292080" y="1124744"/>
            <a:ext cx="3429000" cy="8318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b="1" dirty="0"/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b="1" dirty="0"/>
              <a:t>构造叶子结点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979712" y="188640"/>
            <a:ext cx="4248472" cy="656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8.3.2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生成</a:t>
            </a: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AST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7" grpId="0" autoUpdateAnimBg="0"/>
      <p:bldP spid="5235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5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2276872"/>
            <a:ext cx="6940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符号表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9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1" name="Text Box 8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3861048"/>
            <a:ext cx="5033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304212" name="Text Box 8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996952"/>
            <a:ext cx="517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符号表的常见属性</a:t>
            </a:r>
          </a:p>
        </p:txBody>
      </p:sp>
      <p:sp>
        <p:nvSpPr>
          <p:cNvPr id="304214" name="Text Box 8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725144"/>
            <a:ext cx="5592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符号表体现作用域与可见性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411760" y="188640"/>
            <a:ext cx="4464125" cy="713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400" dirty="0" smtClean="0">
                <a:solidFill>
                  <a:srgbClr val="800080"/>
                </a:solidFill>
                <a:latin typeface="Kaiti SC Bold"/>
                <a:ea typeface="华文行楷" pitchFamily="2" charset="-122"/>
                <a:cs typeface="Kaiti SC Bold"/>
              </a:rPr>
              <a:t>8-1    </a:t>
            </a:r>
            <a:r>
              <a:rPr lang="zh-CN" altLang="en-US" sz="4400" dirty="0" smtClean="0">
                <a:solidFill>
                  <a:srgbClr val="800080"/>
                </a:solidFill>
                <a:latin typeface="Kaiti SC Bold"/>
                <a:ea typeface="华文行楷" pitchFamily="2" charset="-122"/>
                <a:cs typeface="Kaiti SC Bold"/>
              </a:rPr>
              <a:t>符号表</a:t>
            </a:r>
            <a:endParaRPr lang="zh-CN" altLang="en-US" sz="4400" dirty="0">
              <a:solidFill>
                <a:srgbClr val="800080"/>
              </a:solidFill>
              <a:latin typeface="Kaiti SC Bold"/>
              <a:ea typeface="华文行楷" pitchFamily="2" charset="-122"/>
              <a:cs typeface="Kaiti SC Bold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1066800" y="1960563"/>
            <a:ext cx="7848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</a:t>
            </a:r>
            <a:r>
              <a:rPr lang="zh-CN" altLang="en-US" sz="2800" dirty="0" smtClean="0">
                <a:solidFill>
                  <a:srgbClr val="800080"/>
                </a:solidFill>
              </a:rPr>
              <a:t>＊</a:t>
            </a:r>
            <a:r>
              <a:rPr lang="en-US" altLang="zh-CN" sz="2800" dirty="0" smtClean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( C - </a:t>
            </a:r>
            <a:r>
              <a:rPr lang="en-US" altLang="zh-CN" sz="2800" dirty="0" smtClean="0">
                <a:solidFill>
                  <a:srgbClr val="800080"/>
                </a:solidFill>
              </a:rPr>
              <a:t>D ) 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AST</a:t>
            </a:r>
            <a:r>
              <a:rPr lang="zh-CN" altLang="en-US" b="1" dirty="0">
                <a:solidFill>
                  <a:srgbClr val="800080"/>
                </a:solidFill>
              </a:rPr>
              <a:t>（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抽象语法树</a:t>
            </a:r>
            <a:r>
              <a:rPr lang="zh-CN" altLang="en-US" b="1" dirty="0">
                <a:solidFill>
                  <a:srgbClr val="800080"/>
                </a:solidFill>
              </a:rPr>
              <a:t>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75565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662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115616" y="3284984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1843336" y="38100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573586" y="43434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800080"/>
                </a:solidFill>
                <a:ea typeface="宋体" pitchFamily="2" charset="-122"/>
              </a:rPr>
              <a:t>＊</a:t>
            </a:r>
            <a:endParaRPr lang="en-US" altLang="zh-CN" sz="2000" dirty="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395536" y="3794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203574" y="44037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224336" y="5013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700336" y="35814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386136" y="35814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462336" y="41148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148136" y="41148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2833936" y="46482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452936" y="46815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462336" y="46482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1843336" y="49530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624136" y="49799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928936" y="46482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148136" y="56991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462336" y="56832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071936" y="53181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690936" y="53514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66728" y="4941168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600351" y="5682208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914551" y="566124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524151" y="5301208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43151" y="5334546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63"/>
          <p:cNvSpPr txBox="1">
            <a:spLocks noChangeArrowheads="1"/>
          </p:cNvSpPr>
          <p:nvPr/>
        </p:nvSpPr>
        <p:spPr bwMode="auto">
          <a:xfrm>
            <a:off x="3851920" y="3068960"/>
            <a:ext cx="194421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u="sng" dirty="0">
                <a:sym typeface="Symbol" pitchFamily="18" charset="2"/>
              </a:rPr>
              <a:t>id</a:t>
            </a:r>
            <a:r>
              <a:rPr lang="en-US" altLang="zh-CN" sz="1600" dirty="0">
                <a:sym typeface="Symbol" pitchFamily="18" charset="2"/>
              </a:rPr>
              <a:t> :</a:t>
            </a:r>
            <a:r>
              <a:rPr lang="en-US" altLang="zh-CN" sz="1600" dirty="0" smtClean="0">
                <a:sym typeface="Symbol" pitchFamily="18" charset="2"/>
              </a:rPr>
              <a:t>= </a:t>
            </a:r>
            <a:r>
              <a:rPr lang="en-US" altLang="zh-CN" sz="1600" i="1" dirty="0" smtClean="0">
                <a:sym typeface="Symbol" pitchFamily="18" charset="2"/>
              </a:rPr>
              <a:t>E</a:t>
            </a:r>
            <a:endParaRPr lang="en-US" altLang="zh-CN" sz="16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6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1600" i="1" dirty="0">
                <a:sym typeface="Symbol" pitchFamily="18" charset="2"/>
              </a:rPr>
              <a:t>E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endParaRPr lang="en-US" altLang="zh-CN" sz="16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6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1600" i="1" dirty="0">
                <a:sym typeface="Symbol" pitchFamily="18" charset="2"/>
              </a:rPr>
              <a:t>E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6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sym typeface="Symbol" pitchFamily="18" charset="2"/>
              </a:rPr>
              <a:t> 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;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u="sng" dirty="0">
                <a:sym typeface="Symbol" pitchFamily="18" charset="2"/>
              </a:rPr>
              <a:t>id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1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35" name="Text Box 264"/>
          <p:cNvSpPr txBox="1">
            <a:spLocks noChangeArrowheads="1"/>
          </p:cNvSpPr>
          <p:nvPr/>
        </p:nvSpPr>
        <p:spPr bwMode="auto">
          <a:xfrm>
            <a:off x="5508104" y="3190324"/>
            <a:ext cx="433035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600" i="1" dirty="0" err="1">
                <a:cs typeface="Times New Roman" pitchFamily="18" charset="0"/>
                <a:sym typeface="Symbol" pitchFamily="18" charset="2"/>
              </a:rPr>
              <a:t>S.ptr</a:t>
            </a:r>
            <a:r>
              <a:rPr lang="en-US" altLang="zh-CN" sz="16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sz="1600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16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(‘</a:t>
            </a:r>
            <a:r>
              <a:rPr lang="en-US" altLang="zh-CN" sz="16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assign’,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sz="1600" i="1" dirty="0" err="1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1600" i="1" dirty="0" smtClean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u="sng" dirty="0" err="1" smtClean="0">
                <a:sym typeface="Symbol" pitchFamily="18" charset="2"/>
              </a:rPr>
              <a:t>id</a:t>
            </a:r>
            <a:r>
              <a:rPr lang="en-US" altLang="zh-CN" sz="1600" i="1" dirty="0" err="1" smtClean="0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sz="1600" i="1" dirty="0" smtClean="0">
                <a:ea typeface="华文行楷" pitchFamily="2" charset="-122"/>
                <a:sym typeface="Symbol" pitchFamily="18" charset="2"/>
              </a:rPr>
              <a:t>), </a:t>
            </a:r>
            <a:r>
              <a:rPr lang="en-US" altLang="zh-CN" sz="1600" i="1" dirty="0" err="1" smtClean="0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sz="1600" i="1" dirty="0" smtClean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1600" dirty="0" smtClean="0">
                <a:sym typeface="Symbol" pitchFamily="18" charset="2"/>
              </a:rPr>
              <a:t>}</a:t>
            </a:r>
            <a:endParaRPr lang="en-US" altLang="zh-CN" sz="1600" i="1" dirty="0" smtClean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 smtClean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S.ptr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if_then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sz="1600" dirty="0">
                <a:sym typeface="Symbol" pitchFamily="18" charset="2"/>
              </a:rPr>
              <a:t>}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S.ptr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while_do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sz="1600" dirty="0">
                <a:sym typeface="Symbol" pitchFamily="18" charset="2"/>
              </a:rPr>
              <a:t>}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S.ptr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1600" i="1" dirty="0" err="1">
                <a:sym typeface="Symbol" pitchFamily="18" charset="2"/>
              </a:rPr>
              <a:t>seq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sz="1600" i="1" dirty="0"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sz="1600" dirty="0">
                <a:sym typeface="Symbol" pitchFamily="18" charset="2"/>
              </a:rPr>
              <a:t>}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E.ptr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u="sng" dirty="0" err="1">
                <a:sym typeface="Symbol" pitchFamily="18" charset="2"/>
              </a:rPr>
              <a:t>id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1600" dirty="0">
                <a:sym typeface="Symbol" pitchFamily="18" charset="2"/>
              </a:rPr>
              <a:t>}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E.ptr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sz="1600" i="1" dirty="0"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sz="1600" i="1" dirty="0"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sz="1600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E.ptr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sz="1600" i="1" dirty="0"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sz="1600" i="1" dirty="0">
                <a:sym typeface="Symbol" pitchFamily="18" charset="2"/>
              </a:rPr>
              <a:t>E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sz="1600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E.ptr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E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 sz="1600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600" dirty="0">
                <a:sym typeface="Symbol" pitchFamily="18" charset="2"/>
              </a:rP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4822800" cy="656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8.3.3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生成三地址码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TAC </a:t>
            </a:r>
            <a:r>
              <a:rPr lang="zh-CN" altLang="en-US" b="1" dirty="0">
                <a:solidFill>
                  <a:srgbClr val="800080"/>
                </a:solidFill>
              </a:rPr>
              <a:t>（三地址码）</a:t>
            </a:r>
            <a:r>
              <a:rPr lang="zh-CN" altLang="en-US" b="1" dirty="0" smtClean="0">
                <a:solidFill>
                  <a:srgbClr val="800080"/>
                </a:solidFill>
              </a:rPr>
              <a:t>表示</a:t>
            </a:r>
          </a:p>
          <a:p>
            <a:pPr lvl="1">
              <a:buFontTx/>
              <a:buChar char="•"/>
            </a:pPr>
            <a:endParaRPr lang="zh-CN" altLang="en-US" b="1" dirty="0">
              <a:solidFill>
                <a:srgbClr val="80008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smtClean="0"/>
              <a:t>(</a:t>
            </a:r>
            <a:r>
              <a:rPr lang="en-US" altLang="zh-CN" dirty="0"/>
              <a:t>1)  ( -    C     D     T1 )                     T1 := C - D </a:t>
            </a:r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(4)  ( -    C     D     T4)          </a:t>
            </a:r>
            <a:r>
              <a:rPr lang="zh-CN" altLang="en-US" b="1" dirty="0"/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(7)  (+    T3   T6    T7)                      T7 := T3 + T6</a:t>
            </a:r>
            <a:r>
              <a:rPr lang="en-US" altLang="zh-CN" sz="2800" dirty="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066800" y="19034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静态单赋值形式</a:t>
            </a:r>
            <a:endParaRPr lang="zh-CN" altLang="en-US" sz="1000" b="1" dirty="0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38200" y="11731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0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4171950" y="4144963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24128" y="2708920"/>
            <a:ext cx="2016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dirty="0" smtClean="0"/>
              <a:t>x1=5</a:t>
            </a:r>
          </a:p>
          <a:p>
            <a:pPr>
              <a:buNone/>
            </a:pPr>
            <a:r>
              <a:rPr lang="en-US" altLang="zh-CN" dirty="0" smtClean="0"/>
              <a:t>x2=x1-3</a:t>
            </a:r>
          </a:p>
          <a:p>
            <a:pPr>
              <a:buNone/>
            </a:pPr>
            <a:r>
              <a:rPr kumimoji="1" lang="en-US" altLang="zh-CN" dirty="0" smtClean="0"/>
              <a:t>If x2&lt;3</a:t>
            </a:r>
          </a:p>
          <a:p>
            <a:pPr>
              <a:buNone/>
            </a:pPr>
            <a:r>
              <a:rPr lang="en-US" altLang="zh-CN" dirty="0" smtClean="0"/>
              <a:t>then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y1=x2*2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w1=y1</a:t>
            </a:r>
          </a:p>
          <a:p>
            <a:pPr>
              <a:buNone/>
            </a:pPr>
            <a:r>
              <a:rPr kumimoji="1" lang="en-US" altLang="zh-CN" dirty="0" smtClean="0"/>
              <a:t>  else 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kumimoji="1" lang="en-US" altLang="zh-CN" dirty="0" smtClean="0"/>
              <a:t>y2=x2-3</a:t>
            </a:r>
          </a:p>
          <a:p>
            <a:pPr>
              <a:buNone/>
            </a:pPr>
            <a:r>
              <a:rPr lang="en-US" altLang="zh-CN" dirty="0" smtClean="0"/>
              <a:t>    w2=x2-y2</a:t>
            </a:r>
          </a:p>
          <a:p>
            <a:pPr>
              <a:buNone/>
            </a:pPr>
            <a:r>
              <a:rPr kumimoji="1" lang="en-US" altLang="zh-CN" dirty="0" smtClean="0"/>
              <a:t>    z=x</a:t>
            </a:r>
            <a:r>
              <a:rPr lang="en-US" altLang="zh-CN" dirty="0" smtClean="0"/>
              <a:t>2</a:t>
            </a:r>
            <a:r>
              <a:rPr kumimoji="1" lang="en-US" altLang="zh-CN" dirty="0" smtClean="0"/>
              <a:t>+y2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47664" y="2636912"/>
            <a:ext cx="2016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dirty="0" smtClean="0"/>
              <a:t>x=5</a:t>
            </a:r>
          </a:p>
          <a:p>
            <a:pPr>
              <a:buNone/>
            </a:pPr>
            <a:r>
              <a:rPr lang="en-US" altLang="zh-CN" dirty="0" smtClean="0"/>
              <a:t>x=x-3</a:t>
            </a:r>
          </a:p>
          <a:p>
            <a:pPr>
              <a:buNone/>
            </a:pPr>
            <a:r>
              <a:rPr kumimoji="1" lang="en-US" altLang="zh-CN" dirty="0" smtClean="0"/>
              <a:t>If x&lt;3</a:t>
            </a:r>
          </a:p>
          <a:p>
            <a:pPr>
              <a:buNone/>
            </a:pPr>
            <a:r>
              <a:rPr lang="en-US" altLang="zh-CN" dirty="0" smtClean="0"/>
              <a:t>then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y=x*2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w=y</a:t>
            </a:r>
          </a:p>
          <a:p>
            <a:pPr>
              <a:buNone/>
            </a:pPr>
            <a:r>
              <a:rPr kumimoji="1" lang="en-US" altLang="zh-CN" dirty="0" smtClean="0"/>
              <a:t>  else 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kumimoji="1" lang="en-US" altLang="zh-CN" dirty="0" smtClean="0"/>
              <a:t>y=x-3</a:t>
            </a:r>
          </a:p>
          <a:p>
            <a:pPr>
              <a:buNone/>
            </a:pPr>
            <a:r>
              <a:rPr lang="en-US" altLang="zh-CN" dirty="0" smtClean="0"/>
              <a:t>    w=x-y</a:t>
            </a:r>
          </a:p>
          <a:p>
            <a:pPr>
              <a:buNone/>
            </a:pPr>
            <a:r>
              <a:rPr kumimoji="1" lang="en-US" altLang="zh-CN" dirty="0" smtClean="0"/>
              <a:t>    z=</a:t>
            </a:r>
            <a:r>
              <a:rPr kumimoji="1" lang="en-US" altLang="zh-CN" dirty="0" err="1" smtClean="0"/>
              <a:t>x+y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3521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1143000" y="2162175"/>
            <a:ext cx="73914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顺序的语句序列</a:t>
            </a:r>
            <a:r>
              <a:rPr lang="zh-CN" altLang="en-US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其</a:t>
            </a:r>
            <a:r>
              <a:rPr lang="zh-CN" altLang="en-US" sz="2800" b="1">
                <a:solidFill>
                  <a:srgbClr val="800080"/>
                </a:solidFill>
              </a:rPr>
              <a:t>语句</a:t>
            </a:r>
            <a:r>
              <a:rPr lang="zh-CN" altLang="en-US" sz="2800" b="1"/>
              <a:t>一般具有如下</a:t>
            </a:r>
            <a:r>
              <a:rPr lang="zh-CN" altLang="en-US" sz="2800" b="1">
                <a:solidFill>
                  <a:srgbClr val="800080"/>
                </a:solidFill>
              </a:rPr>
              <a:t>形式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>
                <a:solidFill>
                  <a:srgbClr val="800080"/>
                </a:solidFill>
              </a:rPr>
              <a:t>             </a:t>
            </a:r>
            <a:r>
              <a:rPr lang="en-US" altLang="zh-CN" sz="2800" i="1">
                <a:solidFill>
                  <a:srgbClr val="800080"/>
                </a:solidFill>
              </a:rPr>
              <a:t>x := y op z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i="1">
                <a:solidFill>
                  <a:srgbClr val="800080"/>
                </a:solidFill>
              </a:rPr>
              <a:t>     </a:t>
            </a:r>
            <a:r>
              <a:rPr lang="en-US" altLang="zh-CN" sz="2800"/>
              <a:t>(</a:t>
            </a:r>
            <a:r>
              <a:rPr lang="en-US" altLang="zh-CN" sz="2800" i="1"/>
              <a:t>op</a:t>
            </a:r>
            <a:r>
              <a:rPr lang="en-US" altLang="zh-CN" sz="2800"/>
              <a:t> </a:t>
            </a:r>
            <a:r>
              <a:rPr lang="zh-CN" altLang="en-US" sz="2800" b="1"/>
              <a:t>为操作符，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 b="1"/>
              <a:t>和</a:t>
            </a:r>
            <a:r>
              <a:rPr lang="zh-CN" altLang="en-US" sz="2800"/>
              <a:t> </a:t>
            </a:r>
            <a:r>
              <a:rPr lang="en-US" altLang="zh-CN" sz="2800" i="1"/>
              <a:t>z</a:t>
            </a:r>
            <a:r>
              <a:rPr lang="en-US" altLang="zh-CN" sz="2800"/>
              <a:t> </a:t>
            </a:r>
            <a:r>
              <a:rPr lang="zh-CN" altLang="en-US" sz="2800" b="1"/>
              <a:t>为操作数，</a:t>
            </a:r>
            <a:r>
              <a:rPr lang="zh-CN" altLang="en-US" sz="2800"/>
              <a:t>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 b="1"/>
              <a:t>为结果</a:t>
            </a:r>
            <a:r>
              <a:rPr lang="en-US" altLang="zh-CN" sz="2800"/>
              <a:t>)</a:t>
            </a:r>
            <a:endParaRPr lang="en-US" altLang="zh-CN" sz="1000" b="1"/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62000" y="13255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三地址码</a:t>
            </a:r>
            <a:r>
              <a:rPr lang="en-US" altLang="zh-CN" sz="2800" i="1">
                <a:solidFill>
                  <a:srgbClr val="800080"/>
                </a:solidFill>
              </a:rPr>
              <a:t>TAC</a:t>
            </a: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1143000"/>
            <a:ext cx="85344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</a:rPr>
              <a:t>语句类型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赋值语句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y op z</a:t>
            </a:r>
            <a:r>
              <a:rPr kumimoji="0" lang="en-US" altLang="zh-CN" b="1" dirty="0"/>
              <a:t>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op </a:t>
            </a:r>
            <a:r>
              <a:rPr kumimoji="0" lang="zh-CN" altLang="en-US" b="1" dirty="0"/>
              <a:t>代表二元算术</a:t>
            </a:r>
            <a:r>
              <a:rPr kumimoji="0" lang="en-US" altLang="zh-CN" b="1" dirty="0"/>
              <a:t>/</a:t>
            </a:r>
            <a:r>
              <a:rPr kumimoji="0" lang="zh-CN" altLang="en-US" b="1" dirty="0"/>
              <a:t>逻辑运算）</a:t>
            </a:r>
          </a:p>
          <a:p>
            <a:pPr lvl="1">
              <a:buFontTx/>
              <a:buChar char="•"/>
            </a:pPr>
            <a:r>
              <a:rPr lang="zh-CN" altLang="en-US" sz="2800" b="1" dirty="0"/>
              <a:t> 赋值语句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op y</a:t>
            </a:r>
            <a:r>
              <a:rPr kumimoji="0" lang="en-US" altLang="zh-CN" b="1" dirty="0"/>
              <a:t>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op </a:t>
            </a:r>
            <a:r>
              <a:rPr kumimoji="0" lang="zh-CN" altLang="en-US" b="1" dirty="0"/>
              <a:t>代表一元运算）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复写语句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y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y </a:t>
            </a:r>
            <a:r>
              <a:rPr kumimoji="0" lang="zh-CN" altLang="en-US" b="1" dirty="0"/>
              <a:t>的值赋值给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x</a:t>
            </a:r>
            <a:r>
              <a:rPr kumimoji="0" lang="zh-CN" altLang="en-US" b="1" dirty="0"/>
              <a:t>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无条件跳转语句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</a:rPr>
              <a:t>goto</a:t>
            </a:r>
            <a:r>
              <a:rPr lang="en-US" altLang="zh-CN" sz="2800" i="1" dirty="0">
                <a:solidFill>
                  <a:srgbClr val="800080"/>
                </a:solidFill>
              </a:rPr>
              <a:t> L</a:t>
            </a:r>
            <a:r>
              <a:rPr kumimoji="0" lang="en-US" altLang="zh-CN" b="1" dirty="0"/>
              <a:t>  </a:t>
            </a:r>
            <a:r>
              <a:rPr kumimoji="0" lang="zh-CN" altLang="en-US" b="1" dirty="0"/>
              <a:t>（无条件跳转至标号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L</a:t>
            </a:r>
            <a:r>
              <a:rPr kumimoji="0" lang="zh-CN" altLang="en-US" b="1" dirty="0"/>
              <a:t>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条件跳转语句</a:t>
            </a:r>
            <a:r>
              <a:rPr lang="en-US" altLang="zh-CN" sz="2800" i="1" dirty="0">
                <a:solidFill>
                  <a:srgbClr val="800080"/>
                </a:solidFill>
              </a:rPr>
              <a:t>if x </a:t>
            </a:r>
            <a:r>
              <a:rPr lang="en-US" altLang="zh-CN" sz="2800" i="1" dirty="0" err="1">
                <a:solidFill>
                  <a:srgbClr val="800080"/>
                </a:solidFill>
              </a:rPr>
              <a:t>rop</a:t>
            </a:r>
            <a:r>
              <a:rPr lang="en-US" altLang="zh-CN" sz="2800" i="1" dirty="0">
                <a:solidFill>
                  <a:srgbClr val="800080"/>
                </a:solidFill>
              </a:rPr>
              <a:t> y </a:t>
            </a:r>
            <a:r>
              <a:rPr lang="en-US" altLang="zh-CN" sz="2800" i="1" dirty="0" err="1">
                <a:solidFill>
                  <a:srgbClr val="800080"/>
                </a:solidFill>
              </a:rPr>
              <a:t>goto</a:t>
            </a:r>
            <a:r>
              <a:rPr lang="en-US" altLang="zh-CN" sz="2800" i="1" dirty="0">
                <a:solidFill>
                  <a:srgbClr val="800080"/>
                </a:solidFill>
              </a:rPr>
              <a:t> L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（</a:t>
            </a:r>
            <a:r>
              <a:rPr kumimoji="0" lang="en-US" altLang="zh-CN" i="1" dirty="0" err="1"/>
              <a:t>rop</a:t>
            </a:r>
            <a:r>
              <a:rPr kumimoji="0" lang="en-US" altLang="zh-CN" i="1" dirty="0"/>
              <a:t> </a:t>
            </a:r>
            <a:r>
              <a:rPr kumimoji="0" lang="zh-CN" altLang="en-US" b="1" dirty="0"/>
              <a:t>代表关系运算）</a:t>
            </a:r>
          </a:p>
          <a:p>
            <a:pPr lvl="1">
              <a:buFontTx/>
              <a:buChar char="•"/>
            </a:pPr>
            <a:r>
              <a:rPr kumimoji="0" lang="zh-CN" altLang="en-US" b="1" dirty="0"/>
              <a:t>  </a:t>
            </a:r>
            <a:r>
              <a:rPr lang="zh-CN" altLang="en-US" sz="2800" b="1" dirty="0"/>
              <a:t>标号语句</a:t>
            </a:r>
            <a:r>
              <a:rPr kumimoji="0" lang="zh-CN" altLang="en-US" dirty="0"/>
              <a:t> </a:t>
            </a:r>
            <a:r>
              <a:rPr kumimoji="0" lang="en-US" altLang="zh-CN" i="1" dirty="0"/>
              <a:t>L</a:t>
            </a:r>
            <a:r>
              <a:rPr kumimoji="0" lang="en-US" altLang="zh-CN" dirty="0"/>
              <a:t> 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（定义标号 </a:t>
            </a:r>
            <a:r>
              <a:rPr lang="en-US" altLang="zh-CN" sz="2800" i="1" dirty="0"/>
              <a:t>L</a:t>
            </a:r>
            <a:r>
              <a:rPr lang="zh-CN" altLang="en-US" sz="2800" b="1" dirty="0"/>
              <a:t>） </a:t>
            </a:r>
          </a:p>
          <a:p>
            <a:pPr lvl="1">
              <a:buFontTx/>
              <a:buChar char="•"/>
            </a:pPr>
            <a:r>
              <a:rPr lang="zh-CN" altLang="en-US" sz="2800" b="1" dirty="0"/>
              <a:t> 过程调用语句序列 </a:t>
            </a:r>
            <a:r>
              <a:rPr lang="en-US" altLang="zh-CN" sz="28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800" i="1" dirty="0">
                <a:solidFill>
                  <a:srgbClr val="800080"/>
                </a:solidFill>
              </a:rPr>
              <a:t> x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</a:rPr>
              <a:t> … </a:t>
            </a:r>
            <a:r>
              <a:rPr lang="en-US" altLang="zh-CN" sz="28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</a:rPr>
              <a:t>x</a:t>
            </a:r>
            <a:r>
              <a:rPr lang="en-US" altLang="zh-CN" sz="2800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sz="2800" i="1" dirty="0">
                <a:solidFill>
                  <a:srgbClr val="800080"/>
                </a:solidFill>
              </a:rPr>
              <a:t> call </a:t>
            </a:r>
            <a:r>
              <a:rPr lang="en-US" altLang="zh-CN" sz="2800" i="1" dirty="0" err="1">
                <a:solidFill>
                  <a:srgbClr val="800080"/>
                </a:solidFill>
              </a:rPr>
              <a:t>p,n</a:t>
            </a:r>
            <a:endParaRPr lang="en-US" altLang="zh-CN" b="1" dirty="0"/>
          </a:p>
          <a:p>
            <a:pPr lvl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过程返回语句 </a:t>
            </a:r>
            <a:r>
              <a:rPr lang="en-US" altLang="zh-CN" sz="2800" i="1" dirty="0">
                <a:solidFill>
                  <a:srgbClr val="800080"/>
                </a:solidFill>
              </a:rPr>
              <a:t>return y </a:t>
            </a:r>
            <a:r>
              <a:rPr kumimoji="0" lang="zh-CN" altLang="en-US" b="1" dirty="0"/>
              <a:t>（</a:t>
            </a:r>
            <a:r>
              <a:rPr kumimoji="0" lang="en-US" altLang="zh-CN" b="1" i="1" dirty="0"/>
              <a:t>y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可选，存放返回值）</a:t>
            </a:r>
            <a:endParaRPr lang="zh-CN" altLang="en-US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下标赋值语句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y</a:t>
            </a:r>
            <a:r>
              <a:rPr lang="en-US" altLang="zh-CN" sz="2800" dirty="0">
                <a:solidFill>
                  <a:srgbClr val="800080"/>
                </a:solidFill>
              </a:rPr>
              <a:t>[</a:t>
            </a:r>
            <a:r>
              <a:rPr lang="en-US" altLang="zh-CN" sz="2800" i="1" dirty="0" err="1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800080"/>
                </a:solidFill>
              </a:rPr>
              <a:t>]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和 </a:t>
            </a:r>
            <a:r>
              <a:rPr lang="en-US" altLang="zh-CN" sz="2800" i="1" dirty="0">
                <a:solidFill>
                  <a:srgbClr val="800080"/>
                </a:solidFill>
              </a:rPr>
              <a:t>x</a:t>
            </a:r>
            <a:r>
              <a:rPr lang="en-US" altLang="zh-CN" sz="2800" dirty="0">
                <a:solidFill>
                  <a:srgbClr val="800080"/>
                </a:solidFill>
              </a:rPr>
              <a:t>[</a:t>
            </a:r>
            <a:r>
              <a:rPr lang="en-US" altLang="zh-CN" sz="2800" i="1" dirty="0" err="1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800080"/>
                </a:solidFill>
              </a:rPr>
              <a:t>]</a:t>
            </a:r>
            <a:r>
              <a:rPr lang="en-US" altLang="zh-CN" sz="2800" i="1" dirty="0">
                <a:solidFill>
                  <a:srgbClr val="800080"/>
                </a:solidFill>
              </a:rPr>
              <a:t> := y </a:t>
            </a:r>
            <a:r>
              <a:rPr kumimoji="0" lang="zh-CN" altLang="en-US" b="1" dirty="0"/>
              <a:t>（前者表示将地</a:t>
            </a:r>
          </a:p>
          <a:p>
            <a:pPr lvl="1">
              <a:buFontTx/>
              <a:buNone/>
            </a:pPr>
            <a:r>
              <a:rPr lang="zh-CN" altLang="en-US" sz="2800" b="1" dirty="0"/>
              <a:t>   </a:t>
            </a:r>
            <a:r>
              <a:rPr kumimoji="0" lang="zh-CN" altLang="en-US" b="1" dirty="0"/>
              <a:t>址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y</a:t>
            </a:r>
            <a:r>
              <a:rPr lang="en-US" altLang="zh-CN" sz="2800" b="1" dirty="0"/>
              <a:t> </a:t>
            </a:r>
            <a:r>
              <a:rPr kumimoji="0" lang="zh-CN" altLang="en-US" b="1" dirty="0"/>
              <a:t>起第</a:t>
            </a:r>
            <a:r>
              <a:rPr lang="en-US" altLang="zh-CN" sz="2800" i="1" dirty="0" err="1">
                <a:latin typeface="Times New Roman" pitchFamily="18" charset="0"/>
              </a:rPr>
              <a:t>i</a:t>
            </a:r>
            <a:r>
              <a:rPr kumimoji="0" lang="zh-CN" altLang="en-US" b="1" dirty="0"/>
              <a:t>个存储单元的值赋给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x</a:t>
            </a:r>
            <a:r>
              <a:rPr lang="zh-CN" altLang="en-US" sz="2800" b="1" i="1" dirty="0"/>
              <a:t>，</a:t>
            </a:r>
            <a:r>
              <a:rPr kumimoji="0" lang="zh-CN" altLang="en-US" b="1" dirty="0"/>
              <a:t>后者类似）</a:t>
            </a: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指针赋值语句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x := </a:t>
            </a:r>
            <a:r>
              <a:rPr lang="en-US" altLang="zh-CN" sz="28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800" i="1" dirty="0">
                <a:solidFill>
                  <a:srgbClr val="800080"/>
                </a:solidFill>
              </a:rPr>
              <a:t>y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和 </a:t>
            </a:r>
            <a:r>
              <a:rPr lang="zh-CN" altLang="en-US" sz="28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800" i="1" dirty="0">
                <a:solidFill>
                  <a:srgbClr val="800080"/>
                </a:solidFill>
              </a:rPr>
              <a:t>x := y</a:t>
            </a: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762000" y="1628775"/>
            <a:ext cx="82296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</a:rPr>
              <a:t>id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的词法名字（符号表中的名字）    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类型属性   （综合属性）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width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</a:rPr>
              <a:t>V.width</a:t>
            </a:r>
            <a:r>
              <a:rPr lang="en-US" altLang="zh-CN" dirty="0"/>
              <a:t> : </a:t>
            </a:r>
            <a:r>
              <a:rPr lang="zh-CN" altLang="en-US" b="1" dirty="0"/>
              <a:t>数据宽度（字节数）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offset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en-US" b="1" dirty="0"/>
              <a:t>列表中第一个变量的偏移地址</a:t>
            </a:r>
            <a:r>
              <a:rPr lang="zh-CN" altLang="en-US" dirty="0"/>
              <a:t> </a:t>
            </a: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   </a:t>
            </a:r>
            <a:r>
              <a:rPr lang="zh-CN" altLang="en-US" b="1" dirty="0"/>
              <a:t>变量列表被申明的类型</a:t>
            </a:r>
            <a:r>
              <a:rPr lang="zh-CN" altLang="en-US" dirty="0"/>
              <a:t> </a:t>
            </a:r>
            <a:r>
              <a:rPr lang="zh-CN" altLang="en-US" b="1" dirty="0"/>
              <a:t>（继承属性）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num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  </a:t>
            </a:r>
            <a:r>
              <a:rPr lang="zh-CN" altLang="en-US" b="1" dirty="0"/>
              <a:t>变量列表中变量的个数</a:t>
            </a:r>
            <a:r>
              <a:rPr lang="zh-CN" altLang="en-US" dirty="0"/>
              <a:t>  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 err="1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将符号表中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dirty="0" err="1">
                <a:sym typeface="Symbol" pitchFamily="18" charset="2"/>
              </a:rPr>
              <a:t>.</a:t>
            </a:r>
            <a:r>
              <a:rPr lang="en-US" altLang="zh-CN" i="1" dirty="0" err="1">
                <a:sym typeface="Symbol" pitchFamily="18" charset="2"/>
              </a:rPr>
              <a:t>name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所对应表</a:t>
            </a: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     项的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type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i="1" dirty="0">
                <a:sym typeface="Symbol" pitchFamily="18" charset="2"/>
              </a:rPr>
              <a:t>offset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o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68313" y="9810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685925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翻译模式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34820" name="Text Box 382"/>
          <p:cNvSpPr txBox="1">
            <a:spLocks noChangeArrowheads="1"/>
          </p:cNvSpPr>
          <p:nvPr/>
        </p:nvSpPr>
        <p:spPr bwMode="auto">
          <a:xfrm>
            <a:off x="468313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55650" y="2235200"/>
            <a:ext cx="8280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T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T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L.offset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L  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make_product_3</a:t>
            </a:r>
            <a:r>
              <a:rPr lang="en-US" altLang="zh-CN" sz="2000" dirty="0"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dirty="0">
                <a:sym typeface="Symbol" pitchFamily="18" charset="2"/>
              </a:rPr>
              <a:t>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dirty="0">
                <a:sym typeface="Symbol" pitchFamily="18" charset="2"/>
              </a:rPr>
              <a:t> 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.width +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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&lt;&gt;;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de-DE" altLang="zh-CN" sz="2000" dirty="0">
                <a:sym typeface="Symbol" pitchFamily="18" charset="2"/>
              </a:rPr>
              <a:t>integer     {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T.type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int</a:t>
            </a:r>
            <a:r>
              <a:rPr lang="de-DE" altLang="zh-CN" sz="2000" dirty="0">
                <a:sym typeface="Symbol" pitchFamily="18" charset="2"/>
              </a:rPr>
              <a:t> ;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i="1" dirty="0" err="1">
                <a:sym typeface="Symbol" pitchFamily="18" charset="2"/>
              </a:rPr>
              <a:t>T.width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:= 4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real  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8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i="1" dirty="0" err="1">
                <a:sym typeface="Symbol" pitchFamily="18" charset="2"/>
              </a:rPr>
              <a:t>.val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 err="1">
                <a:sym typeface="Symbol" pitchFamily="18" charset="2"/>
              </a:rPr>
              <a:t>T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^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T.type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pointer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.type</a:t>
            </a:r>
            <a:r>
              <a:rPr lang="fr-FR" altLang="zh-CN" sz="2000" dirty="0">
                <a:sym typeface="Symbol" pitchFamily="18" charset="2"/>
              </a:rPr>
              <a:t>)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T.width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:= 4 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 err="1">
                <a:sym typeface="Symbol" pitchFamily="18" charset="2"/>
              </a:rPr>
              <a:t>id</a:t>
            </a:r>
            <a:r>
              <a:rPr lang="fr-FR" altLang="zh-CN" sz="2000" dirty="0" err="1">
                <a:sym typeface="Symbol" pitchFamily="18" charset="2"/>
              </a:rPr>
              <a:t>.</a:t>
            </a:r>
            <a:r>
              <a:rPr lang="fr-FR" altLang="zh-CN" sz="2000" i="1" dirty="0" err="1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 err="1">
                <a:sym typeface="Symbol" pitchFamily="18" charset="2"/>
              </a:rPr>
              <a:t>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 err="1">
                <a:sym typeface="Symbol" pitchFamily="18" charset="2"/>
              </a:rPr>
              <a:t>L.num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27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762000" y="1676400"/>
            <a:ext cx="82296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数组说明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 </a:t>
            </a:r>
            <a:r>
              <a:rPr lang="zh-CN" altLang="en-US" b="1" dirty="0"/>
              <a:t>参考前页的翻译模式，可了解（一维）数组说明的翻译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 </a:t>
            </a:r>
            <a:r>
              <a:rPr lang="zh-CN" altLang="en-US" b="1" dirty="0" smtClean="0"/>
              <a:t>思想</a:t>
            </a:r>
            <a:r>
              <a:rPr lang="en-US" altLang="zh-CN" b="1" dirty="0" smtClean="0"/>
              <a:t>.  </a:t>
            </a:r>
            <a:r>
              <a:rPr lang="zh-CN" altLang="en-US" b="1" dirty="0" smtClean="0"/>
              <a:t>至于符号表中一般情况下是如何组织数组说明信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 smtClean="0"/>
              <a:t>      息的，随后将会讨论</a:t>
            </a:r>
            <a:r>
              <a:rPr lang="en-US" altLang="zh-CN" b="1" dirty="0" smtClean="0"/>
              <a:t>.</a:t>
            </a: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971550" y="3573463"/>
            <a:ext cx="80645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…… 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T </a:t>
            </a:r>
            <a:r>
              <a:rPr lang="en-US" altLang="zh-CN" sz="2000">
                <a:sym typeface="Symbol" pitchFamily="18" charset="2"/>
              </a:rPr>
              <a:t> array [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 ] of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  {</a:t>
            </a:r>
            <a:r>
              <a:rPr lang="en-US" altLang="zh-CN" sz="2000" i="1">
                <a:sym typeface="Symbol" pitchFamily="18" charset="2"/>
              </a:rPr>
              <a:t> T.type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array</a:t>
            </a:r>
            <a:r>
              <a:rPr lang="en-US" altLang="zh-CN" sz="2000">
                <a:sym typeface="Symbol" pitchFamily="18" charset="2"/>
              </a:rPr>
              <a:t>(1.. </a:t>
            </a:r>
            <a:r>
              <a:rPr lang="en-US" altLang="zh-CN" sz="2000" i="1" u="sng">
                <a:sym typeface="Symbol" pitchFamily="18" charset="2"/>
              </a:rPr>
              <a:t>num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lexval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 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</a:t>
            </a:r>
            <a:r>
              <a:rPr lang="en-US" altLang="zh-CN" sz="2000">
                <a:sym typeface="Symbol" pitchFamily="18" charset="2"/>
              </a:rPr>
              <a:t>) ;</a:t>
            </a:r>
            <a:r>
              <a:rPr lang="en-US" altLang="zh-CN" sz="2000" i="1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             T.width </a:t>
            </a:r>
            <a:r>
              <a:rPr lang="en-US" altLang="zh-CN" sz="2000">
                <a:sym typeface="Symbol" pitchFamily="18" charset="2"/>
              </a:rPr>
              <a:t>:= </a:t>
            </a:r>
            <a:r>
              <a:rPr lang="en-US" altLang="zh-CN" sz="2000" u="sng">
                <a:sym typeface="Symbol" pitchFamily="18" charset="2"/>
              </a:rPr>
              <a:t>num</a:t>
            </a:r>
            <a:r>
              <a:rPr lang="en-US" altLang="zh-CN" sz="2000" i="1">
                <a:sym typeface="Symbol" pitchFamily="18" charset="2"/>
              </a:rPr>
              <a:t>.val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en-US" altLang="zh-CN" sz="2000" i="1">
                <a:sym typeface="Symbol" pitchFamily="18" charset="2"/>
              </a:rPr>
              <a:t>T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.width </a:t>
            </a:r>
            <a:r>
              <a:rPr lang="en-US" altLang="zh-CN" sz="2000">
                <a:sym typeface="Symbol" pitchFamily="18" charset="2"/>
              </a:rPr>
              <a:t>}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......</a:t>
            </a:r>
          </a:p>
          <a:p>
            <a:pPr>
              <a:buFont typeface="Wingdings" pitchFamily="2" charset="2"/>
              <a:buNone/>
            </a:pPr>
            <a:endParaRPr lang="fr-FR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 ;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fr-FR" altLang="zh-CN" sz="2000">
                <a:sym typeface="Symbol" pitchFamily="18" charset="2"/>
              </a:rPr>
              <a:t>       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>
                <a:sym typeface="Symbol" pitchFamily="18" charset="2"/>
              </a:rPr>
              <a:t> , 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 i="1">
                <a:sym typeface="Symbol" pitchFamily="18" charset="2"/>
              </a:rPr>
              <a:t>  </a:t>
            </a:r>
            <a:r>
              <a:rPr lang="fr-FR" altLang="zh-CN" sz="2000" b="1">
                <a:sym typeface="Symbol" pitchFamily="18" charset="2"/>
              </a:rPr>
              <a:t>     </a:t>
            </a:r>
            <a:r>
              <a:rPr lang="fr-FR" altLang="zh-CN" sz="2000">
                <a:sym typeface="Symbol" pitchFamily="18" charset="2"/>
              </a:rPr>
              <a:t>{</a:t>
            </a:r>
            <a:r>
              <a:rPr lang="fr-FR" altLang="zh-CN" sz="2000" i="1">
                <a:sym typeface="Symbol" pitchFamily="18" charset="2"/>
              </a:rPr>
              <a:t> enter </a:t>
            </a:r>
            <a:r>
              <a:rPr lang="fr-FR" altLang="zh-CN" sz="2000">
                <a:sym typeface="Symbol" pitchFamily="18" charset="2"/>
              </a:rPr>
              <a:t>(</a:t>
            </a:r>
            <a:r>
              <a:rPr lang="fr-FR" altLang="zh-CN" sz="2000" u="sng">
                <a:sym typeface="Symbol" pitchFamily="18" charset="2"/>
              </a:rPr>
              <a:t>id</a:t>
            </a:r>
            <a:r>
              <a:rPr lang="fr-FR" altLang="zh-CN" sz="2000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name</a:t>
            </a:r>
            <a:r>
              <a:rPr lang="fr-FR" altLang="zh-CN" sz="2000">
                <a:sym typeface="Symbol" pitchFamily="18" charset="2"/>
              </a:rPr>
              <a:t>,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type, 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offset</a:t>
            </a:r>
            <a:r>
              <a:rPr lang="fr-FR" altLang="zh-CN" sz="2000">
                <a:sym typeface="Symbol" pitchFamily="18" charset="2"/>
              </a:rPr>
              <a:t> +</a:t>
            </a:r>
            <a:r>
              <a:rPr lang="fr-FR" altLang="zh-CN" sz="2000" i="1">
                <a:sym typeface="Symbol" pitchFamily="18" charset="2"/>
              </a:rPr>
              <a:t> 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 </a:t>
            </a:r>
            <a:r>
              <a:rPr lang="en-US" altLang="zh-CN" sz="2000">
                <a:sym typeface="Symbol" pitchFamily="18" charset="2"/>
              </a:rPr>
              <a:t>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="1" i="1">
                <a:sym typeface="Symbol" pitchFamily="18" charset="2"/>
              </a:rPr>
              <a:t>.</a:t>
            </a:r>
            <a:r>
              <a:rPr lang="fr-FR" altLang="zh-CN" sz="2000" i="1">
                <a:sym typeface="Symbol" pitchFamily="18" charset="2"/>
              </a:rPr>
              <a:t> width</a:t>
            </a:r>
            <a:r>
              <a:rPr lang="fr-FR" altLang="zh-CN" sz="2000">
                <a:sym typeface="Symbol" pitchFamily="18" charset="2"/>
              </a:rPr>
              <a:t>) ; </a:t>
            </a:r>
          </a:p>
          <a:p>
            <a:pPr>
              <a:buFont typeface="Wingdings" pitchFamily="2" charset="2"/>
              <a:buNone/>
            </a:pPr>
            <a:r>
              <a:rPr lang="fr-FR" altLang="zh-CN" sz="2000">
                <a:sym typeface="Symbol" pitchFamily="18" charset="2"/>
              </a:rPr>
              <a:t>                           </a:t>
            </a:r>
            <a:r>
              <a:rPr lang="fr-FR" altLang="zh-CN" sz="2000" i="1">
                <a:sym typeface="Symbol" pitchFamily="18" charset="2"/>
              </a:rPr>
              <a:t>L.num </a:t>
            </a:r>
            <a:r>
              <a:rPr lang="fr-FR" altLang="zh-CN" sz="2000">
                <a:sym typeface="Symbol" pitchFamily="18" charset="2"/>
              </a:rPr>
              <a:t>:= </a:t>
            </a:r>
            <a:r>
              <a:rPr lang="fr-FR" altLang="zh-CN" sz="2000" i="1">
                <a:sym typeface="Symbol" pitchFamily="18" charset="2"/>
              </a:rPr>
              <a:t>L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.num</a:t>
            </a:r>
            <a:r>
              <a:rPr lang="fr-FR" altLang="zh-CN" sz="2000">
                <a:sym typeface="Symbol" pitchFamily="18" charset="2"/>
              </a:rPr>
              <a:t> +1</a:t>
            </a:r>
            <a:r>
              <a:rPr lang="fr-FR" altLang="zh-CN" sz="2000" i="1">
                <a:sym typeface="Symbol" pitchFamily="18" charset="2"/>
              </a:rPr>
              <a:t> </a:t>
            </a:r>
            <a:r>
              <a:rPr lang="fr-FR" altLang="zh-CN" sz="2000">
                <a:sym typeface="Symbol" pitchFamily="18" charset="2"/>
              </a:rPr>
              <a:t>}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L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{</a:t>
            </a:r>
            <a:r>
              <a:rPr lang="en-US" altLang="zh-CN" sz="2000" i="1">
                <a:sym typeface="Symbol" pitchFamily="18" charset="2"/>
              </a:rPr>
              <a:t> enter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name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 type, L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 offset</a:t>
            </a:r>
            <a:r>
              <a:rPr lang="en-US" altLang="zh-CN" sz="2000">
                <a:sym typeface="Symbol" pitchFamily="18" charset="2"/>
              </a:rPr>
              <a:t>) ; </a:t>
            </a:r>
            <a:r>
              <a:rPr lang="en-US" altLang="zh-CN" sz="2000" i="1">
                <a:sym typeface="Symbol" pitchFamily="18" charset="2"/>
              </a:rPr>
              <a:t>L.num </a:t>
            </a:r>
            <a:r>
              <a:rPr lang="en-US" altLang="zh-CN" sz="2000">
                <a:sym typeface="Symbol" pitchFamily="18" charset="2"/>
              </a:rPr>
              <a:t>:= 1}</a:t>
            </a:r>
          </a:p>
        </p:txBody>
      </p:sp>
      <p:sp>
        <p:nvSpPr>
          <p:cNvPr id="35846" name="AutoShape 2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2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2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905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数组引用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686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258888" y="2597150"/>
            <a:ext cx="756126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[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dirty="0">
                <a:sym typeface="Symbol" pitchFamily="18" charset="2"/>
              </a:rPr>
              <a:t>] 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3</a:t>
            </a:r>
            <a:r>
              <a:rPr lang="pt-BR" altLang="zh-CN" sz="2000" i="1" dirty="0">
                <a:sym typeface="Symbol" pitchFamily="18" charset="2"/>
              </a:rPr>
              <a:t>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S.code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</a:t>
            </a:r>
            <a:r>
              <a:rPr lang="pt-BR" altLang="zh-CN" sz="2000" dirty="0">
                <a:sym typeface="Symbol" pitchFamily="18" charset="2"/>
              </a:rPr>
              <a:t> 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3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         gen (E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 .place </a:t>
            </a:r>
            <a:r>
              <a:rPr lang="fr-FR" altLang="zh-CN" sz="2000" dirty="0">
                <a:sym typeface="Symbol" pitchFamily="18" charset="2"/>
              </a:rPr>
              <a:t>‘[’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 .place </a:t>
            </a:r>
            <a:r>
              <a:rPr lang="fr-FR" altLang="zh-CN" sz="2000" dirty="0">
                <a:sym typeface="Symbol" pitchFamily="18" charset="2"/>
              </a:rPr>
              <a:t>‘]’ ‘:=’</a:t>
            </a:r>
            <a:r>
              <a:rPr lang="fr-FR" altLang="zh-CN" sz="2000" i="1" dirty="0">
                <a:sym typeface="Symbol" pitchFamily="18" charset="2"/>
              </a:rPr>
              <a:t> E</a:t>
            </a:r>
            <a:r>
              <a:rPr lang="fr-FR" altLang="zh-CN" sz="2000" baseline="-25000" dirty="0">
                <a:sym typeface="Symbol" pitchFamily="18" charset="2"/>
              </a:rPr>
              <a:t>3</a:t>
            </a:r>
            <a:r>
              <a:rPr lang="fr-FR" altLang="zh-CN" sz="2000" i="1" dirty="0">
                <a:sym typeface="Symbol" pitchFamily="18" charset="2"/>
              </a:rPr>
              <a:t> .place) </a:t>
            </a:r>
            <a:r>
              <a:rPr lang="fr-FR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i="1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[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dirty="0">
                <a:sym typeface="Symbol" pitchFamily="18" charset="2"/>
              </a:rPr>
              <a:t>] 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   </a:t>
            </a:r>
            <a:r>
              <a:rPr lang="pt-BR" altLang="zh-CN" sz="2000" b="1" dirty="0">
                <a:sym typeface="Symbol" pitchFamily="18" charset="2"/>
              </a:rPr>
              <a:t>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E.place := newtemp; 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E.code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.code </a:t>
            </a:r>
            <a:r>
              <a:rPr lang="fr-FR" altLang="zh-CN" sz="2000" dirty="0">
                <a:sym typeface="Symbol" pitchFamily="18" charset="2"/>
              </a:rPr>
              <a:t>||</a:t>
            </a:r>
          </a:p>
          <a:p>
            <a:pPr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gen (E.place</a:t>
            </a:r>
            <a:r>
              <a:rPr lang="fr-FR" altLang="zh-CN" sz="2000" dirty="0">
                <a:sym typeface="Symbol" pitchFamily="18" charset="2"/>
              </a:rPr>
              <a:t> ‘:=’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‘[’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‘]’</a:t>
            </a:r>
            <a:r>
              <a:rPr lang="fr-FR" altLang="zh-CN" sz="2000" i="1" dirty="0">
                <a:sym typeface="Symbol" pitchFamily="18" charset="2"/>
              </a:rPr>
              <a:t>) </a:t>
            </a:r>
            <a:r>
              <a:rPr lang="fr-FR" altLang="zh-CN" sz="2000" dirty="0" smtClean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fr-FR" altLang="zh-CN" sz="2000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000" dirty="0" smtClean="0">
                <a:sym typeface="Symbol" pitchFamily="18" charset="2"/>
              </a:rPr>
              <a:t>||</a:t>
            </a:r>
            <a:r>
              <a:rPr lang="zh-CN" altLang="en-US" sz="2000" smtClean="0">
                <a:sym typeface="Symbol" pitchFamily="18" charset="2"/>
              </a:rPr>
              <a:t>是中间代码语句序列的连接运算</a:t>
            </a: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11560" y="1676400"/>
            <a:ext cx="85324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数组的内情向量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dove vector</a:t>
            </a:r>
            <a:r>
              <a:rPr lang="zh-CN" altLang="en-US" sz="2800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在处理数组时，通常会将数组的有关信息记录在一些单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元中，称为“内情向量”</a:t>
            </a:r>
            <a:r>
              <a:rPr lang="en-US" altLang="zh-CN" b="1" dirty="0">
                <a:sym typeface="Symbol" pitchFamily="18" charset="2"/>
              </a:rPr>
              <a:t>. </a:t>
            </a:r>
            <a:r>
              <a:rPr lang="zh-CN" altLang="en-US" b="1" dirty="0">
                <a:sym typeface="Symbol" pitchFamily="18" charset="2"/>
              </a:rPr>
              <a:t>对于静态数组，内情向量可放在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符号表中；对于可变数组，运行时建立相应的内情向量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，可以在符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sym typeface="Symbol" pitchFamily="18" charset="2"/>
              </a:rPr>
              <a:t>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789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173288" y="4643438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087688" y="4643438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2165350" y="50085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079750" y="5008563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165350" y="56181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079750" y="5618163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2165350" y="60753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3079750" y="6075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165350" y="6456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3079750" y="64563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21732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30876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848225" y="4703763"/>
            <a:ext cx="28479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i="1" baseline="-30000" dirty="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 dirty="0">
                <a:sym typeface="Symbol" pitchFamily="18" charset="2"/>
              </a:rPr>
              <a:t>:  </a:t>
            </a:r>
            <a:r>
              <a:rPr lang="zh-CN" altLang="en-US" sz="2000" b="1" dirty="0"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维的下界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维的上界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数组元素的类型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a</a:t>
            </a:r>
            <a:r>
              <a:rPr lang="en-US" altLang="zh-CN" sz="2000" dirty="0">
                <a:sym typeface="Symbol" pitchFamily="18" charset="2"/>
              </a:rPr>
              <a:t>:  </a:t>
            </a:r>
            <a:r>
              <a:rPr lang="zh-CN" altLang="en-US" sz="2000" b="1" dirty="0">
                <a:sym typeface="Symbol" pitchFamily="18" charset="2"/>
              </a:rPr>
              <a:t>数组首元素的地址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数组维数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C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dirty="0" smtClean="0">
                <a:sym typeface="Symbol" pitchFamily="18" charset="2"/>
              </a:rPr>
              <a:t>常数</a:t>
            </a:r>
            <a:endParaRPr lang="zh-CN" altLang="en-US" sz="2000" b="1" dirty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762000" y="132556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567336" name="Rectangle 40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1104900" y="2060575"/>
            <a:ext cx="785958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/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800" b="1" dirty="0"/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800" b="1" dirty="0"/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/>
              <a:t>这些信息会在编译的不同阶段用到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 smtClean="0">
                <a:latin typeface="楷体_GB2312" pitchFamily="49" charset="-122"/>
              </a:rPr>
              <a:t>符号表的</a:t>
            </a:r>
            <a:r>
              <a:rPr kumimoji="0" lang="zh-CN" altLang="en-US" b="1" dirty="0">
                <a:latin typeface="楷体_GB2312" pitchFamily="49" charset="-122"/>
              </a:rPr>
              <a:t>内容将</a:t>
            </a:r>
            <a:r>
              <a:rPr kumimoji="0" lang="zh-CN" altLang="en-US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b="1" dirty="0">
                <a:latin typeface="楷体_GB2312" pitchFamily="49" charset="-122"/>
              </a:rPr>
              <a:t>和产生中间代码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在目标代码生成阶段，符号表是对符号名进行地址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分配</a:t>
            </a:r>
            <a:r>
              <a:rPr kumimoji="0" lang="zh-CN" altLang="en-US" b="1" dirty="0"/>
              <a:t>的依据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对一个多遍扫描的编译程序，不同遍所用的符号表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也</a:t>
            </a:r>
            <a:r>
              <a:rPr kumimoji="0" lang="zh-CN" altLang="en-US" b="1" dirty="0"/>
              <a:t>会有所不同，因为每遍所关心的信息或所能得到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的</a:t>
            </a:r>
            <a:r>
              <a:rPr kumimoji="0" lang="zh-CN" altLang="en-US" b="1" dirty="0"/>
              <a:t>信息会有差异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567332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3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4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5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990099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数组元素的地址计算</a:t>
            </a:r>
            <a:r>
              <a:rPr lang="zh-CN" altLang="en-US" sz="2800"/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/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</a:t>
            </a:r>
            <a:r>
              <a:rPr lang="zh-CN" altLang="en-US" b="1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>
                <a:sym typeface="Symbol" pitchFamily="18" charset="2"/>
              </a:rPr>
              <a:t>对于静态数组 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，若数组布局采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用行优先的连续布局，数组首元素的地址为 </a:t>
            </a:r>
            <a:r>
              <a:rPr lang="en-US" altLang="zh-CN" b="1" i="1">
                <a:sym typeface="Symbol" pitchFamily="18" charset="2"/>
              </a:rPr>
              <a:t>a</a:t>
            </a:r>
            <a:r>
              <a:rPr lang="zh-CN" altLang="en-US" b="1">
                <a:sym typeface="Symbol" pitchFamily="18" charset="2"/>
              </a:rPr>
              <a:t>，则数组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     元素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的地址 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可以如下计算</a:t>
            </a:r>
            <a:r>
              <a:rPr lang="en-US" altLang="zh-CN" b="1">
                <a:sym typeface="Symbol" pitchFamily="18" charset="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i="1">
                <a:sym typeface="Symbol" pitchFamily="18" charset="2"/>
              </a:rPr>
              <a:t>    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+…+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 + (</a:t>
            </a:r>
            <a:r>
              <a:rPr lang="en-US" altLang="zh-CN" i="1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0969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66800" y="46482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重新整理后得</a:t>
            </a:r>
            <a:r>
              <a:rPr lang="en-US" altLang="zh-CN" b="1" dirty="0">
                <a:sym typeface="Symbol" pitchFamily="18" charset="2"/>
              </a:rPr>
              <a:t>:</a:t>
            </a:r>
            <a:r>
              <a:rPr lang="en-US" altLang="zh-CN" i="1" dirty="0">
                <a:sym typeface="Symbol" pitchFamily="18" charset="2"/>
              </a:rPr>
              <a:t>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–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+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V </a:t>
            </a:r>
            <a:r>
              <a:rPr lang="zh-CN" altLang="en-US" b="1" dirty="0">
                <a:sym typeface="Symbol" pitchFamily="18" charset="2"/>
              </a:rPr>
              <a:t>，其中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solidFill>
                <a:srgbClr val="80008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  V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+……+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i="1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66800" y="6248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（这里的 </a:t>
            </a:r>
            <a:r>
              <a:rPr lang="en-US" altLang="zh-CN" i="1">
                <a:sym typeface="Symbol" pitchFamily="18" charset="2"/>
              </a:rPr>
              <a:t>C </a:t>
            </a:r>
            <a:r>
              <a:rPr lang="zh-CN" altLang="en-US" b="1">
                <a:sym typeface="Symbol" pitchFamily="18" charset="2"/>
              </a:rPr>
              <a:t>即为前页内情向量中的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zh-CN" altLang="en-US" b="1">
                <a:sym typeface="Symbol" pitchFamily="18" charset="2"/>
              </a:rP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8" grpId="0" autoUpdateAnimBg="0"/>
      <p:bldP spid="6133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0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1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2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3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4" name="Rectangle 42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207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198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9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0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1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1104900" y="1773238"/>
            <a:ext cx="6515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符号名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符号的类别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符号的类型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符号的存储类别和存储分配信息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符号的作用域信息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其他属性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zh-CN" altLang="en-US" b="1" dirty="0"/>
              <a:t>数组内情向量</a:t>
            </a:r>
            <a:endParaRPr kumimoji="0" lang="zh-CN" altLang="en-US" b="1" dirty="0"/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zh-CN" altLang="en-US" b="1" dirty="0"/>
              <a:t>记录结构的成员信息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kumimoji="0" lang="zh-CN" altLang="en-US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lang="zh-CN" altLang="en-US" b="1" dirty="0"/>
              <a:t>函数及过程的形参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kumimoji="0" lang="zh-CN" altLang="en-US" b="1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39330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1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2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3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969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439335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6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7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8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04900" y="1989138"/>
            <a:ext cx="773430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针对</a:t>
            </a:r>
            <a:r>
              <a:rPr kumimoji="0" lang="zh-CN" altLang="en-US" sz="2800" b="1">
                <a:solidFill>
                  <a:srgbClr val="800080"/>
                </a:solidFill>
              </a:rPr>
              <a:t>符号表的常见操作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lang="zh-CN" altLang="en-US" b="1">
                <a:solidFill>
                  <a:srgbClr val="800080"/>
                </a:solidFill>
              </a:rPr>
              <a:t>创建</a:t>
            </a:r>
            <a:r>
              <a:rPr kumimoji="0" lang="zh-CN" altLang="en-US" b="1">
                <a:solidFill>
                  <a:srgbClr val="800080"/>
                </a:solidFill>
              </a:rPr>
              <a:t>符号表  </a:t>
            </a:r>
            <a:r>
              <a:rPr lang="zh-CN" altLang="en-US" b="1"/>
              <a:t> 在编译开始，或进入一个作用域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 b="1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插入表项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在遇到新的标识符声明时进行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查询表项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在引用标识符时进行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修改表项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在获得新的语义值信息时进行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lang="zh-CN" altLang="en-US">
                <a:solidFill>
                  <a:srgbClr val="800080"/>
                </a:solidFill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删除表项  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/>
              <a:t>在标识符成为不可见或不再需要它的任</a:t>
            </a:r>
          </a:p>
          <a:p>
            <a:pPr lvl="1">
              <a:buClrTx/>
              <a:buFontTx/>
              <a:buNone/>
            </a:pPr>
            <a:r>
              <a:rPr lang="zh-CN" altLang="en-US" b="1"/>
              <a:t>                     何信息时进行</a:t>
            </a:r>
          </a:p>
          <a:p>
            <a:pPr lvl="1">
              <a:buClrTx/>
              <a:buFontTx/>
              <a:buNone/>
            </a:pPr>
            <a:endParaRPr lang="zh-CN" altLang="en-US" sz="1000" b="1"/>
          </a:p>
          <a:p>
            <a:pPr lvl="1">
              <a:buClrTx/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释放符号表空间</a:t>
            </a:r>
            <a:r>
              <a:rPr lang="zh-CN" altLang="en-US" b="1"/>
              <a:t>   在编译结束前或退出一个作用域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59904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1104900" y="2057400"/>
            <a:ext cx="75057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常用数据结构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一般的线性表</a:t>
            </a:r>
          </a:p>
          <a:p>
            <a:pPr lvl="1">
              <a:buClrTx/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/>
              <a:t>   如：数组，链表，等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有序表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/>
              <a:t>   查询较无序表快，如可以采用折半查找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二叉搜索树</a:t>
            </a:r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kumimoji="0" lang="en-US" altLang="zh-CN" dirty="0">
                <a:solidFill>
                  <a:srgbClr val="800080"/>
                </a:solidFill>
              </a:rPr>
              <a:t>Hash</a:t>
            </a:r>
            <a:r>
              <a:rPr kumimoji="0" lang="zh-CN" altLang="en-US" b="1" dirty="0">
                <a:solidFill>
                  <a:srgbClr val="800080"/>
                </a:solidFill>
              </a:rPr>
              <a:t>表</a:t>
            </a:r>
            <a:endParaRPr lang="zh-CN" altLang="en-US" sz="1000" b="1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/>
        </p:nvGraphicFramePr>
        <p:xfrm>
          <a:off x="990600" y="3135313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Visio" r:id="rId3" imgW="4366870" imgH="2506370" progId="">
                  <p:embed/>
                </p:oleObj>
              </mc:Choice>
              <mc:Fallback>
                <p:oleObj name="Visio" r:id="rId3" imgW="4366870" imgH="250637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35313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 smtClean="0">
                <a:ea typeface="宋体" pitchFamily="2" charset="-122"/>
              </a:rPr>
              <a:t>var</a:t>
            </a:r>
            <a:r>
              <a:rPr lang="en-US" altLang="zh-CN" sz="1800" b="1" dirty="0" smtClean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smtClean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smtClean="0">
                <a:ea typeface="宋体" pitchFamily="2" charset="-122"/>
              </a:rPr>
              <a:t>         </a:t>
            </a:r>
            <a:r>
              <a:rPr lang="en-US" altLang="zh-CN" sz="1800" b="1" dirty="0">
                <a:ea typeface="宋体" pitchFamily="2" charset="-122"/>
              </a:rPr>
              <a:t>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730145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6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7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8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9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1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2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5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6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539552" y="6156325"/>
            <a:ext cx="5976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</a:t>
            </a:r>
            <a:r>
              <a:rPr lang="en-US" altLang="zh-CN" sz="2000" dirty="0" err="1" smtClean="0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</a:t>
            </a:r>
            <a:r>
              <a:rPr lang="zh-CN" altLang="en-US" sz="2000" b="1" dirty="0" smtClean="0"/>
              <a:t>数目  </a:t>
            </a:r>
            <a:r>
              <a:rPr lang="en-US" altLang="zh-CN" sz="2000" dirty="0" smtClean="0">
                <a:solidFill>
                  <a:srgbClr val="800080"/>
                </a:solidFill>
              </a:rPr>
              <a:t>LEV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323528" y="1340768"/>
            <a:ext cx="583264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800080"/>
                </a:solidFill>
              </a:rPr>
              <a:t>例</a:t>
            </a:r>
            <a:r>
              <a:rPr lang="zh-CN" altLang="en-US" sz="2800" b="1" dirty="0">
                <a:solidFill>
                  <a:srgbClr val="800080"/>
                </a:solidFill>
              </a:rPr>
              <a:t>：</a:t>
            </a:r>
            <a:r>
              <a:rPr lang="zh-CN" altLang="en-US" b="1" dirty="0" smtClean="0"/>
              <a:t>右边</a:t>
            </a:r>
            <a:r>
              <a:rPr lang="en-US" altLang="zh-CN" b="1" dirty="0" smtClean="0"/>
              <a:t>PL0</a:t>
            </a:r>
            <a:r>
              <a:rPr lang="zh-CN" altLang="en-US" b="1" dirty="0" smtClean="0"/>
              <a:t>语言</a:t>
            </a:r>
            <a:r>
              <a:rPr lang="zh-CN" altLang="en-US" b="1" dirty="0"/>
              <a:t>程序在处理到</a:t>
            </a:r>
            <a:r>
              <a:rPr lang="en-US" altLang="zh-CN" dirty="0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</a:t>
            </a:r>
            <a:r>
              <a:rPr lang="zh-CN" altLang="en-US" b="1" dirty="0" smtClean="0"/>
              <a:t>线性表</a:t>
            </a:r>
            <a:r>
              <a:rPr lang="zh-CN" altLang="en-US" b="1" dirty="0"/>
              <a:t>为例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buFont typeface="Wingdings" pitchFamily="2" charset="2"/>
              <a:buNone/>
            </a:pPr>
            <a:endParaRPr lang="en-US" altLang="zh-CN" b="1" dirty="0" smtClean="0"/>
          </a:p>
          <a:p>
            <a:pPr>
              <a:buFont typeface="Wingdings" pitchFamily="2" charset="2"/>
              <a:buNone/>
            </a:pPr>
            <a:r>
              <a:rPr lang="en-US" altLang="zh-CN" sz="1800" b="1" dirty="0" smtClean="0">
                <a:latin typeface="楷体_GB2312" pitchFamily="49" charset="-122"/>
              </a:rPr>
              <a:t>Pl0</a:t>
            </a:r>
            <a:r>
              <a:rPr lang="zh-CN" altLang="en-US" sz="1800" b="1" dirty="0" smtClean="0">
                <a:latin typeface="楷体_GB2312" pitchFamily="49" charset="-122"/>
              </a:rPr>
              <a:t>符号表结构见附录</a:t>
            </a:r>
            <a:r>
              <a:rPr lang="en-US" altLang="zh-CN" sz="1800" b="1" dirty="0" smtClean="0">
                <a:latin typeface="楷体_GB2312" pitchFamily="49" charset="-122"/>
              </a:rPr>
              <a:t>A</a:t>
            </a:r>
            <a:r>
              <a:rPr lang="zh-CN" altLang="en-US" sz="1800" b="1" dirty="0" smtClean="0">
                <a:latin typeface="楷体_GB2312" pitchFamily="49" charset="-122"/>
              </a:rPr>
              <a:t>第</a:t>
            </a:r>
            <a:r>
              <a:rPr lang="en-US" altLang="zh-CN" sz="1800" b="1" dirty="0" smtClean="0">
                <a:latin typeface="楷体_GB2312" pitchFamily="49" charset="-122"/>
              </a:rPr>
              <a:t>395</a:t>
            </a:r>
            <a:r>
              <a:rPr lang="zh-CN" altLang="en-US" sz="1800" b="1" dirty="0" smtClean="0">
                <a:latin typeface="楷体_GB2312" pitchFamily="49" charset="-122"/>
              </a:rPr>
              <a:t>页</a:t>
            </a:r>
            <a:r>
              <a:rPr lang="en-US" altLang="zh-CN" sz="1800" b="1" dirty="0" smtClean="0">
                <a:latin typeface="楷体_GB2312" pitchFamily="49" charset="-122"/>
              </a:rPr>
              <a:t>pl0.h</a:t>
            </a:r>
            <a:r>
              <a:rPr lang="zh-CN" altLang="en-US" sz="1800" b="1" dirty="0" smtClean="0">
                <a:latin typeface="楷体_GB2312" pitchFamily="49" charset="-122"/>
              </a:rPr>
              <a:t>的</a:t>
            </a:r>
            <a:r>
              <a:rPr lang="en-US" altLang="zh-CN" sz="1800" b="1" dirty="0" smtClean="0">
                <a:latin typeface="楷体_GB2312" pitchFamily="49" charset="-122"/>
              </a:rPr>
              <a:t>table</a:t>
            </a:r>
            <a:endParaRPr lang="zh-CN" altLang="en-US" sz="18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12776"/>
            <a:ext cx="8604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PL0</a:t>
            </a:r>
            <a:r>
              <a:rPr lang="zh-CN" altLang="en-US" dirty="0" smtClean="0"/>
              <a:t>语言符号表是单线性表组织的，由语法程序处理时不断变化，可以看作是一个栈。线性表结构如书</a:t>
            </a:r>
            <a:r>
              <a:rPr lang="en-US" altLang="zh-CN" dirty="0" smtClean="0"/>
              <a:t>p201</a:t>
            </a:r>
            <a:r>
              <a:rPr lang="zh-CN" altLang="en-US" dirty="0" smtClean="0"/>
              <a:t>图</a:t>
            </a:r>
            <a:r>
              <a:rPr lang="en-US" altLang="zh-CN" dirty="0" smtClean="0"/>
              <a:t>8.5.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详细说明见</a:t>
            </a:r>
            <a:r>
              <a:rPr lang="en-US" altLang="zh-CN" dirty="0" smtClean="0"/>
              <a:t>p202</a:t>
            </a:r>
            <a:r>
              <a:rPr lang="zh-CN" altLang="en-US" dirty="0" smtClean="0"/>
              <a:t>页，程序代码见</a:t>
            </a:r>
            <a:r>
              <a:rPr lang="en-US" altLang="zh-CN" dirty="0" smtClean="0"/>
              <a:t>379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标识符插入到符号表的操作</a:t>
            </a:r>
            <a:r>
              <a:rPr lang="en-US" altLang="zh-CN" dirty="0" err="1" smtClean="0"/>
              <a:t>vardeclarationdo</a:t>
            </a:r>
            <a:r>
              <a:rPr lang="zh-CN" altLang="en-US" dirty="0" smtClean="0"/>
              <a:t>代码详见</a:t>
            </a:r>
            <a:r>
              <a:rPr lang="en-US" altLang="zh-CN" dirty="0" smtClean="0"/>
              <a:t>383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填写符号表</a:t>
            </a:r>
            <a:r>
              <a:rPr lang="en-US" altLang="zh-CN" dirty="0" smtClean="0"/>
              <a:t>enter381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查找操作</a:t>
            </a:r>
            <a:r>
              <a:rPr lang="en-US" altLang="zh-CN" dirty="0" smtClean="0"/>
              <a:t>position382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当子程序的中间代码生成完毕后，局部变量从符号表中删除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8864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dirty="0" smtClean="0"/>
              <a:t>PL0</a:t>
            </a:r>
            <a:r>
              <a:rPr lang="zh-CN" altLang="en-US" sz="3200" b="1" dirty="0" smtClean="0"/>
              <a:t>语言符号表</a:t>
            </a:r>
            <a:endParaRPr lang="zh-CN" altLang="en-US" sz="32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39945</TotalTime>
  <Words>3774</Words>
  <Application>Microsoft Macintosh PowerPoint</Application>
  <PresentationFormat>全屏显示(4:3)</PresentationFormat>
  <Paragraphs>649</Paragraphs>
  <Slides>40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Capsules</vt:lpstr>
      <vt:lpstr>Visio</vt:lpstr>
      <vt:lpstr>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apple qq</cp:lastModifiedBy>
  <cp:revision>1650</cp:revision>
  <dcterms:created xsi:type="dcterms:W3CDTF">2002-02-03T03:17:28Z</dcterms:created>
  <dcterms:modified xsi:type="dcterms:W3CDTF">2021-10-20T13:23:25Z</dcterms:modified>
</cp:coreProperties>
</file>