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6"/>
  </p:notesMasterIdLst>
  <p:handoutMasterIdLst>
    <p:handoutMasterId r:id="rId97"/>
  </p:handoutMasterIdLst>
  <p:sldIdLst>
    <p:sldId id="765" r:id="rId2"/>
    <p:sldId id="895" r:id="rId3"/>
    <p:sldId id="767" r:id="rId4"/>
    <p:sldId id="768" r:id="rId5"/>
    <p:sldId id="769" r:id="rId6"/>
    <p:sldId id="771" r:id="rId7"/>
    <p:sldId id="772" r:id="rId8"/>
    <p:sldId id="773" r:id="rId9"/>
    <p:sldId id="893" r:id="rId10"/>
    <p:sldId id="774" r:id="rId11"/>
    <p:sldId id="775" r:id="rId12"/>
    <p:sldId id="776" r:id="rId13"/>
    <p:sldId id="777" r:id="rId14"/>
    <p:sldId id="778" r:id="rId15"/>
    <p:sldId id="779" r:id="rId16"/>
    <p:sldId id="890" r:id="rId17"/>
    <p:sldId id="783" r:id="rId18"/>
    <p:sldId id="785" r:id="rId19"/>
    <p:sldId id="784" r:id="rId20"/>
    <p:sldId id="786" r:id="rId21"/>
    <p:sldId id="877" r:id="rId22"/>
    <p:sldId id="878" r:id="rId23"/>
    <p:sldId id="879" r:id="rId24"/>
    <p:sldId id="885" r:id="rId25"/>
    <p:sldId id="886" r:id="rId26"/>
    <p:sldId id="883" r:id="rId27"/>
    <p:sldId id="891" r:id="rId28"/>
    <p:sldId id="884" r:id="rId29"/>
    <p:sldId id="796" r:id="rId30"/>
    <p:sldId id="797" r:id="rId31"/>
    <p:sldId id="898" r:id="rId32"/>
    <p:sldId id="899" r:id="rId33"/>
    <p:sldId id="900" r:id="rId34"/>
    <p:sldId id="896" r:id="rId35"/>
    <p:sldId id="799" r:id="rId36"/>
    <p:sldId id="798" r:id="rId37"/>
    <p:sldId id="800" r:id="rId38"/>
    <p:sldId id="801" r:id="rId39"/>
    <p:sldId id="802" r:id="rId40"/>
    <p:sldId id="803" r:id="rId41"/>
    <p:sldId id="897" r:id="rId42"/>
    <p:sldId id="901" r:id="rId43"/>
    <p:sldId id="902" r:id="rId44"/>
    <p:sldId id="903" r:id="rId45"/>
    <p:sldId id="904" r:id="rId46"/>
    <p:sldId id="905" r:id="rId47"/>
    <p:sldId id="906" r:id="rId48"/>
    <p:sldId id="907" r:id="rId49"/>
    <p:sldId id="908" r:id="rId50"/>
    <p:sldId id="909" r:id="rId51"/>
    <p:sldId id="910" r:id="rId52"/>
    <p:sldId id="911" r:id="rId53"/>
    <p:sldId id="912" r:id="rId54"/>
    <p:sldId id="914" r:id="rId55"/>
    <p:sldId id="915" r:id="rId56"/>
    <p:sldId id="916" r:id="rId57"/>
    <p:sldId id="917" r:id="rId58"/>
    <p:sldId id="918" r:id="rId59"/>
    <p:sldId id="919" r:id="rId60"/>
    <p:sldId id="920" r:id="rId61"/>
    <p:sldId id="921" r:id="rId62"/>
    <p:sldId id="922" r:id="rId63"/>
    <p:sldId id="923" r:id="rId64"/>
    <p:sldId id="924" r:id="rId65"/>
    <p:sldId id="925" r:id="rId66"/>
    <p:sldId id="926" r:id="rId67"/>
    <p:sldId id="927" r:id="rId68"/>
    <p:sldId id="928" r:id="rId69"/>
    <p:sldId id="929" r:id="rId70"/>
    <p:sldId id="930" r:id="rId71"/>
    <p:sldId id="931" r:id="rId72"/>
    <p:sldId id="932" r:id="rId73"/>
    <p:sldId id="933" r:id="rId74"/>
    <p:sldId id="934" r:id="rId75"/>
    <p:sldId id="935" r:id="rId76"/>
    <p:sldId id="936" r:id="rId77"/>
    <p:sldId id="937" r:id="rId78"/>
    <p:sldId id="938" r:id="rId79"/>
    <p:sldId id="939" r:id="rId80"/>
    <p:sldId id="940" r:id="rId81"/>
    <p:sldId id="941" r:id="rId82"/>
    <p:sldId id="942" r:id="rId83"/>
    <p:sldId id="943" r:id="rId84"/>
    <p:sldId id="806" r:id="rId85"/>
    <p:sldId id="888" r:id="rId86"/>
    <p:sldId id="819" r:id="rId87"/>
    <p:sldId id="820" r:id="rId88"/>
    <p:sldId id="821" r:id="rId89"/>
    <p:sldId id="822" r:id="rId90"/>
    <p:sldId id="823" r:id="rId91"/>
    <p:sldId id="824" r:id="rId92"/>
    <p:sldId id="825" r:id="rId93"/>
    <p:sldId id="826" r:id="rId94"/>
    <p:sldId id="944" r:id="rId95"/>
  </p:sldIdLst>
  <p:sldSz cx="9144000" cy="6858000" type="screen4x3"/>
  <p:notesSz cx="6645275" cy="9779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FF00"/>
    <a:srgbClr val="990099"/>
    <a:srgbClr val="800080"/>
    <a:srgbClr val="333399"/>
    <a:srgbClr val="008000"/>
    <a:srgbClr val="5F5F5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9702" autoAdjust="0"/>
  </p:normalViewPr>
  <p:slideViewPr>
    <p:cSldViewPr>
      <p:cViewPr varScale="1">
        <p:scale>
          <a:sx n="80" d="100"/>
          <a:sy n="80" d="100"/>
        </p:scale>
        <p:origin x="-2072" y="-104"/>
      </p:cViewPr>
      <p:guideLst>
        <p:guide orient="horz" pos="2296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notesMaster" Target="notesMasters/notesMaster1.xml"/><Relationship Id="rId97" Type="http://schemas.openxmlformats.org/officeDocument/2006/relationships/handoutMaster" Target="handoutMasters/handoutMaster1.xml"/><Relationship Id="rId98" Type="http://schemas.openxmlformats.org/officeDocument/2006/relationships/printerSettings" Target="printerSettings/printerSettings1.bin"/><Relationship Id="rId9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viewProps" Target="view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1C35D90-0839-47E8-8EF7-872E0D028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796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835096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5025"/>
            <a:ext cx="5314950" cy="440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new</a:t>
            </a:r>
            <a:r>
              <a:rPr lang="zh-CN" altLang="en-US" dirty="0" smtClean="0"/>
              <a:t>创建对象需要指针接收，一处初始化，多处使用</a:t>
            </a:r>
            <a:br>
              <a:rPr lang="zh-CN" altLang="en-US" dirty="0" smtClean="0"/>
            </a:br>
            <a:r>
              <a:rPr lang="en-US" altLang="zh-CN" dirty="0" smtClean="0"/>
              <a:t>new</a:t>
            </a:r>
            <a:r>
              <a:rPr lang="zh-CN" altLang="en-US" dirty="0" smtClean="0"/>
              <a:t>创建对象使用完需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销毁</a:t>
            </a:r>
            <a:br>
              <a:rPr lang="zh-CN" altLang="en-US" dirty="0" smtClean="0"/>
            </a:br>
            <a:r>
              <a:rPr lang="en-US" altLang="zh-CN" dirty="0" smtClean="0"/>
              <a:t>new</a:t>
            </a:r>
            <a:r>
              <a:rPr lang="zh-CN" altLang="en-US" dirty="0" smtClean="0"/>
              <a:t>创建对象直接使用堆空间，而局部不用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定义对象则使用栈空间</a:t>
            </a:r>
            <a:br>
              <a:rPr lang="zh-CN" altLang="en-US" dirty="0" smtClean="0"/>
            </a:br>
            <a:r>
              <a:rPr lang="en-US" altLang="zh-CN" dirty="0" smtClean="0"/>
              <a:t>new</a:t>
            </a:r>
            <a:r>
              <a:rPr lang="zh-CN" altLang="en-US" dirty="0" smtClean="0"/>
              <a:t>对象指针用途广泛，比如作为函数返回值、函数参数等</a:t>
            </a:r>
            <a:br>
              <a:rPr lang="zh-CN" altLang="en-US" dirty="0" smtClean="0"/>
            </a:br>
            <a:r>
              <a:rPr lang="zh-CN" altLang="en-US" dirty="0" smtClean="0"/>
              <a:t>频繁调用场合并不适合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，就像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申请和释放内存一样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5025"/>
            <a:ext cx="5314950" cy="4400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析构函数的作用是完成一个清理工作，如释放从堆中分配的内存。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一个类中可以有多个构造函数，但析构函数只能有一个。对象被析构的顺序，与其建立时的顺序相反，即后构造的对象先析构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5025"/>
            <a:ext cx="5314950" cy="4400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什么是悬空指针？一个指针所指的内存被释放后，这个指针就被悬空了。悬空指针的危害？访问悬空指针，结果随机。可能导致程序功能不正常，也可能导致程序崩溃。如果受到影响的是其它功能，问题通常很难定位。如何避免悬空指针？基本思路：在释放一块内存时，将指向这块内存的指针变量设置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。访问指针变量前，先判断是否为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xfrm>
            <a:off x="664528" y="4645025"/>
            <a:ext cx="5316220" cy="440055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源语言不同，实现方法不同，组成活动记录的域不同。实现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pascal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语言的活动记录如后图所示。</a:t>
            </a:r>
          </a:p>
          <a:p>
            <a:endParaRPr lang="zh-CN" altLang="en-US" smtClean="0"/>
          </a:p>
        </p:txBody>
      </p:sp>
      <p:sp>
        <p:nvSpPr>
          <p:cNvPr id="38916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9288353"/>
            <a:ext cx="2879619" cy="488950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en-US" smtClean="0"/>
              <a:t>计算机学院   辛明影</a:t>
            </a:r>
          </a:p>
        </p:txBody>
      </p:sp>
      <p:sp>
        <p:nvSpPr>
          <p:cNvPr id="38917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764118" y="9288353"/>
            <a:ext cx="2879619" cy="488950"/>
          </a:xfrm>
          <a:prstGeom prst="rect">
            <a:avLst/>
          </a:prstGeom>
          <a:noFill/>
        </p:spPr>
        <p:txBody>
          <a:bodyPr/>
          <a:lstStyle/>
          <a:p>
            <a:fld id="{4D49CE46-CF22-4961-AB7A-C09B2DDAF4B9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www.tsinghua.edu.cn/chn/index.htm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1031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" name="Picture 1039" descr="清华大学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1030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xmlns:p14="http://schemas.microsoft.com/office/powerpoint/2010/main"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49400" y="188913"/>
            <a:ext cx="566580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第</a:t>
            </a: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章</a:t>
            </a: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时存储组织</a:t>
            </a:r>
          </a:p>
        </p:txBody>
      </p:sp>
      <p:sp>
        <p:nvSpPr>
          <p:cNvPr id="41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0034" y="1571612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800080"/>
                </a:solidFill>
              </a:rPr>
              <a:t>       为了使目标程序能够在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OS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管理下运行，编译程序从操作系统得到一块内存存储区，存储区容纳: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23936" y="2714620"/>
            <a:ext cx="71199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0" lang="zh-CN" altLang="en-US" sz="3200" dirty="0">
                <a:latin typeface="华文新魏" pitchFamily="2" charset="-122"/>
                <a:ea typeface="华文新魏" pitchFamily="2" charset="-122"/>
              </a:rPr>
              <a:t>1.  生成的目标代码空间</a:t>
            </a:r>
            <a:r>
              <a:rPr kumimoji="0" lang="zh-CN" altLang="en-US" sz="3200" dirty="0" smtClean="0">
                <a:latin typeface="华文新魏" pitchFamily="2" charset="-122"/>
                <a:ea typeface="华文新魏" pitchFamily="2" charset="-122"/>
              </a:rPr>
              <a:t>;静态固定大小 </a:t>
            </a:r>
            <a:endParaRPr kumimoji="0"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42962" y="3476620"/>
            <a:ext cx="81105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0" lang="zh-CN" altLang="en-US" sz="3200" dirty="0">
                <a:ea typeface="华文新魏" pitchFamily="2" charset="-122"/>
              </a:rPr>
              <a:t> </a:t>
            </a:r>
            <a:r>
              <a:rPr kumimoji="0" lang="zh-CN" altLang="en-US" sz="3200" dirty="0">
                <a:latin typeface="华文新魏" pitchFamily="2" charset="-122"/>
                <a:ea typeface="华文新魏" pitchFamily="2" charset="-122"/>
              </a:rPr>
              <a:t> 2. </a:t>
            </a:r>
            <a:r>
              <a:rPr kumimoji="0" lang="zh-CN" altLang="en-US" sz="32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目标代码</a:t>
            </a:r>
            <a:r>
              <a:rPr kumimoji="0" lang="zh-CN" altLang="en-US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运行需要的数据</a:t>
            </a:r>
            <a:r>
              <a:rPr kumimoji="0" lang="zh-CN" altLang="en-US" sz="32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空间</a:t>
            </a:r>
            <a:r>
              <a:rPr kumimoji="0" lang="zh-CN" altLang="en-US" sz="3200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kumimoji="0"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0" lang="zh-CN" altLang="en-US" sz="3200" dirty="0" smtClean="0">
                <a:latin typeface="华文新魏" pitchFamily="2" charset="-122"/>
                <a:ea typeface="华文新魏" pitchFamily="2" charset="-122"/>
              </a:rPr>
              <a:t>静态</a:t>
            </a:r>
            <a:r>
              <a:rPr kumimoji="0" lang="en-US" altLang="zh-CN" sz="3200" dirty="0" smtClean="0">
                <a:latin typeface="华文新魏" pitchFamily="2" charset="-122"/>
                <a:ea typeface="华文新魏" pitchFamily="2" charset="-122"/>
              </a:rPr>
              <a:t>+</a:t>
            </a:r>
            <a:r>
              <a:rPr kumimoji="0" lang="zh-CN" altLang="en-US" sz="3200" dirty="0" smtClean="0">
                <a:latin typeface="华文新魏" pitchFamily="2" charset="-122"/>
                <a:ea typeface="华文新魏" pitchFamily="2" charset="-122"/>
              </a:rPr>
              <a:t>动态</a:t>
            </a:r>
            <a:r>
              <a:rPr kumimoji="0" lang="en-US" altLang="zh-CN" sz="3200" dirty="0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0" lang="zh-CN" altLang="en-US" sz="3200" dirty="0" smtClean="0">
                <a:latin typeface="华文新魏" pitchFamily="2" charset="-122"/>
                <a:ea typeface="华文新魏" pitchFamily="2" charset="-122"/>
              </a:rPr>
              <a:t>大小变化</a:t>
            </a:r>
            <a:endParaRPr kumimoji="0"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0225" y="126523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33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54063" y="1916113"/>
            <a:ext cx="8281987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从堆空间为数据对象分配</a:t>
            </a: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释放存储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 smtClean="0">
                <a:solidFill>
                  <a:srgbClr val="800080"/>
                </a:solidFill>
              </a:rPr>
              <a:t>灵活 </a:t>
            </a:r>
            <a:r>
              <a:rPr kumimoji="0" lang="zh-CN" altLang="en-US" b="1" dirty="0" smtClean="0"/>
              <a:t>程序语言让用户自由申请内存数据空间和退还数据空间</a:t>
            </a:r>
            <a:r>
              <a:rPr kumimoji="0" lang="en-US" altLang="zh-CN" b="1" dirty="0" smtClean="0"/>
              <a:t>,</a:t>
            </a:r>
            <a:r>
              <a:rPr kumimoji="0" lang="zh-CN" altLang="en-US" b="1" dirty="0" smtClean="0"/>
              <a:t> 即数据</a:t>
            </a:r>
            <a:r>
              <a:rPr kumimoji="0" lang="zh-CN" altLang="en-US" b="1" dirty="0"/>
              <a:t>对象的存储分配和释放不限时间和</a:t>
            </a:r>
            <a:r>
              <a:rPr kumimoji="0" lang="zh-CN" altLang="en-US" b="1" dirty="0" smtClean="0"/>
              <a:t>次序，如</a:t>
            </a:r>
            <a:r>
              <a:rPr kumimoji="0" lang="en-US" altLang="zh-CN" b="1" dirty="0" smtClean="0"/>
              <a:t>C++</a:t>
            </a:r>
            <a:r>
              <a:rPr kumimoji="0" lang="zh-CN" altLang="en-US" b="1" dirty="0" smtClean="0"/>
              <a:t>中的</a:t>
            </a:r>
            <a:r>
              <a:rPr kumimoji="0" lang="en-US" altLang="zh-CN" b="1" dirty="0" err="1" smtClean="0"/>
              <a:t>new,delete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显式的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分配或释放</a:t>
            </a:r>
            <a:r>
              <a:rPr lang="zh-CN" altLang="en-US" dirty="0"/>
              <a:t>（</a:t>
            </a:r>
            <a:r>
              <a:rPr lang="en-US" altLang="zh-CN" i="1" dirty="0"/>
              <a:t>explicit allocation / </a:t>
            </a:r>
            <a:r>
              <a:rPr lang="en-US" altLang="zh-CN" i="1" dirty="0" err="1"/>
              <a:t>dealocation</a:t>
            </a:r>
            <a:r>
              <a:rPr lang="zh-CN" altLang="en-US" dirty="0"/>
              <a:t>）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程序员负责应用程序的（堆）存储空间管理（借助于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编译器与（或）运行时系统所提供的默认存储管理机制）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隐式的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分配或释放</a:t>
            </a:r>
            <a:r>
              <a:rPr lang="zh-CN" altLang="en-US" dirty="0"/>
              <a:t>（</a:t>
            </a:r>
            <a:r>
              <a:rPr lang="en-US" altLang="zh-CN" i="1" dirty="0"/>
              <a:t>implicit allocation / </a:t>
            </a:r>
            <a:r>
              <a:rPr lang="en-US" altLang="zh-CN" i="1" dirty="0" err="1"/>
              <a:t>dealocation</a:t>
            </a:r>
            <a:r>
              <a:rPr lang="zh-CN" altLang="en-US" dirty="0"/>
              <a:t>）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（堆）存储空间的分配或释放不需要程序员负责，由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编译器与（或）运行时系统自动完成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09600" y="1274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434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762000" y="1978025"/>
            <a:ext cx="82677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某些语言有显式的堆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空间分配和释放命令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如：</a:t>
            </a:r>
            <a:r>
              <a:rPr kumimoji="0" lang="en-US" altLang="zh-CN" b="1"/>
              <a:t>Pascal </a:t>
            </a:r>
            <a:r>
              <a:rPr kumimoji="0" lang="zh-CN" altLang="en-US" b="1"/>
              <a:t>中的 </a:t>
            </a:r>
            <a:r>
              <a:rPr kumimoji="0" lang="en-US" altLang="zh-CN" b="1" i="1">
                <a:solidFill>
                  <a:srgbClr val="800080"/>
                </a:solidFill>
              </a:rPr>
              <a:t>new</a:t>
            </a:r>
            <a:r>
              <a:rPr kumimoji="0" lang="en-US" altLang="zh-CN" b="1"/>
              <a:t> , </a:t>
            </a:r>
            <a:r>
              <a:rPr kumimoji="0" lang="en-US" altLang="zh-CN" b="1" i="1">
                <a:solidFill>
                  <a:srgbClr val="800080"/>
                </a:solidFill>
              </a:rPr>
              <a:t>deposit</a:t>
            </a:r>
          </a:p>
          <a:p>
            <a:pPr lvl="1">
              <a:buFontTx/>
              <a:buNone/>
            </a:pPr>
            <a:r>
              <a:rPr kumimoji="0" lang="en-US" altLang="zh-CN" b="1"/>
              <a:t>           C++ </a:t>
            </a:r>
            <a:r>
              <a:rPr kumimoji="0" lang="zh-CN" altLang="en-US" b="1"/>
              <a:t>中的 </a:t>
            </a:r>
            <a:r>
              <a:rPr kumimoji="0" lang="en-US" altLang="zh-CN" b="1" i="1">
                <a:solidFill>
                  <a:srgbClr val="800080"/>
                </a:solidFill>
              </a:rPr>
              <a:t>new</a:t>
            </a:r>
            <a:r>
              <a:rPr kumimoji="0" lang="en-US" altLang="zh-CN" b="1"/>
              <a:t> , </a:t>
            </a:r>
            <a:r>
              <a:rPr kumimoji="0" lang="en-US" altLang="zh-CN" b="1" i="1">
                <a:solidFill>
                  <a:srgbClr val="800080"/>
                </a:solidFill>
              </a:rPr>
              <a:t>delete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en-US" altLang="zh-CN" b="1"/>
              <a:t>  </a:t>
            </a:r>
            <a:r>
              <a:rPr kumimoji="0" lang="zh-CN" altLang="en-US" b="1"/>
              <a:t>比较：</a:t>
            </a:r>
            <a:r>
              <a:rPr kumimoji="0" lang="en-US" altLang="zh-CN" b="1"/>
              <a:t>C </a:t>
            </a:r>
            <a:r>
              <a:rPr kumimoji="0" lang="zh-CN" altLang="en-US" b="1"/>
              <a:t>语言没有堆空间管理机制，</a:t>
            </a:r>
            <a:r>
              <a:rPr kumimoji="0" lang="en-US" altLang="zh-CN" b="1" i="1">
                <a:solidFill>
                  <a:srgbClr val="800080"/>
                </a:solidFill>
              </a:rPr>
              <a:t>malloc()</a:t>
            </a:r>
            <a:r>
              <a:rPr kumimoji="0" lang="en-US" altLang="zh-CN" b="1"/>
              <a:t> </a:t>
            </a:r>
            <a:r>
              <a:rPr kumimoji="0" lang="zh-CN" altLang="en-US" b="1"/>
              <a:t>和 </a:t>
            </a:r>
            <a:r>
              <a:rPr kumimoji="0" lang="en-US" altLang="zh-CN" b="1" i="1">
                <a:solidFill>
                  <a:srgbClr val="800080"/>
                </a:solidFill>
              </a:rPr>
              <a:t>free()</a:t>
            </a:r>
            <a:r>
              <a:rPr kumimoji="0" lang="en-US" altLang="zh-CN" b="1"/>
              <a:t> </a:t>
            </a:r>
          </a:p>
          <a:p>
            <a:pPr lvl="1">
              <a:buFontTx/>
              <a:buNone/>
            </a:pPr>
            <a:r>
              <a:rPr kumimoji="0" lang="en-US" altLang="zh-CN" b="1"/>
              <a:t>   </a:t>
            </a:r>
            <a:r>
              <a:rPr kumimoji="0" lang="zh-CN" altLang="en-US" b="1"/>
              <a:t>是标准库中的函数，可以由 </a:t>
            </a:r>
            <a:r>
              <a:rPr kumimoji="0" lang="en-US" altLang="zh-CN" i="1"/>
              <a:t>library vendor</a:t>
            </a:r>
            <a:r>
              <a:rPr kumimoji="0" lang="en-US" altLang="zh-CN" b="1"/>
              <a:t> </a:t>
            </a:r>
            <a:r>
              <a:rPr kumimoji="0" lang="zh-CN" altLang="en-US" b="1"/>
              <a:t>提供              </a:t>
            </a: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某些语言支持隐式的堆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空间释放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采用</a:t>
            </a:r>
            <a:r>
              <a:rPr kumimoji="0" lang="zh-CN" altLang="en-US" b="1">
                <a:solidFill>
                  <a:srgbClr val="800080"/>
                </a:solidFill>
              </a:rPr>
              <a:t>垃圾回收</a:t>
            </a:r>
            <a:r>
              <a:rPr lang="zh-CN" altLang="en-US"/>
              <a:t>（</a:t>
            </a:r>
            <a:r>
              <a:rPr lang="en-US" altLang="zh-CN" i="1"/>
              <a:t>garbage collection</a:t>
            </a:r>
            <a:r>
              <a:rPr lang="zh-CN" altLang="en-US"/>
              <a:t>）</a:t>
            </a:r>
            <a:r>
              <a:rPr kumimoji="0" lang="zh-CN" altLang="en-US" b="1"/>
              <a:t>机制</a:t>
            </a:r>
            <a:endParaRPr kumimoji="0" lang="zh-CN" altLang="en-US" b="1" i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如：</a:t>
            </a:r>
            <a:r>
              <a:rPr kumimoji="0" lang="en-US" altLang="zh-CN" b="1"/>
              <a:t>Java </a:t>
            </a:r>
            <a:r>
              <a:rPr kumimoji="0" lang="zh-CN" altLang="en-US" b="1"/>
              <a:t>程序员不需要考虑对象的析构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12255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53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62000" y="1928813"/>
            <a:ext cx="8267700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不释放堆空间的方法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只分配空间，不</a:t>
            </a:r>
            <a:r>
              <a:rPr kumimoji="0" lang="zh-CN" altLang="en-US" b="1"/>
              <a:t>释放空间，空间耗尽时停止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适合于堆数据对象多数为一旦分配，永久使用的情形</a:t>
            </a:r>
            <a:endParaRPr kumimoji="0" lang="zh-CN" altLang="en-US" b="1" i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在虚存很大及无用数据对象不致带来很大零乱的情形</a:t>
            </a:r>
          </a:p>
          <a:p>
            <a:pPr lvl="1">
              <a:buFontTx/>
              <a:buNone/>
            </a:pPr>
            <a:r>
              <a:rPr kumimoji="0" lang="zh-CN" altLang="en-US" b="1"/>
              <a:t>   也可采用</a:t>
            </a:r>
            <a:endParaRPr kumimoji="0" lang="zh-CN" altLang="en-US" sz="1000" b="1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6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95536" y="1846263"/>
            <a:ext cx="8634164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显式释放堆空间的方法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用户负责清空无用的数据空间（通过执行释放命令）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堆管理程序只维护可供分配命令使用的空闲空间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问题：可能导致灾难性</a:t>
            </a:r>
            <a:r>
              <a:rPr kumimoji="0" lang="zh-CN" altLang="en-US" b="1" dirty="0" smtClean="0"/>
              <a:t>的悬空指针</a:t>
            </a:r>
            <a:r>
              <a:rPr kumimoji="0" lang="en-US" altLang="zh-CN" b="1" i="1" dirty="0" smtClean="0">
                <a:solidFill>
                  <a:srgbClr val="800080"/>
                </a:solidFill>
              </a:rPr>
              <a:t>dangling pointer</a:t>
            </a:r>
            <a:r>
              <a:rPr kumimoji="0" lang="zh-CN" altLang="en-US" b="1" dirty="0" smtClean="0"/>
              <a:t>错误</a:t>
            </a:r>
            <a:endParaRPr kumimoji="0" lang="zh-CN" altLang="en-US" b="1" i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例：</a:t>
            </a:r>
            <a:r>
              <a:rPr kumimoji="0" lang="en-US" altLang="zh-CN" b="1" dirty="0"/>
              <a:t>Pascal </a:t>
            </a:r>
            <a:r>
              <a:rPr kumimoji="0" lang="zh-CN" altLang="en-US" b="1" dirty="0"/>
              <a:t>代码片断          </a:t>
            </a:r>
            <a:r>
              <a:rPr kumimoji="0" lang="en-US" altLang="zh-CN" b="1" dirty="0"/>
              <a:t>C++ </a:t>
            </a:r>
            <a:r>
              <a:rPr kumimoji="0" lang="zh-CN" altLang="en-US" b="1" dirty="0"/>
              <a:t>代码片断</a:t>
            </a:r>
            <a:endParaRPr lang="zh-CN" altLang="en-US" sz="2800" dirty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590800" y="4572000"/>
            <a:ext cx="1828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var p,q: ^real;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new(p);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q:=p;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dispose(p);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q^:=1.0;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486400" y="4572000"/>
            <a:ext cx="1828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 float  * p,*q;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p=new  float;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q=p;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delete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*q:=1.0;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124301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74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62000" y="1946275"/>
            <a:ext cx="82677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隐式释放堆空间的方法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主要技术：</a:t>
            </a:r>
            <a:r>
              <a:rPr lang="zh-CN" altLang="en-US" b="1" dirty="0">
                <a:solidFill>
                  <a:srgbClr val="800080"/>
                </a:solidFill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</a:rPr>
              <a:t>垃圾回收</a:t>
            </a:r>
            <a:r>
              <a:rPr lang="zh-CN" altLang="en-US" dirty="0"/>
              <a:t>（</a:t>
            </a:r>
            <a:r>
              <a:rPr lang="en-US" altLang="zh-CN" i="1" dirty="0"/>
              <a:t>garbage collection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机制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kumimoji="0" lang="zh-CN" altLang="en-US" b="1" dirty="0"/>
              <a:t>   </a:t>
            </a:r>
            <a:endParaRPr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2509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堆式存储分配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62000" y="1954213"/>
            <a:ext cx="82677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堆空间的管理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分配</a:t>
            </a:r>
            <a:r>
              <a:rPr lang="zh-CN" altLang="en-US" b="1" dirty="0">
                <a:solidFill>
                  <a:srgbClr val="800080"/>
                </a:solidFill>
              </a:rPr>
              <a:t>算法   </a:t>
            </a:r>
            <a:r>
              <a:rPr kumimoji="0" lang="zh-CN" altLang="en-US" b="1" dirty="0"/>
              <a:t>面对多个可用的存储块，选择哪一个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如：</a:t>
            </a:r>
            <a:r>
              <a:rPr kumimoji="0" lang="zh-CN" altLang="en-US" b="1" dirty="0">
                <a:solidFill>
                  <a:srgbClr val="800080"/>
                </a:solidFill>
              </a:rPr>
              <a:t>最佳适应算法</a:t>
            </a:r>
            <a:r>
              <a:rPr kumimoji="0" lang="zh-CN" altLang="en-US" b="1" dirty="0"/>
              <a:t>（选择浪费最少的存储块）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       最先适应算法</a:t>
            </a:r>
            <a:r>
              <a:rPr kumimoji="0" lang="zh-CN" altLang="en-US" b="1" dirty="0"/>
              <a:t>（选择最先找到的足够大的存储块）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       循环最先适应算法</a:t>
            </a:r>
            <a:r>
              <a:rPr kumimoji="0" lang="zh-CN" altLang="en-US" b="1" dirty="0"/>
              <a:t>（起始点不同的最先适应算法）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碎片整理算法</a:t>
            </a:r>
            <a:r>
              <a:rPr lang="zh-CN" altLang="en-US" b="1" dirty="0">
                <a:solidFill>
                  <a:srgbClr val="800080"/>
                </a:solidFill>
              </a:rPr>
              <a:t>   </a:t>
            </a:r>
            <a:r>
              <a:rPr kumimoji="0" lang="zh-CN" altLang="en-US" b="1" dirty="0"/>
              <a:t>压缩合并小的存储块，使其更可用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en-US" altLang="zh-CN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593C247-4983-4C25-AF2E-EF072466D885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00034" y="2357430"/>
            <a:ext cx="8458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0" lang="zh-CN" altLang="en-US" sz="28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 b="1" dirty="0" smtClean="0"/>
              <a:t>过程活动记录是运行栈上的栈帧，当一个过程调用时被创建，运行过程中被修改，返回时被撤销。</a:t>
            </a:r>
            <a:endParaRPr kumimoji="0" lang="en-US" altLang="zh-CN" sz="2800" b="1" dirty="0" smtClean="0"/>
          </a:p>
          <a:p>
            <a:pPr>
              <a:buNone/>
            </a:pPr>
            <a:r>
              <a:rPr kumimoji="0" lang="zh-CN" altLang="en-US" sz="2800" b="1" dirty="0" smtClean="0"/>
              <a:t>        活动记录的主要内容包括局部变量、实在参数、临时变量和控制信息。</a:t>
            </a:r>
            <a:endParaRPr kumimoji="0" lang="en-US" altLang="zh-CN" sz="2800" b="1" dirty="0" smtClean="0"/>
          </a:p>
          <a:p>
            <a:pPr>
              <a:buNone/>
            </a:pPr>
            <a:r>
              <a:rPr kumimoji="0" lang="en-US" altLang="zh-CN" sz="2800" b="1" dirty="0" smtClean="0"/>
              <a:t>        </a:t>
            </a:r>
            <a:r>
              <a:rPr kumimoji="0" lang="zh-CN" altLang="en-US" sz="2800" b="1" dirty="0" smtClean="0"/>
              <a:t>一个过程一个活动记录，一个过程所需要的信息组织成一块连续的存储单元，一个活动所需要的所有数据项具有相同的生存期。</a:t>
            </a:r>
            <a:endParaRPr kumimoji="0" lang="zh-CN" altLang="en-US" sz="28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472" y="128586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latin typeface="Times New Roman" pitchFamily="18" charset="0"/>
              </a:rPr>
              <a:t>9.2.1</a:t>
            </a:r>
            <a:r>
              <a:rPr lang="zh-CN" altLang="en-US" sz="3200" b="1" dirty="0" smtClean="0">
                <a:solidFill>
                  <a:srgbClr val="800080"/>
                </a:solidFill>
                <a:latin typeface="Times New Roman" pitchFamily="18" charset="0"/>
              </a:rPr>
              <a:t>过程活动记录</a:t>
            </a:r>
            <a:endParaRPr lang="zh-CN" altLang="en-US" sz="3200" b="1" dirty="0">
              <a:solidFill>
                <a:srgbClr val="8000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04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990600" y="16779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过程活动记录的栈式分配举例</a:t>
            </a:r>
            <a:endParaRPr kumimoji="0"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876800" y="32004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467600" y="32004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876800" y="6629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876800" y="5867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4929188" y="6038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main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494" name="Text Box 20"/>
          <p:cNvSpPr txBox="1">
            <a:spLocks noChangeArrowheads="1"/>
          </p:cNvSpPr>
          <p:nvPr/>
        </p:nvSpPr>
        <p:spPr bwMode="auto">
          <a:xfrm>
            <a:off x="1676400" y="2438400"/>
            <a:ext cx="2057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void p( 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q(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  <a:p>
            <a:pPr>
              <a:buFont typeface="Wingdings" pitchFamily="2" charset="2"/>
              <a:buNone/>
            </a:pPr>
            <a:endParaRPr kumimoji="0" lang="en-US" altLang="zh-CN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void q( )  {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q(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  <a:p>
            <a:pPr>
              <a:buFont typeface="Wingdings" pitchFamily="2" charset="2"/>
              <a:buNone/>
            </a:pPr>
            <a:endParaRPr kumimoji="0" lang="en-US" altLang="zh-CN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int main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p(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</a:t>
            </a:r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4876800" y="5105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6" name="Rectangle 26"/>
          <p:cNvSpPr>
            <a:spLocks noChangeArrowheads="1"/>
          </p:cNvSpPr>
          <p:nvPr/>
        </p:nvSpPr>
        <p:spPr bwMode="auto">
          <a:xfrm>
            <a:off x="4929188" y="5276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p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4876800" y="4343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8" name="Rectangle 28"/>
          <p:cNvSpPr>
            <a:spLocks noChangeArrowheads="1"/>
          </p:cNvSpPr>
          <p:nvPr/>
        </p:nvSpPr>
        <p:spPr bwMode="auto">
          <a:xfrm>
            <a:off x="4876800" y="451485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q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4876800" y="3581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00" name="Rectangle 30"/>
          <p:cNvSpPr>
            <a:spLocks noChangeArrowheads="1"/>
          </p:cNvSpPr>
          <p:nvPr/>
        </p:nvSpPr>
        <p:spPr bwMode="auto">
          <a:xfrm>
            <a:off x="4929188" y="3752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q </a:t>
            </a:r>
            <a:r>
              <a:rPr lang="zh-CN" altLang="en-US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0501" name="Rectangle 31"/>
          <p:cNvSpPr>
            <a:spLocks noChangeArrowheads="1"/>
          </p:cNvSpPr>
          <p:nvPr/>
        </p:nvSpPr>
        <p:spPr bwMode="auto">
          <a:xfrm>
            <a:off x="4343400" y="2225675"/>
            <a:ext cx="3578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函数 </a:t>
            </a:r>
            <a:r>
              <a:rPr lang="en-US" altLang="zh-CN"/>
              <a:t>q </a:t>
            </a:r>
            <a:r>
              <a:rPr lang="zh-CN" altLang="en-US" b="1">
                <a:latin typeface="Times New Roman" pitchFamily="18" charset="0"/>
              </a:rPr>
              <a:t>被第二次激活时运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行栈上活动记录分配情况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19200" y="1995488"/>
            <a:ext cx="605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典型的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过程活动记录结构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15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763713" y="2590800"/>
            <a:ext cx="0" cy="3657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040313" y="2590800"/>
            <a:ext cx="0" cy="3657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763713" y="6248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763713" y="5486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76371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1763713" y="4876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1816100" y="4953000"/>
            <a:ext cx="314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过程</a:t>
            </a:r>
            <a:r>
              <a:rPr lang="zh-CN" altLang="en-US" b="1" dirty="0" smtClean="0">
                <a:solidFill>
                  <a:srgbClr val="800080"/>
                </a:solidFill>
              </a:rPr>
              <a:t>实参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1763713" y="4267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1763713" y="4343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固定大小的局部数据区</a:t>
            </a:r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1763713" y="3657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1816100" y="37338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动态数组区</a:t>
            </a:r>
          </a:p>
        </p:txBody>
      </p:sp>
      <p:sp>
        <p:nvSpPr>
          <p:cNvPr id="21524" name="Rectangle 33"/>
          <p:cNvSpPr>
            <a:spLocks noChangeArrowheads="1"/>
          </p:cNvSpPr>
          <p:nvPr/>
        </p:nvSpPr>
        <p:spPr bwMode="auto">
          <a:xfrm>
            <a:off x="1816100" y="3124200"/>
            <a:ext cx="314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临时工作单元</a:t>
            </a:r>
          </a:p>
        </p:txBody>
      </p:sp>
      <p:sp>
        <p:nvSpPr>
          <p:cNvPr id="21525" name="Rectangle 34"/>
          <p:cNvSpPr>
            <a:spLocks noChangeArrowheads="1"/>
          </p:cNvSpPr>
          <p:nvPr/>
        </p:nvSpPr>
        <p:spPr bwMode="auto">
          <a:xfrm>
            <a:off x="5413375" y="5927725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FP </a:t>
            </a:r>
            <a:r>
              <a:rPr lang="zh-CN" altLang="en-US" sz="2000" b="1"/>
              <a:t>（栈桢基址寄存器）</a:t>
            </a:r>
          </a:p>
        </p:txBody>
      </p:sp>
      <p:sp>
        <p:nvSpPr>
          <p:cNvPr id="21526" name="Line 35"/>
          <p:cNvSpPr>
            <a:spLocks noChangeShapeType="1"/>
          </p:cNvSpPr>
          <p:nvPr/>
        </p:nvSpPr>
        <p:spPr bwMode="auto">
          <a:xfrm flipH="1">
            <a:off x="5040313" y="61563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8" name="Line 39"/>
          <p:cNvSpPr>
            <a:spLocks noChangeShapeType="1"/>
          </p:cNvSpPr>
          <p:nvPr/>
        </p:nvSpPr>
        <p:spPr bwMode="auto">
          <a:xfrm flipH="1">
            <a:off x="5040313" y="2895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9" name="Line 40"/>
          <p:cNvSpPr>
            <a:spLocks noChangeShapeType="1"/>
          </p:cNvSpPr>
          <p:nvPr/>
        </p:nvSpPr>
        <p:spPr bwMode="auto">
          <a:xfrm>
            <a:off x="1763713" y="2971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30" name="Rectangle 41"/>
          <p:cNvSpPr>
            <a:spLocks noChangeArrowheads="1"/>
          </p:cNvSpPr>
          <p:nvPr/>
        </p:nvSpPr>
        <p:spPr bwMode="auto">
          <a:xfrm>
            <a:off x="5486400" y="2708275"/>
            <a:ext cx="3024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r>
              <a:rPr lang="zh-CN" altLang="en-US" sz="2000" b="1"/>
              <a:t>（栈顶指针寄存器）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723900" y="1676400"/>
            <a:ext cx="605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过程活动记录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举例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2533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24"/>
          <p:cNvSpPr>
            <a:spLocks noChangeShapeType="1"/>
          </p:cNvSpPr>
          <p:nvPr/>
        </p:nvSpPr>
        <p:spPr bwMode="auto">
          <a:xfrm>
            <a:off x="3886200" y="29718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8" name="Line 25"/>
          <p:cNvSpPr>
            <a:spLocks noChangeShapeType="1"/>
          </p:cNvSpPr>
          <p:nvPr/>
        </p:nvSpPr>
        <p:spPr bwMode="auto">
          <a:xfrm>
            <a:off x="6477000" y="29718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9" name="Line 26"/>
          <p:cNvSpPr>
            <a:spLocks noChangeShapeType="1"/>
          </p:cNvSpPr>
          <p:nvPr/>
        </p:nvSpPr>
        <p:spPr bwMode="auto">
          <a:xfrm>
            <a:off x="3886200" y="5943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0" name="Line 27"/>
          <p:cNvSpPr>
            <a:spLocks noChangeShapeType="1"/>
          </p:cNvSpPr>
          <p:nvPr/>
        </p:nvSpPr>
        <p:spPr bwMode="auto">
          <a:xfrm>
            <a:off x="3886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1" name="Rectangle 28"/>
          <p:cNvSpPr>
            <a:spLocks noChangeArrowheads="1"/>
          </p:cNvSpPr>
          <p:nvPr/>
        </p:nvSpPr>
        <p:spPr bwMode="auto">
          <a:xfrm>
            <a:off x="4468813" y="5334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22542" name="Text Box 29"/>
          <p:cNvSpPr txBox="1">
            <a:spLocks noChangeArrowheads="1"/>
          </p:cNvSpPr>
          <p:nvPr/>
        </p:nvSpPr>
        <p:spPr bwMode="auto">
          <a:xfrm>
            <a:off x="1447800" y="2422525"/>
            <a:ext cx="2286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void p( int a)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b;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c[10];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b=c[a];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</p:txBody>
      </p:sp>
      <p:sp>
        <p:nvSpPr>
          <p:cNvPr id="22543" name="Line 30"/>
          <p:cNvSpPr>
            <a:spLocks noChangeShapeType="1"/>
          </p:cNvSpPr>
          <p:nvPr/>
        </p:nvSpPr>
        <p:spPr bwMode="auto">
          <a:xfrm>
            <a:off x="3886200" y="4572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4" name="Rectangle 31"/>
          <p:cNvSpPr>
            <a:spLocks noChangeArrowheads="1"/>
          </p:cNvSpPr>
          <p:nvPr/>
        </p:nvSpPr>
        <p:spPr bwMode="auto">
          <a:xfrm>
            <a:off x="3938588" y="46482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2545" name="Line 32"/>
          <p:cNvSpPr>
            <a:spLocks noChangeShapeType="1"/>
          </p:cNvSpPr>
          <p:nvPr/>
        </p:nvSpPr>
        <p:spPr bwMode="auto">
          <a:xfrm>
            <a:off x="3886200" y="3962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6" name="Rectangle 33"/>
          <p:cNvSpPr>
            <a:spLocks noChangeArrowheads="1"/>
          </p:cNvSpPr>
          <p:nvPr/>
        </p:nvSpPr>
        <p:spPr bwMode="auto">
          <a:xfrm>
            <a:off x="3886200" y="4038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b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2547" name="Line 34"/>
          <p:cNvSpPr>
            <a:spLocks noChangeShapeType="1"/>
          </p:cNvSpPr>
          <p:nvPr/>
        </p:nvSpPr>
        <p:spPr bwMode="auto">
          <a:xfrm>
            <a:off x="3886200" y="3352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8" name="Rectangle 35"/>
          <p:cNvSpPr>
            <a:spLocks noChangeArrowheads="1"/>
          </p:cNvSpPr>
          <p:nvPr/>
        </p:nvSpPr>
        <p:spPr bwMode="auto">
          <a:xfrm>
            <a:off x="3938588" y="34290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c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2549" name="Rectangle 36"/>
          <p:cNvSpPr>
            <a:spLocks noChangeArrowheads="1"/>
          </p:cNvSpPr>
          <p:nvPr/>
        </p:nvSpPr>
        <p:spPr bwMode="auto">
          <a:xfrm>
            <a:off x="3817938" y="2362200"/>
            <a:ext cx="2659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函数 </a:t>
            </a:r>
            <a:r>
              <a:rPr lang="en-US" altLang="zh-CN"/>
              <a:t>p </a:t>
            </a:r>
            <a:r>
              <a:rPr lang="zh-CN" altLang="en-US" b="1">
                <a:latin typeface="Times New Roman" pitchFamily="18" charset="0"/>
              </a:rPr>
              <a:t>的活动记录</a:t>
            </a:r>
          </a:p>
        </p:txBody>
      </p:sp>
      <p:sp>
        <p:nvSpPr>
          <p:cNvPr id="22550" name="Rectangle 37"/>
          <p:cNvSpPr>
            <a:spLocks noChangeArrowheads="1"/>
          </p:cNvSpPr>
          <p:nvPr/>
        </p:nvSpPr>
        <p:spPr bwMode="auto">
          <a:xfrm>
            <a:off x="7010400" y="5562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0</a:t>
            </a:r>
          </a:p>
        </p:txBody>
      </p:sp>
      <p:sp>
        <p:nvSpPr>
          <p:cNvPr id="22551" name="Line 38"/>
          <p:cNvSpPr>
            <a:spLocks noChangeShapeType="1"/>
          </p:cNvSpPr>
          <p:nvPr/>
        </p:nvSpPr>
        <p:spPr bwMode="auto">
          <a:xfrm flipH="1">
            <a:off x="6477000" y="5791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2" name="Rectangle 39"/>
          <p:cNvSpPr>
            <a:spLocks noChangeArrowheads="1"/>
          </p:cNvSpPr>
          <p:nvPr/>
        </p:nvSpPr>
        <p:spPr bwMode="auto">
          <a:xfrm>
            <a:off x="70104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</a:t>
            </a:r>
          </a:p>
        </p:txBody>
      </p:sp>
      <p:sp>
        <p:nvSpPr>
          <p:cNvPr id="22553" name="Line 40"/>
          <p:cNvSpPr>
            <a:spLocks noChangeShapeType="1"/>
          </p:cNvSpPr>
          <p:nvPr/>
        </p:nvSpPr>
        <p:spPr bwMode="auto">
          <a:xfrm flipH="1">
            <a:off x="6477000" y="50895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4" name="Rectangle 41"/>
          <p:cNvSpPr>
            <a:spLocks noChangeArrowheads="1"/>
          </p:cNvSpPr>
          <p:nvPr/>
        </p:nvSpPr>
        <p:spPr bwMode="auto">
          <a:xfrm>
            <a:off x="7010400" y="4267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4</a:t>
            </a:r>
          </a:p>
        </p:txBody>
      </p:sp>
      <p:sp>
        <p:nvSpPr>
          <p:cNvPr id="22555" name="Line 42"/>
          <p:cNvSpPr>
            <a:spLocks noChangeShapeType="1"/>
          </p:cNvSpPr>
          <p:nvPr/>
        </p:nvSpPr>
        <p:spPr bwMode="auto">
          <a:xfrm flipH="1">
            <a:off x="6477000" y="44958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6" name="Rectangle 43"/>
          <p:cNvSpPr>
            <a:spLocks noChangeArrowheads="1"/>
          </p:cNvSpPr>
          <p:nvPr/>
        </p:nvSpPr>
        <p:spPr bwMode="auto">
          <a:xfrm>
            <a:off x="7010400" y="3657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6</a:t>
            </a:r>
          </a:p>
        </p:txBody>
      </p:sp>
      <p:sp>
        <p:nvSpPr>
          <p:cNvPr id="22557" name="Line 44"/>
          <p:cNvSpPr>
            <a:spLocks noChangeShapeType="1"/>
          </p:cNvSpPr>
          <p:nvPr/>
        </p:nvSpPr>
        <p:spPr bwMode="auto">
          <a:xfrm flipH="1">
            <a:off x="6477000" y="3886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8" name="Rectangle 45"/>
          <p:cNvSpPr>
            <a:spLocks noChangeArrowheads="1"/>
          </p:cNvSpPr>
          <p:nvPr/>
        </p:nvSpPr>
        <p:spPr bwMode="auto">
          <a:xfrm>
            <a:off x="7086600" y="3048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26</a:t>
            </a:r>
          </a:p>
        </p:txBody>
      </p:sp>
      <p:sp>
        <p:nvSpPr>
          <p:cNvPr id="22559" name="Line 46"/>
          <p:cNvSpPr>
            <a:spLocks noChangeShapeType="1"/>
          </p:cNvSpPr>
          <p:nvPr/>
        </p:nvSpPr>
        <p:spPr bwMode="auto">
          <a:xfrm flipH="1">
            <a:off x="6477000" y="3276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785786" y="1857364"/>
            <a:ext cx="80121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 smtClean="0">
                <a:solidFill>
                  <a:srgbClr val="800080"/>
                </a:solidFill>
              </a:rPr>
              <a:t>9.1.1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运行时存储组织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的作用与任务</a:t>
            </a:r>
          </a:p>
          <a:p>
            <a:pPr>
              <a:buClrTx/>
              <a:buFont typeface="Symbol" pitchFamily="18" charset="2"/>
              <a:buChar char="-"/>
            </a:pPr>
            <a:endParaRPr lang="en-US" altLang="zh-CN" sz="2800" b="1" dirty="0" smtClean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rgbClr val="800080"/>
                </a:solidFill>
                <a:latin typeface="Times New Roman" pitchFamily="18" charset="0"/>
              </a:rPr>
              <a:t>代码生成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前如何安排目标机存储资源的使用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 smtClean="0">
                <a:solidFill>
                  <a:srgbClr val="800080"/>
                </a:solidFill>
              </a:rPr>
              <a:t>几个重要问题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 smtClean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 smtClean="0"/>
              <a:t>  </a:t>
            </a:r>
            <a:r>
              <a:rPr kumimoji="0" lang="zh-CN" altLang="en-US" b="1" dirty="0" smtClean="0">
                <a:solidFill>
                  <a:srgbClr val="800080"/>
                </a:solidFill>
              </a:rPr>
              <a:t>数据表示  </a:t>
            </a:r>
            <a:r>
              <a:rPr lang="zh-CN" altLang="en-US" b="1" dirty="0" smtClean="0">
                <a:latin typeface="Times New Roman" pitchFamily="18" charset="0"/>
              </a:rPr>
              <a:t>目标机中</a:t>
            </a:r>
            <a:r>
              <a:rPr lang="zh-CN" altLang="en-US" b="1" dirty="0" smtClean="0"/>
              <a:t>如何</a:t>
            </a:r>
            <a:r>
              <a:rPr lang="zh-CN" altLang="en-US" b="1" dirty="0" smtClean="0">
                <a:latin typeface="Times New Roman" pitchFamily="18" charset="0"/>
              </a:rPr>
              <a:t>表示源语言中各类数据对象</a:t>
            </a:r>
            <a:endParaRPr kumimoji="0" lang="zh-CN" altLang="en-US" b="1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 dirty="0" smtClean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 smtClean="0"/>
              <a:t>  </a:t>
            </a:r>
            <a:r>
              <a:rPr kumimoji="0" lang="zh-CN" altLang="en-US" b="1" dirty="0" smtClean="0">
                <a:solidFill>
                  <a:srgbClr val="800080"/>
                </a:solidFill>
              </a:rPr>
              <a:t>存储分配策略  </a:t>
            </a:r>
            <a:r>
              <a:rPr lang="zh-CN" altLang="en-US" b="1" dirty="0" smtClean="0">
                <a:latin typeface="Times New Roman" pitchFamily="18" charset="0"/>
              </a:rPr>
              <a:t>如何为不同作用域或</a:t>
            </a:r>
            <a:r>
              <a:rPr lang="zh-CN" altLang="en-US" b="1" dirty="0" smtClean="0"/>
              <a:t>不同生命周期的</a:t>
            </a:r>
          </a:p>
          <a:p>
            <a:pPr lvl="1"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数据对象</a:t>
            </a:r>
            <a:r>
              <a:rPr lang="zh-CN" altLang="en-US" b="1" dirty="0" smtClean="0"/>
              <a:t>分配</a:t>
            </a:r>
            <a:r>
              <a:rPr lang="zh-CN" altLang="en-US" b="1" dirty="0" smtClean="0">
                <a:latin typeface="Times New Roman" pitchFamily="18" charset="0"/>
              </a:rPr>
              <a:t>存储</a:t>
            </a:r>
          </a:p>
          <a:p>
            <a:pPr lvl="1">
              <a:buFontTx/>
              <a:buNone/>
            </a:pPr>
            <a:endParaRPr kumimoji="0" lang="zh-CN" altLang="en-US" sz="1000" b="1" dirty="0" smtClean="0"/>
          </a:p>
          <a:p>
            <a:pPr lvl="1">
              <a:buFontTx/>
              <a:buChar char="•"/>
            </a:pPr>
            <a:r>
              <a:rPr lang="zh-CN" altLang="en-US" b="1" dirty="0" smtClean="0">
                <a:latin typeface="楷体_GB2312" pitchFamily="49" charset="-122"/>
              </a:rPr>
              <a:t> </a:t>
            </a:r>
            <a:r>
              <a:rPr kumimoji="0" lang="zh-CN" altLang="en-US" b="1" dirty="0" smtClean="0">
                <a:solidFill>
                  <a:srgbClr val="800080"/>
                </a:solidFill>
              </a:rPr>
              <a:t>过程实现  </a:t>
            </a:r>
            <a:r>
              <a:rPr lang="zh-CN" altLang="en-US" b="1" dirty="0" smtClean="0">
                <a:latin typeface="楷体_GB2312" pitchFamily="49" charset="-122"/>
              </a:rPr>
              <a:t>如何实现过程</a:t>
            </a:r>
            <a:r>
              <a:rPr lang="en-US" altLang="zh-CN" b="1" dirty="0" smtClean="0">
                <a:latin typeface="楷体_GB2312" pitchFamily="49" charset="-122"/>
              </a:rPr>
              <a:t>/</a:t>
            </a:r>
            <a:r>
              <a:rPr lang="zh-CN" altLang="en-US" b="1" dirty="0" smtClean="0">
                <a:latin typeface="楷体_GB2312" pitchFamily="49" charset="-122"/>
              </a:rPr>
              <a:t>函数调用以及参数传递</a:t>
            </a: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43042" y="214290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活动记录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23900" y="1600200"/>
            <a:ext cx="384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过程活动记录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举例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35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267200" y="1752600"/>
            <a:ext cx="0" cy="4708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6858000" y="1752600"/>
            <a:ext cx="0" cy="4708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267200" y="646112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267200" y="569912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849813" y="58515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控制信息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447800" y="2422525"/>
            <a:ext cx="2286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static int N</a:t>
            </a:r>
            <a:r>
              <a:rPr kumimoji="0" lang="zh-CN" altLang="en-US" sz="2000"/>
              <a:t>；</a:t>
            </a:r>
          </a:p>
          <a:p>
            <a:pPr>
              <a:buFont typeface="Wingdings" pitchFamily="2" charset="2"/>
              <a:buNone/>
            </a:pPr>
            <a:endParaRPr kumimoji="0" lang="zh-CN" altLang="en-US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void p( int a)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b;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c[10];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d[N];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float e;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  …</a:t>
            </a:r>
          </a:p>
          <a:p>
            <a:pPr>
              <a:buFont typeface="Wingdings" pitchFamily="2" charset="2"/>
              <a:buNone/>
            </a:pPr>
            <a:endParaRPr kumimoji="0" lang="en-US" altLang="zh-CN" sz="2000"/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} 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267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319588" y="51816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a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67200" y="4648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343400" y="4648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b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267200" y="4114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319588" y="41148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c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4191000" y="1219200"/>
            <a:ext cx="265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函数 </a:t>
            </a:r>
            <a:r>
              <a:rPr lang="en-US" altLang="zh-CN"/>
              <a:t>p </a:t>
            </a:r>
            <a:r>
              <a:rPr lang="zh-CN" altLang="en-US" b="1">
                <a:latin typeface="Times New Roman" pitchFamily="18" charset="0"/>
              </a:rPr>
              <a:t>的活动记录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7391400" y="6080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0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6858000" y="63087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391400" y="53784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>
            <a:off x="6858000" y="560705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3914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4</a:t>
            </a: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6858000" y="50895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391400" y="43275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6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6858000" y="45561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467600" y="3794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26</a:t>
            </a: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H="1">
            <a:off x="6858000" y="40227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1219200" y="5715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800080"/>
                </a:solidFill>
              </a:rPr>
              <a:t>/*</a:t>
            </a:r>
            <a:r>
              <a:rPr lang="en-US" altLang="zh-CN">
                <a:solidFill>
                  <a:srgbClr val="800080"/>
                </a:solidFill>
              </a:rPr>
              <a:t>d</a:t>
            </a:r>
            <a:r>
              <a:rPr lang="zh-CN" altLang="en-US" b="1">
                <a:solidFill>
                  <a:srgbClr val="800080"/>
                </a:solidFill>
              </a:rPr>
              <a:t>为动态数组*</a:t>
            </a:r>
            <a:r>
              <a:rPr lang="en-US" altLang="zh-CN" b="1">
                <a:solidFill>
                  <a:srgbClr val="800080"/>
                </a:solidFill>
              </a:rPr>
              <a:t>/</a:t>
            </a: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267200" y="3581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4267200" y="3048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4319588" y="30480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指向</a:t>
            </a:r>
            <a:r>
              <a:rPr lang="zh-CN" altLang="en-US">
                <a:solidFill>
                  <a:srgbClr val="800080"/>
                </a:solidFill>
              </a:rPr>
              <a:t> </a:t>
            </a:r>
            <a:r>
              <a:rPr lang="en-US" altLang="zh-CN">
                <a:solidFill>
                  <a:srgbClr val="800080"/>
                </a:solidFill>
              </a:rPr>
              <a:t>d </a:t>
            </a:r>
            <a:r>
              <a:rPr lang="zh-CN" altLang="en-US" b="1">
                <a:solidFill>
                  <a:srgbClr val="800080"/>
                </a:solidFill>
              </a:rPr>
              <a:t>的指针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4319588" y="35814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内情向量（</a:t>
            </a:r>
            <a:r>
              <a:rPr lang="en-US" altLang="zh-CN">
                <a:solidFill>
                  <a:srgbClr val="800080"/>
                </a:solidFill>
              </a:rPr>
              <a:t>N</a:t>
            </a:r>
            <a:r>
              <a:rPr lang="zh-CN" altLang="en-US" b="1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267200" y="2514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4319588" y="25146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e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4267200" y="1981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319588" y="19812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</a:rPr>
              <a:t>d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7467600" y="3276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27</a:t>
            </a: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H="1">
            <a:off x="6858000" y="3505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7467600" y="27273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28</a:t>
            </a: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>
            <a:off x="6858000" y="29559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7467600" y="2209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30</a:t>
            </a: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H="1">
            <a:off x="6858000" y="2438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7162800" y="16764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Offset = 30+2N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H="1">
            <a:off x="6858000" y="19050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990600" y="2179651"/>
            <a:ext cx="651035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含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嵌套过程说明语言的栈式分配</a:t>
            </a: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主要问题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lang="zh-CN" altLang="en-US" b="1" dirty="0">
                <a:latin typeface="Times New Roman" pitchFamily="18" charset="0"/>
              </a:rPr>
              <a:t>解决对非局部量的引用（存取）</a:t>
            </a:r>
            <a:endParaRPr kumimoji="0" lang="zh-CN" altLang="en-US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解决方案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en-US" altLang="zh-CN" b="1" dirty="0" smtClean="0"/>
              <a:t>(1)</a:t>
            </a:r>
            <a:r>
              <a:rPr kumimoji="0" lang="zh-CN" altLang="en-US" b="1" dirty="0" smtClean="0"/>
              <a:t>采用 </a:t>
            </a:r>
            <a:r>
              <a:rPr kumimoji="0" lang="en-US" altLang="zh-CN" dirty="0">
                <a:solidFill>
                  <a:srgbClr val="800080"/>
                </a:solidFill>
              </a:rPr>
              <a:t>Display </a:t>
            </a:r>
            <a:r>
              <a:rPr kumimoji="0" lang="zh-CN" altLang="en-US" b="1" dirty="0">
                <a:solidFill>
                  <a:srgbClr val="800080"/>
                </a:solidFill>
              </a:rPr>
              <a:t>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en-US" altLang="zh-CN" b="1" dirty="0" smtClean="0"/>
              <a:t>(2)</a:t>
            </a:r>
            <a:r>
              <a:rPr kumimoji="0" lang="zh-CN" altLang="en-US" b="1" dirty="0" smtClean="0"/>
              <a:t>为</a:t>
            </a:r>
            <a:r>
              <a:rPr kumimoji="0" lang="zh-CN" altLang="en-US" b="1" dirty="0"/>
              <a:t>活动记录增加</a:t>
            </a:r>
            <a:r>
              <a:rPr kumimoji="0" lang="zh-CN" altLang="en-US" b="1" dirty="0">
                <a:solidFill>
                  <a:srgbClr val="800080"/>
                </a:solidFill>
              </a:rPr>
              <a:t>静态链</a:t>
            </a:r>
            <a:r>
              <a:rPr kumimoji="0" lang="zh-CN" altLang="en-US" b="1" dirty="0"/>
              <a:t>域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472" y="128586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84213" y="1817688"/>
            <a:ext cx="830738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en-US" altLang="zh-CN" b="1" dirty="0" smtClean="0"/>
              <a:t>(1)</a:t>
            </a:r>
            <a:r>
              <a:rPr kumimoji="0" lang="zh-CN" altLang="en-US" b="1" dirty="0" smtClean="0">
                <a:solidFill>
                  <a:srgbClr val="800080"/>
                </a:solidFill>
              </a:rPr>
              <a:t>采用</a:t>
            </a:r>
            <a:r>
              <a:rPr kumimoji="0" lang="zh-CN" altLang="en-US" b="1" dirty="0" smtClean="0"/>
              <a:t> </a:t>
            </a:r>
            <a:r>
              <a:rPr kumimoji="0" lang="en-US" altLang="zh-CN" dirty="0">
                <a:solidFill>
                  <a:srgbClr val="800080"/>
                </a:solidFill>
              </a:rPr>
              <a:t>Display </a:t>
            </a:r>
            <a:r>
              <a:rPr kumimoji="0" lang="zh-CN" altLang="en-US" b="1" dirty="0">
                <a:solidFill>
                  <a:srgbClr val="800080"/>
                </a:solidFill>
              </a:rPr>
              <a:t>表 </a:t>
            </a:r>
            <a:r>
              <a:rPr kumimoji="0" lang="zh-CN" altLang="en-US" b="1" dirty="0"/>
              <a:t>（或称全局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表）</a:t>
            </a:r>
            <a:r>
              <a:rPr kumimoji="0" lang="zh-CN" altLang="en-US" dirty="0"/>
              <a:t> 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表记录各嵌套层当前过程的活动记录在运行栈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上的起始位置（</a:t>
            </a:r>
            <a:r>
              <a:rPr lang="zh-CN" altLang="en-US" b="1" dirty="0"/>
              <a:t>基地址</a:t>
            </a:r>
            <a:r>
              <a:rPr kumimoji="0" lang="zh-CN" altLang="en-US" b="1" dirty="0"/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</a:t>
            </a:r>
            <a:r>
              <a:rPr lang="zh-CN" altLang="en-US" b="1" dirty="0"/>
              <a:t>当前激活过程的层次为</a:t>
            </a:r>
            <a:r>
              <a:rPr lang="en-US" altLang="zh-CN" dirty="0"/>
              <a:t>K</a:t>
            </a:r>
            <a:r>
              <a:rPr lang="zh-CN" altLang="en-US" b="1" dirty="0"/>
              <a:t>（主程序的层次设为</a:t>
            </a:r>
            <a:r>
              <a:rPr lang="en-US" altLang="zh-CN" i="1" dirty="0"/>
              <a:t>0</a:t>
            </a:r>
            <a:r>
              <a:rPr lang="zh-CN" altLang="en-US" b="1" dirty="0"/>
              <a:t>），</a:t>
            </a:r>
          </a:p>
          <a:p>
            <a:pPr lvl="1">
              <a:buFontTx/>
              <a:buNone/>
            </a:pPr>
            <a:r>
              <a:rPr lang="zh-CN" altLang="en-US" b="1" dirty="0"/>
              <a:t>   则对应的 </a:t>
            </a:r>
            <a:r>
              <a:rPr lang="en-US" altLang="zh-CN" dirty="0"/>
              <a:t>Display </a:t>
            </a:r>
            <a:r>
              <a:rPr lang="zh-CN" altLang="en-US" b="1" dirty="0"/>
              <a:t>表含有 </a:t>
            </a:r>
            <a:r>
              <a:rPr lang="en-US" altLang="zh-CN" dirty="0"/>
              <a:t>K+1 </a:t>
            </a:r>
            <a:r>
              <a:rPr lang="zh-CN" altLang="en-US" b="1" dirty="0"/>
              <a:t>个单元，依次存放着</a:t>
            </a:r>
          </a:p>
          <a:p>
            <a:pPr lvl="1">
              <a:buFontTx/>
              <a:buNone/>
            </a:pPr>
            <a:r>
              <a:rPr lang="zh-CN" altLang="en-US" b="1" dirty="0"/>
              <a:t>   现行层，直接外层</a:t>
            </a:r>
            <a:r>
              <a:rPr lang="en-US" altLang="zh-CN" b="1" dirty="0"/>
              <a:t>…</a:t>
            </a:r>
            <a:r>
              <a:rPr lang="zh-CN" altLang="en-US" b="1" dirty="0"/>
              <a:t>直至最外层的每一过程的最新活</a:t>
            </a:r>
          </a:p>
          <a:p>
            <a:pPr lvl="1">
              <a:buFontTx/>
              <a:buNone/>
            </a:pPr>
            <a:r>
              <a:rPr lang="zh-CN" altLang="en-US" b="1" dirty="0"/>
              <a:t>   动记录的基地址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嵌套作用域规则确保每一时刻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</a:t>
            </a:r>
            <a:r>
              <a:rPr lang="zh-CN" altLang="en-US" b="1" dirty="0"/>
              <a:t>内容的唯一性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</a:t>
            </a:r>
            <a:r>
              <a:rPr lang="zh-CN" altLang="en-US" b="1" dirty="0"/>
              <a:t>的大小（即最多嵌套的层数）取决于实现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9.2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栈式存储分配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472" y="128586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76300" y="1285860"/>
            <a:ext cx="4838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 smtClean="0">
                <a:solidFill>
                  <a:srgbClr val="800080"/>
                </a:solidFill>
              </a:rPr>
              <a:t>(1)</a:t>
            </a:r>
            <a:r>
              <a:rPr lang="zh-CN" altLang="en-US" b="1" dirty="0" smtClean="0"/>
              <a:t>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表方案</a:t>
            </a:r>
            <a:r>
              <a:rPr kumimoji="0" lang="zh-CN" altLang="en-US" b="1" dirty="0">
                <a:solidFill>
                  <a:srgbClr val="800080"/>
                </a:solidFill>
              </a:rPr>
              <a:t>举例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program Main( I,O)</a:t>
            </a:r>
            <a:r>
              <a:rPr kumimoji="0" lang="zh-CN" altLang="en-US" sz="1800" b="1"/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end.   /*main*/</a:t>
            </a:r>
          </a:p>
        </p:txBody>
      </p:sp>
      <p:sp>
        <p:nvSpPr>
          <p:cNvPr id="26630" name="Rectangle 17"/>
          <p:cNvSpPr>
            <a:spLocks noChangeArrowheads="1"/>
          </p:cNvSpPr>
          <p:nvPr/>
        </p:nvSpPr>
        <p:spPr bwMode="auto">
          <a:xfrm>
            <a:off x="1604963" y="2428868"/>
            <a:ext cx="38667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 dirty="0"/>
              <a:t>过程 </a:t>
            </a:r>
            <a:r>
              <a:rPr lang="en-US" altLang="zh-CN" sz="2000" dirty="0"/>
              <a:t>R </a:t>
            </a:r>
            <a:r>
              <a:rPr lang="zh-CN" altLang="en-US" sz="2000" b="1" dirty="0"/>
              <a:t>被第二</a:t>
            </a:r>
            <a:r>
              <a:rPr lang="zh-CN" altLang="en-US" sz="2000" b="1" dirty="0" smtClean="0"/>
              <a:t>次调用后</a:t>
            </a:r>
            <a:r>
              <a:rPr lang="zh-CN" altLang="en-US" sz="2000" b="1" dirty="0"/>
              <a:t>运行栈和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000" dirty="0"/>
              <a:t>Display </a:t>
            </a:r>
            <a:r>
              <a:rPr lang="zh-CN" altLang="en-US" sz="2000" b="1" dirty="0"/>
              <a:t>寄存器 </a:t>
            </a:r>
            <a:r>
              <a:rPr lang="en-US" altLang="zh-CN" sz="2000" dirty="0">
                <a:solidFill>
                  <a:srgbClr val="800080"/>
                </a:solidFill>
              </a:rPr>
              <a:t>D[</a:t>
            </a:r>
            <a:r>
              <a:rPr lang="en-US" altLang="zh-CN" sz="2000" dirty="0" err="1">
                <a:solidFill>
                  <a:srgbClr val="800080"/>
                </a:solidFill>
              </a:rPr>
              <a:t>i</a:t>
            </a:r>
            <a:r>
              <a:rPr lang="en-US" altLang="zh-CN" sz="2000" dirty="0">
                <a:solidFill>
                  <a:srgbClr val="800080"/>
                </a:solidFill>
              </a:rPr>
              <a:t>]</a:t>
            </a:r>
            <a:r>
              <a:rPr lang="en-US" altLang="zh-CN" sz="2000" dirty="0"/>
              <a:t> </a:t>
            </a:r>
            <a:r>
              <a:rPr lang="zh-CN" altLang="en-US" sz="2000" b="1" dirty="0"/>
              <a:t>的情况</a:t>
            </a:r>
          </a:p>
        </p:txBody>
      </p:sp>
      <p:sp>
        <p:nvSpPr>
          <p:cNvPr id="26631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34"/>
          <p:cNvSpPr>
            <a:spLocks noChangeShapeType="1"/>
          </p:cNvSpPr>
          <p:nvPr/>
        </p:nvSpPr>
        <p:spPr bwMode="auto">
          <a:xfrm>
            <a:off x="2773363" y="3397250"/>
            <a:ext cx="0" cy="33401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6" name="Line 35"/>
          <p:cNvSpPr>
            <a:spLocks noChangeShapeType="1"/>
          </p:cNvSpPr>
          <p:nvPr/>
        </p:nvSpPr>
        <p:spPr bwMode="auto">
          <a:xfrm>
            <a:off x="5364163" y="3397250"/>
            <a:ext cx="0" cy="33401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7" name="Line 36"/>
          <p:cNvSpPr>
            <a:spLocks noChangeShapeType="1"/>
          </p:cNvSpPr>
          <p:nvPr/>
        </p:nvSpPr>
        <p:spPr bwMode="auto">
          <a:xfrm>
            <a:off x="2773363" y="67373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8" name="Line 37"/>
          <p:cNvSpPr>
            <a:spLocks noChangeShapeType="1"/>
          </p:cNvSpPr>
          <p:nvPr/>
        </p:nvSpPr>
        <p:spPr bwMode="auto">
          <a:xfrm>
            <a:off x="2773363" y="62039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9" name="Rectangle 38"/>
          <p:cNvSpPr>
            <a:spLocks noChangeArrowheads="1"/>
          </p:cNvSpPr>
          <p:nvPr/>
        </p:nvSpPr>
        <p:spPr bwMode="auto">
          <a:xfrm>
            <a:off x="2825750" y="6264275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main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0" name="Line 39"/>
          <p:cNvSpPr>
            <a:spLocks noChangeShapeType="1"/>
          </p:cNvSpPr>
          <p:nvPr/>
        </p:nvSpPr>
        <p:spPr bwMode="auto">
          <a:xfrm>
            <a:off x="2773363" y="56705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1" name="Rectangle 40"/>
          <p:cNvSpPr>
            <a:spLocks noChangeArrowheads="1"/>
          </p:cNvSpPr>
          <p:nvPr/>
        </p:nvSpPr>
        <p:spPr bwMode="auto">
          <a:xfrm>
            <a:off x="2825750" y="52133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P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2" name="Line 41"/>
          <p:cNvSpPr>
            <a:spLocks noChangeShapeType="1"/>
          </p:cNvSpPr>
          <p:nvPr/>
        </p:nvSpPr>
        <p:spPr bwMode="auto">
          <a:xfrm>
            <a:off x="2773363" y="51371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3" name="Rectangle 42"/>
          <p:cNvSpPr>
            <a:spLocks noChangeArrowheads="1"/>
          </p:cNvSpPr>
          <p:nvPr/>
        </p:nvSpPr>
        <p:spPr bwMode="auto">
          <a:xfrm>
            <a:off x="2773363" y="467995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Q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4" name="Line 43"/>
          <p:cNvSpPr>
            <a:spLocks noChangeShapeType="1"/>
          </p:cNvSpPr>
          <p:nvPr/>
        </p:nvSpPr>
        <p:spPr bwMode="auto">
          <a:xfrm>
            <a:off x="2773363" y="46037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5" name="Rectangle 44"/>
          <p:cNvSpPr>
            <a:spLocks noChangeArrowheads="1"/>
          </p:cNvSpPr>
          <p:nvPr/>
        </p:nvSpPr>
        <p:spPr bwMode="auto">
          <a:xfrm>
            <a:off x="2825750" y="41465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R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6" name="Rectangle 45"/>
          <p:cNvSpPr>
            <a:spLocks noChangeArrowheads="1"/>
          </p:cNvSpPr>
          <p:nvPr/>
        </p:nvSpPr>
        <p:spPr bwMode="auto">
          <a:xfrm>
            <a:off x="2825750" y="57467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S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47" name="Line 46"/>
          <p:cNvSpPr>
            <a:spLocks noChangeShapeType="1"/>
          </p:cNvSpPr>
          <p:nvPr/>
        </p:nvSpPr>
        <p:spPr bwMode="auto">
          <a:xfrm>
            <a:off x="2773363" y="40703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8" name="Line 47"/>
          <p:cNvSpPr>
            <a:spLocks noChangeShapeType="1"/>
          </p:cNvSpPr>
          <p:nvPr/>
        </p:nvSpPr>
        <p:spPr bwMode="auto">
          <a:xfrm flipH="1">
            <a:off x="2239963" y="66611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9" name="Line 48"/>
          <p:cNvSpPr>
            <a:spLocks noChangeShapeType="1"/>
          </p:cNvSpPr>
          <p:nvPr/>
        </p:nvSpPr>
        <p:spPr bwMode="auto">
          <a:xfrm flipH="1">
            <a:off x="2239963" y="3487738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0" name="Rectangle 49"/>
          <p:cNvSpPr>
            <a:spLocks noChangeArrowheads="1"/>
          </p:cNvSpPr>
          <p:nvPr/>
        </p:nvSpPr>
        <p:spPr bwMode="auto">
          <a:xfrm>
            <a:off x="1401763" y="331946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SP</a:t>
            </a:r>
            <a:endParaRPr lang="en-US" altLang="zh-CN" sz="2000" b="1"/>
          </a:p>
        </p:txBody>
      </p:sp>
      <p:sp>
        <p:nvSpPr>
          <p:cNvPr id="26651" name="Rectangle 50"/>
          <p:cNvSpPr>
            <a:spLocks noChangeArrowheads="1"/>
          </p:cNvSpPr>
          <p:nvPr/>
        </p:nvSpPr>
        <p:spPr bwMode="auto">
          <a:xfrm>
            <a:off x="1590675" y="64166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D[0]</a:t>
            </a:r>
          </a:p>
        </p:txBody>
      </p:sp>
      <p:sp>
        <p:nvSpPr>
          <p:cNvPr id="26652" name="Line 51"/>
          <p:cNvSpPr>
            <a:spLocks noChangeShapeType="1"/>
          </p:cNvSpPr>
          <p:nvPr/>
        </p:nvSpPr>
        <p:spPr bwMode="auto">
          <a:xfrm flipH="1">
            <a:off x="2267744" y="558924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3" name="Rectangle 52"/>
          <p:cNvSpPr>
            <a:spLocks noChangeArrowheads="1"/>
          </p:cNvSpPr>
          <p:nvPr/>
        </p:nvSpPr>
        <p:spPr bwMode="auto">
          <a:xfrm>
            <a:off x="1618456" y="5445224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D[1]</a:t>
            </a: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2239963" y="5072074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5" name="Rectangle 54"/>
          <p:cNvSpPr>
            <a:spLocks noChangeArrowheads="1"/>
          </p:cNvSpPr>
          <p:nvPr/>
        </p:nvSpPr>
        <p:spPr bwMode="auto">
          <a:xfrm>
            <a:off x="1590675" y="48164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D[2]</a:t>
            </a:r>
          </a:p>
        </p:txBody>
      </p:sp>
      <p:sp>
        <p:nvSpPr>
          <p:cNvPr id="26656" name="Line 55"/>
          <p:cNvSpPr>
            <a:spLocks noChangeShapeType="1"/>
          </p:cNvSpPr>
          <p:nvPr/>
        </p:nvSpPr>
        <p:spPr bwMode="auto">
          <a:xfrm flipH="1">
            <a:off x="2239963" y="4037013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57" name="Rectangle 56"/>
          <p:cNvSpPr>
            <a:spLocks noChangeArrowheads="1"/>
          </p:cNvSpPr>
          <p:nvPr/>
        </p:nvSpPr>
        <p:spPr bwMode="auto">
          <a:xfrm>
            <a:off x="1590675" y="3792538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D[3]</a:t>
            </a:r>
          </a:p>
        </p:txBody>
      </p:sp>
      <p:sp>
        <p:nvSpPr>
          <p:cNvPr id="26658" name="Rectangle 57"/>
          <p:cNvSpPr>
            <a:spLocks noChangeArrowheads="1"/>
          </p:cNvSpPr>
          <p:nvPr/>
        </p:nvSpPr>
        <p:spPr bwMode="auto">
          <a:xfrm>
            <a:off x="2824163" y="364807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R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>
            <a:off x="2771775" y="357187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28662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1843088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None/>
            </a:pPr>
            <a:r>
              <a:rPr lang="zh-CN" altLang="en-US" b="1" dirty="0" smtClean="0"/>
              <a:t> </a:t>
            </a:r>
            <a:r>
              <a:rPr kumimoji="0" lang="en-US" altLang="zh-CN" dirty="0">
                <a:solidFill>
                  <a:srgbClr val="800080"/>
                </a:solidFill>
              </a:rPr>
              <a:t>Display </a:t>
            </a:r>
            <a:r>
              <a:rPr kumimoji="0" lang="zh-CN" altLang="en-US" b="1" dirty="0">
                <a:solidFill>
                  <a:srgbClr val="800080"/>
                </a:solidFill>
              </a:rPr>
              <a:t>表的维护</a:t>
            </a:r>
            <a:r>
              <a:rPr kumimoji="0" lang="zh-CN" altLang="en-US" b="1" dirty="0"/>
              <a:t>（过程被调用和返回时的保存和恢复）</a:t>
            </a:r>
            <a:r>
              <a:rPr kumimoji="0" lang="zh-CN" altLang="en-US" b="1" dirty="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447800" y="3062288"/>
            <a:ext cx="73914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方法一  极端的方法是把整个 </a:t>
            </a:r>
            <a:r>
              <a:rPr lang="en-US" altLang="zh-CN"/>
              <a:t>Display </a:t>
            </a:r>
            <a:r>
              <a:rPr lang="zh-CN" altLang="en-US" b="1"/>
              <a:t>表存入活动记录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若过程为第 </a:t>
            </a:r>
            <a:r>
              <a:rPr lang="en-US" altLang="zh-CN" i="1"/>
              <a:t>n </a:t>
            </a:r>
            <a:r>
              <a:rPr lang="zh-CN" altLang="en-US" b="1"/>
              <a:t>层，则需要保存 </a:t>
            </a:r>
            <a:r>
              <a:rPr lang="en-US" altLang="zh-CN"/>
              <a:t>D[0] ~D[</a:t>
            </a:r>
            <a:r>
              <a:rPr lang="en-US" altLang="zh-CN" i="1"/>
              <a:t>n</a:t>
            </a:r>
            <a:r>
              <a:rPr lang="en-US" altLang="zh-CN"/>
              <a:t>] </a:t>
            </a:r>
            <a:r>
              <a:rPr lang="zh-CN" altLang="en-US" b="1"/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1000" b="1"/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 一个过程（处于第 </a:t>
            </a:r>
            <a:r>
              <a:rPr lang="en-US" altLang="zh-CN" i="1"/>
              <a:t>n </a:t>
            </a:r>
            <a:r>
              <a:rPr lang="zh-CN" altLang="en-US" b="1"/>
              <a:t>层）被调用时，从调用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 过程的 </a:t>
            </a:r>
            <a:r>
              <a:rPr lang="en-US" altLang="zh-CN"/>
              <a:t>Display </a:t>
            </a:r>
            <a:r>
              <a:rPr lang="zh-CN" altLang="en-US" b="1"/>
              <a:t>表中自下向上抄录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 b="1"/>
              <a:t>个 </a:t>
            </a:r>
            <a:r>
              <a:rPr lang="en-US" altLang="zh-CN"/>
              <a:t>TOP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        </a:t>
            </a:r>
            <a:r>
              <a:rPr lang="zh-CN" altLang="en-US" b="1"/>
              <a:t>值，再加上本层的 </a:t>
            </a:r>
            <a:r>
              <a:rPr lang="en-US" altLang="zh-CN"/>
              <a:t>TOP </a:t>
            </a:r>
            <a:r>
              <a:rPr lang="zh-CN" altLang="en-US" b="1"/>
              <a:t>值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447800" y="5348288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方法二  只在活动记录保存一个的 </a:t>
            </a:r>
            <a:r>
              <a:rPr lang="en-US" altLang="zh-CN"/>
              <a:t>Display </a:t>
            </a:r>
            <a:r>
              <a:rPr lang="zh-CN" altLang="en-US" b="1"/>
              <a:t>表项，在静</a:t>
            </a:r>
          </a:p>
          <a:p>
            <a:pPr>
              <a:buFont typeface="Wingdings" pitchFamily="2" charset="2"/>
              <a:buNone/>
            </a:pPr>
            <a:r>
              <a:rPr lang="zh-CN" altLang="en-US" b="1"/>
              <a:t>             态存储区或专用寄存器中维护全局 </a:t>
            </a:r>
            <a:r>
              <a:rPr lang="en-US" altLang="zh-CN"/>
              <a:t>Display </a:t>
            </a:r>
            <a:r>
              <a:rPr lang="zh-CN" altLang="en-US" b="1"/>
              <a:t>表</a:t>
            </a:r>
          </a:p>
        </p:txBody>
      </p:sp>
      <p:sp>
        <p:nvSpPr>
          <p:cNvPr id="276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1538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76300" y="1600200"/>
            <a:ext cx="4838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None/>
            </a:pPr>
            <a:r>
              <a:rPr lang="zh-CN" altLang="en-US" b="1" dirty="0" smtClean="0"/>
              <a:t> 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表的维护</a:t>
            </a:r>
            <a:r>
              <a:rPr kumimoji="0" lang="zh-CN" altLang="en-US" b="1" dirty="0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2743200" y="33528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5334000" y="33528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2743200" y="6781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2743200" y="6248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795588" y="630872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main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743200" y="5715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2795588" y="52578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P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2743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2743200" y="4724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Q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>
            <a:off x="2743200" y="4648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795588" y="41148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/>
              <a:t>Display </a:t>
            </a:r>
            <a:r>
              <a:rPr lang="zh-CN" altLang="en-US" sz="2000" b="1"/>
              <a:t>表</a:t>
            </a:r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258888" y="2681288"/>
            <a:ext cx="464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/>
              <a:t>活动记录中保存完整的</a:t>
            </a:r>
            <a:r>
              <a:rPr lang="en-US" altLang="zh-CN"/>
              <a:t>Display </a:t>
            </a:r>
            <a:r>
              <a:rPr lang="zh-CN" altLang="en-US" b="1"/>
              <a:t>表</a:t>
            </a:r>
          </a:p>
        </p:txBody>
      </p:sp>
      <p:sp>
        <p:nvSpPr>
          <p:cNvPr id="28689" name="Rectangle 22"/>
          <p:cNvSpPr>
            <a:spLocks noChangeArrowheads="1"/>
          </p:cNvSpPr>
          <p:nvPr/>
        </p:nvSpPr>
        <p:spPr bwMode="auto">
          <a:xfrm>
            <a:off x="2795588" y="57912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S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690" name="Line 23"/>
          <p:cNvSpPr>
            <a:spLocks noChangeShapeType="1"/>
          </p:cNvSpPr>
          <p:nvPr/>
        </p:nvSpPr>
        <p:spPr bwMode="auto">
          <a:xfrm>
            <a:off x="2743200" y="352107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 flipH="1" flipV="1">
            <a:off x="2209800" y="6172200"/>
            <a:ext cx="533400" cy="53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2" name="Line 25"/>
          <p:cNvSpPr>
            <a:spLocks noChangeShapeType="1"/>
          </p:cNvSpPr>
          <p:nvPr/>
        </p:nvSpPr>
        <p:spPr bwMode="auto">
          <a:xfrm flipH="1">
            <a:off x="2209800" y="3444875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3" name="Rectangle 26"/>
          <p:cNvSpPr>
            <a:spLocks noChangeArrowheads="1"/>
          </p:cNvSpPr>
          <p:nvPr/>
        </p:nvSpPr>
        <p:spPr bwMode="auto">
          <a:xfrm>
            <a:off x="1371600" y="3276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endParaRPr lang="en-US" altLang="zh-CN" sz="2000" b="1"/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1027113" y="59277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D[0]</a:t>
            </a:r>
          </a:p>
        </p:txBody>
      </p:sp>
      <p:sp>
        <p:nvSpPr>
          <p:cNvPr id="28695" name="Line 28"/>
          <p:cNvSpPr>
            <a:spLocks noChangeShapeType="1"/>
          </p:cNvSpPr>
          <p:nvPr/>
        </p:nvSpPr>
        <p:spPr bwMode="auto">
          <a:xfrm flipH="1">
            <a:off x="2209800" y="5638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6" name="Rectangle 29"/>
          <p:cNvSpPr>
            <a:spLocks noChangeArrowheads="1"/>
          </p:cNvSpPr>
          <p:nvPr/>
        </p:nvSpPr>
        <p:spPr bwMode="auto">
          <a:xfrm>
            <a:off x="1027113" y="53943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D[1]</a:t>
            </a:r>
          </a:p>
        </p:txBody>
      </p:sp>
      <p:sp>
        <p:nvSpPr>
          <p:cNvPr id="28697" name="Line 30"/>
          <p:cNvSpPr>
            <a:spLocks noChangeShapeType="1"/>
          </p:cNvSpPr>
          <p:nvPr/>
        </p:nvSpPr>
        <p:spPr bwMode="auto">
          <a:xfrm flipH="1">
            <a:off x="2209800" y="51054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8" name="Rectangle 31"/>
          <p:cNvSpPr>
            <a:spLocks noChangeArrowheads="1"/>
          </p:cNvSpPr>
          <p:nvPr/>
        </p:nvSpPr>
        <p:spPr bwMode="auto">
          <a:xfrm>
            <a:off x="1027113" y="48609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D[2]</a:t>
            </a:r>
          </a:p>
        </p:txBody>
      </p:sp>
      <p:sp>
        <p:nvSpPr>
          <p:cNvPr id="28699" name="Line 32"/>
          <p:cNvSpPr>
            <a:spLocks noChangeShapeType="1"/>
          </p:cNvSpPr>
          <p:nvPr/>
        </p:nvSpPr>
        <p:spPr bwMode="auto">
          <a:xfrm flipH="1">
            <a:off x="2209800" y="4587875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0" name="Rectangle 33"/>
          <p:cNvSpPr>
            <a:spLocks noChangeArrowheads="1"/>
          </p:cNvSpPr>
          <p:nvPr/>
        </p:nvSpPr>
        <p:spPr bwMode="auto">
          <a:xfrm>
            <a:off x="1027113" y="4343400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D[3]</a:t>
            </a:r>
          </a:p>
        </p:txBody>
      </p:sp>
      <p:sp>
        <p:nvSpPr>
          <p:cNvPr id="28701" name="Rectangle 34"/>
          <p:cNvSpPr>
            <a:spLocks noChangeArrowheads="1"/>
          </p:cNvSpPr>
          <p:nvPr/>
        </p:nvSpPr>
        <p:spPr bwMode="auto">
          <a:xfrm>
            <a:off x="2819400" y="3657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R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28702" name="Line 35"/>
          <p:cNvSpPr>
            <a:spLocks noChangeShapeType="1"/>
          </p:cNvSpPr>
          <p:nvPr/>
        </p:nvSpPr>
        <p:spPr bwMode="auto">
          <a:xfrm>
            <a:off x="1676400" y="4038600"/>
            <a:ext cx="0" cy="2362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3" name="Line 36"/>
          <p:cNvSpPr>
            <a:spLocks noChangeShapeType="1"/>
          </p:cNvSpPr>
          <p:nvPr/>
        </p:nvSpPr>
        <p:spPr bwMode="auto">
          <a:xfrm>
            <a:off x="2362200" y="4038600"/>
            <a:ext cx="0" cy="2362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4" name="Line 37"/>
          <p:cNvSpPr>
            <a:spLocks noChangeShapeType="1"/>
          </p:cNvSpPr>
          <p:nvPr/>
        </p:nvSpPr>
        <p:spPr bwMode="auto">
          <a:xfrm>
            <a:off x="1676400" y="64008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5" name="Line 38"/>
          <p:cNvSpPr>
            <a:spLocks noChangeShapeType="1"/>
          </p:cNvSpPr>
          <p:nvPr/>
        </p:nvSpPr>
        <p:spPr bwMode="auto">
          <a:xfrm>
            <a:off x="1676400" y="58674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6" name="Line 39"/>
          <p:cNvSpPr>
            <a:spLocks noChangeShapeType="1"/>
          </p:cNvSpPr>
          <p:nvPr/>
        </p:nvSpPr>
        <p:spPr bwMode="auto">
          <a:xfrm>
            <a:off x="1676400" y="53340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7" name="Line 40"/>
          <p:cNvSpPr>
            <a:spLocks noChangeShapeType="1"/>
          </p:cNvSpPr>
          <p:nvPr/>
        </p:nvSpPr>
        <p:spPr bwMode="auto">
          <a:xfrm>
            <a:off x="1676400" y="48006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8" name="Line 41"/>
          <p:cNvSpPr>
            <a:spLocks noChangeShapeType="1"/>
          </p:cNvSpPr>
          <p:nvPr/>
        </p:nvSpPr>
        <p:spPr bwMode="auto">
          <a:xfrm>
            <a:off x="1676400" y="42672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09" name="Arc 42"/>
          <p:cNvSpPr>
            <a:spLocks/>
          </p:cNvSpPr>
          <p:nvPr/>
        </p:nvSpPr>
        <p:spPr bwMode="auto">
          <a:xfrm>
            <a:off x="835025" y="3762375"/>
            <a:ext cx="2139950" cy="885825"/>
          </a:xfrm>
          <a:custGeom>
            <a:avLst/>
            <a:gdLst>
              <a:gd name="T0" fmla="*/ 115963 w 43200"/>
              <a:gd name="T1" fmla="*/ 885825 h 31381"/>
              <a:gd name="T2" fmla="*/ 2139950 w 43200"/>
              <a:gd name="T3" fmla="*/ 609726 h 31381"/>
              <a:gd name="T4" fmla="*/ 1069975 w 43200"/>
              <a:gd name="T5" fmla="*/ 609726 h 31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381" fill="none" extrusionOk="0">
                <a:moveTo>
                  <a:pt x="2341" y="31380"/>
                </a:moveTo>
                <a:cubicBezTo>
                  <a:pt x="802" y="28350"/>
                  <a:pt x="0" y="249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31381" stroke="0" extrusionOk="0">
                <a:moveTo>
                  <a:pt x="2341" y="31380"/>
                </a:moveTo>
                <a:cubicBezTo>
                  <a:pt x="802" y="28350"/>
                  <a:pt x="0" y="249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341" y="31380"/>
                </a:lnTo>
                <a:close/>
              </a:path>
            </a:pathLst>
          </a:cu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0" name="Text Box 43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program Main( I,O)</a:t>
            </a:r>
            <a:r>
              <a:rPr kumimoji="0" lang="zh-CN" altLang="en-US" sz="1800" b="1"/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end.   /*main*/</a:t>
            </a:r>
          </a:p>
        </p:txBody>
      </p:sp>
      <p:sp>
        <p:nvSpPr>
          <p:cNvPr id="28711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3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4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28617" y="285728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38200" y="1741488"/>
            <a:ext cx="8305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None/>
            </a:pPr>
            <a:r>
              <a:rPr lang="en-US" altLang="zh-CN" b="1" dirty="0" smtClean="0"/>
              <a:t>(2)</a:t>
            </a:r>
            <a:r>
              <a:rPr lang="zh-CN" altLang="en-US" b="1" dirty="0" smtClean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采用静态链</a:t>
            </a:r>
            <a:r>
              <a:rPr lang="zh-CN" altLang="en-US" dirty="0"/>
              <a:t>（</a:t>
            </a:r>
            <a:r>
              <a:rPr lang="en-US" altLang="zh-CN" i="1" dirty="0"/>
              <a:t>static link</a:t>
            </a:r>
            <a:r>
              <a:rPr lang="zh-CN" altLang="en-US" dirty="0"/>
              <a:t>）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en-US" altLang="zh-CN" dirty="0"/>
              <a:t>Display </a:t>
            </a:r>
            <a:r>
              <a:rPr kumimoji="0" lang="zh-CN" altLang="en-US" b="1" dirty="0"/>
              <a:t>表的方法要用到多个存储单元或多个寄存器，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有时并不情愿这样做，一种可选的方法是采用静态链</a:t>
            </a:r>
            <a:endParaRPr kumimoji="0" lang="zh-CN" altLang="en-US" dirty="0"/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</a:t>
            </a:r>
            <a:r>
              <a:rPr lang="zh-CN" altLang="en-US" b="1" dirty="0"/>
              <a:t>所有活动记录都增加一个静态</a:t>
            </a:r>
            <a:r>
              <a:rPr lang="zh-CN" altLang="en-US" b="1" dirty="0" smtClean="0"/>
              <a:t>链的</a:t>
            </a:r>
            <a:r>
              <a:rPr lang="zh-CN" altLang="en-US" b="1" dirty="0"/>
              <a:t>域，指向定义该过程的</a:t>
            </a:r>
            <a:r>
              <a:rPr lang="zh-CN" altLang="en-US" b="1" dirty="0">
                <a:solidFill>
                  <a:srgbClr val="800080"/>
                </a:solidFill>
              </a:rPr>
              <a:t>直接外过程</a:t>
            </a:r>
            <a:r>
              <a:rPr lang="zh-CN" altLang="en-US" b="1" dirty="0"/>
              <a:t>（或主程序）</a:t>
            </a:r>
            <a:r>
              <a:rPr lang="zh-CN" altLang="en-US" b="1" dirty="0" smtClean="0"/>
              <a:t>运行</a:t>
            </a:r>
            <a:r>
              <a:rPr lang="zh-CN" altLang="en-US" b="1" dirty="0"/>
              <a:t>时</a:t>
            </a:r>
            <a:r>
              <a:rPr lang="zh-CN" altLang="en-US" b="1" dirty="0">
                <a:solidFill>
                  <a:srgbClr val="800080"/>
                </a:solidFill>
              </a:rPr>
              <a:t>最新的</a:t>
            </a:r>
            <a:r>
              <a:rPr lang="zh-CN" altLang="en-US" b="1" dirty="0"/>
              <a:t>活动记录</a:t>
            </a: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在过程返回时当前 </a:t>
            </a:r>
            <a:r>
              <a:rPr lang="zh-CN" altLang="en-US" b="1" dirty="0" smtClean="0"/>
              <a:t>活动记录</a:t>
            </a:r>
            <a:r>
              <a:rPr lang="en-US" altLang="zh-CN" dirty="0" smtClean="0"/>
              <a:t>AR </a:t>
            </a:r>
            <a:r>
              <a:rPr lang="zh-CN" altLang="en-US" b="1" dirty="0"/>
              <a:t>要被撤销，为回卷（</a:t>
            </a:r>
            <a:r>
              <a:rPr lang="en-US" altLang="zh-CN" i="1" dirty="0"/>
              <a:t>unwind</a:t>
            </a:r>
            <a:r>
              <a:rPr lang="zh-CN" altLang="en-US" b="1" dirty="0" smtClean="0"/>
              <a:t>）到</a:t>
            </a:r>
            <a:r>
              <a:rPr lang="zh-CN" altLang="en-US" b="1" dirty="0"/>
              <a:t>调用过程的</a:t>
            </a:r>
            <a:r>
              <a:rPr lang="en-US" altLang="zh-CN" dirty="0" smtClean="0"/>
              <a:t>AR</a:t>
            </a:r>
            <a:r>
              <a:rPr lang="zh-CN" altLang="en-US" b="1" dirty="0" smtClean="0"/>
              <a:t>，需要</a:t>
            </a:r>
            <a:r>
              <a:rPr lang="zh-CN" altLang="en-US" b="1" dirty="0"/>
              <a:t>用到</a:t>
            </a:r>
            <a:r>
              <a:rPr lang="zh-CN" altLang="en-US" b="1" dirty="0">
                <a:solidFill>
                  <a:srgbClr val="800080"/>
                </a:solidFill>
              </a:rPr>
              <a:t>动态链</a:t>
            </a:r>
            <a:r>
              <a:rPr lang="zh-CN" altLang="en-US" b="1" dirty="0"/>
              <a:t>域</a:t>
            </a:r>
          </a:p>
        </p:txBody>
      </p:sp>
      <p:sp>
        <p:nvSpPr>
          <p:cNvPr id="307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7224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105939-B26F-4D6C-B1EF-9A394262F4F0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143000" y="4895440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返回值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143000" y="4509732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实在参数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143000" y="4109622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控制链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142976" y="3723914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静态链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143000" y="3342916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保存机器状态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143000" y="2285576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局部变量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zh-CN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1143000" y="1232990"/>
            <a:ext cx="2362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临时变量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929058" y="1394978"/>
            <a:ext cx="48006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临时变量：编译</a:t>
            </a:r>
            <a:r>
              <a:rPr lang="zh-CN" altLang="en-US" sz="2000" dirty="0" smtClean="0">
                <a:solidFill>
                  <a:srgbClr val="800080"/>
                </a:solidFill>
              </a:rPr>
              <a:t>产生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929058" y="2652344"/>
            <a:ext cx="507209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保存机器状态：调用过程的活动在调用点的机器状态，包括计数器，各种寄存器的</a:t>
            </a:r>
            <a:r>
              <a:rPr lang="zh-CN" altLang="en-US" sz="2000" dirty="0" smtClean="0">
                <a:solidFill>
                  <a:srgbClr val="800080"/>
                </a:solidFill>
              </a:rPr>
              <a:t>值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929058" y="2109358"/>
            <a:ext cx="48006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局部变量：</a:t>
            </a:r>
            <a:r>
              <a:rPr lang="zh-CN" altLang="en-US" sz="2000" dirty="0">
                <a:solidFill>
                  <a:srgbClr val="800080"/>
                </a:solidFill>
              </a:rPr>
              <a:t>过程中定义的 局部</a:t>
            </a:r>
            <a:r>
              <a:rPr lang="zh-CN" altLang="en-US" sz="2000" dirty="0" smtClean="0">
                <a:solidFill>
                  <a:srgbClr val="800080"/>
                </a:solidFill>
              </a:rPr>
              <a:t>量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000496" y="3652476"/>
            <a:ext cx="48006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静态链：</a:t>
            </a:r>
            <a:r>
              <a:rPr lang="zh-CN" altLang="en-US" sz="2000" dirty="0">
                <a:solidFill>
                  <a:srgbClr val="800080"/>
                </a:solidFill>
              </a:rPr>
              <a:t>指向本活动要访问的非局部数据所在的活动</a:t>
            </a:r>
            <a:r>
              <a:rPr lang="zh-CN" altLang="en-US" sz="2000" dirty="0" smtClean="0">
                <a:solidFill>
                  <a:srgbClr val="800080"/>
                </a:solidFill>
              </a:rPr>
              <a:t>记录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3929058" y="4652608"/>
            <a:ext cx="48006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控制链:指向主调过程的活动记录的首地址  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143000" y="2895176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形式单元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143000" y="1918790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内情向量</a:t>
            </a:r>
          </a:p>
        </p:txBody>
      </p:sp>
      <p:sp>
        <p:nvSpPr>
          <p:cNvPr id="35857" name="AutoShape 17"/>
          <p:cNvSpPr>
            <a:spLocks/>
          </p:cNvSpPr>
          <p:nvPr/>
        </p:nvSpPr>
        <p:spPr bwMode="auto">
          <a:xfrm>
            <a:off x="857224" y="3429000"/>
            <a:ext cx="209576" cy="1785950"/>
          </a:xfrm>
          <a:prstGeom prst="leftBrace">
            <a:avLst>
              <a:gd name="adj1" fmla="val 58333"/>
              <a:gd name="adj2" fmla="val 475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57158" y="3429000"/>
            <a:ext cx="457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连接数据</a:t>
            </a:r>
          </a:p>
        </p:txBody>
      </p:sp>
      <p:sp>
        <p:nvSpPr>
          <p:cNvPr id="35859" name="AutoShape 19"/>
          <p:cNvSpPr>
            <a:spLocks/>
          </p:cNvSpPr>
          <p:nvPr/>
        </p:nvSpPr>
        <p:spPr bwMode="auto">
          <a:xfrm>
            <a:off x="914400" y="1223584"/>
            <a:ext cx="228576" cy="2071702"/>
          </a:xfrm>
          <a:prstGeom prst="leftBrace">
            <a:avLst>
              <a:gd name="adj1" fmla="val 6111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428596" y="1366460"/>
            <a:ext cx="533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局部数据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714348" y="52955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79512" y="5013176"/>
            <a:ext cx="5715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sp</a:t>
            </a:r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683568" y="12687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0" y="908720"/>
            <a:ext cx="8572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</a:p>
        </p:txBody>
      </p:sp>
      <p:sp>
        <p:nvSpPr>
          <p:cNvPr id="7193" name="矩形 26"/>
          <p:cNvSpPr>
            <a:spLocks noChangeArrowheads="1"/>
          </p:cNvSpPr>
          <p:nvPr/>
        </p:nvSpPr>
        <p:spPr bwMode="auto">
          <a:xfrm>
            <a:off x="714348" y="5938492"/>
            <a:ext cx="3429000" cy="49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None/>
            </a:pPr>
            <a:r>
              <a:rPr lang="en-US" altLang="zh-CN" sz="2800" b="1" dirty="0">
                <a:solidFill>
                  <a:srgbClr val="800080"/>
                </a:solidFill>
                <a:ea typeface="华文行楷" pitchFamily="2" charset="-122"/>
              </a:rPr>
              <a:t>Pascal</a:t>
            </a:r>
            <a:r>
              <a:rPr lang="zh-CN" altLang="en-US" sz="2800" b="1" dirty="0">
                <a:solidFill>
                  <a:srgbClr val="800080"/>
                </a:solidFill>
                <a:ea typeface="华文行楷" pitchFamily="2" charset="-122"/>
              </a:rPr>
              <a:t>的活动记录</a:t>
            </a:r>
          </a:p>
        </p:txBody>
      </p:sp>
      <p:sp>
        <p:nvSpPr>
          <p:cNvPr id="26" name="矩形 25"/>
          <p:cNvSpPr/>
          <p:nvPr/>
        </p:nvSpPr>
        <p:spPr>
          <a:xfrm>
            <a:off x="928662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 animBg="1" autoUpdateAnimBg="0"/>
      <p:bldP spid="35851" grpId="0" animBg="1" autoUpdateAnimBg="0"/>
      <p:bldP spid="35852" grpId="0" animBg="1" autoUpdateAnimBg="0"/>
      <p:bldP spid="35853" grpId="0" animBg="1" autoUpdateAnimBg="0"/>
      <p:bldP spid="35854" grpId="0" animBg="1" autoUpdateAnimBg="0"/>
      <p:bldP spid="35857" grpId="0" animBg="1"/>
      <p:bldP spid="35858" grpId="0" autoUpdateAnimBg="0"/>
      <p:bldP spid="35859" grpId="0" animBg="1"/>
      <p:bldP spid="35860" grpId="0" autoUpdateAnimBg="0"/>
      <p:bldP spid="35861" grpId="0" animBg="1"/>
      <p:bldP spid="35862" grpId="0" autoUpdateAnimBg="0"/>
      <p:bldP spid="35863" grpId="0" animBg="1"/>
      <p:bldP spid="3586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76300" y="1722438"/>
            <a:ext cx="4838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None/>
            </a:pPr>
            <a:r>
              <a:rPr kumimoji="0" lang="zh-CN" altLang="en-US" b="1" dirty="0" smtClean="0"/>
              <a:t>静态链方法</a:t>
            </a:r>
            <a:r>
              <a:rPr kumimoji="0" lang="zh-CN" altLang="en-US" b="1" dirty="0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1336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47244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133600" y="6477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2133600" y="5943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2185988" y="600392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main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2133600" y="5410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2185988" y="49530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P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2133600" y="4876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2133600" y="4419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Q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2133600" y="4343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1379538" y="2803525"/>
            <a:ext cx="4560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kumimoji="0" lang="zh-CN" altLang="en-US" sz="2000" b="1"/>
              <a:t>过程 </a:t>
            </a:r>
            <a:r>
              <a:rPr kumimoji="0" lang="en-US" altLang="zh-CN" sz="2000"/>
              <a:t>R</a:t>
            </a:r>
            <a:r>
              <a:rPr kumimoji="0" lang="en-US" altLang="zh-CN" sz="2000" b="1"/>
              <a:t> </a:t>
            </a:r>
            <a:r>
              <a:rPr kumimoji="0" lang="zh-CN" altLang="en-US" sz="2000" b="1"/>
              <a:t>被第一次激活后运行栈的情况</a:t>
            </a:r>
          </a:p>
        </p:txBody>
      </p:sp>
      <p:sp>
        <p:nvSpPr>
          <p:cNvPr id="31760" name="Rectangle 21"/>
          <p:cNvSpPr>
            <a:spLocks noChangeArrowheads="1"/>
          </p:cNvSpPr>
          <p:nvPr/>
        </p:nvSpPr>
        <p:spPr bwMode="auto">
          <a:xfrm>
            <a:off x="2185988" y="54864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S </a:t>
            </a:r>
            <a:r>
              <a:rPr lang="zh-CN" altLang="en-US" sz="2000" b="1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2133600" y="3810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2" name="Line 23"/>
          <p:cNvSpPr>
            <a:spLocks noChangeShapeType="1"/>
          </p:cNvSpPr>
          <p:nvPr/>
        </p:nvSpPr>
        <p:spPr bwMode="auto">
          <a:xfrm flipH="1">
            <a:off x="1600200" y="3733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3" name="Rectangle 24"/>
          <p:cNvSpPr>
            <a:spLocks noChangeArrowheads="1"/>
          </p:cNvSpPr>
          <p:nvPr/>
        </p:nvSpPr>
        <p:spPr bwMode="auto">
          <a:xfrm>
            <a:off x="762000" y="3565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endParaRPr lang="en-US" altLang="zh-CN" sz="2000" b="1"/>
          </a:p>
        </p:txBody>
      </p:sp>
      <p:sp>
        <p:nvSpPr>
          <p:cNvPr id="31764" name="Rectangle 25"/>
          <p:cNvSpPr>
            <a:spLocks noChangeArrowheads="1"/>
          </p:cNvSpPr>
          <p:nvPr/>
        </p:nvSpPr>
        <p:spPr bwMode="auto">
          <a:xfrm>
            <a:off x="2209800" y="3870325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R </a:t>
            </a:r>
            <a:r>
              <a:rPr lang="zh-CN" altLang="en-US" sz="2000" b="1" dirty="0">
                <a:solidFill>
                  <a:srgbClr val="800080"/>
                </a:solidFill>
              </a:rPr>
              <a:t>的活动记录</a:t>
            </a:r>
          </a:p>
        </p:txBody>
      </p:sp>
      <p:sp>
        <p:nvSpPr>
          <p:cNvPr id="31765" name="Line 26"/>
          <p:cNvSpPr>
            <a:spLocks noChangeShapeType="1"/>
          </p:cNvSpPr>
          <p:nvPr/>
        </p:nvSpPr>
        <p:spPr bwMode="auto">
          <a:xfrm flipH="1">
            <a:off x="1828800" y="42672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6" name="Line 27"/>
          <p:cNvSpPr>
            <a:spLocks noChangeShapeType="1"/>
          </p:cNvSpPr>
          <p:nvPr/>
        </p:nvSpPr>
        <p:spPr bwMode="auto">
          <a:xfrm>
            <a:off x="1828800" y="42672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7" name="Line 28"/>
          <p:cNvSpPr>
            <a:spLocks noChangeShapeType="1"/>
          </p:cNvSpPr>
          <p:nvPr/>
        </p:nvSpPr>
        <p:spPr bwMode="auto">
          <a:xfrm flipH="1">
            <a:off x="1828800" y="48768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8" name="Line 29"/>
          <p:cNvSpPr>
            <a:spLocks noChangeShapeType="1"/>
          </p:cNvSpPr>
          <p:nvPr/>
        </p:nvSpPr>
        <p:spPr bwMode="auto">
          <a:xfrm flipH="1">
            <a:off x="1828800" y="58674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69" name="Line 30"/>
          <p:cNvSpPr>
            <a:spLocks noChangeShapeType="1"/>
          </p:cNvSpPr>
          <p:nvPr/>
        </p:nvSpPr>
        <p:spPr bwMode="auto">
          <a:xfrm>
            <a:off x="1828800" y="5867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0" name="Line 31"/>
          <p:cNvSpPr>
            <a:spLocks noChangeShapeType="1"/>
          </p:cNvSpPr>
          <p:nvPr/>
        </p:nvSpPr>
        <p:spPr bwMode="auto">
          <a:xfrm flipH="1">
            <a:off x="1600200" y="4800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1600200" y="48006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2" name="Line 33"/>
          <p:cNvSpPr>
            <a:spLocks noChangeShapeType="1"/>
          </p:cNvSpPr>
          <p:nvPr/>
        </p:nvSpPr>
        <p:spPr bwMode="auto">
          <a:xfrm flipH="1">
            <a:off x="1600200" y="54102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3" name="Line 34"/>
          <p:cNvSpPr>
            <a:spLocks noChangeShapeType="1"/>
          </p:cNvSpPr>
          <p:nvPr/>
        </p:nvSpPr>
        <p:spPr bwMode="auto">
          <a:xfrm flipH="1">
            <a:off x="1828800" y="54102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4" name="Line 35"/>
          <p:cNvSpPr>
            <a:spLocks noChangeShapeType="1"/>
          </p:cNvSpPr>
          <p:nvPr/>
        </p:nvSpPr>
        <p:spPr bwMode="auto">
          <a:xfrm flipH="1">
            <a:off x="1295400" y="5334000"/>
            <a:ext cx="914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5" name="Line 36"/>
          <p:cNvSpPr>
            <a:spLocks noChangeShapeType="1"/>
          </p:cNvSpPr>
          <p:nvPr/>
        </p:nvSpPr>
        <p:spPr bwMode="auto">
          <a:xfrm>
            <a:off x="1295400" y="5334000"/>
            <a:ext cx="0" cy="11430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6" name="Line 37"/>
          <p:cNvSpPr>
            <a:spLocks noChangeShapeType="1"/>
          </p:cNvSpPr>
          <p:nvPr/>
        </p:nvSpPr>
        <p:spPr bwMode="auto">
          <a:xfrm flipH="1">
            <a:off x="1295400" y="6477000"/>
            <a:ext cx="838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7" name="Rectangle 38"/>
          <p:cNvSpPr>
            <a:spLocks noChangeArrowheads="1"/>
          </p:cNvSpPr>
          <p:nvPr/>
        </p:nvSpPr>
        <p:spPr bwMode="auto">
          <a:xfrm>
            <a:off x="990600" y="4038600"/>
            <a:ext cx="60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静态链</a:t>
            </a:r>
          </a:p>
        </p:txBody>
      </p:sp>
      <p:sp>
        <p:nvSpPr>
          <p:cNvPr id="31778" name="Line 39"/>
          <p:cNvSpPr>
            <a:spLocks noChangeShapeType="1"/>
          </p:cNvSpPr>
          <p:nvPr/>
        </p:nvSpPr>
        <p:spPr bwMode="auto">
          <a:xfrm flipH="1">
            <a:off x="4648200" y="42672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79" name="Line 40"/>
          <p:cNvSpPr>
            <a:spLocks noChangeShapeType="1"/>
          </p:cNvSpPr>
          <p:nvPr/>
        </p:nvSpPr>
        <p:spPr bwMode="auto">
          <a:xfrm>
            <a:off x="5029200" y="42672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0" name="Line 41"/>
          <p:cNvSpPr>
            <a:spLocks noChangeShapeType="1"/>
          </p:cNvSpPr>
          <p:nvPr/>
        </p:nvSpPr>
        <p:spPr bwMode="auto">
          <a:xfrm flipH="1">
            <a:off x="4724400" y="48768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1" name="Line 42"/>
          <p:cNvSpPr>
            <a:spLocks noChangeShapeType="1"/>
          </p:cNvSpPr>
          <p:nvPr/>
        </p:nvSpPr>
        <p:spPr bwMode="auto">
          <a:xfrm flipH="1">
            <a:off x="4648200" y="4800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2" name="Line 43"/>
          <p:cNvSpPr>
            <a:spLocks noChangeShapeType="1"/>
          </p:cNvSpPr>
          <p:nvPr/>
        </p:nvSpPr>
        <p:spPr bwMode="auto">
          <a:xfrm>
            <a:off x="5257800" y="48006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3" name="Line 44"/>
          <p:cNvSpPr>
            <a:spLocks noChangeShapeType="1"/>
          </p:cNvSpPr>
          <p:nvPr/>
        </p:nvSpPr>
        <p:spPr bwMode="auto">
          <a:xfrm flipH="1">
            <a:off x="4724400" y="54102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4" name="Line 45"/>
          <p:cNvSpPr>
            <a:spLocks noChangeShapeType="1"/>
          </p:cNvSpPr>
          <p:nvPr/>
        </p:nvSpPr>
        <p:spPr bwMode="auto">
          <a:xfrm flipH="1">
            <a:off x="4648200" y="53340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5" name="Line 4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6" name="Line 47"/>
          <p:cNvSpPr>
            <a:spLocks noChangeShapeType="1"/>
          </p:cNvSpPr>
          <p:nvPr/>
        </p:nvSpPr>
        <p:spPr bwMode="auto">
          <a:xfrm flipH="1">
            <a:off x="4724400" y="59436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7" name="Line 48"/>
          <p:cNvSpPr>
            <a:spLocks noChangeShapeType="1"/>
          </p:cNvSpPr>
          <p:nvPr/>
        </p:nvSpPr>
        <p:spPr bwMode="auto">
          <a:xfrm flipH="1">
            <a:off x="4648200" y="5867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8" name="Line 49"/>
          <p:cNvSpPr>
            <a:spLocks noChangeShapeType="1"/>
          </p:cNvSpPr>
          <p:nvPr/>
        </p:nvSpPr>
        <p:spPr bwMode="auto">
          <a:xfrm>
            <a:off x="5257800" y="5867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89" name="Line 50"/>
          <p:cNvSpPr>
            <a:spLocks noChangeShapeType="1"/>
          </p:cNvSpPr>
          <p:nvPr/>
        </p:nvSpPr>
        <p:spPr bwMode="auto">
          <a:xfrm flipH="1">
            <a:off x="4724400" y="64770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90" name="Rectangle 51"/>
          <p:cNvSpPr>
            <a:spLocks noChangeArrowheads="1"/>
          </p:cNvSpPr>
          <p:nvPr/>
        </p:nvSpPr>
        <p:spPr bwMode="auto">
          <a:xfrm>
            <a:off x="5029200" y="3505200"/>
            <a:ext cx="60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动态链</a:t>
            </a:r>
          </a:p>
        </p:txBody>
      </p:sp>
      <p:sp>
        <p:nvSpPr>
          <p:cNvPr id="31791" name="Text Box 52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program Main( I,O)</a:t>
            </a:r>
            <a:r>
              <a:rPr kumimoji="0" lang="zh-CN" altLang="en-US" sz="1800" b="1"/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end.   /*main*/</a:t>
            </a:r>
          </a:p>
        </p:txBody>
      </p:sp>
      <p:sp>
        <p:nvSpPr>
          <p:cNvPr id="31792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3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4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5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28662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76300" y="1500174"/>
            <a:ext cx="82677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 smtClean="0">
                <a:solidFill>
                  <a:srgbClr val="800080"/>
                </a:solidFill>
              </a:rPr>
              <a:t>     </a:t>
            </a:r>
            <a:r>
              <a:rPr lang="zh-CN" altLang="en-US" b="1" dirty="0" smtClean="0"/>
              <a:t>  </a:t>
            </a:r>
            <a:r>
              <a:rPr lang="zh-CN" altLang="en-US" b="1" dirty="0"/>
              <a:t>一些语言（如 </a:t>
            </a:r>
            <a:r>
              <a:rPr lang="en-US" altLang="zh-CN" dirty="0"/>
              <a:t>C </a:t>
            </a:r>
            <a:r>
              <a:rPr lang="zh-CN" altLang="en-US" b="1" dirty="0"/>
              <a:t>语言）支持嵌套的块，在这些块的内</a:t>
            </a:r>
          </a:p>
          <a:p>
            <a:pPr lvl="1">
              <a:buFontTx/>
              <a:buNone/>
            </a:pPr>
            <a:r>
              <a:rPr lang="zh-CN" altLang="en-US" b="1" dirty="0"/>
              <a:t>   部也允许声明局部变量</a:t>
            </a:r>
            <a:r>
              <a:rPr kumimoji="0" lang="zh-CN" altLang="en-US" b="1" dirty="0"/>
              <a:t>，同样要解决依嵌套层次规则进</a:t>
            </a:r>
          </a:p>
          <a:p>
            <a:pPr lvl="1">
              <a:buFontTx/>
              <a:buNone/>
            </a:pPr>
            <a:r>
              <a:rPr kumimoji="0" lang="zh-CN" altLang="en-US" b="1" dirty="0"/>
              <a:t>   行非局部量使用（访问）的问题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sz="1000" b="1" dirty="0">
                <a:solidFill>
                  <a:srgbClr val="80008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方法一</a:t>
            </a:r>
            <a:r>
              <a:rPr lang="zh-CN" altLang="en-US" b="1" dirty="0"/>
              <a:t>   将每个块看作为内嵌的无参过程，为它创建一</a:t>
            </a:r>
          </a:p>
          <a:p>
            <a:pPr lvl="1">
              <a:buFontTx/>
              <a:buNone/>
            </a:pPr>
            <a:r>
              <a:rPr lang="zh-CN" altLang="en-US" b="1" dirty="0"/>
              <a:t>                 个新的活动记录，称为</a:t>
            </a:r>
            <a:r>
              <a:rPr lang="zh-CN" altLang="en-US" b="1" dirty="0">
                <a:solidFill>
                  <a:srgbClr val="800080"/>
                </a:solidFill>
              </a:rPr>
              <a:t>块级活动记录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/>
              <a:t>                 该方法代价很高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方法二</a:t>
            </a:r>
            <a:r>
              <a:rPr lang="zh-CN" altLang="en-US" b="1" dirty="0"/>
              <a:t>   由于每个块中变量的相对位置在编译时就能确</a:t>
            </a:r>
          </a:p>
          <a:p>
            <a:pPr lvl="1">
              <a:buFontTx/>
              <a:buNone/>
            </a:pPr>
            <a:r>
              <a:rPr lang="zh-CN" altLang="en-US" b="1" dirty="0"/>
              <a:t>                 定下来，因此可以不创建块级活动记录，仅需</a:t>
            </a:r>
          </a:p>
          <a:p>
            <a:pPr lvl="1">
              <a:buFontTx/>
              <a:buNone/>
            </a:pPr>
            <a:r>
              <a:rPr lang="zh-CN" altLang="en-US" b="1" dirty="0"/>
              <a:t>                 要过程级的活动记录就可解决问题（见下例）</a:t>
            </a:r>
          </a:p>
        </p:txBody>
      </p:sp>
      <p:sp>
        <p:nvSpPr>
          <p:cNvPr id="9" name="矩形 8"/>
          <p:cNvSpPr/>
          <p:nvPr/>
        </p:nvSpPr>
        <p:spPr>
          <a:xfrm>
            <a:off x="1000100" y="214290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13255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数据表示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76300" y="1922463"/>
            <a:ext cx="8191500" cy="398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源程序中数据对象在内存或寄存器中的表示形式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源程序中</a:t>
            </a: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数据对象的属性</a:t>
            </a:r>
            <a:endParaRPr kumimoji="0" lang="zh-CN" altLang="en-US" b="1" dirty="0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名字（</a:t>
            </a:r>
            <a:r>
              <a:rPr lang="en-US" altLang="zh-CN" i="1" dirty="0"/>
              <a:t>name</a:t>
            </a:r>
            <a:r>
              <a:rPr lang="zh-CN" altLang="en-US" b="1" dirty="0">
                <a:latin typeface="Times New Roman" pitchFamily="18" charset="0"/>
              </a:rPr>
              <a:t>），类型（</a:t>
            </a:r>
            <a:r>
              <a:rPr lang="en-US" altLang="zh-CN" i="1" dirty="0"/>
              <a:t>type</a:t>
            </a:r>
            <a:r>
              <a:rPr lang="zh-CN" altLang="en-US" b="1" dirty="0">
                <a:latin typeface="Times New Roman" pitchFamily="18" charset="0"/>
              </a:rPr>
              <a:t>），值（</a:t>
            </a:r>
            <a:r>
              <a:rPr lang="en-US" altLang="zh-CN" i="1" dirty="0"/>
              <a:t>value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</a:rPr>
              <a:t>,</a:t>
            </a:r>
            <a:endParaRPr kumimoji="0" lang="en-US" altLang="zh-CN" b="1" dirty="0"/>
          </a:p>
          <a:p>
            <a:pPr lvl="1"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复合数据对象（</a:t>
            </a:r>
            <a:r>
              <a:rPr lang="en-US" altLang="zh-CN" i="1" dirty="0"/>
              <a:t>component</a:t>
            </a:r>
            <a:r>
              <a:rPr lang="zh-CN" altLang="en-US" b="1" dirty="0">
                <a:latin typeface="Times New Roman" pitchFamily="18" charset="0"/>
              </a:rPr>
              <a:t>），</a:t>
            </a:r>
            <a:r>
              <a:rPr lang="en-US" altLang="zh-CN" b="1" dirty="0">
                <a:latin typeface="Times New Roman" pitchFamily="18" charset="0"/>
              </a:rPr>
              <a:t>……</a:t>
            </a:r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en-US" altLang="zh-CN" b="1" dirty="0"/>
              <a:t>  </a:t>
            </a: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数据对象在内存或寄存器中的表示形式</a:t>
            </a:r>
            <a:endParaRPr kumimoji="0" lang="zh-CN" altLang="en-US" b="1" dirty="0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</a:t>
            </a:r>
            <a:r>
              <a:rPr kumimoji="0" lang="zh-CN" altLang="en-US" b="1" dirty="0"/>
              <a:t>位、字节、字、字节序列、</a:t>
            </a:r>
            <a:r>
              <a:rPr kumimoji="0" lang="en-US" altLang="zh-CN" b="1" dirty="0"/>
              <a:t>……</a:t>
            </a:r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en-US" altLang="zh-CN" b="1" dirty="0" smtClean="0"/>
              <a:t>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有些机器要求数据存放时要按某种方式对齐</a:t>
            </a:r>
            <a:r>
              <a:rPr lang="zh-CN" altLang="en-US" b="1" dirty="0" smtClean="0">
                <a:latin typeface="Times New Roman" pitchFamily="18" charset="0"/>
              </a:rPr>
              <a:t>（</a:t>
            </a:r>
            <a:r>
              <a:rPr lang="en-US" altLang="zh-CN" i="1" dirty="0" smtClean="0"/>
              <a:t>align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  <a:endParaRPr kumimoji="0" lang="zh-CN" altLang="en-US" b="1" dirty="0" smtClean="0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 dirty="0" smtClean="0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 dirty="0" smtClean="0">
                <a:solidFill>
                  <a:srgbClr val="800080"/>
                </a:solidFill>
              </a:rPr>
              <a:t>   </a:t>
            </a:r>
            <a:r>
              <a:rPr kumimoji="0" lang="zh-CN" altLang="en-US" b="1" dirty="0" smtClean="0"/>
              <a:t>如：要求数据存放的起始地址为能够被</a:t>
            </a:r>
            <a:r>
              <a:rPr kumimoji="0" lang="en-US" altLang="zh-CN" dirty="0" smtClean="0"/>
              <a:t>4</a:t>
            </a:r>
            <a:r>
              <a:rPr kumimoji="0" lang="zh-CN" altLang="en-US" b="1" dirty="0" smtClean="0"/>
              <a:t>整除</a:t>
            </a:r>
            <a:endParaRPr kumimoji="0" lang="zh-CN" altLang="en-US" b="1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76300" y="1722438"/>
            <a:ext cx="5295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None/>
            </a:pPr>
            <a:r>
              <a:rPr kumimoji="0" lang="zh-CN" altLang="en-US" b="1" dirty="0" smtClean="0">
                <a:solidFill>
                  <a:srgbClr val="800080"/>
                </a:solidFill>
              </a:rPr>
              <a:t>  </a:t>
            </a:r>
            <a:r>
              <a:rPr kumimoji="0" lang="zh-CN" altLang="en-US" b="1" dirty="0"/>
              <a:t>采用过程级活动记录的方法</a:t>
            </a:r>
            <a:r>
              <a:rPr kumimoji="0" lang="zh-CN" altLang="en-US" b="1" dirty="0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324600" y="1524000"/>
            <a:ext cx="25908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/>
              <a:t>int p</a:t>
            </a:r>
            <a:r>
              <a:rPr kumimoji="0" lang="zh-CN" altLang="en-US" sz="1800" b="1"/>
              <a:t>（）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int A;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int B,C;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…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int D,E,F;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   int G;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     …  </a:t>
            </a:r>
            <a:r>
              <a:rPr kumimoji="0" lang="en-US" altLang="zh-CN" sz="1800" b="1">
                <a:solidFill>
                  <a:srgbClr val="800080"/>
                </a:solidFill>
              </a:rPr>
              <a:t>/*here*/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/>
              <a:t> }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2860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943600" y="4876800"/>
            <a:ext cx="0" cy="1066800"/>
          </a:xfrm>
          <a:prstGeom prst="line">
            <a:avLst/>
          </a:prstGeom>
          <a:noFill/>
          <a:ln w="9525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286000" y="6477000"/>
            <a:ext cx="3657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286000" y="5943600"/>
            <a:ext cx="3657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286000" y="6003925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存放</a:t>
            </a: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A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>
            <a:off x="4114800" y="48768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2362200" y="46323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存放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D</a:t>
            </a:r>
            <a:r>
              <a:rPr lang="zh-CN" altLang="en-US" sz="2000">
                <a:solidFill>
                  <a:srgbClr val="800080"/>
                </a:solidFill>
              </a:rPr>
              <a:t>，</a:t>
            </a:r>
            <a:r>
              <a:rPr lang="en-US" altLang="zh-CN" sz="2000">
                <a:solidFill>
                  <a:srgbClr val="800080"/>
                </a:solidFill>
              </a:rPr>
              <a:t>E</a:t>
            </a:r>
            <a:r>
              <a:rPr lang="zh-CN" altLang="en-US" sz="2000">
                <a:solidFill>
                  <a:srgbClr val="800080"/>
                </a:solidFill>
              </a:rPr>
              <a:t>，</a:t>
            </a:r>
            <a:r>
              <a:rPr lang="en-US" altLang="zh-CN" sz="2000">
                <a:solidFill>
                  <a:srgbClr val="800080"/>
                </a:solidFill>
              </a:rPr>
              <a:t>F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</a:rPr>
              <a:t>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auto">
          <a:xfrm>
            <a:off x="2286000" y="43434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6" name="Rectangle 16"/>
          <p:cNvSpPr>
            <a:spLocks noChangeArrowheads="1"/>
          </p:cNvSpPr>
          <p:nvPr/>
        </p:nvSpPr>
        <p:spPr bwMode="auto">
          <a:xfrm>
            <a:off x="1143000" y="2803525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/>
              <a:t>运行至</a:t>
            </a:r>
            <a:r>
              <a:rPr lang="en-US" altLang="zh-CN" b="1"/>
              <a:t>/*</a:t>
            </a:r>
            <a:r>
              <a:rPr lang="en-US" altLang="zh-CN"/>
              <a:t>here</a:t>
            </a:r>
            <a:r>
              <a:rPr lang="en-US" altLang="zh-CN" b="1"/>
              <a:t>*/</a:t>
            </a:r>
            <a:r>
              <a:rPr lang="zh-CN" altLang="en-US" b="1"/>
              <a:t>时</a:t>
            </a:r>
            <a:r>
              <a:rPr lang="en-US" altLang="zh-CN"/>
              <a:t>p</a:t>
            </a:r>
            <a:r>
              <a:rPr lang="zh-CN" altLang="en-US" b="1"/>
              <a:t>的活动记录形如：</a:t>
            </a:r>
          </a:p>
        </p:txBody>
      </p:sp>
      <p:sp>
        <p:nvSpPr>
          <p:cNvPr id="33807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Rectangle 21"/>
          <p:cNvSpPr>
            <a:spLocks noChangeArrowheads="1"/>
          </p:cNvSpPr>
          <p:nvPr/>
        </p:nvSpPr>
        <p:spPr bwMode="auto">
          <a:xfrm>
            <a:off x="4114800" y="5089525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曾存放过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B,C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12" name="Line 22"/>
          <p:cNvSpPr>
            <a:spLocks noChangeShapeType="1"/>
          </p:cNvSpPr>
          <p:nvPr/>
        </p:nvSpPr>
        <p:spPr bwMode="auto">
          <a:xfrm>
            <a:off x="2286000" y="38100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3" name="Line 23"/>
          <p:cNvSpPr>
            <a:spLocks noChangeShapeType="1"/>
          </p:cNvSpPr>
          <p:nvPr/>
        </p:nvSpPr>
        <p:spPr bwMode="auto">
          <a:xfrm flipH="1">
            <a:off x="1752600" y="3733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4" name="Rectangle 24"/>
          <p:cNvSpPr>
            <a:spLocks noChangeArrowheads="1"/>
          </p:cNvSpPr>
          <p:nvPr/>
        </p:nvSpPr>
        <p:spPr bwMode="auto">
          <a:xfrm>
            <a:off x="838200" y="3565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endParaRPr lang="en-US" altLang="zh-CN" sz="2000" b="1"/>
          </a:p>
        </p:txBody>
      </p:sp>
      <p:sp>
        <p:nvSpPr>
          <p:cNvPr id="33815" name="Rectangle 25"/>
          <p:cNvSpPr>
            <a:spLocks noChangeArrowheads="1"/>
          </p:cNvSpPr>
          <p:nvPr/>
        </p:nvSpPr>
        <p:spPr bwMode="auto">
          <a:xfrm>
            <a:off x="2286000" y="38703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存放</a:t>
            </a:r>
            <a:r>
              <a:rPr lang="zh-CN" altLang="en-US" sz="2000">
                <a:solidFill>
                  <a:srgbClr val="800080"/>
                </a:solidFill>
              </a:rPr>
              <a:t> </a:t>
            </a:r>
            <a:r>
              <a:rPr lang="en-US" altLang="zh-CN" sz="2000">
                <a:solidFill>
                  <a:srgbClr val="800080"/>
                </a:solidFill>
              </a:rPr>
              <a:t>G </a:t>
            </a:r>
            <a:r>
              <a:rPr lang="zh-CN" altLang="en-US" sz="2000" b="1">
                <a:solidFill>
                  <a:srgbClr val="800080"/>
                </a:solidFill>
              </a:rPr>
              <a:t>的空间</a:t>
            </a:r>
          </a:p>
        </p:txBody>
      </p:sp>
      <p:sp>
        <p:nvSpPr>
          <p:cNvPr id="33816" name="Line 37"/>
          <p:cNvSpPr>
            <a:spLocks noChangeShapeType="1"/>
          </p:cNvSpPr>
          <p:nvPr/>
        </p:nvSpPr>
        <p:spPr bwMode="auto">
          <a:xfrm flipH="1">
            <a:off x="1600200" y="64770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7" name="Line 52"/>
          <p:cNvSpPr>
            <a:spLocks noChangeShapeType="1"/>
          </p:cNvSpPr>
          <p:nvPr/>
        </p:nvSpPr>
        <p:spPr bwMode="auto">
          <a:xfrm>
            <a:off x="4114800" y="35052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8" name="Line 53"/>
          <p:cNvSpPr>
            <a:spLocks noChangeShapeType="1"/>
          </p:cNvSpPr>
          <p:nvPr/>
        </p:nvSpPr>
        <p:spPr bwMode="auto">
          <a:xfrm>
            <a:off x="5943600" y="5943600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9" name="Rectangle 54"/>
          <p:cNvSpPr>
            <a:spLocks noChangeArrowheads="1"/>
          </p:cNvSpPr>
          <p:nvPr/>
        </p:nvSpPr>
        <p:spPr bwMode="auto">
          <a:xfrm>
            <a:off x="914400" y="6232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SP</a:t>
            </a:r>
            <a:endParaRPr lang="en-US" altLang="zh-CN" sz="2000" b="1"/>
          </a:p>
        </p:txBody>
      </p:sp>
      <p:sp>
        <p:nvSpPr>
          <p:cNvPr id="28" name="矩形 27"/>
          <p:cNvSpPr/>
          <p:nvPr/>
        </p:nvSpPr>
        <p:spPr>
          <a:xfrm>
            <a:off x="928662" y="285728"/>
            <a:ext cx="654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800080"/>
                </a:solidFill>
                <a:ea typeface="华文行楷" pitchFamily="2" charset="-122"/>
              </a:rPr>
              <a:t>9.2.2 </a:t>
            </a:r>
            <a:r>
              <a:rPr lang="zh-CN" altLang="en-US" sz="3200" b="1" dirty="0" smtClean="0">
                <a:solidFill>
                  <a:srgbClr val="800080"/>
                </a:solidFill>
                <a:ea typeface="华文行楷" pitchFamily="2" charset="-122"/>
              </a:rPr>
              <a:t>过程嵌套定义非局部量的访问</a:t>
            </a:r>
            <a:endParaRPr lang="zh-CN" altLang="en-US" sz="32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fld id="{BC1AC220-4F22-41C7-B996-0CA0A047032F}" type="slidenum">
              <a:rPr lang="zh-CN" altLang="en-US"/>
              <a:pPr>
                <a:buNone/>
                <a:defRPr/>
              </a:pPr>
              <a:t>31</a:t>
            </a:fld>
            <a:endParaRPr lang="zh-CN" altLang="en-US" dirty="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28625" y="588963"/>
            <a:ext cx="5438775" cy="607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Verdana" pitchFamily="34" charset="0"/>
              </a:rPr>
              <a:t> Program </a:t>
            </a: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sort;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  <a:latin typeface="Verdana" pitchFamily="34" charset="0"/>
              </a:rPr>
              <a:t>var</a:t>
            </a: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 a: array[0..10] of integer; x:integer;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1800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Begin a=0;quicksort;</a:t>
            </a:r>
            <a:r>
              <a:rPr lang="en-US" altLang="zh-CN" sz="1800" dirty="0">
                <a:solidFill>
                  <a:schemeClr val="tx1"/>
                </a:solidFill>
              </a:rPr>
              <a:t>……</a:t>
            </a: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end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76275" y="3187700"/>
            <a:ext cx="51816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Procedure </a:t>
            </a:r>
            <a:r>
              <a:rPr lang="en-US" altLang="zh-CN" sz="1800" dirty="0" err="1">
                <a:solidFill>
                  <a:srgbClr val="9900CC"/>
                </a:solidFill>
                <a:latin typeface="Verdana" pitchFamily="34" charset="0"/>
              </a:rPr>
              <a:t>quicksort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(</a:t>
            </a:r>
            <a:r>
              <a:rPr lang="en-US" altLang="zh-CN" sz="1800" dirty="0" err="1">
                <a:solidFill>
                  <a:srgbClr val="9900CC"/>
                </a:solidFill>
                <a:latin typeface="Verdana" pitchFamily="34" charset="0"/>
              </a:rPr>
              <a:t>m,n:integer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 err="1">
                <a:solidFill>
                  <a:srgbClr val="9900CC"/>
                </a:solidFill>
                <a:latin typeface="Verdana" pitchFamily="34" charset="0"/>
              </a:rPr>
              <a:t>var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 </a:t>
            </a:r>
            <a:r>
              <a:rPr lang="en-US" altLang="zh-CN" sz="1800" dirty="0" err="1">
                <a:solidFill>
                  <a:srgbClr val="9900CC"/>
                </a:solidFill>
                <a:latin typeface="Verdana" pitchFamily="34" charset="0"/>
              </a:rPr>
              <a:t>k,v:integer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1800" dirty="0">
              <a:solidFill>
                <a:srgbClr val="9900CC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1800" dirty="0">
              <a:solidFill>
                <a:srgbClr val="9900CC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1800" dirty="0">
              <a:solidFill>
                <a:srgbClr val="9900CC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1800" dirty="0">
              <a:solidFill>
                <a:srgbClr val="9900CC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1800" dirty="0">
              <a:solidFill>
                <a:srgbClr val="9900CC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Begin </a:t>
            </a:r>
            <a:r>
              <a:rPr lang="en-US" altLang="zh-CN" sz="1800" dirty="0">
                <a:solidFill>
                  <a:srgbClr val="9900CC"/>
                </a:solidFill>
              </a:rPr>
              <a:t>…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.end{</a:t>
            </a:r>
            <a:r>
              <a:rPr lang="en-US" altLang="zh-CN" sz="1800" dirty="0" err="1">
                <a:solidFill>
                  <a:srgbClr val="9900CC"/>
                </a:solidFill>
                <a:latin typeface="Verdana" pitchFamily="34" charset="0"/>
              </a:rPr>
              <a:t>quicksort</a:t>
            </a:r>
            <a:r>
              <a:rPr lang="en-US" altLang="zh-CN" sz="1800" dirty="0">
                <a:solidFill>
                  <a:srgbClr val="9900CC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19200" y="3817938"/>
            <a:ext cx="70866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function partition(</a:t>
            </a:r>
            <a:r>
              <a:rPr lang="en-US" altLang="zh-CN" sz="1800" dirty="0" err="1">
                <a:solidFill>
                  <a:srgbClr val="C00000"/>
                </a:solidFill>
                <a:latin typeface="Verdana" pitchFamily="34" charset="0"/>
              </a:rPr>
              <a:t>y,z:integer</a:t>
            </a: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):integer;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 err="1">
                <a:solidFill>
                  <a:srgbClr val="C00000"/>
                </a:solidFill>
                <a:latin typeface="Verdana" pitchFamily="34" charset="0"/>
              </a:rPr>
              <a:t>var</a:t>
            </a: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Verdana" pitchFamily="34" charset="0"/>
              </a:rPr>
              <a:t>i,j:integer</a:t>
            </a: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Begin …a…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         …v…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         …exchange(</a:t>
            </a:r>
            <a:r>
              <a:rPr lang="en-US" altLang="zh-CN" sz="1800" dirty="0" err="1">
                <a:solidFill>
                  <a:srgbClr val="C00000"/>
                </a:solidFill>
                <a:latin typeface="Verdana" pitchFamily="34" charset="0"/>
              </a:rPr>
              <a:t>i,j</a:t>
            </a:r>
            <a:r>
              <a:rPr lang="en-US" altLang="zh-CN" sz="1800" dirty="0">
                <a:solidFill>
                  <a:srgbClr val="C00000"/>
                </a:solidFill>
                <a:latin typeface="Verdana" pitchFamily="34" charset="0"/>
              </a:rPr>
              <a:t>);… end;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00088" y="2428875"/>
            <a:ext cx="5800725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Procedure exchange(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i,j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: integer);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Begin  x:=a[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];a[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]:=a[j]; a[j]:=x  end;</a:t>
            </a:r>
          </a:p>
        </p:txBody>
      </p:sp>
      <p:sp>
        <p:nvSpPr>
          <p:cNvPr id="23559" name="AutoShape 6"/>
          <p:cNvSpPr>
            <a:spLocks/>
          </p:cNvSpPr>
          <p:nvPr/>
        </p:nvSpPr>
        <p:spPr bwMode="auto">
          <a:xfrm>
            <a:off x="285750" y="542925"/>
            <a:ext cx="171450" cy="5957888"/>
          </a:xfrm>
          <a:prstGeom prst="leftBracket">
            <a:avLst>
              <a:gd name="adj" fmla="val 33752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0" y="5715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1800" dirty="0">
                <a:latin typeface="Verdana" pitchFamily="34" charset="0"/>
              </a:rPr>
              <a:t>1</a:t>
            </a:r>
            <a:endParaRPr lang="zh-CN" altLang="en-US" sz="1800" dirty="0">
              <a:latin typeface="Verdana" pitchFamily="34" charset="0"/>
            </a:endParaRPr>
          </a:p>
        </p:txBody>
      </p:sp>
      <p:sp>
        <p:nvSpPr>
          <p:cNvPr id="23561" name="AutoShape 8"/>
          <p:cNvSpPr>
            <a:spLocks/>
          </p:cNvSpPr>
          <p:nvPr/>
        </p:nvSpPr>
        <p:spPr bwMode="auto">
          <a:xfrm>
            <a:off x="600075" y="3314700"/>
            <a:ext cx="114300" cy="2614613"/>
          </a:xfrm>
          <a:prstGeom prst="leftBracket">
            <a:avLst>
              <a:gd name="adj" fmla="val 3082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285750" y="3273425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1800" dirty="0">
                <a:latin typeface="Verdana" pitchFamily="34" charset="0"/>
              </a:rPr>
              <a:t>2</a:t>
            </a:r>
          </a:p>
        </p:txBody>
      </p:sp>
      <p:sp>
        <p:nvSpPr>
          <p:cNvPr id="23563" name="AutoShape 10"/>
          <p:cNvSpPr>
            <a:spLocks/>
          </p:cNvSpPr>
          <p:nvPr/>
        </p:nvSpPr>
        <p:spPr bwMode="auto">
          <a:xfrm>
            <a:off x="628650" y="2428875"/>
            <a:ext cx="46038" cy="571500"/>
          </a:xfrm>
          <a:prstGeom prst="leftBracket">
            <a:avLst>
              <a:gd name="adj" fmla="val 551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285750" y="24288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1800" dirty="0">
                <a:latin typeface="Verdana" pitchFamily="34" charset="0"/>
              </a:rPr>
              <a:t>2</a:t>
            </a:r>
          </a:p>
        </p:txBody>
      </p:sp>
      <p:sp>
        <p:nvSpPr>
          <p:cNvPr id="23565" name="AutoShape 12"/>
          <p:cNvSpPr>
            <a:spLocks/>
          </p:cNvSpPr>
          <p:nvPr/>
        </p:nvSpPr>
        <p:spPr bwMode="auto">
          <a:xfrm>
            <a:off x="1143000" y="3910013"/>
            <a:ext cx="142875" cy="1590675"/>
          </a:xfrm>
          <a:prstGeom prst="leftBracket">
            <a:avLst>
              <a:gd name="adj" fmla="val 791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785813" y="442912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1800" dirty="0">
                <a:latin typeface="Verdana" pitchFamily="34" charset="0"/>
              </a:rPr>
              <a:t>3</a:t>
            </a:r>
          </a:p>
        </p:txBody>
      </p:sp>
      <p:sp>
        <p:nvSpPr>
          <p:cNvPr id="23568" name="AutoShape 10"/>
          <p:cNvSpPr>
            <a:spLocks/>
          </p:cNvSpPr>
          <p:nvPr/>
        </p:nvSpPr>
        <p:spPr bwMode="auto">
          <a:xfrm>
            <a:off x="628650" y="1428750"/>
            <a:ext cx="85725" cy="862013"/>
          </a:xfrm>
          <a:prstGeom prst="leftBracket">
            <a:avLst>
              <a:gd name="adj" fmla="val 555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1800"/>
          </a:p>
        </p:txBody>
      </p:sp>
      <p:sp>
        <p:nvSpPr>
          <p:cNvPr id="23569" name="Text Box 11"/>
          <p:cNvSpPr txBox="1">
            <a:spLocks noChangeArrowheads="1"/>
          </p:cNvSpPr>
          <p:nvPr/>
        </p:nvSpPr>
        <p:spPr bwMode="auto">
          <a:xfrm>
            <a:off x="285750" y="1344613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1800" dirty="0">
                <a:latin typeface="Verdana" pitchFamily="34" charset="0"/>
              </a:rPr>
              <a:t>2</a:t>
            </a:r>
          </a:p>
        </p:txBody>
      </p:sp>
      <p:sp>
        <p:nvSpPr>
          <p:cNvPr id="23570" name="Text Box 5"/>
          <p:cNvSpPr txBox="1">
            <a:spLocks noChangeArrowheads="1"/>
          </p:cNvSpPr>
          <p:nvPr/>
        </p:nvSpPr>
        <p:spPr bwMode="auto">
          <a:xfrm>
            <a:off x="714375" y="1285875"/>
            <a:ext cx="2928938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Procedure </a:t>
            </a:r>
            <a:r>
              <a:rPr lang="en-US" altLang="zh-CN" sz="18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readarray</a:t>
            </a:r>
            <a:r>
              <a:rPr lang="en-US" altLang="zh-CN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   </a:t>
            </a:r>
            <a:r>
              <a:rPr lang="en-US" altLang="zh-CN" sz="18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Var</a:t>
            </a:r>
            <a:r>
              <a:rPr lang="en-US" altLang="zh-CN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 I integer;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   Begin   …a…end;</a:t>
            </a: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5929313" y="1285875"/>
            <a:ext cx="3214687" cy="323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嵌套定义关系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sort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readarray</a:t>
            </a:r>
            <a:endParaRPr lang="en-US" altLang="zh-CN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exchange</a:t>
            </a:r>
            <a:endParaRPr lang="en-US" altLang="zh-CN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quicksort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partition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fld id="{9695E28B-8465-49DF-A7AD-597428D951EC}" type="slidenum">
              <a:rPr lang="zh-CN" altLang="en-US"/>
              <a:pPr>
                <a:buNone/>
                <a:defRPr/>
              </a:pPr>
              <a:t>32</a:t>
            </a:fld>
            <a:endParaRPr lang="zh-CN" altLang="en-US" dirty="0"/>
          </a:p>
        </p:txBody>
      </p:sp>
      <p:sp>
        <p:nvSpPr>
          <p:cNvPr id="26627" name="Rectangle 18"/>
          <p:cNvSpPr>
            <a:spLocks noChangeArrowheads="1"/>
          </p:cNvSpPr>
          <p:nvPr/>
        </p:nvSpPr>
        <p:spPr bwMode="auto">
          <a:xfrm>
            <a:off x="3357563" y="142875"/>
            <a:ext cx="1371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800" dirty="0"/>
              <a:t>top</a:t>
            </a:r>
            <a:r>
              <a:rPr lang="en-US" altLang="zh-CN" sz="2800" dirty="0">
                <a:sym typeface="Wingdings" pitchFamily="2" charset="2"/>
              </a:rPr>
              <a:t></a:t>
            </a:r>
          </a:p>
        </p:txBody>
      </p:sp>
      <p:sp>
        <p:nvSpPr>
          <p:cNvPr id="26628" name="Text Box 36"/>
          <p:cNvSpPr txBox="1">
            <a:spLocks noChangeArrowheads="1"/>
          </p:cNvSpPr>
          <p:nvPr/>
        </p:nvSpPr>
        <p:spPr bwMode="auto">
          <a:xfrm>
            <a:off x="142875" y="3714750"/>
            <a:ext cx="2786063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执行顺序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sort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quicksort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quicksort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partition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exchange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286250" y="142875"/>
          <a:ext cx="2071688" cy="664527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71688"/>
              </a:tblGrid>
              <a:tr h="426761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L="91439" marR="91439" marT="45724" marB="45724"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存取链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控制链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局部变量</a:t>
                      </a:r>
                      <a:r>
                        <a:rPr lang="en-US" altLang="zh-CN" sz="2400" b="1" dirty="0" err="1" smtClean="0">
                          <a:latin typeface="华文新魏" pitchFamily="2" charset="-122"/>
                          <a:ea typeface="华文新魏" pitchFamily="2" charset="-122"/>
                        </a:rPr>
                        <a:t>i,j</a:t>
                      </a:r>
                      <a:r>
                        <a:rPr lang="en-US" altLang="zh-CN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…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存取链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控制链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823039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局部变量</a:t>
                      </a:r>
                      <a:r>
                        <a:rPr lang="en-US" altLang="zh-CN" sz="2400" b="1" dirty="0" err="1" smtClean="0">
                          <a:latin typeface="华文新魏" pitchFamily="2" charset="-122"/>
                          <a:ea typeface="华文新魏" pitchFamily="2" charset="-122"/>
                        </a:rPr>
                        <a:t>k,v</a:t>
                      </a:r>
                      <a:r>
                        <a:rPr lang="en-US" altLang="zh-CN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…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存取链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控制链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823039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局部变量</a:t>
                      </a:r>
                      <a:r>
                        <a:rPr lang="en-US" altLang="zh-CN" sz="2400" b="1" dirty="0" err="1" smtClean="0">
                          <a:latin typeface="华文新魏" pitchFamily="2" charset="-122"/>
                          <a:ea typeface="华文新魏" pitchFamily="2" charset="-122"/>
                        </a:rPr>
                        <a:t>k,v</a:t>
                      </a:r>
                      <a:r>
                        <a:rPr lang="en-US" altLang="zh-CN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…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存取链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控制链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  <a:tr h="4572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新魏" pitchFamily="2" charset="-122"/>
                          <a:ea typeface="华文新魏" pitchFamily="2" charset="-122"/>
                        </a:rPr>
                        <a:t>变量</a:t>
                      </a:r>
                      <a:r>
                        <a:rPr lang="en-US" altLang="zh-CN" sz="2400" b="1" dirty="0" err="1" smtClean="0">
                          <a:latin typeface="华文新魏" pitchFamily="2" charset="-122"/>
                          <a:ea typeface="华文新魏" pitchFamily="2" charset="-122"/>
                        </a:rPr>
                        <a:t>a,x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 marT="45724" marB="45724"/>
                </a:tc>
              </a:tr>
            </a:tbl>
          </a:graphicData>
        </a:graphic>
      </p:graphicFrame>
      <p:sp>
        <p:nvSpPr>
          <p:cNvPr id="26659" name="Rectangle 18"/>
          <p:cNvSpPr>
            <a:spLocks noChangeArrowheads="1"/>
          </p:cNvSpPr>
          <p:nvPr/>
        </p:nvSpPr>
        <p:spPr bwMode="auto">
          <a:xfrm>
            <a:off x="3429000" y="1257300"/>
            <a:ext cx="10715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800" dirty="0">
                <a:sym typeface="Wingdings" pitchFamily="2" charset="2"/>
              </a:rPr>
              <a:t>sp </a:t>
            </a:r>
            <a:endParaRPr lang="zh-CN" altLang="en-US" sz="2800" dirty="0">
              <a:sym typeface="Wingdings" pitchFamily="2" charset="2"/>
            </a:endParaRPr>
          </a:p>
        </p:txBody>
      </p:sp>
      <p:sp>
        <p:nvSpPr>
          <p:cNvPr id="26660" name="右大括号 32"/>
          <p:cNvSpPr>
            <a:spLocks/>
          </p:cNvSpPr>
          <p:nvPr/>
        </p:nvSpPr>
        <p:spPr bwMode="auto">
          <a:xfrm>
            <a:off x="6429375" y="6311900"/>
            <a:ext cx="285750" cy="474663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61" name="Rectangle 18"/>
          <p:cNvSpPr>
            <a:spLocks noChangeArrowheads="1"/>
          </p:cNvSpPr>
          <p:nvPr/>
        </p:nvSpPr>
        <p:spPr bwMode="auto">
          <a:xfrm>
            <a:off x="6786563" y="500063"/>
            <a:ext cx="20716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exchange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的活动记录</a:t>
            </a:r>
          </a:p>
        </p:txBody>
      </p:sp>
      <p:sp>
        <p:nvSpPr>
          <p:cNvPr id="26662" name="Rectangle 18"/>
          <p:cNvSpPr>
            <a:spLocks noChangeArrowheads="1"/>
          </p:cNvSpPr>
          <p:nvPr/>
        </p:nvSpPr>
        <p:spPr bwMode="auto">
          <a:xfrm>
            <a:off x="6715125" y="1689100"/>
            <a:ext cx="2071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partition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的活动记录</a:t>
            </a:r>
          </a:p>
        </p:txBody>
      </p:sp>
      <p:sp>
        <p:nvSpPr>
          <p:cNvPr id="26663" name="Rectangle 18"/>
          <p:cNvSpPr>
            <a:spLocks noChangeArrowheads="1"/>
          </p:cNvSpPr>
          <p:nvPr/>
        </p:nvSpPr>
        <p:spPr bwMode="auto">
          <a:xfrm>
            <a:off x="6715125" y="3189288"/>
            <a:ext cx="20716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quicksort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的活动记录</a:t>
            </a:r>
          </a:p>
        </p:txBody>
      </p:sp>
      <p:sp>
        <p:nvSpPr>
          <p:cNvPr id="26664" name="Rectangle 18"/>
          <p:cNvSpPr>
            <a:spLocks noChangeArrowheads="1"/>
          </p:cNvSpPr>
          <p:nvPr/>
        </p:nvSpPr>
        <p:spPr bwMode="auto">
          <a:xfrm>
            <a:off x="6643688" y="4832350"/>
            <a:ext cx="20716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quicksort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的活动记录</a:t>
            </a:r>
          </a:p>
        </p:txBody>
      </p:sp>
      <p:sp>
        <p:nvSpPr>
          <p:cNvPr id="26665" name="Rectangle 18"/>
          <p:cNvSpPr>
            <a:spLocks noChangeArrowheads="1"/>
          </p:cNvSpPr>
          <p:nvPr/>
        </p:nvSpPr>
        <p:spPr bwMode="auto">
          <a:xfrm>
            <a:off x="6643688" y="6263366"/>
            <a:ext cx="2500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sort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活动记录</a:t>
            </a:r>
          </a:p>
        </p:txBody>
      </p:sp>
      <p:sp>
        <p:nvSpPr>
          <p:cNvPr id="26666" name="Text Box 36"/>
          <p:cNvSpPr txBox="1">
            <a:spLocks noChangeArrowheads="1"/>
          </p:cNvSpPr>
          <p:nvPr/>
        </p:nvSpPr>
        <p:spPr bwMode="auto">
          <a:xfrm>
            <a:off x="142875" y="571500"/>
            <a:ext cx="2786063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嵌套定义关系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sort</a:t>
            </a:r>
          </a:p>
          <a:p>
            <a:pPr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 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readarray</a:t>
            </a:r>
            <a:endParaRPr lang="en-US" altLang="zh-CN" sz="2800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exchange</a:t>
            </a:r>
            <a:endParaRPr lang="en-US" altLang="zh-CN" sz="2800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quicksort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     partition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667" name="右大括号 53"/>
          <p:cNvSpPr>
            <a:spLocks/>
          </p:cNvSpPr>
          <p:nvPr/>
        </p:nvSpPr>
        <p:spPr bwMode="auto">
          <a:xfrm>
            <a:off x="6357938" y="0"/>
            <a:ext cx="214312" cy="1500188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68" name="右大括号 54"/>
          <p:cNvSpPr>
            <a:spLocks/>
          </p:cNvSpPr>
          <p:nvPr/>
        </p:nvSpPr>
        <p:spPr bwMode="auto">
          <a:xfrm>
            <a:off x="6429375" y="1571625"/>
            <a:ext cx="142875" cy="128587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69" name="右大括号 55"/>
          <p:cNvSpPr>
            <a:spLocks/>
          </p:cNvSpPr>
          <p:nvPr/>
        </p:nvSpPr>
        <p:spPr bwMode="auto">
          <a:xfrm>
            <a:off x="6357938" y="2928938"/>
            <a:ext cx="428625" cy="17145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70" name="右大括号 56"/>
          <p:cNvSpPr>
            <a:spLocks/>
          </p:cNvSpPr>
          <p:nvPr/>
        </p:nvSpPr>
        <p:spPr bwMode="auto">
          <a:xfrm>
            <a:off x="6357938" y="4643438"/>
            <a:ext cx="357187" cy="1571625"/>
          </a:xfrm>
          <a:prstGeom prst="rightBrace">
            <a:avLst>
              <a:gd name="adj1" fmla="val 833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" name="左弧形箭头 65"/>
          <p:cNvSpPr>
            <a:spLocks noChangeArrowheads="1"/>
          </p:cNvSpPr>
          <p:nvPr/>
        </p:nvSpPr>
        <p:spPr bwMode="auto">
          <a:xfrm>
            <a:off x="3286125" y="785813"/>
            <a:ext cx="928688" cy="6072187"/>
          </a:xfrm>
          <a:prstGeom prst="curvedRightArrow">
            <a:avLst>
              <a:gd name="adj1" fmla="val 25004"/>
              <a:gd name="adj2" fmla="val 50007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7" name="左弧形箭头 66"/>
          <p:cNvSpPr>
            <a:spLocks noChangeArrowheads="1"/>
          </p:cNvSpPr>
          <p:nvPr/>
        </p:nvSpPr>
        <p:spPr bwMode="auto">
          <a:xfrm>
            <a:off x="3929063" y="1285875"/>
            <a:ext cx="357187" cy="1643063"/>
          </a:xfrm>
          <a:prstGeom prst="curvedRightArrow">
            <a:avLst>
              <a:gd name="adj1" fmla="val 25002"/>
              <a:gd name="adj2" fmla="val 50004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" name="左弧形箭头 67"/>
          <p:cNvSpPr>
            <a:spLocks noChangeArrowheads="1"/>
          </p:cNvSpPr>
          <p:nvPr/>
        </p:nvSpPr>
        <p:spPr bwMode="auto">
          <a:xfrm>
            <a:off x="3857625" y="2143125"/>
            <a:ext cx="357188" cy="2500313"/>
          </a:xfrm>
          <a:prstGeom prst="curvedRightArrow">
            <a:avLst>
              <a:gd name="adj1" fmla="val 24986"/>
              <a:gd name="adj2" fmla="val 50005"/>
              <a:gd name="adj3" fmla="val 25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" name="左弧形箭头 68"/>
          <p:cNvSpPr>
            <a:spLocks noChangeArrowheads="1"/>
          </p:cNvSpPr>
          <p:nvPr/>
        </p:nvSpPr>
        <p:spPr bwMode="auto">
          <a:xfrm>
            <a:off x="4000500" y="2714625"/>
            <a:ext cx="357188" cy="1857375"/>
          </a:xfrm>
          <a:prstGeom prst="curvedRightArrow">
            <a:avLst>
              <a:gd name="adj1" fmla="val 25013"/>
              <a:gd name="adj2" fmla="val 50002"/>
              <a:gd name="adj3" fmla="val 25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3" name="左弧形箭头 72"/>
          <p:cNvSpPr>
            <a:spLocks noChangeArrowheads="1"/>
          </p:cNvSpPr>
          <p:nvPr/>
        </p:nvSpPr>
        <p:spPr bwMode="auto">
          <a:xfrm>
            <a:off x="3714750" y="5643563"/>
            <a:ext cx="571500" cy="1214437"/>
          </a:xfrm>
          <a:prstGeom prst="curvedRightArrow">
            <a:avLst>
              <a:gd name="adj1" fmla="val 25008"/>
              <a:gd name="adj2" fmla="val 49997"/>
              <a:gd name="adj3" fmla="val 25000"/>
            </a:avLst>
          </a:prstGeom>
          <a:solidFill>
            <a:srgbClr val="CC00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4" name="左弧形箭头 73"/>
          <p:cNvSpPr>
            <a:spLocks noChangeArrowheads="1"/>
          </p:cNvSpPr>
          <p:nvPr/>
        </p:nvSpPr>
        <p:spPr bwMode="auto">
          <a:xfrm>
            <a:off x="4000500" y="6000750"/>
            <a:ext cx="285750" cy="85725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00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5" name="左弧形箭头 74"/>
          <p:cNvSpPr>
            <a:spLocks noChangeArrowheads="1"/>
          </p:cNvSpPr>
          <p:nvPr/>
        </p:nvSpPr>
        <p:spPr bwMode="auto">
          <a:xfrm>
            <a:off x="3571875" y="3929063"/>
            <a:ext cx="714375" cy="2786062"/>
          </a:xfrm>
          <a:prstGeom prst="curvedRightArrow">
            <a:avLst>
              <a:gd name="adj1" fmla="val 25007"/>
              <a:gd name="adj2" fmla="val 49996"/>
              <a:gd name="adj3" fmla="val 2819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6" name="左弧形箭头 75"/>
          <p:cNvSpPr>
            <a:spLocks noChangeArrowheads="1"/>
          </p:cNvSpPr>
          <p:nvPr/>
        </p:nvSpPr>
        <p:spPr bwMode="auto">
          <a:xfrm>
            <a:off x="3929063" y="4429125"/>
            <a:ext cx="357187" cy="1643063"/>
          </a:xfrm>
          <a:prstGeom prst="curvedRightArrow">
            <a:avLst>
              <a:gd name="adj1" fmla="val 25002"/>
              <a:gd name="adj2" fmla="val 50004"/>
              <a:gd name="adj3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604912-7871-400D-947D-D94378C82F84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5486400" cy="662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latin typeface="Verdana" pitchFamily="34" charset="0"/>
              </a:rPr>
              <a:t>Program p;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 err="1">
                <a:latin typeface="Verdana" pitchFamily="34" charset="0"/>
              </a:rPr>
              <a:t>Var</a:t>
            </a:r>
            <a:r>
              <a:rPr lang="en-US" altLang="zh-CN" b="1" dirty="0">
                <a:latin typeface="Verdana" pitchFamily="34" charset="0"/>
              </a:rPr>
              <a:t> </a:t>
            </a:r>
            <a:r>
              <a:rPr lang="en-US" altLang="zh-CN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a,x</a:t>
            </a:r>
            <a:r>
              <a:rPr lang="en-US" altLang="zh-CN" b="1" dirty="0" err="1">
                <a:latin typeface="Verdana" pitchFamily="34" charset="0"/>
              </a:rPr>
              <a:t>:integer</a:t>
            </a: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 dirty="0"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latin typeface="Verdana" pitchFamily="34" charset="0"/>
              </a:rPr>
              <a:t>Begin a=0;</a:t>
            </a:r>
            <a:r>
              <a:rPr lang="en-US" altLang="zh-CN" b="1" dirty="0">
                <a:solidFill>
                  <a:srgbClr val="FF3300"/>
                </a:solidFill>
                <a:latin typeface="Verdana" pitchFamily="34" charset="0"/>
              </a:rPr>
              <a:t>S</a:t>
            </a:r>
            <a:r>
              <a:rPr lang="en-US" altLang="zh-CN" b="1" dirty="0">
                <a:latin typeface="Verdana" pitchFamily="34" charset="0"/>
              </a:rPr>
              <a:t>;</a:t>
            </a:r>
            <a:r>
              <a:rPr lang="en-US" altLang="zh-CN" b="1" dirty="0"/>
              <a:t>……</a:t>
            </a:r>
            <a:r>
              <a:rPr lang="en-US" altLang="zh-CN" b="1" dirty="0">
                <a:latin typeface="Verdana" pitchFamily="34" charset="0"/>
              </a:rPr>
              <a:t>end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51816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B0F0"/>
                </a:solidFill>
                <a:latin typeface="Verdana" pitchFamily="34" charset="0"/>
              </a:rPr>
              <a:t>Procedure Q(b:integer);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 err="1">
                <a:solidFill>
                  <a:srgbClr val="00B0F0"/>
                </a:solidFill>
                <a:latin typeface="Verdana" pitchFamily="34" charset="0"/>
              </a:rPr>
              <a:t>Var</a:t>
            </a:r>
            <a:r>
              <a:rPr lang="en-US" altLang="zh-CN" b="1" dirty="0">
                <a:solidFill>
                  <a:srgbClr val="00B0F0"/>
                </a:solidFill>
                <a:latin typeface="Verdana" pitchFamily="34" charset="0"/>
              </a:rPr>
              <a:t> i:integer;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b="1" dirty="0">
              <a:solidFill>
                <a:srgbClr val="00B0F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b="1" dirty="0">
              <a:solidFill>
                <a:srgbClr val="00B0F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b="1" dirty="0">
              <a:solidFill>
                <a:srgbClr val="00B0F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b="1" dirty="0">
              <a:solidFill>
                <a:srgbClr val="00B0F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B0F0"/>
                </a:solidFill>
                <a:latin typeface="Verdana" pitchFamily="34" charset="0"/>
              </a:rPr>
              <a:t>Begin </a:t>
            </a:r>
            <a:r>
              <a:rPr lang="en-US" altLang="zh-CN" b="1" dirty="0">
                <a:solidFill>
                  <a:srgbClr val="00B0F0"/>
                </a:solidFill>
              </a:rPr>
              <a:t>…</a:t>
            </a:r>
            <a:r>
              <a:rPr lang="en-US" altLang="zh-CN" b="1" dirty="0">
                <a:solidFill>
                  <a:srgbClr val="00B0F0"/>
                </a:solidFill>
                <a:latin typeface="Verdana" pitchFamily="34" charset="0"/>
              </a:rPr>
              <a:t>.R(1,x);</a:t>
            </a:r>
            <a:r>
              <a:rPr lang="en-US" altLang="zh-CN" b="1" dirty="0">
                <a:solidFill>
                  <a:srgbClr val="00B0F0"/>
                </a:solidFill>
              </a:rPr>
              <a:t>…</a:t>
            </a:r>
            <a:r>
              <a:rPr lang="en-US" altLang="zh-CN" b="1" dirty="0">
                <a:solidFill>
                  <a:srgbClr val="00B0F0"/>
                </a:solidFill>
                <a:latin typeface="Verdana" pitchFamily="34" charset="0"/>
              </a:rPr>
              <a:t>..end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828800" y="2175869"/>
            <a:ext cx="70866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Procedure R(u:integer;var v:integer)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Verdana" pitchFamily="34" charset="0"/>
              </a:rPr>
              <a:t>Var</a:t>
            </a: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Verdana" pitchFamily="34" charset="0"/>
              </a:rPr>
              <a:t>c,d:integer</a:t>
            </a: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Begin 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If u=1 then R(u+1,v);</a:t>
            </a:r>
            <a:r>
              <a:rPr lang="en-US" altLang="zh-CN" sz="2000" b="1" dirty="0">
                <a:solidFill>
                  <a:srgbClr val="C00000"/>
                </a:solidFill>
              </a:rPr>
              <a:t>…</a:t>
            </a: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v=(</a:t>
            </a:r>
            <a:r>
              <a:rPr lang="en-US" altLang="zh-CN" sz="2000" b="1" dirty="0" err="1">
                <a:solidFill>
                  <a:srgbClr val="C00000"/>
                </a:solidFill>
                <a:latin typeface="Verdana" pitchFamily="34" charset="0"/>
              </a:rPr>
              <a:t>a+c</a:t>
            </a:r>
            <a:r>
              <a:rPr lang="en-US" altLang="zh-CN" sz="2000" b="1" dirty="0">
                <a:solidFill>
                  <a:srgbClr val="C00000"/>
                </a:solidFill>
                <a:latin typeface="Verdana" pitchFamily="34" charset="0"/>
              </a:rPr>
              <a:t>)*(b-d);end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028700" y="4495800"/>
            <a:ext cx="70866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Procedure S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 err="1">
                <a:solidFill>
                  <a:srgbClr val="00B050"/>
                </a:solidFill>
                <a:latin typeface="Verdana" pitchFamily="34" charset="0"/>
              </a:rPr>
              <a:t>Var</a:t>
            </a: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Verdana" pitchFamily="34" charset="0"/>
              </a:rPr>
              <a:t>c,i:integer</a:t>
            </a: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Begin 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a=1; Q( c);</a:t>
            </a:r>
            <a:r>
              <a:rPr lang="en-US" altLang="zh-CN" b="1" dirty="0">
                <a:solidFill>
                  <a:srgbClr val="00B050"/>
                </a:solidFill>
              </a:rPr>
              <a:t>………</a:t>
            </a:r>
            <a:r>
              <a:rPr lang="en-US" altLang="zh-CN" b="1" dirty="0">
                <a:solidFill>
                  <a:srgbClr val="00B050"/>
                </a:solidFill>
                <a:latin typeface="Verdana" pitchFamily="34" charset="0"/>
              </a:rPr>
              <a:t>;end</a:t>
            </a:r>
          </a:p>
        </p:txBody>
      </p:sp>
      <p:sp>
        <p:nvSpPr>
          <p:cNvPr id="27655" name="AutoShape 6"/>
          <p:cNvSpPr>
            <a:spLocks/>
          </p:cNvSpPr>
          <p:nvPr/>
        </p:nvSpPr>
        <p:spPr bwMode="auto">
          <a:xfrm>
            <a:off x="304800" y="381000"/>
            <a:ext cx="152400" cy="6172200"/>
          </a:xfrm>
          <a:prstGeom prst="leftBracket">
            <a:avLst>
              <a:gd name="adj" fmla="val 3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0" y="22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1</a:t>
            </a:r>
          </a:p>
        </p:txBody>
      </p:sp>
      <p:sp>
        <p:nvSpPr>
          <p:cNvPr id="27657" name="AutoShape 8"/>
          <p:cNvSpPr>
            <a:spLocks/>
          </p:cNvSpPr>
          <p:nvPr/>
        </p:nvSpPr>
        <p:spPr bwMode="auto">
          <a:xfrm>
            <a:off x="990600" y="1371600"/>
            <a:ext cx="76200" cy="2819400"/>
          </a:xfrm>
          <a:prstGeom prst="leftBracket">
            <a:avLst>
              <a:gd name="adj" fmla="val 30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533400" y="129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2</a:t>
            </a:r>
          </a:p>
        </p:txBody>
      </p:sp>
      <p:sp>
        <p:nvSpPr>
          <p:cNvPr id="27659" name="AutoShape 10"/>
          <p:cNvSpPr>
            <a:spLocks/>
          </p:cNvSpPr>
          <p:nvPr/>
        </p:nvSpPr>
        <p:spPr bwMode="auto">
          <a:xfrm>
            <a:off x="914400" y="4572000"/>
            <a:ext cx="228600" cy="1524000"/>
          </a:xfrm>
          <a:prstGeom prst="leftBracket">
            <a:avLst>
              <a:gd name="adj" fmla="val 555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457200" y="4495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2</a:t>
            </a:r>
          </a:p>
        </p:txBody>
      </p:sp>
      <p:sp>
        <p:nvSpPr>
          <p:cNvPr id="27661" name="AutoShape 12"/>
          <p:cNvSpPr>
            <a:spLocks/>
          </p:cNvSpPr>
          <p:nvPr/>
        </p:nvSpPr>
        <p:spPr bwMode="auto">
          <a:xfrm>
            <a:off x="1752600" y="2286000"/>
            <a:ext cx="152400" cy="1447800"/>
          </a:xfrm>
          <a:prstGeom prst="leftBracket">
            <a:avLst>
              <a:gd name="adj" fmla="val 791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1219200" y="2209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3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143250" y="0"/>
            <a:ext cx="6000750" cy="954107"/>
          </a:xfrm>
          <a:prstGeom prst="rect">
            <a:avLst/>
          </a:prstGeom>
          <a:noFill/>
          <a:ln w="3175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课堂作业：写出</a:t>
            </a:r>
            <a:r>
              <a:rPr kumimoji="0"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调用</a:t>
            </a:r>
            <a:r>
              <a:rPr kumimoji="0"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调用</a:t>
            </a:r>
            <a:r>
              <a:rPr kumimoji="0"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Q,Q</a:t>
            </a: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调用</a:t>
            </a:r>
            <a:r>
              <a:rPr kumimoji="0"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运行时数据栈</a:t>
            </a:r>
            <a:endParaRPr kumimoji="0" lang="en-US" altLang="zh-CN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A73D9E-735A-41D6-B88C-8AB64CD53127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57188" y="228600"/>
            <a:ext cx="40005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Verdana" pitchFamily="34" charset="0"/>
              </a:rPr>
              <a:t>Program main;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Verdana" pitchFamily="34" charset="0"/>
              </a:rPr>
              <a:t>Var</a:t>
            </a:r>
            <a:r>
              <a:rPr lang="en-US" altLang="zh-CN" sz="2000" b="1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Verdana" pitchFamily="34" charset="0"/>
              </a:rPr>
              <a:t>a,b,c</a:t>
            </a:r>
            <a:r>
              <a:rPr lang="en-US" altLang="zh-CN" sz="2000" b="1" dirty="0">
                <a:solidFill>
                  <a:srgbClr val="FF0000"/>
                </a:solidFill>
                <a:latin typeface="Verdana" pitchFamily="34" charset="0"/>
              </a:rPr>
              <a:t>: real;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Verdana" pitchFamily="34" charset="0"/>
              </a:rPr>
              <a:t>Begin…x;…end.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51816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Procedure x;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chemeClr val="tx1"/>
                </a:solidFill>
                <a:latin typeface="Verdana" pitchFamily="34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Verdana" pitchFamily="34" charset="0"/>
              </a:rPr>
              <a:t>d,e</a:t>
            </a: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: real;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chemeClr val="tx1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Begin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10:y;…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</a:rPr>
              <a:t>11:z;… end;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828800" y="2071688"/>
            <a:ext cx="2314575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Procedure y;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Var</a:t>
            </a:r>
            <a:r>
              <a: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f,g:real</a:t>
            </a:r>
            <a:r>
              <a: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Verdana" pitchFamily="34" charset="0"/>
              </a:rPr>
              <a:t>Begin … end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1785938" y="3286125"/>
            <a:ext cx="280035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9900CC"/>
                </a:solidFill>
                <a:latin typeface="Verdana" pitchFamily="34" charset="0"/>
              </a:rPr>
              <a:t>Procedure z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rgbClr val="9900CC"/>
                </a:solidFill>
                <a:latin typeface="Verdana" pitchFamily="34" charset="0"/>
              </a:rPr>
              <a:t>Var</a:t>
            </a:r>
            <a:r>
              <a:rPr lang="en-US" altLang="zh-CN" sz="2000" b="1" dirty="0">
                <a:solidFill>
                  <a:srgbClr val="9900CC"/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rgbClr val="9900CC"/>
                </a:solidFill>
                <a:latin typeface="Verdana" pitchFamily="34" charset="0"/>
              </a:rPr>
              <a:t>h,i,j:real</a:t>
            </a:r>
            <a:r>
              <a:rPr lang="en-US" altLang="zh-CN" sz="2000" b="1" dirty="0">
                <a:solidFill>
                  <a:srgbClr val="9900CC"/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9900CC"/>
                </a:solidFill>
                <a:latin typeface="Verdana" pitchFamily="34" charset="0"/>
              </a:rPr>
              <a:t>Begin …y;…  end;</a:t>
            </a:r>
          </a:p>
        </p:txBody>
      </p:sp>
      <p:sp>
        <p:nvSpPr>
          <p:cNvPr id="28679" name="AutoShape 6"/>
          <p:cNvSpPr>
            <a:spLocks/>
          </p:cNvSpPr>
          <p:nvPr/>
        </p:nvSpPr>
        <p:spPr bwMode="auto">
          <a:xfrm>
            <a:off x="285750" y="357188"/>
            <a:ext cx="142875" cy="6429375"/>
          </a:xfrm>
          <a:prstGeom prst="leftBracket">
            <a:avLst>
              <a:gd name="adj" fmla="val 3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0" y="22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1</a:t>
            </a:r>
          </a:p>
        </p:txBody>
      </p:sp>
      <p:sp>
        <p:nvSpPr>
          <p:cNvPr id="28681" name="AutoShape 8"/>
          <p:cNvSpPr>
            <a:spLocks/>
          </p:cNvSpPr>
          <p:nvPr/>
        </p:nvSpPr>
        <p:spPr bwMode="auto">
          <a:xfrm>
            <a:off x="990600" y="1371600"/>
            <a:ext cx="46038" cy="4986338"/>
          </a:xfrm>
          <a:prstGeom prst="leftBracket">
            <a:avLst>
              <a:gd name="adj" fmla="val 3063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533400" y="129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2</a:t>
            </a:r>
          </a:p>
        </p:txBody>
      </p:sp>
      <p:sp>
        <p:nvSpPr>
          <p:cNvPr id="28683" name="AutoShape 10"/>
          <p:cNvSpPr>
            <a:spLocks/>
          </p:cNvSpPr>
          <p:nvPr/>
        </p:nvSpPr>
        <p:spPr bwMode="auto">
          <a:xfrm>
            <a:off x="1785939" y="3357562"/>
            <a:ext cx="71418" cy="1071570"/>
          </a:xfrm>
          <a:prstGeom prst="leftBracket">
            <a:avLst>
              <a:gd name="adj" fmla="val 555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1357313" y="378618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Verdana" pitchFamily="34" charset="0"/>
              </a:rPr>
              <a:t>3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28685" name="AutoShape 12"/>
          <p:cNvSpPr>
            <a:spLocks/>
          </p:cNvSpPr>
          <p:nvPr/>
        </p:nvSpPr>
        <p:spPr bwMode="auto">
          <a:xfrm>
            <a:off x="1752600" y="2143125"/>
            <a:ext cx="104775" cy="1000125"/>
          </a:xfrm>
          <a:prstGeom prst="leftBracket">
            <a:avLst>
              <a:gd name="adj" fmla="val 791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1219200" y="2209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Verdana" pitchFamily="34" charset="0"/>
              </a:rPr>
              <a:t>3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857620" y="1142984"/>
            <a:ext cx="5286380" cy="2677656"/>
          </a:xfrm>
          <a:prstGeom prst="rect">
            <a:avLst/>
          </a:prstGeom>
          <a:noFill/>
          <a:ln w="3175">
            <a:solidFill>
              <a:srgbClr val="99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课堂</a:t>
            </a:r>
            <a:r>
              <a:rPr kumimoji="0" lang="zh-CN" altLang="en-US" sz="28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kumimoji="0" lang="en-US" altLang="zh-CN" sz="28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kumimoji="0" lang="zh-CN" altLang="en-US" sz="28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当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主程序调用</a:t>
            </a: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时，给出以下</a:t>
            </a:r>
            <a:r>
              <a:rPr kumimoji="0" lang="zh-CN" altLang="en-US" sz="28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时刻数据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栈的情况。</a:t>
            </a:r>
            <a:endParaRPr kumimoji="0" lang="en-US" altLang="zh-CN" sz="2800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buNone/>
            </a:pP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(1)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已经开始但尚未执行完标号为</a:t>
            </a: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10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的语句；</a:t>
            </a:r>
            <a:endParaRPr kumimoji="0" lang="en-US" altLang="zh-CN" sz="2800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buNone/>
            </a:pP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(2)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已经开始但尚未执行完标号为</a:t>
            </a: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11</a:t>
            </a:r>
            <a:r>
              <a:rPr kumimoji="0" lang="zh-CN" altLang="en-US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的语句</a:t>
            </a:r>
            <a:r>
              <a:rPr kumimoji="0" lang="en-US" altLang="zh-CN" sz="28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886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800080"/>
                </a:solidFill>
                <a:latin typeface="Times New Roman" pitchFamily="18" charset="0"/>
              </a:rPr>
              <a:t>使用活动记录联系调用者和被调用者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活动记录中与过程</a:t>
            </a: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函数调用相关的信息</a:t>
            </a:r>
            <a:endParaRPr kumimoji="0"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</a:rPr>
              <a:t>  </a:t>
            </a:r>
            <a:r>
              <a:rPr kumimoji="0" lang="zh-CN" altLang="en-US" b="1" dirty="0"/>
              <a:t>典型的活动记录形式</a:t>
            </a:r>
            <a:r>
              <a:rPr kumimoji="0" lang="zh-CN" altLang="en-US" b="1" dirty="0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35845" name="Line 33"/>
          <p:cNvSpPr>
            <a:spLocks noChangeShapeType="1"/>
          </p:cNvSpPr>
          <p:nvPr/>
        </p:nvSpPr>
        <p:spPr bwMode="auto">
          <a:xfrm>
            <a:off x="1828800" y="2971800"/>
            <a:ext cx="0" cy="3733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6" name="Line 34"/>
          <p:cNvSpPr>
            <a:spLocks noChangeShapeType="1"/>
          </p:cNvSpPr>
          <p:nvPr/>
        </p:nvSpPr>
        <p:spPr bwMode="auto">
          <a:xfrm>
            <a:off x="5105400" y="2971800"/>
            <a:ext cx="0" cy="3733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7" name="Line 35"/>
          <p:cNvSpPr>
            <a:spLocks noChangeShapeType="1"/>
          </p:cNvSpPr>
          <p:nvPr/>
        </p:nvSpPr>
        <p:spPr bwMode="auto">
          <a:xfrm>
            <a:off x="1828800" y="5105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8" name="Line 36"/>
          <p:cNvSpPr>
            <a:spLocks noChangeShapeType="1"/>
          </p:cNvSpPr>
          <p:nvPr/>
        </p:nvSpPr>
        <p:spPr bwMode="auto">
          <a:xfrm>
            <a:off x="1828800" y="45720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9" name="Rectangle 37"/>
          <p:cNvSpPr>
            <a:spLocks noChangeArrowheads="1"/>
          </p:cNvSpPr>
          <p:nvPr/>
        </p:nvSpPr>
        <p:spPr bwMode="auto">
          <a:xfrm>
            <a:off x="1828800" y="4572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寄存器保存区</a:t>
            </a:r>
          </a:p>
        </p:txBody>
      </p:sp>
      <p:sp>
        <p:nvSpPr>
          <p:cNvPr id="35850" name="Line 38"/>
          <p:cNvSpPr>
            <a:spLocks noChangeShapeType="1"/>
          </p:cNvSpPr>
          <p:nvPr/>
        </p:nvSpPr>
        <p:spPr bwMode="auto">
          <a:xfrm>
            <a:off x="1828800" y="4038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1" name="Rectangle 39"/>
          <p:cNvSpPr>
            <a:spLocks noChangeArrowheads="1"/>
          </p:cNvSpPr>
          <p:nvPr/>
        </p:nvSpPr>
        <p:spPr bwMode="auto">
          <a:xfrm>
            <a:off x="1881188" y="4038600"/>
            <a:ext cx="314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过程实际参数</a:t>
            </a:r>
          </a:p>
        </p:txBody>
      </p:sp>
      <p:sp>
        <p:nvSpPr>
          <p:cNvPr id="35852" name="Line 40"/>
          <p:cNvSpPr>
            <a:spLocks noChangeShapeType="1"/>
          </p:cNvSpPr>
          <p:nvPr/>
        </p:nvSpPr>
        <p:spPr bwMode="auto">
          <a:xfrm>
            <a:off x="1828800" y="3505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3" name="Rectangle 41"/>
          <p:cNvSpPr>
            <a:spLocks noChangeArrowheads="1"/>
          </p:cNvSpPr>
          <p:nvPr/>
        </p:nvSpPr>
        <p:spPr bwMode="auto">
          <a:xfrm>
            <a:off x="1828800" y="3505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/>
              <a:t>固定大小的局部数据区</a:t>
            </a:r>
          </a:p>
        </p:txBody>
      </p:sp>
      <p:sp>
        <p:nvSpPr>
          <p:cNvPr id="35854" name="Line 42"/>
          <p:cNvSpPr>
            <a:spLocks noChangeShapeType="1"/>
          </p:cNvSpPr>
          <p:nvPr/>
        </p:nvSpPr>
        <p:spPr bwMode="auto">
          <a:xfrm>
            <a:off x="1828800" y="2971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5" name="Rectangle 43"/>
          <p:cNvSpPr>
            <a:spLocks noChangeArrowheads="1"/>
          </p:cNvSpPr>
          <p:nvPr/>
        </p:nvSpPr>
        <p:spPr bwMode="auto">
          <a:xfrm>
            <a:off x="1881188" y="2971800"/>
            <a:ext cx="322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/>
              <a:t>动态数组区</a:t>
            </a:r>
          </a:p>
        </p:txBody>
      </p:sp>
      <p:sp>
        <p:nvSpPr>
          <p:cNvPr id="35856" name="Rectangle 45"/>
          <p:cNvSpPr>
            <a:spLocks noChangeArrowheads="1"/>
          </p:cNvSpPr>
          <p:nvPr/>
        </p:nvSpPr>
        <p:spPr bwMode="auto">
          <a:xfrm>
            <a:off x="5638800" y="5927725"/>
            <a:ext cx="217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活动记录起始点</a:t>
            </a:r>
          </a:p>
        </p:txBody>
      </p:sp>
      <p:sp>
        <p:nvSpPr>
          <p:cNvPr id="35857" name="Line 46"/>
          <p:cNvSpPr>
            <a:spLocks noChangeShapeType="1"/>
          </p:cNvSpPr>
          <p:nvPr/>
        </p:nvSpPr>
        <p:spPr bwMode="auto">
          <a:xfrm flipH="1">
            <a:off x="5105400" y="61563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8" name="Rectangle 47"/>
          <p:cNvSpPr>
            <a:spLocks noChangeArrowheads="1"/>
          </p:cNvSpPr>
          <p:nvPr/>
        </p:nvSpPr>
        <p:spPr bwMode="auto">
          <a:xfrm>
            <a:off x="5715000" y="3352800"/>
            <a:ext cx="2097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活动记录的固定大小部分结束点</a:t>
            </a:r>
          </a:p>
        </p:txBody>
      </p:sp>
      <p:sp>
        <p:nvSpPr>
          <p:cNvPr id="35859" name="Line 48"/>
          <p:cNvSpPr>
            <a:spLocks noChangeShapeType="1"/>
          </p:cNvSpPr>
          <p:nvPr/>
        </p:nvSpPr>
        <p:spPr bwMode="auto">
          <a:xfrm flipH="1">
            <a:off x="5105400" y="3581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0" name="Line 50"/>
          <p:cNvSpPr>
            <a:spLocks noChangeShapeType="1"/>
          </p:cNvSpPr>
          <p:nvPr/>
        </p:nvSpPr>
        <p:spPr bwMode="auto">
          <a:xfrm>
            <a:off x="1828800" y="5638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1" name="Rectangle 51"/>
          <p:cNvSpPr>
            <a:spLocks noChangeArrowheads="1"/>
          </p:cNvSpPr>
          <p:nvPr/>
        </p:nvSpPr>
        <p:spPr bwMode="auto">
          <a:xfrm>
            <a:off x="1828800" y="5105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调用程序返回地址</a:t>
            </a:r>
          </a:p>
        </p:txBody>
      </p:sp>
      <p:sp>
        <p:nvSpPr>
          <p:cNvPr id="35862" name="Line 52"/>
          <p:cNvSpPr>
            <a:spLocks noChangeShapeType="1"/>
          </p:cNvSpPr>
          <p:nvPr/>
        </p:nvSpPr>
        <p:spPr bwMode="auto">
          <a:xfrm>
            <a:off x="1828800" y="6172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3" name="Rectangle 53"/>
          <p:cNvSpPr>
            <a:spLocks noChangeArrowheads="1"/>
          </p:cNvSpPr>
          <p:nvPr/>
        </p:nvSpPr>
        <p:spPr bwMode="auto">
          <a:xfrm>
            <a:off x="1828800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其它控制信息</a:t>
            </a:r>
          </a:p>
        </p:txBody>
      </p:sp>
      <p:sp>
        <p:nvSpPr>
          <p:cNvPr id="35864" name="Line 54"/>
          <p:cNvSpPr>
            <a:spLocks noChangeShapeType="1"/>
          </p:cNvSpPr>
          <p:nvPr/>
        </p:nvSpPr>
        <p:spPr bwMode="auto">
          <a:xfrm>
            <a:off x="1828800" y="6705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5" name="Rectangle 55"/>
          <p:cNvSpPr>
            <a:spLocks noChangeArrowheads="1"/>
          </p:cNvSpPr>
          <p:nvPr/>
        </p:nvSpPr>
        <p:spPr bwMode="auto">
          <a:xfrm>
            <a:off x="1828800" y="61722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</a:rPr>
              <a:t>返回值（仅适于函数）</a:t>
            </a:r>
          </a:p>
        </p:txBody>
      </p:sp>
      <p:sp>
        <p:nvSpPr>
          <p:cNvPr id="35866" name="AutoShape 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AutoShape 5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AutoShape 5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AutoShape 5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914400" y="1993900"/>
            <a:ext cx="78486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最常见的参数传递方式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传值   </a:t>
            </a:r>
            <a:r>
              <a:rPr kumimoji="0" lang="en-US" altLang="zh-CN" b="1">
                <a:solidFill>
                  <a:srgbClr val="800080"/>
                </a:solidFill>
              </a:rPr>
              <a:t>call-by-value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传递的是实际参数的</a:t>
            </a:r>
            <a:r>
              <a:rPr kumimoji="0" lang="zh-CN" altLang="en-US" b="1">
                <a:solidFill>
                  <a:srgbClr val="800080"/>
                </a:solidFill>
              </a:rPr>
              <a:t>右值（</a:t>
            </a:r>
            <a:r>
              <a:rPr kumimoji="0" lang="en-US" altLang="zh-CN" i="1">
                <a:solidFill>
                  <a:srgbClr val="800080"/>
                </a:solidFill>
              </a:rPr>
              <a:t>r-value</a:t>
            </a:r>
            <a:r>
              <a:rPr kumimoji="0"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传地址  </a:t>
            </a:r>
            <a:r>
              <a:rPr kumimoji="0" lang="en-US" altLang="zh-CN" b="1">
                <a:solidFill>
                  <a:srgbClr val="800080"/>
                </a:solidFill>
              </a:rPr>
              <a:t>call-by-reference</a:t>
            </a:r>
            <a:r>
              <a:rPr kumimoji="0" lang="zh-CN" altLang="en-US" b="1">
                <a:solidFill>
                  <a:srgbClr val="800080"/>
                </a:solidFill>
              </a:rPr>
              <a:t>（</a:t>
            </a:r>
            <a:r>
              <a:rPr kumimoji="0" lang="en-US" altLang="zh-CN" b="1">
                <a:solidFill>
                  <a:srgbClr val="800080"/>
                </a:solidFill>
              </a:rPr>
              <a:t>-address, -location</a:t>
            </a:r>
            <a:r>
              <a:rPr kumimoji="0"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传递的是实际参数的</a:t>
            </a:r>
            <a:r>
              <a:rPr kumimoji="0" lang="zh-CN" altLang="en-US" b="1">
                <a:solidFill>
                  <a:srgbClr val="800080"/>
                </a:solidFill>
              </a:rPr>
              <a:t>左值（</a:t>
            </a:r>
            <a:r>
              <a:rPr kumimoji="0" lang="en-US" altLang="zh-CN" i="1">
                <a:solidFill>
                  <a:srgbClr val="800080"/>
                </a:solidFill>
              </a:rPr>
              <a:t>l-value</a:t>
            </a:r>
            <a:r>
              <a:rPr kumimoji="0" lang="zh-CN" altLang="en-US" b="1">
                <a:solidFill>
                  <a:srgbClr val="800080"/>
                </a:solidFill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  注</a:t>
            </a:r>
            <a:r>
              <a:rPr lang="zh-CN" altLang="en-US" sz="2800" b="1">
                <a:latin typeface="Times New Roman" pitchFamily="18" charset="0"/>
              </a:rPr>
              <a:t>    </a:t>
            </a:r>
            <a:r>
              <a:rPr lang="zh-CN" altLang="en-US" b="1">
                <a:latin typeface="Times New Roman" pitchFamily="18" charset="0"/>
              </a:rPr>
              <a:t>表达式的</a:t>
            </a: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左值</a:t>
            </a:r>
            <a:r>
              <a:rPr lang="zh-CN" altLang="en-US" b="1">
                <a:latin typeface="Times New Roman" pitchFamily="18" charset="0"/>
              </a:rPr>
              <a:t>代表存储该表达式值的地址</a:t>
            </a:r>
            <a:endParaRPr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Times New Roman" pitchFamily="18" charset="0"/>
              </a:rPr>
              <a:t>            </a:t>
            </a:r>
            <a:r>
              <a:rPr lang="zh-CN" altLang="en-US" b="1">
                <a:latin typeface="Times New Roman" pitchFamily="18" charset="0"/>
              </a:rPr>
              <a:t>表达式的</a:t>
            </a:r>
            <a:r>
              <a:rPr lang="zh-CN" altLang="en-US" b="1">
                <a:solidFill>
                  <a:srgbClr val="800080"/>
                </a:solidFill>
                <a:latin typeface="Times New Roman" pitchFamily="18" charset="0"/>
              </a:rPr>
              <a:t>右值</a:t>
            </a:r>
            <a:r>
              <a:rPr lang="zh-CN" altLang="en-US" b="1">
                <a:latin typeface="Times New Roman" pitchFamily="18" charset="0"/>
              </a:rPr>
              <a:t>代表该表达式的值</a:t>
            </a:r>
            <a:endParaRPr kumimoji="0" lang="zh-CN" altLang="en-US" b="1">
              <a:solidFill>
                <a:srgbClr val="800080"/>
              </a:solidFill>
            </a:endParaRPr>
          </a:p>
        </p:txBody>
      </p:sp>
      <p:sp>
        <p:nvSpPr>
          <p:cNvPr id="36869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62000" y="1828800"/>
            <a:ext cx="4602163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</a:t>
            </a:r>
            <a:r>
              <a:rPr kumimoji="0" lang="en-US" altLang="zh-CN" b="1">
                <a:solidFill>
                  <a:srgbClr val="800080"/>
                </a:solidFill>
              </a:rPr>
              <a:t>call-by-value  </a:t>
            </a:r>
            <a:r>
              <a:rPr kumimoji="0" lang="zh-CN" altLang="en-US" b="1">
                <a:solidFill>
                  <a:srgbClr val="800080"/>
                </a:solidFill>
              </a:rPr>
              <a:t>举例  </a:t>
            </a:r>
          </a:p>
          <a:p>
            <a:pPr lvl="1">
              <a:buFontTx/>
              <a:buNone/>
            </a:pPr>
            <a:r>
              <a:rPr lang="zh-CN" altLang="en-US" b="1"/>
              <a:t>   调用</a:t>
            </a:r>
            <a:r>
              <a:rPr lang="en-US" altLang="zh-CN"/>
              <a:t>swap(a,b)</a:t>
            </a:r>
            <a:r>
              <a:rPr lang="en-US" altLang="zh-CN" b="1"/>
              <a:t> </a:t>
            </a:r>
            <a:r>
              <a:rPr lang="zh-CN" altLang="en-US" b="1"/>
              <a:t>过程将不</a:t>
            </a:r>
          </a:p>
          <a:p>
            <a:pPr lvl="1">
              <a:buFontTx/>
              <a:buNone/>
            </a:pPr>
            <a:r>
              <a:rPr lang="zh-CN" altLang="en-US" b="1"/>
              <a:t>   会影响</a:t>
            </a:r>
            <a:r>
              <a:rPr lang="en-US" altLang="zh-CN"/>
              <a:t>a</a:t>
            </a:r>
            <a:r>
              <a:rPr lang="zh-CN" altLang="en-US" b="1"/>
              <a:t>和</a:t>
            </a:r>
            <a:r>
              <a:rPr lang="en-US" altLang="zh-CN"/>
              <a:t>b</a:t>
            </a:r>
            <a:r>
              <a:rPr lang="zh-CN" altLang="zh-CN" b="1"/>
              <a:t>的值，其结果</a:t>
            </a:r>
            <a:endParaRPr lang="zh-CN" altLang="en-US" b="1"/>
          </a:p>
          <a:p>
            <a:pPr lvl="1">
              <a:buFontTx/>
              <a:buNone/>
            </a:pPr>
            <a:r>
              <a:rPr lang="zh-CN" altLang="en-US" b="1"/>
              <a:t>   </a:t>
            </a:r>
            <a:r>
              <a:rPr lang="zh-CN" altLang="zh-CN" b="1"/>
              <a:t>等价于执行下列语句序列：</a:t>
            </a:r>
            <a:endParaRPr lang="zh-CN" altLang="en-US" b="1"/>
          </a:p>
        </p:txBody>
      </p:sp>
      <p:sp>
        <p:nvSpPr>
          <p:cNvPr id="37893" name="Rectangle 13"/>
          <p:cNvSpPr>
            <a:spLocks noChangeArrowheads="1"/>
          </p:cNvSpPr>
          <p:nvPr/>
        </p:nvSpPr>
        <p:spPr bwMode="auto">
          <a:xfrm>
            <a:off x="2514600" y="4267200"/>
            <a:ext cx="144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x :=a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y :=b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temp :=x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x :=y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y :=temp</a:t>
            </a:r>
          </a:p>
        </p:txBody>
      </p:sp>
      <p:sp>
        <p:nvSpPr>
          <p:cNvPr id="37894" name="Rectangle 14"/>
          <p:cNvSpPr>
            <a:spLocks noChangeArrowheads="1"/>
          </p:cNvSpPr>
          <p:nvPr/>
        </p:nvSpPr>
        <p:spPr bwMode="auto">
          <a:xfrm>
            <a:off x="5334000" y="19050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procedure  swap(x,y:integer);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var  temp:integer;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begin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temp:=x;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x:=y</a:t>
            </a:r>
            <a:r>
              <a:rPr lang="zh-CN" altLang="en-US" sz="2000">
                <a:ea typeface="宋体" pitchFamily="2" charset="-122"/>
              </a:rPr>
              <a:t>；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              </a:t>
            </a:r>
            <a:r>
              <a:rPr lang="en-US" altLang="zh-CN" sz="2000">
                <a:ea typeface="宋体" pitchFamily="2" charset="-122"/>
              </a:rPr>
              <a:t>y:=temp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end</a:t>
            </a:r>
            <a:r>
              <a:rPr lang="zh-CN" altLang="en-US" sz="2000">
                <a:ea typeface="宋体" pitchFamily="2" charset="-122"/>
              </a:rPr>
              <a:t>；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789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实现 </a:t>
            </a:r>
            <a:r>
              <a:rPr kumimoji="0" lang="en-US" altLang="zh-CN" b="1">
                <a:solidFill>
                  <a:srgbClr val="800080"/>
                </a:solidFill>
              </a:rPr>
              <a:t>call-by-value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</a:rPr>
              <a:t>   </a:t>
            </a:r>
            <a:r>
              <a:rPr lang="zh-CN" altLang="en-US" b="1"/>
              <a:t>形式参数当作过程的局部变量处理，即在被调过程</a:t>
            </a:r>
          </a:p>
          <a:p>
            <a:pPr lvl="1">
              <a:buFontTx/>
              <a:buNone/>
            </a:pPr>
            <a:r>
              <a:rPr lang="zh-CN" altLang="en-US" b="1"/>
              <a:t>   的活动记录中开辟了形参的存储空间，这些存储位</a:t>
            </a:r>
          </a:p>
          <a:p>
            <a:pPr lvl="1">
              <a:buFontTx/>
              <a:buNone/>
            </a:pPr>
            <a:r>
              <a:rPr lang="zh-CN" altLang="en-US" b="1"/>
              <a:t>   置用以存放实参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调用过程计算实参的值，将其放于对应的存储空间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被调用过程执行时，就像使用局部变量一样使用这</a:t>
            </a:r>
          </a:p>
          <a:p>
            <a:pPr lvl="1">
              <a:buFontTx/>
              <a:buNone/>
            </a:pPr>
            <a:r>
              <a:rPr lang="zh-CN" altLang="en-US" b="1"/>
              <a:t>   些形式单元</a:t>
            </a:r>
          </a:p>
        </p:txBody>
      </p:sp>
      <p:sp>
        <p:nvSpPr>
          <p:cNvPr id="3891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62000" y="1828800"/>
            <a:ext cx="4343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</a:t>
            </a:r>
            <a:r>
              <a:rPr kumimoji="0" lang="en-US" altLang="zh-CN" b="1">
                <a:solidFill>
                  <a:srgbClr val="800080"/>
                </a:solidFill>
              </a:rPr>
              <a:t>call-by-reference  </a:t>
            </a:r>
            <a:r>
              <a:rPr kumimoji="0" lang="zh-CN" altLang="en-US" b="1">
                <a:solidFill>
                  <a:srgbClr val="800080"/>
                </a:solidFill>
              </a:rPr>
              <a:t>举例  </a:t>
            </a:r>
          </a:p>
          <a:p>
            <a:pPr lvl="1">
              <a:buFontTx/>
              <a:buNone/>
            </a:pPr>
            <a:r>
              <a:rPr lang="zh-CN" altLang="en-US" sz="1000" b="1"/>
              <a:t>   </a:t>
            </a:r>
          </a:p>
          <a:p>
            <a:pPr lvl="1">
              <a:buFontTx/>
              <a:buNone/>
            </a:pPr>
            <a:r>
              <a:rPr lang="zh-CN" altLang="en-US" b="1"/>
              <a:t>   调用</a:t>
            </a:r>
            <a:r>
              <a:rPr lang="en-US" altLang="zh-CN"/>
              <a:t>swap(a,b)</a:t>
            </a:r>
            <a:r>
              <a:rPr lang="en-US" altLang="zh-CN" b="1"/>
              <a:t> </a:t>
            </a:r>
            <a:r>
              <a:rPr lang="zh-CN" altLang="en-US" b="1"/>
              <a:t>过程将交</a:t>
            </a:r>
          </a:p>
          <a:p>
            <a:pPr lvl="1">
              <a:buFontTx/>
              <a:buNone/>
            </a:pPr>
            <a:r>
              <a:rPr lang="zh-CN" altLang="en-US" b="1"/>
              <a:t>   换 </a:t>
            </a:r>
            <a:r>
              <a:rPr lang="en-US" altLang="zh-CN"/>
              <a:t>a </a:t>
            </a:r>
            <a:r>
              <a:rPr lang="zh-CN" altLang="en-US" b="1"/>
              <a:t>和 </a:t>
            </a:r>
            <a:r>
              <a:rPr lang="en-US" altLang="zh-CN"/>
              <a:t>b </a:t>
            </a:r>
            <a:r>
              <a:rPr lang="zh-CN" altLang="zh-CN" b="1"/>
              <a:t>的值</a:t>
            </a:r>
            <a:endParaRPr lang="zh-CN" altLang="en-US" b="1"/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4648200" y="37338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procedure  swap(var  x,y:integer);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var  temp:integer;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begin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temp:=x;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         x:=y</a:t>
            </a:r>
            <a:r>
              <a:rPr lang="zh-CN" altLang="en-US" sz="2000">
                <a:ea typeface="宋体" pitchFamily="2" charset="-122"/>
              </a:rPr>
              <a:t>；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              </a:t>
            </a:r>
            <a:r>
              <a:rPr lang="en-US" altLang="zh-CN" sz="2000">
                <a:ea typeface="宋体" pitchFamily="2" charset="-122"/>
              </a:rPr>
              <a:t>y:=temp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   end</a:t>
            </a:r>
            <a:r>
              <a:rPr lang="zh-CN" altLang="en-US" sz="2000">
                <a:ea typeface="宋体" pitchFamily="2" charset="-122"/>
              </a:rPr>
              <a:t>；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9942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3255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/>
              <a:t>数据表示</a:t>
            </a:r>
            <a:r>
              <a:rPr kumimoji="0" lang="zh-CN" altLang="en-US" sz="3200" b="1">
                <a:solidFill>
                  <a:srgbClr val="800080"/>
                </a:solidFill>
              </a:rPr>
              <a:t>举例</a:t>
            </a:r>
          </a:p>
        </p:txBody>
      </p:sp>
      <p:sp>
        <p:nvSpPr>
          <p:cNvPr id="61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11560" y="2062584"/>
            <a:ext cx="815144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基本类型数据  </a:t>
            </a:r>
            <a:r>
              <a:rPr lang="zh-CN" altLang="en-US" b="1" dirty="0">
                <a:latin typeface="Times New Roman" pitchFamily="18" charset="0"/>
              </a:rPr>
              <a:t> 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i="1" dirty="0"/>
              <a:t>         </a:t>
            </a:r>
            <a:r>
              <a:rPr lang="en-US" altLang="zh-CN" i="1" dirty="0"/>
              <a:t>char </a:t>
            </a:r>
            <a:r>
              <a:rPr lang="zh-CN" altLang="en-US" b="1" dirty="0">
                <a:latin typeface="Times New Roman" pitchFamily="18" charset="0"/>
              </a:rPr>
              <a:t>数据   </a:t>
            </a:r>
            <a:r>
              <a:rPr lang="en-US" altLang="zh-CN" dirty="0"/>
              <a:t>1 </a:t>
            </a:r>
            <a:r>
              <a:rPr lang="en-US" altLang="zh-CN" i="1" dirty="0"/>
              <a:t>byte      integer </a:t>
            </a:r>
            <a:r>
              <a:rPr lang="zh-CN" altLang="en-US" b="1" dirty="0">
                <a:latin typeface="Times New Roman" pitchFamily="18" charset="0"/>
              </a:rPr>
              <a:t>数据    </a:t>
            </a:r>
            <a:r>
              <a:rPr lang="en-US" altLang="zh-CN" dirty="0"/>
              <a:t>4 </a:t>
            </a:r>
            <a:r>
              <a:rPr lang="en-US" altLang="zh-CN" i="1" dirty="0"/>
              <a:t>bytes</a:t>
            </a:r>
            <a:endParaRPr kumimoji="0" lang="en-US" altLang="zh-CN" b="1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i="1" dirty="0"/>
              <a:t>         float </a:t>
            </a:r>
            <a:r>
              <a:rPr lang="zh-CN" altLang="en-US" b="1" dirty="0">
                <a:latin typeface="Times New Roman" pitchFamily="18" charset="0"/>
              </a:rPr>
              <a:t>数据   </a:t>
            </a:r>
            <a:r>
              <a:rPr lang="en-US" altLang="zh-CN" dirty="0"/>
              <a:t>8 </a:t>
            </a:r>
            <a:r>
              <a:rPr lang="en-US" altLang="zh-CN" i="1" dirty="0"/>
              <a:t>bytes    </a:t>
            </a:r>
            <a:r>
              <a:rPr lang="en-US" altLang="zh-CN" i="1" dirty="0" err="1"/>
              <a:t>boolean</a:t>
            </a:r>
            <a:r>
              <a:rPr lang="en-US" altLang="zh-CN" i="1" dirty="0"/>
              <a:t> </a:t>
            </a:r>
            <a:r>
              <a:rPr lang="zh-CN" altLang="en-US" b="1" dirty="0">
                <a:latin typeface="Times New Roman" pitchFamily="18" charset="0"/>
              </a:rPr>
              <a:t>数据   </a:t>
            </a:r>
            <a:r>
              <a:rPr lang="en-US" altLang="zh-CN" dirty="0"/>
              <a:t>1 </a:t>
            </a:r>
            <a:r>
              <a:rPr lang="en-US" altLang="zh-CN" i="1" dirty="0"/>
              <a:t>byte</a:t>
            </a:r>
            <a:endParaRPr kumimoji="0" lang="en-US" altLang="zh-CN" b="1" dirty="0"/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en-US" altLang="zh-CN" b="1" dirty="0">
                <a:solidFill>
                  <a:srgbClr val="800080"/>
                </a:solidFill>
              </a:rPr>
              <a:t>     </a:t>
            </a:r>
            <a:r>
              <a:rPr kumimoji="0" lang="zh-CN" altLang="en-US" b="1" dirty="0">
                <a:solidFill>
                  <a:srgbClr val="800080"/>
                </a:solidFill>
              </a:rPr>
              <a:t>指针  </a:t>
            </a:r>
            <a:r>
              <a:rPr lang="en-US" altLang="zh-CN" dirty="0"/>
              <a:t>4 </a:t>
            </a:r>
            <a:r>
              <a:rPr lang="en-US" altLang="zh-CN" i="1" dirty="0"/>
              <a:t>bytes</a:t>
            </a:r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en-US" altLang="zh-CN" b="1" dirty="0">
                <a:solidFill>
                  <a:srgbClr val="800080"/>
                </a:solidFill>
              </a:rPr>
              <a:t>     </a:t>
            </a:r>
            <a:r>
              <a:rPr kumimoji="0" lang="zh-CN" altLang="en-US" b="1" dirty="0">
                <a:solidFill>
                  <a:srgbClr val="800080"/>
                </a:solidFill>
              </a:rPr>
              <a:t>数组  </a:t>
            </a:r>
            <a:r>
              <a:rPr lang="zh-CN" altLang="en-US" b="1" dirty="0">
                <a:latin typeface="Times New Roman" pitchFamily="18" charset="0"/>
              </a:rPr>
              <a:t>一块连续的存储区（按行</a:t>
            </a:r>
            <a:r>
              <a:rPr lang="en-US" altLang="zh-CN" b="1" dirty="0">
                <a:latin typeface="Times New Roman" pitchFamily="18" charset="0"/>
              </a:rPr>
              <a:t>/</a:t>
            </a:r>
            <a:r>
              <a:rPr lang="zh-CN" altLang="en-US" b="1" dirty="0">
                <a:latin typeface="Times New Roman" pitchFamily="18" charset="0"/>
              </a:rPr>
              <a:t>列存放）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  结构</a:t>
            </a:r>
            <a:r>
              <a:rPr kumimoji="0" lang="en-US" altLang="zh-CN" b="1" dirty="0">
                <a:solidFill>
                  <a:srgbClr val="800080"/>
                </a:solidFill>
              </a:rPr>
              <a:t>/</a:t>
            </a:r>
            <a:r>
              <a:rPr kumimoji="0" lang="zh-CN" altLang="en-US" b="1" dirty="0">
                <a:solidFill>
                  <a:srgbClr val="800080"/>
                </a:solidFill>
              </a:rPr>
              <a:t>记录  </a:t>
            </a:r>
            <a:r>
              <a:rPr lang="zh-CN" altLang="en-US" b="1" dirty="0">
                <a:latin typeface="楷体_GB2312" pitchFamily="49" charset="-122"/>
              </a:rPr>
              <a:t>所有域（</a:t>
            </a:r>
            <a:r>
              <a:rPr lang="en-US" altLang="zh-CN" i="1" dirty="0"/>
              <a:t>field</a:t>
            </a:r>
            <a:r>
              <a:rPr lang="en-US" altLang="zh-CN" b="1" dirty="0">
                <a:latin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</a:rPr>
              <a:t>存放在一块连续的存储区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eaLnBrk="0" hangingPunct="0">
              <a:buClrTx/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  对象  </a:t>
            </a:r>
            <a:r>
              <a:rPr lang="zh-CN" altLang="en-US" b="1" dirty="0">
                <a:latin typeface="Times New Roman" pitchFamily="18" charset="0"/>
              </a:rPr>
              <a:t>实例变量像结构的域一样存放在一块连续的存储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            区，操作例程</a:t>
            </a:r>
            <a:r>
              <a:rPr lang="zh-CN" altLang="en-US" b="1" dirty="0"/>
              <a:t>（</a:t>
            </a:r>
            <a:r>
              <a:rPr lang="zh-CN" altLang="en-US" b="1" dirty="0">
                <a:latin typeface="Times New Roman" pitchFamily="18" charset="0"/>
              </a:rPr>
              <a:t>方法、成员函数）存放在</a:t>
            </a:r>
            <a:r>
              <a:rPr lang="zh-CN" altLang="en-US" b="1" dirty="0" smtClean="0">
                <a:latin typeface="Times New Roman" pitchFamily="18" charset="0"/>
              </a:rPr>
              <a:t>其所属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   类的代码区</a:t>
            </a:r>
          </a:p>
          <a:p>
            <a:pPr eaLnBrk="0" hangingPunct="0">
              <a:buClrTx/>
              <a:buFontTx/>
              <a:buNone/>
            </a:pPr>
            <a:endParaRPr lang="en-US" altLang="zh-CN" i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过程调用与参数传递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</a:rPr>
              <a:t>  实现 </a:t>
            </a:r>
            <a:r>
              <a:rPr kumimoji="0" lang="en-US" altLang="zh-CN" b="1">
                <a:solidFill>
                  <a:srgbClr val="800080"/>
                </a:solidFill>
              </a:rPr>
              <a:t>call-by-reference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</a:rPr>
              <a:t>   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           </a:t>
            </a:r>
            <a:r>
              <a:rPr lang="zh-CN" altLang="en-US" sz="2000" b="1">
                <a:latin typeface="Times New Roman" pitchFamily="18" charset="0"/>
              </a:rPr>
              <a:t>把实在参数的地址传递给相应的形参，即调用过程把一个指向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           实参的存储地址的指针传递给被调用过程相应的形参：</a:t>
            </a:r>
            <a:endParaRPr lang="zh-CN" altLang="en-US" sz="2000" b="1"/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b="1"/>
              <a:t>   </a:t>
            </a:r>
            <a:r>
              <a:rPr lang="zh-CN" altLang="en-US" sz="2000" b="1"/>
              <a:t>若实在参数是一个名字，或具有</a:t>
            </a:r>
            <a:r>
              <a:rPr lang="zh-CN" altLang="en-US" sz="2000" b="1">
                <a:solidFill>
                  <a:srgbClr val="800080"/>
                </a:solidFill>
              </a:rPr>
              <a:t>左值</a:t>
            </a:r>
            <a:r>
              <a:rPr lang="zh-CN" altLang="en-US" sz="2000" b="1"/>
              <a:t>的表达式，则传递左值</a:t>
            </a:r>
          </a:p>
          <a:p>
            <a:pPr lvl="1">
              <a:buFontTx/>
              <a:buNone/>
            </a:pPr>
            <a:endParaRPr lang="zh-CN" altLang="en-US" sz="1000" b="1"/>
          </a:p>
          <a:p>
            <a:pPr lvl="1">
              <a:buFontTx/>
              <a:buNone/>
            </a:pPr>
            <a:r>
              <a:rPr lang="zh-CN" altLang="en-US" sz="2000" b="1"/>
              <a:t>    若实在参数是无左值的表达式，则计算该表达式的值，放入一</a:t>
            </a:r>
          </a:p>
          <a:p>
            <a:pPr lvl="1">
              <a:buFontTx/>
              <a:buNone/>
            </a:pPr>
            <a:r>
              <a:rPr lang="zh-CN" altLang="en-US" sz="2000" b="1"/>
              <a:t>    存储单元，传此存储单元地址</a:t>
            </a:r>
          </a:p>
        </p:txBody>
      </p:sp>
      <p:sp>
        <p:nvSpPr>
          <p:cNvPr id="40965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5100" y="188913"/>
            <a:ext cx="528004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9.3  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过程调用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571472" y="188913"/>
            <a:ext cx="7286676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9.4PL/0</a:t>
            </a:r>
            <a:r>
              <a:rPr lang="zh-CN" altLang="en-US" sz="3600" b="1" dirty="0" smtClean="0">
                <a:solidFill>
                  <a:srgbClr val="800080"/>
                </a:solidFill>
                <a:ea typeface="华文行楷" pitchFamily="2" charset="-122"/>
              </a:rPr>
              <a:t>编译程序的运行时存储分配</a:t>
            </a:r>
            <a:endParaRPr lang="zh-CN" altLang="en-US" sz="36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357158" y="1142984"/>
            <a:ext cx="7486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9.4.1  PL/0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程序活动记录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785918" y="1828846"/>
            <a:ext cx="235745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Times New Roman" pitchFamily="18" charset="0"/>
              </a:rPr>
              <a:t>静态</a:t>
            </a:r>
            <a:r>
              <a:rPr kumimoji="0"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链</a:t>
            </a:r>
            <a:r>
              <a:rPr kumimoji="0"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SL</a:t>
            </a:r>
          </a:p>
          <a:p>
            <a:pPr>
              <a:buClrTx/>
              <a:buNone/>
            </a:pPr>
            <a:r>
              <a:rPr kumimoji="0"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动态连</a:t>
            </a:r>
            <a:r>
              <a:rPr kumimoji="0"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DL</a:t>
            </a:r>
          </a:p>
          <a:p>
            <a:pPr>
              <a:buClrTx/>
              <a:buNone/>
            </a:pPr>
            <a:r>
              <a:rPr kumimoji="0"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返回地址</a:t>
            </a:r>
            <a:r>
              <a:rPr kumimoji="0"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RA</a:t>
            </a:r>
            <a:endParaRPr kumimoji="0" lang="zh-CN" altLang="en-US" b="1" dirty="0"/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072090" y="2571744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返回地址</a:t>
            </a:r>
            <a:r>
              <a:rPr lang="en-US" altLang="zh-CN" sz="2000" dirty="0" smtClean="0">
                <a:solidFill>
                  <a:srgbClr val="800080"/>
                </a:solidFill>
              </a:rPr>
              <a:t>RA</a:t>
            </a:r>
            <a:endParaRPr lang="zh-CN" altLang="en-US" sz="2000" dirty="0" smtClean="0">
              <a:solidFill>
                <a:srgbClr val="80008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072066" y="1828846"/>
            <a:ext cx="23622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临时工作单元</a:t>
            </a:r>
            <a:endParaRPr lang="en-US" altLang="zh-CN" sz="2000" dirty="0" smtClean="0">
              <a:solidFill>
                <a:srgbClr val="80008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局部变量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072066" y="2971854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动态连链</a:t>
            </a:r>
            <a:r>
              <a:rPr lang="en-US" altLang="zh-CN" sz="2000" dirty="0" smtClean="0">
                <a:solidFill>
                  <a:srgbClr val="800080"/>
                </a:solidFill>
              </a:rPr>
              <a:t>DL</a:t>
            </a:r>
            <a:endParaRPr lang="zh-CN" altLang="en-US" sz="2000" dirty="0" smtClean="0">
              <a:solidFill>
                <a:srgbClr val="80008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2066" y="3400482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静态链</a:t>
            </a:r>
            <a:r>
              <a:rPr lang="en-US" altLang="zh-CN" sz="2000" dirty="0" smtClean="0">
                <a:solidFill>
                  <a:srgbClr val="800080"/>
                </a:solidFill>
              </a:rPr>
              <a:t>SL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072066" y="1428736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其它信息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28596" y="3857628"/>
            <a:ext cx="7486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9.4.2  PL/0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实现过程调用和返回的目标代码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39552" y="4509120"/>
            <a:ext cx="834390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(1)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指令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CAL  L  A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调用地址为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的过程，层差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L=DL-SL</a:t>
            </a:r>
          </a:p>
          <a:p>
            <a:pPr>
              <a:buClrTx/>
              <a:buNone/>
            </a:pP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 (2)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指令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INT   0  A  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在栈顶开辟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A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个存储单元，数量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=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局部变量个数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+3</a:t>
            </a:r>
          </a:p>
          <a:p>
            <a:pPr>
              <a:buClrTx/>
              <a:buNone/>
            </a:pP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 (3)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指令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OPR  0   0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结束过程执行，返回调用过程，从运行栈中撤销活动记录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933450" y="1484313"/>
            <a:ext cx="7383463" cy="4824412"/>
            <a:chOff x="521" y="845"/>
            <a:chExt cx="4651" cy="3039"/>
          </a:xfrm>
        </p:grpSpPr>
        <p:sp>
          <p:nvSpPr>
            <p:cNvPr id="24584" name="AutoShape 13"/>
            <p:cNvSpPr>
              <a:spLocks noChangeArrowheads="1"/>
            </p:cNvSpPr>
            <p:nvPr/>
          </p:nvSpPr>
          <p:spPr bwMode="auto">
            <a:xfrm>
              <a:off x="2678" y="1159"/>
              <a:ext cx="240" cy="277"/>
            </a:xfrm>
            <a:prstGeom prst="downArrow">
              <a:avLst>
                <a:gd name="adj1" fmla="val 50000"/>
                <a:gd name="adj2" fmla="val 28854"/>
              </a:avLst>
            </a:prstGeom>
            <a:solidFill>
              <a:srgbClr val="FFFFFF"/>
            </a:solidFill>
            <a:ln w="0">
              <a:solidFill>
                <a:srgbClr val="00008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521" y="3023"/>
              <a:ext cx="8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400">
                  <a:latin typeface="Arial" pitchFamily="34" charset="0"/>
                </a:rPr>
                <a:t>输入数据</a:t>
              </a:r>
              <a:endParaRPr lang="zh-CN" altLang="en-US" sz="2400" b="0">
                <a:latin typeface="Arial" pitchFamily="34" charset="0"/>
              </a:endParaRPr>
            </a:p>
          </p:txBody>
        </p:sp>
        <p:sp>
          <p:nvSpPr>
            <p:cNvPr id="24586" name="Text Box 19"/>
            <p:cNvSpPr txBox="1">
              <a:spLocks noChangeArrowheads="1"/>
            </p:cNvSpPr>
            <p:nvPr/>
          </p:nvSpPr>
          <p:spPr bwMode="auto">
            <a:xfrm>
              <a:off x="4286" y="3023"/>
              <a:ext cx="8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zh-CN" altLang="en-US" sz="2400">
                  <a:latin typeface="Arial" pitchFamily="34" charset="0"/>
                </a:rPr>
                <a:t>输出数据</a:t>
              </a:r>
              <a:endParaRPr lang="zh-CN" altLang="en-US" sz="2400" b="0">
                <a:latin typeface="Arial" pitchFamily="34" charset="0"/>
              </a:endParaRPr>
            </a:p>
          </p:txBody>
        </p:sp>
        <p:sp>
          <p:nvSpPr>
            <p:cNvPr id="24587" name="Text Box 38"/>
            <p:cNvSpPr txBox="1">
              <a:spLocks noChangeArrowheads="1"/>
            </p:cNvSpPr>
            <p:nvPr/>
          </p:nvSpPr>
          <p:spPr bwMode="auto">
            <a:xfrm>
              <a:off x="2200" y="845"/>
              <a:ext cx="1180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400" b="0">
                  <a:latin typeface="Arial" pitchFamily="34" charset="0"/>
                </a:rPr>
                <a:t>PL/0 </a:t>
              </a:r>
              <a:r>
                <a:rPr kumimoji="0" lang="zh-CN" altLang="en-US" sz="2400">
                  <a:latin typeface="Arial" pitchFamily="34" charset="0"/>
                </a:rPr>
                <a:t>程序</a:t>
              </a:r>
              <a:endParaRPr lang="zh-CN" altLang="en-US" sz="2400">
                <a:latin typeface="Arial" pitchFamily="34" charset="0"/>
              </a:endParaRPr>
            </a:p>
          </p:txBody>
        </p:sp>
        <p:sp>
          <p:nvSpPr>
            <p:cNvPr id="24588" name="Text Box 39"/>
            <p:cNvSpPr txBox="1">
              <a:spLocks noChangeArrowheads="1"/>
            </p:cNvSpPr>
            <p:nvPr/>
          </p:nvSpPr>
          <p:spPr bwMode="auto">
            <a:xfrm>
              <a:off x="2019" y="2207"/>
              <a:ext cx="1587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400">
                  <a:latin typeface="Arial" pitchFamily="34" charset="0"/>
                </a:rPr>
                <a:t>类</a:t>
              </a:r>
              <a:r>
                <a:rPr lang="en-US" altLang="zh-CN" sz="2400" b="0">
                  <a:latin typeface="Arial" pitchFamily="34" charset="0"/>
                </a:rPr>
                <a:t>P-code</a:t>
              </a:r>
              <a:r>
                <a:rPr lang="zh-CN" altLang="en-US" sz="2400">
                  <a:latin typeface="Arial" pitchFamily="34" charset="0"/>
                </a:rPr>
                <a:t>程序</a:t>
              </a:r>
            </a:p>
          </p:txBody>
        </p:sp>
        <p:sp>
          <p:nvSpPr>
            <p:cNvPr id="24589" name="Text Box 42"/>
            <p:cNvSpPr txBox="1">
              <a:spLocks noChangeArrowheads="1"/>
            </p:cNvSpPr>
            <p:nvPr/>
          </p:nvSpPr>
          <p:spPr bwMode="auto">
            <a:xfrm>
              <a:off x="2109" y="1527"/>
              <a:ext cx="1361" cy="271"/>
            </a:xfrm>
            <a:prstGeom prst="rect">
              <a:avLst/>
            </a:prstGeom>
            <a:noFill/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 b="0">
                  <a:latin typeface="Arial" pitchFamily="34" charset="0"/>
                </a:rPr>
                <a:t>PL/0 </a:t>
              </a:r>
              <a:r>
                <a:rPr lang="zh-CN" altLang="en-US" sz="2400">
                  <a:latin typeface="Arial" pitchFamily="34" charset="0"/>
                </a:rPr>
                <a:t>编译程序</a:t>
              </a:r>
            </a:p>
          </p:txBody>
        </p:sp>
        <p:sp>
          <p:nvSpPr>
            <p:cNvPr id="24590" name="AutoShape 47"/>
            <p:cNvSpPr>
              <a:spLocks noChangeArrowheads="1"/>
            </p:cNvSpPr>
            <p:nvPr/>
          </p:nvSpPr>
          <p:spPr bwMode="auto">
            <a:xfrm>
              <a:off x="2685" y="1889"/>
              <a:ext cx="240" cy="277"/>
            </a:xfrm>
            <a:prstGeom prst="downArrow">
              <a:avLst>
                <a:gd name="adj1" fmla="val 50000"/>
                <a:gd name="adj2" fmla="val 28854"/>
              </a:avLst>
            </a:prstGeom>
            <a:solidFill>
              <a:srgbClr val="FFFFFF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4591" name="AutoShape 48"/>
            <p:cNvSpPr>
              <a:spLocks noChangeArrowheads="1"/>
            </p:cNvSpPr>
            <p:nvPr/>
          </p:nvSpPr>
          <p:spPr bwMode="auto">
            <a:xfrm>
              <a:off x="2686" y="2519"/>
              <a:ext cx="240" cy="277"/>
            </a:xfrm>
            <a:prstGeom prst="downArrow">
              <a:avLst>
                <a:gd name="adj1" fmla="val 50000"/>
                <a:gd name="adj2" fmla="val 28854"/>
              </a:avLst>
            </a:prstGeom>
            <a:solidFill>
              <a:srgbClr val="FFFFFF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24592" name="Text Box 49"/>
            <p:cNvSpPr txBox="1">
              <a:spLocks noChangeArrowheads="1"/>
            </p:cNvSpPr>
            <p:nvPr/>
          </p:nvSpPr>
          <p:spPr bwMode="auto">
            <a:xfrm>
              <a:off x="2291" y="2908"/>
              <a:ext cx="1043" cy="478"/>
            </a:xfrm>
            <a:prstGeom prst="rect">
              <a:avLst/>
            </a:prstGeom>
            <a:noFill/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400">
                  <a:latin typeface="Arial" pitchFamily="34" charset="0"/>
                </a:rPr>
                <a:t>类 </a:t>
              </a:r>
              <a:r>
                <a:rPr lang="en-US" altLang="zh-CN" sz="2400" b="0">
                  <a:latin typeface="Arial" pitchFamily="34" charset="0"/>
                </a:rPr>
                <a:t>P-code </a:t>
              </a:r>
              <a:r>
                <a:rPr lang="zh-CN" altLang="en-US" sz="2400">
                  <a:latin typeface="Arial" pitchFamily="34" charset="0"/>
                </a:rPr>
                <a:t>解释程序</a:t>
              </a:r>
            </a:p>
          </p:txBody>
        </p:sp>
        <p:sp>
          <p:nvSpPr>
            <p:cNvPr id="24593" name="AutoShape 50"/>
            <p:cNvSpPr>
              <a:spLocks noChangeArrowheads="1"/>
            </p:cNvSpPr>
            <p:nvPr/>
          </p:nvSpPr>
          <p:spPr bwMode="auto">
            <a:xfrm>
              <a:off x="1383" y="3068"/>
              <a:ext cx="817" cy="227"/>
            </a:xfrm>
            <a:prstGeom prst="notchedRightArrow">
              <a:avLst>
                <a:gd name="adj1" fmla="val 50000"/>
                <a:gd name="adj2" fmla="val 89978"/>
              </a:avLst>
            </a:prstGeom>
            <a:solidFill>
              <a:srgbClr val="FFFFFF"/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Text Box 51"/>
            <p:cNvSpPr txBox="1">
              <a:spLocks noChangeArrowheads="1"/>
            </p:cNvSpPr>
            <p:nvPr/>
          </p:nvSpPr>
          <p:spPr bwMode="auto">
            <a:xfrm>
              <a:off x="1837" y="3567"/>
              <a:ext cx="1951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>
                  <a:solidFill>
                    <a:srgbClr val="800080"/>
                  </a:solidFill>
                  <a:latin typeface="Arial" pitchFamily="34" charset="0"/>
                </a:rPr>
                <a:t>类</a:t>
              </a:r>
              <a:r>
                <a:rPr lang="en-US" altLang="zh-CN" sz="2800" b="0">
                  <a:solidFill>
                    <a:srgbClr val="800080"/>
                  </a:solidFill>
                  <a:latin typeface="Arial" pitchFamily="34" charset="0"/>
                </a:rPr>
                <a:t>P-code</a:t>
              </a:r>
              <a:r>
                <a:rPr lang="en-US" altLang="zh-CN" sz="2800">
                  <a:solidFill>
                    <a:srgbClr val="800080"/>
                  </a:solidFill>
                  <a:latin typeface="Arial" pitchFamily="34" charset="0"/>
                </a:rPr>
                <a:t> </a:t>
              </a:r>
              <a:r>
                <a:rPr lang="zh-CN" altLang="en-US" sz="2800">
                  <a:solidFill>
                    <a:srgbClr val="800080"/>
                  </a:solidFill>
                  <a:latin typeface="Arial" pitchFamily="34" charset="0"/>
                </a:rPr>
                <a:t>虚拟机</a:t>
              </a:r>
            </a:p>
          </p:txBody>
        </p:sp>
        <p:sp>
          <p:nvSpPr>
            <p:cNvPr id="24595" name="AutoShape 52"/>
            <p:cNvSpPr>
              <a:spLocks noChangeArrowheads="1"/>
            </p:cNvSpPr>
            <p:nvPr/>
          </p:nvSpPr>
          <p:spPr bwMode="auto">
            <a:xfrm>
              <a:off x="3424" y="3067"/>
              <a:ext cx="817" cy="227"/>
            </a:xfrm>
            <a:prstGeom prst="notchedRightArrow">
              <a:avLst>
                <a:gd name="adj1" fmla="val 50000"/>
                <a:gd name="adj2" fmla="val 89978"/>
              </a:avLst>
            </a:prstGeom>
            <a:solidFill>
              <a:srgbClr val="FFFFFF"/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53"/>
            <p:cNvSpPr>
              <a:spLocks noChangeShapeType="1"/>
            </p:cNvSpPr>
            <p:nvPr/>
          </p:nvSpPr>
          <p:spPr bwMode="auto">
            <a:xfrm>
              <a:off x="1746" y="2659"/>
              <a:ext cx="0" cy="1225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54"/>
            <p:cNvSpPr>
              <a:spLocks noChangeShapeType="1"/>
            </p:cNvSpPr>
            <p:nvPr/>
          </p:nvSpPr>
          <p:spPr bwMode="auto">
            <a:xfrm>
              <a:off x="1746" y="3884"/>
              <a:ext cx="2087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55"/>
            <p:cNvSpPr>
              <a:spLocks noChangeShapeType="1"/>
            </p:cNvSpPr>
            <p:nvPr/>
          </p:nvSpPr>
          <p:spPr bwMode="auto">
            <a:xfrm flipV="1">
              <a:off x="3833" y="2659"/>
              <a:ext cx="0" cy="1225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56"/>
            <p:cNvSpPr>
              <a:spLocks noChangeShapeType="1"/>
            </p:cNvSpPr>
            <p:nvPr/>
          </p:nvSpPr>
          <p:spPr bwMode="auto">
            <a:xfrm>
              <a:off x="1746" y="2659"/>
              <a:ext cx="2087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757238" y="1208088"/>
            <a:ext cx="806291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类 </a:t>
            </a:r>
            <a:r>
              <a:rPr lang="en-US" altLang="zh-CN" b="0">
                <a:solidFill>
                  <a:srgbClr val="800080"/>
                </a:solidFill>
                <a:latin typeface="Arial" pitchFamily="34" charset="0"/>
              </a:rPr>
              <a:t>P-code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语言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（教材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p15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表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1.2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，共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23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Arial" pitchFamily="34" charset="0"/>
              </a:rPr>
              <a:t>   一种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栈式机</a:t>
            </a:r>
            <a:r>
              <a:rPr lang="zh-CN" altLang="en-US" sz="2800">
                <a:latin typeface="Arial" pitchFamily="34" charset="0"/>
              </a:rPr>
              <a:t>的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语言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0">
                <a:latin typeface="Arial" pitchFamily="34" charset="0"/>
              </a:rPr>
              <a:t>     </a:t>
            </a:r>
            <a:r>
              <a:rPr lang="zh-CN" altLang="en-US" sz="2800">
                <a:latin typeface="Arial" pitchFamily="34" charset="0"/>
              </a:rPr>
              <a:t>此类栈式机没有累加器和通用寄存器，</a:t>
            </a: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有一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     个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栈式存储器</a:t>
            </a:r>
            <a:r>
              <a:rPr lang="zh-CN" altLang="en-US" sz="2800">
                <a:latin typeface="Arial" pitchFamily="34" charset="0"/>
              </a:rPr>
              <a:t>，有四个控制寄存器（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指令寄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     存器 </a:t>
            </a:r>
            <a:r>
              <a:rPr lang="en-US" altLang="zh-CN" sz="2800" b="0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指令地址寄存器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P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栈顶寄存器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T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     </a:t>
            </a:r>
            <a:r>
              <a:rPr lang="zh-CN" altLang="en-US" sz="2800">
                <a:latin typeface="Arial" pitchFamily="34" charset="0"/>
              </a:rPr>
              <a:t>和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基址寄存器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），算数和逻辑运算都在栈顶进行</a:t>
            </a:r>
            <a:endParaRPr lang="zh-CN" altLang="en-US" sz="2800">
              <a:solidFill>
                <a:srgbClr val="80008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0">
              <a:latin typeface="Arial" pitchFamily="34" charset="0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指令格式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563938" y="4483100"/>
            <a:ext cx="3048000" cy="601663"/>
            <a:chOff x="2412" y="2614"/>
            <a:chExt cx="1920" cy="379"/>
          </a:xfrm>
        </p:grpSpPr>
        <p:sp>
          <p:nvSpPr>
            <p:cNvPr id="25610" name="Rectangle 40"/>
            <p:cNvSpPr>
              <a:spLocks noChangeArrowheads="1"/>
            </p:cNvSpPr>
            <p:nvPr/>
          </p:nvSpPr>
          <p:spPr bwMode="auto">
            <a:xfrm>
              <a:off x="2412" y="2657"/>
              <a:ext cx="1920" cy="33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41"/>
            <p:cNvSpPr>
              <a:spLocks noChangeShapeType="1"/>
            </p:cNvSpPr>
            <p:nvPr/>
          </p:nvSpPr>
          <p:spPr bwMode="auto">
            <a:xfrm>
              <a:off x="3036" y="2657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42"/>
            <p:cNvSpPr>
              <a:spLocks noChangeShapeType="1"/>
            </p:cNvSpPr>
            <p:nvPr/>
          </p:nvSpPr>
          <p:spPr bwMode="auto">
            <a:xfrm>
              <a:off x="3708" y="2657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Text Box 43"/>
            <p:cNvSpPr txBox="1">
              <a:spLocks noChangeArrowheads="1"/>
            </p:cNvSpPr>
            <p:nvPr/>
          </p:nvSpPr>
          <p:spPr bwMode="auto">
            <a:xfrm>
              <a:off x="2608" y="2614"/>
              <a:ext cx="15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zh-CN">
                  <a:solidFill>
                    <a:srgbClr val="800080"/>
                  </a:solidFill>
                  <a:latin typeface="宋体" pitchFamily="2" charset="-122"/>
                  <a:ea typeface="宋体" pitchFamily="2" charset="-122"/>
                </a:rPr>
                <a:t>f</a:t>
              </a:r>
              <a:r>
                <a:rPr lang="en-US" altLang="zh-CN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   </a:t>
              </a:r>
              <a:r>
                <a:rPr lang="en-US" altLang="zh-CN">
                  <a:solidFill>
                    <a:srgbClr val="800080"/>
                  </a:solidFill>
                  <a:latin typeface="宋体" pitchFamily="2" charset="-122"/>
                  <a:ea typeface="宋体" pitchFamily="2" charset="-122"/>
                </a:rPr>
                <a:t>l</a:t>
              </a:r>
              <a:r>
                <a:rPr lang="en-US" altLang="zh-CN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   </a:t>
              </a:r>
              <a:r>
                <a:rPr lang="en-US" altLang="zh-CN">
                  <a:solidFill>
                    <a:srgbClr val="800080"/>
                  </a:solidFill>
                  <a:latin typeface="宋体" pitchFamily="2" charset="-122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25609" name="Text Box 44"/>
          <p:cNvSpPr txBox="1">
            <a:spLocks noChangeArrowheads="1"/>
          </p:cNvSpPr>
          <p:nvPr/>
        </p:nvSpPr>
        <p:spPr bwMode="auto">
          <a:xfrm>
            <a:off x="1403350" y="5229225"/>
            <a:ext cx="62642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f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：   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操作码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l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Arial" pitchFamily="34" charset="0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层次差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（标识符引用层减去定义层）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Arial" pitchFamily="34" charset="0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不同的指令含义不同</a:t>
            </a: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(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介绍</a:t>
            </a: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23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条</a:t>
            </a: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)</a:t>
            </a:r>
            <a:endParaRPr lang="zh-CN" altLang="en-US" sz="2400">
              <a:solidFill>
                <a:srgbClr val="8000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755650" y="1195388"/>
            <a:ext cx="838835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INT  0  A”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  </a:t>
            </a:r>
            <a:r>
              <a:rPr lang="zh-CN" altLang="en-US" sz="2400">
                <a:latin typeface="Arial" pitchFamily="34" charset="0"/>
              </a:rPr>
              <a:t>在栈顶开辟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A</a:t>
            </a:r>
            <a:r>
              <a:rPr lang="en-US" altLang="zh-CN" sz="2400" b="0">
                <a:latin typeface="Arial" pitchFamily="34" charset="0"/>
              </a:rPr>
              <a:t> </a:t>
            </a:r>
            <a:r>
              <a:rPr lang="zh-CN" altLang="en-US" sz="2400">
                <a:latin typeface="Arial" pitchFamily="34" charset="0"/>
              </a:rPr>
              <a:t>个存储单元，服务于被调用的过程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A </a:t>
            </a:r>
            <a:r>
              <a:rPr lang="zh-CN" altLang="en-US" sz="2400">
                <a:latin typeface="Arial" pitchFamily="34" charset="0"/>
              </a:rPr>
              <a:t>等于该过程的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局部变量数加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3</a:t>
            </a:r>
          </a:p>
          <a:p>
            <a:pPr lvl="1">
              <a:buFont typeface="Symbol" pitchFamily="18" charset="2"/>
              <a:buChar char="-"/>
            </a:pPr>
            <a:r>
              <a:rPr lang="en-US" altLang="zh-CN" sz="2400" b="0">
                <a:latin typeface="Arial" pitchFamily="34" charset="0"/>
              </a:rPr>
              <a:t>   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3 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个</a:t>
            </a:r>
            <a:r>
              <a:rPr lang="zh-CN" altLang="en-US" sz="2400">
                <a:latin typeface="Arial" pitchFamily="34" charset="0"/>
              </a:rPr>
              <a:t>特殊的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联系单元</a:t>
            </a: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979488" y="3005138"/>
          <a:ext cx="7337425" cy="337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name="Visio" r:id="rId3" imgW="5935246" imgH="2679237" progId="">
                  <p:embed/>
                </p:oleObj>
              </mc:Choice>
              <mc:Fallback>
                <p:oleObj name="Visio" r:id="rId3" imgW="5935246" imgH="2679237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005138"/>
                        <a:ext cx="7337425" cy="337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3" name="直接箭头连接符 9"/>
          <p:cNvCxnSpPr>
            <a:cxnSpLocks noChangeShapeType="1"/>
          </p:cNvCxnSpPr>
          <p:nvPr/>
        </p:nvCxnSpPr>
        <p:spPr bwMode="auto">
          <a:xfrm>
            <a:off x="4787900" y="5445125"/>
            <a:ext cx="504825" cy="0"/>
          </a:xfrm>
          <a:prstGeom prst="straightConnector1">
            <a:avLst/>
          </a:prstGeom>
          <a:noFill/>
          <a:ln w="19050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1034" name="TextBox 10"/>
          <p:cNvSpPr txBox="1">
            <a:spLocks noChangeArrowheads="1"/>
          </p:cNvSpPr>
          <p:nvPr/>
        </p:nvSpPr>
        <p:spPr bwMode="auto">
          <a:xfrm>
            <a:off x="4500563" y="5229225"/>
            <a:ext cx="57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035" name="直接箭头连接符 12"/>
          <p:cNvCxnSpPr>
            <a:cxnSpLocks noChangeShapeType="1"/>
          </p:cNvCxnSpPr>
          <p:nvPr/>
        </p:nvCxnSpPr>
        <p:spPr bwMode="auto">
          <a:xfrm>
            <a:off x="1403350" y="6269038"/>
            <a:ext cx="504825" cy="0"/>
          </a:xfrm>
          <a:prstGeom prst="straightConnector1">
            <a:avLst/>
          </a:prstGeom>
          <a:noFill/>
          <a:ln w="19050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1036" name="TextBox 13"/>
          <p:cNvSpPr txBox="1">
            <a:spLocks noChangeArrowheads="1"/>
          </p:cNvSpPr>
          <p:nvPr/>
        </p:nvSpPr>
        <p:spPr bwMode="auto">
          <a:xfrm>
            <a:off x="1116013" y="6053138"/>
            <a:ext cx="57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056" name="Text Box 15"/>
          <p:cNvSpPr txBox="1">
            <a:spLocks noChangeArrowheads="1"/>
          </p:cNvSpPr>
          <p:nvPr/>
        </p:nvSpPr>
        <p:spPr bwMode="auto">
          <a:xfrm>
            <a:off x="755650" y="1157288"/>
            <a:ext cx="79930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0”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过程调用结束后</a:t>
            </a:r>
            <a:r>
              <a:rPr lang="en-US" altLang="zh-CN" sz="2400"/>
              <a:t>,</a:t>
            </a:r>
            <a:r>
              <a:rPr lang="zh-CN" altLang="en-US" sz="2400"/>
              <a:t>返回调用点并退栈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重置基址寄存器和栈顶寄存器</a:t>
            </a:r>
          </a:p>
        </p:txBody>
      </p: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1290638" y="2674938"/>
          <a:ext cx="7313612" cy="37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Visio" r:id="rId3" imgW="5728976" imgH="2914549" progId="">
                  <p:embed/>
                </p:oleObj>
              </mc:Choice>
              <mc:Fallback>
                <p:oleObj name="Visio" r:id="rId3" imgW="5728976" imgH="291454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674938"/>
                        <a:ext cx="7313612" cy="371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755650" y="1157288"/>
            <a:ext cx="7993063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CAL  L  A”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   </a:t>
            </a:r>
            <a:r>
              <a:rPr lang="zh-CN" altLang="en-US" sz="2400">
                <a:latin typeface="Arial" pitchFamily="34" charset="0"/>
              </a:rPr>
              <a:t>调用地址为 </a:t>
            </a:r>
            <a:r>
              <a:rPr lang="en-US" altLang="zh-CN" sz="2400" b="0">
                <a:latin typeface="Arial" pitchFamily="34" charset="0"/>
              </a:rPr>
              <a:t>A </a:t>
            </a:r>
            <a:r>
              <a:rPr lang="zh-CN" altLang="en-US" sz="2400">
                <a:latin typeface="Arial" pitchFamily="34" charset="0"/>
              </a:rPr>
              <a:t>的过程（置指令地址寄存器为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>
                <a:latin typeface="Arial" pitchFamily="34" charset="0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L</a:t>
            </a:r>
            <a:r>
              <a:rPr lang="en-US" altLang="zh-CN" sz="2400" b="0">
                <a:latin typeface="Arial" pitchFamily="34" charset="0"/>
              </a:rPr>
              <a:t> </a:t>
            </a:r>
            <a:r>
              <a:rPr lang="zh-CN" altLang="en-US" sz="2400">
                <a:latin typeface="Arial" pitchFamily="34" charset="0"/>
              </a:rPr>
              <a:t>为调用过程与被调用过程的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层差</a:t>
            </a:r>
            <a:endParaRPr lang="zh-CN" altLang="en-US" sz="2400" b="0">
              <a:solidFill>
                <a:srgbClr val="80008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b="0">
                <a:latin typeface="Arial" pitchFamily="34" charset="0"/>
              </a:rPr>
              <a:t>    </a:t>
            </a:r>
            <a:r>
              <a:rPr lang="zh-CN" altLang="en-US" sz="2400">
                <a:latin typeface="Arial" pitchFamily="34" charset="0"/>
              </a:rPr>
              <a:t>设置被调用过程的</a:t>
            </a:r>
            <a:r>
              <a:rPr lang="en-US" altLang="zh-CN" sz="2400" b="0">
                <a:latin typeface="Arial" pitchFamily="34" charset="0"/>
              </a:rPr>
              <a:t>3 </a:t>
            </a:r>
            <a:r>
              <a:rPr lang="zh-CN" altLang="en-US" sz="2400">
                <a:latin typeface="Arial" pitchFamily="34" charset="0"/>
              </a:rPr>
              <a:t>个联系单元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971600" y="3068960"/>
          <a:ext cx="78359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Visio" r:id="rId3" imgW="5878982" imgH="2982773" progId="">
                  <p:embed/>
                </p:oleObj>
              </mc:Choice>
              <mc:Fallback>
                <p:oleObj name="Visio" r:id="rId3" imgW="5878982" imgH="2982773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068960"/>
                        <a:ext cx="78359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755650" y="1090613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LIT  0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立即数存入栈顶，即置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所指存储单元的值为</a:t>
            </a:r>
            <a:r>
              <a:rPr lang="en-US" altLang="zh-CN" sz="2400" b="0">
                <a:latin typeface="Arial" pitchFamily="34" charset="0"/>
              </a:rPr>
              <a:t>A</a:t>
            </a:r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加 </a:t>
            </a:r>
            <a:r>
              <a:rPr lang="en-US" altLang="zh-CN" sz="2400">
                <a:latin typeface="Arial" pitchFamily="34" charset="0"/>
              </a:rPr>
              <a:t>1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755650" y="2532063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LOD  L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将层差为</a:t>
            </a:r>
            <a:r>
              <a:rPr lang="en-US" altLang="zh-CN" sz="2400" b="0">
                <a:latin typeface="Arial" pitchFamily="34" charset="0"/>
              </a:rPr>
              <a:t>L</a:t>
            </a:r>
            <a:r>
              <a:rPr lang="zh-CN" altLang="en-US" sz="2400" b="0">
                <a:latin typeface="Arial" pitchFamily="34" charset="0"/>
              </a:rPr>
              <a:t>、</a:t>
            </a:r>
            <a:r>
              <a:rPr lang="zh-CN" altLang="en-US" sz="2400"/>
              <a:t>偏移量为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/>
              <a:t>的存储单元的值取到栈顶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 b="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加 </a:t>
            </a:r>
            <a:r>
              <a:rPr lang="en-US" altLang="zh-CN" sz="2400">
                <a:latin typeface="Arial" pitchFamily="34" charset="0"/>
              </a:rPr>
              <a:t>1</a:t>
            </a:r>
          </a:p>
        </p:txBody>
      </p:sp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755650" y="393382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STO  L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 b="0">
                <a:latin typeface="Arial" pitchFamily="34" charset="0"/>
              </a:rPr>
              <a:t>    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>
                <a:latin typeface="Arial" pitchFamily="34" charset="0"/>
              </a:rPr>
              <a:t>1</a:t>
            </a:r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将栈顶的值存入层差为</a:t>
            </a:r>
            <a:r>
              <a:rPr lang="en-US" altLang="zh-CN" sz="2400" b="0"/>
              <a:t>L</a:t>
            </a:r>
            <a:r>
              <a:rPr lang="zh-CN" altLang="en-US" sz="2400" b="0"/>
              <a:t>、</a:t>
            </a:r>
            <a:r>
              <a:rPr lang="zh-CN" altLang="en-US" sz="2400"/>
              <a:t>偏移量为</a:t>
            </a:r>
            <a:r>
              <a:rPr lang="en-US" altLang="zh-CN" sz="2400" b="0"/>
              <a:t>A</a:t>
            </a:r>
            <a:r>
              <a:rPr lang="zh-CN" altLang="en-US" sz="2400"/>
              <a:t>的存储单元</a:t>
            </a:r>
            <a:endParaRPr lang="zh-CN" altLang="en-US" sz="2400">
              <a:latin typeface="Arial" pitchFamily="34" charset="0"/>
            </a:endParaRPr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755650" y="522922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注：</a:t>
            </a:r>
            <a:r>
              <a:rPr lang="zh-CN" altLang="en-US" sz="2400">
                <a:latin typeface="Arial" pitchFamily="34" charset="0"/>
              </a:rPr>
              <a:t>层差为</a:t>
            </a:r>
            <a:r>
              <a:rPr lang="en-US" altLang="zh-CN" sz="2400" b="0">
                <a:latin typeface="Arial" pitchFamily="34" charset="0"/>
              </a:rPr>
              <a:t>L</a:t>
            </a:r>
            <a:r>
              <a:rPr lang="zh-CN" altLang="en-US" sz="2400" b="0">
                <a:latin typeface="Arial" pitchFamily="34" charset="0"/>
              </a:rPr>
              <a:t>、</a:t>
            </a:r>
            <a:r>
              <a:rPr lang="zh-CN" altLang="en-US" sz="2400">
                <a:latin typeface="Arial" pitchFamily="34" charset="0"/>
              </a:rPr>
              <a:t>偏移量为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>
                <a:latin typeface="Arial" pitchFamily="34" charset="0"/>
              </a:rPr>
              <a:t>的存储单元，即沿当前层静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Arial" pitchFamily="34" charset="0"/>
              </a:rPr>
              <a:t>     态链</a:t>
            </a:r>
            <a:r>
              <a:rPr lang="en-US" altLang="zh-CN" sz="2400" b="0">
                <a:latin typeface="Arial" pitchFamily="34" charset="0"/>
              </a:rPr>
              <a:t>SL</a:t>
            </a:r>
            <a:r>
              <a:rPr lang="zh-CN" altLang="en-US" sz="2400">
                <a:latin typeface="Arial" pitchFamily="34" charset="0"/>
              </a:rPr>
              <a:t>开始向前第</a:t>
            </a:r>
            <a:r>
              <a:rPr lang="en-US" altLang="zh-CN" sz="2400" b="0">
                <a:latin typeface="Arial" pitchFamily="34" charset="0"/>
              </a:rPr>
              <a:t>L</a:t>
            </a:r>
            <a:r>
              <a:rPr lang="zh-CN" altLang="en-US" sz="2400">
                <a:latin typeface="Arial" pitchFamily="34" charset="0"/>
              </a:rPr>
              <a:t>层的</a:t>
            </a:r>
            <a:r>
              <a:rPr lang="en-US" altLang="zh-CN" sz="2400" b="0">
                <a:latin typeface="Arial" pitchFamily="34" charset="0"/>
              </a:rPr>
              <a:t>SL</a:t>
            </a:r>
            <a:r>
              <a:rPr lang="zh-CN" altLang="en-US" sz="2400">
                <a:latin typeface="Arial" pitchFamily="34" charset="0"/>
              </a:rPr>
              <a:t>作为基址，加上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>
                <a:latin typeface="Arial" pitchFamily="34" charset="0"/>
              </a:rPr>
              <a:t>，即为该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Arial" pitchFamily="34" charset="0"/>
              </a:rPr>
              <a:t>     单元的地址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8137525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求栈顶元素的相反数，结果值留在栈顶</a:t>
            </a:r>
            <a:endParaRPr lang="zh-CN" altLang="en-US" sz="2400" b="0">
              <a:latin typeface="Arial" pitchFamily="34" charset="0"/>
            </a:endParaRPr>
          </a:p>
        </p:txBody>
      </p: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755650" y="2852738"/>
            <a:ext cx="8137525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6”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栈顶元素的奇偶判断，若为奇数，结果为</a:t>
            </a:r>
            <a:r>
              <a:rPr lang="en-US" altLang="zh-CN" sz="2400" b="0">
                <a:latin typeface="Arial" pitchFamily="34" charset="0"/>
              </a:rPr>
              <a:t>1</a:t>
            </a:r>
            <a:r>
              <a:rPr lang="zh-CN" altLang="en-US" sz="2400"/>
              <a:t>；若为偶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/>
              <a:t>   数，结果为</a:t>
            </a:r>
            <a:r>
              <a:rPr lang="en-US" altLang="zh-CN" sz="2400" b="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/>
              <a:t>；结果值留在栈顶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755650" y="1090613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2”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次栈顶与栈顶的值相加，结果存入次栈顶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  <p:sp>
        <p:nvSpPr>
          <p:cNvPr id="28680" name="Text Box 14"/>
          <p:cNvSpPr txBox="1">
            <a:spLocks noChangeArrowheads="1"/>
          </p:cNvSpPr>
          <p:nvPr/>
        </p:nvSpPr>
        <p:spPr bwMode="auto">
          <a:xfrm>
            <a:off x="755650" y="249237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3”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次栈顶的值减去栈顶的值，结果存入次栈顶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  <p:sp>
        <p:nvSpPr>
          <p:cNvPr id="28681" name="Text Box 16"/>
          <p:cNvSpPr txBox="1">
            <a:spLocks noChangeArrowheads="1"/>
          </p:cNvSpPr>
          <p:nvPr/>
        </p:nvSpPr>
        <p:spPr bwMode="auto">
          <a:xfrm>
            <a:off x="755650" y="3860800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4”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次栈顶的值乘以栈顶的值，结果存入次栈顶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  <p:sp>
        <p:nvSpPr>
          <p:cNvPr id="28682" name="Text Box 17"/>
          <p:cNvSpPr txBox="1">
            <a:spLocks noChangeArrowheads="1"/>
          </p:cNvSpPr>
          <p:nvPr/>
        </p:nvSpPr>
        <p:spPr bwMode="auto">
          <a:xfrm>
            <a:off x="755650" y="522922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5”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次栈顶的值除以栈顶的值，结果存入次栈顶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80391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800080"/>
                </a:solidFill>
                <a:latin typeface="Times New Roman" pitchFamily="18" charset="0"/>
              </a:rPr>
              <a:t>9.1.2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程序运行</a:t>
            </a:r>
            <a:r>
              <a:rPr lang="zh-CN" altLang="en-US" sz="3200" b="1" dirty="0">
                <a:solidFill>
                  <a:srgbClr val="800080"/>
                </a:solidFill>
              </a:rPr>
              <a:t>时存储空间的布局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en-US" altLang="zh-CN" sz="2800" i="1" dirty="0"/>
              <a:t>layout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609600" y="1600200"/>
            <a:ext cx="582930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典型的程序布局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保留地址区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lang="zh-CN" altLang="en-US" b="1">
                <a:latin typeface="Times New Roman" pitchFamily="18" charset="0"/>
              </a:rPr>
              <a:t>目标机体系结构和操作系统专用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代码区  </a:t>
            </a:r>
            <a:r>
              <a:rPr kumimoji="0" lang="zh-CN" altLang="en-US" b="1"/>
              <a:t>静态存放目标代码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静态数据区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/>
              <a:t>   静态存放全局数据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共享库和分别编译模块区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静态存放这些模块的代码和全局数据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动态数据区</a:t>
            </a:r>
            <a:endParaRPr kumimoji="0" lang="zh-CN" altLang="en-US" b="1">
              <a:solidFill>
                <a:srgbClr val="800080"/>
              </a:solidFill>
              <a:latin typeface="Times New Roman" pitchFamily="18" charset="0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楷体_GB2312" pitchFamily="49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</a:t>
            </a:r>
            <a:r>
              <a:rPr kumimoji="0" lang="zh-CN" altLang="en-US" b="1"/>
              <a:t>运行时动态变化的堆区和栈区</a:t>
            </a:r>
          </a:p>
        </p:txBody>
      </p:sp>
      <p:sp>
        <p:nvSpPr>
          <p:cNvPr id="819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51650" y="1736725"/>
            <a:ext cx="0" cy="457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8604250" y="1736725"/>
            <a:ext cx="0" cy="457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851650" y="17367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851650" y="2133600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6851650" y="58769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851650" y="537368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6851650" y="47974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851650" y="63087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32613" y="1720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Reserved 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6927850" y="54451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Code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6927850" y="490378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Static Data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6927850" y="37179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Library and Separate Modules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856413" y="2100263"/>
            <a:ext cx="1676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Stack Space</a:t>
            </a:r>
          </a:p>
          <a:p>
            <a:pPr algn="ctr">
              <a:buFont typeface="Wingdings" pitchFamily="2" charset="2"/>
              <a:buNone/>
            </a:pPr>
            <a:endParaRPr lang="en-US" altLang="zh-CN" sz="500" i="1">
              <a:solidFill>
                <a:srgbClr val="80008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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6865938" y="3014663"/>
            <a:ext cx="166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1">
                <a:sym typeface="Symbol" pitchFamily="18" charset="2"/>
              </a:rPr>
              <a:t> </a:t>
            </a:r>
            <a:endParaRPr lang="en-US" altLang="zh-CN" sz="2000" b="1"/>
          </a:p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Heap Space</a:t>
            </a:r>
          </a:p>
        </p:txBody>
      </p:sp>
      <p:sp>
        <p:nvSpPr>
          <p:cNvPr id="8215" name="Rectangle 28"/>
          <p:cNvSpPr>
            <a:spLocks noChangeArrowheads="1"/>
          </p:cNvSpPr>
          <p:nvPr/>
        </p:nvSpPr>
        <p:spPr bwMode="auto">
          <a:xfrm>
            <a:off x="6932613" y="5911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Reserved </a:t>
            </a:r>
          </a:p>
        </p:txBody>
      </p:sp>
      <p:sp>
        <p:nvSpPr>
          <p:cNvPr id="8216" name="Line 29"/>
          <p:cNvSpPr>
            <a:spLocks noChangeShapeType="1"/>
          </p:cNvSpPr>
          <p:nvPr/>
        </p:nvSpPr>
        <p:spPr bwMode="auto">
          <a:xfrm>
            <a:off x="6877050" y="371633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17" name="Rectangle 30"/>
          <p:cNvSpPr>
            <a:spLocks noChangeArrowheads="1"/>
          </p:cNvSpPr>
          <p:nvPr/>
        </p:nvSpPr>
        <p:spPr bwMode="auto">
          <a:xfrm>
            <a:off x="4391025" y="1557338"/>
            <a:ext cx="2125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Highest address</a:t>
            </a:r>
          </a:p>
        </p:txBody>
      </p:sp>
      <p:sp>
        <p:nvSpPr>
          <p:cNvPr id="8218" name="Rectangle 31"/>
          <p:cNvSpPr>
            <a:spLocks noChangeArrowheads="1"/>
          </p:cNvSpPr>
          <p:nvPr/>
        </p:nvSpPr>
        <p:spPr bwMode="auto">
          <a:xfrm>
            <a:off x="4572000" y="587692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</a:rPr>
              <a:t>Lowest address</a:t>
            </a:r>
          </a:p>
        </p:txBody>
      </p:sp>
      <p:sp>
        <p:nvSpPr>
          <p:cNvPr id="8219" name="Line 32"/>
          <p:cNvSpPr>
            <a:spLocks noChangeShapeType="1"/>
          </p:cNvSpPr>
          <p:nvPr/>
        </p:nvSpPr>
        <p:spPr bwMode="auto">
          <a:xfrm>
            <a:off x="6413500" y="177323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20" name="Line 33"/>
          <p:cNvSpPr>
            <a:spLocks noChangeShapeType="1"/>
          </p:cNvSpPr>
          <p:nvPr/>
        </p:nvSpPr>
        <p:spPr bwMode="auto">
          <a:xfrm>
            <a:off x="6413500" y="623728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755650" y="1090613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8”     </a:t>
            </a:r>
            <a:r>
              <a:rPr lang="zh-CN" altLang="en-US" sz="2400">
                <a:latin typeface="Arial" pitchFamily="34" charset="0"/>
              </a:rPr>
              <a:t>比较次栈顶与栈顶是否相等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若相等，结果为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4" name="Text Box 24"/>
          <p:cNvSpPr txBox="1">
            <a:spLocks noChangeArrowheads="1"/>
          </p:cNvSpPr>
          <p:nvPr/>
        </p:nvSpPr>
        <p:spPr bwMode="auto">
          <a:xfrm>
            <a:off x="755650" y="1989138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9”     </a:t>
            </a:r>
            <a:r>
              <a:rPr lang="zh-CN" altLang="en-US" sz="2400">
                <a:latin typeface="Arial" pitchFamily="34" charset="0"/>
              </a:rPr>
              <a:t>比较次栈顶与栈顶是否不相等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若不相等，结果为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5" name="Text Box 25"/>
          <p:cNvSpPr txBox="1">
            <a:spLocks noChangeArrowheads="1"/>
          </p:cNvSpPr>
          <p:nvPr/>
        </p:nvSpPr>
        <p:spPr bwMode="auto">
          <a:xfrm>
            <a:off x="755650" y="2852738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10”   </a:t>
            </a:r>
            <a:r>
              <a:rPr lang="zh-CN" altLang="en-US" sz="2400">
                <a:latin typeface="Arial" pitchFamily="34" charset="0"/>
              </a:rPr>
              <a:t>比较次栈顶是否小于栈顶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若小于，结果为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6" name="Text Box 26"/>
          <p:cNvSpPr txBox="1">
            <a:spLocks noChangeArrowheads="1"/>
          </p:cNvSpPr>
          <p:nvPr/>
        </p:nvSpPr>
        <p:spPr bwMode="auto">
          <a:xfrm>
            <a:off x="755650" y="3768725"/>
            <a:ext cx="81375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11”   </a:t>
            </a:r>
            <a:r>
              <a:rPr lang="zh-CN" altLang="en-US" sz="2400">
                <a:latin typeface="Arial" pitchFamily="34" charset="0"/>
              </a:rPr>
              <a:t>比较次栈顶是否大于等于栈顶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若大于等于，结果为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7" name="Text Box 27"/>
          <p:cNvSpPr txBox="1">
            <a:spLocks noChangeArrowheads="1"/>
          </p:cNvSpPr>
          <p:nvPr/>
        </p:nvSpPr>
        <p:spPr bwMode="auto">
          <a:xfrm>
            <a:off x="755650" y="4632325"/>
            <a:ext cx="81375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12”   </a:t>
            </a:r>
            <a:r>
              <a:rPr lang="zh-CN" altLang="en-US" sz="2400">
                <a:latin typeface="Arial" pitchFamily="34" charset="0"/>
              </a:rPr>
              <a:t>比较次栈顶是否大于栈顶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若大于，结果为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8" name="Text Box 28"/>
          <p:cNvSpPr txBox="1">
            <a:spLocks noChangeArrowheads="1"/>
          </p:cNvSpPr>
          <p:nvPr/>
        </p:nvSpPr>
        <p:spPr bwMode="auto">
          <a:xfrm>
            <a:off x="755650" y="5589588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13”   </a:t>
            </a:r>
            <a:r>
              <a:rPr lang="zh-CN" altLang="en-US" sz="2400">
                <a:latin typeface="Arial" pitchFamily="34" charset="0"/>
              </a:rPr>
              <a:t>比较次栈顶是否小于等于栈顶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若小于等于，结果为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684213" y="1681163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JMP  0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无条件转移至地址 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/>
              <a:t>，即置</a:t>
            </a:r>
            <a:r>
              <a:rPr lang="zh-CN" altLang="en-US" sz="2400">
                <a:latin typeface="Arial" pitchFamily="34" charset="0"/>
              </a:rPr>
              <a:t>指令地址寄存器为</a:t>
            </a:r>
            <a:r>
              <a:rPr lang="en-US" altLang="zh-CN" sz="2400" b="0">
                <a:latin typeface="Arial" pitchFamily="34" charset="0"/>
              </a:rPr>
              <a:t>A</a:t>
            </a: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684213" y="2924175"/>
            <a:ext cx="8137525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JPC  0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条件转移指令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若栈顶为 </a:t>
            </a:r>
            <a:r>
              <a:rPr lang="en-US" altLang="zh-CN" sz="2400" b="0">
                <a:latin typeface="Arial" pitchFamily="34" charset="0"/>
              </a:rPr>
              <a:t>0</a:t>
            </a:r>
            <a:r>
              <a:rPr lang="zh-CN" altLang="en-US" sz="2400"/>
              <a:t>，则转移至地址</a:t>
            </a:r>
            <a:r>
              <a:rPr lang="zh-CN" altLang="en-US" sz="2400">
                <a:latin typeface="Arial" pitchFamily="34" charset="0"/>
              </a:rPr>
              <a:t> 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/>
              <a:t>，即置指令地址寄存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/>
              <a:t>   器为</a:t>
            </a:r>
            <a:r>
              <a:rPr lang="en-US" altLang="zh-CN" sz="2400" b="0">
                <a:latin typeface="Arial" pitchFamily="34" charset="0"/>
              </a:rPr>
              <a:t>A </a:t>
            </a:r>
            <a:r>
              <a:rPr lang="zh-CN" altLang="en-US" sz="2400"/>
              <a:t>；</a:t>
            </a:r>
            <a:r>
              <a:rPr lang="en-US" altLang="zh-CN" sz="2400"/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1751" name="Text Box 11"/>
          <p:cNvSpPr txBox="1">
            <a:spLocks noChangeArrowheads="1"/>
          </p:cNvSpPr>
          <p:nvPr/>
        </p:nvSpPr>
        <p:spPr bwMode="auto">
          <a:xfrm>
            <a:off x="755650" y="1392238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14”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栈顶的值输出至控制台屏幕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en-US" altLang="zh-CN" sz="2400">
                <a:latin typeface="Arial" pitchFamily="34" charset="0"/>
              </a:rPr>
              <a:t>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/>
              <a:t>1</a:t>
            </a:r>
          </a:p>
        </p:txBody>
      </p:sp>
      <p:sp>
        <p:nvSpPr>
          <p:cNvPr id="31752" name="Text Box 12"/>
          <p:cNvSpPr txBox="1">
            <a:spLocks noChangeArrowheads="1"/>
          </p:cNvSpPr>
          <p:nvPr/>
        </p:nvSpPr>
        <p:spPr bwMode="auto">
          <a:xfrm>
            <a:off x="755650" y="2867025"/>
            <a:ext cx="81375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15”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控制台屏幕输出一个换行</a:t>
            </a:r>
            <a:endParaRPr lang="zh-CN" altLang="en-US" sz="2400">
              <a:latin typeface="Arial" pitchFamily="34" charset="0"/>
            </a:endParaRPr>
          </a:p>
        </p:txBody>
      </p:sp>
      <p:sp>
        <p:nvSpPr>
          <p:cNvPr id="31753" name="Text Box 13"/>
          <p:cNvSpPr txBox="1">
            <a:spLocks noChangeArrowheads="1"/>
          </p:cNvSpPr>
          <p:nvPr/>
        </p:nvSpPr>
        <p:spPr bwMode="auto">
          <a:xfrm>
            <a:off x="755650" y="4051300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16”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从控制台读入一行输入，置入栈顶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 b="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加 </a:t>
            </a:r>
            <a:r>
              <a:rPr lang="en-US" altLang="zh-CN" sz="24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755650" y="1392238"/>
            <a:ext cx="8137525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</a:rPr>
              <a:t>类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</a:rPr>
              <a:t>P-code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</a:rPr>
              <a:t>解释程序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800080"/>
                </a:solidFill>
              </a:rPr>
              <a:t>数据结构</a:t>
            </a:r>
          </a:p>
          <a:p>
            <a:pPr lvl="1">
              <a:buFont typeface="Symbol" pitchFamily="18" charset="2"/>
              <a:buNone/>
            </a:pPr>
            <a:endParaRPr lang="zh-CN" altLang="en-US" sz="1000" dirty="0"/>
          </a:p>
          <a:p>
            <a:pPr lvl="1">
              <a:buFont typeface="Symbol" pitchFamily="18" charset="2"/>
              <a:buNone/>
            </a:pPr>
            <a:r>
              <a:rPr lang="zh-CN" altLang="en-US" sz="2000" dirty="0"/>
              <a:t>    </a:t>
            </a:r>
            <a:r>
              <a:rPr lang="zh-CN" altLang="en-US" sz="2400" dirty="0"/>
              <a:t>运行栈      </a:t>
            </a:r>
            <a:r>
              <a:rPr lang="en-US" altLang="zh-CN" sz="2000" b="0" dirty="0" err="1">
                <a:latin typeface="Arial" pitchFamily="34" charset="0"/>
              </a:rPr>
              <a:t>int</a:t>
            </a:r>
            <a:r>
              <a:rPr lang="en-US" altLang="zh-CN" sz="2000" b="0" dirty="0">
                <a:latin typeface="Arial" pitchFamily="34" charset="0"/>
              </a:rPr>
              <a:t> s[</a:t>
            </a:r>
            <a:r>
              <a:rPr lang="en-US" altLang="zh-CN" sz="2000" b="0" dirty="0" err="1">
                <a:latin typeface="Arial" pitchFamily="34" charset="0"/>
              </a:rPr>
              <a:t>stacksize</a:t>
            </a:r>
            <a:r>
              <a:rPr lang="en-US" altLang="zh-CN" sz="2000" b="0" dirty="0">
                <a:latin typeface="Arial" pitchFamily="34" charset="0"/>
              </a:rPr>
              <a:t>]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 dirty="0">
                <a:latin typeface="Arial" pitchFamily="34" charset="0"/>
              </a:rPr>
              <a:t>       </a:t>
            </a:r>
            <a:r>
              <a:rPr lang="zh-CN" altLang="en-US" sz="2400" dirty="0"/>
              <a:t>指令寄存器  </a:t>
            </a:r>
            <a:r>
              <a:rPr lang="en-US" altLang="zh-CN" sz="2000" b="0" dirty="0" err="1">
                <a:latin typeface="Arial" pitchFamily="34" charset="0"/>
              </a:rPr>
              <a:t>struct</a:t>
            </a:r>
            <a:r>
              <a:rPr lang="en-US" altLang="zh-CN" sz="2000" b="0" dirty="0">
                <a:latin typeface="Arial" pitchFamily="34" charset="0"/>
              </a:rPr>
              <a:t> instruction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dirty="0">
                <a:latin typeface="Arial" pitchFamily="34" charset="0"/>
              </a:rPr>
              <a:t>                                  </a:t>
            </a:r>
            <a:r>
              <a:rPr lang="en-US" altLang="zh-CN" sz="2000" b="0" dirty="0">
                <a:latin typeface="Arial" pitchFamily="34" charset="0"/>
              </a:rPr>
              <a:t>{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 dirty="0">
                <a:latin typeface="Arial" pitchFamily="34" charset="0"/>
              </a:rPr>
              <a:t>                                      </a:t>
            </a:r>
            <a:r>
              <a:rPr lang="en-US" altLang="zh-CN" sz="2000" b="0" dirty="0" err="1">
                <a:latin typeface="Arial" pitchFamily="34" charset="0"/>
              </a:rPr>
              <a:t>enum</a:t>
            </a:r>
            <a:r>
              <a:rPr lang="en-US" altLang="zh-CN" sz="2000" b="0" dirty="0">
                <a:latin typeface="Arial" pitchFamily="34" charset="0"/>
              </a:rPr>
              <a:t> </a:t>
            </a:r>
            <a:r>
              <a:rPr lang="en-US" altLang="zh-CN" sz="2000" b="0" dirty="0" err="1">
                <a:latin typeface="Arial" pitchFamily="34" charset="0"/>
              </a:rPr>
              <a:t>fct</a:t>
            </a:r>
            <a:r>
              <a:rPr lang="en-US" altLang="zh-CN" sz="2000" b="0" dirty="0">
                <a:latin typeface="Arial" pitchFamily="34" charset="0"/>
              </a:rPr>
              <a:t>  f;   /*</a:t>
            </a:r>
            <a:r>
              <a:rPr lang="zh-CN" altLang="en-US" sz="2000" dirty="0">
                <a:latin typeface="Arial" pitchFamily="34" charset="0"/>
              </a:rPr>
              <a:t>操作码</a:t>
            </a:r>
            <a:r>
              <a:rPr lang="zh-CN" altLang="en-US" sz="2000" b="0" dirty="0">
                <a:latin typeface="Arial" pitchFamily="34" charset="0"/>
              </a:rPr>
              <a:t>*</a:t>
            </a:r>
            <a:r>
              <a:rPr lang="en-US" altLang="zh-CN" sz="2000" b="0" dirty="0">
                <a:latin typeface="Arial" pitchFamily="34" charset="0"/>
              </a:rPr>
              <a:t>/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 dirty="0">
                <a:latin typeface="Arial" pitchFamily="34" charset="0"/>
              </a:rPr>
              <a:t>                                      </a:t>
            </a:r>
            <a:r>
              <a:rPr lang="en-US" altLang="zh-CN" sz="2000" b="0" dirty="0" err="1">
                <a:latin typeface="Arial" pitchFamily="34" charset="0"/>
              </a:rPr>
              <a:t>int</a:t>
            </a:r>
            <a:r>
              <a:rPr lang="en-US" altLang="zh-CN" sz="2000" b="0" dirty="0">
                <a:latin typeface="Arial" pitchFamily="34" charset="0"/>
              </a:rPr>
              <a:t> l;    /*</a:t>
            </a:r>
            <a:r>
              <a:rPr lang="zh-CN" altLang="en-US" sz="2000" dirty="0">
                <a:latin typeface="Arial" pitchFamily="34" charset="0"/>
              </a:rPr>
              <a:t>引用层与声明层的层差</a:t>
            </a:r>
            <a:r>
              <a:rPr lang="zh-CN" altLang="en-US" sz="2000" b="0" dirty="0">
                <a:latin typeface="Arial" pitchFamily="34" charset="0"/>
              </a:rPr>
              <a:t>*</a:t>
            </a:r>
            <a:r>
              <a:rPr lang="en-US" altLang="zh-CN" sz="2000" b="0" dirty="0">
                <a:latin typeface="Arial" pitchFamily="34" charset="0"/>
              </a:rPr>
              <a:t>/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 dirty="0">
                <a:latin typeface="Arial" pitchFamily="34" charset="0"/>
              </a:rPr>
              <a:t>                                      </a:t>
            </a:r>
            <a:r>
              <a:rPr lang="en-US" altLang="zh-CN" sz="2000" b="0" dirty="0" err="1">
                <a:latin typeface="Arial" pitchFamily="34" charset="0"/>
              </a:rPr>
              <a:t>int</a:t>
            </a:r>
            <a:r>
              <a:rPr lang="en-US" altLang="zh-CN" sz="2000" b="0" dirty="0">
                <a:latin typeface="Arial" pitchFamily="34" charset="0"/>
              </a:rPr>
              <a:t> a;   /*</a:t>
            </a:r>
            <a:r>
              <a:rPr lang="zh-CN" altLang="en-US" sz="2000" dirty="0">
                <a:latin typeface="Arial" pitchFamily="34" charset="0"/>
              </a:rPr>
              <a:t>因不同的</a:t>
            </a:r>
            <a:r>
              <a:rPr lang="en-US" altLang="zh-CN" sz="2000" b="0" dirty="0">
                <a:latin typeface="Arial" pitchFamily="34" charset="0"/>
              </a:rPr>
              <a:t>f</a:t>
            </a:r>
            <a:r>
              <a:rPr lang="zh-CN" altLang="en-US" sz="2000" dirty="0">
                <a:latin typeface="Arial" pitchFamily="34" charset="0"/>
              </a:rPr>
              <a:t>各异</a:t>
            </a:r>
            <a:r>
              <a:rPr lang="zh-CN" altLang="en-US" sz="2000" b="0" dirty="0">
                <a:latin typeface="Arial" pitchFamily="34" charset="0"/>
              </a:rPr>
              <a:t>*</a:t>
            </a:r>
            <a:r>
              <a:rPr lang="en-US" altLang="zh-CN" sz="2000" b="0" dirty="0">
                <a:latin typeface="Arial" pitchFamily="34" charset="0"/>
              </a:rPr>
              <a:t>/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 dirty="0">
                <a:latin typeface="Arial" pitchFamily="34" charset="0"/>
              </a:rPr>
              <a:t>                                  }  </a:t>
            </a:r>
            <a:r>
              <a:rPr lang="en-US" altLang="zh-CN" sz="2000" b="0" dirty="0" err="1">
                <a:latin typeface="Arial" pitchFamily="34" charset="0"/>
              </a:rPr>
              <a:t>i</a:t>
            </a:r>
            <a:endParaRPr lang="en-US" altLang="zh-CN" sz="2000" b="0" dirty="0"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000" b="0" dirty="0">
                <a:latin typeface="Arial" pitchFamily="34" charset="0"/>
              </a:rPr>
              <a:t>       </a:t>
            </a:r>
            <a:r>
              <a:rPr lang="zh-CN" altLang="en-US" sz="2400" dirty="0">
                <a:latin typeface="Arial" pitchFamily="34" charset="0"/>
              </a:rPr>
              <a:t>指令地址寄存器    </a:t>
            </a:r>
            <a:r>
              <a:rPr lang="en-US" altLang="zh-CN" sz="2000" b="0" dirty="0" err="1">
                <a:latin typeface="Arial" pitchFamily="34" charset="0"/>
              </a:rPr>
              <a:t>int</a:t>
            </a:r>
            <a:r>
              <a:rPr lang="en-US" altLang="zh-CN" sz="2000" b="0" dirty="0">
                <a:latin typeface="Arial" pitchFamily="34" charset="0"/>
              </a:rPr>
              <a:t> p;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 dirty="0">
                <a:latin typeface="Arial" pitchFamily="34" charset="0"/>
              </a:rPr>
              <a:t>      </a:t>
            </a:r>
            <a:r>
              <a:rPr lang="zh-CN" altLang="en-US" sz="2000" dirty="0" smtClean="0"/>
              <a:t>活动记录的</a:t>
            </a:r>
            <a:r>
              <a:rPr lang="en-US" altLang="zh-CN" sz="2000" b="0" dirty="0" smtClean="0">
                <a:latin typeface="Arial" pitchFamily="34" charset="0"/>
              </a:rPr>
              <a:t> </a:t>
            </a:r>
            <a:r>
              <a:rPr lang="zh-CN" altLang="en-US" sz="2400" dirty="0">
                <a:latin typeface="Arial" pitchFamily="34" charset="0"/>
              </a:rPr>
              <a:t>基址寄存器</a:t>
            </a:r>
            <a:r>
              <a:rPr lang="zh-CN" altLang="en-US" sz="2400" b="0" dirty="0">
                <a:latin typeface="Arial" pitchFamily="34" charset="0"/>
              </a:rPr>
              <a:t>           </a:t>
            </a:r>
            <a:r>
              <a:rPr lang="en-US" altLang="zh-CN" sz="2000" b="0" dirty="0" err="1">
                <a:latin typeface="Arial" pitchFamily="34" charset="0"/>
              </a:rPr>
              <a:t>int</a:t>
            </a:r>
            <a:r>
              <a:rPr lang="en-US" altLang="zh-CN" sz="2000" b="0" dirty="0">
                <a:latin typeface="Arial" pitchFamily="34" charset="0"/>
              </a:rPr>
              <a:t> b;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b="0" dirty="0">
                <a:latin typeface="Arial" pitchFamily="34" charset="0"/>
              </a:rPr>
              <a:t>      </a:t>
            </a:r>
            <a:r>
              <a:rPr lang="zh-CN" altLang="en-US" dirty="0" smtClean="0"/>
              <a:t>活动记录的</a:t>
            </a:r>
            <a:r>
              <a:rPr lang="zh-CN" altLang="en-US" sz="2400" dirty="0" smtClean="0">
                <a:latin typeface="Arial" pitchFamily="34" charset="0"/>
              </a:rPr>
              <a:t>栈</a:t>
            </a:r>
            <a:r>
              <a:rPr lang="zh-CN" altLang="en-US" sz="2400" dirty="0">
                <a:latin typeface="Arial" pitchFamily="34" charset="0"/>
              </a:rPr>
              <a:t>顶寄存器</a:t>
            </a:r>
            <a:r>
              <a:rPr lang="zh-CN" altLang="en-US" sz="2400" b="0" dirty="0">
                <a:latin typeface="Arial" pitchFamily="34" charset="0"/>
              </a:rPr>
              <a:t>           </a:t>
            </a:r>
            <a:r>
              <a:rPr lang="en-US" altLang="zh-CN" sz="2000" b="0" dirty="0" err="1">
                <a:latin typeface="Arial" pitchFamily="34" charset="0"/>
              </a:rPr>
              <a:t>int</a:t>
            </a:r>
            <a:r>
              <a:rPr lang="en-US" altLang="zh-CN" sz="2000" b="0" dirty="0">
                <a:latin typeface="Arial" pitchFamily="34" charset="0"/>
              </a:rPr>
              <a:t> t</a:t>
            </a:r>
            <a:r>
              <a:rPr lang="zh-CN" altLang="en-US" sz="2000" b="0" dirty="0">
                <a:latin typeface="Arial" pitchFamily="34" charset="0"/>
              </a:rPr>
              <a:t>；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000" b="0" dirty="0">
                <a:latin typeface="Arial" pitchFamily="34" charset="0"/>
              </a:rPr>
              <a:t>       </a:t>
            </a:r>
            <a:r>
              <a:rPr lang="zh-CN" altLang="en-US" sz="2400" dirty="0">
                <a:latin typeface="Arial" pitchFamily="34" charset="0"/>
              </a:rPr>
              <a:t>虚拟机代码段  </a:t>
            </a:r>
            <a:r>
              <a:rPr lang="zh-CN" altLang="en-US" sz="2000" b="0" dirty="0">
                <a:latin typeface="Arial" pitchFamily="34" charset="0"/>
              </a:rPr>
              <a:t> </a:t>
            </a:r>
            <a:r>
              <a:rPr lang="en-US" altLang="zh-CN" sz="2000" b="0" dirty="0" err="1">
                <a:latin typeface="Arial" pitchFamily="34" charset="0"/>
                <a:ea typeface="宋体" pitchFamily="2" charset="-122"/>
              </a:rPr>
              <a:t>struct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instruction code[</a:t>
            </a:r>
            <a:r>
              <a:rPr lang="en-US" altLang="zh-CN" sz="2000" b="0" dirty="0" err="1">
                <a:latin typeface="Arial" pitchFamily="34" charset="0"/>
                <a:ea typeface="宋体" pitchFamily="2" charset="-122"/>
              </a:rPr>
              <a:t>cxmax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6084888" y="1125538"/>
            <a:ext cx="2447925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begin</a:t>
            </a:r>
            <a:b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</a:b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    c:=b+a;</a:t>
            </a:r>
            <a:b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</a:b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  end;</a:t>
            </a:r>
            <a:b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827088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( 2) int 0 3 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过程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p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入口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,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为过程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p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( 3) lod 1 3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取变量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b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( 4) lit 0 10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取常数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10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( 5) opr 0 2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( 6) sto 1 4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栈顶值送变量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c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( 7) opr 0 0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退栈并返回调用点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(15) cal 0 2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调用过程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4824" name="Rectangle 11"/>
          <p:cNvSpPr>
            <a:spLocks noChangeArrowheads="1"/>
          </p:cNvSpPr>
          <p:nvPr/>
        </p:nvSpPr>
        <p:spPr bwMode="auto">
          <a:xfrm>
            <a:off x="1219200" y="261938"/>
            <a:ext cx="6089650" cy="503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3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PL/0 </a:t>
            </a:r>
            <a:r>
              <a:rPr lang="zh-CN" altLang="en-US" sz="3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编译程序的</a:t>
            </a:r>
            <a:r>
              <a:rPr lang="zh-CN" altLang="en-US" sz="3000">
                <a:solidFill>
                  <a:srgbClr val="800080"/>
                </a:solidFill>
              </a:rPr>
              <a:t>类</a:t>
            </a:r>
            <a:r>
              <a:rPr lang="en-US" altLang="zh-CN" sz="3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3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代码生成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5848" name="Rectangle 11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5849" name="Line 12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0" name="Line 13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1" name="Line 14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2" name="Line 15"/>
          <p:cNvSpPr>
            <a:spLocks noChangeShapeType="1"/>
          </p:cNvSpPr>
          <p:nvPr/>
        </p:nvSpPr>
        <p:spPr bwMode="auto">
          <a:xfrm flipV="1">
            <a:off x="539750" y="119697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3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4" name="Line 17"/>
          <p:cNvSpPr>
            <a:spLocks noChangeShapeType="1"/>
          </p:cNvSpPr>
          <p:nvPr/>
        </p:nvSpPr>
        <p:spPr bwMode="auto">
          <a:xfrm flipH="1" flipV="1">
            <a:off x="6443663" y="573405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5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5856" name="Rectangle 19"/>
          <p:cNvSpPr>
            <a:spLocks noChangeArrowheads="1"/>
          </p:cNvSpPr>
          <p:nvPr/>
        </p:nvSpPr>
        <p:spPr bwMode="auto">
          <a:xfrm>
            <a:off x="6507163" y="570865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5857" name="Rectangle 20"/>
          <p:cNvSpPr>
            <a:spLocks noChangeArrowheads="1"/>
          </p:cNvSpPr>
          <p:nvPr/>
        </p:nvSpPr>
        <p:spPr bwMode="auto">
          <a:xfrm>
            <a:off x="539750" y="117157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6873" name="Line 14"/>
          <p:cNvSpPr>
            <a:spLocks noChangeShapeType="1"/>
          </p:cNvSpPr>
          <p:nvPr/>
        </p:nvSpPr>
        <p:spPr bwMode="auto">
          <a:xfrm flipV="1">
            <a:off x="539750" y="30686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4" name="Rectangle 19"/>
          <p:cNvSpPr>
            <a:spLocks noChangeArrowheads="1"/>
          </p:cNvSpPr>
          <p:nvPr/>
        </p:nvSpPr>
        <p:spPr bwMode="auto">
          <a:xfrm>
            <a:off x="539750" y="30432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6875" name="Line 20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6" name="Line 21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7" name="Line 22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8" name="Line 23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9" name="Line 24"/>
          <p:cNvSpPr>
            <a:spLocks noChangeShapeType="1"/>
          </p:cNvSpPr>
          <p:nvPr/>
        </p:nvSpPr>
        <p:spPr bwMode="auto">
          <a:xfrm flipH="1" flipV="1">
            <a:off x="6443663" y="573405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80" name="Rectangle 25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6881" name="Rectangle 26"/>
          <p:cNvSpPr>
            <a:spLocks noChangeArrowheads="1"/>
          </p:cNvSpPr>
          <p:nvPr/>
        </p:nvSpPr>
        <p:spPr bwMode="auto">
          <a:xfrm>
            <a:off x="6507163" y="570865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( 0)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0 8         </a:t>
            </a:r>
            <a:r>
              <a:rPr lang="zh-CN" altLang="en-US" sz="1500" dirty="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( 1)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转向过程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( 2)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0 3           </a:t>
            </a:r>
            <a:r>
              <a:rPr lang="zh-CN" altLang="en-US" sz="1500" dirty="0">
                <a:latin typeface="Arial" pitchFamily="34" charset="0"/>
              </a:rPr>
              <a:t>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  <a:r>
              <a:rPr lang="en-US" altLang="zh-CN" sz="1500" dirty="0">
                <a:latin typeface="Arial" pitchFamily="34" charset="0"/>
              </a:rPr>
              <a:t>,</a:t>
            </a:r>
            <a:r>
              <a:rPr lang="zh-CN" altLang="en-US" sz="1500" dirty="0">
                <a:latin typeface="Arial" pitchFamily="34" charset="0"/>
              </a:rPr>
              <a:t>为过程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( 3)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1 3          </a:t>
            </a:r>
            <a:r>
              <a:rPr lang="zh-CN" altLang="en-US" sz="1500" dirty="0">
                <a:latin typeface="Arial" pitchFamily="34" charset="0"/>
              </a:rPr>
              <a:t>取变量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( 4) lit 0 10          </a:t>
            </a:r>
            <a:r>
              <a:rPr lang="zh-CN" altLang="en-US" sz="1500" dirty="0">
                <a:latin typeface="Arial" pitchFamily="34" charset="0"/>
              </a:rPr>
              <a:t>取常数</a:t>
            </a:r>
            <a:r>
              <a:rPr lang="en-US" altLang="zh-CN" sz="1500" dirty="0">
                <a:latin typeface="Arial" pitchFamily="34" charset="0"/>
              </a:rPr>
              <a:t>10</a:t>
            </a:r>
            <a:r>
              <a:rPr lang="zh-CN" altLang="en-US" sz="1500" dirty="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( 5)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( 6)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1 4  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( 7)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 </a:t>
            </a:r>
            <a:r>
              <a:rPr lang="zh-CN" altLang="en-US" sz="1500" dirty="0">
                <a:latin typeface="Arial" pitchFamily="34" charset="0"/>
              </a:rPr>
              <a:t>退栈并返回调用点</a:t>
            </a:r>
            <a:r>
              <a:rPr lang="en-US" altLang="zh-CN" sz="1500" dirty="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( 8)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0 5          </a:t>
            </a:r>
            <a:r>
              <a:rPr lang="zh-CN" altLang="en-US" sz="1500" dirty="0">
                <a:latin typeface="Arial" pitchFamily="34" charset="0"/>
              </a:rPr>
              <a:t>主程序入口开辟</a:t>
            </a:r>
            <a:r>
              <a:rPr lang="en-US" altLang="zh-CN" sz="1500" dirty="0">
                <a:latin typeface="Arial" pitchFamily="34" charset="0"/>
              </a:rPr>
              <a:t>5</a:t>
            </a:r>
            <a:r>
              <a:rPr lang="zh-CN" altLang="en-US" sz="1500" dirty="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 </a:t>
            </a:r>
            <a:r>
              <a:rPr lang="zh-CN" altLang="en-US" sz="1500" dirty="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(10)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将栈顶值存入变量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(11)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(12) lit 0 0          </a:t>
            </a:r>
            <a:r>
              <a:rPr lang="zh-CN" altLang="en-US" sz="1500" dirty="0">
                <a:latin typeface="Arial" pitchFamily="34" charset="0"/>
              </a:rPr>
              <a:t>将常数值</a:t>
            </a:r>
            <a:r>
              <a:rPr lang="en-US" altLang="zh-CN" sz="1500" dirty="0">
                <a:latin typeface="Arial" pitchFamily="34" charset="0"/>
              </a:rPr>
              <a:t>0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(13)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0 9        </a:t>
            </a:r>
            <a:r>
              <a:rPr lang="zh-CN" altLang="en-US" sz="1500" dirty="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(14) </a:t>
            </a:r>
            <a:r>
              <a:rPr lang="en-US" altLang="zh-CN" sz="1500" dirty="0" err="1">
                <a:latin typeface="Arial" pitchFamily="34" charset="0"/>
              </a:rPr>
              <a:t>jpc</a:t>
            </a:r>
            <a:r>
              <a:rPr lang="en-US" altLang="zh-CN" sz="1500" dirty="0">
                <a:latin typeface="Arial" pitchFamily="34" charset="0"/>
              </a:rPr>
              <a:t> 0 24      </a:t>
            </a:r>
            <a:r>
              <a:rPr lang="zh-CN" altLang="en-US" sz="1500" dirty="0">
                <a:latin typeface="Arial" pitchFamily="34" charset="0"/>
              </a:rPr>
              <a:t>相等时转</a:t>
            </a:r>
            <a:r>
              <a:rPr lang="en-US" altLang="zh-CN" sz="1500" dirty="0">
                <a:latin typeface="Arial" pitchFamily="34" charset="0"/>
              </a:rPr>
              <a:t>(24)</a:t>
            </a:r>
            <a:r>
              <a:rPr lang="zh-CN" altLang="en-US" sz="1500" dirty="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(15) cal 0 2         </a:t>
            </a:r>
            <a:r>
              <a:rPr lang="zh-CN" altLang="en-US" sz="1500" dirty="0">
                <a:latin typeface="Arial" pitchFamily="34" charset="0"/>
              </a:rPr>
              <a:t>调用过程</a:t>
            </a:r>
            <a:r>
              <a:rPr lang="en-US" altLang="zh-CN" sz="1500" dirty="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(16) lit 0 2          </a:t>
            </a:r>
            <a:r>
              <a:rPr lang="zh-CN" altLang="en-US" sz="1500" dirty="0">
                <a:latin typeface="Arial" pitchFamily="34" charset="0"/>
              </a:rPr>
              <a:t>常数值</a:t>
            </a:r>
            <a:r>
              <a:rPr lang="en-US" altLang="zh-CN" sz="1500" dirty="0">
                <a:latin typeface="Arial" pitchFamily="34" charset="0"/>
              </a:rPr>
              <a:t>2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(17)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(18)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次栈顶与栈顶相乘</a:t>
            </a:r>
            <a:r>
              <a:rPr lang="en-US" altLang="zh-CN" sz="1500" dirty="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0 14      </a:t>
            </a:r>
            <a:r>
              <a:rPr lang="zh-CN" altLang="en-US" sz="1500" dirty="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(20)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0 15      </a:t>
            </a:r>
            <a:r>
              <a:rPr lang="zh-CN" altLang="en-US" sz="1500" dirty="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(21)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</a:t>
            </a:r>
            <a:r>
              <a:rPr lang="zh-CN" altLang="en-US" sz="1500" dirty="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(22)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(23)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0 11     </a:t>
            </a:r>
            <a:r>
              <a:rPr lang="zh-CN" altLang="en-US" sz="1500" dirty="0">
                <a:latin typeface="Arial" pitchFamily="34" charset="0"/>
              </a:rPr>
              <a:t>无条件转到循环入口</a:t>
            </a:r>
            <a:r>
              <a:rPr lang="en-US" altLang="zh-CN" sz="1500" dirty="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(24)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</a:t>
            </a:r>
            <a:r>
              <a:rPr lang="zh-CN" altLang="en-US" sz="1500" dirty="0">
                <a:latin typeface="Arial" pitchFamily="34" charset="0"/>
              </a:rPr>
              <a:t>结束退栈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7897" name="Line 14"/>
          <p:cNvSpPr>
            <a:spLocks noChangeShapeType="1"/>
          </p:cNvSpPr>
          <p:nvPr/>
        </p:nvSpPr>
        <p:spPr bwMode="auto">
          <a:xfrm flipV="1">
            <a:off x="539750" y="32845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898" name="Rectangle 19"/>
          <p:cNvSpPr>
            <a:spLocks noChangeArrowheads="1"/>
          </p:cNvSpPr>
          <p:nvPr/>
        </p:nvSpPr>
        <p:spPr bwMode="auto">
          <a:xfrm>
            <a:off x="539750" y="32591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7899" name="Line 21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0" name="Line 22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1" name="Line 23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2" name="Line 24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3" name="Line 25"/>
          <p:cNvSpPr>
            <a:spLocks noChangeShapeType="1"/>
          </p:cNvSpPr>
          <p:nvPr/>
        </p:nvSpPr>
        <p:spPr bwMode="auto">
          <a:xfrm flipH="1" flipV="1">
            <a:off x="6443663" y="35734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4" name="Rectangle 26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7905" name="Rectangle 27"/>
          <p:cNvSpPr>
            <a:spLocks noChangeArrowheads="1"/>
          </p:cNvSpPr>
          <p:nvPr/>
        </p:nvSpPr>
        <p:spPr bwMode="auto">
          <a:xfrm>
            <a:off x="6507163" y="35480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7906" name="Line 28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7" name="Rectangle 29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7908" name="Line 3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9" name="Line 31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0" name="Rectangle 32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7911" name="Line 3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3" name="Rectangle 35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7914" name="Line 3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5" name="Line 37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6" name="Line 39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7" name="Line 40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5580112" y="4149080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b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5580112" y="3717032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 flipV="1">
            <a:off x="539750" y="35020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539750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7" name="Line 17"/>
          <p:cNvSpPr>
            <a:spLocks noChangeShapeType="1"/>
          </p:cNvSpPr>
          <p:nvPr/>
        </p:nvSpPr>
        <p:spPr bwMode="auto">
          <a:xfrm flipH="1" flipV="1">
            <a:off x="6443663" y="30940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8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8929" name="Rectangle 19"/>
          <p:cNvSpPr>
            <a:spLocks noChangeArrowheads="1"/>
          </p:cNvSpPr>
          <p:nvPr/>
        </p:nvSpPr>
        <p:spPr bwMode="auto">
          <a:xfrm>
            <a:off x="6507163" y="30686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1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3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4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935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6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7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938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42" name="Rectangle 32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8943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5580112" y="4149080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b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5580112" y="3717032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( 0)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0 8         </a:t>
            </a:r>
            <a:r>
              <a:rPr lang="zh-CN" altLang="en-US" sz="1500" dirty="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( 1)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转向过程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( 2)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0 3           </a:t>
            </a:r>
            <a:r>
              <a:rPr lang="zh-CN" altLang="en-US" sz="1500" dirty="0">
                <a:latin typeface="Arial" pitchFamily="34" charset="0"/>
              </a:rPr>
              <a:t>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  <a:r>
              <a:rPr lang="en-US" altLang="zh-CN" sz="1500" dirty="0">
                <a:latin typeface="Arial" pitchFamily="34" charset="0"/>
              </a:rPr>
              <a:t>,</a:t>
            </a:r>
            <a:r>
              <a:rPr lang="zh-CN" altLang="en-US" sz="1500" dirty="0">
                <a:latin typeface="Arial" pitchFamily="34" charset="0"/>
              </a:rPr>
              <a:t>为过程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( 3)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1 3          </a:t>
            </a:r>
            <a:r>
              <a:rPr lang="zh-CN" altLang="en-US" sz="1500" dirty="0">
                <a:latin typeface="Arial" pitchFamily="34" charset="0"/>
              </a:rPr>
              <a:t>取变量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( 4) lit 0 10          </a:t>
            </a:r>
            <a:r>
              <a:rPr lang="zh-CN" altLang="en-US" sz="1500" dirty="0">
                <a:latin typeface="Arial" pitchFamily="34" charset="0"/>
              </a:rPr>
              <a:t>取常数</a:t>
            </a:r>
            <a:r>
              <a:rPr lang="en-US" altLang="zh-CN" sz="1500" dirty="0">
                <a:latin typeface="Arial" pitchFamily="34" charset="0"/>
              </a:rPr>
              <a:t>10</a:t>
            </a:r>
            <a:r>
              <a:rPr lang="zh-CN" altLang="en-US" sz="1500" dirty="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( 5)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( 6)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1 4  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( 7)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 </a:t>
            </a:r>
            <a:r>
              <a:rPr lang="zh-CN" altLang="en-US" sz="1500" dirty="0">
                <a:latin typeface="Arial" pitchFamily="34" charset="0"/>
              </a:rPr>
              <a:t>退栈并返回调用点</a:t>
            </a:r>
            <a:r>
              <a:rPr lang="en-US" altLang="zh-CN" sz="1500" dirty="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( 8)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0 5          </a:t>
            </a:r>
            <a:r>
              <a:rPr lang="zh-CN" altLang="en-US" sz="1500" dirty="0">
                <a:latin typeface="Arial" pitchFamily="34" charset="0"/>
              </a:rPr>
              <a:t>主程序入口开辟</a:t>
            </a:r>
            <a:r>
              <a:rPr lang="en-US" altLang="zh-CN" sz="1500" dirty="0">
                <a:latin typeface="Arial" pitchFamily="34" charset="0"/>
              </a:rPr>
              <a:t>5</a:t>
            </a:r>
            <a:r>
              <a:rPr lang="zh-CN" altLang="en-US" sz="1500" dirty="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 </a:t>
            </a:r>
            <a:r>
              <a:rPr lang="zh-CN" altLang="en-US" sz="1500" dirty="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(10)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将栈顶值存入变量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(11)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smtClean="0">
                <a:latin typeface="Arial" pitchFamily="34" charset="0"/>
              </a:rPr>
              <a:t>的值取栈顶</a:t>
            </a:r>
            <a:endParaRPr lang="zh-CN" altLang="en-US" sz="15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(12) lit 0 0          </a:t>
            </a:r>
            <a:r>
              <a:rPr lang="zh-CN" altLang="en-US" sz="1500" dirty="0">
                <a:latin typeface="Arial" pitchFamily="34" charset="0"/>
              </a:rPr>
              <a:t>将常数值</a:t>
            </a:r>
            <a:r>
              <a:rPr lang="en-US" altLang="zh-CN" sz="1500" dirty="0">
                <a:latin typeface="Arial" pitchFamily="34" charset="0"/>
              </a:rPr>
              <a:t>0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(13)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0 9        </a:t>
            </a:r>
            <a:r>
              <a:rPr lang="zh-CN" altLang="en-US" sz="1500" dirty="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(14) </a:t>
            </a:r>
            <a:r>
              <a:rPr lang="en-US" altLang="zh-CN" sz="1500" dirty="0" err="1">
                <a:latin typeface="Arial" pitchFamily="34" charset="0"/>
              </a:rPr>
              <a:t>jpc</a:t>
            </a:r>
            <a:r>
              <a:rPr lang="en-US" altLang="zh-CN" sz="1500" dirty="0">
                <a:latin typeface="Arial" pitchFamily="34" charset="0"/>
              </a:rPr>
              <a:t> 0 24      </a:t>
            </a:r>
            <a:r>
              <a:rPr lang="zh-CN" altLang="en-US" sz="1500" dirty="0">
                <a:latin typeface="Arial" pitchFamily="34" charset="0"/>
              </a:rPr>
              <a:t>相等时转</a:t>
            </a:r>
            <a:r>
              <a:rPr lang="en-US" altLang="zh-CN" sz="1500" dirty="0">
                <a:latin typeface="Arial" pitchFamily="34" charset="0"/>
              </a:rPr>
              <a:t>(24)</a:t>
            </a:r>
            <a:r>
              <a:rPr lang="zh-CN" altLang="en-US" sz="1500" dirty="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(15) </a:t>
            </a:r>
            <a:r>
              <a:rPr lang="en-US" altLang="zh-CN" sz="1500" dirty="0" err="1">
                <a:latin typeface="Arial" pitchFamily="34" charset="0"/>
              </a:rPr>
              <a:t>cal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调用过程</a:t>
            </a:r>
            <a:r>
              <a:rPr lang="en-US" altLang="zh-CN" sz="1500" dirty="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(16) lit 0 2          </a:t>
            </a:r>
            <a:r>
              <a:rPr lang="zh-CN" altLang="en-US" sz="1500" dirty="0">
                <a:latin typeface="Arial" pitchFamily="34" charset="0"/>
              </a:rPr>
              <a:t>常数值</a:t>
            </a:r>
            <a:r>
              <a:rPr lang="en-US" altLang="zh-CN" sz="1500" dirty="0">
                <a:latin typeface="Arial" pitchFamily="34" charset="0"/>
              </a:rPr>
              <a:t>2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(17)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(18)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次栈顶与栈顶相乘</a:t>
            </a:r>
            <a:r>
              <a:rPr lang="en-US" altLang="zh-CN" sz="1500" dirty="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0 14      </a:t>
            </a:r>
            <a:r>
              <a:rPr lang="zh-CN" altLang="en-US" sz="1500" dirty="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(20)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0 15      </a:t>
            </a:r>
            <a:r>
              <a:rPr lang="zh-CN" altLang="en-US" sz="1500" dirty="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(21)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</a:t>
            </a:r>
            <a:r>
              <a:rPr lang="zh-CN" altLang="en-US" sz="1500" dirty="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(22)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(23)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0 11     </a:t>
            </a:r>
            <a:r>
              <a:rPr lang="zh-CN" altLang="en-US" sz="1500" dirty="0">
                <a:latin typeface="Arial" pitchFamily="34" charset="0"/>
              </a:rPr>
              <a:t>无条件转到循环入口</a:t>
            </a:r>
            <a:r>
              <a:rPr lang="en-US" altLang="zh-CN" sz="1500" dirty="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(24)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</a:t>
            </a:r>
            <a:r>
              <a:rPr lang="zh-CN" altLang="en-US" sz="1500" dirty="0">
                <a:latin typeface="Arial" pitchFamily="34" charset="0"/>
              </a:rPr>
              <a:t>结束退栈</a:t>
            </a:r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 flipV="1">
            <a:off x="539750" y="37417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539750" y="37163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8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0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 flipH="1" flipV="1">
            <a:off x="6443663" y="35734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2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9953" name="Rectangle 19"/>
          <p:cNvSpPr>
            <a:spLocks noChangeArrowheads="1"/>
          </p:cNvSpPr>
          <p:nvPr/>
        </p:nvSpPr>
        <p:spPr bwMode="auto">
          <a:xfrm>
            <a:off x="6507163" y="35480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5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8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0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1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9962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3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4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5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6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5580112" y="3717032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800080"/>
                </a:solidFill>
                <a:latin typeface="Times New Roman" pitchFamily="18" charset="0"/>
              </a:rPr>
              <a:t>9.1.3</a:t>
            </a:r>
            <a:r>
              <a:rPr kumimoji="0" lang="zh-CN" altLang="en-US" sz="3200" b="1" dirty="0" smtClean="0">
                <a:solidFill>
                  <a:srgbClr val="800080"/>
                </a:solidFill>
              </a:rPr>
              <a:t>存储分配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策略</a:t>
            </a:r>
          </a:p>
        </p:txBody>
      </p:sp>
      <p:sp>
        <p:nvSpPr>
          <p:cNvPr id="1024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76300" y="2057400"/>
            <a:ext cx="80391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静态分配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在</a:t>
            </a:r>
            <a:r>
              <a:rPr lang="zh-CN" altLang="en-US" b="1" dirty="0">
                <a:solidFill>
                  <a:srgbClr val="800080"/>
                </a:solidFill>
              </a:rPr>
              <a:t>编译期间</a:t>
            </a:r>
            <a:r>
              <a:rPr lang="zh-CN" altLang="en-US" b="1" dirty="0"/>
              <a:t>为</a:t>
            </a:r>
            <a:r>
              <a:rPr lang="zh-CN" altLang="en-US" b="1" dirty="0">
                <a:latin typeface="Times New Roman" pitchFamily="18" charset="0"/>
              </a:rPr>
              <a:t>数据对象分配存储</a:t>
            </a:r>
          </a:p>
          <a:p>
            <a:pPr lvl="1">
              <a:buFontTx/>
              <a:buNone/>
            </a:pPr>
            <a:endParaRPr lang="zh-CN" altLang="en-US" sz="1000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800080"/>
                </a:solidFill>
                <a:latin typeface="Times New Roman" pitchFamily="18" charset="0"/>
              </a:rPr>
              <a:t>动态分配</a:t>
            </a:r>
            <a:endParaRPr lang="en-US" altLang="zh-CN" sz="2800" b="1" dirty="0" smtClean="0">
              <a:solidFill>
                <a:srgbClr val="800080"/>
              </a:solidFill>
              <a:latin typeface="Times New Roman" pitchFamily="18" charset="0"/>
            </a:endParaRPr>
          </a:p>
          <a:p>
            <a:pPr marL="457200" lvl="2">
              <a:buClrTx/>
              <a:buNone/>
            </a:pPr>
            <a:r>
              <a:rPr lang="zh-CN" altLang="en-US" b="1" dirty="0" smtClean="0"/>
              <a:t>   程序在运行时为</a:t>
            </a:r>
            <a:r>
              <a:rPr lang="zh-CN" altLang="en-US" b="1" dirty="0" smtClean="0">
                <a:latin typeface="Times New Roman" pitchFamily="18" charset="0"/>
              </a:rPr>
              <a:t>数据对象分配存储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800080"/>
                </a:solidFill>
              </a:rPr>
              <a:t>栈式分配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None/>
            </a:pPr>
            <a:r>
              <a:rPr kumimoji="0" lang="zh-CN" altLang="en-US" b="1" dirty="0"/>
              <a:t>   将数据对象的</a:t>
            </a:r>
            <a:r>
              <a:rPr kumimoji="0" lang="zh-CN" altLang="en-US" b="1" dirty="0">
                <a:solidFill>
                  <a:srgbClr val="800080"/>
                </a:solidFill>
              </a:rPr>
              <a:t>运行时</a:t>
            </a:r>
            <a:r>
              <a:rPr kumimoji="0" lang="zh-CN" altLang="en-US" b="1" dirty="0"/>
              <a:t>存储按照栈的方式来管理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800080"/>
                </a:solidFill>
              </a:rPr>
              <a:t>堆式分配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None/>
            </a:pPr>
            <a:r>
              <a:rPr kumimoji="0" lang="zh-CN" altLang="en-US" b="1" dirty="0"/>
              <a:t>   从数据段的堆空间分配和释放数据对象的</a:t>
            </a:r>
            <a:r>
              <a:rPr kumimoji="0" lang="zh-CN" altLang="en-US" b="1" dirty="0">
                <a:solidFill>
                  <a:srgbClr val="800080"/>
                </a:solidFill>
              </a:rPr>
              <a:t>运行时</a:t>
            </a:r>
            <a:r>
              <a:rPr kumimoji="0" lang="zh-CN" altLang="en-US" b="1" dirty="0"/>
              <a:t>存储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 flipV="1">
            <a:off x="539750" y="39592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539750" y="39338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0971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3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4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5" name="Line 17"/>
          <p:cNvSpPr>
            <a:spLocks noChangeShapeType="1"/>
          </p:cNvSpPr>
          <p:nvPr/>
        </p:nvSpPr>
        <p:spPr bwMode="auto">
          <a:xfrm flipH="1" flipV="1">
            <a:off x="6443663" y="31416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6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507163" y="31162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9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2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0983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5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7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8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9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90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0991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 flipV="1">
            <a:off x="5580063" y="328295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93" name="Rectangle 35"/>
          <p:cNvSpPr>
            <a:spLocks noChangeArrowheads="1"/>
          </p:cNvSpPr>
          <p:nvPr/>
        </p:nvSpPr>
        <p:spPr bwMode="auto">
          <a:xfrm>
            <a:off x="5580063" y="3286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580112" y="3717032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 flipV="1">
            <a:off x="539750" y="42211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539750" y="41957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1995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8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 flipH="1" flipV="1">
            <a:off x="6443663" y="26622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0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2001" name="Rectangle 19"/>
          <p:cNvSpPr>
            <a:spLocks noChangeArrowheads="1"/>
          </p:cNvSpPr>
          <p:nvPr/>
        </p:nvSpPr>
        <p:spPr bwMode="auto">
          <a:xfrm>
            <a:off x="6507163" y="26368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3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04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5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6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07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8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9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10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1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2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3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4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2015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6" name="Line 34"/>
          <p:cNvSpPr>
            <a:spLocks noChangeShapeType="1"/>
          </p:cNvSpPr>
          <p:nvPr/>
        </p:nvSpPr>
        <p:spPr bwMode="auto">
          <a:xfrm flipV="1">
            <a:off x="5580063" y="328295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7" name="Rectangle 35"/>
          <p:cNvSpPr>
            <a:spLocks noChangeArrowheads="1"/>
          </p:cNvSpPr>
          <p:nvPr/>
        </p:nvSpPr>
        <p:spPr bwMode="auto">
          <a:xfrm>
            <a:off x="5580063" y="3286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9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20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580112" y="3717032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 flipV="1">
            <a:off x="539750" y="44370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8" name="Rectangle 12"/>
          <p:cNvSpPr>
            <a:spLocks noChangeArrowheads="1"/>
          </p:cNvSpPr>
          <p:nvPr/>
        </p:nvSpPr>
        <p:spPr bwMode="auto">
          <a:xfrm>
            <a:off x="539750" y="44116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3019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0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1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2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3" name="Line 17"/>
          <p:cNvSpPr>
            <a:spLocks noChangeShapeType="1"/>
          </p:cNvSpPr>
          <p:nvPr/>
        </p:nvSpPr>
        <p:spPr bwMode="auto">
          <a:xfrm flipH="1" flipV="1">
            <a:off x="6443663" y="31416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4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3025" name="Rectangle 19"/>
          <p:cNvSpPr>
            <a:spLocks noChangeArrowheads="1"/>
          </p:cNvSpPr>
          <p:nvPr/>
        </p:nvSpPr>
        <p:spPr bwMode="auto">
          <a:xfrm>
            <a:off x="6507163" y="31162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3026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7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3028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9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3031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2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3034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5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6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7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8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3039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40" name="Line 34"/>
          <p:cNvSpPr>
            <a:spLocks noChangeShapeType="1"/>
          </p:cNvSpPr>
          <p:nvPr/>
        </p:nvSpPr>
        <p:spPr bwMode="auto">
          <a:xfrm flipV="1">
            <a:off x="5580063" y="328295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41" name="Rectangle 35"/>
          <p:cNvSpPr>
            <a:spLocks noChangeArrowheads="1"/>
          </p:cNvSpPr>
          <p:nvPr/>
        </p:nvSpPr>
        <p:spPr bwMode="auto">
          <a:xfrm>
            <a:off x="5580063" y="3286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580112" y="3717032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 flipV="1">
            <a:off x="539750" y="46529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2" name="Rectangle 12"/>
          <p:cNvSpPr>
            <a:spLocks noChangeArrowheads="1"/>
          </p:cNvSpPr>
          <p:nvPr/>
        </p:nvSpPr>
        <p:spPr bwMode="auto">
          <a:xfrm>
            <a:off x="539750" y="46275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7" name="Line 17"/>
          <p:cNvSpPr>
            <a:spLocks noChangeShapeType="1"/>
          </p:cNvSpPr>
          <p:nvPr/>
        </p:nvSpPr>
        <p:spPr bwMode="auto">
          <a:xfrm flipH="1" flipV="1">
            <a:off x="6443663" y="35258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8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6507163" y="35004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4050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1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3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4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5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6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7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8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1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2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5580112" y="3717032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( 0)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0 8         </a:t>
            </a:r>
            <a:r>
              <a:rPr lang="zh-CN" altLang="en-US" sz="1500" dirty="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( 1)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转向过程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( 2)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0 3           </a:t>
            </a:r>
            <a:r>
              <a:rPr lang="zh-CN" altLang="en-US" sz="1500" dirty="0">
                <a:latin typeface="Arial" pitchFamily="34" charset="0"/>
              </a:rPr>
              <a:t>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  <a:r>
              <a:rPr lang="en-US" altLang="zh-CN" sz="1500" dirty="0">
                <a:latin typeface="Arial" pitchFamily="34" charset="0"/>
              </a:rPr>
              <a:t>,</a:t>
            </a:r>
            <a:r>
              <a:rPr lang="zh-CN" altLang="en-US" sz="1500" dirty="0">
                <a:latin typeface="Arial" pitchFamily="34" charset="0"/>
              </a:rPr>
              <a:t>为过程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( 3)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1 3          </a:t>
            </a:r>
            <a:r>
              <a:rPr lang="zh-CN" altLang="en-US" sz="1500" dirty="0">
                <a:latin typeface="Arial" pitchFamily="34" charset="0"/>
              </a:rPr>
              <a:t>取变量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( 4) lit 0 10          </a:t>
            </a:r>
            <a:r>
              <a:rPr lang="zh-CN" altLang="en-US" sz="1500" dirty="0">
                <a:latin typeface="Arial" pitchFamily="34" charset="0"/>
              </a:rPr>
              <a:t>取常数</a:t>
            </a:r>
            <a:r>
              <a:rPr lang="en-US" altLang="zh-CN" sz="1500" dirty="0">
                <a:latin typeface="Arial" pitchFamily="34" charset="0"/>
              </a:rPr>
              <a:t>10</a:t>
            </a:r>
            <a:r>
              <a:rPr lang="zh-CN" altLang="en-US" sz="1500" dirty="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( 5)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( 6)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1 4  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( 7)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 </a:t>
            </a:r>
            <a:r>
              <a:rPr lang="zh-CN" altLang="en-US" sz="1500" dirty="0">
                <a:latin typeface="Arial" pitchFamily="34" charset="0"/>
              </a:rPr>
              <a:t>退栈并返回调用点</a:t>
            </a:r>
            <a:r>
              <a:rPr lang="en-US" altLang="zh-CN" sz="1500" dirty="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( 8)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0 5          </a:t>
            </a:r>
            <a:r>
              <a:rPr lang="zh-CN" altLang="en-US" sz="1500" dirty="0">
                <a:latin typeface="Arial" pitchFamily="34" charset="0"/>
              </a:rPr>
              <a:t>主程序入口开辟</a:t>
            </a:r>
            <a:r>
              <a:rPr lang="en-US" altLang="zh-CN" sz="1500" dirty="0">
                <a:latin typeface="Arial" pitchFamily="34" charset="0"/>
              </a:rPr>
              <a:t>5</a:t>
            </a:r>
            <a:r>
              <a:rPr lang="zh-CN" altLang="en-US" sz="1500" dirty="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 </a:t>
            </a:r>
            <a:r>
              <a:rPr lang="zh-CN" altLang="en-US" sz="1500" dirty="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(10)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将栈顶值存入变量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(11)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(12) lit 0 0          </a:t>
            </a:r>
            <a:r>
              <a:rPr lang="zh-CN" altLang="en-US" sz="1500" dirty="0">
                <a:latin typeface="Arial" pitchFamily="34" charset="0"/>
              </a:rPr>
              <a:t>将常数值</a:t>
            </a:r>
            <a:r>
              <a:rPr lang="en-US" altLang="zh-CN" sz="1500" dirty="0">
                <a:latin typeface="Arial" pitchFamily="34" charset="0"/>
              </a:rPr>
              <a:t>0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(13)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0 9        </a:t>
            </a:r>
            <a:r>
              <a:rPr lang="zh-CN" altLang="en-US" sz="1500" dirty="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(14) </a:t>
            </a:r>
            <a:r>
              <a:rPr lang="en-US" altLang="zh-CN" sz="1500" dirty="0" err="1">
                <a:latin typeface="Arial" pitchFamily="34" charset="0"/>
              </a:rPr>
              <a:t>jpc</a:t>
            </a:r>
            <a:r>
              <a:rPr lang="en-US" altLang="zh-CN" sz="1500" dirty="0">
                <a:latin typeface="Arial" pitchFamily="34" charset="0"/>
              </a:rPr>
              <a:t> 0 24      </a:t>
            </a:r>
            <a:r>
              <a:rPr lang="zh-CN" altLang="en-US" sz="1500" dirty="0">
                <a:latin typeface="Arial" pitchFamily="34" charset="0"/>
              </a:rPr>
              <a:t>相等时转</a:t>
            </a:r>
            <a:r>
              <a:rPr lang="en-US" altLang="zh-CN" sz="1500" dirty="0">
                <a:latin typeface="Arial" pitchFamily="34" charset="0"/>
              </a:rPr>
              <a:t>(24)</a:t>
            </a:r>
            <a:r>
              <a:rPr lang="zh-CN" altLang="en-US" sz="1500" dirty="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(15) cal 0 2         </a:t>
            </a:r>
            <a:r>
              <a:rPr lang="zh-CN" altLang="en-US" sz="1500" dirty="0">
                <a:latin typeface="Arial" pitchFamily="34" charset="0"/>
              </a:rPr>
              <a:t>调用过程</a:t>
            </a:r>
            <a:r>
              <a:rPr lang="en-US" altLang="zh-CN" sz="1500" dirty="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solidFill>
                  <a:srgbClr val="FF0000"/>
                </a:solidFill>
                <a:latin typeface="Arial" pitchFamily="34" charset="0"/>
              </a:rPr>
              <a:t>(16) </a:t>
            </a:r>
            <a:r>
              <a:rPr lang="en-US" altLang="zh-CN" sz="1500" dirty="0">
                <a:latin typeface="Arial" pitchFamily="34" charset="0"/>
              </a:rPr>
              <a:t>lit 0 2          </a:t>
            </a:r>
            <a:r>
              <a:rPr lang="zh-CN" altLang="en-US" sz="1500" dirty="0">
                <a:latin typeface="Arial" pitchFamily="34" charset="0"/>
              </a:rPr>
              <a:t>常数值</a:t>
            </a:r>
            <a:r>
              <a:rPr lang="en-US" altLang="zh-CN" sz="1500" dirty="0">
                <a:latin typeface="Arial" pitchFamily="34" charset="0"/>
              </a:rPr>
              <a:t>2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(17)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(18)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次栈顶与栈顶相乘</a:t>
            </a:r>
            <a:r>
              <a:rPr lang="en-US" altLang="zh-CN" sz="1500" dirty="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0 14      </a:t>
            </a:r>
            <a:r>
              <a:rPr lang="zh-CN" altLang="en-US" sz="1500" dirty="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(20)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0 15      </a:t>
            </a:r>
            <a:r>
              <a:rPr lang="zh-CN" altLang="en-US" sz="1500" dirty="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(21)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</a:t>
            </a:r>
            <a:r>
              <a:rPr lang="zh-CN" altLang="en-US" sz="1500" dirty="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(22)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(23)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0 11     </a:t>
            </a:r>
            <a:r>
              <a:rPr lang="zh-CN" altLang="en-US" sz="1500" dirty="0">
                <a:latin typeface="Arial" pitchFamily="34" charset="0"/>
              </a:rPr>
              <a:t>无条件转到循环入口</a:t>
            </a:r>
            <a:r>
              <a:rPr lang="en-US" altLang="zh-CN" sz="1500" dirty="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(24)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</a:t>
            </a:r>
            <a:r>
              <a:rPr lang="zh-CN" altLang="en-US" sz="1500" dirty="0">
                <a:latin typeface="Arial" pitchFamily="34" charset="0"/>
              </a:rPr>
              <a:t>结束退栈</a:t>
            </a:r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5065" name="Line 11"/>
          <p:cNvSpPr>
            <a:spLocks noChangeShapeType="1"/>
          </p:cNvSpPr>
          <p:nvPr/>
        </p:nvSpPr>
        <p:spPr bwMode="auto">
          <a:xfrm flipV="1">
            <a:off x="539750" y="17018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6" name="Rectangle 12"/>
          <p:cNvSpPr>
            <a:spLocks noChangeArrowheads="1"/>
          </p:cNvSpPr>
          <p:nvPr/>
        </p:nvSpPr>
        <p:spPr bwMode="auto">
          <a:xfrm>
            <a:off x="539750" y="16764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5067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8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9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0" name="Line 16"/>
          <p:cNvSpPr>
            <a:spLocks noChangeShapeType="1"/>
          </p:cNvSpPr>
          <p:nvPr/>
        </p:nvSpPr>
        <p:spPr bwMode="auto">
          <a:xfrm flipV="1">
            <a:off x="5219700" y="3502025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1" name="Line 17"/>
          <p:cNvSpPr>
            <a:spLocks noChangeShapeType="1"/>
          </p:cNvSpPr>
          <p:nvPr/>
        </p:nvSpPr>
        <p:spPr bwMode="auto">
          <a:xfrm flipH="1" flipV="1">
            <a:off x="6443663" y="35258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2" name="Rectangle 18"/>
          <p:cNvSpPr>
            <a:spLocks noChangeArrowheads="1"/>
          </p:cNvSpPr>
          <p:nvPr/>
        </p:nvSpPr>
        <p:spPr bwMode="auto">
          <a:xfrm>
            <a:off x="5210175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5073" name="Rectangle 19"/>
          <p:cNvSpPr>
            <a:spLocks noChangeArrowheads="1"/>
          </p:cNvSpPr>
          <p:nvPr/>
        </p:nvSpPr>
        <p:spPr bwMode="auto">
          <a:xfrm>
            <a:off x="6507163" y="35004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5074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5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7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8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79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0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1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82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3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4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5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6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5087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8" name="Rectangle 34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89" name="Line 35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0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1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92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3" name="Line 39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4" name="Rectangle 40"/>
          <p:cNvSpPr>
            <a:spLocks noChangeArrowheads="1"/>
          </p:cNvSpPr>
          <p:nvPr/>
        </p:nvSpPr>
        <p:spPr bwMode="auto">
          <a:xfrm>
            <a:off x="5580063" y="24209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5095" name="Line 41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5580112" y="375220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 flipV="1">
            <a:off x="539750" y="19177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539750" y="18923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4" name="Line 16"/>
          <p:cNvSpPr>
            <a:spLocks noChangeShapeType="1"/>
          </p:cNvSpPr>
          <p:nvPr/>
        </p:nvSpPr>
        <p:spPr bwMode="auto">
          <a:xfrm flipV="1">
            <a:off x="5219700" y="3502025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5" name="Line 17"/>
          <p:cNvSpPr>
            <a:spLocks noChangeShapeType="1"/>
          </p:cNvSpPr>
          <p:nvPr/>
        </p:nvSpPr>
        <p:spPr bwMode="auto">
          <a:xfrm flipH="1" flipV="1">
            <a:off x="6443663" y="227647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6" name="Rectangle 18"/>
          <p:cNvSpPr>
            <a:spLocks noChangeArrowheads="1"/>
          </p:cNvSpPr>
          <p:nvPr/>
        </p:nvSpPr>
        <p:spPr bwMode="auto">
          <a:xfrm>
            <a:off x="5210175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6097" name="Rectangle 19"/>
          <p:cNvSpPr>
            <a:spLocks noChangeArrowheads="1"/>
          </p:cNvSpPr>
          <p:nvPr/>
        </p:nvSpPr>
        <p:spPr bwMode="auto">
          <a:xfrm>
            <a:off x="6507163" y="22510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6098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9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00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2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03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4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5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06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7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8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9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0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6111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2" name="Rectangle 34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13" name="Line 35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4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5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16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7" name="Line 39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8" name="Rectangle 40"/>
          <p:cNvSpPr>
            <a:spLocks noChangeArrowheads="1"/>
          </p:cNvSpPr>
          <p:nvPr/>
        </p:nvSpPr>
        <p:spPr bwMode="auto">
          <a:xfrm>
            <a:off x="5580063" y="24209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6119" name="Line 41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( 0)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0 8         </a:t>
            </a:r>
            <a:r>
              <a:rPr lang="zh-CN" altLang="en-US" sz="1500" dirty="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( 1)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转向过程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( 2)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0 3           </a:t>
            </a:r>
            <a:r>
              <a:rPr lang="zh-CN" altLang="en-US" sz="1500" dirty="0">
                <a:latin typeface="Arial" pitchFamily="34" charset="0"/>
              </a:rPr>
              <a:t>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  <a:r>
              <a:rPr lang="en-US" altLang="zh-CN" sz="1500" dirty="0">
                <a:latin typeface="Arial" pitchFamily="34" charset="0"/>
              </a:rPr>
              <a:t>,</a:t>
            </a:r>
            <a:r>
              <a:rPr lang="zh-CN" altLang="en-US" sz="1500" dirty="0">
                <a:latin typeface="Arial" pitchFamily="34" charset="0"/>
              </a:rPr>
              <a:t>为过程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( 3)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1 3          </a:t>
            </a:r>
            <a:r>
              <a:rPr lang="zh-CN" altLang="en-US" sz="1500" dirty="0">
                <a:latin typeface="Arial" pitchFamily="34" charset="0"/>
              </a:rPr>
              <a:t>取变量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( 4) lit 0 10          </a:t>
            </a:r>
            <a:r>
              <a:rPr lang="zh-CN" altLang="en-US" sz="1500" dirty="0">
                <a:latin typeface="Arial" pitchFamily="34" charset="0"/>
              </a:rPr>
              <a:t>取常数</a:t>
            </a:r>
            <a:r>
              <a:rPr lang="en-US" altLang="zh-CN" sz="1500" dirty="0">
                <a:latin typeface="Arial" pitchFamily="34" charset="0"/>
              </a:rPr>
              <a:t>10</a:t>
            </a:r>
            <a:r>
              <a:rPr lang="zh-CN" altLang="en-US" sz="1500" dirty="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( 5)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( 6)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1 4  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( 7)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 </a:t>
            </a:r>
            <a:r>
              <a:rPr lang="zh-CN" altLang="en-US" sz="1500" dirty="0">
                <a:latin typeface="Arial" pitchFamily="34" charset="0"/>
              </a:rPr>
              <a:t>退栈并返回调用点</a:t>
            </a:r>
            <a:r>
              <a:rPr lang="en-US" altLang="zh-CN" sz="1500" dirty="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( 8)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0 5          </a:t>
            </a:r>
            <a:r>
              <a:rPr lang="zh-CN" altLang="en-US" sz="1500" dirty="0">
                <a:latin typeface="Arial" pitchFamily="34" charset="0"/>
              </a:rPr>
              <a:t>主程序入口开辟</a:t>
            </a:r>
            <a:r>
              <a:rPr lang="en-US" altLang="zh-CN" sz="1500" dirty="0">
                <a:latin typeface="Arial" pitchFamily="34" charset="0"/>
              </a:rPr>
              <a:t>5</a:t>
            </a:r>
            <a:r>
              <a:rPr lang="zh-CN" altLang="en-US" sz="1500" dirty="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 </a:t>
            </a:r>
            <a:r>
              <a:rPr lang="zh-CN" altLang="en-US" sz="1500" dirty="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(10)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将栈顶值存入变量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(11)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(12) lit 0 0          </a:t>
            </a:r>
            <a:r>
              <a:rPr lang="zh-CN" altLang="en-US" sz="1500" dirty="0">
                <a:latin typeface="Arial" pitchFamily="34" charset="0"/>
              </a:rPr>
              <a:t>将常数值</a:t>
            </a:r>
            <a:r>
              <a:rPr lang="en-US" altLang="zh-CN" sz="1500" dirty="0">
                <a:latin typeface="Arial" pitchFamily="34" charset="0"/>
              </a:rPr>
              <a:t>0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(13)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0 9        </a:t>
            </a:r>
            <a:r>
              <a:rPr lang="zh-CN" altLang="en-US" sz="1500" dirty="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(14) </a:t>
            </a:r>
            <a:r>
              <a:rPr lang="en-US" altLang="zh-CN" sz="1500" dirty="0" err="1">
                <a:latin typeface="Arial" pitchFamily="34" charset="0"/>
              </a:rPr>
              <a:t>jpc</a:t>
            </a:r>
            <a:r>
              <a:rPr lang="en-US" altLang="zh-CN" sz="1500" dirty="0">
                <a:latin typeface="Arial" pitchFamily="34" charset="0"/>
              </a:rPr>
              <a:t> 0 24      </a:t>
            </a:r>
            <a:r>
              <a:rPr lang="zh-CN" altLang="en-US" sz="1500" dirty="0">
                <a:latin typeface="Arial" pitchFamily="34" charset="0"/>
              </a:rPr>
              <a:t>相等时转</a:t>
            </a:r>
            <a:r>
              <a:rPr lang="en-US" altLang="zh-CN" sz="1500" dirty="0">
                <a:latin typeface="Arial" pitchFamily="34" charset="0"/>
              </a:rPr>
              <a:t>(24)</a:t>
            </a:r>
            <a:r>
              <a:rPr lang="zh-CN" altLang="en-US" sz="1500" dirty="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(15) cal 0 2         </a:t>
            </a:r>
            <a:r>
              <a:rPr lang="zh-CN" altLang="en-US" sz="1500" dirty="0">
                <a:latin typeface="Arial" pitchFamily="34" charset="0"/>
              </a:rPr>
              <a:t>调用过程</a:t>
            </a:r>
            <a:r>
              <a:rPr lang="en-US" altLang="zh-CN" sz="1500" dirty="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(16) lit 0 2          </a:t>
            </a:r>
            <a:r>
              <a:rPr lang="zh-CN" altLang="en-US" sz="1500" dirty="0">
                <a:latin typeface="Arial" pitchFamily="34" charset="0"/>
              </a:rPr>
              <a:t>常数值</a:t>
            </a:r>
            <a:r>
              <a:rPr lang="en-US" altLang="zh-CN" sz="1500" dirty="0">
                <a:latin typeface="Arial" pitchFamily="34" charset="0"/>
              </a:rPr>
              <a:t>2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(17)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(18)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次栈顶与栈顶相乘</a:t>
            </a:r>
            <a:r>
              <a:rPr lang="en-US" altLang="zh-CN" sz="1500" dirty="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0 14      </a:t>
            </a:r>
            <a:r>
              <a:rPr lang="zh-CN" altLang="en-US" sz="1500" dirty="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(20)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0 15      </a:t>
            </a:r>
            <a:r>
              <a:rPr lang="zh-CN" altLang="en-US" sz="1500" dirty="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(21)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</a:t>
            </a:r>
            <a:r>
              <a:rPr lang="zh-CN" altLang="en-US" sz="1500" dirty="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(22)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(23)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0 11     </a:t>
            </a:r>
            <a:r>
              <a:rPr lang="zh-CN" altLang="en-US" sz="1500" dirty="0">
                <a:latin typeface="Arial" pitchFamily="34" charset="0"/>
              </a:rPr>
              <a:t>无条件转到循环入口</a:t>
            </a:r>
            <a:r>
              <a:rPr lang="en-US" altLang="zh-CN" sz="1500" dirty="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(24)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</a:t>
            </a:r>
            <a:r>
              <a:rPr lang="zh-CN" altLang="en-US" sz="1500" dirty="0">
                <a:latin typeface="Arial" pitchFamily="34" charset="0"/>
              </a:rPr>
              <a:t>结束退栈</a:t>
            </a:r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 flipV="1">
            <a:off x="539750" y="21336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4" name="Rectangle 12"/>
          <p:cNvSpPr>
            <a:spLocks noChangeArrowheads="1"/>
          </p:cNvSpPr>
          <p:nvPr/>
        </p:nvSpPr>
        <p:spPr bwMode="auto">
          <a:xfrm>
            <a:off x="539750" y="21082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6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7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8" name="Line 16"/>
          <p:cNvSpPr>
            <a:spLocks noChangeShapeType="1"/>
          </p:cNvSpPr>
          <p:nvPr/>
        </p:nvSpPr>
        <p:spPr bwMode="auto">
          <a:xfrm flipV="1">
            <a:off x="5219700" y="3502025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9" name="Line 17"/>
          <p:cNvSpPr>
            <a:spLocks noChangeShapeType="1"/>
          </p:cNvSpPr>
          <p:nvPr/>
        </p:nvSpPr>
        <p:spPr bwMode="auto">
          <a:xfrm flipH="1" flipV="1">
            <a:off x="6443663" y="184467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0" name="Rectangle 18"/>
          <p:cNvSpPr>
            <a:spLocks noChangeArrowheads="1"/>
          </p:cNvSpPr>
          <p:nvPr/>
        </p:nvSpPr>
        <p:spPr bwMode="auto">
          <a:xfrm>
            <a:off x="5210175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7121" name="Rectangle 19"/>
          <p:cNvSpPr>
            <a:spLocks noChangeArrowheads="1"/>
          </p:cNvSpPr>
          <p:nvPr/>
        </p:nvSpPr>
        <p:spPr bwMode="auto">
          <a:xfrm>
            <a:off x="6507163" y="18192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7122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3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24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5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6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8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9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30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1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2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3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4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7135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6" name="Rectangle 34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37" name="Line 35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8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9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40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1" name="Line 39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2" name="Rectangle 40"/>
          <p:cNvSpPr>
            <a:spLocks noChangeArrowheads="1"/>
          </p:cNvSpPr>
          <p:nvPr/>
        </p:nvSpPr>
        <p:spPr bwMode="auto">
          <a:xfrm>
            <a:off x="5580063" y="24209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7143" name="Line 41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4" name="Line 42"/>
          <p:cNvSpPr>
            <a:spLocks noChangeShapeType="1"/>
          </p:cNvSpPr>
          <p:nvPr/>
        </p:nvSpPr>
        <p:spPr bwMode="auto">
          <a:xfrm flipV="1">
            <a:off x="5580063" y="1989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5" name="Rectangle 45"/>
          <p:cNvSpPr>
            <a:spLocks noChangeArrowheads="1"/>
          </p:cNvSpPr>
          <p:nvPr/>
        </p:nvSpPr>
        <p:spPr bwMode="auto">
          <a:xfrm>
            <a:off x="5580063" y="19891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580112" y="3717032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813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8137" name="Line 11"/>
          <p:cNvSpPr>
            <a:spLocks noChangeShapeType="1"/>
          </p:cNvSpPr>
          <p:nvPr/>
        </p:nvSpPr>
        <p:spPr bwMode="auto">
          <a:xfrm flipV="1">
            <a:off x="539750" y="23495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8" name="Rectangle 12"/>
          <p:cNvSpPr>
            <a:spLocks noChangeArrowheads="1"/>
          </p:cNvSpPr>
          <p:nvPr/>
        </p:nvSpPr>
        <p:spPr bwMode="auto">
          <a:xfrm>
            <a:off x="539750" y="23241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8139" name="Line 13"/>
          <p:cNvSpPr>
            <a:spLocks noChangeShapeType="1"/>
          </p:cNvSpPr>
          <p:nvPr/>
        </p:nvSpPr>
        <p:spPr bwMode="auto">
          <a:xfrm>
            <a:off x="5580063" y="1628775"/>
            <a:ext cx="0" cy="47513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0" name="Line 14"/>
          <p:cNvSpPr>
            <a:spLocks noChangeShapeType="1"/>
          </p:cNvSpPr>
          <p:nvPr/>
        </p:nvSpPr>
        <p:spPr bwMode="auto">
          <a:xfrm>
            <a:off x="6443663" y="1628775"/>
            <a:ext cx="0" cy="47513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2" name="Line 16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3" name="Line 17"/>
          <p:cNvSpPr>
            <a:spLocks noChangeShapeType="1"/>
          </p:cNvSpPr>
          <p:nvPr/>
        </p:nvSpPr>
        <p:spPr bwMode="auto">
          <a:xfrm flipH="1" flipV="1">
            <a:off x="6443663" y="194151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4" name="Rectangle 18"/>
          <p:cNvSpPr>
            <a:spLocks noChangeArrowheads="1"/>
          </p:cNvSpPr>
          <p:nvPr/>
        </p:nvSpPr>
        <p:spPr bwMode="auto">
          <a:xfrm>
            <a:off x="5210175" y="397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8145" name="Rectangle 19"/>
          <p:cNvSpPr>
            <a:spLocks noChangeArrowheads="1"/>
          </p:cNvSpPr>
          <p:nvPr/>
        </p:nvSpPr>
        <p:spPr bwMode="auto">
          <a:xfrm>
            <a:off x="6507163" y="191611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814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7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48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0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51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3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54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5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6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7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8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8159" name="Line 33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0" name="Rectangle 34"/>
          <p:cNvSpPr>
            <a:spLocks noChangeArrowheads="1"/>
          </p:cNvSpPr>
          <p:nvPr/>
        </p:nvSpPr>
        <p:spPr bwMode="auto">
          <a:xfrm>
            <a:off x="5580063" y="37877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61" name="Line 35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2" name="Line 36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3" name="Rectangle 37"/>
          <p:cNvSpPr>
            <a:spLocks noChangeArrowheads="1"/>
          </p:cNvSpPr>
          <p:nvPr/>
        </p:nvSpPr>
        <p:spPr bwMode="auto">
          <a:xfrm>
            <a:off x="5580063" y="33559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64" name="Line 38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5" name="Line 39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6" name="Rectangle 40"/>
          <p:cNvSpPr>
            <a:spLocks noChangeArrowheads="1"/>
          </p:cNvSpPr>
          <p:nvPr/>
        </p:nvSpPr>
        <p:spPr bwMode="auto">
          <a:xfrm>
            <a:off x="5580063" y="29241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8167" name="Line 41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8" name="Line 42"/>
          <p:cNvSpPr>
            <a:spLocks noChangeShapeType="1"/>
          </p:cNvSpPr>
          <p:nvPr/>
        </p:nvSpPr>
        <p:spPr bwMode="auto">
          <a:xfrm flipV="1">
            <a:off x="5580063" y="252888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9" name="Line 43"/>
          <p:cNvSpPr>
            <a:spLocks noChangeShapeType="1"/>
          </p:cNvSpPr>
          <p:nvPr/>
        </p:nvSpPr>
        <p:spPr bwMode="auto">
          <a:xfrm flipV="1">
            <a:off x="5580063" y="213201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70" name="Line 44"/>
          <p:cNvSpPr>
            <a:spLocks noChangeShapeType="1"/>
          </p:cNvSpPr>
          <p:nvPr/>
        </p:nvSpPr>
        <p:spPr bwMode="auto">
          <a:xfrm flipV="1">
            <a:off x="5580063" y="21304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71" name="Rectangle 45"/>
          <p:cNvSpPr>
            <a:spLocks noChangeArrowheads="1"/>
          </p:cNvSpPr>
          <p:nvPr/>
        </p:nvSpPr>
        <p:spPr bwMode="auto">
          <a:xfrm>
            <a:off x="5580063" y="24923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8172" name="Rectangle 47"/>
          <p:cNvSpPr>
            <a:spLocks noChangeArrowheads="1"/>
          </p:cNvSpPr>
          <p:nvPr/>
        </p:nvSpPr>
        <p:spPr bwMode="auto">
          <a:xfrm>
            <a:off x="5580063" y="2095500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5" name="Rectangle 35"/>
          <p:cNvSpPr>
            <a:spLocks noChangeArrowheads="1"/>
          </p:cNvSpPr>
          <p:nvPr/>
        </p:nvSpPr>
        <p:spPr bwMode="auto">
          <a:xfrm>
            <a:off x="5580112" y="4256261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9161" name="Line 11"/>
          <p:cNvSpPr>
            <a:spLocks noChangeShapeType="1"/>
          </p:cNvSpPr>
          <p:nvPr/>
        </p:nvSpPr>
        <p:spPr bwMode="auto">
          <a:xfrm flipV="1">
            <a:off x="539750" y="25908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2" name="Rectangle 12"/>
          <p:cNvSpPr>
            <a:spLocks noChangeArrowheads="1"/>
          </p:cNvSpPr>
          <p:nvPr/>
        </p:nvSpPr>
        <p:spPr bwMode="auto">
          <a:xfrm>
            <a:off x="539750" y="25654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9163" name="Line 13"/>
          <p:cNvSpPr>
            <a:spLocks noChangeShapeType="1"/>
          </p:cNvSpPr>
          <p:nvPr/>
        </p:nvSpPr>
        <p:spPr bwMode="auto">
          <a:xfrm>
            <a:off x="5580063" y="1557338"/>
            <a:ext cx="0" cy="4822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4" name="Line 14"/>
          <p:cNvSpPr>
            <a:spLocks noChangeShapeType="1"/>
          </p:cNvSpPr>
          <p:nvPr/>
        </p:nvSpPr>
        <p:spPr bwMode="auto">
          <a:xfrm>
            <a:off x="6443663" y="1557338"/>
            <a:ext cx="0" cy="4822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5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6" name="Line 16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7" name="Line 17"/>
          <p:cNvSpPr>
            <a:spLocks noChangeShapeType="1"/>
          </p:cNvSpPr>
          <p:nvPr/>
        </p:nvSpPr>
        <p:spPr bwMode="auto">
          <a:xfrm flipH="1" flipV="1">
            <a:off x="6443663" y="23495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8" name="Rectangle 18"/>
          <p:cNvSpPr>
            <a:spLocks noChangeArrowheads="1"/>
          </p:cNvSpPr>
          <p:nvPr/>
        </p:nvSpPr>
        <p:spPr bwMode="auto">
          <a:xfrm>
            <a:off x="5210175" y="397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9169" name="Rectangle 19"/>
          <p:cNvSpPr>
            <a:spLocks noChangeArrowheads="1"/>
          </p:cNvSpPr>
          <p:nvPr/>
        </p:nvSpPr>
        <p:spPr bwMode="auto">
          <a:xfrm>
            <a:off x="6507163" y="23241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917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1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72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4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75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7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78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9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0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1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2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9183" name="Line 33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4" name="Rectangle 34"/>
          <p:cNvSpPr>
            <a:spLocks noChangeArrowheads="1"/>
          </p:cNvSpPr>
          <p:nvPr/>
        </p:nvSpPr>
        <p:spPr bwMode="auto">
          <a:xfrm>
            <a:off x="5580063" y="37877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85" name="Line 35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6" name="Line 36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7" name="Rectangle 37"/>
          <p:cNvSpPr>
            <a:spLocks noChangeArrowheads="1"/>
          </p:cNvSpPr>
          <p:nvPr/>
        </p:nvSpPr>
        <p:spPr bwMode="auto">
          <a:xfrm>
            <a:off x="5580063" y="33559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88" name="Line 38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9" name="Line 39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90" name="Rectangle 40"/>
          <p:cNvSpPr>
            <a:spLocks noChangeArrowheads="1"/>
          </p:cNvSpPr>
          <p:nvPr/>
        </p:nvSpPr>
        <p:spPr bwMode="auto">
          <a:xfrm>
            <a:off x="5580063" y="29241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9191" name="Line 41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92" name="Line 42"/>
          <p:cNvSpPr>
            <a:spLocks noChangeShapeType="1"/>
          </p:cNvSpPr>
          <p:nvPr/>
        </p:nvSpPr>
        <p:spPr bwMode="auto">
          <a:xfrm flipV="1">
            <a:off x="5580063" y="2492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93" name="Rectangle 45"/>
          <p:cNvSpPr>
            <a:spLocks noChangeArrowheads="1"/>
          </p:cNvSpPr>
          <p:nvPr/>
        </p:nvSpPr>
        <p:spPr bwMode="auto">
          <a:xfrm>
            <a:off x="5580063" y="24923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580112" y="4256261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 flipV="1">
            <a:off x="539750" y="28067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6" name="Rectangle 12"/>
          <p:cNvSpPr>
            <a:spLocks noChangeArrowheads="1"/>
          </p:cNvSpPr>
          <p:nvPr/>
        </p:nvSpPr>
        <p:spPr bwMode="auto">
          <a:xfrm>
            <a:off x="539750" y="27813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9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 flipV="1">
            <a:off x="5219700" y="414908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 flipH="1" flipV="1">
            <a:off x="6443663" y="273367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2" name="Rectangle 18"/>
          <p:cNvSpPr>
            <a:spLocks noChangeArrowheads="1"/>
          </p:cNvSpPr>
          <p:nvPr/>
        </p:nvSpPr>
        <p:spPr bwMode="auto">
          <a:xfrm>
            <a:off x="4932040" y="3933056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0193" name="Rectangle 19"/>
          <p:cNvSpPr>
            <a:spLocks noChangeArrowheads="1"/>
          </p:cNvSpPr>
          <p:nvPr/>
        </p:nvSpPr>
        <p:spPr bwMode="auto">
          <a:xfrm>
            <a:off x="6507163" y="27082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0194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5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196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7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8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199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0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1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202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3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4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5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50206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0207" name="Line 33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8" name="Rectangle 34"/>
          <p:cNvSpPr>
            <a:spLocks noChangeArrowheads="1"/>
          </p:cNvSpPr>
          <p:nvPr/>
        </p:nvSpPr>
        <p:spPr bwMode="auto">
          <a:xfrm>
            <a:off x="5580063" y="37877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209" name="Line 35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0" name="Line 36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1" name="Rectangle 37"/>
          <p:cNvSpPr>
            <a:spLocks noChangeArrowheads="1"/>
          </p:cNvSpPr>
          <p:nvPr/>
        </p:nvSpPr>
        <p:spPr bwMode="auto">
          <a:xfrm>
            <a:off x="5580063" y="33559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212" name="Line 38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3" name="Line 39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4" name="Rectangle 40"/>
          <p:cNvSpPr>
            <a:spLocks noChangeArrowheads="1"/>
          </p:cNvSpPr>
          <p:nvPr/>
        </p:nvSpPr>
        <p:spPr bwMode="auto">
          <a:xfrm>
            <a:off x="5580063" y="29241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50215" name="Line 41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6" name="Rectangle 45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193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静态存储分配</a:t>
            </a:r>
          </a:p>
        </p:txBody>
      </p:sp>
      <p:sp>
        <p:nvSpPr>
          <p:cNvPr id="112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76300" y="1916113"/>
            <a:ext cx="8267700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在编译期间就可确定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数据对象的大小</a:t>
            </a:r>
            <a:endParaRPr kumimoji="0" lang="zh-CN" altLang="en-US" sz="28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不宜处理递归过程或函数</a:t>
            </a:r>
            <a:endParaRPr lang="zh-CN" altLang="en-US" b="1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某些语言中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所有存储都是静态分配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如早期的</a:t>
            </a:r>
            <a:r>
              <a:rPr kumimoji="0" lang="en-US" altLang="zh-CN"/>
              <a:t>FORTRAN</a:t>
            </a:r>
            <a:r>
              <a:rPr kumimoji="0" lang="zh-CN" altLang="en-US" b="1"/>
              <a:t>语言，</a:t>
            </a:r>
            <a:r>
              <a:rPr kumimoji="0" lang="en-US" altLang="zh-CN"/>
              <a:t>COBOL</a:t>
            </a:r>
            <a:r>
              <a:rPr kumimoji="0" lang="zh-CN" altLang="en-US" b="1"/>
              <a:t>语言</a:t>
            </a:r>
          </a:p>
          <a:p>
            <a:pPr lvl="1">
              <a:buFontTx/>
              <a:buNone/>
            </a:pPr>
            <a:endParaRPr lang="zh-CN" altLang="en-US" sz="1000" b="1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 多数语言只有</a:t>
            </a:r>
            <a:r>
              <a:rPr lang="zh-CN" altLang="en-US" sz="2800" b="1">
                <a:solidFill>
                  <a:srgbClr val="800080"/>
                </a:solidFill>
                <a:latin typeface="Times New Roman" pitchFamily="18" charset="0"/>
              </a:rPr>
              <a:t>部分存储进行静态分配</a:t>
            </a:r>
            <a:endParaRPr kumimoji="0" lang="zh-CN" altLang="en-US" b="1"/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可静态分配的数据对象如大小固定且在程序执行期间</a:t>
            </a:r>
          </a:p>
          <a:p>
            <a:pPr lvl="1">
              <a:buFontTx/>
              <a:buNone/>
            </a:pPr>
            <a:r>
              <a:rPr kumimoji="0" lang="zh-CN" altLang="en-US" b="1"/>
              <a:t>   可全程访问的</a:t>
            </a:r>
            <a:r>
              <a:rPr kumimoji="0" lang="zh-CN" altLang="en-US" b="1">
                <a:solidFill>
                  <a:srgbClr val="800080"/>
                </a:solidFill>
              </a:rPr>
              <a:t>全局变量</a:t>
            </a:r>
            <a:r>
              <a:rPr kumimoji="0" lang="zh-CN" altLang="en-US" b="1"/>
              <a:t>，以及程序中的</a:t>
            </a:r>
            <a:r>
              <a:rPr kumimoji="0" lang="zh-CN" altLang="en-US" b="1">
                <a:solidFill>
                  <a:srgbClr val="800080"/>
                </a:solidFill>
              </a:rPr>
              <a:t>常量</a:t>
            </a:r>
            <a:r>
              <a:rPr kumimoji="0" lang="zh-CN" altLang="en-US" b="1"/>
              <a:t>（</a:t>
            </a:r>
            <a:r>
              <a:rPr kumimoji="0" lang="en-US" altLang="zh-CN" i="1"/>
              <a:t>literals</a:t>
            </a:r>
            <a:r>
              <a:rPr kumimoji="0" lang="zh-CN" altLang="en-US" b="1"/>
              <a:t>）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lang="zh-CN" altLang="en-US" b="1"/>
              <a:t>  </a:t>
            </a:r>
            <a:r>
              <a:rPr kumimoji="0" lang="zh-CN" altLang="en-US" b="1"/>
              <a:t>如 </a:t>
            </a:r>
            <a:r>
              <a:rPr kumimoji="0" lang="en-US" altLang="zh-CN"/>
              <a:t>C++ </a:t>
            </a:r>
            <a:r>
              <a:rPr kumimoji="0" lang="zh-CN" altLang="en-US" b="1"/>
              <a:t>中的 </a:t>
            </a:r>
            <a:r>
              <a:rPr kumimoji="0" lang="en-US" altLang="zh-CN"/>
              <a:t>static</a:t>
            </a:r>
            <a:r>
              <a:rPr kumimoji="0" lang="en-US" altLang="zh-CN" b="1"/>
              <a:t> </a:t>
            </a:r>
            <a:r>
              <a:rPr kumimoji="0" lang="zh-CN" altLang="en-US" b="1"/>
              <a:t>变量</a:t>
            </a:r>
          </a:p>
          <a:p>
            <a:pPr lvl="1">
              <a:buFontTx/>
              <a:buNone/>
            </a:pPr>
            <a:endParaRPr kumimoji="0" lang="en-US" altLang="zh-CN" sz="1000" b="1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1209" name="Line 11"/>
          <p:cNvSpPr>
            <a:spLocks noChangeShapeType="1"/>
          </p:cNvSpPr>
          <p:nvPr/>
        </p:nvSpPr>
        <p:spPr bwMode="auto">
          <a:xfrm flipV="1">
            <a:off x="539750" y="48688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0" name="Rectangle 12"/>
          <p:cNvSpPr>
            <a:spLocks noChangeArrowheads="1"/>
          </p:cNvSpPr>
          <p:nvPr/>
        </p:nvSpPr>
        <p:spPr bwMode="auto">
          <a:xfrm>
            <a:off x="539750" y="48434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1211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2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3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4" name="Line 16"/>
          <p:cNvSpPr>
            <a:spLocks noChangeShapeType="1"/>
          </p:cNvSpPr>
          <p:nvPr/>
        </p:nvSpPr>
        <p:spPr bwMode="auto">
          <a:xfrm flipV="1">
            <a:off x="5219700" y="630932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5" name="Line 17"/>
          <p:cNvSpPr>
            <a:spLocks noChangeShapeType="1"/>
          </p:cNvSpPr>
          <p:nvPr/>
        </p:nvSpPr>
        <p:spPr bwMode="auto">
          <a:xfrm flipH="1" flipV="1">
            <a:off x="6443663" y="40052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6" name="Rectangle 18"/>
          <p:cNvSpPr>
            <a:spLocks noChangeArrowheads="1"/>
          </p:cNvSpPr>
          <p:nvPr/>
        </p:nvSpPr>
        <p:spPr bwMode="auto">
          <a:xfrm>
            <a:off x="4932040" y="6093296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1217" name="Rectangle 19"/>
          <p:cNvSpPr>
            <a:spLocks noChangeArrowheads="1"/>
          </p:cNvSpPr>
          <p:nvPr/>
        </p:nvSpPr>
        <p:spPr bwMode="auto">
          <a:xfrm>
            <a:off x="6806530" y="3789040"/>
            <a:ext cx="2857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1218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9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1220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2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5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1226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7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8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9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30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1231" name="Rectangle 42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2233" name="Line 11"/>
          <p:cNvSpPr>
            <a:spLocks noChangeShapeType="1"/>
          </p:cNvSpPr>
          <p:nvPr/>
        </p:nvSpPr>
        <p:spPr bwMode="auto">
          <a:xfrm flipV="1">
            <a:off x="539750" y="50847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4" name="Rectangle 12"/>
          <p:cNvSpPr>
            <a:spLocks noChangeArrowheads="1"/>
          </p:cNvSpPr>
          <p:nvPr/>
        </p:nvSpPr>
        <p:spPr bwMode="auto">
          <a:xfrm>
            <a:off x="539750" y="50593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2235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6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7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8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9" name="Line 17"/>
          <p:cNvSpPr>
            <a:spLocks noChangeShapeType="1"/>
          </p:cNvSpPr>
          <p:nvPr/>
        </p:nvSpPr>
        <p:spPr bwMode="auto">
          <a:xfrm flipH="1" flipV="1">
            <a:off x="6443663" y="36703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0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2241" name="Rectangle 19"/>
          <p:cNvSpPr>
            <a:spLocks noChangeArrowheads="1"/>
          </p:cNvSpPr>
          <p:nvPr/>
        </p:nvSpPr>
        <p:spPr bwMode="auto">
          <a:xfrm>
            <a:off x="6507163" y="36449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2242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3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244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5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247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8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250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1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2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3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4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2255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2256" name="Line 34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7" name="Rectangle 35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325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 flipV="1">
            <a:off x="539750" y="530225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539750" y="52768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3259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0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 flipV="1">
            <a:off x="6443663" y="32131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4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265" name="Rectangle 19"/>
          <p:cNvSpPr>
            <a:spLocks noChangeArrowheads="1"/>
          </p:cNvSpPr>
          <p:nvPr/>
        </p:nvSpPr>
        <p:spPr bwMode="auto">
          <a:xfrm>
            <a:off x="6507163" y="31877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326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7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3268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0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3271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3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3274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5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6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7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8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3279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3280" name="Line 34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81" name="Rectangle 35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3282" name="Rectangle 68"/>
          <p:cNvSpPr>
            <a:spLocks noChangeArrowheads="1"/>
          </p:cNvSpPr>
          <p:nvPr/>
        </p:nvSpPr>
        <p:spPr bwMode="auto">
          <a:xfrm>
            <a:off x="5580063" y="33924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3283" name="Line 69"/>
          <p:cNvSpPr>
            <a:spLocks noChangeShapeType="1"/>
          </p:cNvSpPr>
          <p:nvPr/>
        </p:nvSpPr>
        <p:spPr bwMode="auto">
          <a:xfrm flipV="1">
            <a:off x="5580063" y="3357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428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4281" name="Line 11"/>
          <p:cNvSpPr>
            <a:spLocks noChangeShapeType="1"/>
          </p:cNvSpPr>
          <p:nvPr/>
        </p:nvSpPr>
        <p:spPr bwMode="auto">
          <a:xfrm flipV="1">
            <a:off x="539750" y="55419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2" name="Rectangle 12"/>
          <p:cNvSpPr>
            <a:spLocks noChangeArrowheads="1"/>
          </p:cNvSpPr>
          <p:nvPr/>
        </p:nvSpPr>
        <p:spPr bwMode="auto">
          <a:xfrm>
            <a:off x="539750" y="55165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4283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4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5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6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7" name="Line 17"/>
          <p:cNvSpPr>
            <a:spLocks noChangeShapeType="1"/>
          </p:cNvSpPr>
          <p:nvPr/>
        </p:nvSpPr>
        <p:spPr bwMode="auto">
          <a:xfrm flipH="1" flipV="1">
            <a:off x="6443663" y="36449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8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4289" name="Rectangle 19"/>
          <p:cNvSpPr>
            <a:spLocks noChangeArrowheads="1"/>
          </p:cNvSpPr>
          <p:nvPr/>
        </p:nvSpPr>
        <p:spPr bwMode="auto">
          <a:xfrm>
            <a:off x="6507163" y="36195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429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1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4292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4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4295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7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4298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9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1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4303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4304" name="Line 34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5" name="Rectangle 35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30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5305" name="Line 11"/>
          <p:cNvSpPr>
            <a:spLocks noChangeShapeType="1"/>
          </p:cNvSpPr>
          <p:nvPr/>
        </p:nvSpPr>
        <p:spPr bwMode="auto">
          <a:xfrm flipV="1">
            <a:off x="539750" y="58054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539750" y="57800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5307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0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1" name="Line 17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2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5313" name="Rectangle 19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5314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5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16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7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8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19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0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1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22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3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4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5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6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5327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632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 flipV="1">
            <a:off x="539750" y="60213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0" name="Rectangle 12"/>
          <p:cNvSpPr>
            <a:spLocks noChangeArrowheads="1"/>
          </p:cNvSpPr>
          <p:nvPr/>
        </p:nvSpPr>
        <p:spPr bwMode="auto">
          <a:xfrm>
            <a:off x="539750" y="59959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6331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4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5" name="Line 17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6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6337" name="Rectangle 19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6338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9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6340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1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6343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4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6346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7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8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9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50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6351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735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735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7353" name="Line 11"/>
          <p:cNvSpPr>
            <a:spLocks noChangeShapeType="1"/>
          </p:cNvSpPr>
          <p:nvPr/>
        </p:nvSpPr>
        <p:spPr bwMode="auto">
          <a:xfrm flipV="1">
            <a:off x="539750" y="62372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4" name="Rectangle 12"/>
          <p:cNvSpPr>
            <a:spLocks noChangeArrowheads="1"/>
          </p:cNvSpPr>
          <p:nvPr/>
        </p:nvSpPr>
        <p:spPr bwMode="auto">
          <a:xfrm>
            <a:off x="539750" y="62118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7355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6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8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9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736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1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7362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4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7365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7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7368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9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0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1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2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373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7374" name="Line 34"/>
          <p:cNvSpPr>
            <a:spLocks noChangeShapeType="1"/>
          </p:cNvSpPr>
          <p:nvPr/>
        </p:nvSpPr>
        <p:spPr bwMode="auto">
          <a:xfrm flipH="1" flipV="1">
            <a:off x="6443663" y="36449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5" name="Rectangle 35"/>
          <p:cNvSpPr>
            <a:spLocks noChangeArrowheads="1"/>
          </p:cNvSpPr>
          <p:nvPr/>
        </p:nvSpPr>
        <p:spPr bwMode="auto">
          <a:xfrm>
            <a:off x="6507163" y="36195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7376" name="Line 36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7" name="Rectangle 37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837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8377" name="Line 11"/>
          <p:cNvSpPr>
            <a:spLocks noChangeShapeType="1"/>
          </p:cNvSpPr>
          <p:nvPr/>
        </p:nvSpPr>
        <p:spPr bwMode="auto">
          <a:xfrm flipV="1">
            <a:off x="539750" y="64531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78" name="Rectangle 12"/>
          <p:cNvSpPr>
            <a:spLocks noChangeArrowheads="1"/>
          </p:cNvSpPr>
          <p:nvPr/>
        </p:nvSpPr>
        <p:spPr bwMode="auto">
          <a:xfrm>
            <a:off x="539750" y="64277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8379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0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2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3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8384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5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7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8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8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0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1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9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3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4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5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6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97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8398" name="Line 32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9" name="Rectangle 33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940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 flipV="1">
            <a:off x="539750" y="37417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2" name="Rectangle 12"/>
          <p:cNvSpPr>
            <a:spLocks noChangeArrowheads="1"/>
          </p:cNvSpPr>
          <p:nvPr/>
        </p:nvSpPr>
        <p:spPr bwMode="auto">
          <a:xfrm>
            <a:off x="539750" y="37163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6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7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9408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9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1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1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2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1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4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5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1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7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8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9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20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21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9422" name="Line 32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23" name="Rectangle 33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042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042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0425" name="Line 11"/>
          <p:cNvSpPr>
            <a:spLocks noChangeShapeType="1"/>
          </p:cNvSpPr>
          <p:nvPr/>
        </p:nvSpPr>
        <p:spPr bwMode="auto">
          <a:xfrm flipV="1">
            <a:off x="539750" y="39592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6" name="Rectangle 12"/>
          <p:cNvSpPr>
            <a:spLocks noChangeArrowheads="1"/>
          </p:cNvSpPr>
          <p:nvPr/>
        </p:nvSpPr>
        <p:spPr bwMode="auto">
          <a:xfrm>
            <a:off x="539750" y="39338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0427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8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9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1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0432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34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37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40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1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2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3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4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45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0446" name="Line 34"/>
          <p:cNvSpPr>
            <a:spLocks noChangeShapeType="1"/>
          </p:cNvSpPr>
          <p:nvPr/>
        </p:nvSpPr>
        <p:spPr bwMode="auto">
          <a:xfrm flipV="1">
            <a:off x="5580063" y="3813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7" name="Rectangle 35"/>
          <p:cNvSpPr>
            <a:spLocks noChangeArrowheads="1"/>
          </p:cNvSpPr>
          <p:nvPr/>
        </p:nvSpPr>
        <p:spPr bwMode="auto">
          <a:xfrm>
            <a:off x="5580063" y="381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48" name="Line 36"/>
          <p:cNvSpPr>
            <a:spLocks noChangeShapeType="1"/>
          </p:cNvSpPr>
          <p:nvPr/>
        </p:nvSpPr>
        <p:spPr bwMode="auto">
          <a:xfrm flipH="1" flipV="1">
            <a:off x="6443663" y="36703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9" name="Rectangle 37"/>
          <p:cNvSpPr>
            <a:spLocks noChangeArrowheads="1"/>
          </p:cNvSpPr>
          <p:nvPr/>
        </p:nvSpPr>
        <p:spPr bwMode="auto">
          <a:xfrm>
            <a:off x="6507163" y="36449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12874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栈式存储分配</a:t>
            </a:r>
          </a:p>
        </p:txBody>
      </p:sp>
      <p:sp>
        <p:nvSpPr>
          <p:cNvPr id="122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62000" y="1990725"/>
            <a:ext cx="82677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用于有效实现可动态嵌套的程序结构</a:t>
            </a:r>
            <a:endParaRPr kumimoji="0" lang="zh-CN" altLang="en-US" sz="2800" b="1" dirty="0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如实现</a:t>
            </a:r>
            <a:r>
              <a:rPr lang="zh-CN" altLang="en-US" b="1" dirty="0">
                <a:solidFill>
                  <a:srgbClr val="800080"/>
                </a:solidFill>
              </a:rPr>
              <a:t>过程</a:t>
            </a:r>
            <a:r>
              <a:rPr lang="en-US" altLang="zh-CN" b="1" dirty="0">
                <a:solidFill>
                  <a:srgbClr val="800080"/>
                </a:solidFill>
              </a:rPr>
              <a:t>/</a:t>
            </a:r>
            <a:r>
              <a:rPr lang="zh-CN" altLang="en-US" b="1" dirty="0">
                <a:solidFill>
                  <a:srgbClr val="800080"/>
                </a:solidFill>
              </a:rPr>
              <a:t>函数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800080"/>
                </a:solidFill>
              </a:rPr>
              <a:t>块层次结构</a:t>
            </a:r>
          </a:p>
          <a:p>
            <a:pPr lvl="1">
              <a:buFontTx/>
              <a:buNone/>
            </a:pPr>
            <a:endParaRPr lang="zh-CN" altLang="en-US" sz="1000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可以实现递归过程</a:t>
            </a: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函数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kumimoji="0" lang="zh-CN" altLang="en-US" b="1" dirty="0"/>
              <a:t>比较：静态分配</a:t>
            </a:r>
            <a:r>
              <a:rPr lang="zh-CN" altLang="en-US" b="1" dirty="0"/>
              <a:t>不宜实现递归过程</a:t>
            </a:r>
            <a:r>
              <a:rPr lang="en-US" altLang="zh-CN" b="1" dirty="0"/>
              <a:t>/</a:t>
            </a:r>
            <a:r>
              <a:rPr lang="zh-CN" altLang="en-US" b="1" dirty="0"/>
              <a:t>函数</a:t>
            </a:r>
            <a:endParaRPr kumimoji="0" lang="zh-CN" altLang="en-US" b="1" dirty="0"/>
          </a:p>
          <a:p>
            <a:pPr lvl="1">
              <a:buFontTx/>
              <a:buNone/>
            </a:pPr>
            <a:endParaRPr lang="zh-CN" altLang="en-US" sz="1000" b="1" dirty="0">
              <a:latin typeface="Times New Roman" pitchFamily="18" charset="0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</a:rPr>
              <a:t>运行栈中的数据单元是活动记录</a:t>
            </a:r>
            <a:r>
              <a:rPr lang="zh-CN" altLang="en-US" dirty="0"/>
              <a:t>（</a:t>
            </a:r>
            <a:r>
              <a:rPr lang="en-US" altLang="zh-CN" i="1" dirty="0"/>
              <a:t>activation record</a:t>
            </a:r>
            <a:r>
              <a:rPr lang="en-US" altLang="zh-CN" dirty="0"/>
              <a:t>)</a:t>
            </a:r>
            <a:endParaRPr kumimoji="0" lang="en-US" altLang="zh-CN" dirty="0"/>
          </a:p>
          <a:p>
            <a:pPr lvl="1">
              <a:buFontTx/>
              <a:buNone/>
            </a:pPr>
            <a:endParaRPr kumimoji="0" lang="en-US" altLang="zh-CN" sz="1000" b="1" dirty="0"/>
          </a:p>
          <a:p>
            <a:pPr>
              <a:buFontTx/>
              <a:buNone/>
            </a:pPr>
            <a:r>
              <a:rPr kumimoji="0" lang="en-US" altLang="zh-CN" b="1" dirty="0"/>
              <a:t>    </a:t>
            </a:r>
            <a:r>
              <a:rPr kumimoji="0" lang="zh-CN" altLang="en-US" b="1" dirty="0"/>
              <a:t>（专门介绍</a:t>
            </a:r>
            <a:r>
              <a:rPr kumimoji="0" lang="zh-CN" altLang="en-US" b="1" dirty="0" smtClean="0"/>
              <a:t>）</a:t>
            </a:r>
            <a:endParaRPr kumimoji="0" lang="en-US" altLang="zh-CN" b="1" dirty="0" smtClean="0"/>
          </a:p>
          <a:p>
            <a:pPr>
              <a:buFontTx/>
              <a:buNone/>
            </a:pPr>
            <a:r>
              <a:rPr kumimoji="0" lang="zh-CN" altLang="en-US" dirty="0" smtClean="0">
                <a:latin typeface="华文新魏" pitchFamily="2" charset="-122"/>
                <a:ea typeface="华文新魏" pitchFamily="2" charset="-122"/>
              </a:rPr>
              <a:t>“先申请后释放，后申请先释放”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en-US" altLang="zh-CN" sz="1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144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1449" name="Line 11"/>
          <p:cNvSpPr>
            <a:spLocks noChangeShapeType="1"/>
          </p:cNvSpPr>
          <p:nvPr/>
        </p:nvSpPr>
        <p:spPr bwMode="auto">
          <a:xfrm flipV="1">
            <a:off x="539750" y="41751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0" name="Rectangle 12"/>
          <p:cNvSpPr>
            <a:spLocks noChangeArrowheads="1"/>
          </p:cNvSpPr>
          <p:nvPr/>
        </p:nvSpPr>
        <p:spPr bwMode="auto">
          <a:xfrm>
            <a:off x="539750" y="41497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1451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2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3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4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5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1456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7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58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9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0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61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2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64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5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6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7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8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69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1470" name="Line 32"/>
          <p:cNvSpPr>
            <a:spLocks noChangeShapeType="1"/>
          </p:cNvSpPr>
          <p:nvPr/>
        </p:nvSpPr>
        <p:spPr bwMode="auto">
          <a:xfrm flipV="1">
            <a:off x="5580063" y="3813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5580063" y="381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72" name="Line 36"/>
          <p:cNvSpPr>
            <a:spLocks noChangeShapeType="1"/>
          </p:cNvSpPr>
          <p:nvPr/>
        </p:nvSpPr>
        <p:spPr bwMode="auto">
          <a:xfrm flipV="1">
            <a:off x="5580063" y="33909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73" name="Rectangle 37"/>
          <p:cNvSpPr>
            <a:spLocks noChangeArrowheads="1"/>
          </p:cNvSpPr>
          <p:nvPr/>
        </p:nvSpPr>
        <p:spPr bwMode="auto">
          <a:xfrm>
            <a:off x="5580063" y="33924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74" name="Line 38"/>
          <p:cNvSpPr>
            <a:spLocks noChangeShapeType="1"/>
          </p:cNvSpPr>
          <p:nvPr/>
        </p:nvSpPr>
        <p:spPr bwMode="auto">
          <a:xfrm flipH="1" flipV="1">
            <a:off x="6443663" y="324802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75" name="Rectangle 39"/>
          <p:cNvSpPr>
            <a:spLocks noChangeArrowheads="1"/>
          </p:cNvSpPr>
          <p:nvPr/>
        </p:nvSpPr>
        <p:spPr bwMode="auto">
          <a:xfrm>
            <a:off x="6507163" y="322262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247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247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2473" name="Line 11"/>
          <p:cNvSpPr>
            <a:spLocks noChangeShapeType="1"/>
          </p:cNvSpPr>
          <p:nvPr/>
        </p:nvSpPr>
        <p:spPr bwMode="auto">
          <a:xfrm flipV="1">
            <a:off x="539750" y="43910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4" name="Rectangle 12"/>
          <p:cNvSpPr>
            <a:spLocks noChangeArrowheads="1"/>
          </p:cNvSpPr>
          <p:nvPr/>
        </p:nvSpPr>
        <p:spPr bwMode="auto">
          <a:xfrm>
            <a:off x="539750" y="4365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2475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6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7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8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9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2480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1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82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3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4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85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6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7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88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9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0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1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2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93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2494" name="Line 32"/>
          <p:cNvSpPr>
            <a:spLocks noChangeShapeType="1"/>
          </p:cNvSpPr>
          <p:nvPr/>
        </p:nvSpPr>
        <p:spPr bwMode="auto">
          <a:xfrm flipV="1">
            <a:off x="5580063" y="3813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5" name="Rectangle 33"/>
          <p:cNvSpPr>
            <a:spLocks noChangeArrowheads="1"/>
          </p:cNvSpPr>
          <p:nvPr/>
        </p:nvSpPr>
        <p:spPr bwMode="auto">
          <a:xfrm>
            <a:off x="5580063" y="381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96" name="Line 34"/>
          <p:cNvSpPr>
            <a:spLocks noChangeShapeType="1"/>
          </p:cNvSpPr>
          <p:nvPr/>
        </p:nvSpPr>
        <p:spPr bwMode="auto">
          <a:xfrm flipH="1" flipV="1">
            <a:off x="6443663" y="36449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7" name="Rectangle 35"/>
          <p:cNvSpPr>
            <a:spLocks noChangeArrowheads="1"/>
          </p:cNvSpPr>
          <p:nvPr/>
        </p:nvSpPr>
        <p:spPr bwMode="auto">
          <a:xfrm>
            <a:off x="6507163" y="36195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349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349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3497" name="Line 11"/>
          <p:cNvSpPr>
            <a:spLocks noChangeShapeType="1"/>
          </p:cNvSpPr>
          <p:nvPr/>
        </p:nvSpPr>
        <p:spPr bwMode="auto">
          <a:xfrm flipV="1">
            <a:off x="539750" y="674211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98" name="Rectangle 12"/>
          <p:cNvSpPr>
            <a:spLocks noChangeArrowheads="1"/>
          </p:cNvSpPr>
          <p:nvPr/>
        </p:nvSpPr>
        <p:spPr bwMode="auto">
          <a:xfrm>
            <a:off x="539750" y="62372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3499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0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2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3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3504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5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0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7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8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0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0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1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1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3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4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5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6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17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3518" name="Line 32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9" name="Rectangle 33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451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( 0)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0 8         </a:t>
            </a:r>
            <a:r>
              <a:rPr lang="zh-CN" altLang="en-US" sz="1500" dirty="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( 1)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转向过程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( 2)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0 3           </a:t>
            </a:r>
            <a:r>
              <a:rPr lang="zh-CN" altLang="en-US" sz="1500" dirty="0">
                <a:latin typeface="Arial" pitchFamily="34" charset="0"/>
              </a:rPr>
              <a:t>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  <a:r>
              <a:rPr lang="en-US" altLang="zh-CN" sz="1500" dirty="0">
                <a:latin typeface="Arial" pitchFamily="34" charset="0"/>
              </a:rPr>
              <a:t>,</a:t>
            </a:r>
            <a:r>
              <a:rPr lang="zh-CN" altLang="en-US" sz="1500" dirty="0">
                <a:latin typeface="Arial" pitchFamily="34" charset="0"/>
              </a:rPr>
              <a:t>为过程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( 3)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1 3          </a:t>
            </a:r>
            <a:r>
              <a:rPr lang="zh-CN" altLang="en-US" sz="1500" dirty="0">
                <a:latin typeface="Arial" pitchFamily="34" charset="0"/>
              </a:rPr>
              <a:t>取变量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( 4) lit 0 10          </a:t>
            </a:r>
            <a:r>
              <a:rPr lang="zh-CN" altLang="en-US" sz="1500" dirty="0">
                <a:latin typeface="Arial" pitchFamily="34" charset="0"/>
              </a:rPr>
              <a:t>取常数</a:t>
            </a:r>
            <a:r>
              <a:rPr lang="en-US" altLang="zh-CN" sz="1500" dirty="0">
                <a:latin typeface="Arial" pitchFamily="34" charset="0"/>
              </a:rPr>
              <a:t>10</a:t>
            </a:r>
            <a:r>
              <a:rPr lang="zh-CN" altLang="en-US" sz="1500" dirty="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( 5)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( 6)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1 4  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( 7)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 </a:t>
            </a:r>
            <a:r>
              <a:rPr lang="zh-CN" altLang="en-US" sz="1500" dirty="0">
                <a:latin typeface="Arial" pitchFamily="34" charset="0"/>
              </a:rPr>
              <a:t>退栈并返回调用点</a:t>
            </a:r>
            <a:r>
              <a:rPr lang="en-US" altLang="zh-CN" sz="1500" dirty="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( 8)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0 5          </a:t>
            </a:r>
            <a:r>
              <a:rPr lang="zh-CN" altLang="en-US" sz="1500" dirty="0">
                <a:latin typeface="Arial" pitchFamily="34" charset="0"/>
              </a:rPr>
              <a:t>主程序入口开辟</a:t>
            </a:r>
            <a:r>
              <a:rPr lang="en-US" altLang="zh-CN" sz="1500" dirty="0">
                <a:latin typeface="Arial" pitchFamily="34" charset="0"/>
              </a:rPr>
              <a:t>5</a:t>
            </a:r>
            <a:r>
              <a:rPr lang="zh-CN" altLang="en-US" sz="1500" dirty="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 </a:t>
            </a:r>
            <a:r>
              <a:rPr lang="zh-CN" altLang="en-US" sz="1500" dirty="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(10)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将栈顶值存入变量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(11)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(12) lit 0 0          </a:t>
            </a:r>
            <a:r>
              <a:rPr lang="zh-CN" altLang="en-US" sz="1500" dirty="0">
                <a:latin typeface="Arial" pitchFamily="34" charset="0"/>
              </a:rPr>
              <a:t>将常数值</a:t>
            </a:r>
            <a:r>
              <a:rPr lang="en-US" altLang="zh-CN" sz="1500" dirty="0">
                <a:latin typeface="Arial" pitchFamily="34" charset="0"/>
              </a:rPr>
              <a:t>0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(13)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0 9        </a:t>
            </a:r>
            <a:r>
              <a:rPr lang="zh-CN" altLang="en-US" sz="1500" dirty="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(14) </a:t>
            </a:r>
            <a:r>
              <a:rPr lang="en-US" altLang="zh-CN" sz="1500" dirty="0" err="1">
                <a:latin typeface="Arial" pitchFamily="34" charset="0"/>
              </a:rPr>
              <a:t>jpc</a:t>
            </a:r>
            <a:r>
              <a:rPr lang="en-US" altLang="zh-CN" sz="1500" dirty="0">
                <a:latin typeface="Arial" pitchFamily="34" charset="0"/>
              </a:rPr>
              <a:t> 0 24      </a:t>
            </a:r>
            <a:r>
              <a:rPr lang="zh-CN" altLang="en-US" sz="1500" dirty="0">
                <a:latin typeface="Arial" pitchFamily="34" charset="0"/>
              </a:rPr>
              <a:t>相等时转</a:t>
            </a:r>
            <a:r>
              <a:rPr lang="en-US" altLang="zh-CN" sz="1500" dirty="0">
                <a:latin typeface="Arial" pitchFamily="34" charset="0"/>
              </a:rPr>
              <a:t>(24)</a:t>
            </a:r>
            <a:r>
              <a:rPr lang="zh-CN" altLang="en-US" sz="1500" dirty="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(15) cal 0 2         </a:t>
            </a:r>
            <a:r>
              <a:rPr lang="zh-CN" altLang="en-US" sz="1500" dirty="0">
                <a:latin typeface="Arial" pitchFamily="34" charset="0"/>
              </a:rPr>
              <a:t>调用过程</a:t>
            </a:r>
            <a:r>
              <a:rPr lang="en-US" altLang="zh-CN" sz="1500" dirty="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(16) lit 0 2          </a:t>
            </a:r>
            <a:r>
              <a:rPr lang="zh-CN" altLang="en-US" sz="1500" dirty="0">
                <a:latin typeface="Arial" pitchFamily="34" charset="0"/>
              </a:rPr>
              <a:t>常数值</a:t>
            </a:r>
            <a:r>
              <a:rPr lang="en-US" altLang="zh-CN" sz="1500" dirty="0">
                <a:latin typeface="Arial" pitchFamily="34" charset="0"/>
              </a:rPr>
              <a:t>2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(17)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(18)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次栈顶与栈顶相乘</a:t>
            </a:r>
            <a:r>
              <a:rPr lang="en-US" altLang="zh-CN" sz="1500" dirty="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0 14      </a:t>
            </a:r>
            <a:r>
              <a:rPr lang="zh-CN" altLang="en-US" sz="1500" dirty="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(20)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0 15      </a:t>
            </a:r>
            <a:r>
              <a:rPr lang="zh-CN" altLang="en-US" sz="1500" dirty="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(21)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</a:t>
            </a:r>
            <a:r>
              <a:rPr lang="zh-CN" altLang="en-US" sz="1500" dirty="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(22)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(23)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0 11     </a:t>
            </a:r>
            <a:r>
              <a:rPr lang="zh-CN" altLang="en-US" sz="1500" dirty="0">
                <a:latin typeface="Arial" pitchFamily="34" charset="0"/>
              </a:rPr>
              <a:t>无条件转到循环入口</a:t>
            </a:r>
            <a:r>
              <a:rPr lang="en-US" altLang="zh-CN" sz="1500" dirty="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(24)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</a:t>
            </a:r>
            <a:r>
              <a:rPr lang="zh-CN" altLang="en-US" sz="1500" dirty="0">
                <a:latin typeface="Arial" pitchFamily="34" charset="0"/>
              </a:rPr>
              <a:t>结束退栈</a:t>
            </a:r>
          </a:p>
        </p:txBody>
      </p:sp>
      <p:sp>
        <p:nvSpPr>
          <p:cNvPr id="6452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4521" name="Line 11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2" name="Line 12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3" name="Line 13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4" name="Line 14"/>
          <p:cNvSpPr>
            <a:spLocks noChangeShapeType="1"/>
          </p:cNvSpPr>
          <p:nvPr/>
        </p:nvSpPr>
        <p:spPr bwMode="auto">
          <a:xfrm flipV="1">
            <a:off x="539750" y="119697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5" name="Line 15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6" name="Line 16"/>
          <p:cNvSpPr>
            <a:spLocks noChangeShapeType="1"/>
          </p:cNvSpPr>
          <p:nvPr/>
        </p:nvSpPr>
        <p:spPr bwMode="auto">
          <a:xfrm flipH="1" flipV="1">
            <a:off x="6443663" y="573405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7" name="Rectangle 17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4528" name="Rectangle 18"/>
          <p:cNvSpPr>
            <a:spLocks noChangeArrowheads="1"/>
          </p:cNvSpPr>
          <p:nvPr/>
        </p:nvSpPr>
        <p:spPr bwMode="auto">
          <a:xfrm>
            <a:off x="6507163" y="570865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64529" name="Rectangle 19"/>
          <p:cNvSpPr>
            <a:spLocks noChangeArrowheads="1"/>
          </p:cNvSpPr>
          <p:nvPr/>
        </p:nvSpPr>
        <p:spPr bwMode="auto">
          <a:xfrm>
            <a:off x="5651500" y="6092825"/>
            <a:ext cx="7232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800080"/>
                </a:solidFill>
                <a:latin typeface="Arial" pitchFamily="34" charset="0"/>
              </a:rPr>
              <a:t>p=0</a:t>
            </a:r>
            <a:endParaRPr lang="en-US" altLang="zh-CN" sz="240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000100" y="188913"/>
            <a:ext cx="65262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9.5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面向对象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程序运行时组织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685800" y="1265238"/>
            <a:ext cx="7486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理解“类”和“对象”的角色</a:t>
            </a: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116013" y="1989138"/>
            <a:ext cx="7704137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b="1" dirty="0"/>
              <a:t>类扮演的角色是程序的静态定义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 smtClean="0"/>
              <a:t>  </a:t>
            </a:r>
            <a:r>
              <a:rPr kumimoji="0" lang="zh-CN" altLang="en-US" b="1" dirty="0"/>
              <a:t>类是</a:t>
            </a:r>
            <a:r>
              <a:rPr kumimoji="0" lang="zh-CN" altLang="en-US" b="1" dirty="0">
                <a:solidFill>
                  <a:srgbClr val="FF0000"/>
                </a:solidFill>
              </a:rPr>
              <a:t>一组运行时对象</a:t>
            </a:r>
            <a:r>
              <a:rPr kumimoji="0" lang="zh-CN" altLang="en-US" b="1" dirty="0"/>
              <a:t>的共同性质的静态描述</a:t>
            </a:r>
          </a:p>
          <a:p>
            <a:pPr>
              <a:buFont typeface="Symbol" pitchFamily="18" charset="2"/>
              <a:buNone/>
            </a:pPr>
            <a:endParaRPr kumimoji="0" lang="zh-CN" altLang="en-US" sz="1000" b="1" dirty="0"/>
          </a:p>
          <a:p>
            <a:pPr>
              <a:buFontTx/>
              <a:buNone/>
            </a:pPr>
            <a:r>
              <a:rPr kumimoji="0" lang="zh-CN" altLang="en-US" b="1" dirty="0"/>
              <a:t>    类的</a:t>
            </a:r>
            <a:r>
              <a:rPr kumimoji="0" lang="zh-CN" altLang="en-US" b="1" dirty="0">
                <a:solidFill>
                  <a:srgbClr val="800080"/>
                </a:solidFill>
              </a:rPr>
              <a:t>特征</a:t>
            </a:r>
            <a:r>
              <a:rPr lang="zh-CN" altLang="en-US" dirty="0"/>
              <a:t>（</a:t>
            </a:r>
            <a:r>
              <a:rPr lang="en-US" altLang="zh-CN" i="1" dirty="0"/>
              <a:t>feature</a:t>
            </a:r>
            <a:r>
              <a:rPr lang="zh-CN" altLang="en-US" dirty="0"/>
              <a:t>）</a:t>
            </a:r>
            <a:r>
              <a:rPr kumimoji="0" lang="zh-CN" altLang="en-US" b="1" dirty="0"/>
              <a:t>成员</a:t>
            </a:r>
            <a:r>
              <a:rPr kumimoji="0" lang="en-US" altLang="zh-CN" b="1" dirty="0"/>
              <a:t>:</a:t>
            </a:r>
          </a:p>
          <a:p>
            <a:pPr lvl="1">
              <a:buFontTx/>
              <a:buNone/>
            </a:pPr>
            <a:r>
              <a:rPr kumimoji="0" lang="en-US" altLang="zh-CN" b="1" dirty="0">
                <a:solidFill>
                  <a:schemeClr val="tx1"/>
                </a:solidFill>
              </a:rPr>
              <a:t>     </a:t>
            </a:r>
            <a:r>
              <a:rPr kumimoji="0" lang="en-US" altLang="zh-CN" b="1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</a:rPr>
              <a:t>属性</a:t>
            </a:r>
            <a:r>
              <a:rPr lang="zh-CN" altLang="en-US" dirty="0"/>
              <a:t>（</a:t>
            </a:r>
            <a:r>
              <a:rPr lang="en-US" altLang="zh-CN" i="1" dirty="0"/>
              <a:t>attribute</a:t>
            </a:r>
            <a:r>
              <a:rPr lang="zh-CN" altLang="en-US" dirty="0"/>
              <a:t>）</a:t>
            </a:r>
            <a:r>
              <a:rPr kumimoji="0" lang="zh-CN" altLang="en-US" b="1" dirty="0"/>
              <a:t>和 </a:t>
            </a:r>
            <a:r>
              <a:rPr kumimoji="0" lang="zh-CN" altLang="en-US" b="1" dirty="0">
                <a:solidFill>
                  <a:srgbClr val="800080"/>
                </a:solidFill>
              </a:rPr>
              <a:t>例程</a:t>
            </a:r>
            <a:r>
              <a:rPr lang="zh-CN" altLang="en-US" dirty="0"/>
              <a:t>（</a:t>
            </a:r>
            <a:r>
              <a:rPr lang="en-US" altLang="zh-CN" i="1" dirty="0"/>
              <a:t>routine</a:t>
            </a:r>
            <a:r>
              <a:rPr lang="zh-CN" altLang="en-US" dirty="0"/>
              <a:t>）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 smtClean="0"/>
              <a:t>  对象扮演的角色是程序运行时的动态结构</a:t>
            </a:r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 smtClean="0"/>
              <a:t>  </a:t>
            </a:r>
            <a:r>
              <a:rPr kumimoji="0" lang="zh-CN" altLang="en-US" b="1" dirty="0"/>
              <a:t>每个对象都必定是某个类的一个</a:t>
            </a:r>
            <a:r>
              <a:rPr kumimoji="0" lang="zh-CN" altLang="en-US" b="1" dirty="0">
                <a:solidFill>
                  <a:srgbClr val="800080"/>
                </a:solidFill>
              </a:rPr>
              <a:t>实例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instance</a:t>
            </a:r>
            <a:r>
              <a:rPr kumimoji="0" lang="zh-CN" altLang="en-US" b="1" dirty="0"/>
              <a:t>），</a:t>
            </a:r>
          </a:p>
          <a:p>
            <a:pPr>
              <a:buFont typeface="Symbol" pitchFamily="18" charset="2"/>
              <a:buNone/>
            </a:pPr>
            <a:r>
              <a:rPr kumimoji="0" lang="zh-CN" altLang="en-US" b="1" dirty="0"/>
              <a:t>    而一个类可以创建有许多个对象</a:t>
            </a:r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/>
              <a:t>  实例对象是在程序运行时，根据该对象所属类的</a:t>
            </a:r>
            <a:r>
              <a:rPr kumimoji="0" lang="zh-CN" altLang="en-US" b="1" dirty="0">
                <a:solidFill>
                  <a:srgbClr val="800080"/>
                </a:solidFill>
              </a:rPr>
              <a:t>属性</a:t>
            </a:r>
          </a:p>
          <a:p>
            <a:pPr>
              <a:buFont typeface="Symbol" pitchFamily="18" charset="2"/>
              <a:buNone/>
            </a:pPr>
            <a:r>
              <a:rPr kumimoji="0" lang="zh-CN" altLang="en-US" b="1" dirty="0"/>
              <a:t>    动态地构造的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74725" y="1336675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面向对象程序运行时的特征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900113" y="1916113"/>
            <a:ext cx="7993062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kumimoji="0" lang="en-US" altLang="zh-CN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en-US" altLang="zh-CN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对象是类的一个实例</a:t>
            </a:r>
            <a:r>
              <a:rPr kumimoji="0" lang="zh-CN" altLang="en-US" b="1"/>
              <a:t>，是系统动态运行时一个物理</a:t>
            </a:r>
          </a:p>
          <a:p>
            <a:pPr lvl="1">
              <a:buFontTx/>
              <a:buNone/>
            </a:pPr>
            <a:r>
              <a:rPr kumimoji="0" lang="zh-CN" altLang="en-US" b="1"/>
              <a:t>   结构的模块，是</a:t>
            </a:r>
            <a:r>
              <a:rPr kumimoji="0" lang="zh-CN" altLang="en-US" b="1">
                <a:solidFill>
                  <a:srgbClr val="800080"/>
                </a:solidFill>
              </a:rPr>
              <a:t>按需要创建</a:t>
            </a:r>
            <a:r>
              <a:rPr kumimoji="0" lang="zh-CN" altLang="en-US" b="1"/>
              <a:t>、而不是预先分配的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对象</a:t>
            </a:r>
            <a:r>
              <a:rPr kumimoji="0" lang="zh-CN" altLang="en-US" b="1"/>
              <a:t>是在类实例化过程中，由类的属性定义所确定</a:t>
            </a:r>
          </a:p>
          <a:p>
            <a:pPr lvl="1">
              <a:buFontTx/>
              <a:buNone/>
            </a:pPr>
            <a:r>
              <a:rPr kumimoji="0" lang="zh-CN" altLang="en-US" b="1"/>
              <a:t>   的一组域动态地组成，</a:t>
            </a:r>
            <a:r>
              <a:rPr kumimoji="0" lang="zh-CN" altLang="en-US" b="1">
                <a:solidFill>
                  <a:srgbClr val="800080"/>
                </a:solidFill>
              </a:rPr>
              <a:t>每个域对应类中的一个属性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 </a:t>
            </a:r>
            <a:r>
              <a:rPr kumimoji="0" lang="zh-CN" altLang="en-US" b="1"/>
              <a:t>执行一个面向对象程序就是创建</a:t>
            </a:r>
            <a:r>
              <a:rPr kumimoji="0" lang="zh-CN" altLang="en-US" b="1">
                <a:solidFill>
                  <a:srgbClr val="800080"/>
                </a:solidFill>
              </a:rPr>
              <a:t>系统根类</a:t>
            </a:r>
            <a:r>
              <a:rPr kumimoji="0" lang="zh-CN" altLang="en-US" b="1"/>
              <a:t>的一个实</a:t>
            </a:r>
          </a:p>
          <a:p>
            <a:pPr lvl="1">
              <a:buFontTx/>
              <a:buNone/>
            </a:pPr>
            <a:r>
              <a:rPr kumimoji="0" lang="zh-CN" altLang="en-US" b="1"/>
              <a:t>   例，并调用该实例的创建过程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 </a:t>
            </a:r>
            <a:r>
              <a:rPr kumimoji="0" lang="zh-CN" altLang="en-US" b="1"/>
              <a:t>创建对象的过程即为实现该</a:t>
            </a:r>
            <a:r>
              <a:rPr kumimoji="0" lang="zh-CN" altLang="en-US" b="1">
                <a:solidFill>
                  <a:srgbClr val="800080"/>
                </a:solidFill>
              </a:rPr>
              <a:t>对象初始化</a:t>
            </a:r>
            <a:r>
              <a:rPr kumimoji="0" lang="zh-CN" altLang="en-US" b="1"/>
              <a:t>，对于根类而</a:t>
            </a:r>
          </a:p>
          <a:p>
            <a:pPr lvl="1">
              <a:buFontTx/>
              <a:buNone/>
            </a:pPr>
            <a:r>
              <a:rPr kumimoji="0" lang="zh-CN" altLang="en-US" b="1"/>
              <a:t>   言，创建其对象即执行该系统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</a:t>
            </a:r>
            <a:r>
              <a:rPr kumimoji="0" lang="zh-CN" altLang="en-US" b="1"/>
              <a:t> 创建根对象相当于通常软件启动 </a:t>
            </a:r>
            <a:r>
              <a:rPr kumimoji="0" lang="en-US" altLang="zh-CN" b="1"/>
              <a:t>main</a:t>
            </a:r>
            <a:r>
              <a:rPr kumimoji="0" lang="zh-CN" altLang="en-US" b="1"/>
              <a:t>，在非纯面向</a:t>
            </a:r>
          </a:p>
          <a:p>
            <a:pPr lvl="1">
              <a:buFontTx/>
              <a:buNone/>
            </a:pPr>
            <a:r>
              <a:rPr kumimoji="0" lang="zh-CN" altLang="en-US" b="1"/>
              <a:t>   对象方式下，通常也用启动 </a:t>
            </a:r>
            <a:r>
              <a:rPr kumimoji="0" lang="en-US" altLang="zh-CN" b="1"/>
              <a:t>main</a:t>
            </a:r>
            <a:r>
              <a:rPr kumimoji="0" lang="zh-CN" altLang="en-US" b="1"/>
              <a:t>的方式创建根对象</a:t>
            </a:r>
          </a:p>
        </p:txBody>
      </p:sp>
      <p:sp>
        <p:nvSpPr>
          <p:cNvPr id="430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1042988" y="1700213"/>
            <a:ext cx="640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</a:rPr>
              <a:t>创建根对象时的存储结构</a:t>
            </a:r>
          </a:p>
        </p:txBody>
      </p:sp>
      <p:sp>
        <p:nvSpPr>
          <p:cNvPr id="4403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Line 40"/>
          <p:cNvSpPr>
            <a:spLocks noChangeShapeType="1"/>
          </p:cNvSpPr>
          <p:nvPr/>
        </p:nvSpPr>
        <p:spPr bwMode="auto">
          <a:xfrm flipH="1">
            <a:off x="7307263" y="2276475"/>
            <a:ext cx="0" cy="35290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0" name="Line 41"/>
          <p:cNvSpPr>
            <a:spLocks noChangeShapeType="1"/>
          </p:cNvSpPr>
          <p:nvPr/>
        </p:nvSpPr>
        <p:spPr bwMode="auto">
          <a:xfrm flipH="1">
            <a:off x="9036050" y="2276475"/>
            <a:ext cx="0" cy="36020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1" name="Rectangle 42"/>
          <p:cNvSpPr>
            <a:spLocks noChangeArrowheads="1"/>
          </p:cNvSpPr>
          <p:nvPr/>
        </p:nvSpPr>
        <p:spPr bwMode="auto">
          <a:xfrm>
            <a:off x="7451725" y="5976938"/>
            <a:ext cx="151288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堆式存储区</a:t>
            </a:r>
          </a:p>
        </p:txBody>
      </p:sp>
      <p:sp>
        <p:nvSpPr>
          <p:cNvPr id="44042" name="Rectangle 43"/>
          <p:cNvSpPr>
            <a:spLocks noChangeArrowheads="1"/>
          </p:cNvSpPr>
          <p:nvPr/>
        </p:nvSpPr>
        <p:spPr bwMode="auto">
          <a:xfrm>
            <a:off x="5362575" y="5949950"/>
            <a:ext cx="16573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栈式存储区</a:t>
            </a:r>
          </a:p>
        </p:txBody>
      </p:sp>
      <p:sp>
        <p:nvSpPr>
          <p:cNvPr id="44043" name="Rectangle 44"/>
          <p:cNvSpPr>
            <a:spLocks noChangeArrowheads="1"/>
          </p:cNvSpPr>
          <p:nvPr/>
        </p:nvSpPr>
        <p:spPr bwMode="auto">
          <a:xfrm>
            <a:off x="971550" y="2419350"/>
            <a:ext cx="2592388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000" b="1">
                <a:latin typeface="楷体_GB2312" pitchFamily="49" charset="-122"/>
              </a:rPr>
              <a:t>根对象的函数工作区中主要是运行该程序的启动参数，它们大都是根对象的成员。因而，根对象的函数工作区中主要存放对根对象的引用。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None/>
            </a:pPr>
            <a:endParaRPr lang="zh-CN" altLang="en-US" sz="1000" b="1">
              <a:latin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000" b="1">
                <a:latin typeface="楷体_GB2312" pitchFamily="49" charset="-122"/>
              </a:rPr>
              <a:t>创建的根对象存放在堆式存储区中。</a:t>
            </a:r>
          </a:p>
        </p:txBody>
      </p:sp>
      <p:grpSp>
        <p:nvGrpSpPr>
          <p:cNvPr id="44044" name="Group 55"/>
          <p:cNvGrpSpPr>
            <a:grpSpLocks/>
          </p:cNvGrpSpPr>
          <p:nvPr/>
        </p:nvGrpSpPr>
        <p:grpSpPr bwMode="auto">
          <a:xfrm>
            <a:off x="4138613" y="4365625"/>
            <a:ext cx="2665412" cy="1296988"/>
            <a:chOff x="2607" y="2750"/>
            <a:chExt cx="1679" cy="817"/>
          </a:xfrm>
        </p:grpSpPr>
        <p:sp>
          <p:nvSpPr>
            <p:cNvPr id="44052" name="Rectangle 46"/>
            <p:cNvSpPr>
              <a:spLocks noChangeArrowheads="1"/>
            </p:cNvSpPr>
            <p:nvPr/>
          </p:nvSpPr>
          <p:spPr bwMode="auto">
            <a:xfrm>
              <a:off x="3379" y="2839"/>
              <a:ext cx="907" cy="182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ClrTx/>
                <a:buFontTx/>
                <a:buNone/>
              </a:pPr>
              <a:r>
                <a:rPr lang="zh-CN" altLang="en-US" sz="1800" b="1">
                  <a:solidFill>
                    <a:srgbClr val="800080"/>
                  </a:solidFill>
                  <a:latin typeface="Times New Roman" pitchFamily="18" charset="0"/>
                </a:rPr>
                <a:t>引用根对象</a:t>
              </a:r>
            </a:p>
          </p:txBody>
        </p:sp>
        <p:sp>
          <p:nvSpPr>
            <p:cNvPr id="44053" name="AutoShape 47"/>
            <p:cNvSpPr>
              <a:spLocks/>
            </p:cNvSpPr>
            <p:nvPr/>
          </p:nvSpPr>
          <p:spPr bwMode="auto">
            <a:xfrm>
              <a:off x="3288" y="2839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Rectangle 48"/>
            <p:cNvSpPr>
              <a:spLocks noChangeArrowheads="1"/>
            </p:cNvSpPr>
            <p:nvPr/>
          </p:nvSpPr>
          <p:spPr bwMode="auto">
            <a:xfrm>
              <a:off x="2607" y="2750"/>
              <a:ext cx="725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根对象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构造例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程的工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</a:rPr>
                <a:t>作区</a:t>
              </a:r>
            </a:p>
          </p:txBody>
        </p:sp>
        <p:sp>
          <p:nvSpPr>
            <p:cNvPr id="44055" name="Rectangle 49"/>
            <p:cNvSpPr>
              <a:spLocks noChangeArrowheads="1"/>
            </p:cNvSpPr>
            <p:nvPr/>
          </p:nvSpPr>
          <p:spPr bwMode="auto">
            <a:xfrm>
              <a:off x="3378" y="3021"/>
              <a:ext cx="908" cy="317"/>
            </a:xfrm>
            <a:prstGeom prst="rect">
              <a:avLst/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45" name="Line 50"/>
          <p:cNvSpPr>
            <a:spLocks noChangeShapeType="1"/>
          </p:cNvSpPr>
          <p:nvPr/>
        </p:nvSpPr>
        <p:spPr bwMode="auto">
          <a:xfrm flipH="1">
            <a:off x="6804025" y="2276475"/>
            <a:ext cx="0" cy="35290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6" name="Line 51"/>
          <p:cNvSpPr>
            <a:spLocks noChangeShapeType="1"/>
          </p:cNvSpPr>
          <p:nvPr/>
        </p:nvSpPr>
        <p:spPr bwMode="auto">
          <a:xfrm>
            <a:off x="5292725" y="2276475"/>
            <a:ext cx="71438" cy="36004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47" name="Group 52"/>
          <p:cNvGrpSpPr>
            <a:grpSpLocks/>
          </p:cNvGrpSpPr>
          <p:nvPr/>
        </p:nvGrpSpPr>
        <p:grpSpPr bwMode="auto">
          <a:xfrm>
            <a:off x="6731000" y="3213100"/>
            <a:ext cx="2087563" cy="1439863"/>
            <a:chOff x="3923" y="2069"/>
            <a:chExt cx="1315" cy="907"/>
          </a:xfrm>
        </p:grpSpPr>
        <p:sp>
          <p:nvSpPr>
            <p:cNvPr id="44050" name="Rectangle 53"/>
            <p:cNvSpPr>
              <a:spLocks noChangeArrowheads="1"/>
            </p:cNvSpPr>
            <p:nvPr/>
          </p:nvSpPr>
          <p:spPr bwMode="auto">
            <a:xfrm>
              <a:off x="4513" y="2069"/>
              <a:ext cx="725" cy="907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ClrTx/>
                <a:buFontTx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楷体_GB2312" pitchFamily="49" charset="-122"/>
                </a:rPr>
                <a:t>根对象</a:t>
              </a:r>
            </a:p>
          </p:txBody>
        </p:sp>
        <p:sp>
          <p:nvSpPr>
            <p:cNvPr id="44051" name="Line 54"/>
            <p:cNvSpPr>
              <a:spLocks noChangeShapeType="1"/>
            </p:cNvSpPr>
            <p:nvPr/>
          </p:nvSpPr>
          <p:spPr bwMode="auto">
            <a:xfrm flipV="1">
              <a:off x="3923" y="2069"/>
              <a:ext cx="590" cy="8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48" name="Rectangle 56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4049" name="Text Box 57"/>
          <p:cNvSpPr txBox="1">
            <a:spLocks noChangeArrowheads="1"/>
          </p:cNvSpPr>
          <p:nvPr/>
        </p:nvSpPr>
        <p:spPr bwMode="auto">
          <a:xfrm>
            <a:off x="684213" y="1125538"/>
            <a:ext cx="6405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面向对象程序运行时的特征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900113" y="1754188"/>
            <a:ext cx="8064500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</a:rPr>
              <a:t>例程运行时的特征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每个例程都必定是某个类的成员，且每个例程都只能</a:t>
            </a:r>
          </a:p>
          <a:p>
            <a:pPr lvl="1">
              <a:buFontTx/>
              <a:buNone/>
            </a:pPr>
            <a:r>
              <a:rPr kumimoji="0" lang="zh-CN" altLang="en-US" b="1"/>
              <a:t>   把它的计算施加在它所属类所创建的对象上。因而在</a:t>
            </a:r>
          </a:p>
          <a:p>
            <a:pPr lvl="1">
              <a:buFontTx/>
              <a:buNone/>
            </a:pPr>
            <a:r>
              <a:rPr kumimoji="0" lang="zh-CN" altLang="en-US" b="1"/>
              <a:t>   一个</a:t>
            </a:r>
            <a:r>
              <a:rPr kumimoji="0" lang="zh-CN" altLang="en-US" b="1">
                <a:solidFill>
                  <a:srgbClr val="800080"/>
                </a:solidFill>
              </a:rPr>
              <a:t>例程执行前</a:t>
            </a:r>
            <a:r>
              <a:rPr kumimoji="0" lang="zh-CN" altLang="en-US" b="1"/>
              <a:t>，首先要求</a:t>
            </a:r>
            <a:r>
              <a:rPr kumimoji="0" lang="zh-CN" altLang="en-US" b="1">
                <a:solidFill>
                  <a:srgbClr val="800080"/>
                </a:solidFill>
              </a:rPr>
              <a:t>它所施加计算的对象已经</a:t>
            </a: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存在</a:t>
            </a:r>
            <a:r>
              <a:rPr kumimoji="0" lang="zh-CN" altLang="en-US" b="1"/>
              <a:t>，否则要求先创建该对象。</a:t>
            </a:r>
          </a:p>
          <a:p>
            <a:pPr lvl="1">
              <a:buFontTx/>
              <a:buNone/>
            </a:pPr>
            <a:r>
              <a:rPr kumimoji="0" lang="zh-CN" altLang="en-US" sz="1000" b="1"/>
              <a:t>   </a:t>
            </a:r>
            <a:endParaRPr kumimoji="0" lang="zh-CN" altLang="en-US" sz="1000" b="1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kumimoji="0" lang="zh-CN" altLang="en-US" b="1"/>
              <a:t>  一个例程执行时，其参数除实参外，还用到它所施加</a:t>
            </a:r>
          </a:p>
          <a:p>
            <a:pPr lvl="1">
              <a:buFontTx/>
              <a:buNone/>
            </a:pPr>
            <a:r>
              <a:rPr kumimoji="0" lang="zh-CN" altLang="en-US" b="1"/>
              <a:t>   计算的对象，它们与该例程的局部量及返回值一起组</a:t>
            </a:r>
          </a:p>
          <a:p>
            <a:pPr lvl="1">
              <a:buFontTx/>
              <a:buNone/>
            </a:pPr>
            <a:r>
              <a:rPr kumimoji="0" lang="zh-CN" altLang="en-US" b="1"/>
              <a:t>   成一个该例程的工作区（放在栈式存储区中）。</a:t>
            </a:r>
          </a:p>
          <a:p>
            <a:pPr lvl="1">
              <a:buFontTx/>
              <a:buNone/>
            </a:pPr>
            <a:endParaRPr kumimoji="0" lang="zh-CN" altLang="en-US" sz="1000" b="1"/>
          </a:p>
          <a:p>
            <a:pPr lvl="1">
              <a:buFontTx/>
              <a:buChar char="•"/>
            </a:pPr>
            <a:r>
              <a:rPr kumimoji="0" lang="zh-CN" altLang="en-US"/>
              <a:t>  </a:t>
            </a:r>
            <a:r>
              <a:rPr kumimoji="0" lang="zh-CN" altLang="en-US" b="1"/>
              <a:t>例程工作区中的局部量若是较为复杂数据结构，则</a:t>
            </a:r>
            <a:r>
              <a:rPr kumimoji="0" lang="zh-CN" altLang="en-US" b="1">
                <a:solidFill>
                  <a:srgbClr val="800080"/>
                </a:solidFill>
              </a:rPr>
              <a:t>在</a:t>
            </a: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</a:rPr>
              <a:t>   工作区中存放对</a:t>
            </a:r>
            <a:r>
              <a:rPr kumimoji="0" lang="zh-CN" altLang="en-US" b="1"/>
              <a:t>该</a:t>
            </a:r>
            <a:r>
              <a:rPr kumimoji="0" lang="zh-CN" altLang="en-US" b="1">
                <a:solidFill>
                  <a:srgbClr val="800080"/>
                </a:solidFill>
              </a:rPr>
              <a:t>复杂数据结构的一个引用</a:t>
            </a:r>
            <a:r>
              <a:rPr kumimoji="0" lang="zh-CN" altLang="en-US" b="1"/>
              <a:t>，并在堆</a:t>
            </a:r>
          </a:p>
          <a:p>
            <a:pPr lvl="1">
              <a:buFontTx/>
              <a:buNone/>
            </a:pPr>
            <a:r>
              <a:rPr kumimoji="0" lang="zh-CN" altLang="en-US" b="1"/>
              <a:t>   式存储区中创建一个该复杂数据结构的对象。</a:t>
            </a:r>
          </a:p>
        </p:txBody>
      </p:sp>
      <p:sp>
        <p:nvSpPr>
          <p:cNvPr id="4505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685800" y="1120775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面向对象程序运行时的特征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830263" y="1336675"/>
            <a:ext cx="7845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对象的存储组织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1187450" y="1989138"/>
            <a:ext cx="7488238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b="1" dirty="0"/>
              <a:t>一个</a:t>
            </a:r>
            <a:r>
              <a:rPr lang="zh-CN" altLang="en-US" b="1" dirty="0">
                <a:solidFill>
                  <a:srgbClr val="800080"/>
                </a:solidFill>
              </a:rPr>
              <a:t>简单机制</a:t>
            </a:r>
            <a:r>
              <a:rPr lang="zh-CN" altLang="en-US" b="1" dirty="0"/>
              <a:t>是，初始化代码将所有当前的继承特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征（属性和例程）直接地复制到对象存储区</a:t>
            </a:r>
            <a:r>
              <a:rPr lang="zh-CN" altLang="en-US" b="1" dirty="0" smtClean="0"/>
              <a:t>中。</a:t>
            </a:r>
            <a:endParaRPr lang="zh-CN" altLang="en-US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但这样做较浪费空间</a:t>
            </a:r>
            <a:r>
              <a:rPr kumimoji="0" lang="zh-CN" altLang="en-US" b="1" dirty="0"/>
              <a:t>。</a:t>
            </a:r>
          </a:p>
        </p:txBody>
      </p:sp>
      <p:sp>
        <p:nvSpPr>
          <p:cNvPr id="4608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971550" y="1773238"/>
            <a:ext cx="817245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b="1" dirty="0">
                <a:solidFill>
                  <a:srgbClr val="800080"/>
                </a:solidFill>
              </a:rPr>
              <a:t>另一种方法</a:t>
            </a:r>
            <a:r>
              <a:rPr lang="zh-CN" altLang="en-US" b="1" dirty="0"/>
              <a:t>是在执行时将</a:t>
            </a:r>
            <a:r>
              <a:rPr lang="zh-CN" altLang="en-US" b="1" dirty="0">
                <a:solidFill>
                  <a:srgbClr val="800080"/>
                </a:solidFill>
              </a:rPr>
              <a:t>类结构的一个完整的描述</a:t>
            </a:r>
            <a:r>
              <a:rPr lang="zh-CN" altLang="en-US" b="1" dirty="0"/>
              <a:t>保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存在</a:t>
            </a:r>
            <a:r>
              <a:rPr lang="zh-CN" altLang="en-US" b="1" dirty="0" smtClean="0"/>
              <a:t>每个类的</a:t>
            </a:r>
            <a:r>
              <a:rPr lang="zh-CN" altLang="en-US" b="1" dirty="0"/>
              <a:t>存储中，由超类指针维护继承性（形成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所谓的继承图）。</a:t>
            </a:r>
            <a:r>
              <a:rPr lang="zh-CN" altLang="en-US" b="1" dirty="0">
                <a:solidFill>
                  <a:srgbClr val="800080"/>
                </a:solidFill>
              </a:rPr>
              <a:t>每个对象保存一个指向其定义类的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  指针</a:t>
            </a:r>
            <a:r>
              <a:rPr lang="zh-CN" altLang="en-US" b="1" dirty="0"/>
              <a:t>，作为一个附加的域和它的属性变量放在一起，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通过这个类就可找到所有（局部和继承的）的例程。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此时，只记录一次例程指针（在类结构中），且对于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 每个对象并不将其复制到存储器中。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其缺点在于：虽然属性变量具有可预测的偏移量（如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在标准环境中的局部变量一样），但例程却没有， 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们必须由带有查询功能的符号表结构中的名字来维护。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这是对于诸如 </a:t>
            </a:r>
            <a:r>
              <a:rPr lang="en-US" altLang="zh-CN" i="1" dirty="0"/>
              <a:t>Smalltalk </a:t>
            </a:r>
            <a:r>
              <a:rPr lang="zh-CN" altLang="en-US" b="1" dirty="0"/>
              <a:t>等强动态性语言的合理的结构，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因为类结构可以在执行中改变。</a:t>
            </a:r>
          </a:p>
        </p:txBody>
      </p:sp>
      <p:sp>
        <p:nvSpPr>
          <p:cNvPr id="4710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7112" name="Text Box 12"/>
          <p:cNvSpPr txBox="1">
            <a:spLocks noChangeArrowheads="1"/>
          </p:cNvSpPr>
          <p:nvPr/>
        </p:nvSpPr>
        <p:spPr bwMode="auto">
          <a:xfrm>
            <a:off x="755650" y="1196975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对象的存储组织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840982-7CE4-4B2C-86AF-CAE33A6943E6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879975" y="38862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 b="1">
                <a:latin typeface="System"/>
              </a:rPr>
              <a:t> </a:t>
            </a:r>
            <a:endParaRPr kumimoji="0" lang="zh-CN" altLang="en-US" b="1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85720" y="2714620"/>
            <a:ext cx="8643998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kumimoji="0" lang="zh-CN" altLang="en-US" b="1" dirty="0" smtClean="0"/>
              <a:t>空间使用不遵从“先申请后释放，后申请先释放” ，需要</a:t>
            </a:r>
            <a:r>
              <a:rPr kumimoji="0" lang="zh-CN" altLang="en-US" b="1" dirty="0"/>
              <a:t>使用堆式存储方式</a:t>
            </a:r>
            <a:r>
              <a:rPr kumimoji="0" lang="zh-CN" altLang="en-US" b="1" dirty="0" smtClean="0"/>
              <a:t>。</a:t>
            </a:r>
            <a:endParaRPr kumimoji="0" lang="en-US" altLang="zh-CN" b="1" dirty="0" smtClean="0"/>
          </a:p>
          <a:p>
            <a:pPr lvl="1"/>
            <a:endParaRPr kumimoji="0" lang="en-US" altLang="zh-CN" b="1" dirty="0"/>
          </a:p>
          <a:p>
            <a:pPr lvl="1"/>
            <a:r>
              <a:rPr kumimoji="0" lang="zh-CN" altLang="en-US" b="1" dirty="0"/>
              <a:t>堆是一片足够 大的存贮空间，每当需要时，就从这片空间中分配一块， 用完时，再归还给堆。经过一段时间运行后，运行空间被划分成许多块，需要整理。</a:t>
            </a:r>
            <a:endParaRPr kumimoji="0" lang="en-US" altLang="zh-CN" b="1" dirty="0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57158" y="1500174"/>
            <a:ext cx="8305800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3200" b="1" dirty="0" smtClean="0">
                <a:solidFill>
                  <a:srgbClr val="800080"/>
                </a:solidFill>
                <a:latin typeface="Times New Roman" pitchFamily="18" charset="0"/>
              </a:rPr>
              <a:t>堆</a:t>
            </a:r>
            <a:r>
              <a:rPr lang="zh-CN" altLang="en-US" sz="3200" b="1" dirty="0">
                <a:solidFill>
                  <a:srgbClr val="800080"/>
                </a:solidFill>
                <a:latin typeface="Times New Roman" pitchFamily="18" charset="0"/>
              </a:rPr>
              <a:t>式动态存储分配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49400" y="188913"/>
            <a:ext cx="559436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 smtClean="0">
                <a:solidFill>
                  <a:srgbClr val="800080"/>
                </a:solidFill>
                <a:ea typeface="华文行楷" pitchFamily="2" charset="-122"/>
              </a:rPr>
              <a:t>9.1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运行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时存储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组织概述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898525" y="2079625"/>
            <a:ext cx="8137525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  </a:t>
            </a:r>
            <a:r>
              <a:rPr lang="zh-CN" altLang="en-US" b="1"/>
              <a:t>一种</a:t>
            </a:r>
            <a:r>
              <a:rPr lang="zh-CN" altLang="en-US" b="1">
                <a:solidFill>
                  <a:srgbClr val="800080"/>
                </a:solidFill>
              </a:rPr>
              <a:t>折衷方案</a:t>
            </a:r>
            <a:r>
              <a:rPr lang="zh-CN" altLang="en-US" b="1"/>
              <a:t>：计算出每个类的可用例程的代码指针列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表（称为</a:t>
            </a:r>
            <a:r>
              <a:rPr lang="zh-CN" altLang="en-US" b="1">
                <a:solidFill>
                  <a:srgbClr val="800080"/>
                </a:solidFill>
              </a:rPr>
              <a:t>例程索引表</a:t>
            </a:r>
            <a:r>
              <a:rPr lang="zh-CN" altLang="en-US" b="1"/>
              <a:t>，如 </a:t>
            </a:r>
            <a:r>
              <a:rPr lang="en-US" altLang="zh-CN" i="1"/>
              <a:t>C++ </a:t>
            </a:r>
            <a:r>
              <a:rPr lang="zh-CN" altLang="en-US" b="1"/>
              <a:t>的 </a:t>
            </a:r>
            <a:r>
              <a:rPr lang="en-US" altLang="zh-CN" i="1"/>
              <a:t>Vtable</a:t>
            </a:r>
            <a:r>
              <a:rPr lang="zh-CN" altLang="en-US" b="1"/>
              <a:t>，简称虚表）。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/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其优点在于：可做出安排以使每个例程都有一个可预测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的偏移量，而且也不再需要用一系列表查询遍历类的层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次结构。这样，每个对象不仅包括属性变量，还包括了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/>
              <a:t>    一个相应的例程索引表的指针（不是类结构的指针）。</a:t>
            </a:r>
          </a:p>
        </p:txBody>
      </p:sp>
      <p:sp>
        <p:nvSpPr>
          <p:cNvPr id="48131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sp>
        <p:nvSpPr>
          <p:cNvPr id="48136" name="Text Box 12"/>
          <p:cNvSpPr txBox="1">
            <a:spLocks noChangeArrowheads="1"/>
          </p:cNvSpPr>
          <p:nvPr/>
        </p:nvSpPr>
        <p:spPr bwMode="auto">
          <a:xfrm>
            <a:off x="611188" y="1409700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3200"/>
              <a:t> </a:t>
            </a:r>
            <a:r>
              <a:rPr kumimoji="0" lang="zh-CN" altLang="en-US" sz="3200" b="1">
                <a:solidFill>
                  <a:srgbClr val="800080"/>
                </a:solidFill>
              </a:rPr>
              <a:t>对象的存储组织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755650" y="1052513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</a:rPr>
              <a:t>语</a:t>
            </a:r>
            <a:r>
              <a:rPr lang="zh-CN" altLang="en-US" sz="3200" b="1">
                <a:solidFill>
                  <a:srgbClr val="800080"/>
                </a:solidFill>
              </a:rPr>
              <a:t>言的对象存储示例</a:t>
            </a:r>
          </a:p>
        </p:txBody>
      </p:sp>
      <p:sp>
        <p:nvSpPr>
          <p:cNvPr id="49155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1208088" y="1700213"/>
            <a:ext cx="61722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A { int x; void f 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B extends A {void g(){…}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C entends B {void g(){…}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D extends C{bool y; void f (){…}}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宋体" pitchFamily="2" charset="-122"/>
              </a:rPr>
              <a:t> class A a; class B b; class C c; class D d1,d2;</a:t>
            </a:r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45878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45878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60356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63" name="Text Box 15"/>
          <p:cNvSpPr txBox="1">
            <a:spLocks noChangeArrowheads="1"/>
          </p:cNvSpPr>
          <p:nvPr/>
        </p:nvSpPr>
        <p:spPr bwMode="auto">
          <a:xfrm>
            <a:off x="60356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64" name="Text Box 16"/>
          <p:cNvSpPr txBox="1">
            <a:spLocks noChangeArrowheads="1"/>
          </p:cNvSpPr>
          <p:nvPr/>
        </p:nvSpPr>
        <p:spPr bwMode="auto">
          <a:xfrm>
            <a:off x="6035675" y="47482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y</a:t>
            </a:r>
          </a:p>
        </p:txBody>
      </p:sp>
      <p:sp>
        <p:nvSpPr>
          <p:cNvPr id="49165" name="Text Box 17"/>
          <p:cNvSpPr txBox="1">
            <a:spLocks noChangeArrowheads="1"/>
          </p:cNvSpPr>
          <p:nvPr/>
        </p:nvSpPr>
        <p:spPr bwMode="auto">
          <a:xfrm>
            <a:off x="45878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c</a:t>
            </a:r>
          </a:p>
        </p:txBody>
      </p:sp>
      <p:sp>
        <p:nvSpPr>
          <p:cNvPr id="49166" name="Text Box 18"/>
          <p:cNvSpPr txBox="1">
            <a:spLocks noChangeArrowheads="1"/>
          </p:cNvSpPr>
          <p:nvPr/>
        </p:nvSpPr>
        <p:spPr bwMode="auto">
          <a:xfrm>
            <a:off x="6035675" y="371633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d1</a:t>
            </a:r>
          </a:p>
        </p:txBody>
      </p:sp>
      <p:sp>
        <p:nvSpPr>
          <p:cNvPr id="49167" name="Text Box 19"/>
          <p:cNvSpPr txBox="1">
            <a:spLocks noChangeArrowheads="1"/>
          </p:cNvSpPr>
          <p:nvPr/>
        </p:nvSpPr>
        <p:spPr bwMode="auto">
          <a:xfrm>
            <a:off x="74834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d2</a:t>
            </a:r>
          </a:p>
        </p:txBody>
      </p:sp>
      <p:sp>
        <p:nvSpPr>
          <p:cNvPr id="49168" name="Text Box 20"/>
          <p:cNvSpPr txBox="1">
            <a:spLocks noChangeArrowheads="1"/>
          </p:cNvSpPr>
          <p:nvPr/>
        </p:nvSpPr>
        <p:spPr bwMode="auto">
          <a:xfrm>
            <a:off x="7483475" y="439896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69" name="Text Box 21"/>
          <p:cNvSpPr txBox="1">
            <a:spLocks noChangeArrowheads="1"/>
          </p:cNvSpPr>
          <p:nvPr/>
        </p:nvSpPr>
        <p:spPr bwMode="auto">
          <a:xfrm>
            <a:off x="7483475" y="40528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70" name="Text Box 22"/>
          <p:cNvSpPr txBox="1">
            <a:spLocks noChangeArrowheads="1"/>
          </p:cNvSpPr>
          <p:nvPr/>
        </p:nvSpPr>
        <p:spPr bwMode="auto">
          <a:xfrm>
            <a:off x="7483475" y="47386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y</a:t>
            </a:r>
          </a:p>
        </p:txBody>
      </p: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32162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32162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73" name="Text Box 25"/>
          <p:cNvSpPr txBox="1">
            <a:spLocks noChangeArrowheads="1"/>
          </p:cNvSpPr>
          <p:nvPr/>
        </p:nvSpPr>
        <p:spPr bwMode="auto">
          <a:xfrm>
            <a:off x="32162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b</a:t>
            </a:r>
          </a:p>
        </p:txBody>
      </p:sp>
      <p:sp>
        <p:nvSpPr>
          <p:cNvPr id="49174" name="Text Box 26"/>
          <p:cNvSpPr txBox="1">
            <a:spLocks noChangeArrowheads="1"/>
          </p:cNvSpPr>
          <p:nvPr/>
        </p:nvSpPr>
        <p:spPr bwMode="auto">
          <a:xfrm>
            <a:off x="1844675" y="4392613"/>
            <a:ext cx="914400" cy="3460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x</a:t>
            </a:r>
          </a:p>
        </p:txBody>
      </p:sp>
      <p:sp>
        <p:nvSpPr>
          <p:cNvPr id="49175" name="Text Box 27"/>
          <p:cNvSpPr txBox="1">
            <a:spLocks noChangeArrowheads="1"/>
          </p:cNvSpPr>
          <p:nvPr/>
        </p:nvSpPr>
        <p:spPr bwMode="auto">
          <a:xfrm>
            <a:off x="1844675" y="4046538"/>
            <a:ext cx="914400" cy="3460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/>
          </a:p>
        </p:txBody>
      </p:sp>
      <p:sp>
        <p:nvSpPr>
          <p:cNvPr id="49176" name="Text Box 28"/>
          <p:cNvSpPr txBox="1">
            <a:spLocks noChangeArrowheads="1"/>
          </p:cNvSpPr>
          <p:nvPr/>
        </p:nvSpPr>
        <p:spPr bwMode="auto">
          <a:xfrm>
            <a:off x="1844675" y="3748088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</a:rPr>
              <a:t>a</a:t>
            </a:r>
          </a:p>
        </p:txBody>
      </p:sp>
      <p:sp>
        <p:nvSpPr>
          <p:cNvPr id="49177" name="Text Box 29"/>
          <p:cNvSpPr txBox="1">
            <a:spLocks noChangeArrowheads="1"/>
          </p:cNvSpPr>
          <p:nvPr/>
        </p:nvSpPr>
        <p:spPr bwMode="auto">
          <a:xfrm>
            <a:off x="18446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A_f</a:t>
            </a:r>
          </a:p>
        </p:txBody>
      </p:sp>
      <p:sp>
        <p:nvSpPr>
          <p:cNvPr id="49178" name="Text Box 30"/>
          <p:cNvSpPr txBox="1">
            <a:spLocks noChangeArrowheads="1"/>
          </p:cNvSpPr>
          <p:nvPr/>
        </p:nvSpPr>
        <p:spPr bwMode="auto">
          <a:xfrm>
            <a:off x="18446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A</a:t>
            </a:r>
          </a:p>
        </p:txBody>
      </p:sp>
      <p:sp>
        <p:nvSpPr>
          <p:cNvPr id="49179" name="Text Box 31"/>
          <p:cNvSpPr txBox="1">
            <a:spLocks noChangeArrowheads="1"/>
          </p:cNvSpPr>
          <p:nvPr/>
        </p:nvSpPr>
        <p:spPr bwMode="auto">
          <a:xfrm>
            <a:off x="32162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B_g</a:t>
            </a:r>
          </a:p>
        </p:txBody>
      </p:sp>
      <p:sp>
        <p:nvSpPr>
          <p:cNvPr id="49180" name="Text Box 32"/>
          <p:cNvSpPr txBox="1">
            <a:spLocks noChangeArrowheads="1"/>
          </p:cNvSpPr>
          <p:nvPr/>
        </p:nvSpPr>
        <p:spPr bwMode="auto">
          <a:xfrm>
            <a:off x="32162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A_f</a:t>
            </a:r>
          </a:p>
        </p:txBody>
      </p:sp>
      <p:sp>
        <p:nvSpPr>
          <p:cNvPr id="49181" name="Text Box 33"/>
          <p:cNvSpPr txBox="1">
            <a:spLocks noChangeArrowheads="1"/>
          </p:cNvSpPr>
          <p:nvPr/>
        </p:nvSpPr>
        <p:spPr bwMode="auto">
          <a:xfrm>
            <a:off x="32162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B</a:t>
            </a:r>
          </a:p>
        </p:txBody>
      </p:sp>
      <p:sp>
        <p:nvSpPr>
          <p:cNvPr id="49182" name="Text Box 34"/>
          <p:cNvSpPr txBox="1">
            <a:spLocks noChangeArrowheads="1"/>
          </p:cNvSpPr>
          <p:nvPr/>
        </p:nvSpPr>
        <p:spPr bwMode="auto">
          <a:xfrm>
            <a:off x="45878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C_g</a:t>
            </a:r>
          </a:p>
        </p:txBody>
      </p:sp>
      <p:sp>
        <p:nvSpPr>
          <p:cNvPr id="49183" name="Text Box 35"/>
          <p:cNvSpPr txBox="1">
            <a:spLocks noChangeArrowheads="1"/>
          </p:cNvSpPr>
          <p:nvPr/>
        </p:nvSpPr>
        <p:spPr bwMode="auto">
          <a:xfrm>
            <a:off x="45878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A_f</a:t>
            </a:r>
          </a:p>
        </p:txBody>
      </p:sp>
      <p:sp>
        <p:nvSpPr>
          <p:cNvPr id="49184" name="Text Box 36"/>
          <p:cNvSpPr txBox="1">
            <a:spLocks noChangeArrowheads="1"/>
          </p:cNvSpPr>
          <p:nvPr/>
        </p:nvSpPr>
        <p:spPr bwMode="auto">
          <a:xfrm>
            <a:off x="45878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C</a:t>
            </a:r>
          </a:p>
        </p:txBody>
      </p:sp>
      <p:sp>
        <p:nvSpPr>
          <p:cNvPr id="49185" name="Text Box 37"/>
          <p:cNvSpPr txBox="1">
            <a:spLocks noChangeArrowheads="1"/>
          </p:cNvSpPr>
          <p:nvPr/>
        </p:nvSpPr>
        <p:spPr bwMode="auto">
          <a:xfrm>
            <a:off x="67214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C_g</a:t>
            </a:r>
          </a:p>
        </p:txBody>
      </p:sp>
      <p:sp>
        <p:nvSpPr>
          <p:cNvPr id="49186" name="Text Box 38"/>
          <p:cNvSpPr txBox="1">
            <a:spLocks noChangeArrowheads="1"/>
          </p:cNvSpPr>
          <p:nvPr/>
        </p:nvSpPr>
        <p:spPr bwMode="auto">
          <a:xfrm>
            <a:off x="67214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D_f</a:t>
            </a:r>
          </a:p>
        </p:txBody>
      </p:sp>
      <p:sp>
        <p:nvSpPr>
          <p:cNvPr id="49187" name="Text Box 39"/>
          <p:cNvSpPr txBox="1">
            <a:spLocks noChangeArrowheads="1"/>
          </p:cNvSpPr>
          <p:nvPr/>
        </p:nvSpPr>
        <p:spPr bwMode="auto">
          <a:xfrm>
            <a:off x="67214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</a:rPr>
              <a:t>类</a:t>
            </a:r>
            <a:r>
              <a:rPr lang="en-US" altLang="zh-CN" sz="1600" b="1">
                <a:solidFill>
                  <a:srgbClr val="800080"/>
                </a:solidFill>
              </a:rPr>
              <a:t>D</a:t>
            </a:r>
          </a:p>
        </p:txBody>
      </p:sp>
      <p:sp>
        <p:nvSpPr>
          <p:cNvPr id="49188" name="Line 40"/>
          <p:cNvSpPr>
            <a:spLocks noChangeShapeType="1"/>
          </p:cNvSpPr>
          <p:nvPr/>
        </p:nvSpPr>
        <p:spPr bwMode="auto">
          <a:xfrm flipH="1">
            <a:off x="1692275" y="42052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89" name="Line 41"/>
          <p:cNvSpPr>
            <a:spLocks noChangeShapeType="1"/>
          </p:cNvSpPr>
          <p:nvPr/>
        </p:nvSpPr>
        <p:spPr bwMode="auto">
          <a:xfrm>
            <a:off x="1692275" y="4205288"/>
            <a:ext cx="0" cy="13541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0" name="Line 42"/>
          <p:cNvSpPr>
            <a:spLocks noChangeShapeType="1"/>
          </p:cNvSpPr>
          <p:nvPr/>
        </p:nvSpPr>
        <p:spPr bwMode="auto">
          <a:xfrm>
            <a:off x="1692275" y="55895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1" name="Line 43"/>
          <p:cNvSpPr>
            <a:spLocks noChangeShapeType="1"/>
          </p:cNvSpPr>
          <p:nvPr/>
        </p:nvSpPr>
        <p:spPr bwMode="auto">
          <a:xfrm flipH="1">
            <a:off x="30638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2" name="Line 44"/>
          <p:cNvSpPr>
            <a:spLocks noChangeShapeType="1"/>
          </p:cNvSpPr>
          <p:nvPr/>
        </p:nvSpPr>
        <p:spPr bwMode="auto">
          <a:xfrm>
            <a:off x="30638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3" name="Line 45"/>
          <p:cNvSpPr>
            <a:spLocks noChangeShapeType="1"/>
          </p:cNvSpPr>
          <p:nvPr/>
        </p:nvSpPr>
        <p:spPr bwMode="auto">
          <a:xfrm>
            <a:off x="3063875" y="5630863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4" name="Line 46"/>
          <p:cNvSpPr>
            <a:spLocks noChangeShapeType="1"/>
          </p:cNvSpPr>
          <p:nvPr/>
        </p:nvSpPr>
        <p:spPr bwMode="auto">
          <a:xfrm flipH="1">
            <a:off x="44354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5" name="Line 47"/>
          <p:cNvSpPr>
            <a:spLocks noChangeShapeType="1"/>
          </p:cNvSpPr>
          <p:nvPr/>
        </p:nvSpPr>
        <p:spPr bwMode="auto">
          <a:xfrm>
            <a:off x="44354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6" name="Line 48"/>
          <p:cNvSpPr>
            <a:spLocks noChangeShapeType="1"/>
          </p:cNvSpPr>
          <p:nvPr/>
        </p:nvSpPr>
        <p:spPr bwMode="auto">
          <a:xfrm>
            <a:off x="4435475" y="5630863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7" name="Line 49"/>
          <p:cNvSpPr>
            <a:spLocks noChangeShapeType="1"/>
          </p:cNvSpPr>
          <p:nvPr/>
        </p:nvSpPr>
        <p:spPr bwMode="auto">
          <a:xfrm flipH="1">
            <a:off x="58832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8" name="Line 50"/>
          <p:cNvSpPr>
            <a:spLocks noChangeShapeType="1"/>
          </p:cNvSpPr>
          <p:nvPr/>
        </p:nvSpPr>
        <p:spPr bwMode="auto">
          <a:xfrm>
            <a:off x="58832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9" name="Line 51"/>
          <p:cNvSpPr>
            <a:spLocks noChangeShapeType="1"/>
          </p:cNvSpPr>
          <p:nvPr/>
        </p:nvSpPr>
        <p:spPr bwMode="auto">
          <a:xfrm>
            <a:off x="5883275" y="5630863"/>
            <a:ext cx="838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0" name="Line 52"/>
          <p:cNvSpPr>
            <a:spLocks noChangeShapeType="1"/>
          </p:cNvSpPr>
          <p:nvPr/>
        </p:nvSpPr>
        <p:spPr bwMode="auto">
          <a:xfrm flipH="1">
            <a:off x="83978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1" name="Line 53"/>
          <p:cNvSpPr>
            <a:spLocks noChangeShapeType="1"/>
          </p:cNvSpPr>
          <p:nvPr/>
        </p:nvSpPr>
        <p:spPr bwMode="auto">
          <a:xfrm>
            <a:off x="8550275" y="4281488"/>
            <a:ext cx="0" cy="13795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2" name="Line 54"/>
          <p:cNvSpPr>
            <a:spLocks noChangeShapeType="1"/>
          </p:cNvSpPr>
          <p:nvPr/>
        </p:nvSpPr>
        <p:spPr bwMode="auto">
          <a:xfrm flipH="1">
            <a:off x="7635875" y="5661025"/>
            <a:ext cx="914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7703" name="Rectangle 55"/>
          <p:cNvSpPr>
            <a:spLocks noChangeArrowheads="1"/>
          </p:cNvSpPr>
          <p:nvPr/>
        </p:nvSpPr>
        <p:spPr bwMode="auto">
          <a:xfrm>
            <a:off x="827088" y="4248150"/>
            <a:ext cx="649287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例程索引表</a:t>
            </a:r>
          </a:p>
        </p:txBody>
      </p:sp>
      <p:sp>
        <p:nvSpPr>
          <p:cNvPr id="667704" name="Line 56"/>
          <p:cNvSpPr>
            <a:spLocks noChangeShapeType="1"/>
          </p:cNvSpPr>
          <p:nvPr/>
        </p:nvSpPr>
        <p:spPr bwMode="auto">
          <a:xfrm flipV="1">
            <a:off x="1187450" y="5661025"/>
            <a:ext cx="647700" cy="144463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7705" name="Line 57"/>
          <p:cNvSpPr>
            <a:spLocks noChangeShapeType="1"/>
          </p:cNvSpPr>
          <p:nvPr/>
        </p:nvSpPr>
        <p:spPr bwMode="auto">
          <a:xfrm flipV="1">
            <a:off x="1258888" y="5734050"/>
            <a:ext cx="1944687" cy="14287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7706" name="Line 58"/>
          <p:cNvSpPr>
            <a:spLocks noChangeShapeType="1"/>
          </p:cNvSpPr>
          <p:nvPr/>
        </p:nvSpPr>
        <p:spPr bwMode="auto">
          <a:xfrm flipV="1">
            <a:off x="1258888" y="5734050"/>
            <a:ext cx="3313112" cy="214313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7707" name="Line 59"/>
          <p:cNvSpPr>
            <a:spLocks noChangeShapeType="1"/>
          </p:cNvSpPr>
          <p:nvPr/>
        </p:nvSpPr>
        <p:spPr bwMode="auto">
          <a:xfrm flipV="1">
            <a:off x="1258888" y="5734050"/>
            <a:ext cx="5473700" cy="28575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208" name="Rectangle 60"/>
          <p:cNvSpPr>
            <a:spLocks noChangeArrowheads="1"/>
          </p:cNvSpPr>
          <p:nvPr/>
        </p:nvSpPr>
        <p:spPr bwMode="auto">
          <a:xfrm>
            <a:off x="679450" y="3692525"/>
            <a:ext cx="579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this</a:t>
            </a:r>
            <a:endParaRPr lang="en-US" altLang="zh-CN" sz="2000"/>
          </a:p>
        </p:txBody>
      </p:sp>
      <p:sp>
        <p:nvSpPr>
          <p:cNvPr id="49209" name="Line 62"/>
          <p:cNvSpPr>
            <a:spLocks noChangeShapeType="1"/>
          </p:cNvSpPr>
          <p:nvPr/>
        </p:nvSpPr>
        <p:spPr bwMode="auto">
          <a:xfrm>
            <a:off x="1187450" y="3933825"/>
            <a:ext cx="647700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210" name="Rectangle 63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703" grpId="0"/>
      <p:bldP spid="667704" grpId="0" animBg="1"/>
      <p:bldP spid="667705" grpId="0" animBg="1"/>
      <p:bldP spid="667706" grpId="0" animBg="1"/>
      <p:bldP spid="66770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755650" y="1120775"/>
            <a:ext cx="7632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</a:rPr>
              <a:t>语</a:t>
            </a:r>
            <a:r>
              <a:rPr lang="zh-CN" altLang="en-US" sz="3200" b="1">
                <a:solidFill>
                  <a:srgbClr val="800080"/>
                </a:solidFill>
              </a:rPr>
              <a:t>言的对象存储示例</a:t>
            </a:r>
          </a:p>
        </p:txBody>
      </p:sp>
      <p:sp>
        <p:nvSpPr>
          <p:cNvPr id="5017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Rectangle 6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5263" y="1844675"/>
            <a:ext cx="4402137" cy="4608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string day;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class Fruit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int price;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string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   </a:t>
            </a:r>
            <a:r>
              <a:rPr lang="en-US" altLang="zh-CN" sz="1600" b="1" smtClean="0">
                <a:solidFill>
                  <a:srgbClr val="FF0000"/>
                </a:solidFill>
              </a:rPr>
              <a:t>void init(int p,string s){price=p; name=s;}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/>
              <a:t>   </a:t>
            </a:r>
            <a:r>
              <a:rPr lang="en-US" altLang="zh-CN" sz="1600" b="1" smtClean="0">
                <a:solidFill>
                  <a:srgbClr val="333399"/>
                </a:solidFill>
              </a:rPr>
              <a:t>void print(){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Print("On ",day,", the price of ",name,</a:t>
            </a:r>
            <a:br>
              <a:rPr lang="en-US" altLang="zh-CN" sz="1600" b="1" smtClean="0">
                <a:solidFill>
                  <a:srgbClr val="333399"/>
                </a:solidFill>
              </a:rPr>
            </a:br>
            <a:r>
              <a:rPr lang="en-US" altLang="zh-CN" sz="1600" b="1" smtClean="0">
                <a:solidFill>
                  <a:srgbClr val="333399"/>
                </a:solidFill>
              </a:rPr>
              <a:t>" is ",price,"\n");}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class Apple extends Fruit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string color;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void setcolor(string c){color=c;}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void print(){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      Print("On ",day,", the price of ",color,</a:t>
            </a:r>
            <a:br>
              <a:rPr lang="en-US" altLang="zh-CN" sz="1600" b="1" smtClean="0">
                <a:solidFill>
                  <a:srgbClr val="333399"/>
                </a:solidFill>
              </a:rPr>
            </a:br>
            <a:r>
              <a:rPr lang="en-US" altLang="zh-CN" sz="1600" b="1" smtClean="0">
                <a:solidFill>
                  <a:srgbClr val="333399"/>
                </a:solidFill>
              </a:rPr>
              <a:t>" ",name," is ", price,"\n");}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50184" name="Rectangle 65"/>
          <p:cNvSpPr>
            <a:spLocks noChangeArrowheads="1"/>
          </p:cNvSpPr>
          <p:nvPr/>
        </p:nvSpPr>
        <p:spPr bwMode="auto">
          <a:xfrm>
            <a:off x="6230938" y="1857375"/>
            <a:ext cx="27336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void foo()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{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class Apple a;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a=New (Apple);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a.setcolor("red");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ea typeface="宋体" pitchFamily="2" charset="-122"/>
              </a:rPr>
              <a:t>a.init(100,"apple");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day="Tuesday";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a.print();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}</a:t>
            </a:r>
          </a:p>
        </p:txBody>
      </p:sp>
      <p:sp>
        <p:nvSpPr>
          <p:cNvPr id="50185" name="Rectangle 66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7632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</a:rPr>
              <a:t>语</a:t>
            </a:r>
            <a:r>
              <a:rPr lang="zh-CN" altLang="en-US" sz="3200" b="1">
                <a:solidFill>
                  <a:srgbClr val="800080"/>
                </a:solidFill>
              </a:rPr>
              <a:t>言的对象存储示例</a:t>
            </a:r>
          </a:p>
        </p:txBody>
      </p:sp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138"/>
          <p:cNvSpPr>
            <a:spLocks noChangeArrowheads="1"/>
          </p:cNvSpPr>
          <p:nvPr/>
        </p:nvSpPr>
        <p:spPr bwMode="auto">
          <a:xfrm>
            <a:off x="1403350" y="188913"/>
            <a:ext cx="58023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</a:p>
        </p:txBody>
      </p:sp>
      <p:graphicFrame>
        <p:nvGraphicFramePr>
          <p:cNvPr id="51208" name="Object 139"/>
          <p:cNvGraphicFramePr>
            <a:graphicFrameLocks noGrp="1" noChangeAspect="1"/>
          </p:cNvGraphicFramePr>
          <p:nvPr>
            <p:ph/>
          </p:nvPr>
        </p:nvGraphicFramePr>
        <p:xfrm>
          <a:off x="1116013" y="2070100"/>
          <a:ext cx="7705725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Visio" r:id="rId3" imgW="7572451" imgH="4114800" progId="">
                  <p:embed/>
                </p:oleObj>
              </mc:Choice>
              <mc:Fallback>
                <p:oleObj name="Visio" r:id="rId3" imgW="7572451" imgH="4114800" progId="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70100"/>
                        <a:ext cx="7705725" cy="418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1210146"/>
          </a:xfrm>
        </p:spPr>
        <p:txBody>
          <a:bodyPr/>
          <a:lstStyle/>
          <a:p>
            <a:r>
              <a:rPr lang="zh-CN" altLang="en-US" sz="3600" dirty="0" smtClean="0"/>
              <a:t>         课下作业：</a:t>
            </a:r>
            <a:endParaRPr lang="zh-CN" altLang="en-US" sz="3600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95536" y="3140968"/>
            <a:ext cx="8229600" cy="121014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8884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下载</a:t>
            </a:r>
            <a:r>
              <a:rPr lang="en-US" altLang="zh-CN" sz="3200" dirty="0" smtClean="0"/>
              <a:t>GCC</a:t>
            </a:r>
            <a:r>
              <a:rPr lang="zh-CN" altLang="en-US" sz="3200" dirty="0" smtClean="0"/>
              <a:t>，熟悉参数的使用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编写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语言程序，用</a:t>
            </a:r>
            <a:r>
              <a:rPr lang="en-US" altLang="zh-CN" sz="3200" dirty="0" smtClean="0"/>
              <a:t>GCC</a:t>
            </a:r>
            <a:r>
              <a:rPr lang="zh-CN" altLang="en-US" sz="3200" dirty="0" smtClean="0"/>
              <a:t>编译链接成</a:t>
            </a:r>
            <a:r>
              <a:rPr lang="en-US" altLang="zh-CN" sz="3200" dirty="0" smtClean="0"/>
              <a:t>EXE</a:t>
            </a:r>
            <a:r>
              <a:rPr lang="zh-CN" altLang="en-US" sz="3200" smtClean="0"/>
              <a:t>，注意不要优化，然后</a:t>
            </a:r>
            <a:r>
              <a:rPr lang="zh-CN" altLang="en-US" sz="3200" dirty="0" smtClean="0"/>
              <a:t>反汇编 成汇编指令集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Windows</a:t>
            </a:r>
            <a:r>
              <a:rPr lang="zh-CN" altLang="en-US" sz="3200" dirty="0" smtClean="0"/>
              <a:t>配置安卓手机开发</a:t>
            </a:r>
            <a:r>
              <a:rPr lang="zh-CN" altLang="en-US" sz="3600" dirty="0" smtClean="0"/>
              <a:t>环境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07497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40450</TotalTime>
  <Words>12143</Words>
  <Application>Microsoft Macintosh PowerPoint</Application>
  <PresentationFormat>全屏显示(4:3)</PresentationFormat>
  <Paragraphs>2181</Paragraphs>
  <Slides>94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96" baseType="lpstr"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apple qq</cp:lastModifiedBy>
  <cp:revision>1654</cp:revision>
  <dcterms:created xsi:type="dcterms:W3CDTF">2002-02-03T03:17:28Z</dcterms:created>
  <dcterms:modified xsi:type="dcterms:W3CDTF">2021-10-28T02:53:16Z</dcterms:modified>
</cp:coreProperties>
</file>