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38"/>
  </p:notesMasterIdLst>
  <p:sldIdLst>
    <p:sldId id="256" r:id="rId2"/>
    <p:sldId id="259" r:id="rId3"/>
    <p:sldId id="260" r:id="rId4"/>
    <p:sldId id="261" r:id="rId5"/>
    <p:sldId id="289" r:id="rId6"/>
    <p:sldId id="290" r:id="rId7"/>
    <p:sldId id="296" r:id="rId8"/>
    <p:sldId id="295" r:id="rId9"/>
    <p:sldId id="297" r:id="rId10"/>
    <p:sldId id="292" r:id="rId11"/>
    <p:sldId id="294" r:id="rId12"/>
    <p:sldId id="263" r:id="rId13"/>
    <p:sldId id="264" r:id="rId14"/>
    <p:sldId id="265" r:id="rId15"/>
    <p:sldId id="286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87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8" r:id="rId33"/>
    <p:sldId id="281" r:id="rId34"/>
    <p:sldId id="282" r:id="rId35"/>
    <p:sldId id="283" r:id="rId36"/>
    <p:sldId id="285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FF00"/>
    <a:srgbClr val="9900CC"/>
    <a:srgbClr val="66822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0" autoAdjust="0"/>
  </p:normalViewPr>
  <p:slideViewPr>
    <p:cSldViewPr>
      <p:cViewPr varScale="1">
        <p:scale>
          <a:sx n="107" d="100"/>
          <a:sy n="107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AC148-105B-47D4-99A3-DA4CA685689C}" type="datetimeFigureOut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9DB3B-FAFD-4A72-B7F7-210140CFC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https://haokan.baidu.com/v?pd=wisenatural&amp;vid=9366347895529626289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9DB3B-FAFD-4A72-B7F7-210140CFCBF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A8E66-0F2E-4D23-813B-2D2BAA3C627D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5650" cy="3425825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4E88-BB8B-4B63-8EB5-74E0AB761839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9AB9-C7F7-4337-AF9E-328E39FECBC1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0913-7C7D-41D0-A08B-661D5E2E143A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1FA36E54-C790-4B43-8299-6265AFFE8B02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5296-5DB0-48D1-B54C-E8622EF6A531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8E4D-055A-4EF6-B394-8DCC0A69C5A8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7B00-6583-4699-979A-7C33DD82E7F9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33D4-7E7E-4271-8B39-61B304E7A4B7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D912-CD2D-4B5B-ADDE-D5C5A75C0755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828D-8818-4D71-B9E3-288ED10958E8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ABBB-93A8-4F2A-8522-73B3371F4FD3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B9F1B96-FB01-4EFB-809D-8B53B5A5F9C1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op500.org/system/180128" TargetMode="External"/><Relationship Id="rId13" Type="http://schemas.openxmlformats.org/officeDocument/2006/relationships/hyperlink" Target="https://www.top500.org/system/178764" TargetMode="External"/><Relationship Id="rId18" Type="http://schemas.openxmlformats.org/officeDocument/2006/relationships/hyperlink" Target="https://www.top500.org/site/48448" TargetMode="External"/><Relationship Id="rId3" Type="http://schemas.openxmlformats.org/officeDocument/2006/relationships/hyperlink" Target="https://www.top500.org/site/48553" TargetMode="External"/><Relationship Id="rId7" Type="http://schemas.openxmlformats.org/officeDocument/2006/relationships/hyperlink" Target="https://www.top500.org/site/50908" TargetMode="External"/><Relationship Id="rId12" Type="http://schemas.openxmlformats.org/officeDocument/2006/relationships/hyperlink" Target="https://www.top500.org/site/49763" TargetMode="External"/><Relationship Id="rId17" Type="http://schemas.openxmlformats.org/officeDocument/2006/relationships/hyperlink" Target="https://www.top500.org/system/179842" TargetMode="External"/><Relationship Id="rId2" Type="http://schemas.openxmlformats.org/officeDocument/2006/relationships/hyperlink" Target="https://www.top500.org/system/180047" TargetMode="External"/><Relationship Id="rId16" Type="http://schemas.openxmlformats.org/officeDocument/2006/relationships/hyperlink" Target="https://www.top500.org/site/48429" TargetMode="External"/><Relationship Id="rId20" Type="http://schemas.openxmlformats.org/officeDocument/2006/relationships/hyperlink" Target="https://www.top500.org/site/5036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p500.org/system/180048" TargetMode="External"/><Relationship Id="rId11" Type="http://schemas.openxmlformats.org/officeDocument/2006/relationships/hyperlink" Target="https://www.top500.org/system/179398" TargetMode="External"/><Relationship Id="rId5" Type="http://schemas.openxmlformats.org/officeDocument/2006/relationships/hyperlink" Target="https://www.top500.org/site/50831" TargetMode="External"/><Relationship Id="rId15" Type="http://schemas.openxmlformats.org/officeDocument/2006/relationships/hyperlink" Target="https://www.top500.org/system/179972" TargetMode="External"/><Relationship Id="rId10" Type="http://schemas.openxmlformats.org/officeDocument/2006/relationships/hyperlink" Target="https://www.top500.org/system/179397" TargetMode="External"/><Relationship Id="rId19" Type="http://schemas.openxmlformats.org/officeDocument/2006/relationships/hyperlink" Target="https://www.top500.org/system/177999" TargetMode="External"/><Relationship Id="rId4" Type="http://schemas.openxmlformats.org/officeDocument/2006/relationships/hyperlink" Target="https://www.top500.org/system/179807" TargetMode="External"/><Relationship Id="rId9" Type="http://schemas.openxmlformats.org/officeDocument/2006/relationships/hyperlink" Target="https://www.top500.org/site/50944" TargetMode="External"/><Relationship Id="rId14" Type="http://schemas.openxmlformats.org/officeDocument/2006/relationships/hyperlink" Target="https://www.top500.org/site/5062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方淼</a:t>
            </a:r>
            <a:endParaRPr lang="en-US" altLang="zh-CN" dirty="0" smtClean="0"/>
          </a:p>
          <a:p>
            <a:r>
              <a:rPr lang="zh-CN" altLang="en-US" dirty="0" smtClean="0"/>
              <a:t>计算机与通信工程学院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4EBB-7E4A-4E77-8D34-9DA71E712CAE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龙芯</a:t>
            </a:r>
            <a:r>
              <a:rPr lang="en-US" altLang="zh-CN" dirty="0" smtClean="0"/>
              <a:t>-</a:t>
            </a:r>
            <a:r>
              <a:rPr lang="zh-CN" altLang="en-US" dirty="0" smtClean="0"/>
              <a:t>东北大学（秦皇岛）联合实验室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比赛</a:t>
            </a:r>
            <a:r>
              <a:rPr lang="zh-CN" altLang="en-US" dirty="0" smtClean="0"/>
              <a:t>要求（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赛道）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6E54-C790-4B43-8299-6265AFFE8B02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50177" name="Picture 1" descr="C:\Users\qimiao\AppData\Roaming\Tencent\Users\26085554\QQ\WinTemp\RichOle\{H[@[}Q7S`RO@G7UQH16RPJ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176" y="1381222"/>
            <a:ext cx="7128792" cy="49683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目前的水平和未来的计划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团队赛水平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未来计划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完善培养体系</a:t>
            </a:r>
            <a:r>
              <a:rPr lang="en-US" altLang="zh-CN" dirty="0" err="1" smtClean="0"/>
              <a:t>CPU+OS+Compiler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芯片加速技术研究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参加龙芯开源</a:t>
            </a:r>
            <a:r>
              <a:rPr lang="en-US" altLang="zh-CN" dirty="0" smtClean="0"/>
              <a:t>Soc</a:t>
            </a:r>
            <a:r>
              <a:rPr lang="zh-CN" altLang="en-US" dirty="0" smtClean="0"/>
              <a:t>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参加百芯计划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6E54-C790-4B43-8299-6265AFFE8B02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龙芯</a:t>
            </a:r>
            <a:r>
              <a:rPr lang="en-US" altLang="zh-CN" dirty="0" smtClean="0"/>
              <a:t>-</a:t>
            </a:r>
            <a:r>
              <a:rPr lang="zh-CN" altLang="en-US" dirty="0" smtClean="0"/>
              <a:t>东北大学（秦皇岛）联合实验室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484784"/>
            <a:ext cx="6037288" cy="32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507412" cy="863600"/>
          </a:xfrm>
        </p:spPr>
        <p:txBody>
          <a:bodyPr/>
          <a:lstStyle/>
          <a:p>
            <a:pPr eaLnBrk="1" hangingPunct="1"/>
            <a:r>
              <a:rPr kumimoji="1" lang="zh-CN" altLang="en-US" sz="3600" dirty="0" smtClean="0"/>
              <a:t>本课程在计算机专业层次结构中的位置</a:t>
            </a:r>
          </a:p>
        </p:txBody>
      </p:sp>
      <p:sp>
        <p:nvSpPr>
          <p:cNvPr id="40" name="日期占位符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5E6B-0D32-42BC-AAB6-4F8963A9457F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41" name="页脚占位符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723446-F330-4A83-9D0C-BFDE68947A5A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cxnSp>
        <p:nvCxnSpPr>
          <p:cNvPr id="7172" name="AutoShape 20"/>
          <p:cNvCxnSpPr>
            <a:cxnSpLocks noChangeShapeType="1"/>
            <a:stCxn id="238597" idx="2"/>
            <a:endCxn id="238598" idx="0"/>
          </p:cNvCxnSpPr>
          <p:nvPr/>
        </p:nvCxnSpPr>
        <p:spPr bwMode="auto">
          <a:xfrm>
            <a:off x="3060700" y="1447849"/>
            <a:ext cx="0" cy="276225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triangle" w="lg" len="med"/>
          </a:ln>
        </p:spPr>
      </p:cxnSp>
      <p:cxnSp>
        <p:nvCxnSpPr>
          <p:cNvPr id="7173" name="AutoShape 23"/>
          <p:cNvCxnSpPr>
            <a:cxnSpLocks noChangeShapeType="1"/>
            <a:stCxn id="238599" idx="2"/>
            <a:endCxn id="238601" idx="0"/>
          </p:cNvCxnSpPr>
          <p:nvPr/>
        </p:nvCxnSpPr>
        <p:spPr bwMode="auto">
          <a:xfrm>
            <a:off x="2063750" y="2690861"/>
            <a:ext cx="0" cy="295275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triangle" w="lg" len="med"/>
          </a:ln>
        </p:spPr>
      </p:cxnSp>
      <p:cxnSp>
        <p:nvCxnSpPr>
          <p:cNvPr id="7174" name="AutoShape 24"/>
          <p:cNvCxnSpPr>
            <a:cxnSpLocks noChangeShapeType="1"/>
            <a:stCxn id="238600" idx="2"/>
            <a:endCxn id="238602" idx="0"/>
          </p:cNvCxnSpPr>
          <p:nvPr/>
        </p:nvCxnSpPr>
        <p:spPr bwMode="auto">
          <a:xfrm flipH="1">
            <a:off x="4457700" y="2692449"/>
            <a:ext cx="6350" cy="293687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triangle" w="lg" len="med"/>
          </a:ln>
        </p:spPr>
      </p:cxnSp>
      <p:cxnSp>
        <p:nvCxnSpPr>
          <p:cNvPr id="7175" name="AutoShape 29"/>
          <p:cNvCxnSpPr>
            <a:cxnSpLocks noChangeShapeType="1"/>
            <a:stCxn id="238599" idx="3"/>
            <a:endCxn id="238604" idx="1"/>
          </p:cNvCxnSpPr>
          <p:nvPr/>
        </p:nvCxnSpPr>
        <p:spPr bwMode="auto">
          <a:xfrm>
            <a:off x="2949575" y="2490836"/>
            <a:ext cx="622300" cy="132715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triangle" w="lg" len="med"/>
          </a:ln>
        </p:spPr>
      </p:cxnSp>
      <p:cxnSp>
        <p:nvCxnSpPr>
          <p:cNvPr id="7176" name="AutoShape 32"/>
          <p:cNvCxnSpPr>
            <a:cxnSpLocks noChangeShapeType="1"/>
            <a:stCxn id="238606" idx="2"/>
            <a:endCxn id="238607" idx="0"/>
          </p:cNvCxnSpPr>
          <p:nvPr/>
        </p:nvCxnSpPr>
        <p:spPr bwMode="auto">
          <a:xfrm flipH="1">
            <a:off x="3095625" y="5197524"/>
            <a:ext cx="1588" cy="217487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triangle" w="lg" len="med"/>
          </a:ln>
        </p:spPr>
      </p:cxn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1331913" y="1084311"/>
            <a:ext cx="3455987" cy="3540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AI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MIS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等应用课程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1979613" y="1733599"/>
            <a:ext cx="2160587" cy="3492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软件工程理论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1187450" y="2298749"/>
            <a:ext cx="1752600" cy="3825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数据结构</a:t>
            </a:r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3348038" y="2300336"/>
            <a:ext cx="2232025" cy="3825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程序设计语言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1187450" y="2995661"/>
            <a:ext cx="1752600" cy="412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数据库原理</a:t>
            </a: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3581400" y="2995661"/>
            <a:ext cx="1752600" cy="4238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编译原理</a:t>
            </a:r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1187450" y="3632249"/>
            <a:ext cx="1752600" cy="371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操作系统</a:t>
            </a:r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3581400" y="3632249"/>
            <a:ext cx="1752600" cy="3714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离散数学</a:t>
            </a:r>
          </a:p>
        </p:txBody>
      </p:sp>
      <p:sp>
        <p:nvSpPr>
          <p:cNvPr id="238605" name="Rectangle 13"/>
          <p:cNvSpPr>
            <a:spLocks noChangeArrowheads="1"/>
          </p:cNvSpPr>
          <p:nvPr/>
        </p:nvSpPr>
        <p:spPr bwMode="auto">
          <a:xfrm>
            <a:off x="1835150" y="4281536"/>
            <a:ext cx="2519363" cy="352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计算机系统结构</a:t>
            </a:r>
          </a:p>
        </p:txBody>
      </p:sp>
      <p:sp>
        <p:nvSpPr>
          <p:cNvPr id="238606" name="Rectangle 14"/>
          <p:cNvSpPr>
            <a:spLocks noChangeArrowheads="1"/>
          </p:cNvSpPr>
          <p:nvPr/>
        </p:nvSpPr>
        <p:spPr bwMode="auto">
          <a:xfrm>
            <a:off x="1476375" y="4827636"/>
            <a:ext cx="3241675" cy="3603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计算机组成原理</a:t>
            </a:r>
          </a:p>
        </p:txBody>
      </p:sp>
      <p:sp>
        <p:nvSpPr>
          <p:cNvPr id="238607" name="Rectangle 15"/>
          <p:cNvSpPr>
            <a:spLocks noChangeArrowheads="1"/>
          </p:cNvSpPr>
          <p:nvPr/>
        </p:nvSpPr>
        <p:spPr bwMode="auto">
          <a:xfrm>
            <a:off x="2195513" y="5424536"/>
            <a:ext cx="1800225" cy="3603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数字逻辑</a:t>
            </a:r>
          </a:p>
        </p:txBody>
      </p:sp>
      <p:sp>
        <p:nvSpPr>
          <p:cNvPr id="238608" name="Rectangle 16"/>
          <p:cNvSpPr>
            <a:spLocks noChangeArrowheads="1"/>
          </p:cNvSpPr>
          <p:nvPr/>
        </p:nvSpPr>
        <p:spPr bwMode="auto">
          <a:xfrm>
            <a:off x="1331913" y="5970636"/>
            <a:ext cx="1792287" cy="431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数字电路</a:t>
            </a:r>
          </a:p>
        </p:txBody>
      </p:sp>
      <p:sp>
        <p:nvSpPr>
          <p:cNvPr id="238609" name="Rectangle 17"/>
          <p:cNvSpPr>
            <a:spLocks noChangeArrowheads="1"/>
          </p:cNvSpPr>
          <p:nvPr/>
        </p:nvSpPr>
        <p:spPr bwMode="auto">
          <a:xfrm>
            <a:off x="3492500" y="5970636"/>
            <a:ext cx="1943100" cy="431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微电子技术</a:t>
            </a:r>
          </a:p>
        </p:txBody>
      </p:sp>
      <p:sp>
        <p:nvSpPr>
          <p:cNvPr id="238610" name="Rectangle 18"/>
          <p:cNvSpPr>
            <a:spLocks noChangeArrowheads="1"/>
          </p:cNvSpPr>
          <p:nvPr/>
        </p:nvSpPr>
        <p:spPr bwMode="auto">
          <a:xfrm>
            <a:off x="6553200" y="2407208"/>
            <a:ext cx="1906588" cy="50482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计算机软件</a:t>
            </a:r>
          </a:p>
        </p:txBody>
      </p:sp>
      <p:sp>
        <p:nvSpPr>
          <p:cNvPr id="238611" name="Rectangle 19"/>
          <p:cNvSpPr>
            <a:spLocks noChangeArrowheads="1"/>
          </p:cNvSpPr>
          <p:nvPr/>
        </p:nvSpPr>
        <p:spPr bwMode="auto">
          <a:xfrm>
            <a:off x="6553200" y="5169458"/>
            <a:ext cx="1979613" cy="5492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45000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计算机硬件</a:t>
            </a:r>
          </a:p>
        </p:txBody>
      </p:sp>
      <p:cxnSp>
        <p:nvCxnSpPr>
          <p:cNvPr id="7192" name="AutoShape 31"/>
          <p:cNvCxnSpPr>
            <a:cxnSpLocks noChangeShapeType="1"/>
            <a:stCxn id="238605" idx="2"/>
            <a:endCxn id="238606" idx="0"/>
          </p:cNvCxnSpPr>
          <p:nvPr/>
        </p:nvCxnSpPr>
        <p:spPr bwMode="auto">
          <a:xfrm>
            <a:off x="3095625" y="4643486"/>
            <a:ext cx="1588" cy="174625"/>
          </a:xfrm>
          <a:prstGeom prst="straightConnector1">
            <a:avLst/>
          </a:prstGeom>
          <a:noFill/>
          <a:ln w="19050" cap="sq">
            <a:solidFill>
              <a:srgbClr val="0000FF"/>
            </a:solidFill>
            <a:round/>
            <a:headEnd type="none" w="sm" len="sm"/>
            <a:tailEnd type="triangle" w="lg" len="med"/>
          </a:ln>
        </p:spPr>
      </p:cxnSp>
      <p:sp>
        <p:nvSpPr>
          <p:cNvPr id="7193" name="Line 35"/>
          <p:cNvSpPr>
            <a:spLocks noChangeShapeType="1"/>
          </p:cNvSpPr>
          <p:nvPr/>
        </p:nvSpPr>
        <p:spPr bwMode="auto">
          <a:xfrm flipV="1">
            <a:off x="4859338" y="1203374"/>
            <a:ext cx="2303462" cy="14287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4" name="Line 36"/>
          <p:cNvSpPr>
            <a:spLocks noChangeShapeType="1"/>
          </p:cNvSpPr>
          <p:nvPr/>
        </p:nvSpPr>
        <p:spPr bwMode="auto">
          <a:xfrm>
            <a:off x="7162800" y="1203374"/>
            <a:ext cx="0" cy="1066800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5" name="Line 37"/>
          <p:cNvSpPr>
            <a:spLocks noChangeShapeType="1"/>
          </p:cNvSpPr>
          <p:nvPr/>
        </p:nvSpPr>
        <p:spPr bwMode="auto">
          <a:xfrm>
            <a:off x="7162800" y="2990899"/>
            <a:ext cx="0" cy="2057400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6" name="Line 38"/>
          <p:cNvSpPr>
            <a:spLocks noChangeShapeType="1"/>
          </p:cNvSpPr>
          <p:nvPr/>
        </p:nvSpPr>
        <p:spPr bwMode="auto">
          <a:xfrm>
            <a:off x="4355976" y="4509120"/>
            <a:ext cx="2836912" cy="0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7" name="Line 39"/>
          <p:cNvSpPr>
            <a:spLocks noChangeShapeType="1"/>
          </p:cNvSpPr>
          <p:nvPr/>
        </p:nvSpPr>
        <p:spPr bwMode="auto">
          <a:xfrm>
            <a:off x="7162800" y="5886499"/>
            <a:ext cx="1588" cy="382587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8" name="Line 40"/>
          <p:cNvSpPr>
            <a:spLocks noChangeShapeType="1"/>
          </p:cNvSpPr>
          <p:nvPr/>
        </p:nvSpPr>
        <p:spPr bwMode="auto">
          <a:xfrm flipH="1">
            <a:off x="5508625" y="6267499"/>
            <a:ext cx="1655763" cy="1587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9" name="Line 41"/>
          <p:cNvSpPr>
            <a:spLocks noChangeShapeType="1"/>
          </p:cNvSpPr>
          <p:nvPr/>
        </p:nvSpPr>
        <p:spPr bwMode="auto">
          <a:xfrm>
            <a:off x="3276600" y="2154286"/>
            <a:ext cx="215900" cy="1444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00" name="Line 42"/>
          <p:cNvSpPr>
            <a:spLocks noChangeShapeType="1"/>
          </p:cNvSpPr>
          <p:nvPr/>
        </p:nvSpPr>
        <p:spPr bwMode="auto">
          <a:xfrm flipH="1">
            <a:off x="2700338" y="2154286"/>
            <a:ext cx="215900" cy="1444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01" name="Line 43"/>
          <p:cNvSpPr>
            <a:spLocks noChangeShapeType="1"/>
          </p:cNvSpPr>
          <p:nvPr/>
        </p:nvSpPr>
        <p:spPr bwMode="auto">
          <a:xfrm>
            <a:off x="2339975" y="4027536"/>
            <a:ext cx="358775" cy="2873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02" name="Line 44"/>
          <p:cNvSpPr>
            <a:spLocks noChangeShapeType="1"/>
          </p:cNvSpPr>
          <p:nvPr/>
        </p:nvSpPr>
        <p:spPr bwMode="auto">
          <a:xfrm flipH="1">
            <a:off x="3636963" y="4027536"/>
            <a:ext cx="358775" cy="2873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03" name="Line 45"/>
          <p:cNvSpPr>
            <a:spLocks noChangeShapeType="1"/>
          </p:cNvSpPr>
          <p:nvPr/>
        </p:nvSpPr>
        <p:spPr bwMode="auto">
          <a:xfrm>
            <a:off x="3276600" y="5826174"/>
            <a:ext cx="215900" cy="1444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04" name="Line 46"/>
          <p:cNvSpPr>
            <a:spLocks noChangeShapeType="1"/>
          </p:cNvSpPr>
          <p:nvPr/>
        </p:nvSpPr>
        <p:spPr bwMode="auto">
          <a:xfrm flipH="1">
            <a:off x="2700338" y="5826174"/>
            <a:ext cx="215900" cy="1444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7205" name="AutoShape 25"/>
          <p:cNvCxnSpPr>
            <a:cxnSpLocks noChangeShapeType="1"/>
          </p:cNvCxnSpPr>
          <p:nvPr/>
        </p:nvCxnSpPr>
        <p:spPr bwMode="auto">
          <a:xfrm>
            <a:off x="2063750" y="3471911"/>
            <a:ext cx="0" cy="204788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triangle" w="lg" len="med"/>
          </a:ln>
        </p:spPr>
      </p:cxnSp>
      <p:cxnSp>
        <p:nvCxnSpPr>
          <p:cNvPr id="7206" name="AutoShape 26"/>
          <p:cNvCxnSpPr>
            <a:cxnSpLocks noChangeShapeType="1"/>
          </p:cNvCxnSpPr>
          <p:nvPr/>
        </p:nvCxnSpPr>
        <p:spPr bwMode="auto">
          <a:xfrm>
            <a:off x="4457700" y="3483024"/>
            <a:ext cx="0" cy="193675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triangle" w="lg" len="med"/>
          </a:ln>
        </p:spPr>
      </p:cxnSp>
      <p:sp>
        <p:nvSpPr>
          <p:cNvPr id="7207" name="Line 47"/>
          <p:cNvSpPr>
            <a:spLocks noChangeShapeType="1"/>
          </p:cNvSpPr>
          <p:nvPr/>
        </p:nvSpPr>
        <p:spPr bwMode="auto">
          <a:xfrm>
            <a:off x="2987675" y="3171874"/>
            <a:ext cx="647700" cy="7921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5400" smtClean="0"/>
              <a:t>本课程的性质</a:t>
            </a: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DB98-AC38-4AB2-860A-546DFB8C2207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02B05C-3900-44BA-A3EE-CDC982EE3378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492500" y="1268413"/>
            <a:ext cx="5184775" cy="366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eaLnBrk="0" hangingPunct="0">
              <a:lnSpc>
                <a:spcPct val="13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2800" dirty="0">
                <a:latin typeface="+mn-ea"/>
              </a:rPr>
              <a:t>本课程的教学内容跨越专业基础和专业课两个层次。因此</a:t>
            </a:r>
            <a:r>
              <a:rPr lang="en-US" altLang="zh-CN" sz="2800" dirty="0">
                <a:latin typeface="+mn-ea"/>
              </a:rPr>
              <a:t>, </a:t>
            </a:r>
            <a:r>
              <a:rPr lang="zh-CN" altLang="en-US" sz="2800" dirty="0">
                <a:latin typeface="+mn-ea"/>
              </a:rPr>
              <a:t>它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具有专业基础</a:t>
            </a:r>
            <a:r>
              <a:rPr lang="zh-CN" altLang="en-US" sz="2800" dirty="0">
                <a:latin typeface="+mn-ea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专业课双重性质</a:t>
            </a:r>
          </a:p>
          <a:p>
            <a:pPr marL="355600" indent="-355600" eaLnBrk="0" hangingPunct="0">
              <a:lnSpc>
                <a:spcPct val="13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2800" dirty="0">
                <a:latin typeface="+mn-ea"/>
              </a:rPr>
              <a:t>计算机专业硕士研究生入学考试全国统考课程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1130761" y="1362221"/>
            <a:ext cx="1944687" cy="504825"/>
          </a:xfrm>
          <a:prstGeom prst="rect">
            <a:avLst/>
          </a:prstGeom>
          <a:solidFill>
            <a:srgbClr val="CCFFFF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基础课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ltGray">
          <a:xfrm>
            <a:off x="1129634" y="1865458"/>
            <a:ext cx="1944687" cy="2068513"/>
          </a:xfrm>
          <a:prstGeom prst="rect">
            <a:avLst/>
          </a:prstGeom>
          <a:solidFill>
            <a:srgbClr val="8FE2EB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ltGray">
          <a:xfrm>
            <a:off x="1129634" y="3954608"/>
            <a:ext cx="1944687" cy="2232025"/>
          </a:xfrm>
          <a:prstGeom prst="rect">
            <a:avLst/>
          </a:prstGeom>
          <a:solidFill>
            <a:srgbClr val="66FF66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ltGray">
          <a:xfrm>
            <a:off x="1432846" y="2514746"/>
            <a:ext cx="1295400" cy="2951162"/>
          </a:xfrm>
          <a:prstGeom prst="rect">
            <a:avLst/>
          </a:prstGeom>
          <a:solidFill>
            <a:srgbClr val="FF9933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计算机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组成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原理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ltGray">
          <a:xfrm>
            <a:off x="1145509" y="2009921"/>
            <a:ext cx="2016125" cy="36036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专业基础课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ltGray">
          <a:xfrm>
            <a:off x="1145509" y="5394471"/>
            <a:ext cx="2016125" cy="6477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专业课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计算机组成原理知识的应用</a:t>
            </a:r>
          </a:p>
        </p:txBody>
      </p:sp>
      <p:sp>
        <p:nvSpPr>
          <p:cNvPr id="44" name="日期占位符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DFE4-3646-49DA-89B5-0D2E027D0F76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45" name="页脚占位符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0F7D48-6914-40E1-8A11-542AFB448D46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gray">
          <a:xfrm>
            <a:off x="1403350" y="2205038"/>
            <a:ext cx="16129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zh-CN" altLang="en-US">
                <a:solidFill>
                  <a:srgbClr val="FFFFFF"/>
                </a:solidFill>
                <a:latin typeface="Arial" charset="0"/>
                <a:ea typeface="方正姚体" pitchFamily="2" charset="-122"/>
              </a:rPr>
              <a:t>系统软件</a:t>
            </a:r>
          </a:p>
          <a:p>
            <a:pPr algn="ctr" eaLnBrk="0" hangingPunct="0"/>
            <a:r>
              <a:rPr kumimoji="0" lang="zh-CN" altLang="en-US">
                <a:solidFill>
                  <a:srgbClr val="FFFFFF"/>
                </a:solidFill>
                <a:latin typeface="Arial" charset="0"/>
                <a:ea typeface="方正姚体" pitchFamily="2" charset="-122"/>
              </a:rPr>
              <a:t>设计</a:t>
            </a:r>
          </a:p>
        </p:txBody>
      </p:sp>
      <p:sp>
        <p:nvSpPr>
          <p:cNvPr id="265235" name="Text Box 19"/>
          <p:cNvSpPr txBox="1">
            <a:spLocks noChangeArrowheads="1"/>
          </p:cNvSpPr>
          <p:nvPr/>
        </p:nvSpPr>
        <p:spPr bwMode="gray">
          <a:xfrm>
            <a:off x="5186363" y="2247900"/>
            <a:ext cx="89852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zh-CN" altLang="en-US">
                <a:solidFill>
                  <a:srgbClr val="FFFFFF"/>
                </a:solidFill>
                <a:latin typeface="Arial" charset="0"/>
                <a:ea typeface="方正姚体" pitchFamily="2" charset="-122"/>
              </a:rPr>
              <a:t>硬件</a:t>
            </a:r>
          </a:p>
          <a:p>
            <a:pPr algn="ctr" eaLnBrk="0" hangingPunct="0"/>
            <a:r>
              <a:rPr kumimoji="0" lang="zh-CN" altLang="en-US">
                <a:solidFill>
                  <a:srgbClr val="FFFFFF"/>
                </a:solidFill>
                <a:latin typeface="Arial" charset="0"/>
                <a:ea typeface="方正姚体" pitchFamily="2" charset="-122"/>
              </a:rPr>
              <a:t>设计</a:t>
            </a:r>
          </a:p>
        </p:txBody>
      </p:sp>
      <p:sp>
        <p:nvSpPr>
          <p:cNvPr id="265250" name="Text Box 34"/>
          <p:cNvSpPr txBox="1">
            <a:spLocks noChangeArrowheads="1"/>
          </p:cNvSpPr>
          <p:nvPr/>
        </p:nvSpPr>
        <p:spPr bwMode="gray">
          <a:xfrm>
            <a:off x="3309938" y="1196975"/>
            <a:ext cx="1255712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zh-CN" altLang="en-US" dirty="0">
                <a:solidFill>
                  <a:srgbClr val="FFFFFF"/>
                </a:solidFill>
                <a:latin typeface="Arial" charset="0"/>
                <a:ea typeface="方正姚体" pitchFamily="2" charset="-122"/>
              </a:rPr>
              <a:t>后续课</a:t>
            </a:r>
          </a:p>
          <a:p>
            <a:pPr algn="ctr" eaLnBrk="0" hangingPunct="0"/>
            <a:r>
              <a:rPr kumimoji="0" lang="zh-CN" altLang="en-US" dirty="0">
                <a:solidFill>
                  <a:srgbClr val="FFFFFF"/>
                </a:solidFill>
                <a:latin typeface="Arial" charset="0"/>
                <a:ea typeface="方正姚体" pitchFamily="2" charset="-122"/>
              </a:rPr>
              <a:t>的基础</a:t>
            </a:r>
          </a:p>
        </p:txBody>
      </p:sp>
      <p:sp>
        <p:nvSpPr>
          <p:cNvPr id="265255" name="Text Box 39"/>
          <p:cNvSpPr txBox="1">
            <a:spLocks noChangeArrowheads="1"/>
          </p:cNvSpPr>
          <p:nvPr/>
        </p:nvSpPr>
        <p:spPr bwMode="gray">
          <a:xfrm>
            <a:off x="3275013" y="5157788"/>
            <a:ext cx="1255712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zh-CN" altLang="en-US">
                <a:solidFill>
                  <a:schemeClr val="bg1"/>
                </a:solidFill>
              </a:rPr>
              <a:t>自动化</a:t>
            </a:r>
          </a:p>
          <a:p>
            <a:pPr algn="ctr"/>
            <a:r>
              <a:rPr kumimoji="0" lang="zh-CN" altLang="en-US">
                <a:solidFill>
                  <a:schemeClr val="bg1"/>
                </a:solidFill>
              </a:rPr>
              <a:t>控制</a:t>
            </a:r>
          </a:p>
        </p:txBody>
      </p:sp>
      <p:sp>
        <p:nvSpPr>
          <p:cNvPr id="265256" name="Text Box 40"/>
          <p:cNvSpPr txBox="1">
            <a:spLocks noChangeArrowheads="1"/>
          </p:cNvSpPr>
          <p:nvPr/>
        </p:nvSpPr>
        <p:spPr bwMode="auto">
          <a:xfrm>
            <a:off x="6732588" y="1125538"/>
            <a:ext cx="22669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2400">
                <a:solidFill>
                  <a:srgbClr val="FF0000"/>
                </a:solidFill>
              </a:rPr>
              <a:t>硬件设计：</a:t>
            </a:r>
          </a:p>
          <a:p>
            <a:pPr>
              <a:buSzPct val="85000"/>
              <a:buFontTx/>
              <a:buBlip>
                <a:blip r:embed="rId2"/>
              </a:buBlip>
            </a:pPr>
            <a:r>
              <a:rPr kumimoji="0" lang="zh-CN" altLang="en-US" sz="2400">
                <a:solidFill>
                  <a:srgbClr val="0033CC"/>
                </a:solidFill>
              </a:rPr>
              <a:t>计算机</a:t>
            </a:r>
          </a:p>
          <a:p>
            <a:pPr>
              <a:buSzPct val="85000"/>
              <a:buFontTx/>
              <a:buBlip>
                <a:blip r:embed="rId2"/>
              </a:buBlip>
            </a:pPr>
            <a:r>
              <a:rPr kumimoji="0" lang="zh-CN" altLang="en-US" sz="2400">
                <a:solidFill>
                  <a:srgbClr val="0033CC"/>
                </a:solidFill>
              </a:rPr>
              <a:t>微处理器</a:t>
            </a:r>
          </a:p>
          <a:p>
            <a:pPr>
              <a:buSzPct val="85000"/>
              <a:buFontTx/>
              <a:buBlip>
                <a:blip r:embed="rId2"/>
              </a:buBlip>
            </a:pPr>
            <a:r>
              <a:rPr kumimoji="0" lang="zh-CN" altLang="en-US" sz="2400">
                <a:solidFill>
                  <a:srgbClr val="0033CC"/>
                </a:solidFill>
              </a:rPr>
              <a:t>存储器</a:t>
            </a:r>
          </a:p>
          <a:p>
            <a:pPr>
              <a:buSzPct val="85000"/>
              <a:buFontTx/>
              <a:buBlip>
                <a:blip r:embed="rId2"/>
              </a:buBlip>
            </a:pPr>
            <a:r>
              <a:rPr kumimoji="0" lang="zh-CN" altLang="en-US" sz="2400">
                <a:solidFill>
                  <a:srgbClr val="0033CC"/>
                </a:solidFill>
              </a:rPr>
              <a:t>嵌入式系统</a:t>
            </a:r>
          </a:p>
          <a:p>
            <a:pPr>
              <a:buSzPct val="85000"/>
              <a:buFontTx/>
              <a:buBlip>
                <a:blip r:embed="rId2"/>
              </a:buBlip>
            </a:pPr>
            <a:r>
              <a:rPr kumimoji="0" lang="zh-CN" altLang="en-US" sz="2400">
                <a:solidFill>
                  <a:srgbClr val="0033CC"/>
                </a:solidFill>
              </a:rPr>
              <a:t>单片机</a:t>
            </a:r>
          </a:p>
          <a:p>
            <a:pPr>
              <a:buSzPct val="85000"/>
              <a:buFontTx/>
              <a:buBlip>
                <a:blip r:embed="rId2"/>
              </a:buBlip>
            </a:pPr>
            <a:r>
              <a:rPr kumimoji="0" lang="zh-CN" altLang="en-US" sz="2400">
                <a:solidFill>
                  <a:srgbClr val="0033CC"/>
                </a:solidFill>
              </a:rPr>
              <a:t>集成电路芯片</a:t>
            </a:r>
          </a:p>
          <a:p>
            <a:pPr>
              <a:buSzPct val="85000"/>
              <a:buFontTx/>
              <a:buBlip>
                <a:blip r:embed="rId2"/>
              </a:buBlip>
            </a:pPr>
            <a:r>
              <a:rPr kumimoji="0" lang="en-US" altLang="zh-CN" sz="2400">
                <a:solidFill>
                  <a:srgbClr val="0033CC"/>
                </a:solidFill>
              </a:rPr>
              <a:t>… …</a:t>
            </a:r>
          </a:p>
        </p:txBody>
      </p:sp>
      <p:grpSp>
        <p:nvGrpSpPr>
          <p:cNvPr id="56" name="Group 25"/>
          <p:cNvGrpSpPr>
            <a:grpSpLocks/>
          </p:cNvGrpSpPr>
          <p:nvPr/>
        </p:nvGrpSpPr>
        <p:grpSpPr bwMode="auto">
          <a:xfrm>
            <a:off x="2771775" y="3068960"/>
            <a:ext cx="1800225" cy="1618928"/>
            <a:chOff x="3174" y="2656"/>
            <a:chExt cx="1549" cy="1351"/>
          </a:xfrm>
          <a:solidFill>
            <a:srgbClr val="9900CC"/>
          </a:solidFill>
        </p:grpSpPr>
        <p:sp>
          <p:nvSpPr>
            <p:cNvPr id="57" name="AutoShape 26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AutoShape 27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AutoShape 28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8" name="Group 25"/>
          <p:cNvGrpSpPr>
            <a:grpSpLocks/>
          </p:cNvGrpSpPr>
          <p:nvPr/>
        </p:nvGrpSpPr>
        <p:grpSpPr bwMode="auto">
          <a:xfrm>
            <a:off x="2770068" y="4649672"/>
            <a:ext cx="1800225" cy="1618928"/>
            <a:chOff x="3174" y="2656"/>
            <a:chExt cx="1549" cy="1351"/>
          </a:xfrm>
          <a:solidFill>
            <a:srgbClr val="66FFFF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69" name="AutoShape 26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AutoShape 27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AutoShape 28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" name="Group 25"/>
          <p:cNvGrpSpPr>
            <a:grpSpLocks/>
          </p:cNvGrpSpPr>
          <p:nvPr/>
        </p:nvGrpSpPr>
        <p:grpSpPr bwMode="auto">
          <a:xfrm>
            <a:off x="4093136" y="3872332"/>
            <a:ext cx="1800225" cy="1618928"/>
            <a:chOff x="3174" y="2656"/>
            <a:chExt cx="1549" cy="1351"/>
          </a:xfrm>
          <a:solidFill>
            <a:srgbClr val="002060"/>
          </a:solidFill>
        </p:grpSpPr>
        <p:sp>
          <p:nvSpPr>
            <p:cNvPr id="73" name="AutoShape 26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AutoShape 27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AutoShape 28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" name="Group 25"/>
          <p:cNvGrpSpPr>
            <a:grpSpLocks/>
          </p:cNvGrpSpPr>
          <p:nvPr/>
        </p:nvGrpSpPr>
        <p:grpSpPr bwMode="auto">
          <a:xfrm>
            <a:off x="4075764" y="2262964"/>
            <a:ext cx="1800225" cy="1618928"/>
            <a:chOff x="3174" y="2656"/>
            <a:chExt cx="1549" cy="1351"/>
          </a:xfr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8100000" scaled="1"/>
            <a:tileRect/>
          </a:gradFill>
        </p:grpSpPr>
        <p:sp>
          <p:nvSpPr>
            <p:cNvPr id="77" name="AutoShape 26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AutoShape 27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AutoShape 28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0" name="Group 25"/>
          <p:cNvGrpSpPr>
            <a:grpSpLocks/>
          </p:cNvGrpSpPr>
          <p:nvPr/>
        </p:nvGrpSpPr>
        <p:grpSpPr bwMode="auto">
          <a:xfrm>
            <a:off x="1447000" y="2252572"/>
            <a:ext cx="1800225" cy="1618928"/>
            <a:chOff x="3174" y="2656"/>
            <a:chExt cx="1549" cy="1351"/>
          </a:xfrm>
        </p:grpSpPr>
        <p:sp>
          <p:nvSpPr>
            <p:cNvPr id="81" name="AutoShape 26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AutoShape 27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AutoShape 28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C2004E"/>
                </a:gs>
                <a:gs pos="50000">
                  <a:srgbClr val="FF0066"/>
                </a:gs>
                <a:gs pos="100000">
                  <a:srgbClr val="C2004E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" name="Group 25"/>
          <p:cNvGrpSpPr>
            <a:grpSpLocks/>
          </p:cNvGrpSpPr>
          <p:nvPr/>
        </p:nvGrpSpPr>
        <p:grpSpPr bwMode="auto">
          <a:xfrm>
            <a:off x="2771800" y="1488248"/>
            <a:ext cx="1800225" cy="1618928"/>
            <a:chOff x="3174" y="2656"/>
            <a:chExt cx="1549" cy="1351"/>
          </a:xfrm>
          <a:solidFill>
            <a:srgbClr val="668226"/>
          </a:solidFill>
        </p:grpSpPr>
        <p:sp>
          <p:nvSpPr>
            <p:cNvPr id="85" name="AutoShape 26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AutoShape 27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AutoShape 28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8" name="Group 25"/>
          <p:cNvGrpSpPr>
            <a:grpSpLocks/>
          </p:cNvGrpSpPr>
          <p:nvPr/>
        </p:nvGrpSpPr>
        <p:grpSpPr bwMode="auto">
          <a:xfrm>
            <a:off x="1446160" y="3859316"/>
            <a:ext cx="1800225" cy="1618928"/>
            <a:chOff x="3174" y="2656"/>
            <a:chExt cx="1549" cy="1351"/>
          </a:xfrm>
          <a:solidFill>
            <a:srgbClr val="7030A0"/>
          </a:solidFill>
        </p:grpSpPr>
        <p:sp>
          <p:nvSpPr>
            <p:cNvPr id="89" name="AutoShape 26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AutoShape 27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AutoShape 28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" name="Text Box 29"/>
          <p:cNvSpPr txBox="1">
            <a:spLocks noChangeArrowheads="1"/>
          </p:cNvSpPr>
          <p:nvPr/>
        </p:nvSpPr>
        <p:spPr bwMode="gray">
          <a:xfrm>
            <a:off x="3059832" y="3391684"/>
            <a:ext cx="1296144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zh-CN" altLang="en-US" sz="2800" dirty="0">
                <a:solidFill>
                  <a:srgbClr val="FFFFFF"/>
                </a:solidFill>
                <a:latin typeface="华文琥珀" pitchFamily="2" charset="-122"/>
                <a:ea typeface="华文琥珀" pitchFamily="2" charset="-122"/>
              </a:rPr>
              <a:t>计算机</a:t>
            </a:r>
          </a:p>
          <a:p>
            <a:pPr algn="ctr" eaLnBrk="0" hangingPunct="0"/>
            <a:r>
              <a:rPr kumimoji="0" lang="zh-CN" altLang="en-US" sz="2800" dirty="0" smtClean="0">
                <a:solidFill>
                  <a:srgbClr val="FFFFFF"/>
                </a:solidFill>
                <a:latin typeface="华文琥珀" pitchFamily="2" charset="-122"/>
                <a:ea typeface="华文琥珀" pitchFamily="2" charset="-122"/>
              </a:rPr>
              <a:t>组成</a:t>
            </a:r>
            <a:endParaRPr kumimoji="0" lang="zh-CN" altLang="en-US" sz="2800" dirty="0">
              <a:solidFill>
                <a:srgbClr val="FFFFFF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93" name="Text Box 34"/>
          <p:cNvSpPr txBox="1">
            <a:spLocks noChangeArrowheads="1"/>
          </p:cNvSpPr>
          <p:nvPr/>
        </p:nvSpPr>
        <p:spPr bwMode="gray">
          <a:xfrm>
            <a:off x="3188382" y="1962808"/>
            <a:ext cx="87716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zh-CN" altLang="en-US" dirty="0">
                <a:solidFill>
                  <a:srgbClr val="FFFFFF"/>
                </a:solidFill>
                <a:latin typeface="华文琥珀" pitchFamily="2" charset="-122"/>
                <a:ea typeface="华文琥珀" pitchFamily="2" charset="-122"/>
              </a:rPr>
              <a:t>后续课</a:t>
            </a:r>
          </a:p>
          <a:p>
            <a:pPr algn="ctr" eaLnBrk="0" hangingPunct="0"/>
            <a:r>
              <a:rPr kumimoji="0" lang="zh-CN" altLang="en-US" dirty="0">
                <a:solidFill>
                  <a:srgbClr val="FFFFFF"/>
                </a:solidFill>
                <a:latin typeface="华文琥珀" pitchFamily="2" charset="-122"/>
                <a:ea typeface="华文琥珀" pitchFamily="2" charset="-122"/>
              </a:rPr>
              <a:t>的基础</a:t>
            </a:r>
          </a:p>
        </p:txBody>
      </p:sp>
      <p:sp>
        <p:nvSpPr>
          <p:cNvPr id="94" name="Text Box 14"/>
          <p:cNvSpPr txBox="1">
            <a:spLocks noChangeArrowheads="1"/>
          </p:cNvSpPr>
          <p:nvPr/>
        </p:nvSpPr>
        <p:spPr bwMode="gray">
          <a:xfrm>
            <a:off x="1756906" y="2755634"/>
            <a:ext cx="121058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zh-CN" altLang="en-US" sz="2000" dirty="0">
                <a:solidFill>
                  <a:srgbClr val="FFFFFF"/>
                </a:solidFill>
                <a:latin typeface="华文琥珀" pitchFamily="2" charset="-122"/>
                <a:ea typeface="华文琥珀" pitchFamily="2" charset="-122"/>
              </a:rPr>
              <a:t>系统软件</a:t>
            </a:r>
          </a:p>
          <a:p>
            <a:pPr algn="ctr" eaLnBrk="0" hangingPunct="0"/>
            <a:r>
              <a:rPr kumimoji="0" lang="zh-CN" altLang="en-US" sz="2000" dirty="0">
                <a:solidFill>
                  <a:srgbClr val="FFFFFF"/>
                </a:solidFill>
                <a:latin typeface="华文琥珀" pitchFamily="2" charset="-122"/>
                <a:ea typeface="华文琥珀" pitchFamily="2" charset="-122"/>
              </a:rPr>
              <a:t>设计</a:t>
            </a:r>
          </a:p>
        </p:txBody>
      </p:sp>
      <p:sp>
        <p:nvSpPr>
          <p:cNvPr id="95" name="Text Box 19"/>
          <p:cNvSpPr txBox="1">
            <a:spLocks noChangeArrowheads="1"/>
          </p:cNvSpPr>
          <p:nvPr/>
        </p:nvSpPr>
        <p:spPr bwMode="gray">
          <a:xfrm>
            <a:off x="4477137" y="2564904"/>
            <a:ext cx="800219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zh-CN" altLang="en-US" sz="2400" dirty="0">
                <a:solidFill>
                  <a:srgbClr val="FFFFFF"/>
                </a:solidFill>
                <a:latin typeface="华文琥珀" pitchFamily="2" charset="-122"/>
                <a:ea typeface="华文琥珀" pitchFamily="2" charset="-122"/>
              </a:rPr>
              <a:t>硬件</a:t>
            </a:r>
          </a:p>
          <a:p>
            <a:pPr algn="ctr" eaLnBrk="0" hangingPunct="0"/>
            <a:r>
              <a:rPr kumimoji="0" lang="zh-CN" altLang="en-US" sz="2400" dirty="0">
                <a:solidFill>
                  <a:srgbClr val="FFFFFF"/>
                </a:solidFill>
                <a:latin typeface="华文琥珀" pitchFamily="2" charset="-122"/>
                <a:ea typeface="华文琥珀" pitchFamily="2" charset="-122"/>
              </a:rPr>
              <a:t>设计</a:t>
            </a:r>
          </a:p>
        </p:txBody>
      </p:sp>
      <p:sp>
        <p:nvSpPr>
          <p:cNvPr id="96" name="Text Box 13"/>
          <p:cNvSpPr txBox="1">
            <a:spLocks noChangeArrowheads="1"/>
          </p:cNvSpPr>
          <p:nvPr/>
        </p:nvSpPr>
        <p:spPr bwMode="gray">
          <a:xfrm>
            <a:off x="1528860" y="4005263"/>
            <a:ext cx="1665287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CN" altLang="en-US" sz="20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系统结构研究、高性能计算机技术研究与设计</a:t>
            </a:r>
          </a:p>
        </p:txBody>
      </p:sp>
      <p:sp>
        <p:nvSpPr>
          <p:cNvPr id="97" name="Text Box 39"/>
          <p:cNvSpPr txBox="1">
            <a:spLocks noChangeArrowheads="1"/>
          </p:cNvSpPr>
          <p:nvPr/>
        </p:nvSpPr>
        <p:spPr bwMode="gray">
          <a:xfrm>
            <a:off x="3194154" y="5116412"/>
            <a:ext cx="95410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zh-CN" altLang="en-US" sz="20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自动化</a:t>
            </a:r>
          </a:p>
          <a:p>
            <a:pPr algn="ctr"/>
            <a:r>
              <a:rPr kumimoji="0" lang="zh-CN" altLang="en-US" sz="20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控制</a:t>
            </a:r>
          </a:p>
        </p:txBody>
      </p:sp>
      <p:sp>
        <p:nvSpPr>
          <p:cNvPr id="98" name="Text Box 24"/>
          <p:cNvSpPr txBox="1">
            <a:spLocks noChangeArrowheads="1"/>
          </p:cNvSpPr>
          <p:nvPr/>
        </p:nvSpPr>
        <p:spPr bwMode="gray">
          <a:xfrm>
            <a:off x="4153736" y="4268424"/>
            <a:ext cx="172720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006600"/>
              </a:buClr>
              <a:buFont typeface="Wingdings" pitchFamily="2" charset="2"/>
              <a:buNone/>
            </a:pPr>
            <a:r>
              <a:rPr kumimoji="0" lang="zh-CN" altLang="en-US" sz="20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计算机</a:t>
            </a:r>
            <a:r>
              <a:rPr kumimoji="0" lang="zh-CN" altLang="en-US" sz="2000" dirty="0" smtClean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设备</a:t>
            </a:r>
            <a:endParaRPr kumimoji="0" lang="en-US" altLang="zh-CN" sz="2000" dirty="0" smtClean="0">
              <a:solidFill>
                <a:schemeClr val="bg1"/>
              </a:solidFill>
              <a:latin typeface="华文琥珀" pitchFamily="2" charset="-122"/>
              <a:ea typeface="华文琥珀" pitchFamily="2" charset="-122"/>
            </a:endParaRPr>
          </a:p>
          <a:p>
            <a:pPr algn="ctr">
              <a:spcBef>
                <a:spcPct val="20000"/>
              </a:spcBef>
              <a:buClr>
                <a:srgbClr val="006600"/>
              </a:buClr>
              <a:buFont typeface="Wingdings" pitchFamily="2" charset="2"/>
              <a:buNone/>
            </a:pPr>
            <a:r>
              <a:rPr kumimoji="0" lang="zh-CN" altLang="en-US" sz="2000" dirty="0" smtClean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安装</a:t>
            </a:r>
            <a:r>
              <a:rPr kumimoji="0" lang="zh-CN" altLang="en-US" sz="20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、管理、维护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0" grpId="0"/>
      <p:bldP spid="265235" grpId="0"/>
      <p:bldP spid="265250" grpId="0"/>
      <p:bldP spid="265255" grpId="0"/>
      <p:bldP spid="265256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为什么学习计算机组成原理这门课？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why do we learn this course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r>
              <a:rPr lang="zh-CN" altLang="en-US" b="1" dirty="0" smtClean="0"/>
              <a:t>学什么？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（</a:t>
            </a:r>
            <a:r>
              <a:rPr lang="en-US" altLang="zh-CN" b="1" dirty="0" smtClean="0"/>
              <a:t>what is the content ?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dirty="0" smtClean="0"/>
              <a:t>怎么学？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how  to learn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r>
              <a:rPr lang="zh-CN" altLang="en-US" dirty="0" smtClean="0"/>
              <a:t>达到什么要求？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what requirement to achieve?</a:t>
            </a:r>
            <a:r>
              <a:rPr lang="zh-CN" altLang="en-US" dirty="0" smtClean="0"/>
              <a:t>）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47E4-E1ED-4082-A9F0-B4B3F1D8E462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48AC67-5828-43D9-9E47-5364352B168C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 is the content ?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核心目标</a:t>
            </a:r>
            <a:r>
              <a:rPr lang="zh-CN" altLang="en-US" dirty="0" smtClean="0">
                <a:sym typeface="Wingdings" pitchFamily="2" charset="2"/>
              </a:rPr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建立计算机系统观的思维，培养计算机系统设计能力。</a:t>
            </a:r>
            <a:endParaRPr lang="en-US" altLang="zh-CN" dirty="0" smtClean="0"/>
          </a:p>
          <a:p>
            <a:r>
              <a:rPr lang="zh-CN" altLang="en-US" dirty="0" smtClean="0"/>
              <a:t>需要掌握：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黑体" pitchFamily="2" charset="-122"/>
              </a:rPr>
              <a:t>计算机硬件系统中各大部件的</a:t>
            </a:r>
            <a:r>
              <a:rPr lang="zh-CN" altLang="en-US" dirty="0" smtClean="0">
                <a:solidFill>
                  <a:srgbClr val="0033CC"/>
                </a:solidFill>
                <a:latin typeface="黑体" pitchFamily="2" charset="-122"/>
              </a:rPr>
              <a:t>组成和工作原理</a:t>
            </a:r>
            <a:endParaRPr lang="en-US" altLang="zh-CN" dirty="0" smtClean="0">
              <a:latin typeface="黑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33CC"/>
                </a:solidFill>
                <a:latin typeface="黑体" pitchFamily="2" charset="-122"/>
              </a:rPr>
              <a:t>逻辑实现</a:t>
            </a:r>
            <a:endParaRPr lang="en-US" altLang="zh-CN" dirty="0" smtClean="0">
              <a:latin typeface="黑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33CC"/>
                </a:solidFill>
                <a:latin typeface="黑体" pitchFamily="2" charset="-122"/>
              </a:rPr>
              <a:t>设计方法</a:t>
            </a:r>
            <a:endParaRPr lang="en-US" altLang="zh-CN" dirty="0" smtClean="0">
              <a:latin typeface="黑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33CC"/>
                </a:solidFill>
                <a:latin typeface="黑体" pitchFamily="2" charset="-122"/>
              </a:rPr>
              <a:t>互连构成整机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DC86-4FF5-449E-B807-A6C4A2323142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DC0BD7-8D27-4FEA-9DBC-9613BC84E61F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5400" smtClean="0"/>
              <a:t>计算机系统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412776"/>
            <a:ext cx="8353425" cy="4895850"/>
          </a:xfrm>
        </p:spPr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rgbClr val="FF0000"/>
                </a:solidFill>
              </a:rPr>
              <a:t>硬件：</a:t>
            </a:r>
            <a:r>
              <a:rPr kumimoji="1" lang="zh-CN" altLang="en-US" dirty="0" smtClean="0"/>
              <a:t>计算机装备，即物理设备。</a:t>
            </a:r>
          </a:p>
          <a:p>
            <a:pPr eaLnBrk="1" hangingPunct="1"/>
            <a:r>
              <a:rPr kumimoji="1" lang="zh-CN" altLang="en-US" dirty="0" smtClean="0">
                <a:solidFill>
                  <a:srgbClr val="FF0000"/>
                </a:solidFill>
              </a:rPr>
              <a:t>硬件系统：</a:t>
            </a:r>
            <a:r>
              <a:rPr kumimoji="1" lang="zh-CN" altLang="en-US" dirty="0" smtClean="0"/>
              <a:t>组成计算机系统的各种物理设备的总称。</a:t>
            </a:r>
          </a:p>
          <a:p>
            <a:pPr eaLnBrk="1" hangingPunct="1"/>
            <a:r>
              <a:rPr kumimoji="1" lang="zh-CN" altLang="en-US" dirty="0" smtClean="0">
                <a:solidFill>
                  <a:srgbClr val="FF0000"/>
                </a:solidFill>
              </a:rPr>
              <a:t>软件：</a:t>
            </a:r>
            <a:r>
              <a:rPr kumimoji="1" lang="zh-CN" altLang="en-US" dirty="0" smtClean="0"/>
              <a:t>用某种计算机语言编写的程序、数据和相关文档的集合。</a:t>
            </a:r>
          </a:p>
          <a:p>
            <a:pPr eaLnBrk="1" hangingPunct="1"/>
            <a:r>
              <a:rPr kumimoji="1" lang="zh-CN" altLang="en-US" dirty="0" smtClean="0">
                <a:solidFill>
                  <a:srgbClr val="FF0000"/>
                </a:solidFill>
              </a:rPr>
              <a:t>软件系统：</a:t>
            </a:r>
            <a:r>
              <a:rPr kumimoji="1" lang="zh-CN" altLang="en-US" dirty="0" smtClean="0"/>
              <a:t>在计算机上运行的所有软件的总称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F77A-9960-4244-A0A7-9C17E9614982}" type="datetime1">
              <a:rPr lang="zh-CN" altLang="en-US" smtClean="0"/>
              <a:pPr/>
              <a:t>2023/8/27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B6312F-B51F-4A8B-AA65-590F9F5741E1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47813" y="5543591"/>
            <a:ext cx="5757862" cy="1079500"/>
            <a:chOff x="1384" y="2400"/>
            <a:chExt cx="3560" cy="1019"/>
          </a:xfrm>
        </p:grpSpPr>
        <p:sp>
          <p:nvSpPr>
            <p:cNvPr id="11273" name="AutoShape 14"/>
            <p:cNvSpPr>
              <a:spLocks noChangeArrowheads="1"/>
            </p:cNvSpPr>
            <p:nvPr/>
          </p:nvSpPr>
          <p:spPr bwMode="auto">
            <a:xfrm>
              <a:off x="1384" y="2400"/>
              <a:ext cx="3560" cy="1019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00FFFF"/>
                </a:gs>
                <a:gs pos="100000">
                  <a:srgbClr val="007676"/>
                </a:gs>
              </a:gsLst>
              <a:lin ang="5400000" scaled="1"/>
            </a:gradFill>
            <a:ln w="3175">
              <a:noFill/>
              <a:miter lim="800000"/>
              <a:headEnd/>
              <a:tailEnd/>
            </a:ln>
            <a:effectLst>
              <a:prstShdw prst="shdw17" dist="17961" dir="2700000">
                <a:srgbClr val="009999"/>
              </a:prstShdw>
            </a:effectLst>
          </p:spPr>
          <p:txBody>
            <a:bodyPr wrap="none" anchor="ctr"/>
            <a:lstStyle/>
            <a:p>
              <a:pPr algn="ctr"/>
              <a:endParaRPr lang="en-US" altLang="zh-CN" sz="2400" b="0">
                <a:solidFill>
                  <a:srgbClr val="FFFF00"/>
                </a:solidFill>
                <a:ea typeface="宋体" pitchFamily="2" charset="-122"/>
              </a:endParaRPr>
            </a:p>
            <a:p>
              <a:pPr algn="ctr"/>
              <a:endParaRPr lang="en-US" altLang="zh-CN" sz="2400" b="0">
                <a:ea typeface="宋体" pitchFamily="2" charset="-122"/>
              </a:endParaRPr>
            </a:p>
          </p:txBody>
        </p:sp>
        <p:sp>
          <p:nvSpPr>
            <p:cNvPr id="11274" name="Rectangle 15"/>
            <p:cNvSpPr>
              <a:spLocks noChangeArrowheads="1"/>
            </p:cNvSpPr>
            <p:nvPr/>
          </p:nvSpPr>
          <p:spPr bwMode="auto">
            <a:xfrm>
              <a:off x="1461" y="2635"/>
              <a:ext cx="3099" cy="73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3200">
                  <a:solidFill>
                    <a:srgbClr val="FFFF00"/>
                  </a:solidFill>
                </a:rPr>
                <a:t>硬件系统（设备）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547813" y="4753016"/>
            <a:ext cx="5757862" cy="1079500"/>
            <a:chOff x="1392" y="1632"/>
            <a:chExt cx="3560" cy="1019"/>
          </a:xfrm>
        </p:grpSpPr>
        <p:sp>
          <p:nvSpPr>
            <p:cNvPr id="11271" name="AutoShape 17"/>
            <p:cNvSpPr>
              <a:spLocks noChangeArrowheads="1"/>
            </p:cNvSpPr>
            <p:nvPr/>
          </p:nvSpPr>
          <p:spPr bwMode="auto">
            <a:xfrm>
              <a:off x="1392" y="1632"/>
              <a:ext cx="3560" cy="1019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  <a:miter lim="800000"/>
              <a:headEnd/>
              <a:tailEnd/>
            </a:ln>
            <a:effectLst>
              <a:prstShdw prst="shdw17" dist="17961" dir="2700000">
                <a:srgbClr val="835D62"/>
              </a:prstShdw>
            </a:effectLst>
          </p:spPr>
          <p:txBody>
            <a:bodyPr wrap="none" anchor="ctr"/>
            <a:lstStyle/>
            <a:p>
              <a:pPr algn="ctr"/>
              <a:endParaRPr lang="en-US" altLang="zh-CN" sz="2400" b="0">
                <a:solidFill>
                  <a:srgbClr val="FFFF00"/>
                </a:solidFill>
                <a:ea typeface="宋体" pitchFamily="2" charset="-122"/>
              </a:endParaRPr>
            </a:p>
            <a:p>
              <a:pPr algn="ctr"/>
              <a:endParaRPr lang="en-US" altLang="zh-CN" sz="2400" b="0">
                <a:ea typeface="宋体" pitchFamily="2" charset="-122"/>
              </a:endParaRPr>
            </a:p>
          </p:txBody>
        </p:sp>
        <p:sp>
          <p:nvSpPr>
            <p:cNvPr id="11272" name="Rectangle 18"/>
            <p:cNvSpPr>
              <a:spLocks noChangeArrowheads="1"/>
            </p:cNvSpPr>
            <p:nvPr/>
          </p:nvSpPr>
          <p:spPr bwMode="auto">
            <a:xfrm>
              <a:off x="1488" y="1822"/>
              <a:ext cx="3099" cy="73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3200" dirty="0">
                  <a:solidFill>
                    <a:srgbClr val="FFFF00"/>
                  </a:solidFill>
                </a:rPr>
                <a:t>软件系统（程序、文档）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0225-BC13-4911-B19F-6F916EFF4A17}" type="datetime1">
              <a:rPr lang="zh-CN" altLang="en-US" smtClean="0"/>
              <a:pPr/>
              <a:t>2023/8/27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EE379B-21F1-419A-9C6E-6A4062CC5BB2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459038" y="5084763"/>
            <a:ext cx="4211637" cy="776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scene3d>
            <a:camera prst="legacyPerspectiveTopLeft">
              <a:rot lat="0" lon="20519994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sz="4400">
                <a:solidFill>
                  <a:srgbClr val="FF3300"/>
                </a:solidFill>
                <a:ea typeface="隶书" pitchFamily="49" charset="-122"/>
              </a:rPr>
              <a:t>计算机硬件</a:t>
            </a:r>
            <a:r>
              <a:rPr lang="zh-CN" altLang="en-US" sz="4800">
                <a:ea typeface="隶书" pitchFamily="49" charset="-122"/>
              </a:rPr>
              <a:t> </a:t>
            </a:r>
            <a:r>
              <a:rPr lang="zh-CN" altLang="en-US" sz="4800" b="0">
                <a:ea typeface="隶书" pitchFamily="49" charset="-122"/>
              </a:rPr>
              <a:t>     </a:t>
            </a: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2884488" y="1196975"/>
            <a:ext cx="3511550" cy="79216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scene3d>
            <a:camera prst="legacyPerspectiveTopLeft">
              <a:rot lat="0" lon="20519994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sz="4000" dirty="0">
                <a:latin typeface="隶书" pitchFamily="49" charset="-122"/>
                <a:ea typeface="隶书" pitchFamily="49" charset="-122"/>
              </a:rPr>
              <a:t>用  户</a:t>
            </a:r>
            <a:r>
              <a:rPr lang="zh-CN" altLang="en-US" sz="4800" b="0" dirty="0">
                <a:latin typeface="隶书" pitchFamily="49" charset="-122"/>
                <a:ea typeface="隶书" pitchFamily="49" charset="-122"/>
              </a:rPr>
              <a:t>  </a:t>
            </a: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1692275" y="2630488"/>
            <a:ext cx="3606800" cy="736600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scene3d>
            <a:camera prst="legacyPerspectiveTopLeft">
              <a:rot lat="0" lon="20519994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sz="440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4400">
                <a:latin typeface="隶书" pitchFamily="49" charset="-122"/>
                <a:ea typeface="隶书" pitchFamily="49" charset="-122"/>
              </a:rPr>
              <a:t>应用软件</a:t>
            </a:r>
            <a:r>
              <a:rPr lang="zh-CN" altLang="en-US" sz="4400" b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800" b="0">
                <a:latin typeface="隶书" pitchFamily="49" charset="-122"/>
                <a:ea typeface="隶书" pitchFamily="49" charset="-122"/>
              </a:rPr>
              <a:t>  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3313113" y="3789363"/>
            <a:ext cx="3606800" cy="733425"/>
          </a:xfrm>
          <a:prstGeom prst="roundRect">
            <a:avLst>
              <a:gd name="adj" fmla="val 4523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scene3d>
            <a:camera prst="legacyPerspectiveTopLeft">
              <a:rot lat="0" lon="20519994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sz="44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4400">
                <a:latin typeface="隶书" pitchFamily="49" charset="-122"/>
                <a:ea typeface="隶书" pitchFamily="49" charset="-122"/>
              </a:rPr>
              <a:t>系统软件</a:t>
            </a:r>
            <a:r>
              <a:rPr lang="zh-CN" altLang="en-US" sz="4800" b="0">
                <a:latin typeface="隶书" pitchFamily="49" charset="-122"/>
                <a:ea typeface="隶书" pitchFamily="49" charset="-122"/>
              </a:rPr>
              <a:t>   </a:t>
            </a: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 flipV="1">
            <a:off x="4572000" y="4508500"/>
            <a:ext cx="0" cy="5048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H="1" flipV="1">
            <a:off x="5613400" y="1844675"/>
            <a:ext cx="38100" cy="187325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V="1">
            <a:off x="3851275" y="3284538"/>
            <a:ext cx="0" cy="5048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H="1" flipV="1">
            <a:off x="3186113" y="2116138"/>
            <a:ext cx="17462" cy="51435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9" name="Rectangle 17"/>
          <p:cNvSpPr>
            <a:spLocks noChangeArrowheads="1"/>
          </p:cNvSpPr>
          <p:nvPr/>
        </p:nvSpPr>
        <p:spPr bwMode="auto">
          <a:xfrm>
            <a:off x="457200" y="44450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80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用户与硬件、软件之间的关系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smtClean="0"/>
              <a:t>计算机硬件系统组成</a:t>
            </a:r>
          </a:p>
        </p:txBody>
      </p:sp>
      <p:sp>
        <p:nvSpPr>
          <p:cNvPr id="23" name="日期占位符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815B-26EA-4B8D-A402-351FBF58B218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023F84-A9FB-45D7-B99D-50AD7D8CF26D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326188" y="3463925"/>
            <a:ext cx="2082800" cy="6985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>
                <a:latin typeface="黑体" pitchFamily="2" charset="-122"/>
              </a:rPr>
              <a:t>输入设备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326188" y="4530725"/>
            <a:ext cx="2133600" cy="6985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CC66"/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>
                <a:latin typeface="黑体" pitchFamily="2" charset="-122"/>
              </a:rPr>
              <a:t>输出设备</a:t>
            </a:r>
          </a:p>
        </p:txBody>
      </p:sp>
      <p:sp>
        <p:nvSpPr>
          <p:cNvPr id="236550" name="Text Box 6"/>
          <p:cNvSpPr txBox="1">
            <a:spLocks noChangeArrowheads="1"/>
          </p:cNvSpPr>
          <p:nvPr/>
        </p:nvSpPr>
        <p:spPr bwMode="auto">
          <a:xfrm>
            <a:off x="3705225" y="2320925"/>
            <a:ext cx="668338" cy="3268663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50000">
                <a:schemeClr val="bg1"/>
              </a:gs>
              <a:gs pos="100000">
                <a:srgbClr val="00FFFF"/>
              </a:gs>
            </a:gsLst>
            <a:lin ang="0" scaled="1"/>
          </a:gra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>
              <a:defRPr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总    线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755650" y="4683125"/>
            <a:ext cx="2160588" cy="6985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>
                <a:latin typeface="黑体" pitchFamily="2" charset="-122"/>
              </a:rPr>
              <a:t>外存设备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755650" y="3768725"/>
            <a:ext cx="2160588" cy="6985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>
                <a:latin typeface="黑体" pitchFamily="2" charset="-122"/>
              </a:rPr>
              <a:t>主存储器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755650" y="2854325"/>
            <a:ext cx="2166938" cy="6985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>
                <a:latin typeface="黑体" pitchFamily="2" charset="-122"/>
              </a:rPr>
              <a:t>高速缓存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755650" y="1406525"/>
            <a:ext cx="2235200" cy="6985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7C80"/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>
                <a:latin typeface="黑体" pitchFamily="2" charset="-122"/>
              </a:rPr>
              <a:t>控制器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030788" y="1482725"/>
            <a:ext cx="2457450" cy="6985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6CCFF"/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>
                <a:latin typeface="黑体" pitchFamily="2" charset="-122"/>
              </a:rPr>
              <a:t>运算器</a:t>
            </a:r>
          </a:p>
        </p:txBody>
      </p:sp>
      <p:sp>
        <p:nvSpPr>
          <p:cNvPr id="13324" name="AutoShape 16"/>
          <p:cNvSpPr>
            <a:spLocks noChangeArrowheads="1"/>
          </p:cNvSpPr>
          <p:nvPr/>
        </p:nvSpPr>
        <p:spPr bwMode="auto">
          <a:xfrm>
            <a:off x="5640388" y="4683125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AutoShape 17"/>
          <p:cNvSpPr>
            <a:spLocks noChangeArrowheads="1"/>
          </p:cNvSpPr>
          <p:nvPr/>
        </p:nvSpPr>
        <p:spPr bwMode="auto">
          <a:xfrm>
            <a:off x="5640388" y="3692525"/>
            <a:ext cx="685800" cy="2286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AutoShape 18"/>
          <p:cNvSpPr>
            <a:spLocks noChangeArrowheads="1"/>
          </p:cNvSpPr>
          <p:nvPr/>
        </p:nvSpPr>
        <p:spPr bwMode="auto">
          <a:xfrm>
            <a:off x="2897188" y="3997325"/>
            <a:ext cx="838200" cy="228600"/>
          </a:xfrm>
          <a:prstGeom prst="leftRightArrow">
            <a:avLst>
              <a:gd name="adj1" fmla="val 50000"/>
              <a:gd name="adj2" fmla="val 7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AutoShape 19"/>
          <p:cNvSpPr>
            <a:spLocks noChangeArrowheads="1"/>
          </p:cNvSpPr>
          <p:nvPr/>
        </p:nvSpPr>
        <p:spPr bwMode="auto">
          <a:xfrm>
            <a:off x="3049588" y="1711325"/>
            <a:ext cx="1981200" cy="152400"/>
          </a:xfrm>
          <a:prstGeom prst="leftRightArrow">
            <a:avLst>
              <a:gd name="adj1" fmla="val 50000"/>
              <a:gd name="adj2" fmla="val 260000"/>
            </a:avLst>
          </a:prstGeom>
          <a:solidFill>
            <a:srgbClr val="0000FF"/>
          </a:solidFill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8" name="AutoShape 20"/>
          <p:cNvSpPr>
            <a:spLocks noChangeArrowheads="1"/>
          </p:cNvSpPr>
          <p:nvPr/>
        </p:nvSpPr>
        <p:spPr bwMode="auto">
          <a:xfrm>
            <a:off x="3887788" y="1787525"/>
            <a:ext cx="304800" cy="533400"/>
          </a:xfrm>
          <a:prstGeom prst="upDownArrow">
            <a:avLst>
              <a:gd name="adj1" fmla="val 50000"/>
              <a:gd name="adj2" fmla="val 35000"/>
            </a:avLst>
          </a:prstGeom>
          <a:solidFill>
            <a:srgbClr val="0000FF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29" name="Text Box 22"/>
          <p:cNvSpPr txBox="1">
            <a:spLocks noChangeArrowheads="1"/>
          </p:cNvSpPr>
          <p:nvPr/>
        </p:nvSpPr>
        <p:spPr bwMode="auto">
          <a:xfrm>
            <a:off x="4954588" y="2492375"/>
            <a:ext cx="685800" cy="30924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 w="762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>
                <a:latin typeface="黑体" pitchFamily="2" charset="-122"/>
              </a:rPr>
              <a:t>输入输出接 口</a:t>
            </a:r>
          </a:p>
        </p:txBody>
      </p:sp>
      <p:sp>
        <p:nvSpPr>
          <p:cNvPr id="13330" name="AutoShape 23"/>
          <p:cNvSpPr>
            <a:spLocks noChangeArrowheads="1"/>
          </p:cNvSpPr>
          <p:nvPr/>
        </p:nvSpPr>
        <p:spPr bwMode="auto">
          <a:xfrm>
            <a:off x="4344988" y="4073525"/>
            <a:ext cx="609600" cy="2286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1" name="AutoShape 25"/>
          <p:cNvSpPr>
            <a:spLocks noChangeArrowheads="1"/>
          </p:cNvSpPr>
          <p:nvPr/>
        </p:nvSpPr>
        <p:spPr bwMode="auto">
          <a:xfrm>
            <a:off x="2897188" y="3121025"/>
            <a:ext cx="838200" cy="228600"/>
          </a:xfrm>
          <a:prstGeom prst="leftRightArrow">
            <a:avLst>
              <a:gd name="adj1" fmla="val 50000"/>
              <a:gd name="adj2" fmla="val 7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2" name="AutoShape 26"/>
          <p:cNvSpPr>
            <a:spLocks noChangeArrowheads="1"/>
          </p:cNvSpPr>
          <p:nvPr/>
        </p:nvSpPr>
        <p:spPr bwMode="auto">
          <a:xfrm>
            <a:off x="2897188" y="4911725"/>
            <a:ext cx="838200" cy="228600"/>
          </a:xfrm>
          <a:prstGeom prst="leftRightArrow">
            <a:avLst>
              <a:gd name="adj1" fmla="val 50000"/>
              <a:gd name="adj2" fmla="val 7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3" name="Rectangle 27"/>
          <p:cNvSpPr>
            <a:spLocks noChangeArrowheads="1"/>
          </p:cNvSpPr>
          <p:nvPr/>
        </p:nvSpPr>
        <p:spPr bwMode="auto">
          <a:xfrm>
            <a:off x="4716463" y="2349500"/>
            <a:ext cx="4032250" cy="3384550"/>
          </a:xfrm>
          <a:prstGeom prst="rect">
            <a:avLst/>
          </a:prstGeom>
          <a:noFill/>
          <a:ln w="57150">
            <a:solidFill>
              <a:srgbClr val="0033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Rectangle 28"/>
          <p:cNvSpPr>
            <a:spLocks noChangeArrowheads="1"/>
          </p:cNvSpPr>
          <p:nvPr/>
        </p:nvSpPr>
        <p:spPr bwMode="auto">
          <a:xfrm>
            <a:off x="539750" y="2708275"/>
            <a:ext cx="2736850" cy="2808288"/>
          </a:xfrm>
          <a:prstGeom prst="rect">
            <a:avLst/>
          </a:prstGeom>
          <a:noFill/>
          <a:ln w="57150">
            <a:solidFill>
              <a:srgbClr val="FF006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为什么学计算机组成原理这门课程？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（</a:t>
            </a:r>
            <a:r>
              <a:rPr lang="en-US" altLang="zh-CN" b="1" dirty="0" smtClean="0"/>
              <a:t>why do we learn this course</a:t>
            </a:r>
            <a:r>
              <a:rPr lang="zh-CN" altLang="en-US" b="1" dirty="0" smtClean="0"/>
              <a:t>？）</a:t>
            </a:r>
            <a:endParaRPr lang="en-US" altLang="zh-CN" b="1" dirty="0" smtClean="0"/>
          </a:p>
          <a:p>
            <a:r>
              <a:rPr lang="zh-CN" altLang="en-US" dirty="0" smtClean="0"/>
              <a:t>学什么？这门课程主要内容是什么？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what is the content ?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怎么学？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how  to learn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r>
              <a:rPr lang="zh-CN" altLang="en-US" dirty="0" smtClean="0"/>
              <a:t>达到什么要求？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what requirement to achieve?</a:t>
            </a:r>
            <a:r>
              <a:rPr lang="zh-CN" altLang="en-US" dirty="0" smtClean="0"/>
              <a:t>）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7EA0-A239-41D5-B325-2175E92810C3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48AC67-5828-43D9-9E47-5364352B168C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 smtClean="0"/>
              <a:t>教学内容</a:t>
            </a:r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ED24-F8B4-431E-A967-B77080B11435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3EC37B-DA67-4E2A-8E78-4FA262A631A6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041650" y="1171575"/>
            <a:ext cx="3690590" cy="46166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黑体" pitchFamily="2" charset="-122"/>
              </a:rPr>
              <a:t>第</a:t>
            </a:r>
            <a:r>
              <a:rPr lang="en-US" altLang="zh-CN" sz="2400" dirty="0" smtClean="0">
                <a:latin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</a:rPr>
              <a:t>2</a:t>
            </a:r>
            <a:r>
              <a:rPr lang="zh-CN" altLang="en-US" sz="2400" dirty="0" smtClean="0">
                <a:latin typeface="黑体" pitchFamily="2" charset="-122"/>
              </a:rPr>
              <a:t>章</a:t>
            </a:r>
            <a:r>
              <a:rPr lang="zh-CN" altLang="en-US" sz="2400" dirty="0">
                <a:latin typeface="黑体" pitchFamily="2" charset="-122"/>
              </a:rPr>
              <a:t>计算机系统概论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887413" y="2060575"/>
            <a:ext cx="1740371" cy="94179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第</a:t>
            </a:r>
            <a:r>
              <a:rPr lang="en-US" altLang="zh-CN" sz="2400" dirty="0" smtClean="0">
                <a:latin typeface="黑体" pitchFamily="2" charset="-122"/>
              </a:rPr>
              <a:t>3</a:t>
            </a:r>
            <a:r>
              <a:rPr lang="zh-CN" altLang="en-US" sz="2400" dirty="0" smtClean="0">
                <a:latin typeface="黑体" pitchFamily="2" charset="-122"/>
              </a:rPr>
              <a:t>章</a:t>
            </a:r>
            <a:endParaRPr lang="en-US" altLang="zh-CN" sz="2400" dirty="0" smtClean="0">
              <a:latin typeface="黑体" pitchFamily="2" charset="-122"/>
            </a:endParaRPr>
          </a:p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系统总线</a:t>
            </a:r>
            <a:endParaRPr lang="zh-CN" altLang="en-US" sz="2400" dirty="0">
              <a:latin typeface="黑体" pitchFamily="2" charset="-122"/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915816" y="2060848"/>
            <a:ext cx="1601787" cy="94179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30000"/>
              </a:spcBef>
            </a:pPr>
            <a:r>
              <a:rPr lang="zh-CN" altLang="en-US" sz="2400" dirty="0">
                <a:latin typeface="黑体" pitchFamily="2" charset="-122"/>
              </a:rPr>
              <a:t>第</a:t>
            </a:r>
            <a:r>
              <a:rPr lang="en-US" altLang="zh-CN" sz="2400" dirty="0">
                <a:latin typeface="黑体" pitchFamily="2" charset="-122"/>
              </a:rPr>
              <a:t>4</a:t>
            </a:r>
            <a:r>
              <a:rPr lang="zh-CN" altLang="en-US" sz="2400" dirty="0">
                <a:latin typeface="黑体" pitchFamily="2" charset="-122"/>
              </a:rPr>
              <a:t>章</a:t>
            </a:r>
          </a:p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存储器</a:t>
            </a:r>
            <a:endParaRPr lang="zh-CN" altLang="en-US" sz="2400" dirty="0">
              <a:latin typeface="黑体" pitchFamily="2" charset="-122"/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960438" y="3573463"/>
            <a:ext cx="1666875" cy="94179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第</a:t>
            </a:r>
            <a:r>
              <a:rPr lang="en-US" altLang="zh-CN" sz="2400" dirty="0" smtClean="0">
                <a:latin typeface="黑体" pitchFamily="2" charset="-122"/>
              </a:rPr>
              <a:t>6</a:t>
            </a:r>
            <a:r>
              <a:rPr lang="zh-CN" altLang="en-US" sz="2400" dirty="0" smtClean="0">
                <a:latin typeface="黑体" pitchFamily="2" charset="-122"/>
              </a:rPr>
              <a:t>章</a:t>
            </a:r>
            <a:endParaRPr lang="zh-CN" altLang="en-US" sz="2400" dirty="0">
              <a:latin typeface="黑体" pitchFamily="2" charset="-122"/>
            </a:endParaRPr>
          </a:p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运算方法</a:t>
            </a:r>
            <a:endParaRPr lang="zh-CN" altLang="en-US" sz="2400" dirty="0">
              <a:latin typeface="黑体" pitchFamily="2" charset="-122"/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3059832" y="3573016"/>
            <a:ext cx="1871662" cy="94179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第</a:t>
            </a:r>
            <a:r>
              <a:rPr lang="en-US" altLang="zh-CN" sz="2400" dirty="0" smtClean="0">
                <a:latin typeface="黑体" pitchFamily="2" charset="-122"/>
              </a:rPr>
              <a:t>7</a:t>
            </a:r>
            <a:r>
              <a:rPr lang="zh-CN" altLang="en-US" sz="2400" dirty="0" smtClean="0">
                <a:latin typeface="黑体" pitchFamily="2" charset="-122"/>
              </a:rPr>
              <a:t>章</a:t>
            </a:r>
            <a:endParaRPr lang="zh-CN" altLang="en-US" sz="2400" dirty="0">
              <a:latin typeface="黑体" pitchFamily="2" charset="-122"/>
            </a:endParaRPr>
          </a:p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指令系统</a:t>
            </a:r>
            <a:endParaRPr lang="zh-CN" altLang="en-US" sz="2400" dirty="0">
              <a:latin typeface="黑体" pitchFamily="2" charset="-122"/>
            </a:endParaRPr>
          </a:p>
        </p:txBody>
      </p:sp>
      <p:sp>
        <p:nvSpPr>
          <p:cNvPr id="14352" name="Text Box 17"/>
          <p:cNvSpPr txBox="1">
            <a:spLocks noChangeArrowheads="1"/>
          </p:cNvSpPr>
          <p:nvPr/>
        </p:nvSpPr>
        <p:spPr bwMode="auto">
          <a:xfrm>
            <a:off x="1475656" y="5157192"/>
            <a:ext cx="3097212" cy="94179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66FFFF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第</a:t>
            </a:r>
            <a:r>
              <a:rPr lang="en-US" altLang="zh-CN" sz="2400" dirty="0" smtClean="0">
                <a:latin typeface="黑体" pitchFamily="2" charset="-122"/>
              </a:rPr>
              <a:t>9</a:t>
            </a:r>
            <a:r>
              <a:rPr lang="zh-CN" altLang="en-US" sz="2400" dirty="0" smtClean="0">
                <a:latin typeface="黑体" pitchFamily="2" charset="-122"/>
              </a:rPr>
              <a:t>章</a:t>
            </a:r>
            <a:endParaRPr lang="zh-CN" altLang="en-US" sz="2400" dirty="0">
              <a:latin typeface="黑体" pitchFamily="2" charset="-122"/>
            </a:endParaRPr>
          </a:p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控制单元的功能</a:t>
            </a:r>
            <a:endParaRPr lang="zh-CN" altLang="en-US" sz="2400" dirty="0">
              <a:latin typeface="黑体" pitchFamily="2" charset="-122"/>
            </a:endParaRPr>
          </a:p>
        </p:txBody>
      </p:sp>
      <p:sp>
        <p:nvSpPr>
          <p:cNvPr id="14353" name="Rectangle 20"/>
          <p:cNvSpPr>
            <a:spLocks noChangeArrowheads="1"/>
          </p:cNvSpPr>
          <p:nvPr/>
        </p:nvSpPr>
        <p:spPr bwMode="auto">
          <a:xfrm>
            <a:off x="539750" y="1844824"/>
            <a:ext cx="8136706" cy="1368276"/>
          </a:xfrm>
          <a:prstGeom prst="rect">
            <a:avLst/>
          </a:prstGeom>
          <a:noFill/>
          <a:ln w="28575">
            <a:solidFill>
              <a:srgbClr val="0066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Text Box 21"/>
          <p:cNvSpPr txBox="1">
            <a:spLocks noChangeArrowheads="1"/>
          </p:cNvSpPr>
          <p:nvPr/>
        </p:nvSpPr>
        <p:spPr bwMode="auto">
          <a:xfrm>
            <a:off x="7452320" y="1412776"/>
            <a:ext cx="12241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黑体" pitchFamily="2" charset="-122"/>
              </a:rPr>
              <a:t>硬件结构</a:t>
            </a:r>
            <a:endParaRPr lang="zh-CN" altLang="en-US" dirty="0">
              <a:latin typeface="黑体" pitchFamily="2" charset="-122"/>
            </a:endParaRPr>
          </a:p>
        </p:txBody>
      </p:sp>
      <p:sp>
        <p:nvSpPr>
          <p:cNvPr id="14356" name="Text Box 23"/>
          <p:cNvSpPr txBox="1">
            <a:spLocks noChangeArrowheads="1"/>
          </p:cNvSpPr>
          <p:nvPr/>
        </p:nvSpPr>
        <p:spPr bwMode="auto">
          <a:xfrm>
            <a:off x="7668344" y="3356992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黑体" pitchFamily="2" charset="-122"/>
              </a:rPr>
              <a:t>中央处理器</a:t>
            </a:r>
            <a:endParaRPr lang="zh-CN" altLang="en-US" dirty="0">
              <a:latin typeface="黑体" pitchFamily="2" charset="-122"/>
            </a:endParaRPr>
          </a:p>
        </p:txBody>
      </p:sp>
      <p:sp>
        <p:nvSpPr>
          <p:cNvPr id="14358" name="Text Box 28"/>
          <p:cNvSpPr txBox="1">
            <a:spLocks noChangeArrowheads="1"/>
          </p:cNvSpPr>
          <p:nvPr/>
        </p:nvSpPr>
        <p:spPr bwMode="auto">
          <a:xfrm>
            <a:off x="5220072" y="3645024"/>
            <a:ext cx="2735460" cy="9048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zh-CN" altLang="en-US" sz="2400" dirty="0" smtClean="0">
                <a:latin typeface="黑体" pitchFamily="2" charset="-122"/>
              </a:rPr>
              <a:t>第</a:t>
            </a:r>
            <a:r>
              <a:rPr lang="en-US" altLang="zh-CN" sz="2400" dirty="0" smtClean="0">
                <a:latin typeface="黑体" pitchFamily="2" charset="-122"/>
              </a:rPr>
              <a:t>8</a:t>
            </a:r>
            <a:r>
              <a:rPr lang="zh-CN" altLang="en-US" sz="2400" dirty="0" smtClean="0">
                <a:latin typeface="黑体" pitchFamily="2" charset="-122"/>
              </a:rPr>
              <a:t>章</a:t>
            </a:r>
            <a:endParaRPr lang="zh-CN" altLang="en-US" sz="2400" dirty="0">
              <a:latin typeface="黑体" pitchFamily="2" charset="-122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400" dirty="0" smtClean="0">
                <a:latin typeface="黑体" pitchFamily="2" charset="-122"/>
              </a:rPr>
              <a:t>CPU</a:t>
            </a:r>
            <a:r>
              <a:rPr lang="zh-CN" altLang="en-US" sz="2400" dirty="0" smtClean="0">
                <a:latin typeface="黑体" pitchFamily="2" charset="-122"/>
              </a:rPr>
              <a:t>的结构和功能</a:t>
            </a:r>
            <a:endParaRPr lang="zh-CN" altLang="en-US" sz="2400" dirty="0">
              <a:latin typeface="黑体" pitchFamily="2" charset="-122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6516216" y="2060848"/>
            <a:ext cx="2088232" cy="9417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第</a:t>
            </a:r>
            <a:r>
              <a:rPr lang="en-US" altLang="zh-CN" sz="2400" dirty="0" smtClean="0">
                <a:latin typeface="黑体" pitchFamily="2" charset="-122"/>
              </a:rPr>
              <a:t>5</a:t>
            </a:r>
            <a:r>
              <a:rPr lang="zh-CN" altLang="en-US" sz="2400" dirty="0" smtClean="0">
                <a:latin typeface="黑体" pitchFamily="2" charset="-122"/>
              </a:rPr>
              <a:t>章</a:t>
            </a:r>
            <a:endParaRPr lang="zh-CN" altLang="en-US" sz="2400" dirty="0">
              <a:latin typeface="黑体" pitchFamily="2" charset="-122"/>
            </a:endParaRPr>
          </a:p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输入输出系统</a:t>
            </a:r>
            <a:endParaRPr lang="zh-CN" altLang="en-US" sz="2400" dirty="0">
              <a:latin typeface="黑体" pitchFamily="2" charset="-122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4716016" y="2132856"/>
            <a:ext cx="1601787" cy="83099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中央处理器</a:t>
            </a:r>
            <a:endParaRPr lang="zh-CN" altLang="en-US" sz="2400" dirty="0">
              <a:latin typeface="黑体" pitchFamily="2" charset="-122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611560" y="3429000"/>
            <a:ext cx="8136706" cy="1368276"/>
          </a:xfrm>
          <a:prstGeom prst="rect">
            <a:avLst/>
          </a:prstGeom>
          <a:noFill/>
          <a:ln w="28575">
            <a:solidFill>
              <a:srgbClr val="0066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4860032" y="5157192"/>
            <a:ext cx="3097212" cy="94179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66FFFF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第</a:t>
            </a:r>
            <a:r>
              <a:rPr lang="en-US" altLang="zh-CN" sz="2400" dirty="0" smtClean="0">
                <a:latin typeface="黑体" pitchFamily="2" charset="-122"/>
              </a:rPr>
              <a:t>10</a:t>
            </a:r>
            <a:r>
              <a:rPr lang="zh-CN" altLang="en-US" sz="2400" dirty="0" smtClean="0">
                <a:latin typeface="黑体" pitchFamily="2" charset="-122"/>
              </a:rPr>
              <a:t>章</a:t>
            </a:r>
            <a:endParaRPr lang="zh-CN" altLang="en-US" sz="2400" dirty="0">
              <a:latin typeface="黑体" pitchFamily="2" charset="-122"/>
            </a:endParaRPr>
          </a:p>
          <a:p>
            <a:pPr algn="ctr">
              <a:spcBef>
                <a:spcPct val="30000"/>
              </a:spcBef>
            </a:pPr>
            <a:r>
              <a:rPr lang="zh-CN" altLang="en-US" sz="2400" dirty="0" smtClean="0">
                <a:latin typeface="黑体" pitchFamily="2" charset="-122"/>
              </a:rPr>
              <a:t>控制单元的设计</a:t>
            </a:r>
            <a:endParaRPr lang="zh-CN" altLang="en-US" sz="2400" dirty="0">
              <a:latin typeface="黑体" pitchFamily="2" charset="-122"/>
            </a:endParaRP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7653696" y="4872152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黑体" pitchFamily="2" charset="-122"/>
              </a:rPr>
              <a:t>控制单元</a:t>
            </a:r>
            <a:endParaRPr lang="zh-CN" altLang="en-US" dirty="0">
              <a:latin typeface="黑体" pitchFamily="2" charset="-122"/>
            </a:endParaRP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596912" y="4944160"/>
            <a:ext cx="8136706" cy="1368276"/>
          </a:xfrm>
          <a:prstGeom prst="rect">
            <a:avLst/>
          </a:prstGeom>
          <a:noFill/>
          <a:ln w="28575">
            <a:solidFill>
              <a:srgbClr val="0066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smtClean="0"/>
              <a:t>课程特点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</a:rPr>
              <a:t>知识面广，内容多</a:t>
            </a:r>
          </a:p>
          <a:p>
            <a:pPr eaLnBrk="1" hangingPunct="1"/>
            <a:r>
              <a:rPr lang="zh-CN" altLang="en-US" dirty="0" smtClean="0">
                <a:latin typeface="黑体" pitchFamily="2" charset="-122"/>
              </a:rPr>
              <a:t>看似具体，实则抽象</a:t>
            </a:r>
          </a:p>
          <a:p>
            <a:pPr eaLnBrk="1" hangingPunct="1"/>
            <a:r>
              <a:rPr lang="zh-CN" altLang="en-US" dirty="0" smtClean="0">
                <a:latin typeface="黑体" pitchFamily="2" charset="-122"/>
              </a:rPr>
              <a:t>各章内容的独立与关联</a:t>
            </a:r>
          </a:p>
          <a:p>
            <a:pPr eaLnBrk="1" hangingPunct="1"/>
            <a:r>
              <a:rPr lang="zh-CN" altLang="en-US" dirty="0" smtClean="0">
                <a:latin typeface="黑体" pitchFamily="2" charset="-122"/>
              </a:rPr>
              <a:t>软、硬结合</a:t>
            </a:r>
          </a:p>
          <a:p>
            <a:pPr eaLnBrk="1" hangingPunct="1"/>
            <a:r>
              <a:rPr lang="zh-CN" altLang="en-US" dirty="0" smtClean="0">
                <a:latin typeface="黑体" pitchFamily="2" charset="-122"/>
              </a:rPr>
              <a:t>课程内容的工程性、技术性、实用性都比较强</a:t>
            </a:r>
          </a:p>
          <a:p>
            <a:pPr eaLnBrk="1" hangingPunct="1"/>
            <a:r>
              <a:rPr lang="zh-CN" altLang="en-US" dirty="0" smtClean="0"/>
              <a:t>模拟电路、数字电路以及数字逻辑</a:t>
            </a:r>
            <a:r>
              <a:rPr lang="zh-CN" altLang="en-US" dirty="0" smtClean="0">
                <a:latin typeface="黑体" pitchFamily="2" charset="-122"/>
              </a:rPr>
              <a:t>等知识的综合应用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6004-3DB1-4B15-A381-20E61BE3A46C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EFF828-5C92-45A9-956A-2425B1B437D8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pic>
        <p:nvPicPr>
          <p:cNvPr id="15365" name="Picture 5" descr="WB01744_"/>
          <p:cNvPicPr>
            <a:picLocks noChangeAspect="1" noChangeArrowheads="1"/>
          </p:cNvPicPr>
          <p:nvPr/>
        </p:nvPicPr>
        <p:blipFill>
          <a:blip r:embed="rId2" cstate="print"/>
          <a:srcRect l="21487" r="21078"/>
          <a:stretch>
            <a:fillRect/>
          </a:stretch>
        </p:blipFill>
        <p:spPr bwMode="auto">
          <a:xfrm>
            <a:off x="6516688" y="4306888"/>
            <a:ext cx="2232025" cy="185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 smtClean="0"/>
              <a:t>课程目的与任务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124744"/>
            <a:ext cx="8856663" cy="54006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ct val="10000"/>
              </a:spcBef>
            </a:pPr>
            <a:r>
              <a:rPr lang="zh-CN" altLang="en-US" dirty="0" smtClean="0">
                <a:latin typeface="黑体" pitchFamily="2" charset="-122"/>
              </a:rPr>
              <a:t>学习计算机系统的基本组成和工作原理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 smtClean="0">
                <a:latin typeface="黑体" pitchFamily="2" charset="-122"/>
              </a:rPr>
              <a:t>用</a:t>
            </a:r>
            <a:r>
              <a:rPr lang="zh-CN" altLang="en-US" dirty="0" smtClean="0">
                <a:solidFill>
                  <a:srgbClr val="0033CC"/>
                </a:solidFill>
                <a:latin typeface="黑体" pitchFamily="2" charset="-122"/>
              </a:rPr>
              <a:t>层次结构</a:t>
            </a:r>
            <a:r>
              <a:rPr lang="zh-CN" altLang="en-US" dirty="0" smtClean="0">
                <a:latin typeface="黑体" pitchFamily="2" charset="-122"/>
              </a:rPr>
              <a:t>的观点研究计算机结构及工作原理；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 smtClean="0">
                <a:latin typeface="黑体" pitchFamily="2" charset="-122"/>
              </a:rPr>
              <a:t>以</a:t>
            </a:r>
            <a:r>
              <a:rPr lang="zh-CN" altLang="en-US" dirty="0" smtClean="0">
                <a:solidFill>
                  <a:srgbClr val="0033CC"/>
                </a:solidFill>
                <a:latin typeface="黑体" pitchFamily="2" charset="-122"/>
              </a:rPr>
              <a:t>数据流</a:t>
            </a:r>
            <a:r>
              <a:rPr lang="zh-CN" altLang="en-US" dirty="0" smtClean="0">
                <a:latin typeface="黑体" pitchFamily="2" charset="-122"/>
              </a:rPr>
              <a:t>和</a:t>
            </a:r>
            <a:r>
              <a:rPr lang="zh-CN" altLang="en-US" dirty="0" smtClean="0">
                <a:solidFill>
                  <a:srgbClr val="0033CC"/>
                </a:solidFill>
                <a:latin typeface="黑体" pitchFamily="2" charset="-122"/>
              </a:rPr>
              <a:t>控制流</a:t>
            </a:r>
            <a:r>
              <a:rPr lang="zh-CN" altLang="en-US" dirty="0" smtClean="0">
                <a:latin typeface="黑体" pitchFamily="2" charset="-122"/>
              </a:rPr>
              <a:t>在计算机各部件之间的流动为线索，掌握计算机内部是怎样进行信息的加工与处理，完成给定任务的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 smtClean="0">
                <a:latin typeface="黑体" pitchFamily="2" charset="-122"/>
              </a:rPr>
              <a:t>学习计算机硬件系统中各大部件的</a:t>
            </a:r>
            <a:r>
              <a:rPr lang="zh-CN" altLang="en-US" dirty="0" smtClean="0">
                <a:solidFill>
                  <a:srgbClr val="0033CC"/>
                </a:solidFill>
                <a:latin typeface="黑体" pitchFamily="2" charset="-122"/>
              </a:rPr>
              <a:t>组成原理</a:t>
            </a:r>
            <a:r>
              <a:rPr lang="zh-CN" altLang="en-US" dirty="0" smtClean="0">
                <a:latin typeface="黑体" pitchFamily="2" charset="-122"/>
              </a:rPr>
              <a:t>、</a:t>
            </a:r>
            <a:r>
              <a:rPr lang="zh-CN" altLang="en-US" dirty="0" smtClean="0">
                <a:solidFill>
                  <a:srgbClr val="0033CC"/>
                </a:solidFill>
                <a:latin typeface="黑体" pitchFamily="2" charset="-122"/>
              </a:rPr>
              <a:t>逻辑实现</a:t>
            </a:r>
            <a:r>
              <a:rPr lang="zh-CN" altLang="en-US" dirty="0" smtClean="0">
                <a:latin typeface="黑体" pitchFamily="2" charset="-122"/>
              </a:rPr>
              <a:t>、</a:t>
            </a:r>
            <a:r>
              <a:rPr lang="zh-CN" altLang="en-US" dirty="0" smtClean="0">
                <a:solidFill>
                  <a:srgbClr val="0033CC"/>
                </a:solidFill>
                <a:latin typeface="黑体" pitchFamily="2" charset="-122"/>
              </a:rPr>
              <a:t>设计方法</a:t>
            </a:r>
            <a:r>
              <a:rPr lang="zh-CN" altLang="en-US" dirty="0" smtClean="0">
                <a:latin typeface="黑体" pitchFamily="2" charset="-122"/>
              </a:rPr>
              <a:t>及</a:t>
            </a:r>
            <a:r>
              <a:rPr lang="zh-CN" altLang="en-US" dirty="0" smtClean="0">
                <a:solidFill>
                  <a:srgbClr val="0033CC"/>
                </a:solidFill>
                <a:latin typeface="黑体" pitchFamily="2" charset="-122"/>
              </a:rPr>
              <a:t>互连构成整机</a:t>
            </a:r>
            <a:r>
              <a:rPr lang="zh-CN" altLang="en-US" dirty="0" smtClean="0">
                <a:latin typeface="黑体" pitchFamily="2" charset="-122"/>
              </a:rPr>
              <a:t>的技术；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dirty="0" smtClean="0">
                <a:latin typeface="黑体" pitchFamily="2" charset="-122"/>
              </a:rPr>
              <a:t>培养对硬件系统的分析、设计、开发、使用和维护方面的能力，建立牢固的整机思想。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dirty="0" smtClean="0">
                <a:latin typeface="黑体" pitchFamily="2" charset="-122"/>
              </a:rPr>
              <a:t>通过教学，进一步培养逻辑思维和推理能力；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dirty="0" smtClean="0">
                <a:latin typeface="黑体" pitchFamily="2" charset="-122"/>
              </a:rPr>
              <a:t>通过实验和课程设计，提高动手能力；</a:t>
            </a:r>
            <a:endParaRPr lang="en-US" altLang="zh-CN" dirty="0" smtClean="0">
              <a:latin typeface="黑体" pitchFamily="2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dirty="0" smtClean="0">
                <a:latin typeface="黑体" pitchFamily="2" charset="-122"/>
              </a:rPr>
              <a:t>鼓励有能力且有兴趣同学参加计算机系统能力大赛。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52B7-9B08-4F24-B2B1-39209DDF6D11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DCEC7E-759C-40A1-97AC-A4D8FD69A9C3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为什么学习计算机组成原理这门课？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why do we learn this course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r>
              <a:rPr lang="zh-CN" altLang="en-US" dirty="0" smtClean="0"/>
              <a:t>学什么？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what is the content ?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b="1" dirty="0" smtClean="0"/>
              <a:t>怎么学？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（</a:t>
            </a:r>
            <a:r>
              <a:rPr lang="en-US" altLang="zh-CN" b="1" dirty="0" smtClean="0"/>
              <a:t>how  to learn</a:t>
            </a:r>
            <a:r>
              <a:rPr lang="zh-CN" altLang="en-US" b="1" dirty="0" smtClean="0"/>
              <a:t>？）</a:t>
            </a:r>
            <a:endParaRPr lang="en-US" altLang="zh-CN" b="1" dirty="0" smtClean="0"/>
          </a:p>
          <a:p>
            <a:r>
              <a:rPr lang="zh-CN" altLang="en-US" dirty="0" smtClean="0"/>
              <a:t>达到什么要求？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what requirement to achieve?</a:t>
            </a:r>
            <a:r>
              <a:rPr lang="zh-CN" altLang="en-US" dirty="0" smtClean="0"/>
              <a:t>）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E2D4-0620-4802-B3F0-8E5E9C8207DF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48AC67-5828-43D9-9E47-5364352B168C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learn</a:t>
            </a:r>
            <a:r>
              <a:rPr lang="zh-CN" altLang="en-US" dirty="0" smtClean="0"/>
              <a:t>？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设定学习目标</a:t>
            </a:r>
            <a:endParaRPr lang="en-US" altLang="zh-CN" dirty="0" smtClean="0"/>
          </a:p>
          <a:p>
            <a:r>
              <a:rPr lang="zh-CN" altLang="en-US" dirty="0" smtClean="0"/>
              <a:t>抓住重点、攻克难点</a:t>
            </a:r>
            <a:endParaRPr lang="en-US" altLang="zh-CN" dirty="0" smtClean="0"/>
          </a:p>
          <a:p>
            <a:r>
              <a:rPr lang="zh-CN" altLang="en-US" dirty="0" smtClean="0"/>
              <a:t>培养抽象思维能力</a:t>
            </a:r>
            <a:endParaRPr lang="en-US" altLang="zh-CN" dirty="0" smtClean="0"/>
          </a:p>
          <a:p>
            <a:r>
              <a:rPr lang="zh-CN" altLang="en-US" dirty="0" smtClean="0"/>
              <a:t>实践动手很重要</a:t>
            </a:r>
            <a:endParaRPr lang="en-US" altLang="zh-CN" dirty="0" smtClean="0"/>
          </a:p>
          <a:p>
            <a:r>
              <a:rPr lang="zh-CN" altLang="en-US" dirty="0" smtClean="0"/>
              <a:t>教学安排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97AE-8086-4610-B88E-2F2C850E3595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3A79A6-DEC2-4075-8F61-9AF7E53EBB59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smtClean="0"/>
              <a:t>学习总目标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40682" y="1364523"/>
            <a:ext cx="8785225" cy="489585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itchFamily="2" charset="-122"/>
              </a:rPr>
              <a:t>掌握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2" charset="-122"/>
              </a:rPr>
              <a:t>单台</a:t>
            </a:r>
            <a:r>
              <a:rPr lang="zh-CN" altLang="en-US" sz="3200" dirty="0" smtClean="0">
                <a:latin typeface="黑体" pitchFamily="2" charset="-122"/>
              </a:rPr>
              <a:t>计算机的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2" charset="-122"/>
              </a:rPr>
              <a:t>完整</a:t>
            </a:r>
            <a:r>
              <a:rPr lang="zh-CN" altLang="en-US" sz="3200" dirty="0" smtClean="0">
                <a:latin typeface="黑体" pitchFamily="2" charset="-122"/>
              </a:rPr>
              <a:t>硬件系统的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2" charset="-122"/>
              </a:rPr>
              <a:t>基本</a:t>
            </a:r>
            <a:r>
              <a:rPr lang="zh-CN" altLang="en-US" sz="3200" dirty="0" smtClean="0">
                <a:latin typeface="黑体" pitchFamily="2" charset="-122"/>
              </a:rPr>
              <a:t>组成原理与内部运行机制。</a:t>
            </a:r>
          </a:p>
          <a:p>
            <a:pPr lvl="1" eaLnBrk="1" hangingPunct="1"/>
            <a:r>
              <a:rPr kumimoji="1" lang="zh-CN" altLang="en-US" sz="3200" dirty="0" smtClean="0">
                <a:solidFill>
                  <a:srgbClr val="FF0000"/>
                </a:solidFill>
                <a:latin typeface="黑体" pitchFamily="2" charset="-122"/>
              </a:rPr>
              <a:t>单台</a:t>
            </a:r>
            <a:r>
              <a:rPr kumimoji="1" lang="zh-CN" altLang="en-US" sz="3200" dirty="0" smtClean="0">
                <a:latin typeface="黑体" pitchFamily="2" charset="-122"/>
              </a:rPr>
              <a:t>：非多机系统</a:t>
            </a:r>
          </a:p>
          <a:p>
            <a:pPr lvl="1" eaLnBrk="1" hangingPunct="1"/>
            <a:r>
              <a:rPr kumimoji="1" lang="zh-CN" altLang="en-US" sz="3200" dirty="0" smtClean="0">
                <a:solidFill>
                  <a:srgbClr val="FF0000"/>
                </a:solidFill>
                <a:latin typeface="黑体" pitchFamily="2" charset="-122"/>
              </a:rPr>
              <a:t>完整</a:t>
            </a:r>
            <a:r>
              <a:rPr kumimoji="1" lang="zh-CN" altLang="en-US" sz="3200" dirty="0" smtClean="0">
                <a:latin typeface="黑体" pitchFamily="2" charset="-122"/>
              </a:rPr>
              <a:t>：计算机整机、全部的硬件功能部件</a:t>
            </a:r>
          </a:p>
          <a:p>
            <a:pPr lvl="1" eaLnBrk="1" hangingPunct="1"/>
            <a:r>
              <a:rPr kumimoji="1" lang="zh-CN" altLang="en-US" sz="3200" dirty="0" smtClean="0">
                <a:solidFill>
                  <a:srgbClr val="FF0000"/>
                </a:solidFill>
                <a:latin typeface="黑体" pitchFamily="2" charset="-122"/>
              </a:rPr>
              <a:t>基本</a:t>
            </a:r>
            <a:r>
              <a:rPr kumimoji="1" lang="zh-CN" altLang="en-US" sz="3200" dirty="0" smtClean="0">
                <a:latin typeface="黑体" pitchFamily="2" charset="-122"/>
              </a:rPr>
              <a:t>：不一定是最高性能、最合理的组成，而是最基础的必要的组成部分</a:t>
            </a:r>
          </a:p>
          <a:p>
            <a:pPr eaLnBrk="1" hangingPunct="1"/>
            <a:r>
              <a:rPr kumimoji="1" lang="zh-CN" altLang="en-US" sz="3200" dirty="0" smtClean="0">
                <a:latin typeface="黑体" pitchFamily="2" charset="-122"/>
              </a:rPr>
              <a:t>培养计算机硬件系统的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黑体" pitchFamily="2" charset="-122"/>
              </a:rPr>
              <a:t>分析能力</a:t>
            </a:r>
            <a:r>
              <a:rPr kumimoji="1" lang="zh-CN" altLang="en-US" sz="3200" dirty="0" smtClean="0">
                <a:latin typeface="黑体" pitchFamily="2" charset="-122"/>
              </a:rPr>
              <a:t>和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黑体" pitchFamily="2" charset="-122"/>
              </a:rPr>
              <a:t>设计能力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E23-A16E-4D2B-B09F-04DA94A181F6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B2D4D8-D156-4A45-8E84-418C6EC3E9E0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smtClean="0"/>
              <a:t>学习具体目标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10000"/>
              </a:spcBef>
            </a:pPr>
            <a:r>
              <a:rPr lang="zh-CN" altLang="en-US" sz="2400" dirty="0" smtClean="0">
                <a:latin typeface="黑体" pitchFamily="2" charset="-122"/>
              </a:rPr>
              <a:t>掌握计算机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</a:rPr>
              <a:t>硬件系统的典型结构</a:t>
            </a:r>
            <a:r>
              <a:rPr lang="zh-CN" altLang="en-US" sz="2400" dirty="0" smtClean="0">
                <a:latin typeface="黑体" pitchFamily="2" charset="-122"/>
              </a:rPr>
              <a:t>，计算机的基本组成与各部件的基本功能；理解用层次结构描述硬件、软件系统的关系</a:t>
            </a:r>
          </a:p>
          <a:p>
            <a:pPr>
              <a:spcBef>
                <a:spcPct val="10000"/>
              </a:spcBef>
            </a:pPr>
            <a:r>
              <a:rPr lang="zh-CN" altLang="en-US" sz="2400" dirty="0" smtClean="0">
                <a:latin typeface="黑体" pitchFamily="2" charset="-122"/>
              </a:rPr>
              <a:t>掌握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</a:rPr>
              <a:t>总线的基本概念</a:t>
            </a:r>
          </a:p>
          <a:p>
            <a:pPr>
              <a:spcBef>
                <a:spcPct val="10000"/>
              </a:spcBef>
            </a:pPr>
            <a:r>
              <a:rPr lang="zh-CN" altLang="en-US" sz="2400" dirty="0" smtClean="0">
                <a:latin typeface="黑体" pitchFamily="2" charset="-122"/>
              </a:rPr>
              <a:t>掌握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</a:rPr>
              <a:t>存储系统</a:t>
            </a:r>
            <a:r>
              <a:rPr lang="zh-CN" altLang="en-US" sz="2400" dirty="0" smtClean="0">
                <a:latin typeface="黑体" pitchFamily="2" charset="-122"/>
              </a:rPr>
              <a:t>的组成、性能指标、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</a:rPr>
              <a:t>工作原理与过程</a:t>
            </a:r>
          </a:p>
          <a:p>
            <a:pPr>
              <a:spcBef>
                <a:spcPct val="10000"/>
              </a:spcBef>
            </a:pPr>
            <a:r>
              <a:rPr lang="zh-CN" altLang="en-US" sz="2400" dirty="0" smtClean="0">
                <a:latin typeface="黑体" pitchFamily="2" charset="-122"/>
              </a:rPr>
              <a:t>掌握输入</a:t>
            </a:r>
            <a:r>
              <a:rPr lang="en-US" altLang="zh-CN" sz="2400" dirty="0" smtClean="0">
                <a:latin typeface="黑体" pitchFamily="2" charset="-122"/>
              </a:rPr>
              <a:t>/</a:t>
            </a:r>
            <a:r>
              <a:rPr lang="zh-CN" altLang="en-US" sz="2400" dirty="0" smtClean="0">
                <a:latin typeface="黑体" pitchFamily="2" charset="-122"/>
              </a:rPr>
              <a:t>输出系统的作用、输入</a:t>
            </a:r>
            <a:r>
              <a:rPr lang="en-US" altLang="zh-CN" sz="2400" dirty="0" smtClean="0">
                <a:latin typeface="黑体" pitchFamily="2" charset="-122"/>
              </a:rPr>
              <a:t>/</a:t>
            </a:r>
            <a:r>
              <a:rPr lang="zh-CN" altLang="en-US" sz="2400" dirty="0" smtClean="0">
                <a:latin typeface="黑体" pitchFamily="2" charset="-122"/>
              </a:rPr>
              <a:t>输出接口、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</a:rPr>
              <a:t>输入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2" charset="-122"/>
              </a:rPr>
              <a:t>/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</a:rPr>
              <a:t>输出控制方法</a:t>
            </a:r>
            <a:endParaRPr lang="en-US" altLang="zh-CN" sz="2400" dirty="0" smtClean="0">
              <a:latin typeface="黑体" pitchFamily="2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z="2400" dirty="0" smtClean="0">
                <a:latin typeface="黑体" pitchFamily="2" charset="-122"/>
              </a:rPr>
              <a:t>掌握信息的数字化表示方法与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</a:rPr>
              <a:t>运算方法</a:t>
            </a:r>
            <a:r>
              <a:rPr lang="zh-CN" altLang="en-US" sz="2400" dirty="0" smtClean="0">
                <a:latin typeface="黑体" pitchFamily="2" charset="-122"/>
              </a:rPr>
              <a:t>；掌握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</a:rPr>
              <a:t>运算器的基本组成与工作过程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400" dirty="0" smtClean="0">
                <a:latin typeface="黑体" pitchFamily="2" charset="-122"/>
              </a:rPr>
              <a:t>掌握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</a:rPr>
              <a:t>指令系统的指令格式设计与寻址方式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400" dirty="0" smtClean="0">
                <a:latin typeface="黑体" pitchFamily="2" charset="-122"/>
              </a:rPr>
              <a:t>掌握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2" charset="-122"/>
              </a:rPr>
              <a:t>CPU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</a:rPr>
              <a:t>的结构、指令周期和指令</a:t>
            </a:r>
            <a:r>
              <a:rPr lang="zh-CN" altLang="en-US" sz="2400" smtClean="0">
                <a:solidFill>
                  <a:srgbClr val="FF0000"/>
                </a:solidFill>
                <a:latin typeface="黑体" pitchFamily="2" charset="-122"/>
              </a:rPr>
              <a:t>流水以及中断系统</a:t>
            </a:r>
            <a:r>
              <a:rPr lang="zh-CN" altLang="en-US" sz="2400" dirty="0" smtClean="0">
                <a:latin typeface="黑体" pitchFamily="2" charset="-122"/>
              </a:rPr>
              <a:t>；</a:t>
            </a:r>
            <a:endParaRPr lang="en-US" altLang="zh-CN" sz="2400" dirty="0" smtClean="0">
              <a:latin typeface="黑体" pitchFamily="2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z="2400" dirty="0" smtClean="0">
                <a:latin typeface="黑体" pitchFamily="2" charset="-122"/>
              </a:rPr>
              <a:t>学会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</a:rPr>
              <a:t>控制单元的功能、控制单元的设计、组合逻辑设计和微程序设计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BE08-6607-4428-8904-F592288E1490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1946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3BDBCF-A016-4394-A544-9C758518CA0E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smtClean="0"/>
              <a:t>学习方法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eaLnBrk="1" hangingPunct="1">
              <a:spcBef>
                <a:spcPct val="10000"/>
              </a:spcBef>
              <a:defRPr/>
            </a:pPr>
            <a:r>
              <a:rPr lang="zh-CN" altLang="en-US" dirty="0" smtClean="0"/>
              <a:t>以“</a:t>
            </a:r>
            <a:r>
              <a:rPr lang="zh-CN" altLang="en-US" dirty="0" smtClean="0">
                <a:solidFill>
                  <a:srgbClr val="0033CC"/>
                </a:solidFill>
              </a:rPr>
              <a:t>抽象</a:t>
            </a:r>
            <a:r>
              <a:rPr lang="zh-CN" altLang="en-US" dirty="0" smtClean="0"/>
              <a:t>”的观点看问题：</a:t>
            </a:r>
            <a:r>
              <a:rPr lang="zh-CN" altLang="en-US" dirty="0" smtClean="0">
                <a:latin typeface="黑体" pitchFamily="49" charset="-122"/>
              </a:rPr>
              <a:t>注意力不应完全放在实例、线路的具体细节内容。要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</a:rPr>
              <a:t>掌握硬件组成的原理知识，技术思路。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zh-CN" altLang="en-US" dirty="0" smtClean="0">
                <a:solidFill>
                  <a:srgbClr val="0033CC"/>
                </a:solidFill>
                <a:latin typeface="黑体" pitchFamily="49" charset="-122"/>
              </a:rPr>
              <a:t>从功能部件入手</a:t>
            </a:r>
            <a:r>
              <a:rPr lang="zh-CN" altLang="en-US" dirty="0" smtClean="0">
                <a:latin typeface="黑体" pitchFamily="49" charset="-122"/>
              </a:rPr>
              <a:t>，学习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</a:rPr>
              <a:t>各自的组成、设计与工作原理</a:t>
            </a:r>
            <a:r>
              <a:rPr lang="zh-CN" altLang="en-US" dirty="0" smtClean="0">
                <a:latin typeface="黑体" pitchFamily="49" charset="-122"/>
              </a:rPr>
              <a:t>，但要注重各部件之间的联系，牢固建立起</a:t>
            </a:r>
            <a:r>
              <a:rPr lang="zh-CN" altLang="en-US" dirty="0" smtClean="0">
                <a:solidFill>
                  <a:srgbClr val="FF0066"/>
                </a:solidFill>
                <a:latin typeface="黑体" pitchFamily="49" charset="-122"/>
              </a:rPr>
              <a:t>整机思想</a:t>
            </a:r>
            <a:r>
              <a:rPr lang="zh-CN" altLang="en-US" dirty="0" smtClean="0">
                <a:latin typeface="黑体" pitchFamily="49" charset="-122"/>
              </a:rPr>
              <a:t>；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zh-CN" altLang="en-US" dirty="0" smtClean="0">
                <a:latin typeface="黑体" pitchFamily="49" charset="-122"/>
              </a:rPr>
              <a:t>注意理论与实践相结合，注意能力的培养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zh-CN" altLang="en-US" dirty="0" smtClean="0">
                <a:latin typeface="黑体" pitchFamily="49" charset="-122"/>
              </a:rPr>
              <a:t>注意硬软件结合。注重指令系统的作用。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zh-CN" altLang="en-US" dirty="0" smtClean="0">
                <a:latin typeface="黑体" pitchFamily="49" charset="-122"/>
              </a:rPr>
              <a:t>多看资料，</a:t>
            </a:r>
            <a:r>
              <a:rPr lang="zh-CN" altLang="en-US" dirty="0" smtClean="0">
                <a:solidFill>
                  <a:srgbClr val="0033CC"/>
                </a:solidFill>
                <a:latin typeface="黑体" pitchFamily="49" charset="-122"/>
              </a:rPr>
              <a:t>多做练习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zh-CN" altLang="en-US" dirty="0" smtClean="0">
                <a:latin typeface="黑体" pitchFamily="49" charset="-122"/>
              </a:rPr>
              <a:t>关注新技术、新动向，以适应计算机发展快的需要</a:t>
            </a:r>
            <a:endParaRPr lang="zh-CN" altLang="en-US" dirty="0" smtClean="0">
              <a:solidFill>
                <a:srgbClr val="0033CC"/>
              </a:solidFill>
              <a:latin typeface="黑体" pitchFamily="49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8053-2717-4EC5-9E9C-EF7F43A79525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19A051-E857-4E9E-A6FF-C9C25F019625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smtClean="0"/>
              <a:t>学习方法（续）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300" cy="5040313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</a:rPr>
              <a:t>抓住重点，解决难点：</a:t>
            </a:r>
          </a:p>
          <a:p>
            <a:pPr lvl="1" algn="just" eaLnBrk="1" hangingPunct="1">
              <a:lnSpc>
                <a:spcPct val="105000"/>
              </a:lnSpc>
            </a:pPr>
            <a:r>
              <a:rPr lang="zh-CN" altLang="en-US" dirty="0" smtClean="0">
                <a:latin typeface="黑体" pitchFamily="2" charset="-122"/>
              </a:rPr>
              <a:t>存储器部分（内存和</a:t>
            </a:r>
            <a:r>
              <a:rPr lang="en-US" altLang="zh-CN" dirty="0" smtClean="0">
                <a:latin typeface="黑体" pitchFamily="2" charset="-122"/>
              </a:rPr>
              <a:t>Cache</a:t>
            </a:r>
            <a:r>
              <a:rPr lang="zh-CN" altLang="en-US" dirty="0" smtClean="0">
                <a:latin typeface="黑体" pitchFamily="2" charset="-122"/>
              </a:rPr>
              <a:t>的组成与工作过程；存储器逻辑设计）</a:t>
            </a:r>
            <a:endParaRPr lang="en-US" altLang="zh-CN" dirty="0" smtClean="0">
              <a:latin typeface="黑体" pitchFamily="2" charset="-122"/>
            </a:endParaRPr>
          </a:p>
          <a:p>
            <a:pPr lvl="1" algn="just">
              <a:lnSpc>
                <a:spcPct val="105000"/>
              </a:lnSpc>
            </a:pPr>
            <a:r>
              <a:rPr lang="en-US" altLang="zh-CN" dirty="0" smtClean="0">
                <a:latin typeface="黑体" pitchFamily="2" charset="-122"/>
              </a:rPr>
              <a:t>I/O</a:t>
            </a:r>
            <a:r>
              <a:rPr lang="zh-CN" altLang="en-US" dirty="0" smtClean="0">
                <a:latin typeface="黑体" pitchFamily="2" charset="-122"/>
              </a:rPr>
              <a:t>系统部分（中断机制；</a:t>
            </a:r>
            <a:r>
              <a:rPr lang="en-US" altLang="zh-CN" dirty="0" smtClean="0">
                <a:latin typeface="黑体" pitchFamily="2" charset="-122"/>
              </a:rPr>
              <a:t>DMA</a:t>
            </a:r>
            <a:r>
              <a:rPr lang="zh-CN" altLang="en-US" dirty="0" smtClean="0">
                <a:latin typeface="黑体" pitchFamily="2" charset="-122"/>
              </a:rPr>
              <a:t>）</a:t>
            </a:r>
            <a:endParaRPr lang="en-US" altLang="zh-CN" dirty="0" smtClean="0">
              <a:latin typeface="黑体" pitchFamily="2" charset="-122"/>
            </a:endParaRPr>
          </a:p>
          <a:p>
            <a:pPr lvl="1" algn="just">
              <a:lnSpc>
                <a:spcPct val="105000"/>
              </a:lnSpc>
            </a:pPr>
            <a:r>
              <a:rPr lang="zh-CN" altLang="en-US" dirty="0" smtClean="0">
                <a:latin typeface="黑体" pitchFamily="2" charset="-122"/>
              </a:rPr>
              <a:t>运算器部分（运算方法；加法器；运算器组成与工作过程）</a:t>
            </a:r>
          </a:p>
          <a:p>
            <a:pPr lvl="1" algn="just" eaLnBrk="1" hangingPunct="1">
              <a:lnSpc>
                <a:spcPct val="105000"/>
              </a:lnSpc>
            </a:pPr>
            <a:r>
              <a:rPr lang="zh-CN" altLang="en-US" dirty="0" smtClean="0">
                <a:latin typeface="黑体" pitchFamily="2" charset="-122"/>
              </a:rPr>
              <a:t>指令系统部分（指令格式、指令系统综合分析）</a:t>
            </a:r>
          </a:p>
          <a:p>
            <a:pPr lvl="1" algn="just" eaLnBrk="1" hangingPunct="1">
              <a:lnSpc>
                <a:spcPct val="105000"/>
              </a:lnSpc>
            </a:pPr>
            <a:r>
              <a:rPr lang="en-US" altLang="zh-CN" dirty="0" smtClean="0">
                <a:latin typeface="黑体" pitchFamily="2" charset="-122"/>
              </a:rPr>
              <a:t>CPU</a:t>
            </a:r>
            <a:r>
              <a:rPr lang="zh-CN" altLang="en-US" dirty="0" smtClean="0">
                <a:latin typeface="黑体" pitchFamily="2" charset="-122"/>
              </a:rPr>
              <a:t>部分（数据通路结构；指令流水；指令流程设计；</a:t>
            </a:r>
            <a:r>
              <a:rPr lang="en-US" altLang="zh-CN" dirty="0" smtClean="0">
                <a:latin typeface="黑体" pitchFamily="2" charset="-122"/>
              </a:rPr>
              <a:t>CPU</a:t>
            </a:r>
            <a:r>
              <a:rPr lang="zh-CN" altLang="en-US" dirty="0" smtClean="0">
                <a:latin typeface="黑体" pitchFamily="2" charset="-122"/>
              </a:rPr>
              <a:t>设计）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D783-9B7B-4906-9181-E98D277CBE17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92AAA2-1183-48CF-A5AD-8573D63E72CE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smtClean="0"/>
              <a:t>学习方法（续）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知识：需要理解、记忆、积累、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smtClean="0"/>
              <a:t>              联想、对比、抓重点</a:t>
            </a:r>
            <a:r>
              <a:rPr lang="zh-CN" altLang="en-US" sz="3200" smtClean="0">
                <a:solidFill>
                  <a:srgbClr val="CC00FF"/>
                </a:solidFill>
              </a:rPr>
              <a:t> </a:t>
            </a:r>
          </a:p>
          <a:p>
            <a:pPr eaLnBrk="1" hangingPunct="1"/>
            <a:r>
              <a:rPr lang="zh-CN" altLang="en-US" sz="3200" smtClean="0">
                <a:solidFill>
                  <a:srgbClr val="0000FF"/>
                </a:solidFill>
              </a:rPr>
              <a:t>技能：需要训练、经验、方法、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smtClean="0">
                <a:solidFill>
                  <a:srgbClr val="0000FF"/>
                </a:solidFill>
              </a:rPr>
              <a:t>              技巧、抓特点 </a:t>
            </a:r>
          </a:p>
          <a:p>
            <a:pPr eaLnBrk="1" hangingPunct="1"/>
            <a:r>
              <a:rPr lang="zh-CN" altLang="en-US" sz="3200" smtClean="0">
                <a:solidFill>
                  <a:srgbClr val="FF0000"/>
                </a:solidFill>
              </a:rPr>
              <a:t>思路：逻辑思维、形象思维、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smtClean="0">
                <a:solidFill>
                  <a:srgbClr val="FF0000"/>
                </a:solidFill>
              </a:rPr>
              <a:t>              归纳总结</a:t>
            </a:r>
            <a:r>
              <a:rPr lang="zh-CN" altLang="en-US" sz="3200" smtClean="0">
                <a:solidFill>
                  <a:srgbClr val="CC00FF"/>
                </a:solidFill>
              </a:rPr>
              <a:t> </a:t>
            </a:r>
            <a:endParaRPr lang="zh-CN" altLang="en-US" sz="32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CBA0-167B-4B17-8A4F-3229C478F36C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0EFF1B-04CA-4142-AAC0-649872568369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050" y="3860800"/>
            <a:ext cx="194468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9299575" cy="863600"/>
          </a:xfrm>
        </p:spPr>
        <p:txBody>
          <a:bodyPr/>
          <a:lstStyle/>
          <a:p>
            <a:r>
              <a:rPr lang="en-US" altLang="zh-CN" dirty="0" smtClean="0"/>
              <a:t>Why do we learn this course?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3A9B-251D-4B84-B7B1-0399B4A04BFB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A622B1-7A11-4B7B-B44E-D8C9F1F5ECAE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smtClean="0"/>
              <a:t>参考资料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4925" y="1125538"/>
            <a:ext cx="8353425" cy="48958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05000"/>
              </a:lnSpc>
            </a:pPr>
            <a:r>
              <a:rPr lang="en-US" altLang="zh-CN" dirty="0" err="1" smtClean="0">
                <a:latin typeface="黑体" pitchFamily="2" charset="-122"/>
              </a:rPr>
              <a:t>D.A.Patterson</a:t>
            </a:r>
            <a:r>
              <a:rPr lang="en-US" altLang="zh-CN" dirty="0" smtClean="0">
                <a:latin typeface="黑体" pitchFamily="2" charset="-122"/>
              </a:rPr>
              <a:t>, </a:t>
            </a:r>
            <a:r>
              <a:rPr lang="en-US" altLang="zh-CN" dirty="0" err="1" smtClean="0">
                <a:latin typeface="黑体" pitchFamily="2" charset="-122"/>
              </a:rPr>
              <a:t>J.L.Hennessy</a:t>
            </a:r>
            <a:r>
              <a:rPr lang="en-US" altLang="zh-CN" dirty="0" smtClean="0">
                <a:latin typeface="黑体" pitchFamily="2" charset="-122"/>
              </a:rPr>
              <a:t>, Computer Organization and Design,</a:t>
            </a:r>
            <a:r>
              <a:rPr lang="zh-CN" altLang="en-US" dirty="0" smtClean="0">
                <a:latin typeface="黑体" pitchFamily="2" charset="-122"/>
              </a:rPr>
              <a:t>机械工业出版社</a:t>
            </a:r>
            <a:endParaRPr lang="en-US" altLang="zh-CN" dirty="0" smtClean="0">
              <a:latin typeface="黑体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dirty="0" smtClean="0">
                <a:latin typeface="黑体" pitchFamily="2" charset="-122"/>
              </a:rPr>
              <a:t>唐朔飞，计算机组成原理，高等教育出版社</a:t>
            </a:r>
            <a:endParaRPr lang="en-US" altLang="zh-CN" dirty="0" smtClean="0">
              <a:latin typeface="黑体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dirty="0" smtClean="0">
                <a:latin typeface="黑体" pitchFamily="2" charset="-122"/>
              </a:rPr>
              <a:t>王爱英</a:t>
            </a:r>
            <a:r>
              <a:rPr lang="zh-CN" altLang="en-US" dirty="0" smtClean="0"/>
              <a:t>．</a:t>
            </a:r>
            <a:r>
              <a:rPr lang="zh-CN" altLang="en-US" dirty="0" smtClean="0">
                <a:latin typeface="黑体" pitchFamily="2" charset="-122"/>
              </a:rPr>
              <a:t>计算机组成与结构</a:t>
            </a:r>
            <a:r>
              <a:rPr lang="zh-CN" altLang="en-US" dirty="0" smtClean="0"/>
              <a:t>．</a:t>
            </a:r>
            <a:r>
              <a:rPr lang="zh-CN" altLang="en-US" dirty="0" smtClean="0">
                <a:latin typeface="黑体" pitchFamily="2" charset="-122"/>
              </a:rPr>
              <a:t>清华大学出版社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dirty="0" smtClean="0">
                <a:latin typeface="黑体" pitchFamily="2" charset="-122"/>
              </a:rPr>
              <a:t>白中英</a:t>
            </a:r>
            <a:r>
              <a:rPr lang="zh-CN" altLang="en-US" dirty="0" smtClean="0"/>
              <a:t>．</a:t>
            </a:r>
            <a:r>
              <a:rPr lang="zh-CN" altLang="en-US" dirty="0" smtClean="0">
                <a:latin typeface="黑体" pitchFamily="2" charset="-122"/>
              </a:rPr>
              <a:t>计算机组成原理</a:t>
            </a:r>
            <a:r>
              <a:rPr lang="zh-CN" altLang="en-US" dirty="0" smtClean="0"/>
              <a:t>．</a:t>
            </a:r>
            <a:r>
              <a:rPr lang="zh-CN" altLang="en-US" dirty="0" smtClean="0">
                <a:latin typeface="黑体" pitchFamily="2" charset="-122"/>
              </a:rPr>
              <a:t>科学出版社</a:t>
            </a:r>
          </a:p>
          <a:p>
            <a:pPr eaLnBrk="1" hangingPunct="1"/>
            <a:r>
              <a:rPr lang="zh-CN" altLang="en-US" dirty="0" smtClean="0"/>
              <a:t>袁静波．</a:t>
            </a:r>
            <a:r>
              <a:rPr lang="zh-CN" altLang="en-US" dirty="0" smtClean="0">
                <a:latin typeface="黑体" pitchFamily="2" charset="-122"/>
              </a:rPr>
              <a:t>计算机组成与结构</a:t>
            </a:r>
            <a:r>
              <a:rPr lang="zh-CN" altLang="en-US" dirty="0" smtClean="0"/>
              <a:t>．</a:t>
            </a:r>
            <a:r>
              <a:rPr lang="zh-CN" altLang="en-US" dirty="0" smtClean="0">
                <a:latin typeface="黑体" pitchFamily="2" charset="-122"/>
              </a:rPr>
              <a:t>机械工业出版社 </a:t>
            </a:r>
            <a:r>
              <a:rPr lang="zh-CN" altLang="en-US" dirty="0" smtClean="0">
                <a:latin typeface="Times New Roman" pitchFamily="18" charset="0"/>
              </a:rPr>
              <a:t> </a:t>
            </a:r>
            <a:endParaRPr lang="zh-CN" altLang="en-US" dirty="0" smtClean="0">
              <a:latin typeface="黑体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dirty="0" smtClean="0">
                <a:latin typeface="黑体" pitchFamily="2" charset="-122"/>
              </a:rPr>
              <a:t>William Stallings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．</a:t>
            </a:r>
            <a:r>
              <a:rPr lang="en-US" altLang="zh-CN" dirty="0" smtClean="0">
                <a:latin typeface="黑体" pitchFamily="2" charset="-122"/>
              </a:rPr>
              <a:t>Computer Organization and Architecture, Design for performance</a:t>
            </a:r>
            <a:r>
              <a:rPr lang="zh-CN" altLang="en-US" dirty="0" smtClean="0">
                <a:latin typeface="黑体" pitchFamily="2" charset="-122"/>
              </a:rPr>
              <a:t>，高等教育出版社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dirty="0" smtClean="0"/>
              <a:t>蒋本珊．计算机组成原理．清华大学出版社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2E82-8F2A-46F2-99B1-495AEC020813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355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DA29EB-CCC6-418B-9F8C-B907A2F0F9AE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pic>
        <p:nvPicPr>
          <p:cNvPr id="23557" name="Picture 4" descr="BS00554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1725" y="4508500"/>
            <a:ext cx="16922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smtClean="0"/>
              <a:t>教学安排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400" dirty="0" smtClean="0">
                <a:solidFill>
                  <a:srgbClr val="0000FF"/>
                </a:solidFill>
              </a:rPr>
              <a:t>先修课：</a:t>
            </a:r>
            <a:r>
              <a:rPr kumimoji="1" lang="zh-CN" altLang="en-US" sz="2400" dirty="0" smtClean="0">
                <a:solidFill>
                  <a:srgbClr val="FF3300"/>
                </a:solidFill>
              </a:rPr>
              <a:t>汇编语言；数字逻辑；</a:t>
            </a:r>
            <a:endParaRPr kumimoji="1" lang="en-US" altLang="zh-CN" sz="2400" dirty="0" smtClean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</a:pPr>
            <a:r>
              <a:rPr kumimoji="1" lang="zh-CN" altLang="en-US" sz="2400" dirty="0" smtClean="0">
                <a:solidFill>
                  <a:srgbClr val="0000FF"/>
                </a:solidFill>
              </a:rPr>
              <a:t>相关课：</a:t>
            </a:r>
            <a:r>
              <a:rPr kumimoji="1" lang="zh-CN" altLang="en-US" sz="2400" dirty="0" smtClean="0">
                <a:solidFill>
                  <a:srgbClr val="FF3300"/>
                </a:solidFill>
              </a:rPr>
              <a:t>计算机系统结构；</a:t>
            </a:r>
            <a:r>
              <a:rPr kumimoji="1" lang="zh-CN" altLang="en-US" sz="2400" dirty="0" smtClean="0"/>
              <a:t>操作系统；计算机接口技术；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dirty="0" smtClean="0">
                <a:solidFill>
                  <a:srgbClr val="0033CC"/>
                </a:solidFill>
              </a:rPr>
              <a:t>教学重点：</a:t>
            </a:r>
          </a:p>
          <a:p>
            <a:pPr lvl="1">
              <a:lnSpc>
                <a:spcPct val="90000"/>
              </a:lnSpc>
            </a:pPr>
            <a:r>
              <a:rPr kumimoji="1" lang="zh-CN" altLang="en-US" sz="2400" dirty="0" smtClean="0"/>
              <a:t>主存储器（</a:t>
            </a:r>
            <a:r>
              <a:rPr kumimoji="1" lang="en-US" altLang="zh-CN" sz="2400" dirty="0" smtClean="0"/>
              <a:t>4</a:t>
            </a:r>
            <a:r>
              <a:rPr kumimoji="1" lang="zh-CN" altLang="en-US" sz="2400" dirty="0" smtClean="0"/>
              <a:t>）；高速缓冲存储器（</a:t>
            </a:r>
            <a:r>
              <a:rPr kumimoji="1" lang="en-US" altLang="zh-CN" sz="2400" dirty="0" smtClean="0"/>
              <a:t>4</a:t>
            </a:r>
            <a:r>
              <a:rPr kumimoji="1" lang="zh-CN" altLang="en-US" sz="2400" dirty="0" smtClean="0"/>
              <a:t>）；</a:t>
            </a:r>
          </a:p>
          <a:p>
            <a:pPr lvl="1">
              <a:lnSpc>
                <a:spcPct val="90000"/>
              </a:lnSpc>
            </a:pPr>
            <a:r>
              <a:rPr kumimoji="1" lang="zh-CN" altLang="en-US" sz="2400" dirty="0" smtClean="0"/>
              <a:t>输入</a:t>
            </a:r>
            <a:r>
              <a:rPr kumimoji="1" lang="en-US" altLang="zh-CN" sz="2400" dirty="0" smtClean="0"/>
              <a:t>/</a:t>
            </a:r>
            <a:r>
              <a:rPr kumimoji="1" lang="zh-CN" altLang="en-US" sz="2400" dirty="0" smtClean="0"/>
              <a:t>输出系统（中断、</a:t>
            </a:r>
            <a:r>
              <a:rPr kumimoji="1" lang="en-US" altLang="zh-CN" sz="2400" dirty="0" smtClean="0"/>
              <a:t>DMA</a:t>
            </a:r>
            <a:r>
              <a:rPr kumimoji="1" lang="zh-CN" altLang="en-US" sz="2400" dirty="0" smtClean="0"/>
              <a:t>）（</a:t>
            </a:r>
            <a:r>
              <a:rPr kumimoji="1" lang="en-US" altLang="zh-CN" sz="2400" dirty="0" smtClean="0"/>
              <a:t>5</a:t>
            </a:r>
            <a:r>
              <a:rPr kumimoji="1" lang="zh-CN" altLang="en-US" sz="2400" dirty="0" smtClean="0"/>
              <a:t>）；</a:t>
            </a:r>
          </a:p>
          <a:p>
            <a:pPr lvl="1">
              <a:lnSpc>
                <a:spcPct val="90000"/>
              </a:lnSpc>
            </a:pPr>
            <a:r>
              <a:rPr kumimoji="1" lang="zh-CN" altLang="en-US" sz="2400" dirty="0" smtClean="0"/>
              <a:t>运算方法（</a:t>
            </a:r>
            <a:r>
              <a:rPr kumimoji="1" lang="en-US" altLang="zh-CN" sz="2400" dirty="0" smtClean="0"/>
              <a:t>6</a:t>
            </a:r>
            <a:r>
              <a:rPr kumimoji="1" lang="zh-CN" altLang="en-US" sz="2400" dirty="0" smtClean="0"/>
              <a:t>）；</a:t>
            </a:r>
            <a:endParaRPr kumimoji="1" lang="en-US" altLang="zh-CN" sz="2400" dirty="0" smtClean="0"/>
          </a:p>
          <a:p>
            <a:pPr lvl="1">
              <a:lnSpc>
                <a:spcPct val="90000"/>
              </a:lnSpc>
            </a:pPr>
            <a:r>
              <a:rPr kumimoji="1" lang="zh-CN" altLang="en-US" sz="2400" dirty="0" smtClean="0"/>
              <a:t>指令系统（</a:t>
            </a:r>
            <a:r>
              <a:rPr kumimoji="1" lang="en-US" altLang="zh-CN" sz="2400" dirty="0" smtClean="0"/>
              <a:t>7</a:t>
            </a:r>
            <a:r>
              <a:rPr kumimoji="1" lang="zh-CN" altLang="en-US" sz="2400" dirty="0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CN" sz="2400" dirty="0" smtClean="0"/>
              <a:t>CPU</a:t>
            </a:r>
            <a:r>
              <a:rPr kumimoji="1" lang="zh-CN" altLang="en-US" sz="2400" dirty="0" smtClean="0"/>
              <a:t>的结构和功能（</a:t>
            </a:r>
            <a:r>
              <a:rPr kumimoji="1" lang="en-US" altLang="zh-CN" sz="2400" dirty="0" smtClean="0"/>
              <a:t>8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sz="2400" dirty="0" smtClean="0"/>
              <a:t>控制器（</a:t>
            </a:r>
            <a:r>
              <a:rPr kumimoji="1" lang="en-US" altLang="zh-CN" sz="2400" dirty="0" smtClean="0"/>
              <a:t>9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10</a:t>
            </a:r>
            <a:r>
              <a:rPr kumimoji="1" lang="zh-CN" altLang="en-US" sz="2400" dirty="0" smtClean="0"/>
              <a:t>）；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dirty="0" smtClean="0">
                <a:solidFill>
                  <a:srgbClr val="0000FF"/>
                </a:solidFill>
              </a:rPr>
              <a:t>实验：</a:t>
            </a:r>
            <a:endParaRPr kumimoji="1" lang="zh-CN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dirty="0" smtClean="0">
                <a:solidFill>
                  <a:srgbClr val="0033CC"/>
                </a:solidFill>
              </a:rPr>
              <a:t>成绩评定：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考试课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sz="2400" dirty="0" smtClean="0">
                <a:solidFill>
                  <a:srgbClr val="FF0066"/>
                </a:solidFill>
              </a:rPr>
              <a:t>平时</a:t>
            </a:r>
            <a:r>
              <a:rPr kumimoji="1" lang="zh-CN" altLang="en-US" sz="2400" dirty="0" smtClean="0">
                <a:solidFill>
                  <a:srgbClr val="FF0066"/>
                </a:solidFill>
              </a:rPr>
              <a:t>（</a:t>
            </a:r>
            <a:r>
              <a:rPr kumimoji="1" lang="en-US" altLang="zh-CN" sz="2400" dirty="0" smtClean="0">
                <a:solidFill>
                  <a:srgbClr val="FF0066"/>
                </a:solidFill>
              </a:rPr>
              <a:t>20</a:t>
            </a:r>
            <a:r>
              <a:rPr kumimoji="1" lang="zh-CN" altLang="en-US" sz="2400" dirty="0" smtClean="0">
                <a:solidFill>
                  <a:srgbClr val="FF0066"/>
                </a:solidFill>
              </a:rPr>
              <a:t>％）</a:t>
            </a:r>
            <a:r>
              <a:rPr kumimoji="1" lang="en-US" altLang="zh-CN" sz="2400" dirty="0" smtClean="0">
                <a:solidFill>
                  <a:srgbClr val="FF0066"/>
                </a:solidFill>
              </a:rPr>
              <a:t>+</a:t>
            </a:r>
            <a:r>
              <a:rPr kumimoji="1" lang="zh-CN" altLang="en-US" sz="2400" dirty="0" smtClean="0">
                <a:solidFill>
                  <a:srgbClr val="FF0066"/>
                </a:solidFill>
              </a:rPr>
              <a:t>实验（</a:t>
            </a:r>
            <a:r>
              <a:rPr kumimoji="1" lang="en-US" altLang="zh-CN" sz="2400" dirty="0" smtClean="0">
                <a:solidFill>
                  <a:srgbClr val="FF0066"/>
                </a:solidFill>
              </a:rPr>
              <a:t>10%</a:t>
            </a:r>
            <a:r>
              <a:rPr kumimoji="1" lang="zh-CN" altLang="en-US" sz="2400" dirty="0" smtClean="0">
                <a:solidFill>
                  <a:srgbClr val="FF0066"/>
                </a:solidFill>
              </a:rPr>
              <a:t>）＋考试（</a:t>
            </a:r>
            <a:r>
              <a:rPr kumimoji="1" lang="en-US" altLang="zh-CN" sz="2400" dirty="0" smtClean="0">
                <a:solidFill>
                  <a:srgbClr val="FF0066"/>
                </a:solidFill>
              </a:rPr>
              <a:t>70</a:t>
            </a:r>
            <a:r>
              <a:rPr kumimoji="1" lang="zh-CN" altLang="en-US" sz="2400" dirty="0" smtClean="0">
                <a:solidFill>
                  <a:srgbClr val="FF0066"/>
                </a:solidFill>
              </a:rPr>
              <a:t>％）</a:t>
            </a:r>
            <a:endParaRPr lang="zh-CN" altLang="en-US" sz="2400" dirty="0" smtClean="0">
              <a:solidFill>
                <a:srgbClr val="FF0066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D19-C395-4B5C-8548-0BE301E11187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56BD12-D8FF-4EEC-A3BD-4341619CCE72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4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45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45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为什么学习计算机组成原理这门课？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why do we learn this course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r>
              <a:rPr lang="zh-CN" altLang="en-US" dirty="0" smtClean="0"/>
              <a:t>学什么？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what is the content ?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怎么学？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how  to learn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r>
              <a:rPr lang="zh-CN" altLang="en-US" b="1" dirty="0" smtClean="0"/>
              <a:t>达到什么要求？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（</a:t>
            </a:r>
            <a:r>
              <a:rPr lang="en-US" altLang="zh-CN" b="1" dirty="0" smtClean="0"/>
              <a:t>what requirement to achieve?</a:t>
            </a:r>
            <a:r>
              <a:rPr lang="zh-CN" altLang="en-US" b="1" dirty="0" smtClean="0"/>
              <a:t>）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2262-4E2D-4AB9-8AB9-71B9E7013362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48AC67-5828-43D9-9E47-5364352B168C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 requirements?</a:t>
            </a:r>
            <a:endParaRPr lang="zh-CN" altLang="en-US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完成上述目标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独立完成作业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独立完成实验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独立完成大作业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独立完成课程</a:t>
            </a:r>
            <a:r>
              <a:rPr lang="zh-CN" altLang="en-US" dirty="0" smtClean="0"/>
              <a:t>设计（计科）</a:t>
            </a:r>
            <a:endParaRPr lang="en-US" altLang="zh-CN" dirty="0" smtClean="0"/>
          </a:p>
          <a:p>
            <a:r>
              <a:rPr lang="zh-CN" altLang="en-US" dirty="0" smtClean="0"/>
              <a:t>达到总目标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设计实现单机的整机系统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设计整机及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的基本方法</a:t>
            </a:r>
            <a:endParaRPr lang="en-US" altLang="zh-CN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9EA9-EB8F-43D2-9497-41A824BE7FB1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67C2B5-F3E7-4070-9A66-7FAEEB6ACD45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 smtClean="0"/>
              <a:t>大作业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340768"/>
            <a:ext cx="8785225" cy="86409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kumimoji="1" lang="zh-CN" altLang="en-US" dirty="0" smtClean="0"/>
              <a:t>收集最新硬件发展技术及可能的发展趋势， 总结并形成报告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19EE-FA6B-4849-BCC8-06DFDA7B75D5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662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63525F-DFAE-4634-AC0C-37952BCE37D2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1205216" y="1916113"/>
            <a:ext cx="7489825" cy="231140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latin typeface="黑体" pitchFamily="2" charset="-122"/>
              </a:rPr>
              <a:t>报告内容与格式：</a:t>
            </a:r>
          </a:p>
          <a:p>
            <a:r>
              <a:rPr lang="zh-CN" altLang="en-US" sz="2400" dirty="0">
                <a:solidFill>
                  <a:srgbClr val="FF3300"/>
                </a:solidFill>
                <a:latin typeface="黑体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</a:rPr>
              <a:t>题目</a:t>
            </a:r>
            <a:r>
              <a:rPr lang="zh-CN" altLang="en-US" sz="2400" dirty="0">
                <a:latin typeface="黑体" pitchFamily="2" charset="-122"/>
              </a:rPr>
              <a:t>（自拟）</a:t>
            </a:r>
          </a:p>
          <a:p>
            <a:r>
              <a:rPr lang="zh-CN" altLang="en-US" sz="2400" dirty="0">
                <a:solidFill>
                  <a:srgbClr val="CC00CC"/>
                </a:solidFill>
                <a:latin typeface="黑体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</a:rPr>
              <a:t>中英文摘要</a:t>
            </a:r>
            <a:r>
              <a:rPr lang="zh-CN" altLang="en-US" sz="2400" dirty="0">
                <a:latin typeface="黑体" pitchFamily="2" charset="-122"/>
              </a:rPr>
              <a:t>（不超过</a:t>
            </a:r>
            <a:r>
              <a:rPr lang="en-US" altLang="zh-CN" sz="2400" dirty="0">
                <a:latin typeface="黑体" pitchFamily="2" charset="-122"/>
              </a:rPr>
              <a:t>150</a:t>
            </a:r>
            <a:r>
              <a:rPr lang="zh-CN" altLang="en-US" sz="2400" dirty="0">
                <a:latin typeface="黑体" pitchFamily="2" charset="-122"/>
              </a:rPr>
              <a:t>个汉字）</a:t>
            </a:r>
          </a:p>
          <a:p>
            <a:r>
              <a:rPr lang="zh-CN" altLang="en-US" sz="2400" dirty="0">
                <a:solidFill>
                  <a:srgbClr val="CC00CC"/>
                </a:solidFill>
                <a:latin typeface="黑体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</a:rPr>
              <a:t>正文</a:t>
            </a:r>
            <a:r>
              <a:rPr lang="zh-CN" altLang="en-US" sz="2400" dirty="0">
                <a:solidFill>
                  <a:srgbClr val="CC00CC"/>
                </a:solidFill>
                <a:latin typeface="黑体" pitchFamily="2" charset="-122"/>
              </a:rPr>
              <a:t>（</a:t>
            </a:r>
            <a:r>
              <a:rPr lang="zh-CN" altLang="en-US" sz="2400" dirty="0">
                <a:latin typeface="黑体" pitchFamily="2" charset="-122"/>
              </a:rPr>
              <a:t>相应硬件技术、特点及发展；如果能给出你自己的观点更好）</a:t>
            </a:r>
          </a:p>
          <a:p>
            <a:r>
              <a:rPr lang="zh-CN" altLang="en-US" sz="2400" dirty="0">
                <a:solidFill>
                  <a:srgbClr val="CC00CC"/>
                </a:solidFill>
                <a:latin typeface="黑体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</a:rPr>
              <a:t>参考文献</a:t>
            </a:r>
            <a:r>
              <a:rPr lang="zh-CN" altLang="en-US" sz="2400" dirty="0">
                <a:latin typeface="黑体" pitchFamily="2" charset="-122"/>
              </a:rPr>
              <a:t>（按国家标准格式书写）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107950" y="4292600"/>
            <a:ext cx="885666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</a:rPr>
              <a:t>要求：</a:t>
            </a:r>
            <a:r>
              <a:rPr lang="zh-CN" altLang="en-US" sz="2400" dirty="0">
                <a:latin typeface="黑体" pitchFamily="2" charset="-122"/>
              </a:rPr>
              <a:t>可选一个或两个主题，</a:t>
            </a:r>
            <a:r>
              <a:rPr lang="zh-CN" altLang="en-US" sz="2400" dirty="0" smtClean="0">
                <a:latin typeface="黑体" pitchFamily="2" charset="-122"/>
              </a:rPr>
              <a:t>如</a:t>
            </a:r>
            <a:r>
              <a:rPr lang="en-US" altLang="zh-CN" sz="2400" dirty="0" smtClean="0">
                <a:latin typeface="黑体" pitchFamily="2" charset="-122"/>
              </a:rPr>
              <a:t>CPU</a:t>
            </a:r>
            <a:r>
              <a:rPr lang="zh-CN" altLang="en-US" sz="2400" dirty="0" smtClean="0">
                <a:latin typeface="黑体" pitchFamily="2" charset="-122"/>
              </a:rPr>
              <a:t>设计，存储器</a:t>
            </a:r>
            <a:r>
              <a:rPr lang="zh-CN" altLang="en-US" sz="2400" dirty="0">
                <a:latin typeface="黑体" pitchFamily="2" charset="-122"/>
              </a:rPr>
              <a:t>的发展、控制器新技术等；用</a:t>
            </a:r>
            <a:r>
              <a:rPr lang="en-US" altLang="zh-CN" sz="2400" dirty="0">
                <a:latin typeface="黑体" pitchFamily="2" charset="-122"/>
              </a:rPr>
              <a:t>A4</a:t>
            </a:r>
            <a:r>
              <a:rPr lang="zh-CN" altLang="en-US" sz="2400" dirty="0">
                <a:latin typeface="黑体" pitchFamily="2" charset="-122"/>
              </a:rPr>
              <a:t>纸打印，</a:t>
            </a:r>
            <a:r>
              <a:rPr lang="en-US" altLang="zh-CN" sz="2400" dirty="0">
                <a:latin typeface="黑体" pitchFamily="2" charset="-122"/>
              </a:rPr>
              <a:t>5</a:t>
            </a:r>
            <a:r>
              <a:rPr lang="zh-CN" altLang="en-US" sz="2400" dirty="0">
                <a:latin typeface="黑体" pitchFamily="2" charset="-122"/>
              </a:rPr>
              <a:t>号字</a:t>
            </a:r>
            <a:r>
              <a:rPr lang="zh-CN" altLang="en-US" sz="2400" dirty="0" smtClean="0">
                <a:latin typeface="黑体" pitchFamily="2" charset="-122"/>
              </a:rPr>
              <a:t>，</a:t>
            </a:r>
            <a:r>
              <a:rPr lang="en-US" altLang="zh-CN" sz="2400" dirty="0" smtClean="0">
                <a:latin typeface="黑体" pitchFamily="2" charset="-122"/>
              </a:rPr>
              <a:t>2000</a:t>
            </a:r>
            <a:r>
              <a:rPr lang="zh-CN" altLang="en-US" sz="2400" dirty="0" smtClean="0">
                <a:latin typeface="黑体" pitchFamily="2" charset="-122"/>
              </a:rPr>
              <a:t>－</a:t>
            </a:r>
            <a:r>
              <a:rPr lang="en-US" altLang="zh-CN" sz="2400" dirty="0" smtClean="0">
                <a:latin typeface="黑体" pitchFamily="2" charset="-122"/>
              </a:rPr>
              <a:t>5000</a:t>
            </a:r>
            <a:r>
              <a:rPr lang="zh-CN" altLang="en-US" sz="2400" dirty="0">
                <a:latin typeface="黑体" pitchFamily="2" charset="-122"/>
              </a:rPr>
              <a:t>字；参考文献不</a:t>
            </a:r>
            <a:r>
              <a:rPr lang="zh-CN" altLang="en-US" sz="2400" dirty="0" smtClean="0">
                <a:latin typeface="黑体" pitchFamily="2" charset="-122"/>
              </a:rPr>
              <a:t>少于</a:t>
            </a:r>
            <a:r>
              <a:rPr lang="en-US" altLang="zh-CN" sz="2400" dirty="0" smtClean="0">
                <a:latin typeface="黑体" pitchFamily="2" charset="-122"/>
              </a:rPr>
              <a:t>5</a:t>
            </a:r>
            <a:r>
              <a:rPr lang="zh-CN" altLang="en-US" sz="2400" dirty="0" smtClean="0">
                <a:latin typeface="黑体" pitchFamily="2" charset="-122"/>
              </a:rPr>
              <a:t>个</a:t>
            </a:r>
            <a:r>
              <a:rPr lang="zh-CN" altLang="en-US" sz="2400" dirty="0">
                <a:latin typeface="黑体" pitchFamily="2" charset="-122"/>
              </a:rPr>
              <a:t>，网页、书、文章等均可作为参考资料。独立完成，不得雷同。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</a:rPr>
              <a:t>14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</a:rPr>
              <a:t>周交打印稿，同时电子版上传邮箱（学委收集，以班级为单位）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smtClean="0"/>
              <a:t>思考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E55-F6FC-462D-AE3E-F52DCA4F82FD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14098C-1B9B-4628-B527-AF16F323EC4E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11188" y="1917700"/>
            <a:ext cx="4968875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Blip>
                <a:blip r:embed="rId2"/>
              </a:buBlip>
            </a:pPr>
            <a:r>
              <a:rPr kumimoji="0" lang="zh-CN" altLang="en-US" sz="3200">
                <a:latin typeface="楷体_GB2312" pitchFamily="49" charset="-122"/>
                <a:ea typeface="楷体_GB2312" pitchFamily="49" charset="-122"/>
              </a:rPr>
              <a:t>本课程的主要内容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Blip>
                <a:blip r:embed="rId2"/>
              </a:buBlip>
            </a:pPr>
            <a:r>
              <a:rPr kumimoji="0" lang="zh-CN" altLang="en-US" sz="3200">
                <a:latin typeface="楷体_GB2312" pitchFamily="49" charset="-122"/>
                <a:ea typeface="楷体_GB2312" pitchFamily="49" charset="-122"/>
              </a:rPr>
              <a:t>本课程的学习目标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Blip>
                <a:blip r:embed="rId2"/>
              </a:buBlip>
            </a:pPr>
            <a:r>
              <a:rPr kumimoji="0" lang="zh-CN" altLang="en-US" sz="3200">
                <a:latin typeface="楷体_GB2312" pitchFamily="49" charset="-122"/>
                <a:ea typeface="楷体_GB2312" pitchFamily="49" charset="-122"/>
              </a:rPr>
              <a:t>本课程的学习方法</a:t>
            </a:r>
          </a:p>
        </p:txBody>
      </p:sp>
      <p:pic>
        <p:nvPicPr>
          <p:cNvPr id="27653" name="Picture 5" descr="BD0002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981075"/>
            <a:ext cx="862013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323850" y="3763963"/>
            <a:ext cx="8281988" cy="1393825"/>
          </a:xfrm>
          <a:prstGeom prst="rect">
            <a:avLst/>
          </a:prstGeom>
          <a:noFill/>
          <a:ln w="38100" cap="rnd">
            <a:solidFill>
              <a:srgbClr val="FF0066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3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kumimoji="0" lang="zh-CN" altLang="en-US" sz="3600" b="0" dirty="0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思考：</a:t>
            </a:r>
          </a:p>
          <a:p>
            <a:pPr marL="342900" indent="-342900" eaLnBrk="0" hangingPunct="0">
              <a:spcBef>
                <a:spcPct val="3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kumimoji="0" lang="zh-CN" altLang="en-US" sz="3200" b="0" dirty="0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kumimoji="0" lang="zh-CN" altLang="en-US" sz="3200" b="0" dirty="0">
                <a:solidFill>
                  <a:srgbClr val="0033CC"/>
                </a:solidFill>
                <a:latin typeface="Arial" charset="0"/>
                <a:ea typeface="隶书" pitchFamily="49" charset="-122"/>
              </a:rPr>
              <a:t>“</a:t>
            </a:r>
            <a:r>
              <a:rPr kumimoji="0" lang="zh-CN" altLang="en-US" sz="3200" b="0" dirty="0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计算机若想工作</a:t>
            </a:r>
            <a:r>
              <a:rPr kumimoji="0" lang="zh-CN" altLang="en-US" sz="3200" b="0" dirty="0">
                <a:solidFill>
                  <a:srgbClr val="0033CC"/>
                </a:solidFill>
                <a:latin typeface="Arial" charset="0"/>
                <a:ea typeface="隶书" pitchFamily="49" charset="-122"/>
              </a:rPr>
              <a:t>”</a:t>
            </a:r>
            <a:r>
              <a:rPr kumimoji="0" lang="zh-CN" altLang="en-US" sz="3200" b="0" dirty="0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需解决哪些问题</a:t>
            </a:r>
            <a:r>
              <a:rPr kumimoji="0" lang="zh-CN" altLang="en-US" sz="3600" b="0" dirty="0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？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2555875" y="836613"/>
            <a:ext cx="427355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44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你知道了吗？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C22-5CAE-4FE2-8F76-D9D848D8E4AC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9541AE-9366-43EF-B900-595DCAD05B29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28675" name="WordArt 2"/>
          <p:cNvSpPr>
            <a:spLocks noChangeArrowheads="1" noChangeShapeType="1" noTextEdit="1"/>
          </p:cNvSpPr>
          <p:nvPr/>
        </p:nvSpPr>
        <p:spPr bwMode="auto">
          <a:xfrm>
            <a:off x="2124075" y="1700213"/>
            <a:ext cx="4535488" cy="1728787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altLang="zh-CN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Arial Rounded MT Bold"/>
              </a:rPr>
              <a:t>The  End  !</a:t>
            </a:r>
            <a:endParaRPr lang="zh-CN" altLang="en-US" sz="3600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Arial Rounded MT Bold"/>
            </a:endParaRPr>
          </a:p>
        </p:txBody>
      </p:sp>
      <p:sp>
        <p:nvSpPr>
          <p:cNvPr id="28676" name="WordArt 3"/>
          <p:cNvSpPr>
            <a:spLocks noChangeArrowheads="1" noChangeShapeType="1" noTextEdit="1"/>
          </p:cNvSpPr>
          <p:nvPr/>
        </p:nvSpPr>
        <p:spPr bwMode="auto">
          <a:xfrm>
            <a:off x="1331913" y="3429000"/>
            <a:ext cx="6534150" cy="20796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altLang="zh-CN" sz="72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宋体"/>
                <a:ea typeface="宋体"/>
              </a:rPr>
              <a:t>Any Question ?</a:t>
            </a:r>
            <a:endParaRPr lang="zh-CN" altLang="en-US" sz="7200" kern="1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413" cy="863600"/>
          </a:xfrm>
        </p:spPr>
        <p:txBody>
          <a:bodyPr/>
          <a:lstStyle/>
          <a:p>
            <a:r>
              <a:rPr lang="en-US" altLang="zh-CN" dirty="0" smtClean="0"/>
              <a:t>Why do we learn this course?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探秘计算机（好奇）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支撑芯片</a:t>
            </a:r>
            <a:r>
              <a:rPr kumimoji="1" lang="zh-CN" altLang="en-US" dirty="0" smtClean="0"/>
              <a:t>设计与超级计算机（设计与实践）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计算机专业层次结构中的位置（位置）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本课程的性质（特点）</a:t>
            </a:r>
            <a:endParaRPr kumimoji="1" lang="en-US" altLang="zh-CN" dirty="0" smtClean="0"/>
          </a:p>
          <a:p>
            <a:r>
              <a:rPr lang="zh-CN" altLang="en-US" dirty="0" smtClean="0"/>
              <a:t>计算机组成原理知识的应用（作用）</a:t>
            </a:r>
            <a:endParaRPr lang="en-US" altLang="zh-CN" dirty="0" smtClean="0"/>
          </a:p>
          <a:p>
            <a:r>
              <a:rPr lang="zh-CN" altLang="en-US" dirty="0" smtClean="0"/>
              <a:t>设计单机的整机系统（总目标）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DD62-F392-4F7A-98E5-7DDED454070A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7CD777-CE03-4279-B0FB-9F38E3F5A2F3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探秘计算机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计算机种类繁多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大型机、超算、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机、笔记本、手机、嵌入式计算机、云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冯</a:t>
            </a:r>
            <a:r>
              <a:rPr lang="en-US" altLang="zh-CN" dirty="0" smtClean="0"/>
              <a:t>·</a:t>
            </a:r>
            <a:r>
              <a:rPr lang="zh-CN" altLang="en-US" dirty="0" smtClean="0"/>
              <a:t>诺依曼结构依然未变</a:t>
            </a:r>
            <a:endParaRPr lang="en-US" altLang="zh-CN" dirty="0" smtClean="0"/>
          </a:p>
          <a:p>
            <a:r>
              <a:rPr lang="zh-CN" altLang="en-US" dirty="0" smtClean="0"/>
              <a:t>计算机系统如何工作的？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硬件系统如何工作（汇编语言程序执行）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操作系统如何管理硬件（操作系统原理）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编译器如何生成目标代码（编译原理）</a:t>
            </a:r>
            <a:endParaRPr lang="en-US" altLang="zh-CN" dirty="0" smtClean="0"/>
          </a:p>
          <a:p>
            <a:r>
              <a:rPr lang="zh-CN" altLang="en-US" dirty="0" smtClean="0"/>
              <a:t>硬件系统如何设计和构造出来的？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存储系统、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系统、总线、指令系统如何设计和构造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其中运算器、控制器等，如何设计和构造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设计好的硬件系统如何进行优化</a:t>
            </a:r>
            <a:endParaRPr lang="en-US" altLang="zh-CN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6E54-C790-4B43-8299-6265AFFE8B02}" type="datetime1">
              <a:rPr lang="zh-CN" altLang="en-US" smtClean="0"/>
              <a:pPr/>
              <a:t>2023/8/26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芯片设计与超级计算机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芯片设计与制造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芯片设计流程简介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芯片制造流程简介</a:t>
            </a:r>
            <a:endParaRPr lang="en-US" altLang="zh-CN" dirty="0" smtClean="0"/>
          </a:p>
          <a:p>
            <a:r>
              <a:rPr lang="zh-CN" altLang="en-US" dirty="0" smtClean="0"/>
              <a:t>超级计算机（</a:t>
            </a:r>
            <a:r>
              <a:rPr lang="en-US" altLang="zh-CN" dirty="0" smtClean="0"/>
              <a:t>https://www.top500.org/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世界最先进的计算机、代表着综合国力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最新榜单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榜单中</a:t>
            </a:r>
            <a:r>
              <a:rPr lang="zh-CN" altLang="en-US" dirty="0" smtClean="0"/>
              <a:t>的中国队</a:t>
            </a:r>
            <a:endParaRPr lang="en-US" altLang="zh-CN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6E54-C790-4B43-8299-6265AFFE8B02}" type="datetime1">
              <a:rPr lang="zh-CN" altLang="en-US" smtClean="0"/>
              <a:pPr/>
              <a:t>2023/8/27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0" y="188640"/>
          <a:ext cx="9361040" cy="5915436"/>
        </p:xfrm>
        <a:graphic>
          <a:graphicData uri="http://schemas.openxmlformats.org/drawingml/2006/table">
            <a:tbl>
              <a:tblPr/>
              <a:tblGrid>
                <a:gridCol w="720080"/>
                <a:gridCol w="5148064"/>
                <a:gridCol w="1008112"/>
                <a:gridCol w="1044624"/>
                <a:gridCol w="792088"/>
                <a:gridCol w="648072"/>
              </a:tblGrid>
              <a:tr h="593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latin typeface="宋体"/>
                          <a:ea typeface="宋体"/>
                          <a:cs typeface="宋体"/>
                        </a:rPr>
                        <a:t>Rank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latin typeface="宋体"/>
                          <a:ea typeface="宋体"/>
                          <a:cs typeface="宋体"/>
                        </a:rPr>
                        <a:t>System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latin typeface="宋体"/>
                          <a:ea typeface="宋体"/>
                          <a:cs typeface="宋体"/>
                        </a:rPr>
                        <a:t>Cores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latin typeface="宋体"/>
                          <a:ea typeface="宋体"/>
                          <a:cs typeface="宋体"/>
                        </a:rPr>
                        <a:t>Rmax (PFlop/s)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latin typeface="宋体"/>
                          <a:ea typeface="宋体"/>
                          <a:cs typeface="宋体"/>
                        </a:rPr>
                        <a:t>Rpeak (PFlop/s)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latin typeface="宋体"/>
                          <a:ea typeface="宋体"/>
                          <a:cs typeface="宋体"/>
                        </a:rPr>
                        <a:t>Power (kW)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6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2"/>
                        </a:rPr>
                        <a:t>Frontier</a:t>
                      </a:r>
                      <a:r>
                        <a:rPr lang="en-US" sz="1200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2"/>
                        </a:rPr>
                        <a:t> - HPE Cray EX235a, AMD Optimized 3rd Generation EPYC 64C 2GHz, AMD Instinct MI250X, Slingshot-11, </a:t>
                      </a:r>
                      <a: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  <a:t>HPE </a:t>
                      </a:r>
                      <a:b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</a:br>
                      <a:r>
                        <a:rPr lang="en-US" sz="1200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3"/>
                        </a:rPr>
                        <a:t>DOE/SC/Oak Ridge National </a:t>
                      </a:r>
                      <a:r>
                        <a:rPr lang="en-US" sz="1200" u="none" strike="noStrike" kern="0" dirty="0" smtClean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3"/>
                        </a:rPr>
                        <a:t>Laboratory</a:t>
                      </a:r>
                      <a:r>
                        <a:rPr lang="zh-CN" altLang="en-US" sz="1200" u="none" strike="noStrike" kern="0" dirty="0" smtClean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</a:rPr>
                        <a:t>，</a:t>
                      </a:r>
                      <a:r>
                        <a:rPr lang="en-US" sz="1200" kern="0" dirty="0" smtClean="0">
                          <a:latin typeface="宋体"/>
                          <a:ea typeface="宋体"/>
                          <a:cs typeface="宋体"/>
                        </a:rPr>
                        <a:t>United </a:t>
                      </a:r>
                      <a: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  <a:t>States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8,699,904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1,194.00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1,679.82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22,703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4"/>
                        </a:rPr>
                        <a:t>Supercomputer </a:t>
                      </a:r>
                      <a:r>
                        <a:rPr lang="en-US" sz="1200" b="1" u="none" strike="noStrike" kern="0" dirty="0" err="1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4"/>
                        </a:rPr>
                        <a:t>Fugaku</a:t>
                      </a:r>
                      <a:r>
                        <a:rPr lang="en-US" sz="1200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4"/>
                        </a:rPr>
                        <a:t> - Supercomputer </a:t>
                      </a:r>
                      <a:r>
                        <a:rPr lang="en-US" sz="1200" u="none" strike="noStrike" kern="0" dirty="0" err="1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4"/>
                        </a:rPr>
                        <a:t>Fugaku</a:t>
                      </a:r>
                      <a:r>
                        <a:rPr lang="en-US" sz="1200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4"/>
                        </a:rPr>
                        <a:t>, A64FX 48C 2.2GHz, Tofu interconnect D, </a:t>
                      </a:r>
                      <a: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  <a:t>Fujitsu </a:t>
                      </a:r>
                      <a:b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</a:br>
                      <a:r>
                        <a:rPr lang="en-US" sz="1200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5"/>
                        </a:rPr>
                        <a:t>RIKEN Center for Computational </a:t>
                      </a:r>
                      <a:r>
                        <a:rPr lang="en-US" sz="1200" u="none" strike="noStrike" kern="0" dirty="0" smtClean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5"/>
                        </a:rPr>
                        <a:t>Science</a:t>
                      </a:r>
                      <a:r>
                        <a:rPr lang="zh-CN" altLang="en-US" sz="1200" u="none" strike="noStrike" kern="0" dirty="0" smtClean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</a:rPr>
                        <a:t>，</a:t>
                      </a:r>
                      <a:r>
                        <a:rPr lang="en-US" sz="1200" kern="0" dirty="0" smtClean="0">
                          <a:latin typeface="宋体"/>
                          <a:ea typeface="宋体"/>
                          <a:cs typeface="宋体"/>
                        </a:rPr>
                        <a:t>Japan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7,630,848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442.01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537.21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29,899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6"/>
                        </a:rPr>
                        <a:t>LUMI</a:t>
                      </a:r>
                      <a:r>
                        <a:rPr lang="en-US" sz="1200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6"/>
                        </a:rPr>
                        <a:t> - HPE Cray EX235a, AMD Optimized 3rd Generation EPYC 64C 2GHz, AMD Instinct MI250X, Slingshot-11, </a:t>
                      </a:r>
                      <a: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  <a:t>HPE </a:t>
                      </a:r>
                      <a:b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</a:br>
                      <a:r>
                        <a:rPr lang="en-US" sz="1200" u="none" strike="noStrike" kern="0" dirty="0" err="1" smtClean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7"/>
                        </a:rPr>
                        <a:t>EuroHPC</a:t>
                      </a:r>
                      <a:r>
                        <a:rPr lang="en-US" sz="1200" u="none" strike="noStrike" kern="0" dirty="0" smtClean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7"/>
                        </a:rPr>
                        <a:t>/CSC</a:t>
                      </a:r>
                      <a:r>
                        <a:rPr lang="zh-CN" altLang="en-US" sz="1200" u="none" strike="noStrike" kern="0" dirty="0" smtClean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</a:rPr>
                        <a:t>，</a:t>
                      </a:r>
                      <a:r>
                        <a:rPr lang="en-US" sz="1200" kern="0" dirty="0" smtClean="0">
                          <a:latin typeface="宋体"/>
                          <a:ea typeface="宋体"/>
                          <a:cs typeface="宋体"/>
                        </a:rPr>
                        <a:t>Finland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2,220,288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309.10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428.70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6,016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8"/>
                        </a:rPr>
                        <a:t>Leonardo</a:t>
                      </a:r>
                      <a:r>
                        <a:rPr lang="en-US" sz="1200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8"/>
                        </a:rPr>
                        <a:t> - </a:t>
                      </a:r>
                      <a:r>
                        <a:rPr lang="en-US" sz="1200" u="none" strike="noStrike" kern="0" dirty="0" err="1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8"/>
                        </a:rPr>
                        <a:t>BullSequana</a:t>
                      </a:r>
                      <a:r>
                        <a:rPr lang="en-US" sz="1200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8"/>
                        </a:rPr>
                        <a:t> XH2000, Xeon Platinum 8358 32C 2.6GHz, NVIDIA A100 SXM4 64 GB, Quad-rail NVIDIA HDR100 </a:t>
                      </a:r>
                      <a:r>
                        <a:rPr lang="en-US" sz="1200" u="none" strike="noStrike" kern="0" dirty="0" err="1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8"/>
                        </a:rPr>
                        <a:t>Infiniband</a:t>
                      </a:r>
                      <a:r>
                        <a:rPr lang="en-US" sz="1200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8"/>
                        </a:rPr>
                        <a:t>, </a:t>
                      </a:r>
                      <a:r>
                        <a:rPr lang="en-US" sz="1200" kern="0" dirty="0" err="1">
                          <a:latin typeface="宋体"/>
                          <a:ea typeface="宋体"/>
                          <a:cs typeface="宋体"/>
                        </a:rPr>
                        <a:t>Atos</a:t>
                      </a:r>
                      <a: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  <a:t> </a:t>
                      </a:r>
                      <a:b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</a:br>
                      <a:r>
                        <a:rPr lang="en-US" sz="1200" u="none" strike="noStrike" kern="0" dirty="0" err="1" smtClean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9"/>
                        </a:rPr>
                        <a:t>EuroHPC</a:t>
                      </a:r>
                      <a:r>
                        <a:rPr lang="en-US" sz="1200" u="none" strike="noStrike" kern="0" dirty="0" smtClean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9"/>
                        </a:rPr>
                        <a:t>/CINECA</a:t>
                      </a:r>
                      <a:r>
                        <a:rPr lang="zh-CN" altLang="en-US" sz="1200" u="none" strike="noStrike" kern="0" dirty="0" smtClean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</a:rPr>
                        <a:t>，</a:t>
                      </a:r>
                      <a:r>
                        <a:rPr lang="en-US" sz="1200" kern="0" dirty="0" smtClean="0">
                          <a:latin typeface="宋体"/>
                          <a:ea typeface="宋体"/>
                          <a:cs typeface="宋体"/>
                        </a:rPr>
                        <a:t>Italy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1,824,768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238.70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304.47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7,404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0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0"/>
                        </a:rPr>
                        <a:t>Summit</a:t>
                      </a:r>
                      <a:r>
                        <a:rPr lang="en-US" sz="1200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0"/>
                        </a:rPr>
                        <a:t> - IBM Power System AC922, IBM POWER9 22C 3.07GHz, NVIDIA Volta GV100, Dual-rail </a:t>
                      </a:r>
                      <a:r>
                        <a:rPr lang="en-US" sz="1200" u="none" strike="noStrike" kern="0" dirty="0" err="1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0"/>
                        </a:rPr>
                        <a:t>Mellanox</a:t>
                      </a:r>
                      <a:r>
                        <a:rPr lang="en-US" sz="1200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0"/>
                        </a:rPr>
                        <a:t> EDR </a:t>
                      </a:r>
                      <a:r>
                        <a:rPr lang="en-US" sz="1200" u="none" strike="noStrike" kern="0" dirty="0" err="1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0"/>
                        </a:rPr>
                        <a:t>Infiniband</a:t>
                      </a:r>
                      <a:r>
                        <a:rPr lang="en-US" sz="1200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0"/>
                        </a:rPr>
                        <a:t>, </a:t>
                      </a:r>
                      <a: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  <a:t>IBM </a:t>
                      </a:r>
                      <a:b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</a:br>
                      <a:r>
                        <a:rPr lang="en-US" sz="1200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3"/>
                        </a:rPr>
                        <a:t>DOE/SC/Oak Ridge National </a:t>
                      </a:r>
                      <a:r>
                        <a:rPr lang="en-US" sz="1200" u="none" strike="noStrike" kern="0" dirty="0" smtClean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3"/>
                        </a:rPr>
                        <a:t>Laboratory</a:t>
                      </a:r>
                      <a:r>
                        <a:rPr lang="zh-CN" altLang="en-US" sz="1200" u="none" strike="noStrike" kern="0" dirty="0" smtClean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</a:rPr>
                        <a:t>，</a:t>
                      </a:r>
                      <a:r>
                        <a:rPr lang="en-US" sz="1200" kern="0" dirty="0" smtClean="0">
                          <a:latin typeface="宋体"/>
                          <a:ea typeface="宋体"/>
                          <a:cs typeface="宋体"/>
                        </a:rPr>
                        <a:t>United </a:t>
                      </a:r>
                      <a: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  <a:t>States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2,414,592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148.60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200.79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10,096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0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6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1"/>
                        </a:rPr>
                        <a:t>Sierra</a:t>
                      </a:r>
                      <a:r>
                        <a:rPr lang="en-US" sz="1200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1"/>
                        </a:rPr>
                        <a:t> - IBM Power System AC922, IBM POWER9 22C 3.1GHz, NVIDIA Volta GV100, Dual-rail </a:t>
                      </a:r>
                      <a:r>
                        <a:rPr lang="en-US" sz="1200" u="none" strike="noStrike" kern="0" dirty="0" err="1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1"/>
                        </a:rPr>
                        <a:t>Mellanox</a:t>
                      </a:r>
                      <a:r>
                        <a:rPr lang="en-US" sz="1200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1"/>
                        </a:rPr>
                        <a:t> EDR </a:t>
                      </a:r>
                      <a:r>
                        <a:rPr lang="en-US" sz="1200" u="none" strike="noStrike" kern="0" dirty="0" err="1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1"/>
                        </a:rPr>
                        <a:t>Infiniband</a:t>
                      </a:r>
                      <a:r>
                        <a:rPr lang="en-US" sz="1200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1"/>
                        </a:rPr>
                        <a:t>, </a:t>
                      </a:r>
                      <a: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  <a:t>IBM / NVIDIA / </a:t>
                      </a:r>
                      <a:r>
                        <a:rPr lang="en-US" sz="1200" kern="0" dirty="0" err="1">
                          <a:latin typeface="宋体"/>
                          <a:ea typeface="宋体"/>
                          <a:cs typeface="宋体"/>
                        </a:rPr>
                        <a:t>Mellanox</a:t>
                      </a:r>
                      <a: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  <a:t> </a:t>
                      </a:r>
                      <a:r>
                        <a:rPr lang="zh-CN" altLang="en-US" sz="1200" kern="0" dirty="0" smtClean="0">
                          <a:latin typeface="宋体"/>
                          <a:ea typeface="宋体"/>
                          <a:cs typeface="宋体"/>
                        </a:rPr>
                        <a:t>，</a:t>
                      </a:r>
                      <a:r>
                        <a:rPr lang="en-US" sz="1200" u="none" strike="noStrike" kern="0" dirty="0" smtClean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2"/>
                        </a:rPr>
                        <a:t>DOE/NNSA/LLNL</a:t>
                      </a:r>
                      <a:r>
                        <a:rPr lang="zh-CN" altLang="en-US" sz="1200" u="none" strike="noStrike" kern="0" dirty="0" smtClean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</a:rPr>
                        <a:t>，</a:t>
                      </a:r>
                      <a:r>
                        <a:rPr lang="en-US" sz="1200" kern="0" dirty="0" smtClean="0">
                          <a:latin typeface="宋体"/>
                          <a:ea typeface="宋体"/>
                          <a:cs typeface="宋体"/>
                        </a:rPr>
                        <a:t>United </a:t>
                      </a:r>
                      <a: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  <a:t>States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1,572,480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94.64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125.71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7,438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7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3"/>
                        </a:rPr>
                        <a:t>Sunway </a:t>
                      </a:r>
                      <a:r>
                        <a:rPr lang="en-US" sz="1200" b="1" u="none" strike="noStrike" kern="0" dirty="0" err="1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3"/>
                        </a:rPr>
                        <a:t>TaihuLight</a:t>
                      </a:r>
                      <a:r>
                        <a:rPr lang="en-US" sz="1200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3"/>
                        </a:rPr>
                        <a:t> - Sunway MPP, Sunway SW26010 260C 1.45GHz, Sunway, </a:t>
                      </a:r>
                      <a: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  <a:t>NRCPC </a:t>
                      </a:r>
                      <a:b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</a:br>
                      <a:r>
                        <a:rPr lang="en-US" sz="1200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4"/>
                        </a:rPr>
                        <a:t>National Supercomputing Center in </a:t>
                      </a:r>
                      <a:r>
                        <a:rPr lang="en-US" sz="1200" u="none" strike="noStrike" kern="0" dirty="0" smtClean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4"/>
                        </a:rPr>
                        <a:t>Wuxi</a:t>
                      </a:r>
                      <a:r>
                        <a:rPr lang="zh-CN" altLang="en-US" sz="1200" u="none" strike="noStrike" kern="0" dirty="0" smtClean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</a:rPr>
                        <a:t>，</a:t>
                      </a:r>
                      <a:r>
                        <a:rPr lang="en-US" sz="1200" kern="0" dirty="0" smtClean="0">
                          <a:latin typeface="宋体"/>
                          <a:ea typeface="宋体"/>
                          <a:cs typeface="宋体"/>
                        </a:rPr>
                        <a:t>China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10,649,600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93.01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125.44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15,371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8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u="none" strike="noStrike" kern="0" dirty="0" err="1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5"/>
                        </a:rPr>
                        <a:t>Perlmutter</a:t>
                      </a:r>
                      <a:r>
                        <a:rPr lang="en-US" sz="1200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5"/>
                        </a:rPr>
                        <a:t> - HPE Cray EX235n, AMD EPYC 7763 64C 2.45GHz, NVIDIA A100 SXM4 40 GB, Slingshot-10, </a:t>
                      </a:r>
                      <a: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  <a:t>HPE </a:t>
                      </a:r>
                      <a:b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</a:br>
                      <a:r>
                        <a:rPr lang="en-US" sz="1200" u="none" strike="noStrike" kern="0" dirty="0" smtClean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6"/>
                        </a:rPr>
                        <a:t>DOE/SC/LBNL/NERSC</a:t>
                      </a:r>
                      <a:r>
                        <a:rPr lang="zh-CN" altLang="en-US" sz="1200" u="none" strike="noStrike" kern="0" dirty="0" smtClean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</a:rPr>
                        <a:t>，</a:t>
                      </a:r>
                      <a:r>
                        <a:rPr lang="en-US" sz="1200" kern="0" dirty="0" smtClean="0">
                          <a:latin typeface="宋体"/>
                          <a:ea typeface="宋体"/>
                          <a:cs typeface="宋体"/>
                        </a:rPr>
                        <a:t>United </a:t>
                      </a:r>
                      <a: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  <a:t>States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761,856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70.87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93.75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2,589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2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9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7"/>
                        </a:rPr>
                        <a:t>Selene</a:t>
                      </a:r>
                      <a:r>
                        <a:rPr lang="en-US" sz="1200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7"/>
                        </a:rPr>
                        <a:t> - NVIDIA DGX A100, AMD EPYC 7742 64C 2.25GHz, NVIDIA A100, </a:t>
                      </a:r>
                      <a:r>
                        <a:rPr lang="en-US" sz="1200" u="none" strike="noStrike" kern="0" dirty="0" err="1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7"/>
                        </a:rPr>
                        <a:t>Mellanox</a:t>
                      </a:r>
                      <a:r>
                        <a:rPr lang="en-US" sz="1200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7"/>
                        </a:rPr>
                        <a:t> HDR </a:t>
                      </a:r>
                      <a:r>
                        <a:rPr lang="en-US" sz="1200" u="none" strike="noStrike" kern="0" dirty="0" err="1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7"/>
                        </a:rPr>
                        <a:t>Infiniband</a:t>
                      </a:r>
                      <a:r>
                        <a:rPr lang="en-US" sz="1200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7"/>
                        </a:rPr>
                        <a:t>, </a:t>
                      </a:r>
                      <a:r>
                        <a:rPr lang="en-US" sz="1200" kern="0" dirty="0" err="1">
                          <a:latin typeface="宋体"/>
                          <a:ea typeface="宋体"/>
                          <a:cs typeface="宋体"/>
                        </a:rPr>
                        <a:t>Nvidia</a:t>
                      </a:r>
                      <a: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  <a:t> </a:t>
                      </a:r>
                      <a:b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</a:br>
                      <a:r>
                        <a:rPr lang="en-US" sz="1200" u="none" strike="noStrike" kern="0" dirty="0" err="1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8"/>
                        </a:rPr>
                        <a:t>NVIDIA</a:t>
                      </a:r>
                      <a:r>
                        <a:rPr lang="en-US" sz="1200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8"/>
                        </a:rPr>
                        <a:t> </a:t>
                      </a:r>
                      <a:r>
                        <a:rPr lang="en-US" sz="1200" u="none" strike="noStrike" kern="0" dirty="0" smtClean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18"/>
                        </a:rPr>
                        <a:t>Corporation</a:t>
                      </a:r>
                      <a:r>
                        <a:rPr lang="zh-CN" altLang="en-US" sz="1200" u="none" strike="noStrike" kern="0" dirty="0" smtClean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</a:rPr>
                        <a:t>，</a:t>
                      </a:r>
                      <a:r>
                        <a:rPr lang="en-US" sz="1200" kern="0" dirty="0" smtClean="0">
                          <a:latin typeface="宋体"/>
                          <a:ea typeface="宋体"/>
                          <a:cs typeface="宋体"/>
                        </a:rPr>
                        <a:t>United </a:t>
                      </a:r>
                      <a: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  <a:t>States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555,520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63.46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79.22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2,646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10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u="none" strike="noStrike" kern="0" dirty="0">
                          <a:solidFill>
                            <a:srgbClr val="F29400"/>
                          </a:solidFill>
                          <a:latin typeface="宋体"/>
                          <a:ea typeface="宋体"/>
                          <a:cs typeface="宋体"/>
                          <a:hlinkClick r:id="rId19"/>
                        </a:rPr>
                        <a:t>Tianhe-2A</a:t>
                      </a:r>
                      <a:r>
                        <a:rPr lang="en-US" sz="1200" u="none" strike="noStrike" kern="0" dirty="0">
                          <a:solidFill>
                            <a:srgbClr val="F29400"/>
                          </a:solidFill>
                          <a:latin typeface="宋体"/>
                          <a:ea typeface="宋体"/>
                          <a:cs typeface="宋体"/>
                          <a:hlinkClick r:id="rId19"/>
                        </a:rPr>
                        <a:t> - TH-IVB-FEP Cluster, Intel Xeon E5-2692v2 12C 2.2GHz, TH Express-2, Matrix-2000, </a:t>
                      </a:r>
                      <a: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  <a:t>NUDT </a:t>
                      </a:r>
                      <a:b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</a:br>
                      <a:r>
                        <a:rPr lang="en-US" sz="1200" u="none" strike="noStrike" kern="0" dirty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20"/>
                        </a:rPr>
                        <a:t>National Super Computer Center in </a:t>
                      </a:r>
                      <a:r>
                        <a:rPr lang="en-US" sz="1200" u="none" strike="noStrike" kern="0" dirty="0" smtClean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  <a:hlinkClick r:id="rId20"/>
                        </a:rPr>
                        <a:t>Guangzhou</a:t>
                      </a:r>
                      <a:r>
                        <a:rPr lang="zh-CN" altLang="en-US" sz="1200" u="none" strike="noStrike" kern="0" dirty="0" smtClean="0">
                          <a:solidFill>
                            <a:srgbClr val="8B8D8E"/>
                          </a:solidFill>
                          <a:latin typeface="宋体"/>
                          <a:ea typeface="宋体"/>
                          <a:cs typeface="宋体"/>
                        </a:rPr>
                        <a:t>，</a:t>
                      </a:r>
                      <a:r>
                        <a:rPr lang="en-US" sz="1200" kern="0" dirty="0" smtClean="0">
                          <a:latin typeface="宋体"/>
                          <a:ea typeface="宋体"/>
                          <a:cs typeface="宋体"/>
                        </a:rPr>
                        <a:t>China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4,981,760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61.44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100.68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  <a:t>18,482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469" marR="1469" marT="1469" marB="14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6E54-C790-4B43-8299-6265AFFE8B02}" type="datetime1">
              <a:rPr lang="zh-CN" altLang="en-US" smtClean="0"/>
              <a:pPr/>
              <a:t>2023/8/27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全国计算机系统能力培养大赛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四个</a:t>
            </a:r>
            <a:r>
              <a:rPr lang="zh-CN" altLang="zh-CN" dirty="0" smtClean="0"/>
              <a:t>赛道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zh-CN" dirty="0" smtClean="0"/>
              <a:t>设计（</a:t>
            </a:r>
            <a:r>
              <a:rPr lang="en-US" altLang="zh-CN" dirty="0" smtClean="0"/>
              <a:t>2017</a:t>
            </a:r>
            <a:r>
              <a:rPr lang="zh-CN" altLang="zh-CN" dirty="0" smtClean="0"/>
              <a:t>年开赛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操作系统</a:t>
            </a:r>
            <a:r>
              <a:rPr lang="zh-CN" altLang="zh-CN" dirty="0" smtClean="0"/>
              <a:t>设计（</a:t>
            </a:r>
            <a:r>
              <a:rPr lang="en-US" altLang="zh-CN" dirty="0" smtClean="0"/>
              <a:t>2021</a:t>
            </a:r>
            <a:r>
              <a:rPr lang="zh-CN" altLang="zh-CN" dirty="0" smtClean="0"/>
              <a:t>年开赛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编译器</a:t>
            </a:r>
            <a:r>
              <a:rPr lang="zh-CN" altLang="zh-CN" dirty="0" smtClean="0"/>
              <a:t>设计（</a:t>
            </a:r>
            <a:r>
              <a:rPr lang="en-US" altLang="zh-CN" dirty="0" smtClean="0"/>
              <a:t>2020</a:t>
            </a:r>
            <a:r>
              <a:rPr lang="zh-CN" altLang="zh-CN" dirty="0" smtClean="0"/>
              <a:t>年开赛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数据库</a:t>
            </a:r>
            <a:r>
              <a:rPr lang="zh-CN" altLang="zh-CN" dirty="0" smtClean="0"/>
              <a:t>设计（</a:t>
            </a:r>
            <a:r>
              <a:rPr lang="en-US" altLang="zh-CN" dirty="0" smtClean="0"/>
              <a:t>2023</a:t>
            </a:r>
            <a:r>
              <a:rPr lang="zh-CN" altLang="zh-CN" dirty="0" smtClean="0"/>
              <a:t>年开赛）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6E54-C790-4B43-8299-6265AFFE8B02}" type="datetime1">
              <a:rPr lang="zh-CN" altLang="en-US" smtClean="0"/>
              <a:pPr/>
              <a:t>2023/8/27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我校成绩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1835696" y="1916832"/>
          <a:ext cx="6209047" cy="1645920"/>
        </p:xfrm>
        <a:graphic>
          <a:graphicData uri="http://schemas.openxmlformats.org/drawingml/2006/table">
            <a:tbl>
              <a:tblPr/>
              <a:tblGrid>
                <a:gridCol w="1601802"/>
                <a:gridCol w="2286630"/>
                <a:gridCol w="1008112"/>
                <a:gridCol w="1312503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赛项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参赛队伍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指导教师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获得奖项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龙芯杯全国大学生系统能力大赛（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CPU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易一泓、陈聪昊、左金徽、焦哲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方淼、张旭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全国三等奖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龙芯杯全国大学生系统能力大赛（</a:t>
                      </a: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CPU</a:t>
                      </a: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白艺琛、王淇、甘瑞杰、解博元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方淼、张旭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全国三等奖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全国大学生系统能力大赛操作系统赛（</a:t>
                      </a: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OS</a:t>
                      </a: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200" kern="100" dirty="0" smtClean="0">
                          <a:latin typeface="Calibri"/>
                          <a:ea typeface="宋体"/>
                          <a:cs typeface="Times New Roman"/>
                        </a:rPr>
                        <a:t>贺鹏宇</a:t>
                      </a:r>
                      <a:r>
                        <a:rPr lang="zh-CN" altLang="en-US" sz="1200" kern="100" dirty="0" smtClean="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zh-CN" sz="1200" kern="100" dirty="0" smtClean="0">
                          <a:latin typeface="Calibri"/>
                          <a:ea typeface="宋体"/>
                          <a:cs typeface="Times New Roman"/>
                        </a:rPr>
                        <a:t>解博元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zh-CN" sz="1200" kern="100" dirty="0" smtClean="0">
                          <a:latin typeface="Calibri"/>
                          <a:ea typeface="宋体"/>
                          <a:cs typeface="Times New Roman"/>
                        </a:rPr>
                        <a:t>方选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方淼、王鑫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全国三等奖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全国大学生系统能力大赛操作系统赛（</a:t>
                      </a: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OS</a:t>
                      </a: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潘恩泽、吴静怡、白聪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方淼、王鑫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优胜奖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6E54-C790-4B43-8299-6265AFFE8B02}" type="datetime1">
              <a:rPr lang="zh-CN" altLang="en-US" smtClean="0"/>
              <a:pPr/>
              <a:t>2023/8/27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1600" y="155679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2023</a:t>
            </a:r>
            <a:r>
              <a:rPr lang="zh-CN" altLang="en-US" dirty="0" smtClean="0"/>
              <a:t>年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414908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2022</a:t>
            </a:r>
            <a:r>
              <a:rPr lang="zh-CN" altLang="en-US" dirty="0" smtClean="0"/>
              <a:t>年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5013176"/>
            <a:ext cx="94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587727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9752" y="4149080"/>
            <a:ext cx="520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赛道，团队赛三等奖一项，个人赛三等奖一项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39752" y="5013176"/>
            <a:ext cx="516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赛道，团队赛三等奖两项，个人赛二等奖一项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39752" y="5877272"/>
            <a:ext cx="520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赛道，团队赛三等奖一项，个人赛三等奖一项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5378</TotalTime>
  <Words>2425</Words>
  <Application>Microsoft Office PowerPoint</Application>
  <PresentationFormat>全屏显示(4:3)</PresentationFormat>
  <Paragraphs>506</Paragraphs>
  <Slides>36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暗香扑面</vt:lpstr>
      <vt:lpstr>计算机组成原理</vt:lpstr>
      <vt:lpstr>引言</vt:lpstr>
      <vt:lpstr>Why do we learn this course?</vt:lpstr>
      <vt:lpstr>Why do we learn this course?</vt:lpstr>
      <vt:lpstr>探秘计算机</vt:lpstr>
      <vt:lpstr>芯片设计与超级计算机</vt:lpstr>
      <vt:lpstr>幻灯片 7</vt:lpstr>
      <vt:lpstr>全国计算机系统能力培养大赛</vt:lpstr>
      <vt:lpstr>我校成绩</vt:lpstr>
      <vt:lpstr>比赛要求（CPU赛道）</vt:lpstr>
      <vt:lpstr>目前的水平和未来的计划</vt:lpstr>
      <vt:lpstr>本课程在计算机专业层次结构中的位置</vt:lpstr>
      <vt:lpstr>本课程的性质</vt:lpstr>
      <vt:lpstr>计算机组成原理知识的应用</vt:lpstr>
      <vt:lpstr>引言</vt:lpstr>
      <vt:lpstr>what is the content ?</vt:lpstr>
      <vt:lpstr>计算机系统</vt:lpstr>
      <vt:lpstr>幻灯片 18</vt:lpstr>
      <vt:lpstr>计算机硬件系统组成</vt:lpstr>
      <vt:lpstr>教学内容</vt:lpstr>
      <vt:lpstr>课程特点</vt:lpstr>
      <vt:lpstr>课程目的与任务</vt:lpstr>
      <vt:lpstr>引言</vt:lpstr>
      <vt:lpstr>How to learn？</vt:lpstr>
      <vt:lpstr>学习总目标</vt:lpstr>
      <vt:lpstr>学习具体目标</vt:lpstr>
      <vt:lpstr>学习方法</vt:lpstr>
      <vt:lpstr>学习方法（续）</vt:lpstr>
      <vt:lpstr>学习方法（续）</vt:lpstr>
      <vt:lpstr>参考资料</vt:lpstr>
      <vt:lpstr>教学安排</vt:lpstr>
      <vt:lpstr>引言</vt:lpstr>
      <vt:lpstr>what requirements?</vt:lpstr>
      <vt:lpstr>大作业</vt:lpstr>
      <vt:lpstr>思考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qimiao</dc:creator>
  <cp:lastModifiedBy>miao</cp:lastModifiedBy>
  <cp:revision>51</cp:revision>
  <dcterms:created xsi:type="dcterms:W3CDTF">2019-08-25T15:05:40Z</dcterms:created>
  <dcterms:modified xsi:type="dcterms:W3CDTF">2023-08-27T10:51:30Z</dcterms:modified>
</cp:coreProperties>
</file>