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2" r:id="rId1"/>
  </p:sldMasterIdLst>
  <p:notesMasterIdLst>
    <p:notesMasterId r:id="rId35"/>
  </p:notesMasterIdLst>
  <p:handoutMasterIdLst>
    <p:handoutMasterId r:id="rId36"/>
  </p:handoutMasterIdLst>
  <p:sldIdLst>
    <p:sldId id="256" r:id="rId2"/>
    <p:sldId id="257" r:id="rId3"/>
    <p:sldId id="259" r:id="rId4"/>
    <p:sldId id="260" r:id="rId5"/>
    <p:sldId id="283" r:id="rId6"/>
    <p:sldId id="380" r:id="rId7"/>
    <p:sldId id="381" r:id="rId8"/>
    <p:sldId id="304" r:id="rId9"/>
    <p:sldId id="264" r:id="rId10"/>
    <p:sldId id="261" r:id="rId11"/>
    <p:sldId id="262" r:id="rId12"/>
    <p:sldId id="263" r:id="rId13"/>
    <p:sldId id="265" r:id="rId14"/>
    <p:sldId id="266" r:id="rId15"/>
    <p:sldId id="267" r:id="rId16"/>
    <p:sldId id="268" r:id="rId17"/>
    <p:sldId id="375" r:id="rId18"/>
    <p:sldId id="270" r:id="rId19"/>
    <p:sldId id="271" r:id="rId20"/>
    <p:sldId id="272" r:id="rId21"/>
    <p:sldId id="273" r:id="rId22"/>
    <p:sldId id="274" r:id="rId23"/>
    <p:sldId id="275" r:id="rId24"/>
    <p:sldId id="276" r:id="rId25"/>
    <p:sldId id="376" r:id="rId26"/>
    <p:sldId id="277" r:id="rId27"/>
    <p:sldId id="377" r:id="rId28"/>
    <p:sldId id="378" r:id="rId29"/>
    <p:sldId id="278" r:id="rId30"/>
    <p:sldId id="284" r:id="rId31"/>
    <p:sldId id="379" r:id="rId32"/>
    <p:sldId id="282" r:id="rId33"/>
    <p:sldId id="294"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397230F-B90B-41C1-B7FE-0983E87D9122}">
          <p14:sldIdLst>
            <p14:sldId id="256"/>
            <p14:sldId id="257"/>
            <p14:sldId id="259"/>
            <p14:sldId id="260"/>
            <p14:sldId id="283"/>
            <p14:sldId id="380"/>
            <p14:sldId id="381"/>
            <p14:sldId id="304"/>
            <p14:sldId id="264"/>
            <p14:sldId id="261"/>
            <p14:sldId id="262"/>
            <p14:sldId id="263"/>
            <p14:sldId id="265"/>
            <p14:sldId id="266"/>
            <p14:sldId id="267"/>
            <p14:sldId id="268"/>
            <p14:sldId id="375"/>
            <p14:sldId id="270"/>
            <p14:sldId id="271"/>
            <p14:sldId id="272"/>
            <p14:sldId id="273"/>
            <p14:sldId id="274"/>
            <p14:sldId id="275"/>
            <p14:sldId id="276"/>
            <p14:sldId id="376"/>
            <p14:sldId id="277"/>
            <p14:sldId id="377"/>
            <p14:sldId id="378"/>
            <p14:sldId id="278"/>
            <p14:sldId id="284"/>
            <p14:sldId id="379"/>
            <p14:sldId id="282"/>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AA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88110" autoAdjust="0"/>
  </p:normalViewPr>
  <p:slideViewPr>
    <p:cSldViewPr>
      <p:cViewPr varScale="1">
        <p:scale>
          <a:sx n="76" d="100"/>
          <a:sy n="76" d="100"/>
        </p:scale>
        <p:origin x="1574" y="2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8537C-CF67-4C61-BD7F-6D0C29205B5F}"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zh-CN" altLang="en-US"/>
        </a:p>
      </dgm:t>
    </dgm:pt>
    <dgm:pt modelId="{E99065A2-0D9D-43D2-96E4-0C1A6F0A31CA}">
      <dgm:prSet custT="1"/>
      <dgm:spPr>
        <a:solidFill>
          <a:prstClr val="white"/>
        </a:soli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gm:spPr>
      <dgm:t>
        <a:bodyPr spcFirstLastPara="0" vert="horz" wrap="square" lIns="106680" tIns="106680" rIns="106680" bIns="106680" numCol="1" spcCol="1270" anchor="ctr" anchorCtr="0"/>
        <a:lstStyle/>
        <a:p>
          <a:pPr marL="0" lvl="0" indent="0" algn="ctr" defTabSz="1244600" rtl="0">
            <a:lnSpc>
              <a:spcPct val="90000"/>
            </a:lnSpc>
            <a:spcBef>
              <a:spcPct val="0"/>
            </a:spcBef>
            <a:spcAft>
              <a:spcPct val="35000"/>
            </a:spcAft>
            <a:buNone/>
          </a:pPr>
          <a:r>
            <a:rPr lang="zh-CN" altLang="en-US" sz="2800" b="1" kern="1200">
              <a:solidFill>
                <a:prstClr val="black"/>
              </a:solidFill>
              <a:latin typeface="Gill Sans MT"/>
              <a:ea typeface="华文新魏" panose="02010800040101010101" pitchFamily="2" charset="-122"/>
              <a:cs typeface="+mn-cs"/>
            </a:rPr>
            <a:t>有效性</a:t>
          </a:r>
        </a:p>
      </dgm:t>
    </dgm:pt>
    <dgm:pt modelId="{6E8C723D-AE91-4EB3-975A-299010935DB2}" type="parTrans" cxnId="{2281C54B-A6A6-4CBF-BF60-D760DBA4B49A}">
      <dgm:prSet/>
      <dgm:spPr/>
      <dgm:t>
        <a:bodyPr/>
        <a:lstStyle/>
        <a:p>
          <a:endParaRPr lang="zh-CN" altLang="en-US" sz="2800">
            <a:solidFill>
              <a:srgbClr val="FF0000"/>
            </a:solidFill>
          </a:endParaRPr>
        </a:p>
      </dgm:t>
    </dgm:pt>
    <dgm:pt modelId="{FD9916A8-EB93-43B5-B82E-0D14F5839823}" type="sibTrans" cxnId="{2281C54B-A6A6-4CBF-BF60-D760DBA4B49A}">
      <dgm:prSet/>
      <dgm:spPr/>
      <dgm:t>
        <a:bodyPr/>
        <a:lstStyle/>
        <a:p>
          <a:endParaRPr lang="zh-CN" altLang="en-US" sz="2800">
            <a:solidFill>
              <a:srgbClr val="FF0000"/>
            </a:solidFill>
          </a:endParaRPr>
        </a:p>
      </dgm:t>
    </dgm:pt>
    <dgm:pt modelId="{92C1CC70-E101-49C0-A4C1-BBAEE7381084}">
      <dgm:prSet custT="1"/>
      <dgm:spPr>
        <a:solidFill>
          <a:prstClr val="white"/>
        </a:soli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gm:spPr>
      <dgm:t>
        <a:bodyPr spcFirstLastPara="0" vert="horz" wrap="square" lIns="106680" tIns="106680" rIns="106680" bIns="106680" numCol="1" spcCol="1270" anchor="ctr" anchorCtr="0"/>
        <a:lstStyle/>
        <a:p>
          <a:pPr rtl="0"/>
          <a:r>
            <a:rPr lang="zh-CN" altLang="en-US" sz="2800" b="1" dirty="0"/>
            <a:t>可扩</a:t>
          </a:r>
          <a:endParaRPr lang="en-US" altLang="zh-CN" sz="2800" b="1" dirty="0"/>
        </a:p>
        <a:p>
          <a:pPr rtl="0"/>
          <a:r>
            <a:rPr lang="zh-CN" altLang="en-US" sz="2800" b="1" dirty="0"/>
            <a:t>充性</a:t>
          </a:r>
          <a:endParaRPr lang="zh-CN" altLang="en-US" sz="2800" dirty="0"/>
        </a:p>
      </dgm:t>
    </dgm:pt>
    <dgm:pt modelId="{EE65287D-293D-4F6A-A008-D9D6AE842A78}" type="parTrans" cxnId="{38AA9582-AE04-4353-8828-A304F2AAD05E}">
      <dgm:prSet/>
      <dgm:spPr/>
      <dgm:t>
        <a:bodyPr/>
        <a:lstStyle/>
        <a:p>
          <a:endParaRPr lang="zh-CN" altLang="en-US" sz="2800">
            <a:solidFill>
              <a:srgbClr val="FF0000"/>
            </a:solidFill>
          </a:endParaRPr>
        </a:p>
      </dgm:t>
    </dgm:pt>
    <dgm:pt modelId="{9F44D419-45A9-41D3-8EB9-61B28AFD93A2}" type="sibTrans" cxnId="{38AA9582-AE04-4353-8828-A304F2AAD05E}">
      <dgm:prSet/>
      <dgm:spPr/>
      <dgm:t>
        <a:bodyPr/>
        <a:lstStyle/>
        <a:p>
          <a:endParaRPr lang="zh-CN" altLang="en-US" sz="2800">
            <a:solidFill>
              <a:srgbClr val="FF0000"/>
            </a:solidFill>
          </a:endParaRPr>
        </a:p>
      </dgm:t>
    </dgm:pt>
    <dgm:pt modelId="{5B23E256-25D1-4DD3-BA8B-DFFC14B8F387}">
      <dgm:prSet custT="1"/>
      <dgm:spPr>
        <a:solidFill>
          <a:prstClr val="white"/>
        </a:soli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gm:spPr>
      <dgm:t>
        <a:bodyPr spcFirstLastPara="0" vert="horz" wrap="square" lIns="106680" tIns="106680" rIns="106680" bIns="106680" numCol="1" spcCol="1270" anchor="ctr" anchorCtr="0"/>
        <a:lstStyle/>
        <a:p>
          <a:pPr marL="0" lvl="0" indent="0" algn="ctr" defTabSz="1244600" rtl="0">
            <a:lnSpc>
              <a:spcPct val="90000"/>
            </a:lnSpc>
            <a:spcBef>
              <a:spcPct val="0"/>
            </a:spcBef>
            <a:spcAft>
              <a:spcPct val="35000"/>
            </a:spcAft>
            <a:buNone/>
          </a:pPr>
          <a:r>
            <a:rPr lang="zh-CN" altLang="en-US" sz="2800" b="1" kern="1200">
              <a:solidFill>
                <a:prstClr val="black"/>
              </a:solidFill>
              <a:latin typeface="Gill Sans MT"/>
              <a:ea typeface="华文新魏" panose="02010800040101010101" pitchFamily="2" charset="-122"/>
              <a:cs typeface="+mn-cs"/>
            </a:rPr>
            <a:t>开放性</a:t>
          </a:r>
        </a:p>
      </dgm:t>
    </dgm:pt>
    <dgm:pt modelId="{CE67DF24-FD43-48F9-B301-3DFF51CC586F}" type="parTrans" cxnId="{F62C7769-ADF1-435D-87B4-AD256101B01E}">
      <dgm:prSet/>
      <dgm:spPr/>
      <dgm:t>
        <a:bodyPr/>
        <a:lstStyle/>
        <a:p>
          <a:endParaRPr lang="zh-CN" altLang="en-US" sz="2800">
            <a:solidFill>
              <a:srgbClr val="FF0000"/>
            </a:solidFill>
          </a:endParaRPr>
        </a:p>
      </dgm:t>
    </dgm:pt>
    <dgm:pt modelId="{0A128B1E-25C0-47CD-A70C-C88008DE162F}" type="sibTrans" cxnId="{F62C7769-ADF1-435D-87B4-AD256101B01E}">
      <dgm:prSet/>
      <dgm:spPr/>
      <dgm:t>
        <a:bodyPr/>
        <a:lstStyle/>
        <a:p>
          <a:endParaRPr lang="zh-CN" altLang="en-US" sz="2800">
            <a:solidFill>
              <a:srgbClr val="FF0000"/>
            </a:solidFill>
          </a:endParaRPr>
        </a:p>
      </dgm:t>
    </dgm:pt>
    <dgm:pt modelId="{C3996ABB-1A5D-4BC4-A132-21882B6CB1DD}">
      <dgm:prSet custT="1"/>
      <dgm:spPr>
        <a:solidFill>
          <a:schemeClr val="bg1"/>
        </a:solidFill>
      </dgm:spPr>
      <dgm:t>
        <a:bodyPr/>
        <a:lstStyle/>
        <a:p>
          <a:pPr rtl="0"/>
          <a:r>
            <a:rPr lang="zh-CN" altLang="en-US" sz="2800" b="1"/>
            <a:t>方便性</a:t>
          </a:r>
          <a:endParaRPr lang="zh-CN" altLang="en-US" sz="2800"/>
        </a:p>
      </dgm:t>
    </dgm:pt>
    <dgm:pt modelId="{73F37767-ADF1-494E-8C90-9B471C70F155}" type="parTrans" cxnId="{2591887E-4F57-4BE8-A911-B9B30DDD2AC4}">
      <dgm:prSet/>
      <dgm:spPr/>
      <dgm:t>
        <a:bodyPr/>
        <a:lstStyle/>
        <a:p>
          <a:endParaRPr lang="zh-CN" altLang="en-US"/>
        </a:p>
      </dgm:t>
    </dgm:pt>
    <dgm:pt modelId="{C016CD65-94BB-4E77-A9D7-879C0A82B228}" type="sibTrans" cxnId="{2591887E-4F57-4BE8-A911-B9B30DDD2AC4}">
      <dgm:prSet/>
      <dgm:spPr/>
      <dgm:t>
        <a:bodyPr/>
        <a:lstStyle/>
        <a:p>
          <a:endParaRPr lang="zh-CN" altLang="en-US"/>
        </a:p>
      </dgm:t>
    </dgm:pt>
    <dgm:pt modelId="{779A97E1-5F60-4106-9BB3-6C3942470032}" type="pres">
      <dgm:prSet presAssocID="{C308537C-CF67-4C61-BD7F-6D0C29205B5F}" presName="matrix" presStyleCnt="0">
        <dgm:presLayoutVars>
          <dgm:chMax val="1"/>
          <dgm:dir/>
          <dgm:resizeHandles val="exact"/>
        </dgm:presLayoutVars>
      </dgm:prSet>
      <dgm:spPr/>
    </dgm:pt>
    <dgm:pt modelId="{DA2E1583-73A4-4127-A338-25FB9739E4BC}" type="pres">
      <dgm:prSet presAssocID="{C308537C-CF67-4C61-BD7F-6D0C29205B5F}" presName="diamond" presStyleLbl="bgShp" presStyleIdx="0" presStyleCnt="1"/>
      <dgm:spPr/>
    </dgm:pt>
    <dgm:pt modelId="{7395454F-2A8C-43CA-8131-E65A5EEAA1A7}" type="pres">
      <dgm:prSet presAssocID="{C308537C-CF67-4C61-BD7F-6D0C29205B5F}" presName="quad1" presStyleLbl="node1" presStyleIdx="0" presStyleCnt="4">
        <dgm:presLayoutVars>
          <dgm:chMax val="0"/>
          <dgm:chPref val="0"/>
          <dgm:bulletEnabled val="1"/>
        </dgm:presLayoutVars>
      </dgm:prSet>
      <dgm:spPr/>
    </dgm:pt>
    <dgm:pt modelId="{501FDB92-586B-43DF-BACD-3D7B566055F6}" type="pres">
      <dgm:prSet presAssocID="{C308537C-CF67-4C61-BD7F-6D0C29205B5F}" presName="quad2" presStyleLbl="node1" presStyleIdx="1" presStyleCnt="4">
        <dgm:presLayoutVars>
          <dgm:chMax val="0"/>
          <dgm:chPref val="0"/>
          <dgm:bulletEnabled val="1"/>
        </dgm:presLayoutVars>
      </dgm:prSet>
      <dgm:spPr>
        <a:xfrm>
          <a:off x="3340091" y="403604"/>
          <a:ext cx="1656904" cy="1656904"/>
        </a:xfrm>
        <a:prstGeom prst="roundRect">
          <a:avLst/>
        </a:prstGeom>
      </dgm:spPr>
    </dgm:pt>
    <dgm:pt modelId="{1CE4013B-5A38-4880-B122-13BB533ADD42}" type="pres">
      <dgm:prSet presAssocID="{C308537C-CF67-4C61-BD7F-6D0C29205B5F}" presName="quad3" presStyleLbl="node1" presStyleIdx="2" presStyleCnt="4">
        <dgm:presLayoutVars>
          <dgm:chMax val="0"/>
          <dgm:chPref val="0"/>
          <dgm:bulletEnabled val="1"/>
        </dgm:presLayoutVars>
      </dgm:prSet>
      <dgm:spPr>
        <a:xfrm>
          <a:off x="1555732" y="2187963"/>
          <a:ext cx="1656904" cy="1656904"/>
        </a:xfrm>
        <a:prstGeom prst="roundRect">
          <a:avLst/>
        </a:prstGeom>
      </dgm:spPr>
    </dgm:pt>
    <dgm:pt modelId="{C78A5C27-511B-499E-97CD-BD7E0B4C054D}" type="pres">
      <dgm:prSet presAssocID="{C308537C-CF67-4C61-BD7F-6D0C29205B5F}" presName="quad4" presStyleLbl="node1" presStyleIdx="3" presStyleCnt="4">
        <dgm:presLayoutVars>
          <dgm:chMax val="0"/>
          <dgm:chPref val="0"/>
          <dgm:bulletEnabled val="1"/>
        </dgm:presLayoutVars>
      </dgm:prSet>
      <dgm:spPr>
        <a:xfrm>
          <a:off x="3340091" y="2187963"/>
          <a:ext cx="1656904" cy="1656904"/>
        </a:xfrm>
        <a:prstGeom prst="roundRect">
          <a:avLst/>
        </a:prstGeom>
      </dgm:spPr>
    </dgm:pt>
  </dgm:ptLst>
  <dgm:cxnLst>
    <dgm:cxn modelId="{80853004-5B52-4E97-A514-E930B1AD2B90}" type="presOf" srcId="{92C1CC70-E101-49C0-A4C1-BBAEE7381084}" destId="{1CE4013B-5A38-4880-B122-13BB533ADD42}" srcOrd="0" destOrd="0" presId="urn:microsoft.com/office/officeart/2005/8/layout/matrix3"/>
    <dgm:cxn modelId="{66509616-306F-40E4-B4A5-1A01EE5A1CED}" type="presOf" srcId="{5B23E256-25D1-4DD3-BA8B-DFFC14B8F387}" destId="{C78A5C27-511B-499E-97CD-BD7E0B4C054D}" srcOrd="0" destOrd="0" presId="urn:microsoft.com/office/officeart/2005/8/layout/matrix3"/>
    <dgm:cxn modelId="{F62C7769-ADF1-435D-87B4-AD256101B01E}" srcId="{C308537C-CF67-4C61-BD7F-6D0C29205B5F}" destId="{5B23E256-25D1-4DD3-BA8B-DFFC14B8F387}" srcOrd="3" destOrd="0" parTransId="{CE67DF24-FD43-48F9-B301-3DFF51CC586F}" sibTransId="{0A128B1E-25C0-47CD-A70C-C88008DE162F}"/>
    <dgm:cxn modelId="{2281C54B-A6A6-4CBF-BF60-D760DBA4B49A}" srcId="{C308537C-CF67-4C61-BD7F-6D0C29205B5F}" destId="{E99065A2-0D9D-43D2-96E4-0C1A6F0A31CA}" srcOrd="1" destOrd="0" parTransId="{6E8C723D-AE91-4EB3-975A-299010935DB2}" sibTransId="{FD9916A8-EB93-43B5-B82E-0D14F5839823}"/>
    <dgm:cxn modelId="{2591887E-4F57-4BE8-A911-B9B30DDD2AC4}" srcId="{C308537C-CF67-4C61-BD7F-6D0C29205B5F}" destId="{C3996ABB-1A5D-4BC4-A132-21882B6CB1DD}" srcOrd="0" destOrd="0" parTransId="{73F37767-ADF1-494E-8C90-9B471C70F155}" sibTransId="{C016CD65-94BB-4E77-A9D7-879C0A82B228}"/>
    <dgm:cxn modelId="{38AA9582-AE04-4353-8828-A304F2AAD05E}" srcId="{C308537C-CF67-4C61-BD7F-6D0C29205B5F}" destId="{92C1CC70-E101-49C0-A4C1-BBAEE7381084}" srcOrd="2" destOrd="0" parTransId="{EE65287D-293D-4F6A-A008-D9D6AE842A78}" sibTransId="{9F44D419-45A9-41D3-8EB9-61B28AFD93A2}"/>
    <dgm:cxn modelId="{C1BFEF88-81D4-4BFC-80B4-A9CEB5B6CEFF}" type="presOf" srcId="{C3996ABB-1A5D-4BC4-A132-21882B6CB1DD}" destId="{7395454F-2A8C-43CA-8131-E65A5EEAA1A7}" srcOrd="0" destOrd="0" presId="urn:microsoft.com/office/officeart/2005/8/layout/matrix3"/>
    <dgm:cxn modelId="{2585AAA1-C82C-4B8C-A02A-8B4D3EC3C95B}" type="presOf" srcId="{C308537C-CF67-4C61-BD7F-6D0C29205B5F}" destId="{779A97E1-5F60-4106-9BB3-6C3942470032}" srcOrd="0" destOrd="0" presId="urn:microsoft.com/office/officeart/2005/8/layout/matrix3"/>
    <dgm:cxn modelId="{71AA8EF7-D186-4213-BD3B-00C09E1963F1}" type="presOf" srcId="{E99065A2-0D9D-43D2-96E4-0C1A6F0A31CA}" destId="{501FDB92-586B-43DF-BACD-3D7B566055F6}" srcOrd="0" destOrd="0" presId="urn:microsoft.com/office/officeart/2005/8/layout/matrix3"/>
    <dgm:cxn modelId="{12146A95-1550-436F-9BA8-EA98041283EC}" type="presParOf" srcId="{779A97E1-5F60-4106-9BB3-6C3942470032}" destId="{DA2E1583-73A4-4127-A338-25FB9739E4BC}" srcOrd="0" destOrd="0" presId="urn:microsoft.com/office/officeart/2005/8/layout/matrix3"/>
    <dgm:cxn modelId="{24262239-8D9E-406C-84F8-8CC75BB89F4D}" type="presParOf" srcId="{779A97E1-5F60-4106-9BB3-6C3942470032}" destId="{7395454F-2A8C-43CA-8131-E65A5EEAA1A7}" srcOrd="1" destOrd="0" presId="urn:microsoft.com/office/officeart/2005/8/layout/matrix3"/>
    <dgm:cxn modelId="{0290E33F-0243-4C79-8D66-84265C91B426}" type="presParOf" srcId="{779A97E1-5F60-4106-9BB3-6C3942470032}" destId="{501FDB92-586B-43DF-BACD-3D7B566055F6}" srcOrd="2" destOrd="0" presId="urn:microsoft.com/office/officeart/2005/8/layout/matrix3"/>
    <dgm:cxn modelId="{D808ECBE-262F-4B80-8ED8-8BEFD48A18F3}" type="presParOf" srcId="{779A97E1-5F60-4106-9BB3-6C3942470032}" destId="{1CE4013B-5A38-4880-B122-13BB533ADD42}" srcOrd="3" destOrd="0" presId="urn:microsoft.com/office/officeart/2005/8/layout/matrix3"/>
    <dgm:cxn modelId="{F39F8243-1C68-42A4-A956-953382588B03}" type="presParOf" srcId="{779A97E1-5F60-4106-9BB3-6C3942470032}" destId="{C78A5C27-511B-499E-97CD-BD7E0B4C054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E1583-73A4-4127-A338-25FB9739E4BC}">
      <dsp:nvSpPr>
        <dsp:cNvPr id="0" name=""/>
        <dsp:cNvSpPr/>
      </dsp:nvSpPr>
      <dsp:spPr>
        <a:xfrm>
          <a:off x="1152128" y="0"/>
          <a:ext cx="4248472" cy="4248472"/>
        </a:xfrm>
        <a:prstGeom prst="diamond">
          <a:avLst/>
        </a:prstGeom>
        <a:solidFill>
          <a:schemeClr val="accent1">
            <a:tint val="4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dsp:style>
    </dsp:sp>
    <dsp:sp modelId="{7395454F-2A8C-43CA-8131-E65A5EEAA1A7}">
      <dsp:nvSpPr>
        <dsp:cNvPr id="0" name=""/>
        <dsp:cNvSpPr/>
      </dsp:nvSpPr>
      <dsp:spPr>
        <a:xfrm>
          <a:off x="1555732" y="403604"/>
          <a:ext cx="1656904" cy="1656904"/>
        </a:xfrm>
        <a:prstGeom prst="roundRect">
          <a:avLst/>
        </a:prstGeom>
        <a:solidFill>
          <a:schemeClr val="bg1"/>
        </a:soli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t>方便性</a:t>
          </a:r>
          <a:endParaRPr lang="zh-CN" altLang="en-US" sz="2800" kern="1200"/>
        </a:p>
      </dsp:txBody>
      <dsp:txXfrm>
        <a:off x="1636615" y="484487"/>
        <a:ext cx="1495138" cy="1495138"/>
      </dsp:txXfrm>
    </dsp:sp>
    <dsp:sp modelId="{501FDB92-586B-43DF-BACD-3D7B566055F6}">
      <dsp:nvSpPr>
        <dsp:cNvPr id="0" name=""/>
        <dsp:cNvSpPr/>
      </dsp:nvSpPr>
      <dsp:spPr>
        <a:xfrm>
          <a:off x="3340091" y="403604"/>
          <a:ext cx="1656904" cy="1656904"/>
        </a:xfrm>
        <a:prstGeom prst="roundRect">
          <a:avLst/>
        </a:prstGeom>
        <a:solidFill>
          <a:prstClr val="white"/>
        </a:soli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solidFill>
                <a:prstClr val="black"/>
              </a:solidFill>
              <a:latin typeface="Gill Sans MT"/>
              <a:ea typeface="华文新魏" panose="02010800040101010101" pitchFamily="2" charset="-122"/>
              <a:cs typeface="+mn-cs"/>
            </a:rPr>
            <a:t>有效性</a:t>
          </a:r>
        </a:p>
      </dsp:txBody>
      <dsp:txXfrm>
        <a:off x="3420974" y="484487"/>
        <a:ext cx="1495138" cy="1495138"/>
      </dsp:txXfrm>
    </dsp:sp>
    <dsp:sp modelId="{1CE4013B-5A38-4880-B122-13BB533ADD42}">
      <dsp:nvSpPr>
        <dsp:cNvPr id="0" name=""/>
        <dsp:cNvSpPr/>
      </dsp:nvSpPr>
      <dsp:spPr>
        <a:xfrm>
          <a:off x="1555732" y="2187963"/>
          <a:ext cx="1656904" cy="1656904"/>
        </a:xfrm>
        <a:prstGeom prst="roundRect">
          <a:avLst/>
        </a:prstGeom>
        <a:solidFill>
          <a:prstClr val="white"/>
        </a:soli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t>可扩</a:t>
          </a:r>
          <a:endParaRPr lang="en-US" altLang="zh-CN" sz="2800" b="1" kern="1200" dirty="0"/>
        </a:p>
        <a:p>
          <a:pPr marL="0" lvl="0" indent="0" algn="ctr" defTabSz="1244600" rtl="0">
            <a:lnSpc>
              <a:spcPct val="90000"/>
            </a:lnSpc>
            <a:spcBef>
              <a:spcPct val="0"/>
            </a:spcBef>
            <a:spcAft>
              <a:spcPct val="35000"/>
            </a:spcAft>
            <a:buNone/>
          </a:pPr>
          <a:r>
            <a:rPr lang="zh-CN" altLang="en-US" sz="2800" b="1" kern="1200" dirty="0"/>
            <a:t>充性</a:t>
          </a:r>
          <a:endParaRPr lang="zh-CN" altLang="en-US" sz="2800" kern="1200" dirty="0"/>
        </a:p>
      </dsp:txBody>
      <dsp:txXfrm>
        <a:off x="1636615" y="2268846"/>
        <a:ext cx="1495138" cy="1495138"/>
      </dsp:txXfrm>
    </dsp:sp>
    <dsp:sp modelId="{C78A5C27-511B-499E-97CD-BD7E0B4C054D}">
      <dsp:nvSpPr>
        <dsp:cNvPr id="0" name=""/>
        <dsp:cNvSpPr/>
      </dsp:nvSpPr>
      <dsp:spPr>
        <a:xfrm>
          <a:off x="3340091" y="2187963"/>
          <a:ext cx="1656904" cy="1656904"/>
        </a:xfrm>
        <a:prstGeom prst="roundRect">
          <a:avLst/>
        </a:prstGeom>
        <a:solidFill>
          <a:prstClr val="white"/>
        </a:soli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solidFill>
                <a:prstClr val="black"/>
              </a:solidFill>
              <a:latin typeface="Gill Sans MT"/>
              <a:ea typeface="华文新魏" panose="02010800040101010101" pitchFamily="2" charset="-122"/>
              <a:cs typeface="+mn-cs"/>
            </a:rPr>
            <a:t>开放性</a:t>
          </a:r>
        </a:p>
      </dsp:txBody>
      <dsp:txXfrm>
        <a:off x="3420974" y="2268846"/>
        <a:ext cx="1495138" cy="149513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2023/10/4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4022487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2023/9/30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52944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主要操作系统有哪些？各有什么侧重？</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8</a:t>
            </a:fld>
            <a:endParaRPr lang="zh-CN" altLang="en-US"/>
          </a:p>
        </p:txBody>
      </p:sp>
    </p:spTree>
    <p:extLst>
      <p:ext uri="{BB962C8B-B14F-4D97-AF65-F5344CB8AC3E}">
        <p14:creationId xmlns:p14="http://schemas.microsoft.com/office/powerpoint/2010/main" val="289951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10</a:t>
            </a:fld>
            <a:endParaRPr lang="zh-CN" altLang="en-US"/>
          </a:p>
        </p:txBody>
      </p:sp>
    </p:spTree>
    <p:extLst>
      <p:ext uri="{BB962C8B-B14F-4D97-AF65-F5344CB8AC3E}">
        <p14:creationId xmlns:p14="http://schemas.microsoft.com/office/powerpoint/2010/main" val="1238153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19</a:t>
            </a:fld>
            <a:endParaRPr lang="zh-CN" altLang="en-US"/>
          </a:p>
        </p:txBody>
      </p:sp>
    </p:spTree>
    <p:extLst>
      <p:ext uri="{BB962C8B-B14F-4D97-AF65-F5344CB8AC3E}">
        <p14:creationId xmlns:p14="http://schemas.microsoft.com/office/powerpoint/2010/main" val="33469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22</a:t>
            </a:fld>
            <a:endParaRPr lang="zh-CN" altLang="en-US"/>
          </a:p>
        </p:txBody>
      </p:sp>
    </p:spTree>
    <p:extLst>
      <p:ext uri="{BB962C8B-B14F-4D97-AF65-F5344CB8AC3E}">
        <p14:creationId xmlns:p14="http://schemas.microsoft.com/office/powerpoint/2010/main" val="292995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26</a:t>
            </a:fld>
            <a:endParaRPr lang="zh-CN" altLang="en-US"/>
          </a:p>
        </p:txBody>
      </p:sp>
    </p:spTree>
    <p:extLst>
      <p:ext uri="{BB962C8B-B14F-4D97-AF65-F5344CB8AC3E}">
        <p14:creationId xmlns:p14="http://schemas.microsoft.com/office/powerpoint/2010/main" val="3897121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32</a:t>
            </a:fld>
            <a:endParaRPr lang="zh-CN" altLang="en-US"/>
          </a:p>
        </p:txBody>
      </p:sp>
    </p:spTree>
    <p:extLst>
      <p:ext uri="{BB962C8B-B14F-4D97-AF65-F5344CB8AC3E}">
        <p14:creationId xmlns:p14="http://schemas.microsoft.com/office/powerpoint/2010/main" val="786813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33</a:t>
            </a:fld>
            <a:endParaRPr lang="zh-CN" altLang="en-US"/>
          </a:p>
        </p:txBody>
      </p:sp>
    </p:spTree>
    <p:extLst>
      <p:ext uri="{BB962C8B-B14F-4D97-AF65-F5344CB8AC3E}">
        <p14:creationId xmlns:p14="http://schemas.microsoft.com/office/powerpoint/2010/main" val="3773930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6142233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244695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8FF65D8B-B73E-4D0D-A3A9-1B8D6A09A603}"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ctr"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7" name="TextBox 11">
            <a:extLst>
              <a:ext uri="{FF2B5EF4-FFF2-40B4-BE49-F238E27FC236}">
                <a16:creationId xmlns:a16="http://schemas.microsoft.com/office/drawing/2014/main" id="{C60C1514-54F7-12C0-A30D-AAF22648EEB0}"/>
              </a:ext>
            </a:extLst>
          </p:cNvPr>
          <p:cNvSpPr txBox="1"/>
          <p:nvPr userDrawn="1"/>
        </p:nvSpPr>
        <p:spPr>
          <a:xfrm>
            <a:off x="7027621" y="17193"/>
            <a:ext cx="2042547"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第一章操作系统引论</a:t>
            </a:r>
          </a:p>
        </p:txBody>
      </p:sp>
    </p:spTree>
    <p:extLst>
      <p:ext uri="{BB962C8B-B14F-4D97-AF65-F5344CB8AC3E}">
        <p14:creationId xmlns:p14="http://schemas.microsoft.com/office/powerpoint/2010/main" val="66263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527200"/>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F928C9-70CC-4519-8CCF-9B5FEF3EE38B}" type="datetime8">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2023年9月30日8时41分</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8964720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7027621" y="17193"/>
            <a:ext cx="2042547"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第一章操作系统引论</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7"/>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8E949974-959B-4CCC-883B-F9363DA4EF7C}"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l"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398814660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dos.csail.mit.edu/6.828/2021/schedule.html" TargetMode="External"/><Relationship Id="rId2" Type="http://schemas.openxmlformats.org/officeDocument/2006/relationships/hyperlink" Target="https://web.stanford.edu/~ouster/cs111-spring2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a:t>1</a:t>
            </a:r>
            <a:r>
              <a:rPr lang="zh-CN" altLang="en-US" b="1"/>
              <a:t>讲</a:t>
            </a:r>
            <a:endParaRPr lang="zh-CN" altLang="en-US" b="1" dirty="0"/>
          </a:p>
        </p:txBody>
      </p:sp>
      <p:sp>
        <p:nvSpPr>
          <p:cNvPr id="3" name="副标题 2"/>
          <p:cNvSpPr>
            <a:spLocks noGrp="1"/>
          </p:cNvSpPr>
          <p:nvPr>
            <p:ph type="body" idx="1"/>
          </p:nvPr>
        </p:nvSpPr>
        <p:spPr/>
        <p:txBody>
          <a:bodyPr/>
          <a:lstStyle/>
          <a:p>
            <a:r>
              <a:rPr lang="zh-CN" altLang="en-US" dirty="0"/>
              <a:t>操作系统引论</a:t>
            </a:r>
          </a:p>
        </p:txBody>
      </p:sp>
      <p:pic>
        <p:nvPicPr>
          <p:cNvPr id="5" name="图片 4">
            <a:extLst>
              <a:ext uri="{FF2B5EF4-FFF2-40B4-BE49-F238E27FC236}">
                <a16:creationId xmlns:a16="http://schemas.microsoft.com/office/drawing/2014/main" id="{12C628FD-117A-F6F9-6CF1-A14451408F20}"/>
              </a:ext>
            </a:extLst>
          </p:cNvPr>
          <p:cNvPicPr>
            <a:picLocks noChangeAspect="1"/>
          </p:cNvPicPr>
          <p:nvPr/>
        </p:nvPicPr>
        <p:blipFill rotWithShape="1">
          <a:blip r:embed="rId2"/>
          <a:srcRect b="8954"/>
          <a:stretch/>
        </p:blipFill>
        <p:spPr>
          <a:xfrm>
            <a:off x="3275856" y="4077072"/>
            <a:ext cx="2391990" cy="26642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latin typeface="Times New Roman" panose="02020603050405020304" pitchFamily="18" charset="0"/>
                <a:cs typeface="Times New Roman" panose="02020603050405020304" pitchFamily="18" charset="0"/>
              </a:rPr>
              <a:t>1.1</a:t>
            </a:r>
            <a:r>
              <a:rPr lang="zh-CN" altLang="en-US"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rPr>
              <a:t>操作系统的目标和作用 </a:t>
            </a:r>
          </a:p>
        </p:txBody>
      </p:sp>
      <p:graphicFrame>
        <p:nvGraphicFramePr>
          <p:cNvPr id="8" name="图示 7"/>
          <p:cNvGraphicFramePr/>
          <p:nvPr>
            <p:extLst>
              <p:ext uri="{D42A27DB-BD31-4B8C-83A1-F6EECF244321}">
                <p14:modId xmlns:p14="http://schemas.microsoft.com/office/powerpoint/2010/main" val="3430235358"/>
              </p:ext>
            </p:extLst>
          </p:nvPr>
        </p:nvGraphicFramePr>
        <p:xfrm>
          <a:off x="1763688" y="1988840"/>
          <a:ext cx="6552728"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9"/>
          <p:cNvSpPr/>
          <p:nvPr/>
        </p:nvSpPr>
        <p:spPr>
          <a:xfrm>
            <a:off x="539552" y="1412776"/>
            <a:ext cx="3788217" cy="523220"/>
          </a:xfrm>
          <a:prstGeom prst="rect">
            <a:avLst/>
          </a:prstGeom>
        </p:spPr>
        <p:txBody>
          <a:bodyPr wrap="none">
            <a:spAutoFit/>
          </a:bodyPr>
          <a:lstStyle/>
          <a:p>
            <a:r>
              <a:rPr lang="en-US" altLang="zh-CN" sz="2800" b="1" dirty="0">
                <a:latin typeface="Times New Roman" panose="02020603050405020304" pitchFamily="18" charset="0"/>
                <a:ea typeface="+mj-ea"/>
                <a:cs typeface="Times New Roman" panose="02020603050405020304" pitchFamily="18" charset="0"/>
              </a:rPr>
              <a:t>1.1.1</a:t>
            </a:r>
            <a:r>
              <a:rPr lang="zh-CN" altLang="en-US" sz="2800" b="1" dirty="0">
                <a:latin typeface="Times New Roman" panose="02020603050405020304" pitchFamily="18" charset="0"/>
                <a:ea typeface="+mj-ea"/>
                <a:cs typeface="Times New Roman" panose="02020603050405020304" pitchFamily="18" charset="0"/>
              </a:rPr>
              <a:t>　操作系统的目标</a:t>
            </a:r>
          </a:p>
        </p:txBody>
      </p:sp>
    </p:spTree>
    <p:extLst>
      <p:ext uri="{BB962C8B-B14F-4D97-AF65-F5344CB8AC3E}">
        <p14:creationId xmlns:p14="http://schemas.microsoft.com/office/powerpoint/2010/main" val="4091714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sz="3200" b="1" dirty="0">
                <a:latin typeface="Times New Roman" panose="02020603050405020304" pitchFamily="18" charset="0"/>
                <a:cs typeface="Times New Roman" panose="02020603050405020304" pitchFamily="18" charset="0"/>
              </a:rPr>
              <a:t>1.1.2</a:t>
            </a:r>
            <a:r>
              <a:rPr lang="zh-CN" altLang="en-US" sz="3200" b="1" dirty="0">
                <a:latin typeface="Times New Roman" panose="02020603050405020304" pitchFamily="18" charset="0"/>
                <a:cs typeface="Times New Roman" panose="02020603050405020304" pitchFamily="18" charset="0"/>
              </a:rPr>
              <a:t>　操作系统的作用</a:t>
            </a:r>
            <a:endParaRPr lang="en-US" altLang="zh-CN" sz="3200"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1</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OS</a:t>
            </a:r>
            <a:r>
              <a:rPr lang="zh-CN" altLang="en-US" b="1" dirty="0">
                <a:latin typeface="Times New Roman" panose="02020603050405020304" pitchFamily="18" charset="0"/>
                <a:cs typeface="Times New Roman" panose="02020603050405020304" pitchFamily="18" charset="0"/>
              </a:rPr>
              <a:t>作为用户与计算机硬件系统之间的接口</a:t>
            </a:r>
          </a:p>
          <a:p>
            <a:endParaRPr lang="zh-CN" altLang="en-US" b="1" dirty="0">
              <a:latin typeface="Times New Roman" panose="02020603050405020304" pitchFamily="18" charset="0"/>
              <a:cs typeface="Times New Roman" panose="02020603050405020304" pitchFamily="18" charset="0"/>
            </a:endParaRPr>
          </a:p>
          <a:p>
            <a:endParaRPr lang="zh-CN" altLang="en-US" b="1" dirty="0">
              <a:latin typeface="Times New Roman" panose="02020603050405020304" pitchFamily="18" charset="0"/>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925058134"/>
              </p:ext>
            </p:extLst>
          </p:nvPr>
        </p:nvGraphicFramePr>
        <p:xfrm>
          <a:off x="1547664" y="2132856"/>
          <a:ext cx="6400800" cy="3082925"/>
        </p:xfrm>
        <a:graphic>
          <a:graphicData uri="http://schemas.openxmlformats.org/presentationml/2006/ole">
            <mc:AlternateContent xmlns:mc="http://schemas.openxmlformats.org/markup-compatibility/2006">
              <mc:Choice xmlns:v="urn:schemas-microsoft-com:vml" Requires="v">
                <p:oleObj r:id="rId2" imgW="2081216" imgH="1001039" progId="Visio.Drawing.4">
                  <p:embed/>
                </p:oleObj>
              </mc:Choice>
              <mc:Fallback>
                <p:oleObj r:id="rId2" imgW="2081216" imgH="1001039" progId="Visio.Drawing.4">
                  <p:embed/>
                  <p:pic>
                    <p:nvPicPr>
                      <p:cNvPr id="0" name="Object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132856"/>
                        <a:ext cx="64008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028"/>
          <p:cNvSpPr txBox="1">
            <a:spLocks noChangeArrowheads="1"/>
          </p:cNvSpPr>
          <p:nvPr/>
        </p:nvSpPr>
        <p:spPr bwMode="auto">
          <a:xfrm>
            <a:off x="2987824" y="5334000"/>
            <a:ext cx="410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dirty="0">
                <a:latin typeface="宋体" pitchFamily="2" charset="-122"/>
              </a:rPr>
              <a:t>图</a:t>
            </a:r>
            <a:r>
              <a:rPr lang="en-US" altLang="zh-CN" dirty="0"/>
              <a:t>1-1</a:t>
            </a:r>
            <a:r>
              <a:rPr lang="zh-CN" altLang="en-US" dirty="0">
                <a:latin typeface="宋体" pitchFamily="2" charset="-122"/>
              </a:rPr>
              <a:t>　</a:t>
            </a:r>
            <a:r>
              <a:rPr lang="en-US" altLang="zh-CN" dirty="0"/>
              <a:t>OS</a:t>
            </a:r>
            <a:r>
              <a:rPr lang="zh-CN" altLang="en-US" dirty="0">
                <a:latin typeface="宋体" pitchFamily="2" charset="-122"/>
              </a:rPr>
              <a:t>作为接口的示意图</a:t>
            </a:r>
            <a:r>
              <a:rPr lang="zh-CN" altLang="en-US" dirty="0"/>
              <a:t> </a:t>
            </a:r>
          </a:p>
        </p:txBody>
      </p:sp>
    </p:spTree>
    <p:extLst>
      <p:ext uri="{BB962C8B-B14F-4D97-AF65-F5344CB8AC3E}">
        <p14:creationId xmlns:p14="http://schemas.microsoft.com/office/powerpoint/2010/main" val="212228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lnSpcReduction="10000"/>
          </a:bodyPr>
          <a:lstStyle/>
          <a:p>
            <a:r>
              <a:rPr lang="en-US" altLang="zh-CN" b="1" dirty="0">
                <a:latin typeface="宋体" pitchFamily="2" charset="-122"/>
              </a:rPr>
              <a:t>2</a:t>
            </a:r>
            <a:r>
              <a:rPr lang="zh-CN" altLang="en-US" b="1" dirty="0">
                <a:latin typeface="宋体" pitchFamily="2" charset="-122"/>
              </a:rPr>
              <a:t>．</a:t>
            </a:r>
            <a:r>
              <a:rPr lang="en-US" altLang="zh-CN" b="1" dirty="0">
                <a:latin typeface="宋体" pitchFamily="2" charset="-122"/>
              </a:rPr>
              <a:t>OS</a:t>
            </a:r>
            <a:r>
              <a:rPr lang="zh-CN" altLang="en-US" b="1" dirty="0">
                <a:latin typeface="宋体" pitchFamily="2" charset="-122"/>
              </a:rPr>
              <a:t>作为计算机系统资源的管理者</a:t>
            </a:r>
          </a:p>
          <a:p>
            <a:pPr marL="0">
              <a:lnSpc>
                <a:spcPct val="150000"/>
              </a:lnSpc>
              <a:spcBef>
                <a:spcPts val="0"/>
              </a:spcBef>
            </a:pPr>
            <a:r>
              <a:rPr lang="zh-CN" altLang="en-US" b="1" dirty="0"/>
              <a:t>    在一个计算机系统中，通常都含有各种各样的硬件和软件资源。归纳起来可将资源分为四类：处理器、存储器、</a:t>
            </a:r>
            <a:r>
              <a:rPr lang="en-US" altLang="zh-CN" b="1" dirty="0"/>
              <a:t>I/O</a:t>
            </a:r>
            <a:r>
              <a:rPr lang="zh-CN" altLang="en-US" b="1" dirty="0"/>
              <a:t>设备以及信息</a:t>
            </a:r>
            <a:r>
              <a:rPr lang="en-US" altLang="zh-CN" b="1" dirty="0"/>
              <a:t>(</a:t>
            </a:r>
            <a:r>
              <a:rPr lang="zh-CN" altLang="en-US" b="1" dirty="0"/>
              <a:t>数据和程序</a:t>
            </a:r>
            <a:r>
              <a:rPr lang="en-US" altLang="zh-CN" b="1" dirty="0"/>
              <a:t>)</a:t>
            </a:r>
            <a:r>
              <a:rPr lang="zh-CN" altLang="en-US" b="1" dirty="0"/>
              <a:t>。相应地，</a:t>
            </a:r>
            <a:r>
              <a:rPr lang="en-US" altLang="zh-CN" b="1" dirty="0"/>
              <a:t>OS</a:t>
            </a:r>
            <a:r>
              <a:rPr lang="zh-CN" altLang="en-US" b="1" dirty="0"/>
              <a:t>的主要功能也正是针对这四类资源进行有效的管理，即：处理机管理，用于分配和控制处理机；存储器管理，主要负责内存的分配与回收； </a:t>
            </a:r>
            <a:r>
              <a:rPr lang="en-US" altLang="zh-CN" b="1" dirty="0"/>
              <a:t>I/O</a:t>
            </a:r>
            <a:r>
              <a:rPr lang="zh-CN" altLang="en-US" b="1" dirty="0"/>
              <a:t>设备管理，负责</a:t>
            </a:r>
            <a:r>
              <a:rPr lang="en-US" altLang="zh-CN" b="1" dirty="0"/>
              <a:t>I/O</a:t>
            </a:r>
            <a:r>
              <a:rPr lang="zh-CN" altLang="en-US" b="1" dirty="0"/>
              <a:t>设备的分配与操纵；文件管理，负责文件的存取、共享和保护。</a:t>
            </a:r>
          </a:p>
        </p:txBody>
      </p:sp>
    </p:spTree>
    <p:extLst>
      <p:ext uri="{BB962C8B-B14F-4D97-AF65-F5344CB8AC3E}">
        <p14:creationId xmlns:p14="http://schemas.microsoft.com/office/powerpoint/2010/main" val="247578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gn="just">
              <a:lnSpc>
                <a:spcPct val="120000"/>
              </a:lnSpc>
              <a:spcBef>
                <a:spcPct val="50000"/>
              </a:spcBef>
            </a:pPr>
            <a:r>
              <a:rPr lang="en-US" altLang="zh-CN" sz="3200" b="1" dirty="0">
                <a:latin typeface="Times New Roman" panose="02020603050405020304" pitchFamily="18" charset="0"/>
                <a:cs typeface="Times New Roman" panose="02020603050405020304" pitchFamily="18" charset="0"/>
              </a:rPr>
              <a:t>1.1.3</a:t>
            </a:r>
            <a:r>
              <a:rPr lang="zh-CN" altLang="en-US" sz="3200" b="1" dirty="0">
                <a:latin typeface="Times New Roman" panose="02020603050405020304" pitchFamily="18" charset="0"/>
                <a:cs typeface="Times New Roman" panose="02020603050405020304" pitchFamily="18" charset="0"/>
              </a:rPr>
              <a:t>　推动操作系统发展的主要动力</a:t>
            </a:r>
          </a:p>
          <a:p>
            <a:pPr algn="just">
              <a:lnSpc>
                <a:spcPct val="120000"/>
              </a:lnSpc>
              <a:spcBef>
                <a:spcPct val="50000"/>
              </a:spcBef>
            </a:pPr>
            <a:r>
              <a:rPr lang="en-US" altLang="zh-CN" b="1" dirty="0">
                <a:latin typeface="Times New Roman" panose="02020603050405020304" pitchFamily="18" charset="0"/>
                <a:cs typeface="Times New Roman" panose="02020603050405020304" pitchFamily="18" charset="0"/>
              </a:rPr>
              <a:t>        1</a:t>
            </a:r>
            <a:r>
              <a:rPr lang="zh-CN" altLang="en-US" b="1" dirty="0">
                <a:latin typeface="Times New Roman" panose="02020603050405020304" pitchFamily="18" charset="0"/>
                <a:cs typeface="Times New Roman" panose="02020603050405020304" pitchFamily="18" charset="0"/>
              </a:rPr>
              <a:t>．不断提高计算机资源的利用率</a:t>
            </a:r>
            <a:endParaRPr lang="en-US" altLang="zh-CN" b="1" dirty="0">
              <a:latin typeface="Times New Roman" panose="02020603050405020304" pitchFamily="18" charset="0"/>
              <a:cs typeface="Times New Roman" panose="02020603050405020304" pitchFamily="18" charset="0"/>
            </a:endParaRPr>
          </a:p>
          <a:p>
            <a:pPr algn="just">
              <a:lnSpc>
                <a:spcPct val="120000"/>
              </a:lnSpc>
              <a:spcBef>
                <a:spcPct val="50000"/>
              </a:spcBef>
            </a:pPr>
            <a:r>
              <a:rPr lang="zh-CN" altLang="en-US" b="1" dirty="0">
                <a:latin typeface="宋体" pitchFamily="2" charset="-122"/>
              </a:rPr>
              <a:t>　  </a:t>
            </a:r>
            <a:r>
              <a:rPr lang="en-US" altLang="zh-CN" b="1" dirty="0">
                <a:latin typeface="宋体" pitchFamily="2" charset="-122"/>
              </a:rPr>
              <a:t>2</a:t>
            </a:r>
            <a:r>
              <a:rPr lang="zh-CN" altLang="en-US" b="1" dirty="0">
                <a:latin typeface="宋体" pitchFamily="2" charset="-122"/>
              </a:rPr>
              <a:t>．方便用户</a:t>
            </a:r>
            <a:endParaRPr lang="en-US" altLang="zh-CN" b="1" dirty="0">
              <a:latin typeface="宋体" pitchFamily="2" charset="-122"/>
            </a:endParaRPr>
          </a:p>
          <a:p>
            <a:pPr algn="just">
              <a:lnSpc>
                <a:spcPct val="120000"/>
              </a:lnSpc>
              <a:spcBef>
                <a:spcPct val="50000"/>
              </a:spcBef>
            </a:pPr>
            <a:r>
              <a:rPr lang="zh-CN" altLang="en-US" dirty="0">
                <a:latin typeface="宋体" pitchFamily="2" charset="-122"/>
              </a:rPr>
              <a:t>　</a:t>
            </a:r>
            <a:r>
              <a:rPr lang="zh-CN" altLang="en-US" b="1" dirty="0">
                <a:latin typeface="宋体" pitchFamily="2" charset="-122"/>
              </a:rPr>
              <a:t>　</a:t>
            </a:r>
            <a:r>
              <a:rPr lang="en-US" altLang="zh-CN" b="1" dirty="0">
                <a:latin typeface="宋体" pitchFamily="2" charset="-122"/>
              </a:rPr>
              <a:t>3</a:t>
            </a:r>
            <a:r>
              <a:rPr lang="zh-CN" altLang="en-US" b="1" dirty="0">
                <a:latin typeface="宋体" pitchFamily="2" charset="-122"/>
              </a:rPr>
              <a:t>．器件的不断更新换代</a:t>
            </a:r>
            <a:endParaRPr lang="en-US" altLang="zh-CN" b="1" dirty="0">
              <a:latin typeface="宋体" pitchFamily="2" charset="-122"/>
            </a:endParaRPr>
          </a:p>
          <a:p>
            <a:pPr algn="just">
              <a:lnSpc>
                <a:spcPct val="120000"/>
              </a:lnSpc>
              <a:spcBef>
                <a:spcPct val="50000"/>
              </a:spcBef>
            </a:pPr>
            <a:r>
              <a:rPr lang="en-US" altLang="zh-CN" b="1" dirty="0">
                <a:latin typeface="宋体" pitchFamily="2" charset="-122"/>
              </a:rPr>
              <a:t>    4</a:t>
            </a:r>
            <a:r>
              <a:rPr lang="zh-CN" altLang="en-US" b="1" dirty="0">
                <a:latin typeface="宋体" pitchFamily="2" charset="-122"/>
              </a:rPr>
              <a:t>．计算机体系结构的不断发展</a:t>
            </a:r>
            <a:endParaRPr lang="en-US" altLang="zh-CN" b="1" dirty="0">
              <a:latin typeface="宋体" pitchFamily="2" charset="-122"/>
            </a:endParaRPr>
          </a:p>
          <a:p>
            <a:pPr algn="just">
              <a:lnSpc>
                <a:spcPct val="120000"/>
              </a:lnSpc>
              <a:spcBef>
                <a:spcPct val="50000"/>
              </a:spcBef>
            </a:pPr>
            <a:r>
              <a:rPr lang="en-US" altLang="zh-CN" b="1" dirty="0">
                <a:latin typeface="宋体" pitchFamily="2" charset="-122"/>
              </a:rPr>
              <a:t>    5</a:t>
            </a:r>
            <a:r>
              <a:rPr lang="zh-CN" altLang="en-US" b="1" dirty="0">
                <a:latin typeface="宋体" pitchFamily="2" charset="-122"/>
              </a:rPr>
              <a:t>．不断提出新的应用需求</a:t>
            </a:r>
            <a:endParaRPr lang="en-US" altLang="zh-CN" b="1" dirty="0">
              <a:latin typeface="宋体" pitchFamily="2" charset="-122"/>
            </a:endParaRPr>
          </a:p>
          <a:p>
            <a:pPr algn="just">
              <a:lnSpc>
                <a:spcPct val="120000"/>
              </a:lnSpc>
              <a:spcBef>
                <a:spcPct val="50000"/>
              </a:spcBef>
            </a:pPr>
            <a:endParaRPr lang="zh-CN" altLang="en-US" b="1" dirty="0">
              <a:latin typeface="宋体" pitchFamily="2" charset="-122"/>
            </a:endParaRPr>
          </a:p>
          <a:p>
            <a:pPr algn="just">
              <a:lnSpc>
                <a:spcPct val="120000"/>
              </a:lnSpc>
              <a:spcBef>
                <a:spcPct val="50000"/>
              </a:spcBef>
            </a:pPr>
            <a:endParaRPr lang="zh-CN" altLang="en-US" b="1" dirty="0">
              <a:latin typeface="宋体" pitchFamily="2" charset="-122"/>
            </a:endParaRPr>
          </a:p>
          <a:p>
            <a:pPr algn="just">
              <a:lnSpc>
                <a:spcPct val="120000"/>
              </a:lnSpc>
              <a:spcBef>
                <a:spcPct val="50000"/>
              </a:spcBef>
            </a:pPr>
            <a:endParaRPr lang="zh-CN" altLang="en-US" b="1" dirty="0">
              <a:latin typeface="宋体" pitchFamily="2" charset="-122"/>
            </a:endParaRPr>
          </a:p>
          <a:p>
            <a:pPr algn="just">
              <a:lnSpc>
                <a:spcPct val="120000"/>
              </a:lnSpc>
              <a:spcBef>
                <a:spcPct val="50000"/>
              </a:spcBef>
            </a:pPr>
            <a:endParaRPr lang="zh-CN" altLang="en-US" b="1"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25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0" y="476250"/>
            <a:ext cx="8229600" cy="666750"/>
          </a:xfrm>
        </p:spPr>
        <p:txBody>
          <a:bodyPr>
            <a:normAutofit/>
          </a:bodyPr>
          <a:lstStyle/>
          <a:p>
            <a:pPr algn="ctr"/>
            <a:r>
              <a:rPr lang="en-US" altLang="zh-CN" dirty="0">
                <a:solidFill>
                  <a:schemeClr val="tx1"/>
                </a:solidFill>
                <a:latin typeface="Times New Roman" panose="02020603050405020304" pitchFamily="18" charset="0"/>
                <a:cs typeface="Times New Roman" panose="02020603050405020304" pitchFamily="18" charset="0"/>
              </a:rPr>
              <a:t>1.2</a:t>
            </a:r>
            <a:r>
              <a:rPr lang="zh-CN" altLang="en-US" dirty="0">
                <a:solidFill>
                  <a:schemeClr val="tx1"/>
                </a:solidFill>
              </a:rPr>
              <a:t>　操作系统的发展过程 </a:t>
            </a:r>
          </a:p>
        </p:txBody>
      </p:sp>
      <p:sp>
        <p:nvSpPr>
          <p:cNvPr id="6" name="内容占位符 5"/>
          <p:cNvSpPr>
            <a:spLocks noGrp="1"/>
          </p:cNvSpPr>
          <p:nvPr>
            <p:ph sz="quarter" idx="4294967295"/>
          </p:nvPr>
        </p:nvSpPr>
        <p:spPr>
          <a:xfrm>
            <a:off x="914400" y="1268413"/>
            <a:ext cx="8229600" cy="4937125"/>
          </a:xfrm>
        </p:spPr>
        <p:txBody>
          <a:bodyPr>
            <a:normAutofit/>
          </a:bodyPr>
          <a:lstStyle/>
          <a:p>
            <a:pPr marL="0" indent="0" algn="just">
              <a:lnSpc>
                <a:spcPct val="150000"/>
              </a:lnSpc>
              <a:spcBef>
                <a:spcPct val="50000"/>
              </a:spcBef>
              <a:buNone/>
            </a:pPr>
            <a:r>
              <a:rPr lang="en-US" altLang="zh-CN" dirty="0">
                <a:latin typeface="Times New Roman" panose="02020603050405020304" pitchFamily="18" charset="0"/>
                <a:cs typeface="Times New Roman" panose="02020603050405020304" pitchFamily="18" charset="0"/>
              </a:rPr>
              <a:t>1.2.1</a:t>
            </a:r>
            <a:r>
              <a:rPr lang="zh-CN" altLang="en-US" dirty="0">
                <a:latin typeface="Times New Roman" panose="02020603050405020304" pitchFamily="18" charset="0"/>
                <a:cs typeface="Times New Roman" panose="02020603050405020304" pitchFamily="18" charset="0"/>
              </a:rPr>
              <a:t>　无操作系统的计算机系统</a:t>
            </a:r>
          </a:p>
          <a:p>
            <a:pPr marL="0" indent="0" algn="just">
              <a:lnSpc>
                <a:spcPct val="150000"/>
              </a:lnSpc>
              <a:spcBef>
                <a:spcPct val="50000"/>
              </a:spcBef>
              <a:buNone/>
            </a:pP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．人工操作方式</a:t>
            </a:r>
            <a:endParaRPr lang="en-US" altLang="zh-CN" sz="2800" dirty="0">
              <a:latin typeface="Times New Roman" panose="02020603050405020304" pitchFamily="18" charset="0"/>
              <a:cs typeface="Times New Roman" panose="02020603050405020304" pitchFamily="18" charset="0"/>
            </a:endParaRPr>
          </a:p>
          <a:p>
            <a:pPr marL="0" indent="0" algn="just">
              <a:lnSpc>
                <a:spcPct val="150000"/>
              </a:lnSpc>
              <a:spcBef>
                <a:spcPct val="50000"/>
              </a:spcBef>
              <a:buNone/>
            </a:pPr>
            <a:r>
              <a:rPr lang="en-US" altLang="zh-CN" sz="2400" dirty="0">
                <a:latin typeface="Times New Roman" panose="02020603050405020304" pitchFamily="18" charset="0"/>
                <a:cs typeface="Times New Roman" panose="02020603050405020304" pitchFamily="18" charset="0"/>
              </a:rPr>
              <a:t>     (1) </a:t>
            </a:r>
            <a:r>
              <a:rPr lang="zh-CN" altLang="en-US" sz="2400" dirty="0">
                <a:latin typeface="Times New Roman" panose="02020603050405020304" pitchFamily="18" charset="0"/>
                <a:cs typeface="Times New Roman" panose="02020603050405020304" pitchFamily="18" charset="0"/>
              </a:rPr>
              <a:t>用户独占全机。</a:t>
            </a:r>
            <a:endParaRPr lang="en-US" altLang="zh-CN" sz="2400" dirty="0">
              <a:latin typeface="Times New Roman" panose="02020603050405020304" pitchFamily="18" charset="0"/>
              <a:cs typeface="Times New Roman" panose="02020603050405020304" pitchFamily="18" charset="0"/>
            </a:endParaRPr>
          </a:p>
          <a:p>
            <a:pPr marL="0" indent="0" algn="just">
              <a:lnSpc>
                <a:spcPct val="150000"/>
              </a:lnSpc>
              <a:spcBef>
                <a:spcPct val="50000"/>
              </a:spcBef>
              <a:buNone/>
            </a:pPr>
            <a:r>
              <a:rPr lang="en-US" altLang="zh-CN" sz="2400" dirty="0">
                <a:latin typeface="Times New Roman" panose="02020603050405020304" pitchFamily="18" charset="0"/>
                <a:cs typeface="Times New Roman" panose="02020603050405020304" pitchFamily="18" charset="0"/>
              </a:rPr>
              <a:t>     (2) CPU</a:t>
            </a:r>
            <a:r>
              <a:rPr lang="zh-CN" altLang="en-US" sz="2400" dirty="0">
                <a:latin typeface="Times New Roman" panose="02020603050405020304" pitchFamily="18" charset="0"/>
                <a:cs typeface="Times New Roman" panose="02020603050405020304" pitchFamily="18" charset="0"/>
              </a:rPr>
              <a:t>等待人工操作。</a:t>
            </a:r>
          </a:p>
          <a:p>
            <a:pPr>
              <a:lnSpc>
                <a:spcPct val="150000"/>
              </a:lnSpc>
            </a:pPr>
            <a:endParaRPr lang="zh-CN" altLang="en-US" sz="2800" dirty="0"/>
          </a:p>
        </p:txBody>
      </p:sp>
    </p:spTree>
    <p:extLst>
      <p:ext uri="{BB962C8B-B14F-4D97-AF65-F5344CB8AC3E}">
        <p14:creationId xmlns:p14="http://schemas.microsoft.com/office/powerpoint/2010/main" val="1030177587"/>
      </p:ext>
    </p:extLst>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．脱机输入</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输出方式</a:t>
            </a:r>
          </a:p>
          <a:p>
            <a:endParaRPr lang="zh-CN" altLang="en-US" dirty="0"/>
          </a:p>
        </p:txBody>
      </p:sp>
      <p:sp>
        <p:nvSpPr>
          <p:cNvPr id="7" name="Text Box 1028"/>
          <p:cNvSpPr txBox="1">
            <a:spLocks noChangeArrowheads="1"/>
          </p:cNvSpPr>
          <p:nvPr/>
        </p:nvSpPr>
        <p:spPr bwMode="auto">
          <a:xfrm>
            <a:off x="3276600" y="5638800"/>
            <a:ext cx="320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latin typeface="宋体" pitchFamily="2" charset="-122"/>
              </a:rPr>
              <a:t>图</a:t>
            </a:r>
            <a:r>
              <a:rPr lang="en-US" altLang="zh-CN"/>
              <a:t>1-3</a:t>
            </a:r>
            <a:r>
              <a:rPr lang="zh-CN" altLang="en-US">
                <a:latin typeface="宋体" pitchFamily="2" charset="-122"/>
              </a:rPr>
              <a:t>　脱机</a:t>
            </a:r>
            <a:r>
              <a:rPr lang="en-US" altLang="zh-CN"/>
              <a:t>I/O</a:t>
            </a:r>
            <a:r>
              <a:rPr lang="zh-CN" altLang="en-US">
                <a:latin typeface="宋体" pitchFamily="2" charset="-122"/>
              </a:rPr>
              <a:t>示意图</a:t>
            </a:r>
            <a:r>
              <a:rPr lang="zh-CN" altLang="en-US"/>
              <a:t> </a:t>
            </a:r>
          </a:p>
        </p:txBody>
      </p:sp>
      <p:graphicFrame>
        <p:nvGraphicFramePr>
          <p:cNvPr id="8" name="Object 1029"/>
          <p:cNvGraphicFramePr>
            <a:graphicFrameLocks noChangeAspect="1"/>
          </p:cNvGraphicFramePr>
          <p:nvPr/>
        </p:nvGraphicFramePr>
        <p:xfrm>
          <a:off x="1828800" y="838200"/>
          <a:ext cx="5943600" cy="4797425"/>
        </p:xfrm>
        <a:graphic>
          <a:graphicData uri="http://schemas.openxmlformats.org/presentationml/2006/ole">
            <mc:AlternateContent xmlns:mc="http://schemas.openxmlformats.org/markup-compatibility/2006">
              <mc:Choice xmlns:v="urn:schemas-microsoft-com:vml" Requires="v">
                <p:oleObj r:id="rId2" imgW="2369264" imgH="1919190" progId="Visio.Drawing.4">
                  <p:embed/>
                </p:oleObj>
              </mc:Choice>
              <mc:Fallback>
                <p:oleObj r:id="rId2" imgW="2369264" imgH="1919190" progId="Visio.Drawing.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838200"/>
                        <a:ext cx="5943600" cy="479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0818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lnSpcReduction="10000"/>
          </a:bodyPr>
          <a:lstStyle/>
          <a:p>
            <a:pPr algn="just">
              <a:lnSpc>
                <a:spcPct val="120000"/>
              </a:lnSpc>
              <a:spcBef>
                <a:spcPct val="50000"/>
              </a:spcBef>
            </a:pPr>
            <a:r>
              <a:rPr lang="en-US" altLang="zh-CN" sz="3200" b="1" dirty="0">
                <a:latin typeface="Times New Roman" panose="02020603050405020304" pitchFamily="18" charset="0"/>
                <a:cs typeface="Times New Roman" panose="02020603050405020304" pitchFamily="18" charset="0"/>
              </a:rPr>
              <a:t>1.2.2</a:t>
            </a:r>
            <a:r>
              <a:rPr lang="zh-CN" altLang="en-US" sz="3200" b="1" dirty="0">
                <a:latin typeface="Times New Roman" panose="02020603050405020304" pitchFamily="18" charset="0"/>
                <a:cs typeface="Times New Roman" panose="02020603050405020304" pitchFamily="18" charset="0"/>
              </a:rPr>
              <a:t>　单道批处理系统</a:t>
            </a:r>
          </a:p>
          <a:p>
            <a:pPr algn="just">
              <a:lnSpc>
                <a:spcPct val="120000"/>
              </a:lnSpc>
              <a:spcBef>
                <a:spcPct val="50000"/>
              </a:spcBef>
            </a:pPr>
            <a:r>
              <a:rPr lang="zh-CN" altLang="en-US" b="1" dirty="0">
                <a:latin typeface="Times New Roman" panose="02020603050405020304" pitchFamily="18" charset="0"/>
                <a:cs typeface="Times New Roman" panose="02020603050405020304" pitchFamily="18" charset="0"/>
              </a:rPr>
              <a:t>         首先，由监督程序将磁带上的第一个作业装入内存，并把运行控制权交给该作业。当该作业处理完成时，又把控制权交还给监督程序，再由监督程序把磁带</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盘</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上的第二个作业调入内存。计算机系统就这样自动地一个作业一个作业地进行处理，直至磁带</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盘</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上的所有作业全部完成。由于系统对作业的处理都是成批地进行的，且在内存中始终只保持一道作业，故称此系统为单道批处理系统</a:t>
            </a:r>
            <a:r>
              <a:rPr lang="en-US" altLang="zh-CN" b="1" dirty="0">
                <a:latin typeface="Times New Roman" panose="02020603050405020304" pitchFamily="18" charset="0"/>
                <a:cs typeface="Times New Roman" panose="02020603050405020304" pitchFamily="18" charset="0"/>
              </a:rPr>
              <a:t>(Simple Batch Processing System)</a:t>
            </a:r>
            <a:r>
              <a:rPr lang="zh-CN" altLang="en-US" b="1" dirty="0">
                <a:latin typeface="Times New Roman" panose="02020603050405020304" pitchFamily="18" charset="0"/>
                <a:cs typeface="Times New Roman" panose="02020603050405020304" pitchFamily="18" charset="0"/>
              </a:rPr>
              <a:t>。</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672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5" name="Rectangle 3">
            <a:extLst>
              <a:ext uri="{FF2B5EF4-FFF2-40B4-BE49-F238E27FC236}">
                <a16:creationId xmlns:a16="http://schemas.microsoft.com/office/drawing/2014/main" id="{4E93E9A5-DFAD-4AD1-8156-D9863CFB6EE4}"/>
              </a:ext>
            </a:extLst>
          </p:cNvPr>
          <p:cNvSpPr>
            <a:spLocks noGrp="1" noChangeArrowheads="1"/>
          </p:cNvSpPr>
          <p:nvPr>
            <p:ph type="body" sz="quarter" idx="13"/>
          </p:nvPr>
        </p:nvSpPr>
        <p:spPr/>
        <p:txBody>
          <a:bodyPr>
            <a:normAutofit/>
          </a:bodyPr>
          <a:lstStyle/>
          <a:p>
            <a:pPr marL="0" indent="0">
              <a:buNone/>
            </a:pPr>
            <a:r>
              <a:rPr lang="zh-CN" altLang="en-US" sz="2800" b="1" dirty="0">
                <a:latin typeface="黑体" panose="02010609060101010101" pitchFamily="49" charset="-122"/>
                <a:ea typeface="黑体" panose="02010609060101010101" pitchFamily="49" charset="-122"/>
              </a:rPr>
              <a:t>　　</a:t>
            </a:r>
            <a:r>
              <a:rPr lang="zh-CN" altLang="en-US" sz="2800" b="1" dirty="0"/>
              <a:t>单道批处理系统最主要的缺点是，系统中的资源得不到充分的利用。这是因为在内存中仅有一道程序，每逢该程序在运行中发出</a:t>
            </a:r>
            <a:r>
              <a:rPr lang="en-US" altLang="zh-CN" sz="2800" b="1" dirty="0"/>
              <a:t>I/O</a:t>
            </a:r>
            <a:r>
              <a:rPr lang="zh-CN" altLang="en-US" sz="2800" b="1" dirty="0"/>
              <a:t>请求后，</a:t>
            </a:r>
            <a:r>
              <a:rPr lang="en-US" altLang="zh-CN" sz="2800" b="1" dirty="0"/>
              <a:t>CPU</a:t>
            </a:r>
            <a:r>
              <a:rPr lang="zh-CN" altLang="en-US" sz="2800" b="1" dirty="0"/>
              <a:t>便处于等待状态，必须在其</a:t>
            </a:r>
            <a:r>
              <a:rPr lang="en-US" altLang="zh-CN" sz="2800" b="1" dirty="0"/>
              <a:t>I/O</a:t>
            </a:r>
            <a:r>
              <a:rPr lang="zh-CN" altLang="en-US" sz="2800" b="1" dirty="0"/>
              <a:t>完成后才继续运行。又因</a:t>
            </a:r>
            <a:r>
              <a:rPr lang="en-US" altLang="zh-CN" sz="2800" b="1" dirty="0"/>
              <a:t>I/O</a:t>
            </a:r>
            <a:r>
              <a:rPr lang="zh-CN" altLang="en-US" sz="2800" b="1" dirty="0"/>
              <a:t>设备的低速性，更使</a:t>
            </a:r>
            <a:r>
              <a:rPr lang="en-US" altLang="zh-CN" sz="2800" b="1" dirty="0"/>
              <a:t>CPU</a:t>
            </a:r>
            <a:r>
              <a:rPr lang="zh-CN" altLang="en-US" sz="2800" b="1" dirty="0"/>
              <a:t>的利用率显著降低。图</a:t>
            </a:r>
            <a:r>
              <a:rPr lang="en-US" altLang="zh-CN" sz="2800" b="1" dirty="0"/>
              <a:t>1-5</a:t>
            </a:r>
            <a:r>
              <a:rPr lang="zh-CN" altLang="en-US" sz="2800" b="1" dirty="0"/>
              <a:t>示出了单道程序的运行情况，从图可以看出：在</a:t>
            </a:r>
            <a:r>
              <a:rPr lang="en-US" altLang="zh-CN" sz="2800" b="1" dirty="0"/>
              <a:t>t</a:t>
            </a:r>
            <a:r>
              <a:rPr lang="en-US" altLang="zh-CN" sz="2800" b="1" baseline="-25000" dirty="0"/>
              <a:t>2</a:t>
            </a:r>
            <a:r>
              <a:rPr lang="zh-CN" altLang="en-US" sz="2800" b="1" dirty="0"/>
              <a:t>～</a:t>
            </a:r>
            <a:r>
              <a:rPr lang="en-US" altLang="zh-CN" sz="2800" b="1" dirty="0"/>
              <a:t>t</a:t>
            </a:r>
            <a:r>
              <a:rPr lang="en-US" altLang="zh-CN" sz="2800" b="1" baseline="-25000" dirty="0"/>
              <a:t>3</a:t>
            </a:r>
            <a:r>
              <a:rPr lang="zh-CN" altLang="en-US" sz="2800" b="1" dirty="0"/>
              <a:t>、</a:t>
            </a:r>
            <a:r>
              <a:rPr lang="en-US" altLang="zh-CN" sz="2800" b="1" dirty="0"/>
              <a:t>t</a:t>
            </a:r>
            <a:r>
              <a:rPr lang="en-US" altLang="zh-CN" sz="2800" b="1" baseline="-25000" dirty="0"/>
              <a:t>6</a:t>
            </a:r>
            <a:r>
              <a:rPr lang="zh-CN" altLang="en-US" sz="2800" b="1" dirty="0"/>
              <a:t>～</a:t>
            </a:r>
            <a:r>
              <a:rPr lang="en-US" altLang="zh-CN" sz="2800" b="1" dirty="0"/>
              <a:t>t</a:t>
            </a:r>
            <a:r>
              <a:rPr lang="en-US" altLang="zh-CN" sz="2800" b="1" baseline="-25000" dirty="0"/>
              <a:t>7</a:t>
            </a:r>
            <a:r>
              <a:rPr lang="zh-CN" altLang="en-US" sz="2800" b="1" dirty="0"/>
              <a:t>时间间隔内</a:t>
            </a:r>
            <a:r>
              <a:rPr lang="en-US" altLang="zh-CN" sz="2800" b="1" dirty="0"/>
              <a:t>CPU</a:t>
            </a:r>
            <a:r>
              <a:rPr lang="zh-CN" altLang="en-US" sz="2800" b="1" dirty="0"/>
              <a:t>空闲。</a:t>
            </a:r>
            <a:endParaRPr lang="zh-CN" altLang="zh-CN" sz="2800" b="1" dirty="0"/>
          </a:p>
        </p:txBody>
      </p:sp>
      <p:pic>
        <p:nvPicPr>
          <p:cNvPr id="4" name="Picture 4" descr="1-5">
            <a:extLst>
              <a:ext uri="{FF2B5EF4-FFF2-40B4-BE49-F238E27FC236}">
                <a16:creationId xmlns:a16="http://schemas.microsoft.com/office/drawing/2014/main" id="{0AB5F427-1AEF-422D-AF39-0790A253A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368" y="4177363"/>
            <a:ext cx="7561263" cy="200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23528" y="692150"/>
            <a:ext cx="8424935" cy="5400675"/>
          </a:xfrm>
        </p:spPr>
        <p:txBody>
          <a:bodyPr/>
          <a:lstStyle/>
          <a:p>
            <a:pPr algn="just">
              <a:spcBef>
                <a:spcPct val="50000"/>
              </a:spcBef>
            </a:pPr>
            <a:r>
              <a:rPr lang="en-US" altLang="zh-CN" sz="3200" b="1" dirty="0">
                <a:latin typeface="Times New Roman" panose="02020603050405020304" pitchFamily="18" charset="0"/>
                <a:cs typeface="Times New Roman" panose="02020603050405020304" pitchFamily="18" charset="0"/>
              </a:rPr>
              <a:t>  1.2.3</a:t>
            </a:r>
            <a:r>
              <a:rPr lang="zh-CN" altLang="en-US" sz="3200" b="1" dirty="0">
                <a:latin typeface="Times New Roman" panose="02020603050405020304" pitchFamily="18" charset="0"/>
                <a:cs typeface="Times New Roman" panose="02020603050405020304" pitchFamily="18" charset="0"/>
              </a:rPr>
              <a:t>　多道批处理系统</a:t>
            </a:r>
          </a:p>
          <a:p>
            <a:pPr algn="just">
              <a:spcBef>
                <a:spcPct val="50000"/>
              </a:spcBef>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．多道程序设计的基本概念</a:t>
            </a:r>
          </a:p>
          <a:p>
            <a:pPr>
              <a:lnSpc>
                <a:spcPct val="150000"/>
              </a:lnSpc>
            </a:pPr>
            <a:r>
              <a:rPr lang="zh-CN" altLang="en-US" b="1" dirty="0">
                <a:latin typeface="Times New Roman" panose="02020603050405020304" pitchFamily="18" charset="0"/>
                <a:cs typeface="Times New Roman" panose="02020603050405020304" pitchFamily="18" charset="0"/>
              </a:rPr>
              <a:t>         在该系统中，用户所提交的作业都先存放在外存上并排成一个队列，称为“后备队列”；然后，由作业调度程序按一定的算法从后备队列中选择若干个作业调入内存，使它们共享</a:t>
            </a:r>
            <a:r>
              <a:rPr lang="en-US" altLang="zh-CN" b="1" dirty="0">
                <a:latin typeface="Times New Roman" panose="02020603050405020304" pitchFamily="18" charset="0"/>
                <a:cs typeface="Times New Roman" panose="02020603050405020304" pitchFamily="18" charset="0"/>
              </a:rPr>
              <a:t>CPU</a:t>
            </a:r>
            <a:r>
              <a:rPr lang="zh-CN" altLang="en-US" b="1" dirty="0">
                <a:latin typeface="Times New Roman" panose="02020603050405020304" pitchFamily="18" charset="0"/>
                <a:cs typeface="Times New Roman" panose="02020603050405020304" pitchFamily="18" charset="0"/>
              </a:rPr>
              <a:t>和系统中的各种资源</a:t>
            </a:r>
            <a:r>
              <a:rPr lang="zh-CN"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38172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1029"/>
          <p:cNvGraphicFramePr>
            <a:graphicFrameLocks noChangeAspect="1"/>
          </p:cNvGraphicFramePr>
          <p:nvPr>
            <p:extLst>
              <p:ext uri="{D42A27DB-BD31-4B8C-83A1-F6EECF244321}">
                <p14:modId xmlns:p14="http://schemas.microsoft.com/office/powerpoint/2010/main" val="3412126907"/>
              </p:ext>
            </p:extLst>
          </p:nvPr>
        </p:nvGraphicFramePr>
        <p:xfrm>
          <a:off x="827584" y="469900"/>
          <a:ext cx="7391400" cy="5638800"/>
        </p:xfrm>
        <a:graphic>
          <a:graphicData uri="http://schemas.openxmlformats.org/presentationml/2006/ole">
            <mc:AlternateContent xmlns:mc="http://schemas.openxmlformats.org/markup-compatibility/2006">
              <mc:Choice xmlns:v="urn:schemas-microsoft-com:vml" Requires="v">
                <p:oleObj r:id="rId3" imgW="3945647" imgH="3089007" progId="Visio.Drawing.4">
                  <p:embed/>
                </p:oleObj>
              </mc:Choice>
              <mc:Fallback>
                <p:oleObj r:id="rId3" imgW="3945647" imgH="3089007"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2325"/>
                      <a:stretch>
                        <a:fillRect/>
                      </a:stretch>
                    </p:blipFill>
                    <p:spPr bwMode="auto">
                      <a:xfrm>
                        <a:off x="827584" y="469900"/>
                        <a:ext cx="7391400" cy="563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427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pPr algn="ctr"/>
            <a:r>
              <a:rPr lang="zh-CN" altLang="en-US" sz="3600" dirty="0">
                <a:solidFill>
                  <a:schemeClr val="tx1"/>
                </a:solidFill>
                <a:latin typeface="宋体" panose="02010600030101010101" pitchFamily="2" charset="-122"/>
                <a:ea typeface="宋体" panose="02010600030101010101" pitchFamily="2" charset="-122"/>
              </a:rPr>
              <a:t>我们为什么学习操作系统</a:t>
            </a:r>
          </a:p>
        </p:txBody>
      </p:sp>
      <p:sp>
        <p:nvSpPr>
          <p:cNvPr id="8" name="Text Box 5"/>
          <p:cNvSpPr txBox="1">
            <a:spLocks noChangeArrowheads="1"/>
          </p:cNvSpPr>
          <p:nvPr/>
        </p:nvSpPr>
        <p:spPr bwMode="auto">
          <a:xfrm>
            <a:off x="539552" y="1190618"/>
            <a:ext cx="8229600" cy="56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pPr>
            <a:r>
              <a:rPr lang="en-US" altLang="zh-CN" sz="2800" b="1" dirty="0">
                <a:latin typeface="宋体" pitchFamily="2" charset="-122"/>
              </a:rPr>
              <a:t>1、</a:t>
            </a:r>
            <a:r>
              <a:rPr lang="zh-CN" altLang="en-US" sz="2800" b="1" dirty="0">
                <a:latin typeface="宋体" pitchFamily="2" charset="-122"/>
              </a:rPr>
              <a:t>修学分</a:t>
            </a:r>
            <a:r>
              <a:rPr lang="zh-CN" altLang="en-US" b="1" dirty="0">
                <a:latin typeface="宋体" pitchFamily="2" charset="-122"/>
              </a:rPr>
              <a:t>：</a:t>
            </a:r>
            <a:endParaRPr lang="en-US" altLang="zh-CN" b="1" dirty="0">
              <a:latin typeface="宋体" pitchFamily="2" charset="-122"/>
            </a:endParaRPr>
          </a:p>
          <a:p>
            <a:pPr algn="just" eaLnBrk="1" hangingPunct="1">
              <a:lnSpc>
                <a:spcPct val="120000"/>
              </a:lnSpc>
            </a:pPr>
            <a:r>
              <a:rPr lang="zh-CN" altLang="en-US" b="1" dirty="0">
                <a:latin typeface="宋体" pitchFamily="2" charset="-122"/>
              </a:rPr>
              <a:t>   是计算机及相关专业，最重要的专业必须课之一；是弄懂计算系统核心运行机制的软件基础。与计算机组成、编译原理、程序设计、数据库、计算机网络等课程有不同程度的联系。</a:t>
            </a:r>
            <a:endParaRPr lang="en-US" altLang="zh-CN" b="1" dirty="0">
              <a:latin typeface="宋体" pitchFamily="2" charset="-122"/>
            </a:endParaRPr>
          </a:p>
          <a:p>
            <a:pPr algn="just" eaLnBrk="1" hangingPunct="1">
              <a:lnSpc>
                <a:spcPct val="120000"/>
              </a:lnSpc>
            </a:pPr>
            <a:r>
              <a:rPr lang="en-US" altLang="zh-CN" sz="2800" b="1" dirty="0">
                <a:latin typeface="宋体" pitchFamily="2" charset="-122"/>
              </a:rPr>
              <a:t>2、</a:t>
            </a:r>
            <a:r>
              <a:rPr lang="zh-CN" altLang="en-US" sz="2800" b="1" dirty="0">
                <a:latin typeface="宋体" pitchFamily="2" charset="-122"/>
              </a:rPr>
              <a:t>战考研：</a:t>
            </a:r>
            <a:endParaRPr lang="en-US" altLang="zh-CN" sz="2800" b="1" dirty="0">
              <a:latin typeface="宋体" pitchFamily="2" charset="-122"/>
            </a:endParaRPr>
          </a:p>
          <a:p>
            <a:pPr algn="just" eaLnBrk="1" hangingPunct="1">
              <a:lnSpc>
                <a:spcPct val="120000"/>
              </a:lnSpc>
            </a:pPr>
            <a:r>
              <a:rPr lang="en-US" altLang="zh-CN" sz="2800" b="1" dirty="0">
                <a:latin typeface="宋体" pitchFamily="2" charset="-122"/>
              </a:rPr>
              <a:t>   </a:t>
            </a:r>
            <a:r>
              <a:rPr lang="zh-CN" altLang="en-US" b="1" dirty="0">
                <a:latin typeface="宋体" pitchFamily="2" charset="-122"/>
              </a:rPr>
              <a:t>在计算机学科专业基础综合（</a:t>
            </a:r>
            <a:r>
              <a:rPr lang="en-US" altLang="zh-CN" b="1" dirty="0">
                <a:latin typeface="宋体" pitchFamily="2" charset="-122"/>
              </a:rPr>
              <a:t>408</a:t>
            </a:r>
            <a:r>
              <a:rPr lang="zh-CN" altLang="en-US" b="1" dirty="0">
                <a:latin typeface="宋体" pitchFamily="2" charset="-122"/>
              </a:rPr>
              <a:t>）中，占</a:t>
            </a:r>
            <a:r>
              <a:rPr lang="en-US" altLang="zh-CN" b="1" dirty="0">
                <a:latin typeface="宋体" pitchFamily="2" charset="-122"/>
              </a:rPr>
              <a:t>35</a:t>
            </a:r>
            <a:r>
              <a:rPr lang="zh-CN" altLang="en-US" b="1" dirty="0">
                <a:latin typeface="宋体" pitchFamily="2" charset="-122"/>
              </a:rPr>
              <a:t>分。</a:t>
            </a:r>
            <a:endParaRPr lang="en-US" altLang="zh-CN" b="1" dirty="0">
              <a:latin typeface="宋体" pitchFamily="2" charset="-122"/>
            </a:endParaRPr>
          </a:p>
          <a:p>
            <a:pPr algn="just" eaLnBrk="1" hangingPunct="1">
              <a:lnSpc>
                <a:spcPct val="120000"/>
              </a:lnSpc>
            </a:pPr>
            <a:r>
              <a:rPr lang="en-US" altLang="zh-CN" sz="2800" b="1" dirty="0">
                <a:latin typeface="宋体" pitchFamily="2" charset="-122"/>
              </a:rPr>
              <a:t>3、</a:t>
            </a:r>
            <a:r>
              <a:rPr lang="zh-CN" altLang="en-US" sz="2800" b="1" dirty="0">
                <a:latin typeface="宋体" pitchFamily="2" charset="-122"/>
              </a:rPr>
              <a:t>找工作：</a:t>
            </a:r>
            <a:endParaRPr lang="en-US" altLang="zh-CN" sz="2800" b="1" dirty="0">
              <a:latin typeface="宋体" pitchFamily="2" charset="-122"/>
            </a:endParaRPr>
          </a:p>
          <a:p>
            <a:pPr algn="just" eaLnBrk="1" hangingPunct="1">
              <a:lnSpc>
                <a:spcPct val="120000"/>
              </a:lnSpc>
            </a:pPr>
            <a:r>
              <a:rPr lang="zh-CN" altLang="en-US" b="1" dirty="0">
                <a:latin typeface="宋体" pitchFamily="2" charset="-122"/>
              </a:rPr>
              <a:t>    是寻求系统软硬件研发工作岗位时，面试、笔试中的必考科目，是操作系统类知识储备的获取途径。</a:t>
            </a:r>
            <a:endParaRPr lang="zh-CN" altLang="en-US" b="1" dirty="0"/>
          </a:p>
          <a:p>
            <a:pPr algn="just" eaLnBrk="1" hangingPunct="1">
              <a:lnSpc>
                <a:spcPct val="120000"/>
              </a:lnSpc>
            </a:pPr>
            <a:endParaRPr lang="en-US" altLang="zh-CN" b="1" dirty="0">
              <a:latin typeface="宋体" pitchFamily="2" charset="-122"/>
            </a:endParaRPr>
          </a:p>
          <a:p>
            <a:pPr algn="just" eaLnBrk="1" hangingPunct="1">
              <a:lnSpc>
                <a:spcPct val="120000"/>
              </a:lnSpc>
            </a:pPr>
            <a:endParaRPr lang="zh-CN" altLang="en-US" b="1" dirty="0"/>
          </a:p>
        </p:txBody>
      </p:sp>
      <p:pic>
        <p:nvPicPr>
          <p:cNvPr id="1026" name="Picture 2" descr="c:\users\wx\appdata\roaming\360se6\User Data\temp\t012d4f6c25a9389b7a.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000" b="97083" l="10000" r="90000"/>
                    </a14:imgEffect>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7102625" y="325724"/>
            <a:ext cx="1584175" cy="158417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99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fontScale="92500"/>
          </a:bodyPr>
          <a:lstStyle/>
          <a:p>
            <a:pPr algn="just">
              <a:lnSpc>
                <a:spcPct val="130000"/>
              </a:lnSpc>
              <a:spcBef>
                <a:spcPct val="50000"/>
              </a:spcBef>
            </a:pPr>
            <a:r>
              <a:rPr lang="en-US" altLang="zh-CN" sz="3200" b="1" dirty="0">
                <a:latin typeface="宋体" pitchFamily="2" charset="-122"/>
              </a:rPr>
              <a:t>2</a:t>
            </a:r>
            <a:r>
              <a:rPr lang="zh-CN" altLang="en-US" sz="3200" b="1" dirty="0">
                <a:latin typeface="宋体" pitchFamily="2" charset="-122"/>
              </a:rPr>
              <a:t>．多道批处理系统的优缺点</a:t>
            </a:r>
            <a:endParaRPr lang="en-US" altLang="zh-CN" sz="3200" b="1" dirty="0">
              <a:latin typeface="宋体" pitchFamily="2" charset="-122"/>
            </a:endParaRPr>
          </a:p>
          <a:p>
            <a:pPr marL="0" indent="0" algn="just">
              <a:lnSpc>
                <a:spcPct val="130000"/>
              </a:lnSpc>
              <a:spcBef>
                <a:spcPct val="50000"/>
              </a:spcBef>
            </a:pPr>
            <a:r>
              <a:rPr lang="zh-CN" altLang="en-US" b="1" dirty="0">
                <a:latin typeface="宋体" pitchFamily="2" charset="-122"/>
              </a:rPr>
              <a:t>   （</a:t>
            </a:r>
            <a:r>
              <a:rPr lang="en-US" altLang="zh-CN" b="1" dirty="0">
                <a:latin typeface="宋体" pitchFamily="2" charset="-122"/>
              </a:rPr>
              <a:t>1</a:t>
            </a:r>
            <a:r>
              <a:rPr lang="zh-CN" altLang="en-US" b="1" dirty="0">
                <a:latin typeface="宋体" pitchFamily="2" charset="-122"/>
              </a:rPr>
              <a:t>）资源利用率高。由于在内存中驻留了多道程序，它们共享资源，可保持资源处于忙碌状态，从而使各种资源得以充分利用。</a:t>
            </a:r>
            <a:endParaRPr lang="en-US" altLang="zh-CN" b="1" dirty="0">
              <a:latin typeface="宋体" pitchFamily="2" charset="-122"/>
            </a:endParaRPr>
          </a:p>
          <a:p>
            <a:pPr marL="0" indent="0" algn="just">
              <a:lnSpc>
                <a:spcPct val="130000"/>
              </a:lnSpc>
              <a:spcBef>
                <a:spcPct val="50000"/>
              </a:spcBef>
            </a:pPr>
            <a:r>
              <a:rPr lang="zh-CN" altLang="en-US" b="1" dirty="0">
                <a:latin typeface="宋体" pitchFamily="2" charset="-122"/>
              </a:rPr>
              <a:t>   （</a:t>
            </a:r>
            <a:r>
              <a:rPr lang="en-US" altLang="zh-CN" b="1" dirty="0">
                <a:latin typeface="宋体" pitchFamily="2" charset="-122"/>
              </a:rPr>
              <a:t>2</a:t>
            </a:r>
            <a:r>
              <a:rPr lang="zh-CN" altLang="en-US" b="1" dirty="0">
                <a:latin typeface="宋体" pitchFamily="2" charset="-122"/>
              </a:rPr>
              <a:t>）系统吞吐量大。系统吞吐量是指系统在单位时间内所完成的总工作量。能提高系统吞吐量的主要原因可归结为：第一，</a:t>
            </a:r>
            <a:r>
              <a:rPr lang="en-US" altLang="zh-CN" b="1" dirty="0"/>
              <a:t>CPU</a:t>
            </a:r>
            <a:r>
              <a:rPr lang="zh-CN" altLang="en-US" b="1" dirty="0">
                <a:latin typeface="宋体" pitchFamily="2" charset="-122"/>
              </a:rPr>
              <a:t>和其它资源保持</a:t>
            </a:r>
            <a:r>
              <a:rPr lang="zh-CN" altLang="en-US" b="1" dirty="0"/>
              <a:t>“</a:t>
            </a:r>
            <a:r>
              <a:rPr lang="zh-CN" altLang="en-US" b="1" dirty="0">
                <a:latin typeface="宋体" pitchFamily="2" charset="-122"/>
              </a:rPr>
              <a:t>忙碌</a:t>
            </a:r>
            <a:r>
              <a:rPr lang="zh-CN" altLang="en-US" b="1" dirty="0"/>
              <a:t>”</a:t>
            </a:r>
            <a:r>
              <a:rPr lang="zh-CN" altLang="en-US" b="1" dirty="0">
                <a:latin typeface="宋体" pitchFamily="2" charset="-122"/>
              </a:rPr>
              <a:t>状态；</a:t>
            </a:r>
            <a:r>
              <a:rPr lang="zh-CN" altLang="en-US" b="1" dirty="0"/>
              <a:t> </a:t>
            </a:r>
            <a:r>
              <a:rPr lang="zh-CN" altLang="en-US" b="1" dirty="0">
                <a:latin typeface="宋体" pitchFamily="2" charset="-122"/>
              </a:rPr>
              <a:t>第二，仅当作业完成时或运行不下去时才进行切换，系统开销小（本条有错误，实际开销大）。</a:t>
            </a:r>
            <a:r>
              <a:rPr lang="zh-CN" altLang="en-US" b="1" dirty="0"/>
              <a:t> </a:t>
            </a:r>
            <a:r>
              <a:rPr lang="zh-CN" altLang="en-US" b="1" dirty="0">
                <a:latin typeface="宋体" pitchFamily="2" charset="-122"/>
              </a:rPr>
              <a:t> </a:t>
            </a:r>
            <a:endParaRPr lang="en-US" altLang="zh-CN" b="1" dirty="0">
              <a:latin typeface="宋体" pitchFamily="2" charset="-122"/>
            </a:endParaRPr>
          </a:p>
          <a:p>
            <a:pPr algn="just">
              <a:lnSpc>
                <a:spcPct val="130000"/>
              </a:lnSpc>
              <a:spcBef>
                <a:spcPct val="50000"/>
              </a:spcBef>
            </a:pPr>
            <a:endParaRPr lang="zh-CN" altLang="en-US" b="1" dirty="0">
              <a:latin typeface="宋体" pitchFamily="2" charset="-122"/>
            </a:endParaRPr>
          </a:p>
        </p:txBody>
      </p:sp>
    </p:spTree>
    <p:extLst>
      <p:ext uri="{BB962C8B-B14F-4D97-AF65-F5344CB8AC3E}">
        <p14:creationId xmlns:p14="http://schemas.microsoft.com/office/powerpoint/2010/main" val="1967794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251521" y="692150"/>
            <a:ext cx="8424168" cy="5400675"/>
          </a:xfrm>
        </p:spPr>
        <p:txBody>
          <a:bodyPr/>
          <a:lstStyle/>
          <a:p>
            <a:pPr algn="just">
              <a:lnSpc>
                <a:spcPct val="130000"/>
              </a:lnSpc>
              <a:spcBef>
                <a:spcPct val="50000"/>
              </a:spcBef>
            </a:pPr>
            <a:r>
              <a:rPr lang="en-US" altLang="zh-CN" b="1">
                <a:latin typeface="宋体" pitchFamily="2" charset="-122"/>
              </a:rPr>
              <a:t>    (</a:t>
            </a:r>
            <a:r>
              <a:rPr lang="en-US" altLang="zh-CN" b="1" dirty="0">
                <a:latin typeface="宋体" pitchFamily="2" charset="-122"/>
              </a:rPr>
              <a:t>3) </a:t>
            </a:r>
            <a:r>
              <a:rPr lang="zh-CN" altLang="en-US" b="1" dirty="0">
                <a:latin typeface="宋体" pitchFamily="2" charset="-122"/>
              </a:rPr>
              <a:t>平均周转时间长。作业的周转时间是指从作业进入系统开始，直至其完成并退出系统为止所经历的时间。在批处理系统中，由于作业要排队，依次进行处理，因而作业的周转时间较长，通常需几个小时，甚至几天。</a:t>
            </a:r>
          </a:p>
          <a:p>
            <a:pPr>
              <a:lnSpc>
                <a:spcPct val="130000"/>
              </a:lnSpc>
              <a:spcBef>
                <a:spcPct val="50000"/>
              </a:spcBef>
            </a:pPr>
            <a:r>
              <a:rPr lang="zh-CN" altLang="en-US" b="1" dirty="0">
                <a:latin typeface="宋体" pitchFamily="2" charset="-122"/>
              </a:rPr>
              <a:t>　　</a:t>
            </a:r>
            <a:r>
              <a:rPr lang="en-US" altLang="zh-CN" b="1" dirty="0">
                <a:latin typeface="宋体" pitchFamily="2" charset="-122"/>
              </a:rPr>
              <a:t>(4) </a:t>
            </a:r>
            <a:r>
              <a:rPr lang="zh-CN" altLang="en-US" b="1" dirty="0">
                <a:latin typeface="宋体" pitchFamily="2" charset="-122"/>
              </a:rPr>
              <a:t>无交互能力。用户一旦把作业提交给系统后，直至作业完成，用户都不能与自己的作业进行交互，这对修改和调试程序是极不方便的。 </a:t>
            </a:r>
          </a:p>
          <a:p>
            <a:endParaRPr lang="zh-CN" altLang="en-US" b="1" dirty="0"/>
          </a:p>
        </p:txBody>
      </p:sp>
    </p:spTree>
    <p:extLst>
      <p:ext uri="{BB962C8B-B14F-4D97-AF65-F5344CB8AC3E}">
        <p14:creationId xmlns:p14="http://schemas.microsoft.com/office/powerpoint/2010/main" val="2175228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611560" y="692150"/>
            <a:ext cx="8064128" cy="5400675"/>
          </a:xfrm>
        </p:spPr>
        <p:txBody>
          <a:bodyPr/>
          <a:lstStyle/>
          <a:p>
            <a:pPr>
              <a:spcAft>
                <a:spcPts val="1200"/>
              </a:spcAft>
            </a:pPr>
            <a:r>
              <a:rPr lang="en-US" altLang="zh-CN" sz="3200" b="1" dirty="0">
                <a:latin typeface="宋体" pitchFamily="2" charset="-122"/>
              </a:rPr>
              <a:t>3</a:t>
            </a:r>
            <a:r>
              <a:rPr lang="zh-CN" altLang="en-US" sz="3200" b="1" dirty="0">
                <a:latin typeface="宋体" pitchFamily="2" charset="-122"/>
              </a:rPr>
              <a:t>．多道批处理系统需要解决的问题</a:t>
            </a:r>
          </a:p>
          <a:p>
            <a:pPr marL="0">
              <a:lnSpc>
                <a:spcPct val="150000"/>
              </a:lnSpc>
              <a:spcBef>
                <a:spcPts val="0"/>
              </a:spcBef>
            </a:pPr>
            <a:r>
              <a:rPr lang="en-US" altLang="zh-CN" b="1" dirty="0"/>
              <a:t>    (1) </a:t>
            </a:r>
            <a:r>
              <a:rPr lang="zh-CN" altLang="en-US" b="1" dirty="0">
                <a:latin typeface="宋体" pitchFamily="2" charset="-122"/>
              </a:rPr>
              <a:t>处理机管理问题。在多道程序之间，应如何分配被它们共享的处理机，使</a:t>
            </a:r>
            <a:r>
              <a:rPr lang="en-US" altLang="zh-CN" b="1" dirty="0"/>
              <a:t>CPU</a:t>
            </a:r>
            <a:r>
              <a:rPr lang="zh-CN" altLang="en-US" b="1" dirty="0">
                <a:latin typeface="宋体" pitchFamily="2" charset="-122"/>
              </a:rPr>
              <a:t>既能满足各程序运行的需要，又能提高处理机的利用率，以及一旦把处理机分配给某程序后，又应在何时收回等一系列问题，属于处理机管理问题。</a:t>
            </a:r>
            <a:r>
              <a:rPr lang="zh-CN" altLang="en-US" b="1" dirty="0"/>
              <a:t> </a:t>
            </a:r>
          </a:p>
          <a:p>
            <a:pPr marL="0"/>
            <a:endParaRPr lang="zh-CN" altLang="en-US" b="1" dirty="0"/>
          </a:p>
        </p:txBody>
      </p:sp>
    </p:spTree>
    <p:extLst>
      <p:ext uri="{BB962C8B-B14F-4D97-AF65-F5344CB8AC3E}">
        <p14:creationId xmlns:p14="http://schemas.microsoft.com/office/powerpoint/2010/main" val="480815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89178"/>
          </a:xfrm>
        </p:spPr>
        <p:txBody>
          <a:bodyPr>
            <a:normAutofit lnSpcReduction="10000"/>
          </a:bodyPr>
          <a:lstStyle/>
          <a:p>
            <a:pPr marL="0" indent="0">
              <a:lnSpc>
                <a:spcPct val="150000"/>
              </a:lnSpc>
              <a:spcBef>
                <a:spcPts val="0"/>
              </a:spcBef>
            </a:pPr>
            <a:r>
              <a:rPr lang="en-US" altLang="zh-CN" b="1" dirty="0"/>
              <a:t>   (2) </a:t>
            </a:r>
            <a:r>
              <a:rPr lang="zh-CN" altLang="en-US" b="1" dirty="0"/>
              <a:t>内存管理问题。应如何为每道程序分配必要的内存空间，使它们“各得其所”且不致因相互重叠而丢失信息，以及应如何防止因某道程序出现异常情况而破坏其它程序等问题，就是内存管理问题。</a:t>
            </a:r>
          </a:p>
          <a:p>
            <a:pPr marL="0" indent="0">
              <a:lnSpc>
                <a:spcPct val="150000"/>
              </a:lnSpc>
              <a:spcBef>
                <a:spcPts val="0"/>
              </a:spcBef>
            </a:pPr>
            <a:r>
              <a:rPr lang="zh-CN" altLang="en-US" b="1" dirty="0"/>
              <a:t>　　</a:t>
            </a:r>
            <a:r>
              <a:rPr lang="en-US" altLang="zh-CN" b="1" dirty="0"/>
              <a:t>(3)  I/O</a:t>
            </a:r>
            <a:r>
              <a:rPr lang="zh-CN" altLang="en-US" b="1" dirty="0"/>
              <a:t>设备管理问题。系统中可能具有多种类型的</a:t>
            </a:r>
            <a:r>
              <a:rPr lang="en-US" altLang="zh-CN" b="1" dirty="0"/>
              <a:t>I/O</a:t>
            </a:r>
            <a:r>
              <a:rPr lang="zh-CN" altLang="en-US" b="1" dirty="0"/>
              <a:t>设备供多道程序所共享，应如何分配这些</a:t>
            </a:r>
            <a:r>
              <a:rPr lang="en-US" altLang="zh-CN" b="1" dirty="0"/>
              <a:t>I/O</a:t>
            </a:r>
            <a:r>
              <a:rPr lang="zh-CN" altLang="en-US" b="1" dirty="0"/>
              <a:t>设备，如何做到既方便用户对设备的使用，又能提高设备的利用率，这就是</a:t>
            </a:r>
            <a:r>
              <a:rPr lang="en-US" altLang="zh-CN" b="1" dirty="0"/>
              <a:t>I/O</a:t>
            </a:r>
            <a:r>
              <a:rPr lang="zh-CN" altLang="en-US" b="1" dirty="0"/>
              <a:t>设备管理问题。 </a:t>
            </a:r>
          </a:p>
          <a:p>
            <a:endParaRPr lang="zh-CN" altLang="en-US" b="1" dirty="0"/>
          </a:p>
        </p:txBody>
      </p:sp>
    </p:spTree>
    <p:extLst>
      <p:ext uri="{BB962C8B-B14F-4D97-AF65-F5344CB8AC3E}">
        <p14:creationId xmlns:p14="http://schemas.microsoft.com/office/powerpoint/2010/main" val="149841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251521" y="476672"/>
            <a:ext cx="8424168" cy="5616153"/>
          </a:xfrm>
        </p:spPr>
        <p:txBody>
          <a:bodyPr>
            <a:normAutofit lnSpcReduction="10000"/>
          </a:bodyPr>
          <a:lstStyle/>
          <a:p>
            <a:pPr algn="just">
              <a:lnSpc>
                <a:spcPct val="130000"/>
              </a:lnSpc>
              <a:spcBef>
                <a:spcPct val="50000"/>
              </a:spcBef>
            </a:pPr>
            <a:r>
              <a:rPr lang="en-US" altLang="zh-CN" b="1" dirty="0">
                <a:latin typeface="宋体" pitchFamily="2" charset="-122"/>
              </a:rPr>
              <a:t>     (4) </a:t>
            </a:r>
            <a:r>
              <a:rPr lang="zh-CN" altLang="en-US" b="1" dirty="0">
                <a:latin typeface="宋体" pitchFamily="2" charset="-122"/>
              </a:rPr>
              <a:t>文件管理问题。在现代计算机系统中，通常都存放着大量的程序和数据</a:t>
            </a:r>
            <a:r>
              <a:rPr lang="en-US" altLang="zh-CN" b="1" dirty="0">
                <a:latin typeface="宋体" pitchFamily="2" charset="-122"/>
              </a:rPr>
              <a:t>(</a:t>
            </a:r>
            <a:r>
              <a:rPr lang="zh-CN" altLang="en-US" b="1" dirty="0">
                <a:latin typeface="宋体" pitchFamily="2" charset="-122"/>
              </a:rPr>
              <a:t>以文件形式存在</a:t>
            </a:r>
            <a:r>
              <a:rPr lang="en-US" altLang="zh-CN" b="1" dirty="0">
                <a:latin typeface="宋体" pitchFamily="2" charset="-122"/>
              </a:rPr>
              <a:t>)</a:t>
            </a:r>
            <a:r>
              <a:rPr lang="zh-CN" altLang="en-US" b="1" dirty="0">
                <a:latin typeface="宋体" pitchFamily="2" charset="-122"/>
              </a:rPr>
              <a:t>，应如何组织这些程序和数据，才能使它们既便于用户使用，又能保证数据的安全性和一致性，这些属于文件管理问题。</a:t>
            </a:r>
          </a:p>
          <a:p>
            <a:pPr>
              <a:lnSpc>
                <a:spcPct val="130000"/>
              </a:lnSpc>
              <a:spcBef>
                <a:spcPct val="50000"/>
              </a:spcBef>
            </a:pPr>
            <a:r>
              <a:rPr lang="zh-CN" altLang="en-US" b="1" dirty="0"/>
              <a:t>     </a:t>
            </a:r>
            <a:r>
              <a:rPr lang="en-US" altLang="zh-CN" b="1" dirty="0"/>
              <a:t>(5) </a:t>
            </a:r>
            <a:r>
              <a:rPr lang="zh-CN" altLang="en-US" b="1" dirty="0">
                <a:latin typeface="宋体" pitchFamily="2" charset="-122"/>
              </a:rPr>
              <a:t>作业管理问题。对于系统中的各种应用程序，其中有的属于计算型，即以计算为主的程序；有的属于</a:t>
            </a:r>
            <a:r>
              <a:rPr lang="en-US" altLang="zh-CN" b="1" dirty="0"/>
              <a:t>I/O</a:t>
            </a:r>
            <a:r>
              <a:rPr lang="zh-CN" altLang="en-US" b="1" dirty="0">
                <a:latin typeface="宋体" pitchFamily="2" charset="-122"/>
              </a:rPr>
              <a:t>型，即以</a:t>
            </a:r>
            <a:r>
              <a:rPr lang="en-US" altLang="zh-CN" b="1" dirty="0"/>
              <a:t>I/O</a:t>
            </a:r>
            <a:r>
              <a:rPr lang="zh-CN" altLang="en-US" b="1" dirty="0">
                <a:latin typeface="宋体" pitchFamily="2" charset="-122"/>
              </a:rPr>
              <a:t>为主的程序；又有些作业既重要又紧迫；而有的作业则要求系统能及时响应，这时应如何组织这些作业，这便是作业管理问题。</a:t>
            </a:r>
            <a:endParaRPr lang="en-US" altLang="zh-CN" b="1" dirty="0">
              <a:latin typeface="宋体" pitchFamily="2" charset="-122"/>
            </a:endParaRPr>
          </a:p>
        </p:txBody>
      </p:sp>
    </p:spTree>
    <p:extLst>
      <p:ext uri="{BB962C8B-B14F-4D97-AF65-F5344CB8AC3E}">
        <p14:creationId xmlns:p14="http://schemas.microsoft.com/office/powerpoint/2010/main" val="82931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nSpc>
                <a:spcPct val="130000"/>
              </a:lnSpc>
              <a:spcBef>
                <a:spcPct val="50000"/>
              </a:spcBef>
            </a:pPr>
            <a:r>
              <a:rPr lang="en-US" altLang="zh-CN" b="1" dirty="0">
                <a:latin typeface="宋体" pitchFamily="2" charset="-122"/>
              </a:rPr>
              <a:t>     (6) </a:t>
            </a:r>
            <a:r>
              <a:rPr lang="zh-CN" altLang="en-US" b="1" dirty="0">
                <a:latin typeface="宋体" pitchFamily="2" charset="-122"/>
              </a:rPr>
              <a:t>用户与系统的接口问题。为使用户能方便的使用操作系统，</a:t>
            </a:r>
            <a:r>
              <a:rPr lang="en-US" altLang="zh-CN" b="1" dirty="0">
                <a:latin typeface="宋体" pitchFamily="2" charset="-122"/>
              </a:rPr>
              <a:t>OS</a:t>
            </a:r>
            <a:r>
              <a:rPr lang="zh-CN" altLang="en-US" b="1" dirty="0">
                <a:latin typeface="宋体" pitchFamily="2" charset="-122"/>
              </a:rPr>
              <a:t>还应提供用户与</a:t>
            </a:r>
            <a:r>
              <a:rPr lang="en-US" altLang="zh-CN" b="1" dirty="0">
                <a:latin typeface="宋体" pitchFamily="2" charset="-122"/>
              </a:rPr>
              <a:t>OS</a:t>
            </a:r>
            <a:r>
              <a:rPr lang="zh-CN" altLang="en-US" b="1" dirty="0">
                <a:latin typeface="宋体" pitchFamily="2" charset="-122"/>
              </a:rPr>
              <a:t>之间的接口。</a:t>
            </a:r>
            <a:endParaRPr lang="zh-CN" altLang="en-US" b="1" dirty="0"/>
          </a:p>
        </p:txBody>
      </p:sp>
    </p:spTree>
    <p:extLst>
      <p:ext uri="{BB962C8B-B14F-4D97-AF65-F5344CB8AC3E}">
        <p14:creationId xmlns:p14="http://schemas.microsoft.com/office/powerpoint/2010/main" val="2938429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95535" y="692150"/>
            <a:ext cx="8280153" cy="5400675"/>
          </a:xfrm>
        </p:spPr>
        <p:txBody>
          <a:bodyPr>
            <a:normAutofit fontScale="92500" lnSpcReduction="20000"/>
          </a:bodyPr>
          <a:lstStyle/>
          <a:p>
            <a:pPr algn="just">
              <a:spcBef>
                <a:spcPct val="50000"/>
              </a:spcBef>
            </a:pPr>
            <a:r>
              <a:rPr lang="en-US" altLang="zh-CN" sz="3500" b="1" dirty="0">
                <a:latin typeface="Times New Roman" panose="02020603050405020304" pitchFamily="18" charset="0"/>
                <a:cs typeface="Times New Roman" panose="02020603050405020304" pitchFamily="18" charset="0"/>
              </a:rPr>
              <a:t>1.2.4</a:t>
            </a:r>
            <a:r>
              <a:rPr lang="zh-CN" altLang="en-US" sz="3500" b="1" dirty="0">
                <a:latin typeface="Times New Roman" panose="02020603050405020304" pitchFamily="18" charset="0"/>
                <a:cs typeface="Times New Roman" panose="02020603050405020304" pitchFamily="18" charset="0"/>
              </a:rPr>
              <a:t>　分时系统</a:t>
            </a:r>
          </a:p>
          <a:p>
            <a:pPr marL="0" indent="0">
              <a:lnSpc>
                <a:spcPct val="150000"/>
              </a:lnSpc>
              <a:spcBef>
                <a:spcPct val="50000"/>
              </a:spcBef>
            </a:pPr>
            <a:r>
              <a:rPr lang="en-US" altLang="zh-CN" sz="30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3000" b="1" dirty="0">
                <a:latin typeface="Times New Roman" panose="02020603050405020304" pitchFamily="18" charset="0"/>
                <a:ea typeface="黑体" panose="02010609060101010101" pitchFamily="49" charset="-122"/>
                <a:cs typeface="Times New Roman" panose="02020603050405020304" pitchFamily="18" charset="0"/>
              </a:rPr>
              <a:t>分时系统的引入</a:t>
            </a:r>
            <a:br>
              <a:rPr lang="zh-CN" altLang="en-US" sz="3000" b="1" dirty="0">
                <a:latin typeface="Times New Roman" panose="02020603050405020304" pitchFamily="18" charset="0"/>
                <a:ea typeface="黑体" panose="02010609060101010101" pitchFamily="49" charset="-122"/>
                <a:cs typeface="Times New Roman" panose="02020603050405020304" pitchFamily="18" charset="0"/>
              </a:rPr>
            </a:br>
            <a:r>
              <a:rPr lang="zh-CN" altLang="en-US" sz="30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000" b="1" dirty="0">
                <a:latin typeface="Times New Roman" panose="02020603050405020304" pitchFamily="18" charset="0"/>
                <a:cs typeface="Times New Roman" panose="02020603050405020304" pitchFamily="18" charset="0"/>
              </a:rPr>
              <a:t>如果说推动多道批处理系统形成和发展的主要动力是提高资源利用率和系统吞吐量，那么，推动分时系统形成和发展的主要动力，则是</a:t>
            </a:r>
            <a:r>
              <a:rPr lang="zh-CN" altLang="en-US" sz="3000" b="1" dirty="0">
                <a:solidFill>
                  <a:srgbClr val="FF0000"/>
                </a:solidFill>
                <a:latin typeface="Times New Roman" panose="02020603050405020304" pitchFamily="18" charset="0"/>
                <a:cs typeface="Times New Roman" panose="02020603050405020304" pitchFamily="18" charset="0"/>
              </a:rPr>
              <a:t>为了满足用户对人</a:t>
            </a:r>
            <a:r>
              <a:rPr lang="en-US" altLang="zh-CN" sz="3000" b="1" dirty="0">
                <a:solidFill>
                  <a:srgbClr val="FF0000"/>
                </a:solidFill>
                <a:latin typeface="Times New Roman" panose="02020603050405020304" pitchFamily="18" charset="0"/>
                <a:cs typeface="Times New Roman" panose="02020603050405020304" pitchFamily="18" charset="0"/>
              </a:rPr>
              <a:t>—</a:t>
            </a:r>
            <a:r>
              <a:rPr lang="zh-CN" altLang="en-US" sz="3000" b="1" dirty="0">
                <a:solidFill>
                  <a:srgbClr val="FF0000"/>
                </a:solidFill>
                <a:latin typeface="Times New Roman" panose="02020603050405020304" pitchFamily="18" charset="0"/>
                <a:cs typeface="Times New Roman" panose="02020603050405020304" pitchFamily="18" charset="0"/>
              </a:rPr>
              <a:t>机交互的需求</a:t>
            </a:r>
            <a:r>
              <a:rPr lang="zh-CN" altLang="en-US" sz="3000" b="1" dirty="0">
                <a:latin typeface="Times New Roman" panose="02020603050405020304" pitchFamily="18" charset="0"/>
                <a:cs typeface="Times New Roman" panose="02020603050405020304" pitchFamily="18" charset="0"/>
              </a:rPr>
              <a:t>，由此形成了一种新型</a:t>
            </a:r>
            <a:r>
              <a:rPr lang="en-US" altLang="zh-CN" sz="3000" b="1" dirty="0">
                <a:latin typeface="Times New Roman" panose="02020603050405020304" pitchFamily="18" charset="0"/>
                <a:cs typeface="Times New Roman" panose="02020603050405020304" pitchFamily="18" charset="0"/>
              </a:rPr>
              <a:t>OS</a:t>
            </a:r>
            <a:r>
              <a:rPr lang="zh-CN" altLang="en-US" sz="3000" b="1" dirty="0">
                <a:latin typeface="Times New Roman" panose="02020603050405020304" pitchFamily="18" charset="0"/>
                <a:cs typeface="Times New Roman" panose="02020603050405020304" pitchFamily="18" charset="0"/>
              </a:rPr>
              <a:t>。用户的需求具体表现在以下几个方面：</a:t>
            </a:r>
            <a:br>
              <a:rPr lang="zh-CN" altLang="en-US" sz="3000" b="1" dirty="0">
                <a:latin typeface="Times New Roman" panose="02020603050405020304" pitchFamily="18" charset="0"/>
                <a:cs typeface="Times New Roman" panose="02020603050405020304" pitchFamily="18" charset="0"/>
              </a:rPr>
            </a:br>
            <a:r>
              <a:rPr lang="zh-CN" altLang="en-US" sz="3000" b="1" dirty="0">
                <a:latin typeface="Times New Roman" panose="02020603050405020304" pitchFamily="18" charset="0"/>
                <a:cs typeface="Times New Roman" panose="02020603050405020304" pitchFamily="18" charset="0"/>
              </a:rPr>
              <a:t>　　</a:t>
            </a:r>
            <a:r>
              <a:rPr lang="en-US" altLang="zh-CN" sz="3000" b="1" dirty="0">
                <a:latin typeface="Times New Roman" panose="02020603050405020304" pitchFamily="18" charset="0"/>
                <a:cs typeface="Times New Roman" panose="02020603050405020304" pitchFamily="18" charset="0"/>
              </a:rPr>
              <a:t>(1) </a:t>
            </a:r>
            <a:r>
              <a:rPr lang="zh-CN" altLang="en-US" sz="3000" b="1" dirty="0">
                <a:latin typeface="Times New Roman" panose="02020603050405020304" pitchFamily="18" charset="0"/>
                <a:cs typeface="Times New Roman" panose="02020603050405020304" pitchFamily="18" charset="0"/>
              </a:rPr>
              <a:t>人</a:t>
            </a:r>
            <a:r>
              <a:rPr lang="en-US" altLang="zh-CN" sz="3000" b="1" dirty="0">
                <a:latin typeface="Times New Roman" panose="02020603050405020304" pitchFamily="18" charset="0"/>
                <a:cs typeface="Times New Roman" panose="02020603050405020304" pitchFamily="18" charset="0"/>
              </a:rPr>
              <a:t>–</a:t>
            </a:r>
            <a:r>
              <a:rPr lang="zh-CN" altLang="en-US" sz="3000" b="1" dirty="0">
                <a:latin typeface="Times New Roman" panose="02020603050405020304" pitchFamily="18" charset="0"/>
                <a:cs typeface="Times New Roman" panose="02020603050405020304" pitchFamily="18" charset="0"/>
              </a:rPr>
              <a:t>机交互</a:t>
            </a:r>
            <a:br>
              <a:rPr lang="zh-CN" altLang="en-US" sz="3000" b="1" dirty="0">
                <a:latin typeface="Times New Roman" panose="02020603050405020304" pitchFamily="18" charset="0"/>
                <a:cs typeface="Times New Roman" panose="02020603050405020304" pitchFamily="18" charset="0"/>
              </a:rPr>
            </a:br>
            <a:r>
              <a:rPr lang="zh-CN" altLang="en-US" sz="3000" b="1" dirty="0">
                <a:latin typeface="Times New Roman" panose="02020603050405020304" pitchFamily="18" charset="0"/>
                <a:cs typeface="Times New Roman" panose="02020603050405020304" pitchFamily="18" charset="0"/>
              </a:rPr>
              <a:t>　　</a:t>
            </a:r>
            <a:r>
              <a:rPr lang="en-US" altLang="zh-CN" sz="3000" b="1" dirty="0">
                <a:latin typeface="Times New Roman" panose="02020603050405020304" pitchFamily="18" charset="0"/>
                <a:cs typeface="Times New Roman" panose="02020603050405020304" pitchFamily="18" charset="0"/>
              </a:rPr>
              <a:t>(2) </a:t>
            </a:r>
            <a:r>
              <a:rPr lang="zh-CN" altLang="en-US" sz="3000" b="1" dirty="0">
                <a:latin typeface="Times New Roman" panose="02020603050405020304" pitchFamily="18" charset="0"/>
                <a:cs typeface="Times New Roman" panose="02020603050405020304" pitchFamily="18" charset="0"/>
              </a:rPr>
              <a:t>共享主机</a:t>
            </a:r>
            <a:endParaRPr lang="zh-CN" alt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566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8C6966E0-DAD0-4A9E-A065-6E0141BD6A80}"/>
              </a:ext>
            </a:extLst>
          </p:cNvPr>
          <p:cNvSpPr>
            <a:spLocks noGrp="1"/>
          </p:cNvSpPr>
          <p:nvPr>
            <p:ph type="body" sz="quarter" idx="13"/>
          </p:nvPr>
        </p:nvSpPr>
        <p:spPr/>
        <p:txBody>
          <a:bodyPr>
            <a:normAutofit lnSpcReduction="10000"/>
          </a:bodyPr>
          <a:lstStyle/>
          <a:p>
            <a:pPr>
              <a:lnSpc>
                <a:spcPct val="130000"/>
              </a:lnSpc>
            </a:pPr>
            <a:r>
              <a:rPr lang="en-US" altLang="zh-CN" b="1" dirty="0">
                <a:latin typeface="Times New Roman" panose="02020603050405020304" pitchFamily="18" charset="0"/>
                <a:cs typeface="Times New Roman" panose="02020603050405020304" pitchFamily="18" charset="0"/>
              </a:rPr>
              <a:t>   2. </a:t>
            </a:r>
            <a:r>
              <a:rPr lang="zh-CN" altLang="en-US" b="1" dirty="0">
                <a:latin typeface="Times New Roman" panose="02020603050405020304" pitchFamily="18" charset="0"/>
                <a:cs typeface="Times New Roman" panose="02020603050405020304" pitchFamily="18" charset="0"/>
              </a:rPr>
              <a:t>分时系统实现中的关键问题</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　　在多道批处理系统中，用户无法与自己的作业进行交互的主要原因是：作业都先驻留在外存上，即使以后被调入内存，也要经过较长时间的等待后方能运行，用户无法与自己的作业进行交互。而分时系统： </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及时接收</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及时处理</a:t>
            </a:r>
            <a:endParaRPr lang="en-US" altLang="zh-CN" b="1" dirty="0">
              <a:latin typeface="Times New Roman" panose="02020603050405020304" pitchFamily="18" charset="0"/>
              <a:cs typeface="Times New Roman" panose="02020603050405020304" pitchFamily="18" charset="0"/>
            </a:endParaRPr>
          </a:p>
          <a:p>
            <a:pPr marL="548640" lvl="2" indent="0">
              <a:lnSpc>
                <a:spcPct val="130000"/>
              </a:lnSpc>
              <a:buNone/>
            </a:pPr>
            <a:r>
              <a:rPr lang="zh-CN" altLang="en-US" dirty="0">
                <a:latin typeface="Times New Roman" panose="02020603050405020304" pitchFamily="18" charset="0"/>
                <a:cs typeface="Times New Roman" panose="02020603050405020304" pitchFamily="18" charset="0"/>
              </a:rPr>
              <a:t>     作业直接进入内存、采用轮转运行方式</a:t>
            </a:r>
            <a:br>
              <a:rPr lang="zh-CN" altLang="en-US" dirty="0"/>
            </a:br>
            <a:endParaRPr lang="zh-CN" altLang="en-US" dirty="0"/>
          </a:p>
        </p:txBody>
      </p:sp>
    </p:spTree>
    <p:extLst>
      <p:ext uri="{BB962C8B-B14F-4D97-AF65-F5344CB8AC3E}">
        <p14:creationId xmlns:p14="http://schemas.microsoft.com/office/powerpoint/2010/main" val="3170968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422FE0E-0BE9-43B5-BB54-FD6911BD66B3}"/>
              </a:ext>
            </a:extLst>
          </p:cNvPr>
          <p:cNvSpPr>
            <a:spLocks noGrp="1"/>
          </p:cNvSpPr>
          <p:nvPr>
            <p:ph type="body" sz="quarter" idx="13"/>
          </p:nvPr>
        </p:nvSpPr>
        <p:spPr/>
        <p:txBody>
          <a:bodyPr/>
          <a:lstStyle/>
          <a:p>
            <a:pPr>
              <a:lnSpc>
                <a:spcPct val="130000"/>
              </a:lnSpc>
            </a:pPr>
            <a:r>
              <a:rPr lang="zh-CN" altLang="en-US" b="1" dirty="0"/>
              <a:t>　</a:t>
            </a: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分时系统的特征</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　　分时系统与多道批处理系统相比，具有非常明显的不同特性，可以归纳成以下四个方面：</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多路性。</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独立性。</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及时性。</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(4) </a:t>
            </a:r>
            <a:r>
              <a:rPr lang="zh-CN" altLang="en-US" b="1" dirty="0">
                <a:latin typeface="Times New Roman" panose="02020603050405020304" pitchFamily="18" charset="0"/>
                <a:cs typeface="Times New Roman" panose="02020603050405020304" pitchFamily="18" charset="0"/>
              </a:rPr>
              <a:t>交互性。 </a:t>
            </a:r>
          </a:p>
        </p:txBody>
      </p:sp>
    </p:spTree>
    <p:extLst>
      <p:ext uri="{BB962C8B-B14F-4D97-AF65-F5344CB8AC3E}">
        <p14:creationId xmlns:p14="http://schemas.microsoft.com/office/powerpoint/2010/main" val="3082584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spcAft>
                <a:spcPts val="1200"/>
              </a:spcAft>
            </a:pPr>
            <a:r>
              <a:rPr lang="en-US" altLang="zh-CN" sz="3200" b="1" dirty="0">
                <a:latin typeface="Times New Roman" panose="02020603050405020304" pitchFamily="18" charset="0"/>
                <a:cs typeface="Times New Roman" panose="02020603050405020304" pitchFamily="18" charset="0"/>
              </a:rPr>
              <a:t>  1.2.5</a:t>
            </a:r>
            <a:r>
              <a:rPr lang="zh-CN" altLang="en-US" sz="3200" b="1" dirty="0">
                <a:latin typeface="Times New Roman" panose="02020603050405020304" pitchFamily="18" charset="0"/>
                <a:cs typeface="Times New Roman" panose="02020603050405020304" pitchFamily="18" charset="0"/>
              </a:rPr>
              <a:t>　实时系统</a:t>
            </a:r>
          </a:p>
          <a:p>
            <a:pPr>
              <a:lnSpc>
                <a:spcPct val="150000"/>
              </a:lnSpc>
            </a:pPr>
            <a:r>
              <a:rPr lang="zh-CN" altLang="en-US" b="1" dirty="0">
                <a:latin typeface="Times New Roman" panose="02020603050405020304" pitchFamily="18" charset="0"/>
                <a:cs typeface="Times New Roman" panose="02020603050405020304" pitchFamily="18" charset="0"/>
              </a:rPr>
              <a:t>          所谓“实时”，是表示“及时”，而实时系统</a:t>
            </a:r>
            <a:r>
              <a:rPr lang="en-US" altLang="zh-CN" b="1" dirty="0">
                <a:latin typeface="Times New Roman" panose="02020603050405020304" pitchFamily="18" charset="0"/>
                <a:cs typeface="Times New Roman" panose="02020603050405020304" pitchFamily="18" charset="0"/>
              </a:rPr>
              <a:t>(Real Time System)</a:t>
            </a:r>
            <a:r>
              <a:rPr lang="zh-CN" altLang="en-US" b="1" dirty="0">
                <a:latin typeface="Times New Roman" panose="02020603050405020304" pitchFamily="18" charset="0"/>
                <a:cs typeface="Times New Roman" panose="02020603050405020304" pitchFamily="18" charset="0"/>
              </a:rPr>
              <a:t>是指系统能及时</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或即时</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响应外部事件的请求，在规定的时间内完成对该事件的处理，并控制所有实时任务协调一致地运行。</a:t>
            </a:r>
          </a:p>
          <a:p>
            <a:endParaRPr lang="zh-CN" altLang="en-US" dirty="0"/>
          </a:p>
        </p:txBody>
      </p:sp>
    </p:spTree>
    <p:extLst>
      <p:ext uri="{BB962C8B-B14F-4D97-AF65-F5344CB8AC3E}">
        <p14:creationId xmlns:p14="http://schemas.microsoft.com/office/powerpoint/2010/main" val="416341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476250"/>
            <a:ext cx="8229600" cy="666750"/>
          </a:xfrm>
        </p:spPr>
        <p:txBody>
          <a:bodyPr>
            <a:normAutofit/>
          </a:bodyPr>
          <a:lstStyle/>
          <a:p>
            <a:pPr algn="ctr"/>
            <a:r>
              <a:rPr lang="zh-CN" altLang="en-US" sz="3600" dirty="0">
                <a:solidFill>
                  <a:schemeClr val="tx1"/>
                </a:solidFill>
              </a:rPr>
              <a:t>学习目标</a:t>
            </a:r>
          </a:p>
        </p:txBody>
      </p:sp>
      <p:sp>
        <p:nvSpPr>
          <p:cNvPr id="5" name="Text Box 5"/>
          <p:cNvSpPr txBox="1">
            <a:spLocks noChangeArrowheads="1"/>
          </p:cNvSpPr>
          <p:nvPr/>
        </p:nvSpPr>
        <p:spPr bwMode="auto">
          <a:xfrm>
            <a:off x="381000" y="1543515"/>
            <a:ext cx="8382000" cy="39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30000"/>
              </a:lnSpc>
              <a:spcBef>
                <a:spcPct val="50000"/>
              </a:spcBef>
            </a:pPr>
            <a:r>
              <a:rPr lang="en-US" altLang="zh-CN" b="1" dirty="0">
                <a:latin typeface="宋体" pitchFamily="2" charset="-122"/>
              </a:rPr>
              <a:t>1.</a:t>
            </a:r>
            <a:r>
              <a:rPr lang="zh-CN" altLang="en-US" b="1" dirty="0">
                <a:latin typeface="宋体" pitchFamily="2" charset="-122"/>
              </a:rPr>
              <a:t>掌握操作系统的基本概念、基本原理和基本功能，理解操作系统的各个组成部分及整体运行机制。</a:t>
            </a:r>
            <a:endParaRPr lang="en-US" altLang="zh-CN" b="1" dirty="0">
              <a:latin typeface="宋体" pitchFamily="2" charset="-122"/>
            </a:endParaRPr>
          </a:p>
          <a:p>
            <a:pPr algn="just" eaLnBrk="1" hangingPunct="1">
              <a:lnSpc>
                <a:spcPct val="130000"/>
              </a:lnSpc>
              <a:spcBef>
                <a:spcPct val="50000"/>
              </a:spcBef>
            </a:pPr>
            <a:r>
              <a:rPr lang="en-US" altLang="zh-CN" b="1" dirty="0">
                <a:latin typeface="宋体" pitchFamily="2" charset="-122"/>
              </a:rPr>
              <a:t>2.</a:t>
            </a:r>
            <a:r>
              <a:rPr lang="zh-CN" altLang="en-US" b="1" dirty="0">
                <a:latin typeface="宋体" pitchFamily="2" charset="-122"/>
              </a:rPr>
              <a:t>掌握操作系统中处理机管理、存储器管理、文件系统和设备管理的原理、策略、相关算法，理解彼此之间的相互关系。能利用</a:t>
            </a:r>
            <a:r>
              <a:rPr lang="en-US" altLang="zh-CN" b="1" dirty="0">
                <a:latin typeface="宋体" pitchFamily="2" charset="-122"/>
              </a:rPr>
              <a:t>C、C++</a:t>
            </a:r>
            <a:r>
              <a:rPr lang="zh-CN" altLang="en-US" b="1" dirty="0">
                <a:latin typeface="宋体" pitchFamily="2" charset="-122"/>
              </a:rPr>
              <a:t>、</a:t>
            </a:r>
            <a:r>
              <a:rPr lang="en-US" altLang="zh-CN" b="1" dirty="0">
                <a:latin typeface="宋体" pitchFamily="2" charset="-122"/>
              </a:rPr>
              <a:t>Java</a:t>
            </a:r>
            <a:r>
              <a:rPr lang="zh-CN" altLang="en-US" b="1" dirty="0">
                <a:latin typeface="宋体" pitchFamily="2" charset="-122"/>
              </a:rPr>
              <a:t>等语言描述操作系统中的经典算法。</a:t>
            </a:r>
            <a:endParaRPr lang="en-US" altLang="zh-CN" b="1" dirty="0">
              <a:latin typeface="宋体" pitchFamily="2" charset="-122"/>
            </a:endParaRPr>
          </a:p>
          <a:p>
            <a:pPr algn="just" eaLnBrk="1" hangingPunct="1">
              <a:lnSpc>
                <a:spcPct val="130000"/>
              </a:lnSpc>
              <a:spcBef>
                <a:spcPct val="50000"/>
              </a:spcBef>
            </a:pPr>
            <a:r>
              <a:rPr lang="en-US" altLang="zh-CN" b="1" dirty="0">
                <a:latin typeface="宋体" pitchFamily="2" charset="-122"/>
              </a:rPr>
              <a:t>3.</a:t>
            </a:r>
            <a:r>
              <a:rPr lang="zh-CN" altLang="en-US" b="1" dirty="0">
                <a:latin typeface="宋体" pitchFamily="2" charset="-122"/>
              </a:rPr>
              <a:t>能够运用所学的操作系统相关知识分析问题、解决问题。</a:t>
            </a:r>
            <a:endParaRPr lang="en-US" altLang="zh-CN" b="1" dirty="0">
              <a:latin typeface="宋体" pitchFamily="2" charset="-122"/>
            </a:endParaRPr>
          </a:p>
          <a:p>
            <a:pPr algn="just" eaLnBrk="1" hangingPunct="1">
              <a:lnSpc>
                <a:spcPct val="130000"/>
              </a:lnSpc>
              <a:spcBef>
                <a:spcPct val="50000"/>
              </a:spcBef>
            </a:pPr>
            <a:r>
              <a:rPr lang="en-US" altLang="zh-CN" b="1" dirty="0">
                <a:latin typeface="宋体" pitchFamily="2" charset="-122"/>
              </a:rPr>
              <a:t>4.</a:t>
            </a:r>
            <a:r>
              <a:rPr lang="zh-CN" altLang="en-US" b="1" dirty="0">
                <a:latin typeface="宋体" pitchFamily="2" charset="-122"/>
              </a:rPr>
              <a:t>能够在模拟器、开发板上运行开发小型操作系统。</a:t>
            </a:r>
            <a:endParaRPr lang="zh-CN" altLang="en-US" dirty="0"/>
          </a:p>
        </p:txBody>
      </p:sp>
    </p:spTree>
    <p:extLst>
      <p:ext uri="{BB962C8B-B14F-4D97-AF65-F5344CB8AC3E}">
        <p14:creationId xmlns:p14="http://schemas.microsoft.com/office/powerpoint/2010/main" val="3206844940"/>
      </p:ext>
    </p:extLst>
  </p:cSld>
  <p:clrMapOvr>
    <a:masterClrMapping/>
  </p:clrMapOvr>
  <p:transition>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833194"/>
          </a:xfrm>
        </p:spPr>
        <p:txBody>
          <a:bodyPr>
            <a:normAutofit/>
          </a:bodyPr>
          <a:lstStyle/>
          <a:p>
            <a:pPr>
              <a:spcAft>
                <a:spcPts val="1200"/>
              </a:spcAft>
            </a:pPr>
            <a:r>
              <a:rPr lang="en-US" altLang="zh-CN" sz="3800" b="1" dirty="0">
                <a:latin typeface="Times New Roman" panose="02020603050405020304" pitchFamily="18" charset="0"/>
                <a:cs typeface="Times New Roman" panose="02020603050405020304" pitchFamily="18" charset="0"/>
              </a:rPr>
              <a:t>  1.2.5</a:t>
            </a:r>
            <a:r>
              <a:rPr lang="zh-CN" altLang="en-US" sz="3800" b="1" dirty="0">
                <a:latin typeface="Times New Roman" panose="02020603050405020304" pitchFamily="18" charset="0"/>
                <a:cs typeface="Times New Roman" panose="02020603050405020304" pitchFamily="18" charset="0"/>
              </a:rPr>
              <a:t>　实时系统</a:t>
            </a:r>
          </a:p>
          <a:p>
            <a:pPr>
              <a:lnSpc>
                <a:spcPct val="150000"/>
              </a:lnSpc>
            </a:pPr>
            <a:r>
              <a:rPr lang="en-US" altLang="zh-CN" dirty="0">
                <a:latin typeface="Times New Roman" panose="02020603050405020304" pitchFamily="18" charset="0"/>
                <a:ea typeface="黑体" pitchFamily="2" charset="-122"/>
                <a:cs typeface="Times New Roman" panose="02020603050405020304" pitchFamily="18" charset="0"/>
              </a:rPr>
              <a:t>  1. </a:t>
            </a:r>
            <a:r>
              <a:rPr lang="zh-CN" altLang="en-US" dirty="0">
                <a:latin typeface="Times New Roman" panose="02020603050405020304" pitchFamily="18" charset="0"/>
                <a:ea typeface="黑体" pitchFamily="2" charset="-122"/>
                <a:cs typeface="Times New Roman" panose="02020603050405020304" pitchFamily="18" charset="0"/>
              </a:rPr>
              <a:t>实时系统的类型</a:t>
            </a:r>
            <a:endParaRPr lang="en-US" altLang="zh-CN" dirty="0">
              <a:latin typeface="Times New Roman" panose="02020603050405020304" pitchFamily="18" charset="0"/>
              <a:ea typeface="黑体" pitchFamily="2" charset="-122"/>
              <a:cs typeface="Times New Roman" panose="02020603050405020304" pitchFamily="18" charset="0"/>
            </a:endParaRPr>
          </a:p>
          <a:p>
            <a:pPr>
              <a:lnSpc>
                <a:spcPct val="150000"/>
              </a:lnSpc>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随着计算机应用的普及，实时系统的类型也相应增多，下面列出当前常见的几种：</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工业</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武器</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控制系统。</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信息查询系统。</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多媒体系统。</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(4) </a:t>
            </a:r>
            <a:r>
              <a:rPr lang="zh-CN" altLang="en-US" b="1" dirty="0">
                <a:latin typeface="Times New Roman" panose="02020603050405020304" pitchFamily="18" charset="0"/>
                <a:cs typeface="Times New Roman" panose="02020603050405020304" pitchFamily="18" charset="0"/>
              </a:rPr>
              <a:t>嵌入式系统</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403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90134AD-A14F-4F94-AF53-2C0892D69A61}"/>
              </a:ext>
            </a:extLst>
          </p:cNvPr>
          <p:cNvSpPr>
            <a:spLocks noGrp="1"/>
          </p:cNvSpPr>
          <p:nvPr>
            <p:ph type="body" sz="quarter" idx="13"/>
          </p:nvPr>
        </p:nvSpPr>
        <p:spPr>
          <a:xfrm>
            <a:off x="683568" y="692150"/>
            <a:ext cx="7992120" cy="5400675"/>
          </a:xfrm>
        </p:spPr>
        <p:txBody>
          <a:bodyPr/>
          <a:lstStyle/>
          <a:p>
            <a:pPr>
              <a:lnSpc>
                <a:spcPct val="130000"/>
              </a:lnSpc>
            </a:pPr>
            <a:r>
              <a:rPr lang="en-US" altLang="zh-CN" b="1" dirty="0">
                <a:latin typeface="Times New Roman" panose="02020603050405020304" pitchFamily="18" charset="0"/>
                <a:cs typeface="Times New Roman" panose="02020603050405020304" pitchFamily="18" charset="0"/>
              </a:rPr>
              <a:t>  2. </a:t>
            </a:r>
            <a:r>
              <a:rPr lang="zh-CN" altLang="en-US" b="1" dirty="0">
                <a:latin typeface="Times New Roman" panose="02020603050405020304" pitchFamily="18" charset="0"/>
                <a:cs typeface="Times New Roman" panose="02020603050405020304" pitchFamily="18" charset="0"/>
              </a:rPr>
              <a:t>实时任务的类型</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周期性实时任务和非周期性实时任务。</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硬实时任务和软实时任务。 </a:t>
            </a:r>
          </a:p>
          <a:p>
            <a:endParaRPr lang="zh-CN" altLang="en-US" dirty="0"/>
          </a:p>
        </p:txBody>
      </p:sp>
    </p:spTree>
    <p:extLst>
      <p:ext uri="{BB962C8B-B14F-4D97-AF65-F5344CB8AC3E}">
        <p14:creationId xmlns:p14="http://schemas.microsoft.com/office/powerpoint/2010/main" val="1984696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827584" y="692150"/>
            <a:ext cx="7848104" cy="5400675"/>
          </a:xfrm>
        </p:spPr>
        <p:txBody>
          <a:bodyPr/>
          <a:lstStyle/>
          <a:p>
            <a:pPr algn="just">
              <a:lnSpc>
                <a:spcPct val="130000"/>
              </a:lnSpc>
              <a:spcBef>
                <a:spcPct val="50000"/>
              </a:spcBef>
            </a:pPr>
            <a:r>
              <a:rPr lang="en-US" altLang="zh-CN" sz="3200" b="1" dirty="0">
                <a:latin typeface="Times New Roman" panose="02020603050405020304" pitchFamily="18" charset="0"/>
                <a:cs typeface="Times New Roman" panose="02020603050405020304" pitchFamily="18" charset="0"/>
              </a:rPr>
              <a:t>1.2.6  </a:t>
            </a:r>
            <a:r>
              <a:rPr lang="zh-CN" altLang="en-US" sz="3200" b="1" dirty="0">
                <a:latin typeface="Times New Roman" panose="02020603050405020304" pitchFamily="18" charset="0"/>
                <a:cs typeface="Times New Roman" panose="02020603050405020304" pitchFamily="18" charset="0"/>
              </a:rPr>
              <a:t>微机操作系统的发展 </a:t>
            </a:r>
          </a:p>
          <a:p>
            <a:pPr marL="457200" indent="-457200" algn="just">
              <a:lnSpc>
                <a:spcPct val="130000"/>
              </a:lnSpc>
              <a:spcBef>
                <a:spcPct val="50000"/>
              </a:spcBef>
              <a:buFont typeface="Wingdings" panose="05000000000000000000" pitchFamily="2" charset="2"/>
              <a:buChar char="u"/>
            </a:pPr>
            <a:r>
              <a:rPr lang="zh-CN" altLang="en-US" b="1" dirty="0">
                <a:latin typeface="Times New Roman" panose="02020603050405020304" pitchFamily="18" charset="0"/>
                <a:cs typeface="Times New Roman" panose="02020603050405020304" pitchFamily="18" charset="0"/>
              </a:rPr>
              <a:t>单用户单任务操作系统</a:t>
            </a:r>
            <a:endParaRPr lang="en-US" altLang="zh-CN" b="1" dirty="0">
              <a:latin typeface="Times New Roman" panose="02020603050405020304" pitchFamily="18" charset="0"/>
              <a:cs typeface="Times New Roman" panose="02020603050405020304" pitchFamily="18" charset="0"/>
            </a:endParaRPr>
          </a:p>
          <a:p>
            <a:pPr marL="457200" indent="-457200" algn="just">
              <a:lnSpc>
                <a:spcPct val="130000"/>
              </a:lnSpc>
              <a:spcBef>
                <a:spcPct val="50000"/>
              </a:spcBef>
              <a:buFont typeface="Wingdings" panose="05000000000000000000" pitchFamily="2" charset="2"/>
              <a:buChar char="u"/>
            </a:pPr>
            <a:r>
              <a:rPr lang="zh-CN" altLang="en-US" b="1" dirty="0">
                <a:latin typeface="Times New Roman" panose="02020603050405020304" pitchFamily="18" charset="0"/>
                <a:cs typeface="Times New Roman" panose="02020603050405020304" pitchFamily="18" charset="0"/>
              </a:rPr>
              <a:t>单用户多任务操作系统</a:t>
            </a:r>
          </a:p>
          <a:p>
            <a:pPr marL="457200" indent="-457200" algn="just">
              <a:lnSpc>
                <a:spcPct val="130000"/>
              </a:lnSpc>
              <a:spcBef>
                <a:spcPct val="50000"/>
              </a:spcBef>
              <a:buFont typeface="Wingdings" panose="05000000000000000000" pitchFamily="2" charset="2"/>
              <a:buChar char="u"/>
            </a:pPr>
            <a:r>
              <a:rPr lang="zh-CN" altLang="en-US" b="1" dirty="0">
                <a:latin typeface="Times New Roman" panose="02020603050405020304" pitchFamily="18" charset="0"/>
                <a:cs typeface="Times New Roman" panose="02020603050405020304" pitchFamily="18" charset="0"/>
              </a:rPr>
              <a:t>多用户多任务操作系统</a:t>
            </a:r>
          </a:p>
          <a:p>
            <a:pPr algn="just">
              <a:lnSpc>
                <a:spcPct val="130000"/>
              </a:lnSpc>
              <a:spcBef>
                <a:spcPct val="50000"/>
              </a:spcBef>
            </a:pPr>
            <a:endParaRPr lang="zh-CN" altLang="en-US" b="1"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071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F0888-C76B-3AEA-CA61-DE18AB2ED9D4}"/>
              </a:ext>
            </a:extLst>
          </p:cNvPr>
          <p:cNvSpPr>
            <a:spLocks noGrp="1"/>
          </p:cNvSpPr>
          <p:nvPr>
            <p:ph type="title"/>
          </p:nvPr>
        </p:nvSpPr>
        <p:spPr/>
        <p:txBody>
          <a:bodyPr/>
          <a:lstStyle/>
          <a:p>
            <a:r>
              <a:rPr lang="zh-CN" altLang="en-US" dirty="0"/>
              <a:t>课程群</a:t>
            </a:r>
          </a:p>
        </p:txBody>
      </p:sp>
      <p:pic>
        <p:nvPicPr>
          <p:cNvPr id="7" name="图片 6">
            <a:extLst>
              <a:ext uri="{FF2B5EF4-FFF2-40B4-BE49-F238E27FC236}">
                <a16:creationId xmlns:a16="http://schemas.microsoft.com/office/drawing/2014/main" id="{DD3D48A6-F6E1-397F-1920-F078C092BD2E}"/>
              </a:ext>
            </a:extLst>
          </p:cNvPr>
          <p:cNvPicPr>
            <a:picLocks noChangeAspect="1"/>
          </p:cNvPicPr>
          <p:nvPr/>
        </p:nvPicPr>
        <p:blipFill>
          <a:blip r:embed="rId3"/>
          <a:stretch>
            <a:fillRect/>
          </a:stretch>
        </p:blipFill>
        <p:spPr>
          <a:xfrm>
            <a:off x="3059832" y="1412776"/>
            <a:ext cx="3650296" cy="4465707"/>
          </a:xfrm>
          <a:prstGeom prst="rect">
            <a:avLst/>
          </a:prstGeom>
        </p:spPr>
      </p:pic>
    </p:spTree>
    <p:extLst>
      <p:ext uri="{BB962C8B-B14F-4D97-AF65-F5344CB8AC3E}">
        <p14:creationId xmlns:p14="http://schemas.microsoft.com/office/powerpoint/2010/main" val="260081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600" dirty="0">
                <a:solidFill>
                  <a:schemeClr val="tx1"/>
                </a:solidFill>
              </a:rPr>
              <a:t>课程组成与考核</a:t>
            </a:r>
          </a:p>
        </p:txBody>
      </p:sp>
      <p:sp>
        <p:nvSpPr>
          <p:cNvPr id="5" name="TextBox 4"/>
          <p:cNvSpPr txBox="1"/>
          <p:nvPr/>
        </p:nvSpPr>
        <p:spPr>
          <a:xfrm>
            <a:off x="611560" y="1484784"/>
            <a:ext cx="8208912" cy="4401205"/>
          </a:xfrm>
          <a:prstGeom prst="rect">
            <a:avLst/>
          </a:prstGeom>
          <a:noFill/>
        </p:spPr>
        <p:txBody>
          <a:bodyPr wrap="square" rtlCol="0">
            <a:spAutoFit/>
          </a:bodyPr>
          <a:lstStyle/>
          <a:p>
            <a:pPr>
              <a:lnSpc>
                <a:spcPct val="150000"/>
              </a:lnSpc>
            </a:pPr>
            <a:r>
              <a:rPr lang="en-US" altLang="zh-CN" sz="2800" b="1" dirty="0">
                <a:latin typeface="+mj-ea"/>
                <a:ea typeface="+mj-ea"/>
              </a:rPr>
              <a:t>1、</a:t>
            </a:r>
            <a:r>
              <a:rPr lang="zh-CN" altLang="en-US" sz="2800" b="1" dirty="0">
                <a:latin typeface="+mj-ea"/>
                <a:ea typeface="+mj-ea"/>
              </a:rPr>
              <a:t>课堂授课（</a:t>
            </a:r>
            <a:r>
              <a:rPr lang="en-US" altLang="zh-CN" sz="2800" b="1" dirty="0">
                <a:latin typeface="+mj-ea"/>
                <a:ea typeface="+mj-ea"/>
              </a:rPr>
              <a:t>48</a:t>
            </a:r>
            <a:r>
              <a:rPr lang="zh-CN" altLang="en-US" sz="2800" b="1" dirty="0">
                <a:latin typeface="+mj-ea"/>
                <a:ea typeface="+mj-ea"/>
              </a:rPr>
              <a:t>学时）</a:t>
            </a:r>
            <a:endParaRPr lang="en-US" altLang="zh-CN" sz="2800" b="1" dirty="0">
              <a:latin typeface="+mj-ea"/>
              <a:ea typeface="+mj-ea"/>
            </a:endParaRPr>
          </a:p>
          <a:p>
            <a:pPr>
              <a:lnSpc>
                <a:spcPct val="150000"/>
              </a:lnSpc>
            </a:pPr>
            <a:r>
              <a:rPr lang="en-US" altLang="zh-CN" sz="2800" b="1" dirty="0">
                <a:latin typeface="+mj-ea"/>
                <a:ea typeface="+mj-ea"/>
              </a:rPr>
              <a:t>2、</a:t>
            </a:r>
            <a:r>
              <a:rPr lang="zh-CN" altLang="en-US" sz="2800" b="1" dirty="0">
                <a:latin typeface="+mj-ea"/>
                <a:ea typeface="+mj-ea"/>
              </a:rPr>
              <a:t>实验课（</a:t>
            </a:r>
            <a:r>
              <a:rPr lang="en-US" altLang="zh-CN" sz="2800" b="1" dirty="0">
                <a:latin typeface="+mj-ea"/>
                <a:ea typeface="+mj-ea"/>
              </a:rPr>
              <a:t>16</a:t>
            </a:r>
            <a:r>
              <a:rPr lang="zh-CN" altLang="en-US" sz="2800" b="1" dirty="0">
                <a:latin typeface="+mj-ea"/>
                <a:ea typeface="+mj-ea"/>
              </a:rPr>
              <a:t>学时）</a:t>
            </a:r>
            <a:endParaRPr lang="en-US" altLang="zh-CN" sz="2800" b="1" dirty="0">
              <a:latin typeface="+mj-ea"/>
              <a:ea typeface="+mj-ea"/>
            </a:endParaRPr>
          </a:p>
          <a:p>
            <a:pPr>
              <a:lnSpc>
                <a:spcPct val="150000"/>
              </a:lnSpc>
            </a:pPr>
            <a:endParaRPr lang="en-US" altLang="zh-CN" sz="2800" b="1" dirty="0">
              <a:latin typeface="+mj-ea"/>
              <a:ea typeface="+mj-ea"/>
            </a:endParaRPr>
          </a:p>
          <a:p>
            <a:pPr>
              <a:lnSpc>
                <a:spcPct val="150000"/>
              </a:lnSpc>
            </a:pPr>
            <a:r>
              <a:rPr lang="zh-CN" altLang="zh-CN" sz="2800" dirty="0"/>
              <a:t> </a:t>
            </a:r>
            <a:r>
              <a:rPr lang="zh-CN" altLang="en-US" sz="2800" dirty="0"/>
              <a:t>期末</a:t>
            </a:r>
            <a:r>
              <a:rPr lang="zh-CN" altLang="zh-CN" sz="2800" b="1" dirty="0"/>
              <a:t>总成绩＝平时（</a:t>
            </a:r>
            <a:r>
              <a:rPr lang="en-US" altLang="zh-CN" sz="2800" b="1" dirty="0"/>
              <a:t>10</a:t>
            </a:r>
            <a:r>
              <a:rPr lang="zh-CN" altLang="zh-CN" sz="2800" b="1" dirty="0"/>
              <a:t>％）＋实验（</a:t>
            </a:r>
            <a:r>
              <a:rPr lang="en-US" altLang="zh-CN" sz="2800" b="1" dirty="0"/>
              <a:t>20</a:t>
            </a:r>
            <a:r>
              <a:rPr lang="zh-CN" altLang="zh-CN" sz="2800" b="1" dirty="0"/>
              <a:t>％）＋考试（</a:t>
            </a:r>
            <a:r>
              <a:rPr lang="en-US" altLang="zh-CN" sz="2800" b="1" dirty="0"/>
              <a:t>70</a:t>
            </a:r>
            <a:r>
              <a:rPr lang="zh-CN" altLang="zh-CN" sz="2800" b="1" dirty="0"/>
              <a:t>％）</a:t>
            </a:r>
          </a:p>
          <a:p>
            <a:pPr>
              <a:lnSpc>
                <a:spcPct val="150000"/>
              </a:lnSpc>
            </a:pPr>
            <a:endParaRPr lang="en-US" altLang="zh-CN" sz="2800" b="1" dirty="0">
              <a:latin typeface="+mj-ea"/>
              <a:ea typeface="+mj-ea"/>
            </a:endParaRPr>
          </a:p>
          <a:p>
            <a:endParaRPr lang="zh-CN" altLang="en-US" sz="2800" b="1" dirty="0">
              <a:latin typeface="+mj-ea"/>
              <a:ea typeface="+mj-ea"/>
            </a:endParaRPr>
          </a:p>
        </p:txBody>
      </p:sp>
    </p:spTree>
    <p:extLst>
      <p:ext uri="{BB962C8B-B14F-4D97-AF65-F5344CB8AC3E}">
        <p14:creationId xmlns:p14="http://schemas.microsoft.com/office/powerpoint/2010/main" val="403385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600">
                <a:solidFill>
                  <a:schemeClr val="tx1"/>
                </a:solidFill>
              </a:rPr>
              <a:t>参考书</a:t>
            </a:r>
            <a:endParaRPr lang="zh-CN" altLang="en-US" sz="3600" dirty="0">
              <a:solidFill>
                <a:schemeClr val="tx1"/>
              </a:solidFill>
            </a:endParaRPr>
          </a:p>
        </p:txBody>
      </p:sp>
      <p:pic>
        <p:nvPicPr>
          <p:cNvPr id="6" name="图片 5">
            <a:extLst>
              <a:ext uri="{FF2B5EF4-FFF2-40B4-BE49-F238E27FC236}">
                <a16:creationId xmlns:a16="http://schemas.microsoft.com/office/drawing/2014/main" id="{4DE6B164-CF67-4B11-92A2-8A85B3F5F29B}"/>
              </a:ext>
            </a:extLst>
          </p:cNvPr>
          <p:cNvPicPr>
            <a:picLocks noChangeAspect="1"/>
          </p:cNvPicPr>
          <p:nvPr/>
        </p:nvPicPr>
        <p:blipFill>
          <a:blip r:embed="rId2"/>
          <a:stretch>
            <a:fillRect/>
          </a:stretch>
        </p:blipFill>
        <p:spPr>
          <a:xfrm>
            <a:off x="4553194" y="1268760"/>
            <a:ext cx="3695211" cy="4697919"/>
          </a:xfrm>
          <a:prstGeom prst="rect">
            <a:avLst/>
          </a:prstGeom>
        </p:spPr>
      </p:pic>
      <p:pic>
        <p:nvPicPr>
          <p:cNvPr id="8" name="图片 7">
            <a:extLst>
              <a:ext uri="{FF2B5EF4-FFF2-40B4-BE49-F238E27FC236}">
                <a16:creationId xmlns:a16="http://schemas.microsoft.com/office/drawing/2014/main" id="{649F3593-38DF-B837-4FE4-20E5B0F8319F}"/>
              </a:ext>
            </a:extLst>
          </p:cNvPr>
          <p:cNvPicPr>
            <a:picLocks noChangeAspect="1"/>
          </p:cNvPicPr>
          <p:nvPr/>
        </p:nvPicPr>
        <p:blipFill>
          <a:blip r:embed="rId3"/>
          <a:stretch>
            <a:fillRect/>
          </a:stretch>
        </p:blipFill>
        <p:spPr>
          <a:xfrm>
            <a:off x="633029" y="1268760"/>
            <a:ext cx="3576345" cy="4697920"/>
          </a:xfrm>
          <a:prstGeom prst="rect">
            <a:avLst/>
          </a:prstGeom>
        </p:spPr>
      </p:pic>
    </p:spTree>
    <p:extLst>
      <p:ext uri="{BB962C8B-B14F-4D97-AF65-F5344CB8AC3E}">
        <p14:creationId xmlns:p14="http://schemas.microsoft.com/office/powerpoint/2010/main" val="92582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BCE7A-2192-4641-B572-E8B34B09D574}"/>
              </a:ext>
            </a:extLst>
          </p:cNvPr>
          <p:cNvSpPr>
            <a:spLocks noGrp="1"/>
          </p:cNvSpPr>
          <p:nvPr>
            <p:ph type="title"/>
          </p:nvPr>
        </p:nvSpPr>
        <p:spPr/>
        <p:txBody>
          <a:bodyPr/>
          <a:lstStyle/>
          <a:p>
            <a:r>
              <a:rPr lang="zh-CN" altLang="en-US" dirty="0"/>
              <a:t>参考资料</a:t>
            </a:r>
          </a:p>
        </p:txBody>
      </p:sp>
      <p:sp>
        <p:nvSpPr>
          <p:cNvPr id="5" name="矩形 4">
            <a:extLst>
              <a:ext uri="{FF2B5EF4-FFF2-40B4-BE49-F238E27FC236}">
                <a16:creationId xmlns:a16="http://schemas.microsoft.com/office/drawing/2014/main" id="{57F6FD9E-4397-46C1-8446-3FEA6875856F}"/>
              </a:ext>
            </a:extLst>
          </p:cNvPr>
          <p:cNvSpPr/>
          <p:nvPr/>
        </p:nvSpPr>
        <p:spPr>
          <a:xfrm>
            <a:off x="460623" y="1162968"/>
            <a:ext cx="8363272" cy="3539430"/>
          </a:xfrm>
          <a:prstGeom prst="rect">
            <a:avLst/>
          </a:prstGeom>
        </p:spPr>
        <p:txBody>
          <a:bodyPr wrap="square">
            <a:spAutoFit/>
          </a:bodyPr>
          <a:lstStyle/>
          <a:p>
            <a:pPr marL="0" lvl="2" algn="just"/>
            <a:r>
              <a:rPr lang="en-US" altLang="zh-CN" sz="2800" b="1" dirty="0">
                <a:latin typeface="Times New Roman" panose="02020603050405020304" pitchFamily="18" charset="0"/>
                <a:ea typeface="+mj-ea"/>
                <a:cs typeface="Times New Roman" panose="02020603050405020304" pitchFamily="18" charset="0"/>
              </a:rPr>
              <a:t>1</a:t>
            </a:r>
            <a:r>
              <a:rPr lang="zh-CN" altLang="en-US" sz="2800" b="1" dirty="0">
                <a:latin typeface="Times New Roman" panose="02020603050405020304" pitchFamily="18" charset="0"/>
                <a:ea typeface="+mj-ea"/>
                <a:cs typeface="Times New Roman" panose="02020603050405020304" pitchFamily="18" charset="0"/>
              </a:rPr>
              <a:t>、</a:t>
            </a:r>
            <a:r>
              <a:rPr lang="en-US" altLang="zh-CN" sz="2800" b="1" dirty="0">
                <a:latin typeface="Times New Roman" panose="02020603050405020304" pitchFamily="18" charset="0"/>
                <a:ea typeface="+mj-ea"/>
                <a:cs typeface="Times New Roman" panose="02020603050405020304" pitchFamily="18" charset="0"/>
              </a:rPr>
              <a:t>STANFORD</a:t>
            </a:r>
            <a:r>
              <a:rPr lang="zh-CN" altLang="en-US" sz="2800" b="1" dirty="0">
                <a:latin typeface="Times New Roman" panose="02020603050405020304" pitchFamily="18" charset="0"/>
                <a:ea typeface="+mj-ea"/>
                <a:cs typeface="Times New Roman" panose="02020603050405020304" pitchFamily="18" charset="0"/>
              </a:rPr>
              <a:t>：</a:t>
            </a:r>
            <a:endParaRPr lang="en-US" altLang="zh-CN" sz="2800" b="1" dirty="0">
              <a:latin typeface="Times New Roman" panose="02020603050405020304" pitchFamily="18" charset="0"/>
              <a:ea typeface="+mj-ea"/>
              <a:cs typeface="Times New Roman" panose="02020603050405020304" pitchFamily="18" charset="0"/>
            </a:endParaRPr>
          </a:p>
          <a:p>
            <a:pPr marL="0" lvl="2" algn="just"/>
            <a:r>
              <a:rPr lang="zh-CN" altLang="en-US" sz="2800" b="1" dirty="0">
                <a:latin typeface="Times New Roman" panose="02020603050405020304" pitchFamily="18" charset="0"/>
                <a:ea typeface="+mj-ea"/>
                <a:cs typeface="Times New Roman" panose="02020603050405020304" pitchFamily="18" charset="0"/>
              </a:rPr>
              <a:t>操作系统原理</a:t>
            </a:r>
            <a:endParaRPr lang="en-US" altLang="zh-CN" sz="2800" b="1" dirty="0">
              <a:latin typeface="Times New Roman" panose="02020603050405020304" pitchFamily="18" charset="0"/>
              <a:ea typeface="+mj-ea"/>
              <a:cs typeface="Times New Roman" panose="02020603050405020304" pitchFamily="18" charset="0"/>
            </a:endParaRPr>
          </a:p>
          <a:p>
            <a:pPr marL="0" lvl="2" algn="just"/>
            <a:r>
              <a:rPr lang="en-US" altLang="zh-CN" sz="2800" b="1" dirty="0">
                <a:latin typeface="Times New Roman" panose="02020603050405020304" pitchFamily="18" charset="0"/>
                <a:ea typeface="+mj-ea"/>
                <a:cs typeface="Times New Roman" panose="02020603050405020304" pitchFamily="18" charset="0"/>
                <a:hlinkClick r:id="rId2"/>
              </a:rPr>
              <a:t>https://web.stanford.edu/~ouster/cs111-spring21/</a:t>
            </a:r>
            <a:endParaRPr lang="en-US" altLang="zh-CN" sz="2800" b="1" dirty="0">
              <a:latin typeface="Times New Roman" panose="02020603050405020304" pitchFamily="18" charset="0"/>
              <a:ea typeface="+mj-ea"/>
              <a:cs typeface="Times New Roman" panose="02020603050405020304" pitchFamily="18" charset="0"/>
            </a:endParaRPr>
          </a:p>
          <a:p>
            <a:pPr marL="0" lvl="2" algn="just"/>
            <a:r>
              <a:rPr lang="en-US" altLang="zh-CN" sz="2800" b="1" dirty="0">
                <a:latin typeface="Times New Roman" panose="02020603050405020304" pitchFamily="18" charset="0"/>
                <a:ea typeface="+mj-ea"/>
                <a:cs typeface="Times New Roman" panose="02020603050405020304" pitchFamily="18" charset="0"/>
              </a:rPr>
              <a:t>2</a:t>
            </a:r>
            <a:r>
              <a:rPr lang="zh-CN" altLang="en-US" sz="2800" b="1" dirty="0">
                <a:latin typeface="Times New Roman" panose="02020603050405020304" pitchFamily="18" charset="0"/>
                <a:ea typeface="+mj-ea"/>
                <a:cs typeface="Times New Roman" panose="02020603050405020304" pitchFamily="18" charset="0"/>
              </a:rPr>
              <a:t>、</a:t>
            </a:r>
            <a:r>
              <a:rPr lang="en-US" altLang="zh-CN" sz="2800" b="1" dirty="0">
                <a:latin typeface="Times New Roman" panose="02020603050405020304" pitchFamily="18" charset="0"/>
                <a:ea typeface="+mj-ea"/>
                <a:cs typeface="Times New Roman" panose="02020603050405020304" pitchFamily="18" charset="0"/>
              </a:rPr>
              <a:t>MIT</a:t>
            </a:r>
            <a:r>
              <a:rPr lang="zh-CN" altLang="en-US" sz="2800" b="1" dirty="0">
                <a:latin typeface="Times New Roman" panose="02020603050405020304" pitchFamily="18" charset="0"/>
                <a:ea typeface="+mj-ea"/>
                <a:cs typeface="Times New Roman" panose="02020603050405020304" pitchFamily="18" charset="0"/>
              </a:rPr>
              <a:t>：操作系统工程</a:t>
            </a:r>
            <a:endParaRPr lang="en-US" altLang="zh-CN" sz="2800" b="1" dirty="0">
              <a:latin typeface="Times New Roman" panose="02020603050405020304" pitchFamily="18" charset="0"/>
              <a:ea typeface="+mj-ea"/>
              <a:cs typeface="Times New Roman" panose="02020603050405020304" pitchFamily="18" charset="0"/>
            </a:endParaRPr>
          </a:p>
          <a:p>
            <a:pPr marL="0" lvl="2" algn="just"/>
            <a:r>
              <a:rPr lang="en-US" altLang="zh-CN" sz="2800" b="1" dirty="0">
                <a:latin typeface="Times New Roman" panose="02020603050405020304" pitchFamily="18" charset="0"/>
                <a:ea typeface="+mj-ea"/>
                <a:cs typeface="Times New Roman" panose="02020603050405020304" pitchFamily="18" charset="0"/>
                <a:hlinkClick r:id="rId3"/>
              </a:rPr>
              <a:t>https://pdos.csail.mit.edu/6.828/2021/schedule.html</a:t>
            </a:r>
            <a:endParaRPr lang="en-US" altLang="zh-CN" sz="2800" b="1" dirty="0">
              <a:latin typeface="Times New Roman" panose="02020603050405020304" pitchFamily="18" charset="0"/>
              <a:ea typeface="+mj-ea"/>
              <a:cs typeface="Times New Roman" panose="02020603050405020304" pitchFamily="18" charset="0"/>
            </a:endParaRPr>
          </a:p>
          <a:p>
            <a:pPr marL="0" lvl="2" algn="just"/>
            <a:r>
              <a:rPr lang="en-US" altLang="zh-CN" sz="2800" b="1" dirty="0">
                <a:latin typeface="Times New Roman" panose="02020603050405020304" pitchFamily="18" charset="0"/>
                <a:ea typeface="+mj-ea"/>
                <a:cs typeface="Times New Roman" panose="02020603050405020304" pitchFamily="18" charset="0"/>
              </a:rPr>
              <a:t>3</a:t>
            </a:r>
            <a:r>
              <a:rPr lang="zh-CN" altLang="en-US" sz="2800" b="1" dirty="0">
                <a:latin typeface="Times New Roman" panose="02020603050405020304" pitchFamily="18" charset="0"/>
                <a:ea typeface="+mj-ea"/>
                <a:cs typeface="Times New Roman" panose="02020603050405020304" pitchFamily="18" charset="0"/>
              </a:rPr>
              <a:t>、</a:t>
            </a:r>
            <a:r>
              <a:rPr lang="en-US" altLang="zh-CN" sz="2800" b="1" dirty="0">
                <a:latin typeface="Times New Roman" panose="02020603050405020304" pitchFamily="18" charset="0"/>
                <a:ea typeface="+mj-ea"/>
                <a:cs typeface="Times New Roman" panose="02020603050405020304" pitchFamily="18" charset="0"/>
              </a:rPr>
              <a:t>OSCC</a:t>
            </a:r>
            <a:r>
              <a:rPr lang="zh-CN" altLang="en-US" sz="2800" b="1" dirty="0">
                <a:latin typeface="Times New Roman" panose="02020603050405020304" pitchFamily="18" charset="0"/>
                <a:ea typeface="+mj-ea"/>
                <a:cs typeface="Times New Roman" panose="02020603050405020304" pitchFamily="18" charset="0"/>
              </a:rPr>
              <a:t>全国大学生计算机系统能力大赛</a:t>
            </a:r>
            <a:r>
              <a:rPr lang="en-US" altLang="zh-CN" sz="2800" b="1" dirty="0">
                <a:latin typeface="Times New Roman" panose="02020603050405020304" pitchFamily="18" charset="0"/>
                <a:ea typeface="+mj-ea"/>
                <a:cs typeface="Times New Roman" panose="02020603050405020304" pitchFamily="18" charset="0"/>
              </a:rPr>
              <a:t>-</a:t>
            </a:r>
            <a:r>
              <a:rPr lang="zh-CN" altLang="en-US" sz="2800" b="1" dirty="0">
                <a:latin typeface="Times New Roman" panose="02020603050405020304" pitchFamily="18" charset="0"/>
                <a:ea typeface="+mj-ea"/>
                <a:cs typeface="Times New Roman" panose="02020603050405020304" pitchFamily="18" charset="0"/>
              </a:rPr>
              <a:t>操作系统：</a:t>
            </a:r>
            <a:endParaRPr lang="en-US" altLang="zh-CN" sz="2800" b="1" dirty="0">
              <a:latin typeface="Times New Roman" panose="02020603050405020304" pitchFamily="18" charset="0"/>
              <a:ea typeface="+mj-ea"/>
              <a:cs typeface="Times New Roman" panose="02020603050405020304" pitchFamily="18" charset="0"/>
            </a:endParaRPr>
          </a:p>
          <a:p>
            <a:pPr marL="0" lvl="2" algn="just"/>
            <a:r>
              <a:rPr lang="en-US" altLang="zh-CN" sz="2800" b="1" dirty="0">
                <a:latin typeface="Times New Roman" panose="02020603050405020304" pitchFamily="18" charset="0"/>
                <a:ea typeface="+mj-ea"/>
                <a:cs typeface="Times New Roman" panose="02020603050405020304" pitchFamily="18" charset="0"/>
              </a:rPr>
              <a:t>https://os.educg.net/#/</a:t>
            </a:r>
          </a:p>
          <a:p>
            <a:pPr marL="0" lvl="2" algn="just"/>
            <a:endParaRPr lang="zh-CN" altLang="en-US" sz="28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3731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35229-4810-02ED-3AEB-D89862C59BF8}"/>
              </a:ext>
            </a:extLst>
          </p:cNvPr>
          <p:cNvSpPr>
            <a:spLocks noGrp="1"/>
          </p:cNvSpPr>
          <p:nvPr>
            <p:ph type="title"/>
          </p:nvPr>
        </p:nvSpPr>
        <p:spPr/>
        <p:txBody>
          <a:bodyPr/>
          <a:lstStyle/>
          <a:p>
            <a:r>
              <a:rPr lang="zh-CN" altLang="en-US" dirty="0"/>
              <a:t>操作系统知识体系结构</a:t>
            </a:r>
          </a:p>
        </p:txBody>
      </p:sp>
      <p:grpSp>
        <p:nvGrpSpPr>
          <p:cNvPr id="16" name="组合 15">
            <a:extLst>
              <a:ext uri="{FF2B5EF4-FFF2-40B4-BE49-F238E27FC236}">
                <a16:creationId xmlns:a16="http://schemas.microsoft.com/office/drawing/2014/main" id="{B1FFF7FD-EF3C-65F9-B7B0-9391B79867F6}"/>
              </a:ext>
            </a:extLst>
          </p:cNvPr>
          <p:cNvGrpSpPr/>
          <p:nvPr/>
        </p:nvGrpSpPr>
        <p:grpSpPr>
          <a:xfrm>
            <a:off x="2411760" y="2132856"/>
            <a:ext cx="4464496" cy="3040453"/>
            <a:chOff x="2591839" y="2367571"/>
            <a:chExt cx="4464496" cy="3040453"/>
          </a:xfrm>
        </p:grpSpPr>
        <p:sp>
          <p:nvSpPr>
            <p:cNvPr id="9" name="矩形 8">
              <a:extLst>
                <a:ext uri="{FF2B5EF4-FFF2-40B4-BE49-F238E27FC236}">
                  <a16:creationId xmlns:a16="http://schemas.microsoft.com/office/drawing/2014/main" id="{8D9B790E-FCB5-C6FE-ABB3-34C956818BAB}"/>
                </a:ext>
              </a:extLst>
            </p:cNvPr>
            <p:cNvSpPr/>
            <p:nvPr/>
          </p:nvSpPr>
          <p:spPr>
            <a:xfrm>
              <a:off x="4211960" y="2367571"/>
              <a:ext cx="1080119" cy="18158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rPr>
                <a:t>系统软件开发</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32339CF1-7414-074F-BA28-F062FDE6E20A}"/>
                </a:ext>
              </a:extLst>
            </p:cNvPr>
            <p:cNvSpPr/>
            <p:nvPr/>
          </p:nvSpPr>
          <p:spPr>
            <a:xfrm>
              <a:off x="2958062" y="2367571"/>
              <a:ext cx="1080119" cy="18158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n w="0"/>
                  <a:solidFill>
                    <a:schemeClr val="tx1"/>
                  </a:solidFill>
                  <a:effectLst>
                    <a:outerShdw blurRad="38100" dist="19050" dir="2700000" algn="tl" rotWithShape="0">
                      <a:schemeClr val="dk1">
                        <a:alpha val="40000"/>
                      </a:schemeClr>
                    </a:outerShdw>
                  </a:effectLst>
                </a:rPr>
                <a:t>操作系统内核开发</a:t>
              </a:r>
            </a:p>
          </p:txBody>
        </p:sp>
        <p:sp>
          <p:nvSpPr>
            <p:cNvPr id="11" name="矩形 10">
              <a:extLst>
                <a:ext uri="{FF2B5EF4-FFF2-40B4-BE49-F238E27FC236}">
                  <a16:creationId xmlns:a16="http://schemas.microsoft.com/office/drawing/2014/main" id="{19A49B8A-16DD-5425-F590-08A7C729047C}"/>
                </a:ext>
              </a:extLst>
            </p:cNvPr>
            <p:cNvSpPr/>
            <p:nvPr/>
          </p:nvSpPr>
          <p:spPr>
            <a:xfrm>
              <a:off x="5469590" y="2367571"/>
              <a:ext cx="1080119" cy="1815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n w="0"/>
                  <a:solidFill>
                    <a:schemeClr val="tx1"/>
                  </a:solidFill>
                  <a:effectLst>
                    <a:outerShdw blurRad="38100" dist="19050" dir="2700000" algn="tl" rotWithShape="0">
                      <a:schemeClr val="dk1">
                        <a:alpha val="40000"/>
                      </a:schemeClr>
                    </a:outerShdw>
                  </a:effectLst>
                </a:rPr>
                <a:t>操作系统理论研究</a:t>
              </a:r>
            </a:p>
          </p:txBody>
        </p:sp>
        <p:sp>
          <p:nvSpPr>
            <p:cNvPr id="12" name="矩形 11">
              <a:extLst>
                <a:ext uri="{FF2B5EF4-FFF2-40B4-BE49-F238E27FC236}">
                  <a16:creationId xmlns:a16="http://schemas.microsoft.com/office/drawing/2014/main" id="{9E57A235-D7DC-7557-1FF5-8396C3DFDFF8}"/>
                </a:ext>
              </a:extLst>
            </p:cNvPr>
            <p:cNvSpPr/>
            <p:nvPr/>
          </p:nvSpPr>
          <p:spPr>
            <a:xfrm>
              <a:off x="2591839" y="4538948"/>
              <a:ext cx="4464496" cy="86907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n w="0"/>
                  <a:solidFill>
                    <a:schemeClr val="tx1"/>
                  </a:solidFill>
                  <a:effectLst>
                    <a:outerShdw blurRad="38100" dist="19050" dir="2700000" algn="tl" rotWithShape="0">
                      <a:schemeClr val="dk1">
                        <a:alpha val="40000"/>
                      </a:schemeClr>
                    </a:outerShdw>
                  </a:effectLst>
                </a:rPr>
                <a:t>操作系统概念</a:t>
              </a:r>
            </a:p>
          </p:txBody>
        </p:sp>
        <p:sp>
          <p:nvSpPr>
            <p:cNvPr id="13" name="箭头: 上 12">
              <a:extLst>
                <a:ext uri="{FF2B5EF4-FFF2-40B4-BE49-F238E27FC236}">
                  <a16:creationId xmlns:a16="http://schemas.microsoft.com/office/drawing/2014/main" id="{368808ED-A5F7-0908-812B-4A27F2D83CE5}"/>
                </a:ext>
              </a:extLst>
            </p:cNvPr>
            <p:cNvSpPr/>
            <p:nvPr/>
          </p:nvSpPr>
          <p:spPr>
            <a:xfrm>
              <a:off x="3334847" y="4183453"/>
              <a:ext cx="326547" cy="3554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上 13">
              <a:extLst>
                <a:ext uri="{FF2B5EF4-FFF2-40B4-BE49-F238E27FC236}">
                  <a16:creationId xmlns:a16="http://schemas.microsoft.com/office/drawing/2014/main" id="{986A2A1F-2B9E-EF79-9550-BADD2E3D43F0}"/>
                </a:ext>
              </a:extLst>
            </p:cNvPr>
            <p:cNvSpPr/>
            <p:nvPr/>
          </p:nvSpPr>
          <p:spPr>
            <a:xfrm>
              <a:off x="4555758" y="4172979"/>
              <a:ext cx="326547" cy="3554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上 14">
              <a:extLst>
                <a:ext uri="{FF2B5EF4-FFF2-40B4-BE49-F238E27FC236}">
                  <a16:creationId xmlns:a16="http://schemas.microsoft.com/office/drawing/2014/main" id="{BDBCC649-15C2-6EC4-B7ED-F8FA52FDBA1D}"/>
                </a:ext>
              </a:extLst>
            </p:cNvPr>
            <p:cNvSpPr/>
            <p:nvPr/>
          </p:nvSpPr>
          <p:spPr>
            <a:xfrm>
              <a:off x="5846375" y="4183452"/>
              <a:ext cx="326547" cy="3554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1785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操作系统定义</a:t>
            </a:r>
          </a:p>
        </p:txBody>
      </p:sp>
      <p:sp>
        <p:nvSpPr>
          <p:cNvPr id="10" name="矩形 9"/>
          <p:cNvSpPr/>
          <p:nvPr/>
        </p:nvSpPr>
        <p:spPr>
          <a:xfrm>
            <a:off x="457200" y="1303758"/>
            <a:ext cx="8229600" cy="5181162"/>
          </a:xfrm>
          <a:prstGeom prst="rect">
            <a:avLst/>
          </a:prstGeom>
        </p:spPr>
        <p:txBody>
          <a:bodyPr wrap="square">
            <a:spAutoFit/>
          </a:bodyPr>
          <a:lstStyle/>
          <a:p>
            <a:pPr marL="0" lvl="2" algn="just">
              <a:lnSpc>
                <a:spcPct val="150000"/>
              </a:lnSpc>
            </a:pPr>
            <a:r>
              <a:rPr lang="en-US" altLang="zh-CN" sz="2800" b="1" dirty="0">
                <a:latin typeface="Times New Roman" panose="02020603050405020304" pitchFamily="18" charset="0"/>
                <a:ea typeface="+mj-ea"/>
                <a:cs typeface="Times New Roman" panose="02020603050405020304" pitchFamily="18" charset="0"/>
              </a:rPr>
              <a:t>        </a:t>
            </a:r>
            <a:r>
              <a:rPr lang="zh-CN" altLang="en-US" sz="2800" b="1" dirty="0">
                <a:latin typeface="Times New Roman" panose="02020603050405020304" pitchFamily="18" charset="0"/>
                <a:ea typeface="+mj-ea"/>
                <a:cs typeface="Times New Roman" panose="02020603050405020304" pitchFamily="18" charset="0"/>
              </a:rPr>
              <a:t>操作系统（</a:t>
            </a:r>
            <a:r>
              <a:rPr lang="en-US" altLang="zh-CN" sz="2800" b="1" dirty="0" err="1">
                <a:latin typeface="Times New Roman" panose="02020603050405020304" pitchFamily="18" charset="0"/>
                <a:ea typeface="+mj-ea"/>
                <a:cs typeface="Times New Roman" panose="02020603050405020304" pitchFamily="18" charset="0"/>
              </a:rPr>
              <a:t>Opertating</a:t>
            </a:r>
            <a:r>
              <a:rPr lang="en-US" altLang="zh-CN" sz="2800" b="1" dirty="0">
                <a:latin typeface="Times New Roman" panose="02020603050405020304" pitchFamily="18" charset="0"/>
                <a:ea typeface="+mj-ea"/>
                <a:cs typeface="Times New Roman" panose="02020603050405020304" pitchFamily="18" charset="0"/>
              </a:rPr>
              <a:t> System</a:t>
            </a:r>
            <a:r>
              <a:rPr lang="zh-CN" altLang="en-US" sz="2800" b="1" dirty="0">
                <a:latin typeface="Times New Roman" panose="02020603050405020304" pitchFamily="18" charset="0"/>
                <a:ea typeface="+mj-ea"/>
                <a:cs typeface="Times New Roman" panose="02020603050405020304" pitchFamily="18" charset="0"/>
              </a:rPr>
              <a:t>，</a:t>
            </a:r>
            <a:r>
              <a:rPr lang="en-US" altLang="zh-CN" sz="2800" b="1" dirty="0">
                <a:latin typeface="Times New Roman" panose="02020603050405020304" pitchFamily="18" charset="0"/>
                <a:ea typeface="+mj-ea"/>
                <a:cs typeface="Times New Roman" panose="02020603050405020304" pitchFamily="18" charset="0"/>
              </a:rPr>
              <a:t>OS</a:t>
            </a:r>
            <a:r>
              <a:rPr lang="zh-CN" altLang="en-US" sz="2800" b="1" dirty="0">
                <a:latin typeface="Times New Roman" panose="02020603050405020304" pitchFamily="18" charset="0"/>
                <a:ea typeface="+mj-ea"/>
                <a:cs typeface="Times New Roman" panose="02020603050405020304" pitchFamily="18" charset="0"/>
              </a:rPr>
              <a:t>）是配置在计算机硬件上的第一层软件，是对硬件系统的首次扩充。</a:t>
            </a:r>
            <a:endParaRPr lang="en-US" altLang="zh-CN" sz="2800" b="1" dirty="0">
              <a:latin typeface="Times New Roman" panose="02020603050405020304" pitchFamily="18" charset="0"/>
              <a:ea typeface="+mj-ea"/>
              <a:cs typeface="Times New Roman" panose="02020603050405020304" pitchFamily="18" charset="0"/>
            </a:endParaRPr>
          </a:p>
          <a:p>
            <a:pPr marL="0" lvl="2" algn="just">
              <a:lnSpc>
                <a:spcPct val="150000"/>
              </a:lnSpc>
            </a:pPr>
            <a:r>
              <a:rPr lang="en-US" altLang="zh-CN" sz="2800" b="1" dirty="0">
                <a:latin typeface="Times New Roman" panose="02020603050405020304" pitchFamily="18" charset="0"/>
                <a:ea typeface="+mj-ea"/>
                <a:cs typeface="Times New Roman" panose="02020603050405020304" pitchFamily="18" charset="0"/>
              </a:rPr>
              <a:t>        </a:t>
            </a:r>
            <a:r>
              <a:rPr lang="zh-CN" altLang="en-US" sz="2800" b="1" dirty="0">
                <a:latin typeface="Times New Roman" panose="02020603050405020304" pitchFamily="18" charset="0"/>
                <a:ea typeface="+mj-ea"/>
                <a:cs typeface="Times New Roman" panose="02020603050405020304" pitchFamily="18" charset="0"/>
              </a:rPr>
              <a:t>其主要作用是管理好计算机中的资源，提高它们的利用率和系统的吞吐量，并为用户和应用程序提供一个接口。</a:t>
            </a:r>
            <a:endParaRPr lang="en-US" altLang="zh-CN" sz="2800" b="1" dirty="0">
              <a:latin typeface="Times New Roman" panose="02020603050405020304" pitchFamily="18" charset="0"/>
              <a:ea typeface="+mj-ea"/>
              <a:cs typeface="Times New Roman" panose="02020603050405020304" pitchFamily="18" charset="0"/>
            </a:endParaRPr>
          </a:p>
          <a:p>
            <a:pPr marL="0" lvl="2" algn="just">
              <a:lnSpc>
                <a:spcPct val="150000"/>
              </a:lnSpc>
            </a:pPr>
            <a:r>
              <a:rPr lang="en-US" altLang="zh-CN" sz="2800" b="1" dirty="0">
                <a:latin typeface="Times New Roman" panose="02020603050405020304" pitchFamily="18" charset="0"/>
                <a:ea typeface="+mj-ea"/>
                <a:cs typeface="Times New Roman" panose="02020603050405020304" pitchFamily="18" charset="0"/>
              </a:rPr>
              <a:t>        </a:t>
            </a:r>
            <a:r>
              <a:rPr lang="zh-CN" altLang="en-US" sz="2800" b="1" dirty="0">
                <a:latin typeface="Times New Roman" panose="02020603050405020304" pitchFamily="18" charset="0"/>
                <a:ea typeface="+mj-ea"/>
                <a:cs typeface="Times New Roman" panose="02020603050405020304" pitchFamily="18" charset="0"/>
              </a:rPr>
              <a:t>最核心的任务是使得程序可以在计算机上方便、安全、高效的运行。</a:t>
            </a:r>
          </a:p>
        </p:txBody>
      </p:sp>
    </p:spTree>
    <p:extLst>
      <p:ext uri="{BB962C8B-B14F-4D97-AF65-F5344CB8AC3E}">
        <p14:creationId xmlns:p14="http://schemas.microsoft.com/office/powerpoint/2010/main" val="3577582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b="1" dirty="0">
                <a:latin typeface="宋体" pitchFamily="2" charset="-122"/>
              </a:rPr>
              <a:t>OS</a:t>
            </a:r>
            <a:r>
              <a:rPr lang="zh-CN" altLang="en-US" b="1" dirty="0">
                <a:latin typeface="宋体" pitchFamily="2" charset="-122"/>
              </a:rPr>
              <a:t>实现了对计算机资源的抽象</a:t>
            </a:r>
          </a:p>
          <a:p>
            <a:endParaRPr lang="zh-CN" altLang="en-US" dirty="0"/>
          </a:p>
        </p:txBody>
      </p:sp>
      <p:sp>
        <p:nvSpPr>
          <p:cNvPr id="5" name="Text Box 4"/>
          <p:cNvSpPr txBox="1">
            <a:spLocks noChangeArrowheads="1"/>
          </p:cNvSpPr>
          <p:nvPr/>
        </p:nvSpPr>
        <p:spPr bwMode="auto">
          <a:xfrm>
            <a:off x="2158628" y="5756176"/>
            <a:ext cx="574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latin typeface="宋体" pitchFamily="2" charset="-122"/>
              </a:rPr>
              <a:t>图</a:t>
            </a:r>
            <a:r>
              <a:rPr lang="en-US" altLang="zh-CN"/>
              <a:t>1-2</a:t>
            </a:r>
            <a:r>
              <a:rPr lang="zh-CN" altLang="en-US">
                <a:latin typeface="宋体" pitchFamily="2" charset="-122"/>
              </a:rPr>
              <a:t>　</a:t>
            </a:r>
            <a:r>
              <a:rPr lang="en-US" altLang="zh-CN"/>
              <a:t>I/O</a:t>
            </a:r>
            <a:r>
              <a:rPr lang="zh-CN" altLang="en-US">
                <a:latin typeface="宋体" pitchFamily="2" charset="-122"/>
              </a:rPr>
              <a:t>软件隐藏了</a:t>
            </a:r>
            <a:r>
              <a:rPr lang="en-US" altLang="zh-CN"/>
              <a:t>I/O</a:t>
            </a:r>
            <a:r>
              <a:rPr lang="zh-CN" altLang="en-US">
                <a:latin typeface="宋体" pitchFamily="2" charset="-122"/>
              </a:rPr>
              <a:t>操作实现的细节</a:t>
            </a:r>
            <a:r>
              <a:rPr lang="zh-CN" altLang="en-US"/>
              <a:t> </a:t>
            </a:r>
          </a:p>
        </p:txBody>
      </p:sp>
      <p:graphicFrame>
        <p:nvGraphicFramePr>
          <p:cNvPr id="6" name="Object 5"/>
          <p:cNvGraphicFramePr>
            <a:graphicFrameLocks noChangeAspect="1"/>
          </p:cNvGraphicFramePr>
          <p:nvPr/>
        </p:nvGraphicFramePr>
        <p:xfrm>
          <a:off x="1625228" y="1412776"/>
          <a:ext cx="6172200" cy="3800475"/>
        </p:xfrm>
        <a:graphic>
          <a:graphicData uri="http://schemas.openxmlformats.org/presentationml/2006/ole">
            <mc:AlternateContent xmlns:mc="http://schemas.openxmlformats.org/markup-compatibility/2006">
              <mc:Choice xmlns:v="urn:schemas-microsoft-com:vml" Requires="v">
                <p:oleObj r:id="rId2" imgW="2309629" imgH="1417733" progId="Visio.Drawing.4">
                  <p:embed/>
                </p:oleObj>
              </mc:Choice>
              <mc:Fallback>
                <p:oleObj r:id="rId2" imgW="2309629" imgH="1417733" progId="Visio.Drawing.4">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228" y="1412776"/>
                        <a:ext cx="6172200" cy="380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74928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37350</TotalTime>
  <Words>1980</Words>
  <Application>Microsoft Office PowerPoint</Application>
  <PresentationFormat>全屏显示(4:3)</PresentationFormat>
  <Paragraphs>109</Paragraphs>
  <Slides>33</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5" baseType="lpstr">
      <vt:lpstr>MS PGothic</vt:lpstr>
      <vt:lpstr>黑体</vt:lpstr>
      <vt:lpstr>宋体</vt:lpstr>
      <vt:lpstr>Bookman Old Style</vt:lpstr>
      <vt:lpstr>Calibri</vt:lpstr>
      <vt:lpstr>Gill Sans MT</vt:lpstr>
      <vt:lpstr>Helvetica</vt:lpstr>
      <vt:lpstr>Times New Roman</vt:lpstr>
      <vt:lpstr>Wingdings</vt:lpstr>
      <vt:lpstr>Wingdings 3</vt:lpstr>
      <vt:lpstr>2_质朴</vt:lpstr>
      <vt:lpstr>VISIO 4 Drawing</vt:lpstr>
      <vt:lpstr>第1讲</vt:lpstr>
      <vt:lpstr>我们为什么学习操作系统</vt:lpstr>
      <vt:lpstr>学习目标</vt:lpstr>
      <vt:lpstr>课程组成与考核</vt:lpstr>
      <vt:lpstr>参考书</vt:lpstr>
      <vt:lpstr>参考资料</vt:lpstr>
      <vt:lpstr>操作系统知识体系结构</vt:lpstr>
      <vt:lpstr>操作系统定义</vt:lpstr>
      <vt:lpstr>PowerPoint 演示文稿</vt:lpstr>
      <vt:lpstr>1.1　操作系统的目标和作用 </vt:lpstr>
      <vt:lpstr>PowerPoint 演示文稿</vt:lpstr>
      <vt:lpstr>PowerPoint 演示文稿</vt:lpstr>
      <vt:lpstr>PowerPoint 演示文稿</vt:lpstr>
      <vt:lpstr>1.2　操作系统的发展过程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课程群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150</cp:revision>
  <dcterms:created xsi:type="dcterms:W3CDTF">2013-09-15T00:45:06Z</dcterms:created>
  <dcterms:modified xsi:type="dcterms:W3CDTF">2023-10-07T01:33:29Z</dcterms:modified>
</cp:coreProperties>
</file>